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1" autoAdjust="0"/>
  </p:normalViewPr>
  <p:slideViewPr>
    <p:cSldViewPr snapToGrid="0" snapToObjects="1" showGuides="1">
      <p:cViewPr>
        <p:scale>
          <a:sx n="25" d="100"/>
          <a:sy n="25" d="100"/>
        </p:scale>
        <p:origin x="-2304" y="-11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79337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08869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1000">
              <a:srgbClr val="C00000"/>
            </a:gs>
            <a:gs pos="18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8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8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8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8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1000">
              <a:srgbClr val="C00000"/>
            </a:gs>
            <a:gs pos="18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604"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605"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606"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607"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1000">
              <a:srgbClr val="C00000"/>
            </a:gs>
            <a:gs pos="18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62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62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63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63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8000">
              <a:srgbClr val="C00000"/>
            </a:gs>
            <a:gs pos="7000">
              <a:schemeClr val="tx2">
                <a:lumMod val="40000"/>
                <a:lumOff val="60000"/>
              </a:schemeClr>
            </a:gs>
            <a:gs pos="83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46701" y="5537943"/>
            <a:ext cx="9711056" cy="10164868"/>
          </a:xfrm>
        </p:spPr>
        <p:txBody>
          <a:bodyPr/>
          <a:lstStyle/>
          <a:p>
            <a:pPr marL="457200" indent="-457200">
              <a:buFont typeface="Arial" panose="020B0604020202020204" pitchFamily="34" charset="0"/>
              <a:buChar char="•"/>
            </a:pPr>
            <a:r>
              <a:rPr lang="en-US" sz="3200" dirty="0"/>
              <a:t>Addressing post-verification debugging and automatic correction which occurs in logic synthesis during ECO.</a:t>
            </a:r>
          </a:p>
          <a:p>
            <a:pPr marL="457200" indent="-457200">
              <a:buFont typeface="Arial" panose="020B0604020202020204" pitchFamily="34" charset="0"/>
              <a:buChar char="•"/>
            </a:pPr>
            <a:r>
              <a:rPr lang="en-US" sz="3200" dirty="0"/>
              <a:t>Contemporary techniques (SAT/simulation) demand bit-blasting and are considered infeasible for debugging arithmetic circuits[1].</a:t>
            </a:r>
          </a:p>
          <a:p>
            <a:pPr marL="457200" indent="-457200">
              <a:buFont typeface="Arial" panose="020B0604020202020204" pitchFamily="34" charset="0"/>
              <a:buChar char="•"/>
            </a:pPr>
            <a:r>
              <a:rPr lang="en-US" sz="3200" dirty="0"/>
              <a:t>This paper presents an algebraic approach to resolve functionality of an unknown component formulated as polynomial ideal membership test.</a:t>
            </a:r>
          </a:p>
          <a:p>
            <a:pPr marL="457200" indent="-457200">
              <a:buFont typeface="Arial" panose="020B0604020202020204" pitchFamily="34" charset="0"/>
              <a:buChar char="•"/>
            </a:pPr>
            <a:r>
              <a:rPr lang="en-US" sz="3200" dirty="0"/>
              <a:t>The solution space of the unknown component is explored addressed as a synthesis challenge using concepts from the quotient of ideals. </a:t>
            </a:r>
          </a:p>
          <a:p>
            <a:pPr marL="457200" indent="-457200">
              <a:buFont typeface="Arial" panose="020B0604020202020204" pitchFamily="34" charset="0"/>
              <a:buChar char="•"/>
            </a:pPr>
            <a:r>
              <a:rPr lang="en-US" sz="3200" dirty="0"/>
              <a:t>A </a:t>
            </a:r>
            <a:r>
              <a:rPr lang="en-US" sz="3200" dirty="0" err="1"/>
              <a:t>Grobner</a:t>
            </a:r>
            <a:r>
              <a:rPr lang="en-US" sz="3200" dirty="0"/>
              <a:t> basis[2] based algorithm is implemented  for a systematic, goal driven search of implementable solutions. </a:t>
            </a:r>
          </a:p>
          <a:p>
            <a:pPr marL="457200" indent="-457200">
              <a:buFont typeface="Arial" panose="020B0604020202020204" pitchFamily="34" charset="0"/>
              <a:buChar char="•"/>
            </a:pPr>
            <a:r>
              <a:rPr lang="en-US" sz="3200" dirty="0"/>
              <a:t>Results are presented on some experiments performed over various finite field arithmetic circuits to compare the efficiency of our approach against recent SAT-based approach[1].</a:t>
            </a:r>
          </a:p>
        </p:txBody>
      </p:sp>
      <p:sp>
        <p:nvSpPr>
          <p:cNvPr id="3" name="Text Placeholder 2"/>
          <p:cNvSpPr>
            <a:spLocks noGrp="1"/>
          </p:cNvSpPr>
          <p:nvPr>
            <p:ph type="body" sz="quarter" idx="11"/>
          </p:nvPr>
        </p:nvSpPr>
        <p:spPr>
          <a:xfrm>
            <a:off x="877791" y="5160920"/>
            <a:ext cx="10048875" cy="754045"/>
          </a:xfrm>
        </p:spPr>
        <p:txBody>
          <a:bodyPr/>
          <a:lstStyle/>
          <a:p>
            <a:r>
              <a:rPr lang="en-US" dirty="0"/>
              <a:t>WHAT IS IT ABOUT</a:t>
            </a:r>
          </a:p>
        </p:txBody>
      </p:sp>
      <p:sp>
        <p:nvSpPr>
          <p:cNvPr id="4" name="Text Placeholder 3"/>
          <p:cNvSpPr>
            <a:spLocks noGrp="1"/>
          </p:cNvSpPr>
          <p:nvPr>
            <p:ph type="body" sz="quarter" idx="20"/>
          </p:nvPr>
        </p:nvSpPr>
        <p:spPr>
          <a:xfrm>
            <a:off x="928626" y="15437899"/>
            <a:ext cx="10050462" cy="754045"/>
          </a:xfrm>
        </p:spPr>
        <p:txBody>
          <a:bodyPr/>
          <a:lstStyle/>
          <a:p>
            <a:r>
              <a:rPr lang="en-US" dirty="0"/>
              <a:t>PRELIMINARIES</a:t>
            </a:r>
          </a:p>
        </p:txBody>
      </p:sp>
      <p:sp>
        <p:nvSpPr>
          <p:cNvPr id="6" name="Text Placeholder 5"/>
          <p:cNvSpPr>
            <a:spLocks noGrp="1"/>
          </p:cNvSpPr>
          <p:nvPr>
            <p:ph type="body" sz="quarter" idx="22"/>
          </p:nvPr>
        </p:nvSpPr>
        <p:spPr>
          <a:xfrm>
            <a:off x="16695342" y="5287956"/>
            <a:ext cx="10048875" cy="754045"/>
          </a:xfrm>
        </p:spPr>
        <p:txBody>
          <a:bodyPr/>
          <a:lstStyle/>
          <a:p>
            <a:r>
              <a:rPr lang="en-US" dirty="0"/>
              <a:t>HOW DOES IT WORK</a:t>
            </a:r>
          </a:p>
        </p:txBody>
      </p:sp>
      <mc:AlternateContent xmlns:mc="http://schemas.openxmlformats.org/markup-compatibility/2006">
        <mc:Choice xmlns:a14="http://schemas.microsoft.com/office/drawing/2010/main" Requires="a14">
          <p:sp>
            <p:nvSpPr>
              <p:cNvPr id="7" name="Text Placeholder 6"/>
              <p:cNvSpPr>
                <a:spLocks noGrp="1"/>
              </p:cNvSpPr>
              <p:nvPr>
                <p:ph type="body" sz="quarter" idx="23"/>
              </p:nvPr>
            </p:nvSpPr>
            <p:spPr>
              <a:xfrm>
                <a:off x="32969252" y="6249289"/>
                <a:ext cx="10058401" cy="1615805"/>
              </a:xfrm>
            </p:spPr>
            <p:txBody>
              <a:bodyPr/>
              <a:lstStyle/>
              <a:p>
                <a:r>
                  <a:rPr lang="en-US" dirty="0"/>
                  <a:t>k = Datapath Size, #Gates = No. of gates, K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time is in seconds, unknown component placed- NI = near input, NM = near mid, NO = near output, TO = Time Out period</a:t>
                </a:r>
              </a:p>
            </p:txBody>
          </p:sp>
        </mc:Choice>
        <mc:Fallback>
          <p:sp>
            <p:nvSpPr>
              <p:cNvPr id="7" name="Text Placeholder 6"/>
              <p:cNvSpPr>
                <a:spLocks noGrp="1" noRot="1" noChangeAspect="1" noMove="1" noResize="1" noEditPoints="1" noAdjustHandles="1" noChangeArrowheads="1" noChangeShapeType="1" noTextEdit="1"/>
              </p:cNvSpPr>
              <p:nvPr>
                <p:ph type="body" sz="quarter" idx="23"/>
              </p:nvPr>
            </p:nvSpPr>
            <p:spPr>
              <a:xfrm>
                <a:off x="32969252" y="6249289"/>
                <a:ext cx="10058401" cy="1615805"/>
              </a:xfrm>
              <a:blipFill>
                <a:blip r:embed="rId2"/>
                <a:stretch>
                  <a:fillRect/>
                </a:stretch>
              </a:blipFill>
            </p:spPr>
            <p:txBody>
              <a:bodyPr/>
              <a:lstStyle/>
              <a:p>
                <a:r>
                  <a:rPr lang="en-US">
                    <a:noFill/>
                  </a:rPr>
                  <a:t> </a:t>
                </a:r>
              </a:p>
            </p:txBody>
          </p:sp>
        </mc:Fallback>
      </mc:AlternateContent>
      <p:sp>
        <p:nvSpPr>
          <p:cNvPr id="8" name="Text Placeholder 7"/>
          <p:cNvSpPr>
            <a:spLocks noGrp="1"/>
          </p:cNvSpPr>
          <p:nvPr>
            <p:ph type="body" sz="quarter" idx="24"/>
          </p:nvPr>
        </p:nvSpPr>
        <p:spPr>
          <a:xfrm>
            <a:off x="32936820" y="5495244"/>
            <a:ext cx="10058400" cy="754045"/>
          </a:xfrm>
        </p:spPr>
        <p:txBody>
          <a:bodyPr/>
          <a:lstStyle/>
          <a:p>
            <a:r>
              <a:rPr lang="en-US" dirty="0"/>
              <a:t>EXPERIMENTS</a:t>
            </a:r>
          </a:p>
        </p:txBody>
      </p:sp>
      <p:sp>
        <p:nvSpPr>
          <p:cNvPr id="9" name="Text Placeholder 8"/>
          <p:cNvSpPr>
            <a:spLocks noGrp="1"/>
          </p:cNvSpPr>
          <p:nvPr>
            <p:ph type="body" sz="quarter" idx="25"/>
          </p:nvPr>
        </p:nvSpPr>
        <p:spPr>
          <a:xfrm>
            <a:off x="32614687" y="19373376"/>
            <a:ext cx="10047018" cy="754045"/>
          </a:xfrm>
        </p:spPr>
        <p:txBody>
          <a:bodyPr/>
          <a:lstStyle/>
          <a:p>
            <a:r>
              <a:rPr lang="en-US" dirty="0"/>
              <a:t>WHAT NEXT?</a:t>
            </a:r>
          </a:p>
        </p:txBody>
      </p:sp>
      <p:sp>
        <p:nvSpPr>
          <p:cNvPr id="10" name="Text Placeholder 9"/>
          <p:cNvSpPr>
            <a:spLocks noGrp="1"/>
          </p:cNvSpPr>
          <p:nvPr>
            <p:ph type="body" sz="quarter" idx="26"/>
          </p:nvPr>
        </p:nvSpPr>
        <p:spPr>
          <a:xfrm>
            <a:off x="32948202" y="19980756"/>
            <a:ext cx="10047018" cy="6832617"/>
          </a:xfrm>
        </p:spPr>
        <p:txBody>
          <a:bodyPr/>
          <a:lstStyle/>
          <a:p>
            <a:pPr marL="342900" indent="-342900">
              <a:buFont typeface="Arial" panose="020B0604020202020204" pitchFamily="34" charset="0"/>
              <a:buChar char="•"/>
            </a:pPr>
            <a:r>
              <a:rPr lang="en-US" sz="3200" dirty="0"/>
              <a:t>Employing better data structure and heuristics to compute the unknown component function.</a:t>
            </a:r>
          </a:p>
          <a:p>
            <a:pPr marL="342900" indent="-342900">
              <a:buFont typeface="Arial" panose="020B0604020202020204" pitchFamily="34" charset="0"/>
              <a:buChar char="•"/>
            </a:pPr>
            <a:r>
              <a:rPr lang="en-US" sz="3200" dirty="0"/>
              <a:t>Extending the approach to debug integer arithmetic circuits.</a:t>
            </a:r>
          </a:p>
          <a:p>
            <a:pPr marL="342900" indent="-342900">
              <a:buFont typeface="Arial" panose="020B0604020202020204" pitchFamily="34" charset="0"/>
              <a:buChar char="•"/>
            </a:pPr>
            <a:r>
              <a:rPr lang="en-US" sz="3200" dirty="0"/>
              <a:t>Identify the potential bug locations before marking it as an unknown component.</a:t>
            </a:r>
          </a:p>
          <a:p>
            <a:pPr marL="342900" indent="-342900">
              <a:buFont typeface="Arial" panose="020B0604020202020204" pitchFamily="34" charset="0"/>
              <a:buChar char="•"/>
            </a:pPr>
            <a:r>
              <a:rPr lang="en-US" sz="3200" dirty="0"/>
              <a:t>Verifying if at all a circuit can be rectified at a given location before computing the correction.</a:t>
            </a:r>
          </a:p>
          <a:p>
            <a:pPr marL="342900" indent="-342900">
              <a:buFont typeface="Arial" panose="020B0604020202020204" pitchFamily="34" charset="0"/>
              <a:buChar char="•"/>
            </a:pPr>
            <a:r>
              <a:rPr lang="en-US" sz="3200" dirty="0"/>
              <a:t>Addressing multiple dependent/independent bugs in the design.</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dirty="0"/>
          </a:p>
        </p:txBody>
      </p:sp>
      <p:sp>
        <p:nvSpPr>
          <p:cNvPr id="11" name="Text Placeholder 10"/>
          <p:cNvSpPr>
            <a:spLocks noGrp="1"/>
          </p:cNvSpPr>
          <p:nvPr>
            <p:ph type="body" sz="quarter" idx="27"/>
          </p:nvPr>
        </p:nvSpPr>
        <p:spPr>
          <a:xfrm>
            <a:off x="32708191" y="25396579"/>
            <a:ext cx="10047018" cy="754045"/>
          </a:xfrm>
        </p:spPr>
        <p:txBody>
          <a:bodyPr/>
          <a:lstStyle/>
          <a:p>
            <a:r>
              <a:rPr lang="en-US" dirty="0"/>
              <a:t>REFERENCES</a:t>
            </a:r>
          </a:p>
        </p:txBody>
      </p:sp>
      <p:sp>
        <p:nvSpPr>
          <p:cNvPr id="12" name="Text Placeholder 11"/>
          <p:cNvSpPr>
            <a:spLocks noGrp="1"/>
          </p:cNvSpPr>
          <p:nvPr>
            <p:ph type="body" sz="quarter" idx="28"/>
          </p:nvPr>
        </p:nvSpPr>
        <p:spPr>
          <a:xfrm>
            <a:off x="32980635" y="26150624"/>
            <a:ext cx="10052050" cy="6764907"/>
          </a:xfrm>
        </p:spPr>
        <p:txBody>
          <a:bodyPr/>
          <a:lstStyle/>
          <a:p>
            <a:r>
              <a:rPr lang="en-US" sz="3200" dirty="0"/>
              <a:t>[1]  M. Fujita, “Toward Unification of Synthesis and Verification in Topologically Constrained Logic Design,” Proceedings of the IEEE, 2015</a:t>
            </a:r>
          </a:p>
          <a:p>
            <a:r>
              <a:rPr lang="en-US" sz="3200" dirty="0"/>
              <a:t>[2] </a:t>
            </a:r>
            <a:r>
              <a:rPr lang="de-DE" sz="3200" dirty="0"/>
              <a:t>B. Buchberger, “Ein Algorithmus zum Auffinden der Basiselemente des Restklassenringes nach einem nulldimensionalen Polynomideal,” Ph.D. </a:t>
            </a:r>
            <a:r>
              <a:rPr lang="en-US" sz="3200" dirty="0"/>
              <a:t>dissertation, University of Innsbruck, 1965.</a:t>
            </a:r>
          </a:p>
          <a:p>
            <a:r>
              <a:rPr lang="en-US" sz="3200" dirty="0"/>
              <a:t>[3] J. </a:t>
            </a:r>
            <a:r>
              <a:rPr lang="en-US" sz="3200" dirty="0" err="1"/>
              <a:t>Lv</a:t>
            </a:r>
            <a:r>
              <a:rPr lang="en-US" sz="3200" dirty="0"/>
              <a:t>, P. </a:t>
            </a:r>
            <a:r>
              <a:rPr lang="en-US" sz="3200" dirty="0" err="1"/>
              <a:t>Kalla</a:t>
            </a:r>
            <a:r>
              <a:rPr lang="en-US" sz="3200" dirty="0"/>
              <a:t>, and F. </a:t>
            </a:r>
            <a:r>
              <a:rPr lang="en-US" sz="3200" dirty="0" err="1"/>
              <a:t>Enescu</a:t>
            </a:r>
            <a:r>
              <a:rPr lang="en-US" sz="3200" dirty="0"/>
              <a:t>, “Efficient </a:t>
            </a:r>
            <a:r>
              <a:rPr lang="en-US" sz="3200" dirty="0" err="1"/>
              <a:t>Grobner</a:t>
            </a:r>
            <a:r>
              <a:rPr lang="en-US" sz="3200" dirty="0"/>
              <a:t> Basis Reductions for Formal Verification of Galois Field Arithmetic Circuits,” in IEEE Trans. on CAD, vol. 32, no. 9, 2013, pp. 1409–1420.</a:t>
            </a:r>
          </a:p>
          <a:p>
            <a:endParaRPr lang="en-US" sz="3200" dirty="0"/>
          </a:p>
        </p:txBody>
      </p:sp>
      <mc:AlternateContent xmlns:mc="http://schemas.openxmlformats.org/markup-compatibility/2006">
        <mc:Choice xmlns:a14="http://schemas.microsoft.com/office/drawing/2010/main" Requires="a14">
          <p:sp>
            <p:nvSpPr>
              <p:cNvPr id="15" name="Text Placeholder 14"/>
              <p:cNvSpPr>
                <a:spLocks noGrp="1"/>
              </p:cNvSpPr>
              <p:nvPr>
                <p:ph type="body" sz="quarter" idx="96"/>
              </p:nvPr>
            </p:nvSpPr>
            <p:spPr>
              <a:xfrm>
                <a:off x="1079475" y="15846855"/>
                <a:ext cx="9752910" cy="17939761"/>
              </a:xfrm>
            </p:spPr>
            <p:txBody>
              <a:bodyPr/>
              <a:lstStyle/>
              <a:p>
                <a:pPr marL="457200" indent="-457200">
                  <a:buFont typeface="Arial" panose="020B0604020202020204" pitchFamily="34" charset="0"/>
                  <a:buChar char="•"/>
                </a:pPr>
                <a:r>
                  <a:rPr lang="en-US" sz="3200" dirty="0"/>
                  <a:t>Within a symbolic algebra environment, a given circuit implementation is modeled as a set of polynomials that generate an ideal.</a:t>
                </a:r>
              </a:p>
              <a:p>
                <a:pPr marL="457200" indent="-457200" algn="just">
                  <a:buFont typeface="Arial" panose="020B0604020202020204" pitchFamily="34" charset="0"/>
                  <a:buChar char="•"/>
                </a:pPr>
                <a:r>
                  <a:rPr lang="en-US" sz="3200" dirty="0"/>
                  <a:t>The verification goal here is then to prove that this polynomial ideal satisfies a given golden specification. This is achieved using an ideal membership test by performing a series of </a:t>
                </a:r>
                <a:r>
                  <a:rPr lang="en-US" sz="3200" dirty="0" err="1"/>
                  <a:t>Gröbner</a:t>
                </a:r>
                <a:r>
                  <a:rPr lang="en-US" sz="3200" dirty="0"/>
                  <a:t> basis[2] reductions (cancelation of leading terms) and analyzing the remainder.</a:t>
                </a:r>
              </a:p>
              <a:p>
                <a:pPr marL="457200" indent="-457200" algn="just">
                  <a:buFont typeface="Arial" panose="020B0604020202020204" pitchFamily="34" charset="0"/>
                  <a:buChar char="•"/>
                </a:pPr>
                <a:r>
                  <a:rPr lang="en-US" sz="3200" dirty="0"/>
                  <a:t>A term ordering is imposed on the variables to uniquely identify the leading term. There are many different term orderings like </a:t>
                </a:r>
                <a:r>
                  <a:rPr lang="en-US" sz="3200" dirty="0" err="1"/>
                  <a:t>lex</a:t>
                </a:r>
                <a:r>
                  <a:rPr lang="en-US" sz="3200" dirty="0"/>
                  <a:t>, </a:t>
                </a:r>
                <a:r>
                  <a:rPr lang="en-US" sz="3200" dirty="0" err="1"/>
                  <a:t>deglex</a:t>
                </a:r>
                <a:r>
                  <a:rPr lang="en-US" sz="3200" dirty="0"/>
                  <a:t> etc. all of which requires the computation of </a:t>
                </a:r>
                <a:r>
                  <a:rPr lang="en-US" sz="3200" dirty="0" err="1"/>
                  <a:t>Gröbner</a:t>
                </a:r>
                <a:r>
                  <a:rPr lang="en-US" sz="3200" dirty="0"/>
                  <a:t> bases, which is computationally very expensive.</a:t>
                </a:r>
              </a:p>
              <a:p>
                <a:pPr marL="457200" indent="-457200" algn="just">
                  <a:buFont typeface="Arial" panose="020B0604020202020204" pitchFamily="34" charset="0"/>
                  <a:buChar char="•"/>
                </a:pPr>
                <a:r>
                  <a:rPr lang="en-US" sz="3200" dirty="0"/>
                  <a:t>An approach to overcome this limitation is by analyzing the circuit topology and deriving a term order  - Reverse Topological Term Order (RTTO) to represent the polynomials[3]. This term ordering renders the set of polynomials itself a </a:t>
                </a:r>
                <a:r>
                  <a:rPr lang="en-US" sz="3200" dirty="0" err="1"/>
                  <a:t>Gröbner</a:t>
                </a:r>
                <a:r>
                  <a:rPr lang="en-US" sz="3200" dirty="0"/>
                  <a:t> basis, thus obviating the need for  </a:t>
                </a:r>
                <a:r>
                  <a:rPr lang="en-US" sz="3200" dirty="0" err="1"/>
                  <a:t>Buchberger’s</a:t>
                </a:r>
                <a:r>
                  <a:rPr lang="en-US" sz="3200" dirty="0"/>
                  <a:t> algorithm.</a:t>
                </a:r>
              </a:p>
              <a:p>
                <a:pPr marL="457200" indent="-457200" algn="just">
                  <a:buFont typeface="Arial" panose="020B0604020202020204" pitchFamily="34" charset="0"/>
                  <a:buChar char="•"/>
                </a:pPr>
                <a:r>
                  <a:rPr lang="en-US" sz="3200" dirty="0"/>
                  <a:t>While computing ideal membership, we keep track of quotients of the division and use it to rewrite a given polynomial as a linear combination of its constituent </a:t>
                </a:r>
                <a:r>
                  <a:rPr lang="en-US" sz="3200" dirty="0" err="1"/>
                  <a:t>Gröbner</a:t>
                </a:r>
                <a:r>
                  <a:rPr lang="en-US" sz="3200" dirty="0"/>
                  <a:t> basis elements. </a:t>
                </a:r>
              </a:p>
              <a:p>
                <a:pPr marL="457200" indent="-457200" algn="just">
                  <a:buFont typeface="Arial" panose="020B0604020202020204" pitchFamily="34" charset="0"/>
                  <a:buChar char="•"/>
                </a:pPr>
                <a:r>
                  <a:rPr lang="en-US" sz="3200" dirty="0"/>
                  <a:t>Given an ideal </a:t>
                </a:r>
                <a14:m>
                  <m:oMath xmlns:m="http://schemas.openxmlformats.org/officeDocument/2006/math">
                    <m:r>
                      <a:rPr lang="en-US" sz="3200" i="1" dirty="0">
                        <a:latin typeface="Cambria Math" panose="02040503050406030204" pitchFamily="18" charset="0"/>
                      </a:rPr>
                      <m:t>𝐽</m:t>
                    </m:r>
                  </m:oMath>
                </a14:m>
                <a:r>
                  <a:rPr lang="en-US" sz="3200" dirty="0"/>
                  <a:t>=</a:t>
                </a:r>
                <a14:m>
                  <m:oMath xmlns:m="http://schemas.openxmlformats.org/officeDocument/2006/math">
                    <m:sSub>
                      <m:sSubPr>
                        <m:ctrlPr>
                          <a:rPr lang="en-US" sz="3200" i="1">
                            <a:latin typeface="Cambria Math" panose="02040503050406030204" pitchFamily="18" charset="0"/>
                          </a:rPr>
                        </m:ctrlPr>
                      </m:sSubPr>
                      <m:e>
                        <m:r>
                          <m:rPr>
                            <m:nor/>
                          </m:rPr>
                          <a:rPr lang="en-US" sz="3200" dirty="0">
                            <a:latin typeface="Cambria Math" panose="02040503050406030204" pitchFamily="18" charset="0"/>
                          </a:rPr>
                          <m:t>‹</m:t>
                        </m:r>
                        <m:r>
                          <a:rPr lang="en-US" sz="3200" i="1">
                            <a:latin typeface="Cambria Math" panose="02040503050406030204" pitchFamily="18" charset="0"/>
                          </a:rPr>
                          <m:t>𝑓</m:t>
                        </m:r>
                      </m:e>
                      <m:sub>
                        <m:r>
                          <a:rPr lang="en-US" sz="3200" i="1">
                            <a:latin typeface="Cambria Math" panose="02040503050406030204" pitchFamily="18" charset="0"/>
                          </a:rPr>
                          <m:t>1</m:t>
                        </m:r>
                      </m:sub>
                    </m:sSub>
                    <m:r>
                      <m:rPr>
                        <m:nor/>
                      </m:rP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𝑠</m:t>
                        </m:r>
                      </m:sub>
                    </m:sSub>
                  </m:oMath>
                </a14:m>
                <a:r>
                  <a:rPr lang="en-US" sz="3200" dirty="0">
                    <a:latin typeface="Cambria Math" panose="02040503050406030204" pitchFamily="18" charset="0"/>
                  </a:rPr>
                  <a:t>›⊂</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𝐹</m:t>
                        </m:r>
                      </m:e>
                      <m:sub>
                        <m:r>
                          <a:rPr lang="en-US" sz="3200" i="1" dirty="0">
                            <a:latin typeface="Cambria Math" panose="02040503050406030204" pitchFamily="18" charset="0"/>
                          </a:rPr>
                          <m:t>𝑄</m:t>
                        </m:r>
                      </m:sub>
                    </m:sSub>
                  </m:oMath>
                </a14:m>
                <a:r>
                  <a:rPr lang="en-US" sz="3200" dirty="0"/>
                  <a:t>[</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𝑛</m:t>
                        </m:r>
                      </m:sub>
                    </m:sSub>
                  </m:oMath>
                </a14:m>
                <a:r>
                  <a:rPr lang="en-US" sz="3200" dirty="0"/>
                  <a:t>], the</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𝑙</m:t>
                        </m:r>
                      </m:e>
                      <m:sup>
                        <m:r>
                          <a:rPr lang="en-US" sz="3200" b="0" i="1" smtClean="0">
                            <a:latin typeface="Cambria Math" panose="02040503050406030204" pitchFamily="18" charset="0"/>
                          </a:rPr>
                          <m:t>𝑡h</m:t>
                        </m:r>
                      </m:sup>
                    </m:sSup>
                  </m:oMath>
                </a14:m>
                <a:r>
                  <a:rPr lang="en-US" sz="3200" dirty="0"/>
                  <a:t>   elimination ideal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i="1" dirty="0">
                            <a:latin typeface="Cambria Math" panose="02040503050406030204" pitchFamily="18" charset="0"/>
                          </a:rPr>
                          <m:t>𝑙</m:t>
                        </m:r>
                      </m:sub>
                    </m:sSub>
                  </m:oMath>
                </a14:m>
                <a:r>
                  <a:rPr lang="en-US" sz="3200" dirty="0"/>
                  <a:t> is defined as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i="1" dirty="0">
                            <a:latin typeface="Cambria Math" panose="02040503050406030204" pitchFamily="18" charset="0"/>
                          </a:rPr>
                          <m:t>𝑙</m:t>
                        </m:r>
                      </m:sub>
                    </m:sSub>
                  </m:oMath>
                </a14:m>
                <a:r>
                  <a:rPr lang="en-US" sz="3200" dirty="0"/>
                  <a:t>= </a:t>
                </a:r>
                <a14:m>
                  <m:oMath xmlns:m="http://schemas.openxmlformats.org/officeDocument/2006/math">
                    <m:r>
                      <a:rPr lang="en-US" sz="3200" i="1" dirty="0">
                        <a:latin typeface="Cambria Math" panose="02040503050406030204" pitchFamily="18" charset="0"/>
                      </a:rPr>
                      <m:t>𝐽</m:t>
                    </m:r>
                  </m:oMath>
                </a14:m>
                <a:r>
                  <a:rPr lang="hy-AM" sz="3200" dirty="0"/>
                  <a:t>Ո</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𝐹</m:t>
                        </m:r>
                      </m:e>
                      <m:sub>
                        <m:r>
                          <a:rPr lang="en-US" sz="3200" i="1" dirty="0">
                            <a:latin typeface="Cambria Math" panose="02040503050406030204" pitchFamily="18" charset="0"/>
                          </a:rPr>
                          <m:t>𝑄</m:t>
                        </m:r>
                      </m:sub>
                    </m:sSub>
                  </m:oMath>
                </a14:m>
                <a:r>
                  <a:rPr lang="en-US" sz="3200" dirty="0"/>
                  <a:t>[</a:t>
                </a:r>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𝑙</m:t>
                        </m:r>
                        <m:r>
                          <a:rPr lang="en-US" sz="3200" b="0" i="1" smtClean="0">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𝑛</m:t>
                        </m:r>
                      </m:sub>
                    </m:sSub>
                  </m:oMath>
                </a14:m>
                <a:r>
                  <a:rPr lang="en-US" sz="3200" dirty="0"/>
                  <a:t>]. The ideal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i="1" dirty="0">
                            <a:latin typeface="Cambria Math" panose="02040503050406030204" pitchFamily="18" charset="0"/>
                          </a:rPr>
                          <m:t>𝑙</m:t>
                        </m:r>
                      </m:sub>
                    </m:sSub>
                  </m:oMath>
                </a14:m>
                <a:r>
                  <a:rPr lang="en-US" sz="3200" dirty="0"/>
                  <a:t> is called an elimination ideal because the variables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𝑙</m:t>
                        </m:r>
                        <m:r>
                          <a:rPr lang="en-US" sz="3200" b="0" i="1" smtClean="0">
                            <a:latin typeface="Cambria Math" panose="02040503050406030204" pitchFamily="18" charset="0"/>
                          </a:rPr>
                          <m:t>−1</m:t>
                        </m:r>
                      </m:sub>
                    </m:sSub>
                    <m:r>
                      <a:rPr lang="en-US" sz="3200" i="1">
                        <a:latin typeface="Cambria Math" panose="02040503050406030204" pitchFamily="18" charset="0"/>
                      </a:rPr>
                      <m:t> </m:t>
                    </m:r>
                  </m:oMath>
                </a14:m>
                <a:r>
                  <a:rPr lang="en-US" sz="3200" dirty="0"/>
                  <a:t>have been eliminated.</a:t>
                </a:r>
              </a:p>
              <a:p>
                <a:pPr marL="457200" indent="-457200" algn="just">
                  <a:buFont typeface="Arial" panose="020B0604020202020204" pitchFamily="34" charset="0"/>
                  <a:buChar char="•"/>
                </a:pPr>
                <a:r>
                  <a:rPr lang="en-US" sz="3200" dirty="0"/>
                  <a:t>Given two generators of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b="0" i="1" dirty="0" smtClean="0">
                            <a:latin typeface="Cambria Math" panose="02040503050406030204" pitchFamily="18" charset="0"/>
                          </a:rPr>
                          <m:t>2</m:t>
                        </m:r>
                      </m:sub>
                    </m:sSub>
                  </m:oMath>
                </a14:m>
                <a:r>
                  <a:rPr lang="en-US" sz="3200" dirty="0"/>
                  <a:t>, the generators of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i="1" dirty="0">
                            <a:latin typeface="Cambria Math" panose="02040503050406030204" pitchFamily="18" charset="0"/>
                          </a:rPr>
                          <m:t>1</m:t>
                        </m:r>
                      </m:sub>
                    </m:sSub>
                  </m:oMath>
                </a14:m>
                <a:r>
                  <a:rPr lang="en-US" sz="3200" dirty="0"/>
                  <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𝐽</m:t>
                        </m:r>
                      </m:e>
                      <m:sub>
                        <m:r>
                          <a:rPr lang="en-US" sz="3200" b="0" i="1" dirty="0" smtClean="0">
                            <a:latin typeface="Cambria Math" panose="02040503050406030204" pitchFamily="18" charset="0"/>
                          </a:rPr>
                          <m:t>2</m:t>
                        </m:r>
                      </m:sub>
                    </m:sSub>
                  </m:oMath>
                </a14:m>
                <a:r>
                  <a:rPr lang="en-US" sz="3200" dirty="0"/>
                  <a:t> (quotient of ideals) can be computed using </a:t>
                </a:r>
                <a:r>
                  <a:rPr lang="en-US" sz="3200" dirty="0" err="1"/>
                  <a:t>Gröbner</a:t>
                </a:r>
                <a:r>
                  <a:rPr lang="en-US" sz="3200" dirty="0"/>
                  <a:t> bases with elimination term orders.</a:t>
                </a:r>
              </a:p>
              <a:p>
                <a:pPr marL="457200" indent="-457200" algn="just">
                  <a:buFont typeface="Arial" panose="020B0604020202020204" pitchFamily="34" charset="0"/>
                  <a:buChar char="•"/>
                </a:pPr>
                <a:endParaRPr lang="en-US" sz="3200" dirty="0"/>
              </a:p>
              <a:p>
                <a:endParaRPr lang="en-US" dirty="0"/>
              </a:p>
            </p:txBody>
          </p:sp>
        </mc:Choice>
        <mc:Fallback>
          <p:sp>
            <p:nvSpPr>
              <p:cNvPr id="15" name="Text Placeholder 14"/>
              <p:cNvSpPr>
                <a:spLocks noGrp="1" noRot="1" noChangeAspect="1" noMove="1" noResize="1" noEditPoints="1" noAdjustHandles="1" noChangeArrowheads="1" noChangeShapeType="1" noTextEdit="1"/>
              </p:cNvSpPr>
              <p:nvPr>
                <p:ph type="body" sz="quarter" idx="96"/>
              </p:nvPr>
            </p:nvSpPr>
            <p:spPr>
              <a:xfrm>
                <a:off x="1079475" y="15846855"/>
                <a:ext cx="9752910" cy="17939761"/>
              </a:xfrm>
              <a:blipFill>
                <a:blip r:embed="rId3"/>
                <a:stretch>
                  <a:fillRect r="-188"/>
                </a:stretch>
              </a:blipFill>
            </p:spPr>
            <p:txBody>
              <a:bodyPr/>
              <a:lstStyle/>
              <a:p>
                <a:r>
                  <a:rPr lang="en-US">
                    <a:noFill/>
                  </a:rPr>
                  <a:t> </a:t>
                </a:r>
              </a:p>
            </p:txBody>
          </p:sp>
        </mc:Fallback>
      </mc:AlternateContent>
      <p:sp>
        <p:nvSpPr>
          <p:cNvPr id="16" name="Text Placeholder 15"/>
          <p:cNvSpPr>
            <a:spLocks noGrp="1"/>
          </p:cNvSpPr>
          <p:nvPr>
            <p:ph type="body" sz="quarter" idx="150"/>
          </p:nvPr>
        </p:nvSpPr>
        <p:spPr/>
        <p:txBody>
          <a:bodyPr>
            <a:normAutofit fontScale="70000" lnSpcReduction="20000"/>
          </a:bodyPr>
          <a:lstStyle/>
          <a:p>
            <a:r>
              <a:rPr lang="en-US" sz="7900" baseline="30000" dirty="0">
                <a:solidFill>
                  <a:schemeClr val="tx1"/>
                </a:solidFill>
              </a:rPr>
              <a:t>1</a:t>
            </a:r>
            <a:r>
              <a:rPr lang="en-US" dirty="0">
                <a:solidFill>
                  <a:schemeClr val="tx1"/>
                </a:solidFill>
              </a:rPr>
              <a:t>Electrical &amp; Computer Engineering, University of Utah</a:t>
            </a:r>
          </a:p>
          <a:p>
            <a:r>
              <a:rPr lang="en-US" sz="7900" baseline="30000" dirty="0">
                <a:solidFill>
                  <a:schemeClr val="tx1"/>
                </a:solidFill>
              </a:rPr>
              <a:t>2</a:t>
            </a:r>
            <a:r>
              <a:rPr lang="en-US" dirty="0">
                <a:solidFill>
                  <a:schemeClr val="tx1"/>
                </a:solidFill>
              </a:rPr>
              <a:t>Mathematics &amp; Statistics, Georgia State University</a:t>
            </a:r>
          </a:p>
        </p:txBody>
      </p:sp>
      <p:sp>
        <p:nvSpPr>
          <p:cNvPr id="17" name="Text Placeholder 16"/>
          <p:cNvSpPr>
            <a:spLocks noGrp="1"/>
          </p:cNvSpPr>
          <p:nvPr>
            <p:ph type="body" sz="quarter" idx="151"/>
          </p:nvPr>
        </p:nvSpPr>
        <p:spPr>
          <a:xfrm>
            <a:off x="10058399" y="2358044"/>
            <a:ext cx="25891961" cy="843085"/>
          </a:xfrm>
        </p:spPr>
        <p:txBody>
          <a:bodyPr>
            <a:normAutofit fontScale="62500" lnSpcReduction="20000"/>
          </a:bodyPr>
          <a:lstStyle/>
          <a:p>
            <a:r>
              <a:rPr lang="sv-SE" dirty="0">
                <a:solidFill>
                  <a:schemeClr val="tx1"/>
                </a:solidFill>
              </a:rPr>
              <a:t>Vikas Rao</a:t>
            </a:r>
            <a:r>
              <a:rPr lang="sv-SE" baseline="30000" dirty="0">
                <a:solidFill>
                  <a:schemeClr val="tx1"/>
                </a:solidFill>
              </a:rPr>
              <a:t>1</a:t>
            </a:r>
            <a:r>
              <a:rPr lang="sv-SE" dirty="0">
                <a:solidFill>
                  <a:schemeClr val="tx1"/>
                </a:solidFill>
              </a:rPr>
              <a:t>, Utkarsh Gupta</a:t>
            </a:r>
            <a:r>
              <a:rPr lang="sv-SE" baseline="30000" dirty="0">
                <a:solidFill>
                  <a:schemeClr val="tx1"/>
                </a:solidFill>
              </a:rPr>
              <a:t>1</a:t>
            </a:r>
            <a:r>
              <a:rPr lang="sv-SE" dirty="0">
                <a:solidFill>
                  <a:schemeClr val="tx1"/>
                </a:solidFill>
              </a:rPr>
              <a:t>, Irina Ilioaea</a:t>
            </a:r>
            <a:r>
              <a:rPr lang="sv-SE" baseline="30000" dirty="0">
                <a:solidFill>
                  <a:schemeClr val="tx1"/>
                </a:solidFill>
              </a:rPr>
              <a:t>2</a:t>
            </a:r>
            <a:r>
              <a:rPr lang="sv-SE" dirty="0">
                <a:solidFill>
                  <a:schemeClr val="tx1"/>
                </a:solidFill>
              </a:rPr>
              <a:t>, Priyank Kalla</a:t>
            </a:r>
            <a:r>
              <a:rPr lang="sv-SE" baseline="30000" dirty="0">
                <a:solidFill>
                  <a:schemeClr val="tx1"/>
                </a:solidFill>
              </a:rPr>
              <a:t>1</a:t>
            </a:r>
            <a:r>
              <a:rPr lang="sv-SE" dirty="0">
                <a:solidFill>
                  <a:schemeClr val="tx1"/>
                </a:solidFill>
              </a:rPr>
              <a:t>, and Florian Enescu</a:t>
            </a:r>
            <a:r>
              <a:rPr lang="sv-SE" baseline="30000" dirty="0">
                <a:solidFill>
                  <a:schemeClr val="tx1"/>
                </a:solidFill>
              </a:rPr>
              <a:t>2</a:t>
            </a:r>
            <a:endParaRPr lang="en-US" baseline="30000" dirty="0">
              <a:solidFill>
                <a:schemeClr val="tx1"/>
              </a:solidFill>
            </a:endParaRPr>
          </a:p>
        </p:txBody>
      </p:sp>
      <p:sp>
        <p:nvSpPr>
          <p:cNvPr id="18" name="Text Placeholder 17"/>
          <p:cNvSpPr>
            <a:spLocks noGrp="1"/>
          </p:cNvSpPr>
          <p:nvPr>
            <p:ph type="body" sz="quarter" idx="153"/>
          </p:nvPr>
        </p:nvSpPr>
        <p:spPr>
          <a:xfrm>
            <a:off x="28969" y="667411"/>
            <a:ext cx="43381622" cy="1638687"/>
          </a:xfrm>
          <a:noFill/>
        </p:spPr>
        <p:txBody>
          <a:bodyPr>
            <a:normAutofit/>
          </a:bodyPr>
          <a:lstStyle/>
          <a:p>
            <a:r>
              <a:rPr lang="en-US" sz="8300" dirty="0">
                <a:solidFill>
                  <a:schemeClr val="tx1"/>
                </a:solidFill>
              </a:rPr>
              <a:t>Resolving Unknown Components In Finite Field Arithmetic Circuits Using Computer Algebra Methods</a:t>
            </a:r>
          </a:p>
        </p:txBody>
      </p:sp>
      <p:pic>
        <p:nvPicPr>
          <p:cNvPr id="19" name="Graphic 18">
            <a:extLst>
              <a:ext uri="{FF2B5EF4-FFF2-40B4-BE49-F238E27FC236}">
                <a16:creationId xmlns:a16="http://schemas.microsoft.com/office/drawing/2014/main" id="{FD7B06B5-D406-4063-B9C9-1E299A6AAE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922" y="2946872"/>
            <a:ext cx="5960175" cy="1483757"/>
          </a:xfrm>
          <a:prstGeom prst="rect">
            <a:avLst/>
          </a:prstGeom>
        </p:spPr>
      </p:pic>
      <p:pic>
        <p:nvPicPr>
          <p:cNvPr id="21" name="Graphic 20">
            <a:extLst>
              <a:ext uri="{FF2B5EF4-FFF2-40B4-BE49-F238E27FC236}">
                <a16:creationId xmlns:a16="http://schemas.microsoft.com/office/drawing/2014/main" id="{4BB7B586-FFDF-43C9-9A06-FF3CB49557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70639" y="5757915"/>
            <a:ext cx="20006871" cy="8473858"/>
          </a:xfrm>
          <a:prstGeom prst="rect">
            <a:avLst/>
          </a:prstGeom>
        </p:spPr>
      </p:pic>
      <p:graphicFrame>
        <p:nvGraphicFramePr>
          <p:cNvPr id="23" name="Table 22">
            <a:extLst>
              <a:ext uri="{FF2B5EF4-FFF2-40B4-BE49-F238E27FC236}">
                <a16:creationId xmlns:a16="http://schemas.microsoft.com/office/drawing/2014/main" id="{2FAD7A41-ABBD-4826-8BF3-3F87A38BE39E}"/>
              </a:ext>
            </a:extLst>
          </p:cNvPr>
          <p:cNvGraphicFramePr>
            <a:graphicFrameLocks noGrp="1"/>
          </p:cNvGraphicFramePr>
          <p:nvPr>
            <p:extLst>
              <p:ext uri="{D42A27DB-BD31-4B8C-83A1-F6EECF244321}">
                <p14:modId xmlns:p14="http://schemas.microsoft.com/office/powerpoint/2010/main" val="1077697454"/>
              </p:ext>
            </p:extLst>
          </p:nvPr>
        </p:nvGraphicFramePr>
        <p:xfrm>
          <a:off x="33201416" y="8317687"/>
          <a:ext cx="9460289" cy="4480560"/>
        </p:xfrm>
        <a:graphic>
          <a:graphicData uri="http://schemas.openxmlformats.org/drawingml/2006/table">
            <a:tbl>
              <a:tblPr firstRow="1" bandRow="1">
                <a:tableStyleId>{5C22544A-7EE6-4342-B048-85BDC9FD1C3A}</a:tableStyleId>
              </a:tblPr>
              <a:tblGrid>
                <a:gridCol w="1844261">
                  <a:extLst>
                    <a:ext uri="{9D8B030D-6E8A-4147-A177-3AD203B41FA5}">
                      <a16:colId xmlns:a16="http://schemas.microsoft.com/office/drawing/2014/main" val="2092488428"/>
                    </a:ext>
                  </a:extLst>
                </a:gridCol>
                <a:gridCol w="1904007">
                  <a:extLst>
                    <a:ext uri="{9D8B030D-6E8A-4147-A177-3AD203B41FA5}">
                      <a16:colId xmlns:a16="http://schemas.microsoft.com/office/drawing/2014/main" val="1263816649"/>
                    </a:ext>
                  </a:extLst>
                </a:gridCol>
                <a:gridCol w="1904007">
                  <a:extLst>
                    <a:ext uri="{9D8B030D-6E8A-4147-A177-3AD203B41FA5}">
                      <a16:colId xmlns:a16="http://schemas.microsoft.com/office/drawing/2014/main" val="4169320104"/>
                    </a:ext>
                  </a:extLst>
                </a:gridCol>
                <a:gridCol w="1904007">
                  <a:extLst>
                    <a:ext uri="{9D8B030D-6E8A-4147-A177-3AD203B41FA5}">
                      <a16:colId xmlns:a16="http://schemas.microsoft.com/office/drawing/2014/main" val="799627850"/>
                    </a:ext>
                  </a:extLst>
                </a:gridCol>
                <a:gridCol w="1904007">
                  <a:extLst>
                    <a:ext uri="{9D8B030D-6E8A-4147-A177-3AD203B41FA5}">
                      <a16:colId xmlns:a16="http://schemas.microsoft.com/office/drawing/2014/main" val="3446971176"/>
                    </a:ext>
                  </a:extLst>
                </a:gridCol>
              </a:tblGrid>
              <a:tr h="486593">
                <a:tc>
                  <a:txBody>
                    <a:bodyPr/>
                    <a:lstStyle/>
                    <a:p>
                      <a:pPr algn="ctr"/>
                      <a:r>
                        <a:rPr lang="en-US" sz="3600" dirty="0"/>
                        <a:t>k</a:t>
                      </a:r>
                    </a:p>
                  </a:txBody>
                  <a:tcPr/>
                </a:tc>
                <a:tc>
                  <a:txBody>
                    <a:bodyPr/>
                    <a:lstStyle/>
                    <a:p>
                      <a:pPr algn="ctr"/>
                      <a:r>
                        <a:rPr lang="en-US" sz="3600" dirty="0"/>
                        <a:t>#Gates</a:t>
                      </a:r>
                    </a:p>
                  </a:txBody>
                  <a:tcPr/>
                </a:tc>
                <a:tc>
                  <a:txBody>
                    <a:bodyPr/>
                    <a:lstStyle/>
                    <a:p>
                      <a:pPr algn="ctr"/>
                      <a:r>
                        <a:rPr lang="en-US" sz="3600" dirty="0"/>
                        <a:t>NO</a:t>
                      </a:r>
                    </a:p>
                  </a:txBody>
                  <a:tcPr/>
                </a:tc>
                <a:tc>
                  <a:txBody>
                    <a:bodyPr/>
                    <a:lstStyle/>
                    <a:p>
                      <a:pPr algn="ctr"/>
                      <a:r>
                        <a:rPr lang="en-US" sz="3600" dirty="0"/>
                        <a:t>NM</a:t>
                      </a:r>
                    </a:p>
                  </a:txBody>
                  <a:tcPr/>
                </a:tc>
                <a:tc>
                  <a:txBody>
                    <a:bodyPr/>
                    <a:lstStyle/>
                    <a:p>
                      <a:pPr algn="ctr"/>
                      <a:r>
                        <a:rPr lang="en-US" sz="3600" dirty="0"/>
                        <a:t>NI</a:t>
                      </a:r>
                    </a:p>
                  </a:txBody>
                  <a:tcPr/>
                </a:tc>
                <a:extLst>
                  <a:ext uri="{0D108BD9-81ED-4DB2-BD59-A6C34878D82A}">
                    <a16:rowId xmlns:a16="http://schemas.microsoft.com/office/drawing/2014/main" val="3777448652"/>
                  </a:ext>
                </a:extLst>
              </a:tr>
              <a:tr h="486593">
                <a:tc>
                  <a:txBody>
                    <a:bodyPr/>
                    <a:lstStyle/>
                    <a:p>
                      <a:pPr algn="ctr"/>
                      <a:r>
                        <a:rPr lang="en-US" sz="3600" dirty="0"/>
                        <a:t>11</a:t>
                      </a:r>
                    </a:p>
                  </a:txBody>
                  <a:tcPr/>
                </a:tc>
                <a:tc>
                  <a:txBody>
                    <a:bodyPr/>
                    <a:lstStyle/>
                    <a:p>
                      <a:pPr algn="ctr"/>
                      <a:r>
                        <a:rPr lang="en-US" sz="3600" dirty="0"/>
                        <a:t>0.35K</a:t>
                      </a:r>
                    </a:p>
                  </a:txBody>
                  <a:tcPr/>
                </a:tc>
                <a:tc>
                  <a:txBody>
                    <a:bodyPr/>
                    <a:lstStyle/>
                    <a:p>
                      <a:pPr algn="ctr"/>
                      <a:r>
                        <a:rPr lang="en-US" sz="3600" dirty="0"/>
                        <a:t>0.1</a:t>
                      </a:r>
                    </a:p>
                  </a:txBody>
                  <a:tcPr/>
                </a:tc>
                <a:tc>
                  <a:txBody>
                    <a:bodyPr/>
                    <a:lstStyle/>
                    <a:p>
                      <a:pPr algn="ctr"/>
                      <a:r>
                        <a:rPr lang="en-US" sz="3600" dirty="0"/>
                        <a:t>0.1</a:t>
                      </a:r>
                    </a:p>
                  </a:txBody>
                  <a:tcPr/>
                </a:tc>
                <a:tc>
                  <a:txBody>
                    <a:bodyPr/>
                    <a:lstStyle/>
                    <a:p>
                      <a:pPr algn="ctr"/>
                      <a:r>
                        <a:rPr lang="en-US" sz="3600" dirty="0"/>
                        <a:t>0.1</a:t>
                      </a:r>
                    </a:p>
                  </a:txBody>
                  <a:tcPr/>
                </a:tc>
                <a:extLst>
                  <a:ext uri="{0D108BD9-81ED-4DB2-BD59-A6C34878D82A}">
                    <a16:rowId xmlns:a16="http://schemas.microsoft.com/office/drawing/2014/main" val="93458969"/>
                  </a:ext>
                </a:extLst>
              </a:tr>
              <a:tr h="486593">
                <a:tc>
                  <a:txBody>
                    <a:bodyPr/>
                    <a:lstStyle/>
                    <a:p>
                      <a:pPr algn="ctr"/>
                      <a:r>
                        <a:rPr lang="en-US" sz="3600" dirty="0"/>
                        <a:t>12</a:t>
                      </a:r>
                    </a:p>
                  </a:txBody>
                  <a:tcPr/>
                </a:tc>
                <a:tc>
                  <a:txBody>
                    <a:bodyPr/>
                    <a:lstStyle/>
                    <a:p>
                      <a:pPr algn="ctr"/>
                      <a:r>
                        <a:rPr lang="en-US" sz="3600" dirty="0"/>
                        <a:t>0.97K</a:t>
                      </a:r>
                    </a:p>
                  </a:txBody>
                  <a:tcPr/>
                </a:tc>
                <a:tc>
                  <a:txBody>
                    <a:bodyPr/>
                    <a:lstStyle/>
                    <a:p>
                      <a:pPr algn="ctr"/>
                      <a:r>
                        <a:rPr lang="en-US" sz="3600" dirty="0"/>
                        <a:t>0.5</a:t>
                      </a:r>
                    </a:p>
                  </a:txBody>
                  <a:tcPr/>
                </a:tc>
                <a:tc>
                  <a:txBody>
                    <a:bodyPr/>
                    <a:lstStyle/>
                    <a:p>
                      <a:pPr algn="ctr"/>
                      <a:r>
                        <a:rPr lang="en-US" sz="3600" dirty="0"/>
                        <a:t>0.4</a:t>
                      </a:r>
                    </a:p>
                  </a:txBody>
                  <a:tcPr/>
                </a:tc>
                <a:tc>
                  <a:txBody>
                    <a:bodyPr/>
                    <a:lstStyle/>
                    <a:p>
                      <a:pPr algn="ctr"/>
                      <a:r>
                        <a:rPr lang="en-US" sz="3600" dirty="0"/>
                        <a:t>0.4</a:t>
                      </a:r>
                    </a:p>
                  </a:txBody>
                  <a:tcPr/>
                </a:tc>
                <a:extLst>
                  <a:ext uri="{0D108BD9-81ED-4DB2-BD59-A6C34878D82A}">
                    <a16:rowId xmlns:a16="http://schemas.microsoft.com/office/drawing/2014/main" val="4083130405"/>
                  </a:ext>
                </a:extLst>
              </a:tr>
              <a:tr h="486593">
                <a:tc>
                  <a:txBody>
                    <a:bodyPr/>
                    <a:lstStyle/>
                    <a:p>
                      <a:pPr algn="ctr"/>
                      <a:r>
                        <a:rPr lang="en-US" sz="3600" dirty="0"/>
                        <a:t>13</a:t>
                      </a:r>
                    </a:p>
                  </a:txBody>
                  <a:tcPr/>
                </a:tc>
                <a:tc>
                  <a:txBody>
                    <a:bodyPr/>
                    <a:lstStyle/>
                    <a:p>
                      <a:pPr algn="ctr"/>
                      <a:r>
                        <a:rPr lang="en-US" sz="3600" dirty="0"/>
                        <a:t>0.82K</a:t>
                      </a:r>
                    </a:p>
                  </a:txBody>
                  <a:tcPr/>
                </a:tc>
                <a:tc>
                  <a:txBody>
                    <a:bodyPr/>
                    <a:lstStyle/>
                    <a:p>
                      <a:pPr algn="ctr"/>
                      <a:r>
                        <a:rPr lang="en-US" sz="3600" dirty="0"/>
                        <a:t>0.2</a:t>
                      </a:r>
                    </a:p>
                  </a:txBody>
                  <a:tcPr/>
                </a:tc>
                <a:tc>
                  <a:txBody>
                    <a:bodyPr/>
                    <a:lstStyle/>
                    <a:p>
                      <a:pPr algn="ctr"/>
                      <a:r>
                        <a:rPr lang="en-US" sz="3600" dirty="0"/>
                        <a:t>0.2</a:t>
                      </a:r>
                    </a:p>
                  </a:txBody>
                  <a:tcPr/>
                </a:tc>
                <a:tc>
                  <a:txBody>
                    <a:bodyPr/>
                    <a:lstStyle/>
                    <a:p>
                      <a:pPr algn="ctr"/>
                      <a:r>
                        <a:rPr lang="en-US" sz="3600" dirty="0"/>
                        <a:t>0.3</a:t>
                      </a:r>
                    </a:p>
                  </a:txBody>
                  <a:tcPr/>
                </a:tc>
                <a:extLst>
                  <a:ext uri="{0D108BD9-81ED-4DB2-BD59-A6C34878D82A}">
                    <a16:rowId xmlns:a16="http://schemas.microsoft.com/office/drawing/2014/main" val="530203330"/>
                  </a:ext>
                </a:extLst>
              </a:tr>
              <a:tr h="486593">
                <a:tc>
                  <a:txBody>
                    <a:bodyPr/>
                    <a:lstStyle/>
                    <a:p>
                      <a:pPr algn="ctr"/>
                      <a:r>
                        <a:rPr lang="en-US" sz="3600" dirty="0"/>
                        <a:t>16</a:t>
                      </a:r>
                    </a:p>
                  </a:txBody>
                  <a:tcPr/>
                </a:tc>
                <a:tc>
                  <a:txBody>
                    <a:bodyPr/>
                    <a:lstStyle/>
                    <a:p>
                      <a:pPr algn="ctr"/>
                      <a:r>
                        <a:rPr lang="en-US" sz="3600" dirty="0"/>
                        <a:t>1.8K</a:t>
                      </a:r>
                    </a:p>
                  </a:txBody>
                  <a:tcPr/>
                </a:tc>
                <a:tc>
                  <a:txBody>
                    <a:bodyPr/>
                    <a:lstStyle/>
                    <a:p>
                      <a:pPr algn="ctr"/>
                      <a:r>
                        <a:rPr lang="en-US" sz="3600" dirty="0"/>
                        <a:t>1.1</a:t>
                      </a:r>
                    </a:p>
                  </a:txBody>
                  <a:tcPr/>
                </a:tc>
                <a:tc>
                  <a:txBody>
                    <a:bodyPr/>
                    <a:lstStyle/>
                    <a:p>
                      <a:pPr algn="ctr"/>
                      <a:r>
                        <a:rPr lang="en-US" sz="3600" dirty="0"/>
                        <a:t>1.0</a:t>
                      </a:r>
                    </a:p>
                  </a:txBody>
                  <a:tcPr/>
                </a:tc>
                <a:tc>
                  <a:txBody>
                    <a:bodyPr/>
                    <a:lstStyle/>
                    <a:p>
                      <a:pPr algn="ctr"/>
                      <a:r>
                        <a:rPr lang="en-US" sz="3600" dirty="0"/>
                        <a:t>1.1</a:t>
                      </a:r>
                    </a:p>
                  </a:txBody>
                  <a:tcPr/>
                </a:tc>
                <a:extLst>
                  <a:ext uri="{0D108BD9-81ED-4DB2-BD59-A6C34878D82A}">
                    <a16:rowId xmlns:a16="http://schemas.microsoft.com/office/drawing/2014/main" val="4191955434"/>
                  </a:ext>
                </a:extLst>
              </a:tr>
              <a:tr h="486593">
                <a:tc>
                  <a:txBody>
                    <a:bodyPr/>
                    <a:lstStyle/>
                    <a:p>
                      <a:pPr algn="ctr"/>
                      <a:r>
                        <a:rPr lang="en-US" sz="3600" dirty="0"/>
                        <a:t>32</a:t>
                      </a:r>
                    </a:p>
                  </a:txBody>
                  <a:tcPr/>
                </a:tc>
                <a:tc>
                  <a:txBody>
                    <a:bodyPr/>
                    <a:lstStyle/>
                    <a:p>
                      <a:pPr algn="ctr"/>
                      <a:r>
                        <a:rPr lang="en-US" sz="3600" dirty="0"/>
                        <a:t>5.4K</a:t>
                      </a:r>
                    </a:p>
                  </a:txBody>
                  <a:tcPr/>
                </a:tc>
                <a:tc>
                  <a:txBody>
                    <a:bodyPr/>
                    <a:lstStyle/>
                    <a:p>
                      <a:pPr algn="ctr"/>
                      <a:r>
                        <a:rPr lang="en-US" sz="3600" dirty="0"/>
                        <a:t>150.3</a:t>
                      </a:r>
                    </a:p>
                  </a:txBody>
                  <a:tcPr/>
                </a:tc>
                <a:tc>
                  <a:txBody>
                    <a:bodyPr/>
                    <a:lstStyle/>
                    <a:p>
                      <a:pPr algn="ctr"/>
                      <a:r>
                        <a:rPr lang="en-US" sz="3600" dirty="0"/>
                        <a:t>47.3</a:t>
                      </a:r>
                    </a:p>
                  </a:txBody>
                  <a:tcPr/>
                </a:tc>
                <a:tc>
                  <a:txBody>
                    <a:bodyPr/>
                    <a:lstStyle/>
                    <a:p>
                      <a:pPr algn="ctr"/>
                      <a:r>
                        <a:rPr lang="en-US" sz="3600" dirty="0"/>
                        <a:t>42.4</a:t>
                      </a:r>
                    </a:p>
                  </a:txBody>
                  <a:tcPr/>
                </a:tc>
                <a:extLst>
                  <a:ext uri="{0D108BD9-81ED-4DB2-BD59-A6C34878D82A}">
                    <a16:rowId xmlns:a16="http://schemas.microsoft.com/office/drawing/2014/main" val="3488870608"/>
                  </a:ext>
                </a:extLst>
              </a:tr>
              <a:tr h="486593">
                <a:tc>
                  <a:txBody>
                    <a:bodyPr/>
                    <a:lstStyle/>
                    <a:p>
                      <a:pPr algn="ctr"/>
                      <a:r>
                        <a:rPr lang="en-US" sz="3600" dirty="0"/>
                        <a:t>64</a:t>
                      </a:r>
                    </a:p>
                  </a:txBody>
                  <a:tcPr/>
                </a:tc>
                <a:tc>
                  <a:txBody>
                    <a:bodyPr/>
                    <a:lstStyle/>
                    <a:p>
                      <a:pPr algn="ctr"/>
                      <a:r>
                        <a:rPr lang="en-US" sz="3600" dirty="0"/>
                        <a:t>21.8K</a:t>
                      </a:r>
                    </a:p>
                  </a:txBody>
                  <a:tcPr/>
                </a:tc>
                <a:tc>
                  <a:txBody>
                    <a:bodyPr/>
                    <a:lstStyle/>
                    <a:p>
                      <a:pPr algn="ctr"/>
                      <a:r>
                        <a:rPr lang="en-US" sz="3600" dirty="0"/>
                        <a:t>10020</a:t>
                      </a:r>
                    </a:p>
                  </a:txBody>
                  <a:tcPr/>
                </a:tc>
                <a:tc>
                  <a:txBody>
                    <a:bodyPr/>
                    <a:lstStyle/>
                    <a:p>
                      <a:pPr algn="ctr"/>
                      <a:r>
                        <a:rPr lang="en-US" sz="3600" dirty="0"/>
                        <a:t>2575</a:t>
                      </a:r>
                    </a:p>
                  </a:txBody>
                  <a:tcPr/>
                </a:tc>
                <a:tc>
                  <a:txBody>
                    <a:bodyPr/>
                    <a:lstStyle/>
                    <a:p>
                      <a:pPr algn="ctr"/>
                      <a:r>
                        <a:rPr lang="en-US" sz="3600" dirty="0"/>
                        <a:t>2432</a:t>
                      </a:r>
                    </a:p>
                  </a:txBody>
                  <a:tcPr/>
                </a:tc>
                <a:extLst>
                  <a:ext uri="{0D108BD9-81ED-4DB2-BD59-A6C34878D82A}">
                    <a16:rowId xmlns:a16="http://schemas.microsoft.com/office/drawing/2014/main" val="3954146912"/>
                  </a:ext>
                </a:extLst>
              </a:tr>
            </a:tbl>
          </a:graphicData>
        </a:graphic>
      </p:graphicFrame>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238F6D5-9731-45D6-A243-E07A0507DD71}"/>
                  </a:ext>
                </a:extLst>
              </p:cNvPr>
              <p:cNvSpPr txBox="1"/>
              <p:nvPr/>
            </p:nvSpPr>
            <p:spPr>
              <a:xfrm>
                <a:off x="11680627" y="14231773"/>
                <a:ext cx="11374950" cy="17866301"/>
              </a:xfrm>
              <a:prstGeom prst="rect">
                <a:avLst/>
              </a:prstGeom>
              <a:noFill/>
            </p:spPr>
            <p:txBody>
              <a:bodyPr wrap="square" lIns="0" tIns="0" rIns="0" bIns="0" rtlCol="0">
                <a:spAutoFit/>
              </a:bodyPr>
              <a:lstStyle/>
              <a:p>
                <a14:m>
                  <m:oMath xmlns:m="http://schemas.openxmlformats.org/officeDocument/2006/math">
                    <m:r>
                      <m:rPr>
                        <m:nor/>
                      </m:rPr>
                      <a:rPr lang="en-US" sz="3600" b="1" smtClean="0">
                        <a:latin typeface="Cambria Math" panose="02040503050406030204" pitchFamily="18" charset="0"/>
                      </a:rPr>
                      <m:t>Require</m:t>
                    </m:r>
                    <m:r>
                      <m:rPr>
                        <m:nor/>
                      </m:rPr>
                      <a:rPr lang="en-US" sz="3600" b="1" smtClean="0">
                        <a:latin typeface="Cambria Math" panose="02040503050406030204" pitchFamily="18" charset="0"/>
                      </a:rPr>
                      <m:t>: </m:t>
                    </m:r>
                    <m:r>
                      <a:rPr lang="en-US" sz="3600" i="1">
                        <a:latin typeface="Cambria Math" panose="02040503050406030204" pitchFamily="18" charset="0"/>
                      </a:rPr>
                      <m:t>𝑓</m:t>
                    </m:r>
                    <m:r>
                      <m:rPr>
                        <m:nor/>
                      </m:rPr>
                      <a:rPr lang="en-US" sz="3600" b="0" i="0"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1</m:t>
                            </m:r>
                          </m:sub>
                        </m:sSub>
                        <m:r>
                          <m:rPr>
                            <m:nor/>
                          </m:rP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𝑖</m:t>
                            </m:r>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𝑖</m:t>
                            </m:r>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𝑠</m:t>
                            </m:r>
                          </m:sub>
                        </m:sSub>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𝑖</m:t>
                        </m:r>
                      </m:sub>
                    </m:sSub>
                    <m:r>
                      <m:rPr>
                        <m:nor/>
                      </m:rPr>
                      <a:rPr lang="en-US" sz="360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r>
                      <m:rPr>
                        <m:nor/>
                      </m:rPr>
                      <a:rPr lang="en-US" sz="3600">
                        <a:latin typeface="Cambria Math" panose="02040503050406030204" pitchFamily="18" charset="0"/>
                      </a:rPr>
                      <m:t>+</m:t>
                    </m:r>
                    <m:r>
                      <m:rPr>
                        <m:nor/>
                      </m:rPr>
                      <a:rPr lang="nn-NO" sz="3600" i="1"/>
                      <m:t>P</m:t>
                    </m:r>
                    <m:r>
                      <m:rPr>
                        <m:nor/>
                      </m:rPr>
                      <a:rPr lang="nn-NO" sz="3600" i="1"/>
                      <m:t>(</m:t>
                    </m:r>
                    <m:r>
                      <m:rPr>
                        <m:nor/>
                      </m:rPr>
                      <a:rPr lang="nn-NO" sz="3600" i="1"/>
                      <m:t>X</m:t>
                    </m:r>
                    <m:r>
                      <m:rPr>
                        <m:nor/>
                      </m:rPr>
                      <a:rPr lang="nn-NO" sz="3600" i="1"/>
                      <m:t>)</m:t>
                    </m:r>
                  </m:oMath>
                </a14:m>
                <a:r>
                  <a:rPr lang="en-US" sz="3600" b="1" dirty="0"/>
                  <a:t>;</a:t>
                </a:r>
              </a:p>
              <a:p>
                <a:pPr/>
                <a14:m>
                  <m:oMathPara xmlns:m="http://schemas.openxmlformats.org/officeDocument/2006/math">
                    <m:oMathParaPr>
                      <m:jc m:val="left"/>
                    </m:oMathParaPr>
                    <m:oMath xmlns:m="http://schemas.openxmlformats.org/officeDocument/2006/math">
                      <m:r>
                        <m:rPr>
                          <m:nor/>
                        </m:rPr>
                        <a:rPr lang="en-US" sz="3600" b="1" i="0" smtClean="0">
                          <a:latin typeface="Cambria Math" panose="02040503050406030204" pitchFamily="18" charset="0"/>
                        </a:rPr>
                        <m:t>En</m:t>
                      </m:r>
                      <m:r>
                        <m:rPr>
                          <m:nor/>
                        </m:rPr>
                        <a:rPr lang="en-US" sz="3600" b="1">
                          <a:latin typeface="Cambria Math" panose="02040503050406030204" pitchFamily="18" charset="0"/>
                        </a:rPr>
                        <m:t>sure</m:t>
                      </m:r>
                      <m:r>
                        <m:rPr>
                          <m:nor/>
                        </m:rPr>
                        <a:rPr lang="en-US" sz="3600" b="1">
                          <a:latin typeface="Cambria Math" panose="02040503050406030204" pitchFamily="18" charset="0"/>
                        </a:rPr>
                        <m:t>: </m:t>
                      </m:r>
                      <m:r>
                        <m:rPr>
                          <m:nor/>
                        </m:rPr>
                        <a:rPr lang="en-US" sz="3600">
                          <a:latin typeface="Cambria Math" panose="02040503050406030204" pitchFamily="18" charset="0"/>
                        </a:rPr>
                        <m:t>polynomial</m:t>
                      </m:r>
                      <m:r>
                        <m:rPr>
                          <m:nor/>
                        </m:rPr>
                        <a:rPr lang="en-US" sz="3600">
                          <a:latin typeface="Cambria Math" panose="02040503050406030204" pitchFamily="18" charset="0"/>
                        </a:rPr>
                        <m:t> </m:t>
                      </m:r>
                      <m:r>
                        <m:rPr>
                          <m:nor/>
                        </m:rPr>
                        <a:rPr lang="en-US" sz="3600">
                          <a:latin typeface="Cambria Math" panose="02040503050406030204" pitchFamily="18" charset="0"/>
                        </a:rPr>
                        <m:t>function</m:t>
                      </m:r>
                      <m:r>
                        <m:rPr>
                          <m:nor/>
                        </m:rPr>
                        <a:rPr lang="en-US" sz="3600">
                          <a:latin typeface="Cambria Math" panose="02040503050406030204" pitchFamily="18" charset="0"/>
                        </a:rPr>
                        <m:t> </m:t>
                      </m:r>
                      <m:r>
                        <m:rPr>
                          <m:nor/>
                        </m:rPr>
                        <a:rPr lang="en-US" sz="3600">
                          <a:latin typeface="Cambria Math" panose="02040503050406030204" pitchFamily="18" charset="0"/>
                        </a:rPr>
                        <m:t>for</m:t>
                      </m:r>
                      <m:r>
                        <m:rPr>
                          <m:nor/>
                        </m:rPr>
                        <a:rPr lang="en-US" sz="3600" b="0" i="0" smtClean="0">
                          <a:latin typeface="Cambria Math" panose="02040503050406030204" pitchFamily="18" charset="0"/>
                        </a:rPr>
                        <m:t> </m:t>
                      </m:r>
                      <m:r>
                        <m:rPr>
                          <m:nor/>
                        </m:rPr>
                        <a:rPr lang="nn-NO" sz="3600" i="1"/>
                        <m:t>P</m:t>
                      </m:r>
                      <m:r>
                        <m:rPr>
                          <m:nor/>
                        </m:rPr>
                        <a:rPr lang="nn-NO" sz="3600" i="1"/>
                        <m:t>(</m:t>
                      </m:r>
                      <m:r>
                        <m:rPr>
                          <m:nor/>
                        </m:rPr>
                        <a:rPr lang="nn-NO" sz="3600" i="1"/>
                        <m:t>X</m:t>
                      </m:r>
                      <m:r>
                        <m:rPr>
                          <m:nor/>
                        </m:rPr>
                        <a:rPr lang="nn-NO" sz="3600" i="1"/>
                        <m:t>)</m:t>
                      </m:r>
                    </m:oMath>
                  </m:oMathPara>
                </a14:m>
                <a:endParaRPr lang="en-US" sz="36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sz="3600" b="0" i="1" smtClean="0">
                          <a:latin typeface="Cambria Math" panose="02040503050406030204" pitchFamily="18" charset="0"/>
                        </a:rPr>
                        <m:t> </m:t>
                      </m:r>
                      <m:r>
                        <m:rPr>
                          <m:nor/>
                        </m:rPr>
                        <a:rPr lang="en-US" sz="3600" b="0" i="1" smtClean="0">
                          <a:latin typeface="Cambria Math" panose="02040503050406030204" pitchFamily="18" charset="0"/>
                        </a:rPr>
                        <m:t>P</m:t>
                      </m:r>
                      <m:r>
                        <m:rPr>
                          <m:nor/>
                        </m:rPr>
                        <a:rPr lang="en-US" sz="3600" i="1" smtClean="0"/>
                        <m:t>rocedure</m:t>
                      </m:r>
                      <m:r>
                        <m:rPr>
                          <m:nor/>
                        </m:rPr>
                        <a:rPr lang="en-US" sz="3600" b="0" i="1" smtClean="0"/>
                        <m:t>:</m:t>
                      </m:r>
                      <m:r>
                        <m:rPr>
                          <m:nor/>
                        </m:rPr>
                        <a:rPr lang="en-US" sz="3600" i="1" smtClean="0"/>
                        <m:t> </m:t>
                      </m:r>
                      <m:r>
                        <m:rPr>
                          <m:nor/>
                        </m:rPr>
                        <a:rPr lang="en-US" sz="3600" i="1" smtClean="0"/>
                        <m:t>uc</m:t>
                      </m:r>
                      <m:r>
                        <m:rPr>
                          <m:nor/>
                        </m:rPr>
                        <a:rPr lang="en-US" sz="3600" b="0" i="1" smtClean="0"/>
                        <m:t>_</m:t>
                      </m:r>
                      <m:r>
                        <m:rPr>
                          <m:nor/>
                        </m:rPr>
                        <a:rPr lang="en-US" sz="3600" i="1" smtClean="0"/>
                        <m:t>function</m:t>
                      </m:r>
                      <m:r>
                        <m:rPr>
                          <m:nor/>
                        </m:rPr>
                        <a:rPr lang="en-US" sz="3600" b="0" i="0" smtClean="0"/>
                        <m:t>                                                </m:t>
                      </m:r>
                    </m:oMath>
                  </m:oMathPara>
                </a14:m>
                <a:endParaRPr lang="en-US" sz="3600" b="0" i="0" dirty="0"/>
              </a:p>
              <a:p>
                <a:r>
                  <a:rPr lang="en-US" sz="3600" dirty="0"/>
                  <a:t>      </a:t>
                </a:r>
                <a14:m>
                  <m:oMath xmlns:m="http://schemas.openxmlformats.org/officeDocument/2006/math">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𝐽</m:t>
                        </m:r>
                      </m:e>
                      <m:sub>
                        <m:r>
                          <a:rPr lang="en-US" sz="3600" b="0" i="1" dirty="0" smtClean="0">
                            <a:latin typeface="Cambria Math" panose="02040503050406030204" pitchFamily="18" charset="0"/>
                          </a:rPr>
                          <m:t>1</m:t>
                        </m:r>
                      </m:sub>
                    </m:sSub>
                    <m:r>
                      <m:rPr>
                        <m:nor/>
                      </m:rPr>
                      <a:rPr lang="en-US" sz="3600" b="0" i="0" smtClean="0"/>
                      <m:t> </m:t>
                    </m:r>
                    <m:r>
                      <a:rPr lang="en-US" sz="3600" b="0" i="1" smtClean="0">
                        <a:latin typeface="Cambria Math" panose="02040503050406030204" pitchFamily="18" charset="0"/>
                        <a:ea typeface="Cambria Math" panose="02040503050406030204" pitchFamily="18" charset="0"/>
                      </a:rPr>
                      <m:t>=</m:t>
                    </m:r>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sub>
                        </m:sSub>
                        <m:r>
                          <a:rPr lang="en-US" sz="360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𝑖</m:t>
                            </m:r>
                            <m:r>
                              <a:rPr lang="en-US" sz="3600" i="1">
                                <a:latin typeface="Cambria Math" panose="02040503050406030204" pitchFamily="18" charset="0"/>
                              </a:rPr>
                              <m:t>−1</m:t>
                            </m:r>
                          </m:sub>
                        </m:sSub>
                        <m:r>
                          <a:rPr lang="en-US" sz="3600" i="1">
                            <a:latin typeface="Cambria Math" panose="02040503050406030204" pitchFamily="18" charset="0"/>
                          </a:rPr>
                          <m:t>,</m:t>
                        </m:r>
                        <m:r>
                          <a:rPr lang="en-US" sz="3600" b="0" i="1" smtClean="0">
                            <a:latin typeface="Cambria Math" panose="02040503050406030204" pitchFamily="18" charset="0"/>
                          </a:rPr>
                          <m:t>𝑙𝑡</m:t>
                        </m:r>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𝑖</m:t>
                            </m:r>
                          </m:sub>
                        </m:sSub>
                        <m:r>
                          <a:rPr lang="en-US" sz="3600" b="0" i="1" smtClean="0">
                            <a:latin typeface="Cambria Math" panose="02040503050406030204" pitchFamily="18" charset="0"/>
                          </a:rPr>
                          <m:t>)</m:t>
                        </m:r>
                      </m:e>
                    </m:d>
                  </m:oMath>
                </a14:m>
                <a:r>
                  <a:rPr lang="en-US" sz="3600" dirty="0"/>
                  <a:t>;</a:t>
                </a:r>
              </a:p>
              <a:p>
                <a14:m>
                  <m:oMath xmlns:m="http://schemas.openxmlformats.org/officeDocument/2006/math">
                    <m:r>
                      <a:rPr lang="en-US" sz="3600" b="0" i="1" dirty="0" smtClean="0">
                        <a:latin typeface="Cambria Math" panose="02040503050406030204" pitchFamily="18" charset="0"/>
                      </a:rPr>
                      <m:t>     </m:t>
                    </m:r>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 </m:t>
                        </m:r>
                        <m:r>
                          <a:rPr lang="en-US" sz="3600" i="1" dirty="0">
                            <a:latin typeface="Cambria Math" panose="02040503050406030204" pitchFamily="18" charset="0"/>
                          </a:rPr>
                          <m:t>𝐽</m:t>
                        </m:r>
                      </m:e>
                      <m:sub>
                        <m:r>
                          <a:rPr lang="en-US" sz="3600" b="0" i="1" dirty="0" smtClean="0">
                            <a:latin typeface="Cambria Math" panose="02040503050406030204" pitchFamily="18" charset="0"/>
                          </a:rPr>
                          <m:t>2</m:t>
                        </m:r>
                      </m:sub>
                    </m:sSub>
                    <m:r>
                      <m:rPr>
                        <m:nor/>
                      </m:rPr>
                      <a:rPr lang="en-US" sz="3600"/>
                      <m:t> </m:t>
                    </m:r>
                    <m:r>
                      <a:rPr lang="en-US" sz="3600" i="1">
                        <a:latin typeface="Cambria Math" panose="02040503050406030204" pitchFamily="18" charset="0"/>
                        <a:ea typeface="Cambria Math" panose="02040503050406030204" pitchFamily="18" charset="0"/>
                      </a:rPr>
                      <m:t>=</m:t>
                    </m:r>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𝑖</m:t>
                            </m:r>
                            <m:r>
                              <a:rPr lang="en-US" sz="3600" b="0" i="1" smtClean="0">
                                <a:latin typeface="Cambria Math" panose="02040503050406030204" pitchFamily="18" charset="0"/>
                              </a:rPr>
                              <m:t>+</m:t>
                            </m:r>
                            <m:r>
                              <a:rPr lang="en-US" sz="3600" i="1">
                                <a:latin typeface="Cambria Math" panose="02040503050406030204" pitchFamily="18" charset="0"/>
                              </a:rPr>
                              <m:t>1</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m:t>
                            </m:r>
                            <m:r>
                              <a:rPr lang="en-US" sz="3600" i="1">
                                <a:latin typeface="Cambria Math" panose="02040503050406030204" pitchFamily="18" charset="0"/>
                              </a:rPr>
                              <m:t>𝑓</m:t>
                            </m:r>
                          </m:e>
                          <m:sub>
                            <m:r>
                              <a:rPr lang="en-US" sz="3600" b="0" i="1" smtClean="0">
                                <a:latin typeface="Cambria Math" panose="02040503050406030204" pitchFamily="18" charset="0"/>
                              </a:rPr>
                              <m:t>𝑠</m:t>
                            </m:r>
                          </m:sub>
                        </m:sSub>
                      </m:e>
                    </m:d>
                  </m:oMath>
                </a14:m>
                <a:r>
                  <a:rPr lang="en-US" sz="3600" i="1" dirty="0">
                    <a:latin typeface="Cambria Math" panose="02040503050406030204" pitchFamily="18" charset="0"/>
                  </a:rPr>
                  <a:t>,</a:t>
                </a:r>
                <a:r>
                  <a:rPr lang="nn-NO" sz="3600" dirty="0"/>
                  <a:t> </a:t>
                </a:r>
                <a14:m>
                  <m:oMath xmlns:m="http://schemas.openxmlformats.org/officeDocument/2006/math">
                    <m:r>
                      <m:rPr>
                        <m:nor/>
                      </m:rPr>
                      <a:rPr lang="nn-NO" sz="3600" i="1"/>
                      <m:t>P</m:t>
                    </m:r>
                    <m:r>
                      <m:rPr>
                        <m:nor/>
                      </m:rPr>
                      <a:rPr lang="nn-NO" sz="3600" i="1"/>
                      <m:t>(</m:t>
                    </m:r>
                    <m:r>
                      <m:rPr>
                        <m:nor/>
                      </m:rPr>
                      <a:rPr lang="nn-NO" sz="3600" i="1"/>
                      <m:t>X</m:t>
                    </m:r>
                    <m:r>
                      <m:rPr>
                        <m:nor/>
                      </m:rPr>
                      <a:rPr lang="nn-NO" sz="3600" i="1"/>
                      <m:t>)</m:t>
                    </m:r>
                    <m:r>
                      <a:rPr lang="nn-NO" sz="3600" i="1">
                        <a:latin typeface="Cambria Math" panose="02040503050406030204" pitchFamily="18" charset="0"/>
                      </a:rPr>
                      <m:t> </m:t>
                    </m:r>
                  </m:oMath>
                </a14:m>
                <a:r>
                  <a:rPr lang="en-US" sz="3600" dirty="0">
                    <a:latin typeface="Cambria Math" panose="02040503050406030204" pitchFamily="18" charset="0"/>
                  </a:rPr>
                  <a:t>=0</a:t>
                </a:r>
                <a:r>
                  <a:rPr lang="en-US" sz="3600" i="1" dirty="0">
                    <a:latin typeface="Cambria Math" panose="02040503050406030204" pitchFamily="18" charset="0"/>
                  </a:rPr>
                  <a:t>;</a:t>
                </a:r>
              </a:p>
              <a:p>
                <a:r>
                  <a:rPr lang="en-US" sz="3600" b="0" dirty="0"/>
                  <a:t>   </a:t>
                </a:r>
                <a14:m>
                  <m:oMath xmlns:m="http://schemas.openxmlformats.org/officeDocument/2006/math">
                    <m:r>
                      <a:rPr lang="en-US" sz="3600" b="0" i="0" smtClean="0">
                        <a:latin typeface="Cambria Math" panose="02040503050406030204" pitchFamily="18" charset="0"/>
                      </a:rPr>
                      <m:t>   </m:t>
                    </m:r>
                    <m:r>
                      <m:rPr>
                        <m:nor/>
                      </m:rPr>
                      <a:rPr lang="en-US" sz="3600" b="0" i="0" smtClean="0"/>
                      <m:t>I</m:t>
                    </m:r>
                    <m:r>
                      <m:rPr>
                        <m:nor/>
                      </m:rPr>
                      <a:rPr lang="en-US" sz="3600"/>
                      <m:t>mpose</m:t>
                    </m:r>
                    <m:r>
                      <m:rPr>
                        <m:nor/>
                      </m:rPr>
                      <a:rPr lang="en-US" sz="3600"/>
                      <m:t> </m:t>
                    </m:r>
                    <m:r>
                      <m:rPr>
                        <m:nor/>
                      </m:rPr>
                      <a:rPr lang="en-US" sz="3600" b="0" i="1" smtClean="0"/>
                      <m:t>RTTO</m:t>
                    </m:r>
                    <m:r>
                      <m:rPr>
                        <m:nor/>
                      </m:rPr>
                      <a:rPr lang="en-US" sz="3600"/>
                      <m:t>&gt; </m:t>
                    </m:r>
                    <m:r>
                      <m:rPr>
                        <m:nor/>
                      </m:rPr>
                      <a:rPr lang="en-US" sz="3600"/>
                      <m:t>on</m:t>
                    </m:r>
                    <m:r>
                      <m:rPr>
                        <m:nor/>
                      </m:rPr>
                      <a:rPr lang="en-US" sz="3600"/>
                      <m:t> </m:t>
                    </m:r>
                    <m:r>
                      <m:rPr>
                        <m:nor/>
                      </m:rPr>
                      <a:rPr lang="en-US" sz="3600"/>
                      <m:t>the</m:t>
                    </m:r>
                    <m:r>
                      <m:rPr>
                        <m:nor/>
                      </m:rPr>
                      <a:rPr lang="en-US" sz="3600"/>
                      <m:t> </m:t>
                    </m:r>
                    <m:r>
                      <m:rPr>
                        <m:nor/>
                      </m:rPr>
                      <a:rPr lang="en-US" sz="3600"/>
                      <m:t>polynomials</m:t>
                    </m:r>
                    <m:r>
                      <m:rPr>
                        <m:nor/>
                      </m:rPr>
                      <a:rPr lang="en-US" sz="3600" b="0" i="0" smtClean="0"/>
                      <m:t>[3]                   </m:t>
                    </m:r>
                  </m:oMath>
                </a14:m>
                <a:endParaRPr lang="en-US" sz="3600" b="0" i="0" dirty="0"/>
              </a:p>
              <a:p>
                <a14:m>
                  <m:oMath xmlns:m="http://schemas.openxmlformats.org/officeDocument/2006/math">
                    <m:r>
                      <a:rPr lang="en-US" sz="3600" b="0" i="1" dirty="0" smtClean="0">
                        <a:latin typeface="Cambria Math" panose="02040503050406030204" pitchFamily="18" charset="0"/>
                      </a:rPr>
                      <m:t>      </m:t>
                    </m:r>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h</m:t>
                        </m:r>
                      </m:e>
                      <m:sub>
                        <m:r>
                          <a:rPr lang="en-US" sz="3600" b="0" i="1" dirty="0" smtClean="0">
                            <a:latin typeface="Cambria Math" panose="02040503050406030204" pitchFamily="18" charset="0"/>
                          </a:rPr>
                          <m:t>𝑖</m:t>
                        </m:r>
                      </m:sub>
                    </m:sSub>
                    <m:r>
                      <m:rPr>
                        <m:nor/>
                      </m:rPr>
                      <a:rPr lang="en-US" sz="3600" b="0" i="0" dirty="0" smtClean="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b="0" i="1" dirty="0" smtClean="0">
                            <a:latin typeface="Cambria Math" panose="02040503050406030204" pitchFamily="18" charset="0"/>
                          </a:rPr>
                          <m:t>𝑟</m:t>
                        </m:r>
                      </m:e>
                      <m:sub>
                        <m:r>
                          <a:rPr lang="en-US" sz="3600" b="0" i="1" dirty="0" smtClean="0">
                            <a:latin typeface="Cambria Math" panose="02040503050406030204" pitchFamily="18" charset="0"/>
                          </a:rPr>
                          <m:t> </m:t>
                        </m:r>
                      </m:sub>
                    </m:sSub>
                    <m:r>
                      <a:rPr lang="en-US" sz="3600" b="0" i="1" dirty="0" smtClean="0">
                        <a:latin typeface="Cambria Math" panose="02040503050406030204" pitchFamily="18" charset="0"/>
                        <a:ea typeface="Cambria Math" panose="02040503050406030204" pitchFamily="18" charset="0"/>
                      </a:rPr>
                      <m:t>=</m:t>
                    </m:r>
                    <m:r>
                      <m:rPr>
                        <m:nor/>
                      </m:rPr>
                      <a:rPr lang="en-US" sz="3600" b="0" i="1" smtClean="0"/>
                      <m:t>multivar</m:t>
                    </m:r>
                    <m:r>
                      <m:rPr>
                        <m:nor/>
                      </m:rPr>
                      <a:rPr lang="en-US" sz="3600" b="0" i="1" smtClean="0"/>
                      <m:t>_</m:t>
                    </m:r>
                    <m:r>
                      <m:rPr>
                        <m:nor/>
                      </m:rPr>
                      <a:rPr lang="en-US" sz="3600" b="0" i="1" smtClean="0"/>
                      <m:t>division</m:t>
                    </m:r>
                    <m:r>
                      <m:rPr>
                        <m:nor/>
                      </m:rPr>
                      <a:rPr lang="pt-BR" sz="3600"/>
                      <m:t>(</m:t>
                    </m:r>
                    <m:r>
                      <m:rPr>
                        <m:nor/>
                      </m:rPr>
                      <a:rPr lang="pt-BR" sz="3600" i="1"/>
                      <m:t>f</m:t>
                    </m:r>
                    <m:r>
                      <m:rPr>
                        <m:nor/>
                      </m:rPr>
                      <a:rPr lang="en-US" sz="3600" b="0" i="0" smtClean="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𝐽</m:t>
                        </m:r>
                      </m:e>
                      <m:sub>
                        <m:r>
                          <a:rPr lang="en-US" sz="3600" b="0" i="1" dirty="0" smtClean="0">
                            <a:latin typeface="Cambria Math" panose="02040503050406030204" pitchFamily="18" charset="0"/>
                          </a:rPr>
                          <m:t>1</m:t>
                        </m:r>
                      </m:sub>
                    </m:sSub>
                    <m:r>
                      <m:rPr>
                        <m:nor/>
                      </m:rPr>
                      <a:rPr lang="pt-BR" sz="3600"/>
                      <m:t>)</m:t>
                    </m:r>
                    <m:r>
                      <m:rPr>
                        <m:nor/>
                      </m:rPr>
                      <a:rPr lang="en-US" sz="3600" b="0" i="0" smtClean="0"/>
                      <m:t>; </m:t>
                    </m:r>
                  </m:oMath>
                </a14:m>
                <a:r>
                  <a:rPr lang="en-US" sz="3600" b="0" i="0" dirty="0"/>
                  <a:t> </a:t>
                </a:r>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b="1"/>
                      <m:t>if</m:t>
                    </m:r>
                    <m:r>
                      <m:rPr>
                        <m:nor/>
                      </m:rPr>
                      <a:rPr lang="en-US" sz="3600" b="0" i="0" smtClean="0"/>
                      <m:t> </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m:t>
                        </m:r>
                        <m:r>
                          <a:rPr lang="en-US" sz="3600" b="0" i="1" dirty="0" smtClean="0">
                            <a:latin typeface="Cambria Math" panose="02040503050406030204" pitchFamily="18" charset="0"/>
                          </a:rPr>
                          <m:t> </m:t>
                        </m:r>
                      </m:sub>
                    </m:sSub>
                    <m:r>
                      <m:rPr>
                        <m:nor/>
                      </m:rPr>
                      <a:rPr lang="en-US" sz="3600"/>
                      <m:t>is</m:t>
                    </m:r>
                    <m:r>
                      <m:rPr>
                        <m:nor/>
                      </m:rPr>
                      <a:rPr lang="en-US" sz="3600"/>
                      <m:t> </m:t>
                    </m:r>
                    <m:r>
                      <m:rPr>
                        <m:nor/>
                      </m:rPr>
                      <a:rPr lang="en-US" sz="3600" b="1"/>
                      <m:t>not</m:t>
                    </m:r>
                    <m:r>
                      <m:rPr>
                        <m:nor/>
                      </m:rPr>
                      <a:rPr lang="en-US" sz="3600"/>
                      <m:t> </m:t>
                    </m:r>
                    <m:r>
                      <m:rPr>
                        <m:nor/>
                      </m:rPr>
                      <a:rPr lang="en-US" sz="3600"/>
                      <m:t>a</m:t>
                    </m:r>
                    <m:r>
                      <m:rPr>
                        <m:nor/>
                      </m:rPr>
                      <a:rPr lang="en-US" sz="3600"/>
                      <m:t> </m:t>
                    </m:r>
                    <m:r>
                      <m:rPr>
                        <m:nor/>
                      </m:rPr>
                      <a:rPr lang="en-US" sz="3600"/>
                      <m:t>constant</m:t>
                    </m:r>
                    <m:r>
                      <m:rPr>
                        <m:nor/>
                      </m:rPr>
                      <a:rPr lang="en-US" sz="3600"/>
                      <m:t>: </m:t>
                    </m:r>
                    <m:r>
                      <m:rPr>
                        <m:nor/>
                      </m:rPr>
                      <a:rPr lang="en-US" sz="3600" b="1"/>
                      <m:t>then</m:t>
                    </m:r>
                  </m:oMath>
                </a14:m>
                <a:endParaRPr lang="en-US" sz="3600" b="1" dirty="0"/>
              </a:p>
              <a:p>
                <a:r>
                  <a:rPr lang="en-US" sz="3600" dirty="0"/>
                  <a:t> </a:t>
                </a:r>
                <a14:m>
                  <m:oMath xmlns:m="http://schemas.openxmlformats.org/officeDocument/2006/math">
                    <m:r>
                      <a:rPr lang="en-US" sz="3600" b="0" i="0" dirty="0" smtClean="0">
                        <a:latin typeface="Cambria Math" panose="02040503050406030204" pitchFamily="18" charset="0"/>
                      </a:rPr>
                      <m:t>     </m:t>
                    </m:r>
                    <m:r>
                      <a:rPr lang="en-US" sz="3600" b="0" i="1" dirty="0" smtClean="0">
                        <a:latin typeface="Cambria Math" panose="02040503050406030204" pitchFamily="18" charset="0"/>
                      </a:rPr>
                      <m:t>      </m:t>
                    </m:r>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𝐽</m:t>
                        </m:r>
                      </m:e>
                      <m:sub>
                        <m:r>
                          <a:rPr lang="en-US" sz="3600" b="0" i="1" dirty="0" smtClean="0">
                            <a:latin typeface="Cambria Math" panose="02040503050406030204" pitchFamily="18" charset="0"/>
                          </a:rPr>
                          <m:t>𝑝</m:t>
                        </m:r>
                      </m:sub>
                    </m:sSub>
                    <m:r>
                      <a:rPr lang="en-US" sz="3600" i="1" dirty="0" smtClean="0">
                        <a:latin typeface="Cambria Math" panose="02040503050406030204" pitchFamily="18" charset="0"/>
                        <a:ea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m:t>
                        </m:r>
                      </m:sub>
                    </m:sSub>
                    <m:r>
                      <m:rPr>
                        <m:nor/>
                      </m:rPr>
                      <a:rPr lang="en-US" sz="3600" b="0" i="0" smtClean="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𝐽</m:t>
                        </m:r>
                      </m:e>
                      <m:sub>
                        <m:r>
                          <a:rPr lang="en-US" sz="3600" i="1" dirty="0">
                            <a:latin typeface="Cambria Math" panose="02040503050406030204" pitchFamily="18" charset="0"/>
                          </a:rPr>
                          <m:t>2</m:t>
                        </m:r>
                      </m:sub>
                    </m:sSub>
                    <m:r>
                      <a:rPr lang="en-US" sz="3600" b="0" i="1" dirty="0" smtClean="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𝐽</m:t>
                        </m:r>
                      </m:e>
                      <m:sub>
                        <m:r>
                          <a:rPr lang="en-US" sz="3600" b="0" i="1" dirty="0" smtClean="0">
                            <a:latin typeface="Cambria Math" panose="02040503050406030204" pitchFamily="18" charset="0"/>
                          </a:rPr>
                          <m:t>0</m:t>
                        </m:r>
                      </m:sub>
                    </m:sSub>
                  </m:oMath>
                </a14:m>
                <a:r>
                  <a:rPr lang="en-US" sz="3600" i="1" dirty="0">
                    <a:latin typeface="Cambria Math" panose="02040503050406030204" pitchFamily="18" charset="0"/>
                  </a:rPr>
                  <a:t>;</a:t>
                </a:r>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i="1"/>
                      <m:t>G</m:t>
                    </m:r>
                    <m:r>
                      <a:rPr lang="en-US" sz="3600" b="0" i="1" smtClean="0">
                        <a:latin typeface="Cambria Math" panose="02040503050406030204" pitchFamily="18" charset="0"/>
                      </a:rPr>
                      <m:t> </m:t>
                    </m:r>
                    <m:r>
                      <a:rPr lang="en-US" sz="3600" i="1" dirty="0">
                        <a:latin typeface="Cambria Math" panose="02040503050406030204" pitchFamily="18" charset="0"/>
                        <a:ea typeface="Cambria Math" panose="02040503050406030204" pitchFamily="18" charset="0"/>
                      </a:rPr>
                      <m:t>=</m:t>
                    </m:r>
                    <m:r>
                      <m:rPr>
                        <m:nor/>
                      </m:rPr>
                      <a:rPr lang="en-US" sz="3600" b="0" i="0" smtClean="0"/>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𝑔</m:t>
                        </m:r>
                      </m:e>
                      <m:sub>
                        <m:r>
                          <a:rPr lang="en-US" sz="3600" i="1">
                            <a:latin typeface="Cambria Math" panose="02040503050406030204" pitchFamily="18" charset="0"/>
                          </a:rPr>
                          <m:t>1</m:t>
                        </m:r>
                      </m:sub>
                    </m:sSub>
                    <m:r>
                      <m:rPr>
                        <m:nor/>
                      </m:rPr>
                      <a:rPr lang="en-US" sz="3600" b="0" i="0" smtClean="0"/>
                      <m:t>...</m:t>
                    </m:r>
                    <m:sSub>
                      <m:sSubPr>
                        <m:ctrlPr>
                          <a:rPr lang="en-US" sz="3600" i="1">
                            <a:latin typeface="Cambria Math" panose="02040503050406030204" pitchFamily="18" charset="0"/>
                          </a:rPr>
                        </m:ctrlPr>
                      </m:sSubPr>
                      <m:e>
                        <m:r>
                          <a:rPr lang="en-US" sz="3600" i="1">
                            <a:latin typeface="Cambria Math" panose="02040503050406030204" pitchFamily="18" charset="0"/>
                          </a:rPr>
                          <m:t>𝑔</m:t>
                        </m:r>
                      </m:e>
                      <m:sub>
                        <m:r>
                          <a:rPr lang="en-US" sz="3600" b="0" i="1" smtClean="0">
                            <a:latin typeface="Cambria Math" panose="02040503050406030204" pitchFamily="18" charset="0"/>
                          </a:rPr>
                          <m:t>𝑡</m:t>
                        </m:r>
                      </m:sub>
                    </m:sSub>
                    <m:r>
                      <m:rPr>
                        <m:nor/>
                      </m:rPr>
                      <a:rPr lang="en-US" sz="3600" b="0" i="0" smtClean="0"/>
                      <m:t>}</m:t>
                    </m:r>
                    <m:r>
                      <a:rPr lang="en-US" sz="3600" i="1" dirty="0">
                        <a:latin typeface="Cambria Math" panose="02040503050406030204" pitchFamily="18" charset="0"/>
                        <a:ea typeface="Cambria Math" panose="02040503050406030204" pitchFamily="18" charset="0"/>
                      </a:rPr>
                      <m:t>=</m:t>
                    </m:r>
                    <m:r>
                      <m:rPr>
                        <m:nor/>
                      </m:rPr>
                      <a:rPr lang="en-US" sz="3600" b="0" i="1" smtClean="0"/>
                      <m:t>g</m:t>
                    </m:r>
                    <m:r>
                      <m:rPr>
                        <m:nor/>
                      </m:rPr>
                      <a:rPr lang="en-US" sz="3600" i="1"/>
                      <m:t>robner</m:t>
                    </m:r>
                    <m:r>
                      <m:rPr>
                        <m:nor/>
                      </m:rPr>
                      <a:rPr lang="en-US" sz="3600" b="0" i="1" smtClean="0"/>
                      <m:t>_</m:t>
                    </m:r>
                    <m:r>
                      <m:rPr>
                        <m:nor/>
                      </m:rPr>
                      <a:rPr lang="en-US" sz="3600" i="1"/>
                      <m:t>bas</m:t>
                    </m:r>
                    <m:r>
                      <m:rPr>
                        <m:nor/>
                      </m:rPr>
                      <a:rPr lang="en-US" sz="3600" b="0" i="1" smtClean="0"/>
                      <m:t>i</m:t>
                    </m:r>
                    <m:r>
                      <m:rPr>
                        <m:nor/>
                      </m:rPr>
                      <a:rPr lang="en-US" sz="3600" i="1"/>
                      <m:t>s</m:t>
                    </m:r>
                    <m:r>
                      <m:rPr>
                        <m:nor/>
                      </m:rPr>
                      <a:rPr lang="en-US" sz="3600"/>
                      <m:t>(</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𝐽</m:t>
                        </m:r>
                      </m:e>
                      <m:sub>
                        <m:r>
                          <a:rPr lang="en-US" sz="3600" b="0" i="1" smtClean="0">
                            <a:latin typeface="Cambria Math" panose="02040503050406030204" pitchFamily="18" charset="0"/>
                          </a:rPr>
                          <m:t>𝑝</m:t>
                        </m:r>
                      </m:sub>
                    </m:sSub>
                    <m:r>
                      <m:rPr>
                        <m:nor/>
                      </m:rPr>
                      <a:rPr lang="en-US" sz="3600"/>
                      <m:t>)</m:t>
                    </m:r>
                  </m:oMath>
                </a14:m>
                <a:r>
                  <a:rPr lang="en-US" sz="3600" dirty="0"/>
                  <a:t>;</a:t>
                </a:r>
              </a:p>
              <a:p>
                <a:r>
                  <a:rPr lang="pt-BR" sz="3600" dirty="0"/>
                  <a:t>     </a:t>
                </a:r>
                <a14:m>
                  <m:oMath xmlns:m="http://schemas.openxmlformats.org/officeDocument/2006/math">
                    <m:r>
                      <a:rPr lang="en-US" sz="3600" b="0" i="0" smtClean="0">
                        <a:latin typeface="Cambria Math" panose="02040503050406030204" pitchFamily="18" charset="0"/>
                      </a:rPr>
                      <m:t>       </m:t>
                    </m:r>
                    <m:r>
                      <m:rPr>
                        <m:nor/>
                      </m:rPr>
                      <a:rPr lang="pt-BR" sz="3600" i="1"/>
                      <m:t>V</m:t>
                    </m:r>
                    <m:r>
                      <m:rPr>
                        <m:nor/>
                      </m:rPr>
                      <a:rPr lang="en-US" sz="3600" b="0" i="1" smtClean="0"/>
                      <m:t> </m:t>
                    </m:r>
                    <m:r>
                      <a:rPr lang="en-US" sz="3600" i="1" dirty="0">
                        <a:latin typeface="Cambria Math" panose="02040503050406030204" pitchFamily="18" charset="0"/>
                        <a:ea typeface="Cambria Math" panose="02040503050406030204" pitchFamily="18" charset="0"/>
                      </a:rPr>
                      <m:t>=</m:t>
                    </m:r>
                    <m:r>
                      <m:rPr>
                        <m:nor/>
                      </m:rPr>
                      <a:rPr lang="pt-BR" sz="3600"/>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𝑣</m:t>
                        </m:r>
                      </m:e>
                      <m:sub>
                        <m:r>
                          <a:rPr lang="en-US" sz="3600" i="1">
                            <a:latin typeface="Cambria Math" panose="02040503050406030204" pitchFamily="18" charset="0"/>
                          </a:rPr>
                          <m:t>1</m:t>
                        </m:r>
                      </m:sub>
                    </m:sSub>
                    <m:r>
                      <m:rPr>
                        <m:nor/>
                      </m:rPr>
                      <a:rPr lang="en-US" sz="3600"/>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𝑣</m:t>
                        </m:r>
                      </m:e>
                      <m:sub>
                        <m:r>
                          <a:rPr lang="en-US" sz="3600" i="1">
                            <a:latin typeface="Cambria Math" panose="02040503050406030204" pitchFamily="18" charset="0"/>
                          </a:rPr>
                          <m:t>𝑡</m:t>
                        </m:r>
                      </m:sub>
                    </m:sSub>
                    <m:r>
                      <m:rPr>
                        <m:nor/>
                      </m:rPr>
                      <a:rPr lang="pt-BR" sz="3600"/>
                      <m:t>]</m:t>
                    </m:r>
                    <m:r>
                      <a:rPr lang="en-US" sz="3600" i="1" dirty="0">
                        <a:latin typeface="Cambria Math" panose="02040503050406030204" pitchFamily="18" charset="0"/>
                        <a:ea typeface="Cambria Math" panose="02040503050406030204" pitchFamily="18" charset="0"/>
                      </a:rPr>
                      <m:t>=</m:t>
                    </m:r>
                    <m:r>
                      <m:rPr>
                        <m:nor/>
                      </m:rPr>
                      <a:rPr lang="pt-BR" sz="3600" i="1"/>
                      <m:t>ext</m:t>
                    </m:r>
                    <m:r>
                      <m:rPr>
                        <m:nor/>
                      </m:rPr>
                      <a:rPr lang="en-US" sz="3600" b="0" i="1" smtClean="0"/>
                      <m:t>e</m:t>
                    </m:r>
                    <m:r>
                      <m:rPr>
                        <m:nor/>
                      </m:rPr>
                      <a:rPr lang="pt-BR" sz="3600" i="1"/>
                      <m:t>n</m:t>
                    </m:r>
                    <m:r>
                      <m:rPr>
                        <m:nor/>
                      </m:rPr>
                      <a:rPr lang="en-US" sz="3600" b="0" i="1" smtClean="0"/>
                      <m:t>ded</m:t>
                    </m:r>
                    <m:r>
                      <m:rPr>
                        <m:nor/>
                      </m:rPr>
                      <a:rPr lang="en-US" sz="3600" b="0" i="1" smtClean="0"/>
                      <m:t>_</m:t>
                    </m:r>
                    <m:r>
                      <m:rPr>
                        <m:nor/>
                      </m:rPr>
                      <a:rPr lang="pt-BR" sz="3600" i="1"/>
                      <m:t>ideal</m:t>
                    </m:r>
                    <m:r>
                      <m:rPr>
                        <m:nor/>
                      </m:rPr>
                      <a:rPr lang="en-US" sz="3600" b="0" i="1" smtClean="0"/>
                      <m:t>_</m:t>
                    </m:r>
                    <m:r>
                      <m:rPr>
                        <m:nor/>
                      </m:rPr>
                      <a:rPr lang="pt-BR" sz="3600" i="1"/>
                      <m:t>membrsh</m:t>
                    </m:r>
                    <m:r>
                      <m:rPr>
                        <m:nor/>
                      </m:rPr>
                      <a:rPr lang="en-US" sz="3600" b="0" i="1" smtClean="0"/>
                      <m:t>i</m:t>
                    </m:r>
                    <m:r>
                      <m:rPr>
                        <m:nor/>
                      </m:rPr>
                      <a:rPr lang="pt-BR" sz="3600" i="1"/>
                      <m:t>p</m:t>
                    </m:r>
                    <m:r>
                      <m:rPr>
                        <m:nor/>
                      </m:rPr>
                      <a:rPr lang="pt-BR" sz="3600"/>
                      <m:t>(</m:t>
                    </m:r>
                    <m:r>
                      <m:rPr>
                        <m:nor/>
                      </m:rPr>
                      <a:rPr lang="pt-BR" sz="3600" i="1"/>
                      <m:t>G</m:t>
                    </m:r>
                    <m:r>
                      <m:rPr>
                        <m:nor/>
                      </m:rPr>
                      <a:rPr lang="en-US" sz="3600" b="0" i="0" smtClean="0"/>
                      <m:t>,</m:t>
                    </m:r>
                    <m:r>
                      <m:rPr>
                        <m:nor/>
                      </m:rPr>
                      <a:rPr lang="pt-BR" sz="3600"/>
                      <m:t> </m:t>
                    </m:r>
                    <m:r>
                      <m:rPr>
                        <m:nor/>
                      </m:rPr>
                      <a:rPr lang="pt-BR" sz="3600" i="1" smtClean="0"/>
                      <m:t>r</m:t>
                    </m:r>
                    <m:r>
                      <m:rPr>
                        <m:nor/>
                      </m:rPr>
                      <a:rPr lang="pt-BR" sz="3600" smtClean="0"/>
                      <m:t>)</m:t>
                    </m:r>
                    <m:r>
                      <m:rPr>
                        <m:nor/>
                      </m:rPr>
                      <a:rPr lang="en-US" sz="3600" b="0" i="0" smtClean="0"/>
                      <m:t>;</m:t>
                    </m:r>
                  </m:oMath>
                </a14:m>
                <a:endParaRPr lang="en-US" sz="3600" dirty="0"/>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m:t>//</m:t>
                    </m:r>
                    <m:r>
                      <m:rPr>
                        <m:nor/>
                      </m:rPr>
                      <a:rPr lang="en-US" sz="3600" b="0" i="1" smtClean="0"/>
                      <m:t>r</m:t>
                    </m:r>
                    <m:r>
                      <a:rPr lang="en-US" sz="3600" i="1" dirty="0">
                        <a:latin typeface="Cambria Math" panose="02040503050406030204" pitchFamily="18" charset="0"/>
                        <a:ea typeface="Cambria Math" panose="02040503050406030204" pitchFamily="18" charset="0"/>
                      </a:rPr>
                      <m:t>=</m:t>
                    </m:r>
                    <m:r>
                      <m:rPr>
                        <m:nor/>
                      </m:rPr>
                      <a:rPr lang="pt-BR" sz="3600"/>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1</m:t>
                        </m:r>
                      </m:sub>
                    </m:sSub>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𝑡</m:t>
                        </m:r>
                      </m:sub>
                    </m:sSub>
                    <m:r>
                      <m:rPr>
                        <m:nor/>
                      </m:rPr>
                      <a:rPr lang="pt-BR" sz="3600"/>
                      <m:t>]</m:t>
                    </m:r>
                    <m:r>
                      <a:rPr lang="en-US" sz="3600" i="1" smtClean="0">
                        <a:latin typeface="Cambria Math" panose="02040503050406030204" pitchFamily="18" charset="0"/>
                        <a:ea typeface="Cambria Math" panose="02040503050406030204" pitchFamily="18" charset="0"/>
                      </a:rPr>
                      <m:t>∙</m:t>
                    </m:r>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𝑔</m:t>
                        </m:r>
                      </m:e>
                      <m:sub>
                        <m:r>
                          <a:rPr lang="en-US" sz="3600" i="1">
                            <a:latin typeface="Cambria Math" panose="02040503050406030204" pitchFamily="18" charset="0"/>
                          </a:rPr>
                          <m:t>1</m:t>
                        </m:r>
                      </m:sub>
                    </m:sSub>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𝑔</m:t>
                        </m:r>
                      </m:e>
                      <m:sub>
                        <m:r>
                          <a:rPr lang="en-US" sz="3600" i="1">
                            <a:latin typeface="Cambria Math" panose="02040503050406030204" pitchFamily="18" charset="0"/>
                          </a:rPr>
                          <m:t>𝑡</m:t>
                        </m:r>
                      </m:sub>
                    </m:sSub>
                    <m:r>
                      <m:rPr>
                        <m:nor/>
                      </m:rPr>
                      <a:rPr lang="en-US" sz="3600"/>
                      <m:t>]</m:t>
                    </m:r>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 </m:t>
                        </m:r>
                      </m:e>
                      <m:sup>
                        <m:r>
                          <a:rPr lang="en-US" sz="3600" b="0" i="1" smtClean="0">
                            <a:latin typeface="Cambria Math" panose="02040503050406030204" pitchFamily="18" charset="0"/>
                          </a:rPr>
                          <m:t>𝑇</m:t>
                        </m:r>
                      </m:sup>
                    </m:sSup>
                  </m:oMath>
                </a14:m>
                <a:endParaRPr lang="en-US" sz="3600" i="1" dirty="0">
                  <a:latin typeface="Cambria Math" panose="02040503050406030204" pitchFamily="18" charset="0"/>
                </a:endParaRPr>
              </a:p>
              <a:p>
                <a:r>
                  <a:rPr lang="en-US" sz="3600" dirty="0"/>
                  <a:t>            </a:t>
                </a:r>
                <a14:m>
                  <m:oMath xmlns:m="http://schemas.openxmlformats.org/officeDocument/2006/math">
                    <m:r>
                      <m:rPr>
                        <m:nor/>
                      </m:rPr>
                      <a:rPr lang="en-US" sz="3600" i="1" smtClean="0"/>
                      <m:t>M</m:t>
                    </m:r>
                    <m:r>
                      <a:rPr lang="en-US" sz="3600" i="1" dirty="0" smtClean="0">
                        <a:latin typeface="Cambria Math" panose="02040503050406030204" pitchFamily="18" charset="0"/>
                        <a:ea typeface="Cambria Math" panose="02040503050406030204" pitchFamily="18" charset="0"/>
                      </a:rPr>
                      <m:t>=</m:t>
                    </m:r>
                    <m:r>
                      <m:rPr>
                        <m:nor/>
                      </m:rPr>
                      <a:rPr lang="en-US" sz="3600"/>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𝑚</m:t>
                        </m:r>
                      </m:e>
                      <m:sub>
                        <m:r>
                          <a:rPr lang="en-US" sz="3600" i="1">
                            <a:latin typeface="Cambria Math" panose="02040503050406030204" pitchFamily="18" charset="0"/>
                          </a:rPr>
                          <m:t>1</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𝑚</m:t>
                        </m:r>
                      </m:e>
                      <m:sub>
                        <m:r>
                          <a:rPr lang="en-US" sz="3600" b="0" i="1" smtClean="0">
                            <a:latin typeface="Cambria Math" panose="02040503050406030204" pitchFamily="18" charset="0"/>
                          </a:rPr>
                          <m:t>𝑠</m:t>
                        </m:r>
                      </m:sub>
                    </m:sSub>
                    <m:r>
                      <m:rPr>
                        <m:nor/>
                      </m:rPr>
                      <a:rPr lang="en-US" sz="3600"/>
                      <m:t>]</m:t>
                    </m:r>
                    <m:r>
                      <a:rPr lang="en-US" sz="3600" i="1" dirty="0">
                        <a:latin typeface="Cambria Math" panose="02040503050406030204" pitchFamily="18" charset="0"/>
                        <a:ea typeface="Cambria Math" panose="02040503050406030204" pitchFamily="18" charset="0"/>
                      </a:rPr>
                      <m:t>=</m:t>
                    </m:r>
                    <m:r>
                      <m:rPr>
                        <m:nor/>
                      </m:rPr>
                      <a:rPr lang="pt-BR" sz="3600" i="1"/>
                      <m:t>ext</m:t>
                    </m:r>
                    <m:r>
                      <m:rPr>
                        <m:nor/>
                      </m:rPr>
                      <a:rPr lang="en-US" sz="3600" i="1"/>
                      <m:t>e</m:t>
                    </m:r>
                    <m:r>
                      <m:rPr>
                        <m:nor/>
                      </m:rPr>
                      <a:rPr lang="pt-BR" sz="3600" i="1"/>
                      <m:t>n</m:t>
                    </m:r>
                    <m:r>
                      <m:rPr>
                        <m:nor/>
                      </m:rPr>
                      <a:rPr lang="en-US" sz="3600" i="1"/>
                      <m:t>ded</m:t>
                    </m:r>
                    <m:r>
                      <m:rPr>
                        <m:nor/>
                      </m:rPr>
                      <a:rPr lang="en-US" sz="3600" i="1"/>
                      <m:t>_</m:t>
                    </m:r>
                    <m:r>
                      <m:rPr>
                        <m:nor/>
                      </m:rPr>
                      <a:rPr lang="pt-BR" sz="3600" i="1"/>
                      <m:t>ideal</m:t>
                    </m:r>
                    <m:r>
                      <m:rPr>
                        <m:nor/>
                      </m:rPr>
                      <a:rPr lang="en-US" sz="3600" i="1"/>
                      <m:t>_</m:t>
                    </m:r>
                    <m:r>
                      <m:rPr>
                        <m:nor/>
                      </m:rPr>
                      <a:rPr lang="pt-BR" sz="3600" i="1"/>
                      <m:t>membrsh</m:t>
                    </m:r>
                    <m:r>
                      <m:rPr>
                        <m:nor/>
                      </m:rPr>
                      <a:rPr lang="en-US" sz="3600" i="1"/>
                      <m:t>i</m:t>
                    </m:r>
                    <m:r>
                      <m:rPr>
                        <m:nor/>
                      </m:rPr>
                      <a:rPr lang="pt-BR" sz="3600" i="1"/>
                      <m:t>p</m:t>
                    </m:r>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𝐽</m:t>
                        </m:r>
                      </m:e>
                      <m:sub>
                        <m:r>
                          <a:rPr lang="en-US" sz="3600" i="1">
                            <a:latin typeface="Cambria Math" panose="02040503050406030204" pitchFamily="18" charset="0"/>
                          </a:rPr>
                          <m:t>𝑝</m:t>
                        </m:r>
                      </m:sub>
                    </m:sSub>
                    <m:r>
                      <m:rPr>
                        <m:nor/>
                      </m:rPr>
                      <a:rPr lang="en-US" sz="3600" b="0" i="0" smtClean="0"/>
                      <m:t>,</m:t>
                    </m:r>
                    <m:r>
                      <m:rPr>
                        <m:nor/>
                      </m:rPr>
                      <a:rPr lang="en-US" sz="3600" i="1"/>
                      <m:t>G</m:t>
                    </m:r>
                    <m:r>
                      <m:rPr>
                        <m:nor/>
                      </m:rPr>
                      <a:rPr lang="en-US" sz="3600"/>
                      <m:t>);</m:t>
                    </m:r>
                  </m:oMath>
                </a14:m>
                <a:endParaRPr lang="en-US" sz="3600" dirty="0"/>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𝑔</m:t>
                        </m:r>
                      </m:e>
                      <m:sub>
                        <m:r>
                          <a:rPr lang="en-US" sz="3600" i="1">
                            <a:latin typeface="Cambria Math" panose="02040503050406030204" pitchFamily="18" charset="0"/>
                          </a:rPr>
                          <m:t>1</m:t>
                        </m:r>
                      </m:sub>
                    </m:sSub>
                    <m:r>
                      <m:rPr>
                        <m:nor/>
                      </m:rPr>
                      <a:rPr lang="en-US" sz="3600"/>
                      <m:t>...</m:t>
                    </m:r>
                    <m:sSub>
                      <m:sSubPr>
                        <m:ctrlPr>
                          <a:rPr lang="en-US" sz="3600" i="1">
                            <a:latin typeface="Cambria Math" panose="02040503050406030204" pitchFamily="18" charset="0"/>
                          </a:rPr>
                        </m:ctrlPr>
                      </m:sSubPr>
                      <m:e>
                        <m:r>
                          <a:rPr lang="en-US" sz="3600" i="1">
                            <a:latin typeface="Cambria Math" panose="02040503050406030204" pitchFamily="18" charset="0"/>
                          </a:rPr>
                          <m:t>𝑔</m:t>
                        </m:r>
                      </m:e>
                      <m:sub>
                        <m:r>
                          <a:rPr lang="en-US" sz="3600" i="1">
                            <a:latin typeface="Cambria Math" panose="02040503050406030204" pitchFamily="18" charset="0"/>
                          </a:rPr>
                          <m:t>𝑡</m:t>
                        </m:r>
                      </m:sub>
                    </m:sSub>
                    <m:r>
                      <m:rPr>
                        <m:nor/>
                      </m:rPr>
                      <a:rPr lang="en-US" sz="3600"/>
                      <m:t>]</m:t>
                    </m:r>
                    <m:sSup>
                      <m:sSupPr>
                        <m:ctrlPr>
                          <a:rPr lang="en-US" sz="3600" i="1">
                            <a:latin typeface="Cambria Math" panose="02040503050406030204" pitchFamily="18" charset="0"/>
                          </a:rPr>
                        </m:ctrlPr>
                      </m:sSupPr>
                      <m:e>
                        <m:r>
                          <a:rPr lang="en-US" sz="3600" i="1">
                            <a:latin typeface="Cambria Math" panose="02040503050406030204" pitchFamily="18" charset="0"/>
                          </a:rPr>
                          <m:t> </m:t>
                        </m:r>
                      </m:e>
                      <m:sup>
                        <m:r>
                          <a:rPr lang="en-US" sz="3600" i="1">
                            <a:latin typeface="Cambria Math" panose="02040503050406030204" pitchFamily="18" charset="0"/>
                          </a:rPr>
                          <m:t>𝑇</m:t>
                        </m:r>
                      </m:sup>
                    </m:sSup>
                    <m:r>
                      <a:rPr lang="en-US" sz="3600" i="1" dirty="0">
                        <a:latin typeface="Cambria Math" panose="02040503050406030204" pitchFamily="18" charset="0"/>
                        <a:ea typeface="Cambria Math" panose="02040503050406030204" pitchFamily="18" charset="0"/>
                      </a:rPr>
                      <m:t>=</m:t>
                    </m:r>
                    <m:r>
                      <m:rPr>
                        <m:nor/>
                      </m:rPr>
                      <a:rPr lang="en-US" sz="3600" i="1"/>
                      <m:t>M</m:t>
                    </m:r>
                    <m:r>
                      <a:rPr lang="en-US" sz="3600" i="1" smtClean="0">
                        <a:latin typeface="Cambria Math" panose="02040503050406030204" pitchFamily="18" charset="0"/>
                        <a:ea typeface="Cambria Math" panose="02040503050406030204" pitchFamily="18" charset="0"/>
                      </a:rPr>
                      <m:t>∙</m:t>
                    </m:r>
                    <m:r>
                      <m:rPr>
                        <m:nor/>
                      </m:rPr>
                      <a:rPr lang="en-US" sz="3600" smtClean="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m:t>
                        </m:r>
                      </m:sub>
                    </m:sSub>
                    <m:r>
                      <m:rPr>
                        <m:nor/>
                      </m:rPr>
                      <a:rPr lang="en-US" sz="3600" b="0" i="0" smtClean="0"/>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𝑖</m:t>
                        </m:r>
                        <m:r>
                          <a:rPr lang="en-US" sz="3600" i="1">
                            <a:latin typeface="Cambria Math" panose="02040503050406030204" pitchFamily="18" charset="0"/>
                          </a:rPr>
                          <m:t>+1</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r>
                          <a:rPr lang="en-US" sz="3600" i="1">
                            <a:latin typeface="Cambria Math" panose="02040503050406030204" pitchFamily="18" charset="0"/>
                          </a:rPr>
                          <m:t>𝑓</m:t>
                        </m:r>
                      </m:e>
                      <m:sub>
                        <m:r>
                          <a:rPr lang="en-US" sz="3600" i="1">
                            <a:latin typeface="Cambria Math" panose="02040503050406030204" pitchFamily="18" charset="0"/>
                          </a:rPr>
                          <m:t>𝑠</m:t>
                        </m:r>
                      </m:sub>
                    </m:sSub>
                    <m:r>
                      <m:rPr>
                        <m:nor/>
                      </m:rPr>
                      <a:rPr lang="en-US" sz="3600"/>
                      <m:t>]</m:t>
                    </m:r>
                    <m:sSup>
                      <m:sSupPr>
                        <m:ctrlPr>
                          <a:rPr lang="en-US" sz="3600" i="1">
                            <a:latin typeface="Cambria Math" panose="02040503050406030204" pitchFamily="18" charset="0"/>
                          </a:rPr>
                        </m:ctrlPr>
                      </m:sSupPr>
                      <m:e>
                        <m:r>
                          <a:rPr lang="en-US" sz="3600" i="1">
                            <a:latin typeface="Cambria Math" panose="02040503050406030204" pitchFamily="18" charset="0"/>
                          </a:rPr>
                          <m:t> </m:t>
                        </m:r>
                      </m:e>
                      <m:sup>
                        <m:r>
                          <a:rPr lang="en-US" sz="3600" i="1">
                            <a:latin typeface="Cambria Math" panose="02040503050406030204" pitchFamily="18" charset="0"/>
                          </a:rPr>
                          <m:t>𝑇</m:t>
                        </m:r>
                      </m:sup>
                    </m:sSup>
                  </m:oMath>
                </a14:m>
                <a:endParaRPr lang="en-US" sz="3600" i="1" dirty="0">
                  <a:latin typeface="Cambria Math" panose="02040503050406030204" pitchFamily="18" charset="0"/>
                </a:endParaRPr>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b="1" i="0" smtClean="0">
                        <a:latin typeface="Cambria Math" panose="02040503050406030204" pitchFamily="18" charset="0"/>
                      </a:rPr>
                      <m:t> </m:t>
                    </m:r>
                    <m:r>
                      <m:rPr>
                        <m:nor/>
                      </m:rPr>
                      <a:rPr lang="en-US" sz="3600" b="1"/>
                      <m:t>for</m:t>
                    </m:r>
                    <m:r>
                      <m:rPr>
                        <m:nor/>
                      </m:rPr>
                      <a:rPr lang="en-US" sz="3600"/>
                      <m:t> </m:t>
                    </m:r>
                    <m:r>
                      <m:rPr>
                        <m:nor/>
                      </m:rPr>
                      <a:rPr lang="en-US" sz="3600" i="1"/>
                      <m:t>i</m:t>
                    </m:r>
                    <m:r>
                      <m:rPr>
                        <m:nor/>
                      </m:rPr>
                      <a:rPr lang="en-US" sz="3600"/>
                      <m:t> </m:t>
                    </m:r>
                    <m:r>
                      <m:rPr>
                        <m:nor/>
                      </m:rPr>
                      <a:rPr lang="en-US" sz="3600"/>
                      <m:t>from</m:t>
                    </m:r>
                    <m:r>
                      <m:rPr>
                        <m:nor/>
                      </m:rPr>
                      <a:rPr lang="en-US" sz="3600"/>
                      <m:t> 1..</m:t>
                    </m:r>
                    <m:r>
                      <m:rPr>
                        <m:nor/>
                      </m:rPr>
                      <a:rPr lang="en-US" sz="3600" b="1"/>
                      <m:t>size</m:t>
                    </m:r>
                    <m:r>
                      <m:rPr>
                        <m:nor/>
                      </m:rPr>
                      <a:rPr lang="en-US" sz="3600"/>
                      <m:t>(</m:t>
                    </m:r>
                    <m:r>
                      <m:rPr>
                        <m:nor/>
                      </m:rPr>
                      <a:rPr lang="en-US" sz="3600" i="1"/>
                      <m:t>G</m:t>
                    </m:r>
                    <m:r>
                      <m:rPr>
                        <m:nor/>
                      </m:rPr>
                      <a:rPr lang="en-US" sz="3600"/>
                      <m:t>) </m:t>
                    </m:r>
                    <m:r>
                      <m:rPr>
                        <m:nor/>
                      </m:rPr>
                      <a:rPr lang="en-US" sz="3600" b="1"/>
                      <m:t>do</m:t>
                    </m:r>
                  </m:oMath>
                </a14:m>
                <a:endParaRPr lang="en-US" sz="3600" b="1" dirty="0"/>
              </a:p>
              <a:p>
                <a:r>
                  <a:rPr lang="nn-NO" sz="3600" i="1" dirty="0"/>
                  <a:t>         </a:t>
                </a:r>
                <a14:m>
                  <m:oMath xmlns:m="http://schemas.openxmlformats.org/officeDocument/2006/math">
                    <m:r>
                      <a:rPr lang="en-US" sz="3600" b="0" i="1" smtClean="0">
                        <a:latin typeface="Cambria Math" panose="02040503050406030204" pitchFamily="18" charset="0"/>
                      </a:rPr>
                      <m:t>          </m:t>
                    </m:r>
                    <m:r>
                      <m:rPr>
                        <m:nor/>
                      </m:rPr>
                      <a:rPr lang="nn-NO" sz="3600" i="1" smtClean="0"/>
                      <m:t>P</m:t>
                    </m:r>
                    <m:r>
                      <m:rPr>
                        <m:nor/>
                      </m:rPr>
                      <a:rPr lang="nn-NO" sz="3600" i="1"/>
                      <m:t>(</m:t>
                    </m:r>
                    <m:r>
                      <m:rPr>
                        <m:nor/>
                      </m:rPr>
                      <a:rPr lang="nn-NO" sz="3600" i="1"/>
                      <m:t>X</m:t>
                    </m:r>
                    <m:r>
                      <m:rPr>
                        <m:nor/>
                      </m:rPr>
                      <a:rPr lang="nn-NO" sz="3600" i="1"/>
                      <m:t>)</m:t>
                    </m:r>
                    <m:r>
                      <a:rPr lang="en-US" sz="3600" i="1" dirty="0">
                        <a:latin typeface="Cambria Math" panose="02040503050406030204" pitchFamily="18" charset="0"/>
                        <a:ea typeface="Cambria Math" panose="02040503050406030204" pitchFamily="18" charset="0"/>
                      </a:rPr>
                      <m:t>=</m:t>
                    </m:r>
                    <m:r>
                      <m:rPr>
                        <m:nor/>
                      </m:rPr>
                      <a:rPr lang="nn-NO" sz="3600" i="1"/>
                      <m:t>P</m:t>
                    </m:r>
                    <m:r>
                      <m:rPr>
                        <m:nor/>
                      </m:rPr>
                      <a:rPr lang="nn-NO" sz="3600" i="1"/>
                      <m:t>(</m:t>
                    </m:r>
                    <m:r>
                      <m:rPr>
                        <m:nor/>
                      </m:rPr>
                      <a:rPr lang="nn-NO" sz="3600" i="1"/>
                      <m:t>X</m:t>
                    </m:r>
                    <m:r>
                      <m:rPr>
                        <m:nor/>
                      </m:rPr>
                      <a:rPr lang="nn-NO" sz="3600" i="1"/>
                      <m:t>) </m:t>
                    </m:r>
                    <m:r>
                      <m:rPr>
                        <m:nor/>
                      </m:rPr>
                      <a:rPr lang="nn-NO" sz="3600"/>
                      <m:t>+ (</m:t>
                    </m:r>
                    <m:r>
                      <m:rPr>
                        <m:nor/>
                      </m:rPr>
                      <a:rPr lang="nn-NO" sz="3600" i="1"/>
                      <m:t>V</m:t>
                    </m:r>
                    <m:r>
                      <m:rPr>
                        <m:nor/>
                      </m:rPr>
                      <a:rPr lang="nn-NO" sz="3600"/>
                      <m:t> [1</m:t>
                    </m:r>
                    <m:r>
                      <m:rPr>
                        <m:nor/>
                      </m:rPr>
                      <a:rPr lang="en-US" sz="3600" b="0" i="1" smtClean="0"/>
                      <m:t>, </m:t>
                    </m:r>
                    <m:r>
                      <m:rPr>
                        <m:nor/>
                      </m:rPr>
                      <a:rPr lang="nn-NO" sz="3600" i="1"/>
                      <m:t>i</m:t>
                    </m:r>
                    <m:r>
                      <m:rPr>
                        <m:nor/>
                      </m:rPr>
                      <a:rPr lang="nn-NO" sz="3600"/>
                      <m:t>]</m:t>
                    </m:r>
                    <m:r>
                      <a:rPr lang="en-US" sz="3600" i="1">
                        <a:latin typeface="Cambria Math" panose="02040503050406030204" pitchFamily="18" charset="0"/>
                        <a:ea typeface="Cambria Math" panose="02040503050406030204" pitchFamily="18" charset="0"/>
                      </a:rPr>
                      <m:t>∙</m:t>
                    </m:r>
                    <m:r>
                      <m:rPr>
                        <m:nor/>
                      </m:rPr>
                      <a:rPr lang="nn-NO" sz="3600" i="1"/>
                      <m:t>M</m:t>
                    </m:r>
                    <m:r>
                      <m:rPr>
                        <m:nor/>
                      </m:rPr>
                      <a:rPr lang="nn-NO" sz="3600"/>
                      <m:t>[1</m:t>
                    </m:r>
                    <m:r>
                      <m:rPr>
                        <m:nor/>
                      </m:rPr>
                      <a:rPr lang="en-US" sz="3600" b="0" i="0" smtClean="0"/>
                      <m:t>,</m:t>
                    </m:r>
                    <m:r>
                      <m:rPr>
                        <m:nor/>
                      </m:rPr>
                      <a:rPr lang="nn-NO" sz="3600"/>
                      <m:t> </m:t>
                    </m:r>
                    <m:r>
                      <m:rPr>
                        <m:nor/>
                      </m:rPr>
                      <a:rPr lang="nn-NO" sz="3600" i="1"/>
                      <m:t>i</m:t>
                    </m:r>
                    <m:r>
                      <m:rPr>
                        <m:nor/>
                      </m:rPr>
                      <a:rPr lang="nn-NO" sz="3600"/>
                      <m:t>]</m:t>
                    </m:r>
                    <m:r>
                      <m:rPr>
                        <m:nor/>
                      </m:rPr>
                      <a:rPr lang="nn-NO" sz="3600" smtClean="0"/>
                      <m:t>)</m:t>
                    </m:r>
                    <m:r>
                      <m:rPr>
                        <m:nor/>
                      </m:rPr>
                      <a:rPr lang="en-US" sz="3600" b="0" i="0" smtClean="0"/>
                      <m:t>;</m:t>
                    </m:r>
                  </m:oMath>
                </a14:m>
                <a:endParaRPr lang="en-US" sz="3600" dirty="0"/>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b="1"/>
                      <m:t>else</m:t>
                    </m:r>
                  </m:oMath>
                </a14:m>
                <a:endParaRPr lang="en-US" sz="3600" b="1" dirty="0"/>
              </a:p>
              <a:p>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m:t>
                        </m:r>
                        <m:r>
                          <a:rPr lang="en-US" sz="3600" b="0" i="1" dirty="0" smtClean="0">
                            <a:latin typeface="Cambria Math" panose="02040503050406030204" pitchFamily="18" charset="0"/>
                          </a:rPr>
                          <m:t>𝑖𝑛</m:t>
                        </m:r>
                      </m:sub>
                    </m:sSub>
                    <m:r>
                      <a:rPr lang="en-US" sz="3600" i="1" dirty="0">
                        <a:latin typeface="Cambria Math" panose="02040503050406030204" pitchFamily="18" charset="0"/>
                        <a:ea typeface="Cambria Math" panose="02040503050406030204" pitchFamily="18" charset="0"/>
                      </a:rPr>
                      <m:t>=</m:t>
                    </m:r>
                    <m:r>
                      <m:rPr>
                        <m:nor/>
                      </m:rPr>
                      <a:rPr lang="en-US" sz="3600" i="1"/>
                      <m:t>inverse</m:t>
                    </m:r>
                    <m:r>
                      <m:rPr>
                        <m:nor/>
                      </m:rPr>
                      <a:rPr lang="en-US" sz="360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m:t>
                        </m:r>
                      </m:sub>
                    </m:sSub>
                    <m:r>
                      <m:rPr>
                        <m:nor/>
                      </m:rPr>
                      <a:rPr lang="en-US" sz="3600"/>
                      <m:t>);</m:t>
                    </m:r>
                  </m:oMath>
                </a14:m>
                <a:endParaRPr lang="en-US" sz="3600" dirty="0"/>
              </a:p>
              <a:p>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𝑟</m:t>
                        </m:r>
                      </m:e>
                      <m:sub>
                        <m:r>
                          <a:rPr lang="en-US" sz="3600" i="1" dirty="0">
                            <a:latin typeface="Cambria Math" panose="02040503050406030204" pitchFamily="18" charset="0"/>
                          </a:rPr>
                          <m:t>𝑖</m:t>
                        </m:r>
                      </m:sub>
                    </m:sSub>
                    <m:r>
                      <a:rPr lang="en-US" sz="3600" i="1" dirty="0">
                        <a:latin typeface="Cambria Math" panose="02040503050406030204" pitchFamily="18" charset="0"/>
                        <a:ea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𝑖𝑖𝑛</m:t>
                        </m:r>
                      </m:sub>
                    </m:sSub>
                    <m:r>
                      <a:rPr lang="en-US" sz="3600" i="1">
                        <a:latin typeface="Cambria Math" panose="02040503050406030204" pitchFamily="18" charset="0"/>
                        <a:ea typeface="Cambria Math" panose="02040503050406030204" pitchFamily="18" charset="0"/>
                      </a:rPr>
                      <m:t>∙</m:t>
                    </m:r>
                    <m:r>
                      <m:rPr>
                        <m:nor/>
                      </m:rPr>
                      <a:rPr lang="en-US" sz="3600" i="1"/>
                      <m:t>r</m:t>
                    </m:r>
                    <m:r>
                      <m:rPr>
                        <m:nor/>
                      </m:rPr>
                      <a:rPr lang="en-US" sz="3600" b="0" i="0" smtClean="0"/>
                      <m:t>;  </m:t>
                    </m:r>
                  </m:oMath>
                </a14:m>
                <a:endParaRPr lang="en-US" sz="3600" b="0" i="0" dirty="0"/>
              </a:p>
              <a:p>
                <a:r>
                  <a:rPr lang="en-US" sz="3600" b="0" dirty="0"/>
                  <a:t>            </a:t>
                </a:r>
                <a14:m>
                  <m:oMath xmlns:m="http://schemas.openxmlformats.org/officeDocument/2006/math">
                    <m:r>
                      <m:rPr>
                        <m:nor/>
                      </m:rPr>
                      <a:rPr lang="en-US" sz="3600" b="0" i="1" smtClean="0"/>
                      <m:t>h</m:t>
                    </m:r>
                    <m:r>
                      <m:rPr>
                        <m:nor/>
                      </m:rPr>
                      <a:rPr lang="en-US" sz="3600" b="0" i="0" smtClean="0"/>
                      <m:t>,</m:t>
                    </m:r>
                    <m:r>
                      <m:rPr>
                        <m:nor/>
                      </m:rPr>
                      <a:rPr lang="en-US" sz="3600" b="0" i="1" smtClean="0"/>
                      <m:t> </m:t>
                    </m:r>
                    <m:r>
                      <m:rPr>
                        <m:nor/>
                      </m:rPr>
                      <a:rPr lang="nn-NO" sz="3600" i="1"/>
                      <m:t>P</m:t>
                    </m:r>
                    <m:r>
                      <m:rPr>
                        <m:nor/>
                      </m:rPr>
                      <a:rPr lang="nn-NO" sz="3600" i="1"/>
                      <m:t>(</m:t>
                    </m:r>
                    <m:r>
                      <m:rPr>
                        <m:nor/>
                      </m:rPr>
                      <a:rPr lang="nn-NO" sz="3600" i="1"/>
                      <m:t>X</m:t>
                    </m:r>
                    <m:r>
                      <m:rPr>
                        <m:nor/>
                      </m:rPr>
                      <a:rPr lang="nn-NO" sz="3600" i="1"/>
                      <m:t>)</m:t>
                    </m:r>
                    <m:r>
                      <a:rPr lang="en-US" sz="3600" i="1" dirty="0">
                        <a:latin typeface="Cambria Math" panose="02040503050406030204" pitchFamily="18" charset="0"/>
                        <a:ea typeface="Cambria Math" panose="02040503050406030204" pitchFamily="18" charset="0"/>
                      </a:rPr>
                      <m:t>=</m:t>
                    </m:r>
                    <m:r>
                      <m:rPr>
                        <m:nor/>
                      </m:rPr>
                      <a:rPr lang="en-US" sz="3600" i="1"/>
                      <m:t>multivar</m:t>
                    </m:r>
                    <m:r>
                      <m:rPr>
                        <m:nor/>
                      </m:rPr>
                      <a:rPr lang="en-US" sz="3600" i="1"/>
                      <m:t>_</m:t>
                    </m:r>
                    <m:r>
                      <m:rPr>
                        <m:nor/>
                      </m:rPr>
                      <a:rPr lang="en-US" sz="3600" i="1"/>
                      <m:t>division</m:t>
                    </m:r>
                    <m:r>
                      <m:rPr>
                        <m:nor/>
                      </m:rPr>
                      <a:rPr lang="en-US" sz="360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𝑟</m:t>
                        </m:r>
                      </m:e>
                      <m:sub>
                        <m:r>
                          <a:rPr lang="en-US" sz="3600" i="1" dirty="0">
                            <a:latin typeface="Cambria Math" panose="02040503050406030204" pitchFamily="18" charset="0"/>
                          </a:rPr>
                          <m:t>𝑖</m:t>
                        </m:r>
                      </m:sub>
                    </m:sSub>
                    <m:r>
                      <m:rPr>
                        <m:nor/>
                      </m:rPr>
                      <a:rPr lang="en-US" sz="3600" b="0" i="0" smtClean="0"/>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 </m:t>
                        </m:r>
                        <m:r>
                          <a:rPr lang="en-US" sz="3600" i="1" dirty="0">
                            <a:latin typeface="Cambria Math" panose="02040503050406030204" pitchFamily="18" charset="0"/>
                          </a:rPr>
                          <m:t>𝐽</m:t>
                        </m:r>
                      </m:e>
                      <m:sub>
                        <m:r>
                          <a:rPr lang="en-US" sz="3600" i="1" dirty="0">
                            <a:latin typeface="Cambria Math" panose="02040503050406030204" pitchFamily="18" charset="0"/>
                          </a:rPr>
                          <m:t>2</m:t>
                        </m:r>
                      </m:sub>
                    </m:sSub>
                    <m:r>
                      <m:rPr>
                        <m:nor/>
                      </m:rPr>
                      <a:rPr lang="en-US" sz="3600"/>
                      <m:t>);</m:t>
                    </m:r>
                  </m:oMath>
                </a14:m>
                <a:endParaRPr lang="en-US" sz="3600" dirty="0"/>
              </a:p>
              <a:p>
                <a:r>
                  <a:rPr lang="en-US" sz="3600" dirty="0"/>
                  <a:t> </a:t>
                </a:r>
                <a14:m>
                  <m:oMath xmlns:m="http://schemas.openxmlformats.org/officeDocument/2006/math">
                    <m:r>
                      <a:rPr lang="en-US" sz="3600" b="0" i="0" smtClean="0">
                        <a:latin typeface="Cambria Math" panose="02040503050406030204" pitchFamily="18" charset="0"/>
                      </a:rPr>
                      <m:t> </m:t>
                    </m:r>
                    <m:r>
                      <m:rPr>
                        <m:nor/>
                      </m:rPr>
                      <a:rPr lang="en-US" sz="3600" b="1"/>
                      <m:t>return</m:t>
                    </m:r>
                    <m:r>
                      <m:rPr>
                        <m:nor/>
                      </m:rPr>
                      <a:rPr lang="en-US" sz="3600" b="0" i="1" smtClean="0"/>
                      <m:t> </m:t>
                    </m:r>
                    <m:r>
                      <m:rPr>
                        <m:nor/>
                      </m:rPr>
                      <a:rPr lang="nn-NO" sz="3600" i="1"/>
                      <m:t>P</m:t>
                    </m:r>
                    <m:r>
                      <m:rPr>
                        <m:nor/>
                      </m:rPr>
                      <a:rPr lang="nn-NO" sz="3600" i="1"/>
                      <m:t>(</m:t>
                    </m:r>
                    <m:r>
                      <m:rPr>
                        <m:nor/>
                      </m:rPr>
                      <a:rPr lang="nn-NO" sz="3600" i="1"/>
                      <m:t>X</m:t>
                    </m:r>
                    <m:r>
                      <m:rPr>
                        <m:nor/>
                      </m:rPr>
                      <a:rPr lang="nn-NO" sz="3600" i="1"/>
                      <m:t>)</m:t>
                    </m:r>
                    <m:r>
                      <m:rPr>
                        <m:nor/>
                      </m:rPr>
                      <a:rPr lang="en-US" sz="3600"/>
                      <m:t>;</m:t>
                    </m:r>
                  </m:oMath>
                </a14:m>
                <a:endParaRPr lang="en-US" sz="3600" dirty="0"/>
              </a:p>
              <a:p>
                <a:endParaRPr lang="en-US" sz="3600" dirty="0"/>
              </a:p>
              <a:p>
                <a14:m>
                  <m:oMath xmlns:m="http://schemas.openxmlformats.org/officeDocument/2006/math">
                    <m:r>
                      <m:rPr>
                        <m:nor/>
                      </m:rPr>
                      <a:rPr lang="en-US" sz="3600" b="0" i="1" smtClean="0">
                        <a:latin typeface="Cambria Math" panose="02040503050406030204" pitchFamily="18" charset="0"/>
                      </a:rPr>
                      <m:t> </m:t>
                    </m:r>
                    <m:r>
                      <m:rPr>
                        <m:nor/>
                      </m:rPr>
                      <a:rPr lang="en-US" sz="3600" i="1">
                        <a:latin typeface="Cambria Math" panose="02040503050406030204" pitchFamily="18" charset="0"/>
                      </a:rPr>
                      <m:t>P</m:t>
                    </m:r>
                    <m:r>
                      <m:rPr>
                        <m:nor/>
                      </m:rPr>
                      <a:rPr lang="en-US" sz="3600" i="1"/>
                      <m:t>rocedure</m:t>
                    </m:r>
                    <m:r>
                      <m:rPr>
                        <m:nor/>
                      </m:rPr>
                      <a:rPr lang="en-US" sz="3600" i="1"/>
                      <m:t>:  </m:t>
                    </m:r>
                    <m:r>
                      <m:rPr>
                        <m:nor/>
                      </m:rPr>
                      <a:rPr lang="en-US" sz="3600" i="1"/>
                      <m:t>multivar</m:t>
                    </m:r>
                    <m:r>
                      <m:rPr>
                        <m:nor/>
                      </m:rPr>
                      <a:rPr lang="en-US" sz="3600" i="1"/>
                      <m:t>_</m:t>
                    </m:r>
                    <m:r>
                      <m:rPr>
                        <m:nor/>
                      </m:rPr>
                      <a:rPr lang="en-US" sz="3600" i="1"/>
                      <m:t>division</m:t>
                    </m:r>
                    <m:r>
                      <m:rPr>
                        <m:nor/>
                      </m:rPr>
                      <a:rPr lang="en-US" sz="3600" b="0" smtClean="0"/>
                      <m:t>(</m:t>
                    </m:r>
                    <m:r>
                      <a:rPr lang="en-US" sz="3600" i="1">
                        <a:latin typeface="Cambria Math" panose="02040503050406030204" pitchFamily="18" charset="0"/>
                      </a:rPr>
                      <m:t>𝑓</m:t>
                    </m:r>
                    <m:r>
                      <m:rPr>
                        <m:nor/>
                      </m:rPr>
                      <a:rPr lang="en-US" sz="3600">
                        <a:latin typeface="Cambria Math" panose="02040503050406030204" pitchFamily="18" charset="0"/>
                      </a:rPr>
                      <m:t>,</m:t>
                    </m:r>
                    <m:d>
                      <m:dPr>
                        <m:begChr m:val="{"/>
                        <m:endChr m:val="}"/>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sub>
                        </m:sSub>
                        <m:r>
                          <m:rPr>
                            <m:nor/>
                          </m:rP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𝑠</m:t>
                            </m:r>
                          </m:sub>
                        </m:sSub>
                      </m:e>
                    </m:d>
                    <m:r>
                      <a:rPr lang="en-US" sz="3600" b="0" i="1" smtClean="0">
                        <a:latin typeface="Cambria Math" panose="02040503050406030204" pitchFamily="18" charset="0"/>
                      </a:rPr>
                      <m:t>,</m:t>
                    </m:r>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𝑗</m:t>
                        </m:r>
                      </m:sub>
                    </m:sSub>
                  </m:oMath>
                </a14:m>
                <a:r>
                  <a:rPr lang="it-IT" sz="3600" dirty="0"/>
                  <a:t>≠</a:t>
                </a:r>
                <a:r>
                  <a:rPr lang="it-IT" sz="3600" i="1" dirty="0"/>
                  <a:t>0</a:t>
                </a:r>
                <a:r>
                  <a:rPr lang="it-IT" sz="3600" dirty="0"/>
                  <a:t>)</a:t>
                </a:r>
              </a:p>
              <a:p>
                <a:r>
                  <a:rPr lang="pt-BR" sz="3600" i="1" dirty="0"/>
                  <a: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𝑢</m:t>
                        </m:r>
                      </m:e>
                      <m:sub>
                        <m:r>
                          <a:rPr lang="en-US" sz="3600" b="0" i="1" smtClean="0">
                            <a:latin typeface="Cambria Math" panose="02040503050406030204" pitchFamily="18" charset="0"/>
                          </a:rPr>
                          <m:t>𝑗</m:t>
                        </m:r>
                      </m:sub>
                    </m:sSub>
                  </m:oMath>
                </a14:m>
                <a:r>
                  <a:rPr lang="pt-BR" sz="3600" i="1" dirty="0"/>
                  <a:t>⟵ 0; r⟵ 0; h⟵ f;</a:t>
                </a:r>
              </a:p>
              <a:p>
                <a:r>
                  <a:rPr lang="pt-BR" sz="3600" i="1" dirty="0"/>
                  <a:t>      </a:t>
                </a:r>
                <a:r>
                  <a:rPr lang="pt-BR" sz="3600" b="1" dirty="0"/>
                  <a:t>while</a:t>
                </a:r>
                <a:r>
                  <a:rPr lang="pt-BR" sz="3600" i="1" dirty="0"/>
                  <a:t> h</a:t>
                </a:r>
                <a:r>
                  <a:rPr lang="it-IT" sz="3600" i="1" dirty="0"/>
                  <a:t> </a:t>
                </a:r>
                <a:r>
                  <a:rPr lang="it-IT" sz="3600" dirty="0"/>
                  <a:t>≠</a:t>
                </a:r>
                <a:r>
                  <a:rPr lang="it-IT" sz="3600" i="1" dirty="0"/>
                  <a:t> </a:t>
                </a:r>
                <a:r>
                  <a:rPr lang="pt-BR" sz="3600" i="1" dirty="0"/>
                  <a:t>0 </a:t>
                </a:r>
                <a:r>
                  <a:rPr lang="pt-BR" sz="3600" b="1" dirty="0"/>
                  <a:t>do</a:t>
                </a:r>
              </a:p>
              <a:p>
                <a:r>
                  <a:rPr lang="en-US" sz="3600" i="1" dirty="0"/>
                  <a:t>          </a:t>
                </a:r>
                <a:r>
                  <a:rPr lang="en-US" sz="3600" b="1" dirty="0"/>
                  <a:t>if </a:t>
                </a:r>
                <a:r>
                  <a:rPr lang="en-US" sz="3600" dirty="0" err="1"/>
                  <a:t>Ǝ</a:t>
                </a:r>
                <a:r>
                  <a:rPr lang="en-US" sz="3600" i="1" dirty="0" err="1"/>
                  <a:t>j</a:t>
                </a:r>
                <a:r>
                  <a:rPr lang="en-US" sz="3600" i="1" dirty="0"/>
                  <a:t> </a:t>
                </a:r>
                <a:r>
                  <a:rPr lang="en-US" sz="3600" dirty="0" err="1"/>
                  <a:t>s.t.</a:t>
                </a:r>
                <a:r>
                  <a:rPr lang="en-US" sz="3600" dirty="0"/>
                  <a:t> </a:t>
                </a:r>
                <a:r>
                  <a:rPr lang="en-US" sz="3600" i="1" dirty="0" err="1"/>
                  <a:t>lm</a:t>
                </a:r>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𝑗</m:t>
                        </m:r>
                      </m:sub>
                    </m:sSub>
                  </m:oMath>
                </a14:m>
                <a:r>
                  <a:rPr lang="en-US" sz="3600" dirty="0"/>
                  <a:t>)</a:t>
                </a:r>
                <a:r>
                  <a:rPr lang="en-US" sz="3600" i="1" dirty="0"/>
                  <a:t> </a:t>
                </a:r>
                <a:r>
                  <a:rPr lang="en-US" sz="3600" dirty="0"/>
                  <a:t>|</a:t>
                </a:r>
                <a:r>
                  <a:rPr lang="en-US" sz="3600" i="1" dirty="0"/>
                  <a:t> </a:t>
                </a:r>
                <a:r>
                  <a:rPr lang="en-US" sz="3600" i="1" dirty="0" err="1"/>
                  <a:t>lm</a:t>
                </a:r>
                <a:r>
                  <a:rPr lang="en-US" sz="3600" dirty="0"/>
                  <a:t>(</a:t>
                </a:r>
                <a:r>
                  <a:rPr lang="en-US" sz="3600" i="1" dirty="0"/>
                  <a:t>h</a:t>
                </a:r>
                <a:r>
                  <a:rPr lang="en-US" sz="3600" dirty="0"/>
                  <a:t>)</a:t>
                </a:r>
                <a:r>
                  <a:rPr lang="en-US" sz="3600" i="1" dirty="0"/>
                  <a:t> </a:t>
                </a:r>
                <a:r>
                  <a:rPr lang="en-US" sz="3600" b="1" dirty="0"/>
                  <a:t>then</a:t>
                </a:r>
              </a:p>
              <a:p>
                <a:r>
                  <a:rPr lang="en-US" sz="3600" i="1" dirty="0"/>
                  <a:t>              </a:t>
                </a:r>
                <a:r>
                  <a:rPr lang="en-US" sz="3600" dirty="0"/>
                  <a:t>choose </a:t>
                </a:r>
                <a:r>
                  <a:rPr lang="en-US" sz="3600" i="1" dirty="0"/>
                  <a:t>j</a:t>
                </a:r>
                <a:r>
                  <a:rPr lang="en-US" sz="3600" dirty="0"/>
                  <a:t> least </a:t>
                </a:r>
                <a:r>
                  <a:rPr lang="en-US" sz="3600" dirty="0" err="1"/>
                  <a:t>s.t.</a:t>
                </a:r>
                <a:r>
                  <a:rPr lang="en-US" sz="3600" dirty="0"/>
                  <a:t> </a:t>
                </a:r>
                <a:r>
                  <a:rPr lang="en-US" sz="3600" i="1" dirty="0"/>
                  <a:t>lm</a:t>
                </a:r>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𝑗</m:t>
                        </m:r>
                      </m:sub>
                    </m:sSub>
                  </m:oMath>
                </a14:m>
                <a:r>
                  <a:rPr lang="en-US" sz="3600" dirty="0"/>
                  <a:t>)</a:t>
                </a:r>
                <a:r>
                  <a:rPr lang="en-US" sz="3600" i="1" dirty="0"/>
                  <a:t> </a:t>
                </a:r>
                <a:r>
                  <a:rPr lang="en-US" sz="3600" dirty="0"/>
                  <a:t>|</a:t>
                </a:r>
                <a:r>
                  <a:rPr lang="en-US" sz="3600" i="1" dirty="0"/>
                  <a:t> </a:t>
                </a:r>
                <a:r>
                  <a:rPr lang="en-US" sz="3600" i="1" dirty="0" err="1"/>
                  <a:t>lm</a:t>
                </a:r>
                <a:r>
                  <a:rPr lang="en-US" sz="3600" dirty="0"/>
                  <a:t>(</a:t>
                </a:r>
                <a:r>
                  <a:rPr lang="en-US" sz="3600" i="1" dirty="0"/>
                  <a:t>h</a:t>
                </a:r>
                <a:r>
                  <a:rPr lang="en-US" sz="3600" dirty="0"/>
                  <a:t>) </a:t>
                </a:r>
              </a:p>
              <a:p>
                <a:r>
                  <a:rPr lang="en-US" sz="3600" i="1"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oMath>
                </a14:m>
                <a:r>
                  <a:rPr lang="pt-BR" sz="3600" i="1" dirty="0"/>
                  <a:t> </a:t>
                </a:r>
                <a:r>
                  <a:rPr lang="pt-BR" sz="3600" dirty="0"/>
                  <a:t>=</a:t>
                </a:r>
                <a:r>
                  <a:rPr lang="pt-BR" sz="3600" i="1"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i="1">
                            <a:latin typeface="Cambria Math" panose="02040503050406030204" pitchFamily="18" charset="0"/>
                          </a:rPr>
                          <m:t>𝑗</m:t>
                        </m:r>
                      </m:sub>
                    </m:sSub>
                  </m:oMath>
                </a14:m>
                <a:r>
                  <a:rPr lang="pt-BR" sz="3600" i="1" dirty="0"/>
                  <a:t> </a:t>
                </a:r>
                <a:r>
                  <a:rPr lang="pt-BR" sz="3600" dirty="0"/>
                  <a:t>+</a:t>
                </a:r>
                <a:r>
                  <a:rPr lang="pt-BR" sz="3600" i="1" dirty="0"/>
                  <a:t> </a:t>
                </a:r>
                <a14:m>
                  <m:oMath xmlns:m="http://schemas.openxmlformats.org/officeDocument/2006/math">
                    <m:f>
                      <m:fPr>
                        <m:ctrlPr>
                          <a:rPr lang="pt-BR" sz="3600" i="1" smtClean="0">
                            <a:latin typeface="Cambria Math" panose="02040503050406030204" pitchFamily="18" charset="0"/>
                          </a:rPr>
                        </m:ctrlPr>
                      </m:fPr>
                      <m:num>
                        <m:r>
                          <a:rPr lang="en-US" sz="3600" b="0" i="1" smtClean="0">
                            <a:latin typeface="Cambria Math" panose="02040503050406030204" pitchFamily="18" charset="0"/>
                          </a:rPr>
                          <m:t>𝑙𝑡</m:t>
                        </m:r>
                        <m:r>
                          <a:rPr lang="en-US" sz="3600" b="0" i="1" smtClean="0">
                            <a:latin typeface="Cambria Math" panose="02040503050406030204" pitchFamily="18" charset="0"/>
                          </a:rPr>
                          <m:t>(</m:t>
                        </m:r>
                        <m:r>
                          <a:rPr lang="en-US" sz="3600" b="0" i="1" smtClean="0">
                            <a:latin typeface="Cambria Math" panose="02040503050406030204" pitchFamily="18" charset="0"/>
                          </a:rPr>
                          <m:t>h</m:t>
                        </m:r>
                        <m:r>
                          <a:rPr lang="en-US" sz="3600" b="0" i="1" smtClean="0">
                            <a:latin typeface="Cambria Math" panose="02040503050406030204" pitchFamily="18" charset="0"/>
                          </a:rPr>
                          <m:t>)</m:t>
                        </m:r>
                      </m:num>
                      <m:den>
                        <m:r>
                          <a:rPr lang="en-US" sz="3600" i="1">
                            <a:latin typeface="Cambria Math" panose="02040503050406030204" pitchFamily="18" charset="0"/>
                          </a:rPr>
                          <m:t>𝑙𝑡</m:t>
                        </m:r>
                        <m:r>
                          <m:rPr>
                            <m:nor/>
                          </m:rPr>
                          <a:rPr lang="en-US" sz="3600" dirty="0"/>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𝑗</m:t>
                            </m:r>
                          </m:sub>
                        </m:sSub>
                        <m:r>
                          <m:rPr>
                            <m:nor/>
                          </m:rPr>
                          <a:rPr lang="en-US" sz="3600" dirty="0"/>
                          <m:t>)</m:t>
                        </m:r>
                      </m:den>
                    </m:f>
                  </m:oMath>
                </a14:m>
                <a:r>
                  <a:rPr lang="en-US" sz="3600" i="1" dirty="0"/>
                  <a:t>  </a:t>
                </a:r>
                <a:r>
                  <a:rPr lang="en-US" sz="3600" dirty="0"/>
                  <a:t>;  </a:t>
                </a:r>
                <a:r>
                  <a:rPr lang="pt-BR" sz="3600" i="1" dirty="0"/>
                  <a:t>h </a:t>
                </a:r>
                <a:r>
                  <a:rPr lang="pt-BR" sz="3600" dirty="0"/>
                  <a:t>= </a:t>
                </a:r>
                <a:r>
                  <a:rPr lang="pt-BR" sz="3600" i="1" dirty="0"/>
                  <a:t>h </a:t>
                </a:r>
                <a:r>
                  <a:rPr lang="pt-BR" sz="3600" dirty="0"/>
                  <a:t>-</a:t>
                </a:r>
                <a:r>
                  <a:rPr lang="pt-BR" sz="3600" i="1" dirty="0"/>
                  <a:t> </a:t>
                </a:r>
                <a14:m>
                  <m:oMath xmlns:m="http://schemas.openxmlformats.org/officeDocument/2006/math">
                    <m:f>
                      <m:fPr>
                        <m:ctrlPr>
                          <a:rPr lang="pt-BR" sz="3600" i="1">
                            <a:latin typeface="Cambria Math" panose="02040503050406030204" pitchFamily="18" charset="0"/>
                          </a:rPr>
                        </m:ctrlPr>
                      </m:fPr>
                      <m:num>
                        <m:r>
                          <a:rPr lang="en-US" sz="3600" i="1">
                            <a:latin typeface="Cambria Math" panose="02040503050406030204" pitchFamily="18" charset="0"/>
                          </a:rPr>
                          <m:t>𝑙𝑡</m:t>
                        </m:r>
                        <m:r>
                          <a:rPr lang="en-US" sz="3600" i="1">
                            <a:latin typeface="Cambria Math" panose="02040503050406030204" pitchFamily="18" charset="0"/>
                          </a:rPr>
                          <m:t>(</m:t>
                        </m:r>
                        <m:r>
                          <a:rPr lang="en-US" sz="3600" i="1">
                            <a:latin typeface="Cambria Math" panose="02040503050406030204" pitchFamily="18" charset="0"/>
                          </a:rPr>
                          <m:t>h</m:t>
                        </m:r>
                        <m:r>
                          <a:rPr lang="en-US" sz="3600" i="1">
                            <a:latin typeface="Cambria Math" panose="02040503050406030204" pitchFamily="18" charset="0"/>
                          </a:rPr>
                          <m:t>)</m:t>
                        </m:r>
                      </m:num>
                      <m:den>
                        <m:r>
                          <a:rPr lang="en-US" sz="3600" i="1">
                            <a:latin typeface="Cambria Math" panose="02040503050406030204" pitchFamily="18" charset="0"/>
                          </a:rPr>
                          <m:t>𝑙𝑡</m:t>
                        </m:r>
                        <m:r>
                          <m:rPr>
                            <m:nor/>
                          </m:rPr>
                          <a:rPr lang="en-US" sz="3600" dirty="0"/>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𝑗</m:t>
                            </m:r>
                          </m:sub>
                        </m:sSub>
                        <m:r>
                          <m:rPr>
                            <m:nor/>
                          </m:rPr>
                          <a:rPr lang="en-US" sz="3600" dirty="0"/>
                          <m:t>)</m:t>
                        </m:r>
                      </m:den>
                    </m:f>
                    <m:r>
                      <a:rPr lang="en-US" sz="3600" i="1" dirty="0">
                        <a:latin typeface="Cambria Math" panose="02040503050406030204" pitchFamily="18" charset="0"/>
                      </a:rPr>
                      <m:t> </m:t>
                    </m:r>
                    <m:r>
                      <a:rPr lang="en-US" sz="3600" b="0" i="1" dirty="0" smtClean="0">
                        <a:latin typeface="Cambria Math" panose="02040503050406030204" pitchFamily="18" charset="0"/>
                      </a:rPr>
                      <m:t>;</m:t>
                    </m:r>
                  </m:oMath>
                </a14:m>
                <a:endParaRPr lang="en-US" sz="3600" i="1" dirty="0"/>
              </a:p>
              <a:p>
                <a:r>
                  <a:rPr lang="en-US" sz="3600" i="1" dirty="0"/>
                  <a:t>          </a:t>
                </a:r>
                <a:r>
                  <a:rPr lang="en-US" sz="3600" b="1" dirty="0"/>
                  <a:t>else</a:t>
                </a:r>
              </a:p>
              <a:p>
                <a:r>
                  <a:rPr lang="pt-BR" sz="3600" i="1" dirty="0"/>
                  <a:t>              </a:t>
                </a:r>
                <a14:m>
                  <m:oMath xmlns:m="http://schemas.openxmlformats.org/officeDocument/2006/math">
                    <m:r>
                      <a:rPr lang="en-US" sz="3600" i="1" dirty="0">
                        <a:latin typeface="Cambria Math" panose="02040503050406030204" pitchFamily="18" charset="0"/>
                      </a:rPr>
                      <m:t>𝑟</m:t>
                    </m:r>
                  </m:oMath>
                </a14:m>
                <a:r>
                  <a:rPr lang="pt-BR" sz="3600" i="1" dirty="0"/>
                  <a:t> </a:t>
                </a:r>
                <a:r>
                  <a:rPr lang="pt-BR" sz="3600" dirty="0"/>
                  <a:t>=</a:t>
                </a:r>
                <a:r>
                  <a:rPr lang="en-US" sz="3600" dirty="0"/>
                  <a:t> </a:t>
                </a:r>
                <a14:m>
                  <m:oMath xmlns:m="http://schemas.openxmlformats.org/officeDocument/2006/math">
                    <m:r>
                      <a:rPr lang="en-US" sz="3600" i="1" dirty="0">
                        <a:latin typeface="Cambria Math" panose="02040503050406030204" pitchFamily="18" charset="0"/>
                      </a:rPr>
                      <m:t>𝑟</m:t>
                    </m:r>
                    <m:r>
                      <a:rPr lang="en-US" sz="3600" i="1" dirty="0">
                        <a:latin typeface="Cambria Math" panose="02040503050406030204" pitchFamily="18" charset="0"/>
                      </a:rPr>
                      <m:t> </m:t>
                    </m:r>
                  </m:oMath>
                </a14:m>
                <a:r>
                  <a:rPr lang="pt-BR" sz="3600" dirty="0"/>
                  <a:t>+</a:t>
                </a:r>
                <a:r>
                  <a:rPr lang="pt-BR" sz="3600" i="1" dirty="0"/>
                  <a:t> lt(h); h </a:t>
                </a:r>
                <a:r>
                  <a:rPr lang="pt-BR" sz="3600" dirty="0"/>
                  <a:t>= </a:t>
                </a:r>
                <a:r>
                  <a:rPr lang="pt-BR" sz="3600" i="1" dirty="0"/>
                  <a:t>h - lt(h);</a:t>
                </a:r>
              </a:p>
              <a:p>
                <a:r>
                  <a:rPr lang="en-US" sz="3600" i="1" dirty="0"/>
                  <a:t>      </a:t>
                </a:r>
                <a:r>
                  <a:rPr lang="en-US" sz="3600" b="1" dirty="0"/>
                  <a:t>return</a:t>
                </a:r>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b="0" i="1" smtClean="0">
                            <a:latin typeface="Cambria Math" panose="02040503050406030204" pitchFamily="18" charset="0"/>
                          </a:rPr>
                          <m:t>1</m:t>
                        </m:r>
                      </m:sub>
                    </m:sSub>
                  </m:oMath>
                </a14:m>
                <a:r>
                  <a:rPr lang="en-US" sz="3600" i="1" dirty="0"/>
                  <a:t>…</a:t>
                </a: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𝑢</m:t>
                        </m:r>
                      </m:e>
                      <m:sub>
                        <m:r>
                          <a:rPr lang="en-US" sz="3600" b="0" i="1" smtClean="0">
                            <a:latin typeface="Cambria Math" panose="02040503050406030204" pitchFamily="18" charset="0"/>
                          </a:rPr>
                          <m:t>𝑠</m:t>
                        </m:r>
                      </m:sub>
                    </m:sSub>
                  </m:oMath>
                </a14:m>
                <a:r>
                  <a:rPr lang="en-US" sz="3600" dirty="0"/>
                  <a:t>}</a:t>
                </a:r>
                <a:r>
                  <a:rPr lang="en-US" sz="3600" i="1" dirty="0"/>
                  <a:t>, </a:t>
                </a:r>
                <a14:m>
                  <m:oMath xmlns:m="http://schemas.openxmlformats.org/officeDocument/2006/math">
                    <m:r>
                      <a:rPr lang="en-US" sz="3600" i="1" dirty="0">
                        <a:latin typeface="Cambria Math" panose="02040503050406030204" pitchFamily="18" charset="0"/>
                      </a:rPr>
                      <m:t>𝑟</m:t>
                    </m:r>
                  </m:oMath>
                </a14:m>
                <a:r>
                  <a:rPr lang="en-US" sz="3600" dirty="0"/>
                  <a:t>) </a:t>
                </a:r>
              </a:p>
            </p:txBody>
          </p:sp>
        </mc:Choice>
        <mc:Fallback>
          <p:sp>
            <p:nvSpPr>
              <p:cNvPr id="24" name="TextBox 23">
                <a:extLst>
                  <a:ext uri="{FF2B5EF4-FFF2-40B4-BE49-F238E27FC236}">
                    <a16:creationId xmlns:a16="http://schemas.microsoft.com/office/drawing/2014/main" id="{1238F6D5-9731-45D6-A243-E07A0507DD71}"/>
                  </a:ext>
                </a:extLst>
              </p:cNvPr>
              <p:cNvSpPr txBox="1">
                <a:spLocks noRot="1" noChangeAspect="1" noMove="1" noResize="1" noEditPoints="1" noAdjustHandles="1" noChangeArrowheads="1" noChangeShapeType="1" noTextEdit="1"/>
              </p:cNvSpPr>
              <p:nvPr/>
            </p:nvSpPr>
            <p:spPr>
              <a:xfrm>
                <a:off x="11680627" y="14231773"/>
                <a:ext cx="11374950" cy="17866301"/>
              </a:xfrm>
              <a:prstGeom prst="rect">
                <a:avLst/>
              </a:prstGeom>
              <a:blipFill>
                <a:blip r:embed="rId8"/>
                <a:stretch>
                  <a:fillRect t="-785" b="-61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395550C-B267-4C30-872C-464DF8BD78F0}"/>
              </a:ext>
            </a:extLst>
          </p:cNvPr>
          <p:cNvSpPr txBox="1"/>
          <p:nvPr/>
        </p:nvSpPr>
        <p:spPr>
          <a:xfrm>
            <a:off x="33655000" y="7637796"/>
            <a:ext cx="8153400" cy="646331"/>
          </a:xfrm>
          <a:prstGeom prst="rect">
            <a:avLst/>
          </a:prstGeom>
          <a:noFill/>
        </p:spPr>
        <p:txBody>
          <a:bodyPr wrap="square" rtlCol="0">
            <a:spAutoFit/>
          </a:bodyPr>
          <a:lstStyle/>
          <a:p>
            <a:pPr algn="ctr"/>
            <a:r>
              <a:rPr lang="en-US" sz="3600" b="1" dirty="0" err="1"/>
              <a:t>Mastrovito</a:t>
            </a:r>
            <a:r>
              <a:rPr lang="en-US" sz="3600" b="1" dirty="0"/>
              <a:t> v/s Word level Spec</a:t>
            </a:r>
          </a:p>
        </p:txBody>
      </p:sp>
      <p:sp>
        <p:nvSpPr>
          <p:cNvPr id="22" name="TextBox 21">
            <a:extLst>
              <a:ext uri="{FF2B5EF4-FFF2-40B4-BE49-F238E27FC236}">
                <a16:creationId xmlns:a16="http://schemas.microsoft.com/office/drawing/2014/main" id="{2391CA87-DC72-4916-9429-BB1A6C88FB46}"/>
              </a:ext>
            </a:extLst>
          </p:cNvPr>
          <p:cNvSpPr txBox="1"/>
          <p:nvPr/>
        </p:nvSpPr>
        <p:spPr>
          <a:xfrm>
            <a:off x="32946346" y="13004093"/>
            <a:ext cx="10008724" cy="646331"/>
          </a:xfrm>
          <a:prstGeom prst="rect">
            <a:avLst/>
          </a:prstGeom>
          <a:noFill/>
        </p:spPr>
        <p:txBody>
          <a:bodyPr wrap="square" rtlCol="0">
            <a:spAutoFit/>
          </a:bodyPr>
          <a:lstStyle/>
          <a:p>
            <a:pPr algn="ctr"/>
            <a:r>
              <a:rPr lang="en-US" sz="3600" b="1" dirty="0" err="1"/>
              <a:t>Mastrovito</a:t>
            </a:r>
            <a:r>
              <a:rPr lang="en-US" sz="3600" b="1" dirty="0"/>
              <a:t> implementation v/s Montgomery Spec</a:t>
            </a:r>
          </a:p>
        </p:txBody>
      </p:sp>
      <p:graphicFrame>
        <p:nvGraphicFramePr>
          <p:cNvPr id="25" name="Table 24">
            <a:extLst>
              <a:ext uri="{FF2B5EF4-FFF2-40B4-BE49-F238E27FC236}">
                <a16:creationId xmlns:a16="http://schemas.microsoft.com/office/drawing/2014/main" id="{F95B4E5F-D05A-43F3-A512-5B4EAB4F8BA0}"/>
              </a:ext>
            </a:extLst>
          </p:cNvPr>
          <p:cNvGraphicFramePr>
            <a:graphicFrameLocks noGrp="1"/>
          </p:cNvGraphicFramePr>
          <p:nvPr>
            <p:extLst>
              <p:ext uri="{D42A27DB-BD31-4B8C-83A1-F6EECF244321}">
                <p14:modId xmlns:p14="http://schemas.microsoft.com/office/powerpoint/2010/main" val="657055869"/>
              </p:ext>
            </p:extLst>
          </p:nvPr>
        </p:nvGraphicFramePr>
        <p:xfrm>
          <a:off x="32980635" y="13856272"/>
          <a:ext cx="9769649" cy="5209975"/>
        </p:xfrm>
        <a:graphic>
          <a:graphicData uri="http://schemas.openxmlformats.org/drawingml/2006/table">
            <a:tbl>
              <a:tblPr firstRow="1" bandRow="1">
                <a:tableStyleId>{5C22544A-7EE6-4342-B048-85BDC9FD1C3A}</a:tableStyleId>
              </a:tblPr>
              <a:tblGrid>
                <a:gridCol w="720956">
                  <a:extLst>
                    <a:ext uri="{9D8B030D-6E8A-4147-A177-3AD203B41FA5}">
                      <a16:colId xmlns:a16="http://schemas.microsoft.com/office/drawing/2014/main" val="2092488428"/>
                    </a:ext>
                  </a:extLst>
                </a:gridCol>
                <a:gridCol w="1286909">
                  <a:extLst>
                    <a:ext uri="{9D8B030D-6E8A-4147-A177-3AD203B41FA5}">
                      <a16:colId xmlns:a16="http://schemas.microsoft.com/office/drawing/2014/main" val="1263816649"/>
                    </a:ext>
                  </a:extLst>
                </a:gridCol>
                <a:gridCol w="1358900">
                  <a:extLst>
                    <a:ext uri="{9D8B030D-6E8A-4147-A177-3AD203B41FA5}">
                      <a16:colId xmlns:a16="http://schemas.microsoft.com/office/drawing/2014/main" val="4169320104"/>
                    </a:ext>
                  </a:extLst>
                </a:gridCol>
                <a:gridCol w="1562100">
                  <a:extLst>
                    <a:ext uri="{9D8B030D-6E8A-4147-A177-3AD203B41FA5}">
                      <a16:colId xmlns:a16="http://schemas.microsoft.com/office/drawing/2014/main" val="799627850"/>
                    </a:ext>
                  </a:extLst>
                </a:gridCol>
                <a:gridCol w="1168400">
                  <a:extLst>
                    <a:ext uri="{9D8B030D-6E8A-4147-A177-3AD203B41FA5}">
                      <a16:colId xmlns:a16="http://schemas.microsoft.com/office/drawing/2014/main" val="3446971176"/>
                    </a:ext>
                  </a:extLst>
                </a:gridCol>
                <a:gridCol w="1257300">
                  <a:extLst>
                    <a:ext uri="{9D8B030D-6E8A-4147-A177-3AD203B41FA5}">
                      <a16:colId xmlns:a16="http://schemas.microsoft.com/office/drawing/2014/main" val="3386253382"/>
                    </a:ext>
                  </a:extLst>
                </a:gridCol>
                <a:gridCol w="1219200">
                  <a:extLst>
                    <a:ext uri="{9D8B030D-6E8A-4147-A177-3AD203B41FA5}">
                      <a16:colId xmlns:a16="http://schemas.microsoft.com/office/drawing/2014/main" val="379382191"/>
                    </a:ext>
                  </a:extLst>
                </a:gridCol>
                <a:gridCol w="1195884">
                  <a:extLst>
                    <a:ext uri="{9D8B030D-6E8A-4147-A177-3AD203B41FA5}">
                      <a16:colId xmlns:a16="http://schemas.microsoft.com/office/drawing/2014/main" val="4008597878"/>
                    </a:ext>
                  </a:extLst>
                </a:gridCol>
              </a:tblGrid>
              <a:tr h="606963">
                <a:tc rowSpan="2">
                  <a:txBody>
                    <a:bodyPr/>
                    <a:lstStyle/>
                    <a:p>
                      <a:pPr algn="ctr"/>
                      <a:r>
                        <a:rPr lang="en-US" sz="3600" dirty="0"/>
                        <a:t>k</a:t>
                      </a:r>
                    </a:p>
                  </a:txBody>
                  <a:tcPr/>
                </a:tc>
                <a:tc rowSpan="2">
                  <a:txBody>
                    <a:bodyPr/>
                    <a:lstStyle/>
                    <a:p>
                      <a:pPr algn="ctr"/>
                      <a:r>
                        <a:rPr lang="en-US" sz="3600" dirty="0"/>
                        <a:t>Gates</a:t>
                      </a:r>
                    </a:p>
                  </a:txBody>
                  <a:tcPr/>
                </a:tc>
                <a:tc gridSpan="3">
                  <a:txBody>
                    <a:bodyPr/>
                    <a:lstStyle/>
                    <a:p>
                      <a:pPr algn="ctr"/>
                      <a:r>
                        <a:rPr lang="en-US" sz="3600" dirty="0"/>
                        <a:t>Incremental SAT[1]</a:t>
                      </a:r>
                    </a:p>
                  </a:txBody>
                  <a:tcPr/>
                </a:tc>
                <a:tc hMerge="1">
                  <a:txBody>
                    <a:bodyPr/>
                    <a:lstStyle/>
                    <a:p>
                      <a:endParaRPr lang="en-US" sz="3600" dirty="0"/>
                    </a:p>
                  </a:txBody>
                  <a:tcPr/>
                </a:tc>
                <a:tc hMerge="1">
                  <a:txBody>
                    <a:bodyPr/>
                    <a:lstStyle/>
                    <a:p>
                      <a:endParaRPr lang="en-US" sz="3600" dirty="0"/>
                    </a:p>
                  </a:txBody>
                  <a:tcPr/>
                </a:tc>
                <a:tc gridSpan="3">
                  <a:txBody>
                    <a:bodyPr/>
                    <a:lstStyle/>
                    <a:p>
                      <a:pPr algn="ctr"/>
                      <a:r>
                        <a:rPr lang="en-US" sz="3600" dirty="0"/>
                        <a:t>Our approach</a:t>
                      </a:r>
                    </a:p>
                  </a:txBody>
                  <a:tcPr/>
                </a:tc>
                <a:tc hMerge="1">
                  <a:txBody>
                    <a:bodyPr/>
                    <a:lstStyle/>
                    <a:p>
                      <a:endParaRPr lang="en-US" sz="3600" dirty="0"/>
                    </a:p>
                  </a:txBody>
                  <a:tcPr/>
                </a:tc>
                <a:tc hMerge="1">
                  <a:txBody>
                    <a:bodyPr/>
                    <a:lstStyle/>
                    <a:p>
                      <a:endParaRPr lang="en-US" sz="3600" dirty="0"/>
                    </a:p>
                  </a:txBody>
                  <a:tcPr/>
                </a:tc>
                <a:extLst>
                  <a:ext uri="{0D108BD9-81ED-4DB2-BD59-A6C34878D82A}">
                    <a16:rowId xmlns:a16="http://schemas.microsoft.com/office/drawing/2014/main" val="84270362"/>
                  </a:ext>
                </a:extLst>
              </a:tr>
              <a:tr h="606963">
                <a:tc vMerge="1">
                  <a:txBody>
                    <a:bodyPr/>
                    <a:lstStyle/>
                    <a:p>
                      <a:endParaRPr lang="en-US" sz="3600" dirty="0"/>
                    </a:p>
                  </a:txBody>
                  <a:tcPr/>
                </a:tc>
                <a:tc vMerge="1">
                  <a:txBody>
                    <a:bodyPr/>
                    <a:lstStyle/>
                    <a:p>
                      <a:endParaRPr lang="en-US" sz="3600" dirty="0"/>
                    </a:p>
                  </a:txBody>
                  <a:tcPr/>
                </a:tc>
                <a:tc>
                  <a:txBody>
                    <a:bodyPr/>
                    <a:lstStyle/>
                    <a:p>
                      <a:pPr algn="ctr"/>
                      <a:r>
                        <a:rPr lang="en-US" sz="3600" dirty="0"/>
                        <a:t>NO</a:t>
                      </a:r>
                    </a:p>
                  </a:txBody>
                  <a:tcPr/>
                </a:tc>
                <a:tc>
                  <a:txBody>
                    <a:bodyPr/>
                    <a:lstStyle/>
                    <a:p>
                      <a:pPr algn="ctr"/>
                      <a:r>
                        <a:rPr lang="en-US" sz="3600" dirty="0"/>
                        <a:t>NM</a:t>
                      </a:r>
                    </a:p>
                  </a:txBody>
                  <a:tcPr/>
                </a:tc>
                <a:tc>
                  <a:txBody>
                    <a:bodyPr/>
                    <a:lstStyle/>
                    <a:p>
                      <a:pPr algn="ctr"/>
                      <a:r>
                        <a:rPr lang="en-US" sz="3600" dirty="0"/>
                        <a:t>NI</a:t>
                      </a:r>
                    </a:p>
                  </a:txBody>
                  <a:tcPr/>
                </a:tc>
                <a:tc>
                  <a:txBody>
                    <a:bodyPr/>
                    <a:lstStyle/>
                    <a:p>
                      <a:pPr algn="ctr"/>
                      <a:r>
                        <a:rPr lang="en-US" sz="3600" dirty="0"/>
                        <a:t>NO</a:t>
                      </a:r>
                    </a:p>
                  </a:txBody>
                  <a:tcPr/>
                </a:tc>
                <a:tc>
                  <a:txBody>
                    <a:bodyPr/>
                    <a:lstStyle/>
                    <a:p>
                      <a:pPr algn="ctr"/>
                      <a:r>
                        <a:rPr lang="en-US" sz="3600" dirty="0"/>
                        <a:t>NM</a:t>
                      </a:r>
                    </a:p>
                  </a:txBody>
                  <a:tcPr/>
                </a:tc>
                <a:tc>
                  <a:txBody>
                    <a:bodyPr/>
                    <a:lstStyle/>
                    <a:p>
                      <a:pPr algn="ctr"/>
                      <a:r>
                        <a:rPr lang="en-US" sz="3600" dirty="0"/>
                        <a:t>NI</a:t>
                      </a:r>
                    </a:p>
                  </a:txBody>
                  <a:tcPr/>
                </a:tc>
                <a:extLst>
                  <a:ext uri="{0D108BD9-81ED-4DB2-BD59-A6C34878D82A}">
                    <a16:rowId xmlns:a16="http://schemas.microsoft.com/office/drawing/2014/main" val="3777448652"/>
                  </a:ext>
                </a:extLst>
              </a:tr>
              <a:tr h="606963">
                <a:tc>
                  <a:txBody>
                    <a:bodyPr/>
                    <a:lstStyle/>
                    <a:p>
                      <a:pPr marL="0" algn="ctr" defTabSz="4388900" rtl="0" eaLnBrk="1" latinLnBrk="0" hangingPunct="1"/>
                      <a:r>
                        <a:rPr lang="en-US" sz="3600" kern="1200" dirty="0">
                          <a:solidFill>
                            <a:schemeClr val="dk1"/>
                          </a:solidFill>
                          <a:latin typeface="+mn-lt"/>
                          <a:ea typeface="+mn-ea"/>
                          <a:cs typeface="+mn-cs"/>
                        </a:rPr>
                        <a:t>10</a:t>
                      </a:r>
                    </a:p>
                  </a:txBody>
                  <a:tcPr/>
                </a:tc>
                <a:tc>
                  <a:txBody>
                    <a:bodyPr/>
                    <a:lstStyle/>
                    <a:p>
                      <a:pPr algn="ctr"/>
                      <a:r>
                        <a:rPr lang="en-US" sz="3600" dirty="0"/>
                        <a:t>0.7K</a:t>
                      </a:r>
                    </a:p>
                  </a:txBody>
                  <a:tcPr/>
                </a:tc>
                <a:tc>
                  <a:txBody>
                    <a:bodyPr/>
                    <a:lstStyle/>
                    <a:p>
                      <a:pPr algn="ctr"/>
                      <a:r>
                        <a:rPr lang="en-US" sz="3600" dirty="0"/>
                        <a:t>214.3</a:t>
                      </a:r>
                    </a:p>
                  </a:txBody>
                  <a:tcPr/>
                </a:tc>
                <a:tc>
                  <a:txBody>
                    <a:bodyPr/>
                    <a:lstStyle/>
                    <a:p>
                      <a:pPr algn="ctr"/>
                      <a:r>
                        <a:rPr lang="en-US" sz="3600" dirty="0"/>
                        <a:t>215</a:t>
                      </a:r>
                    </a:p>
                  </a:txBody>
                  <a:tcPr/>
                </a:tc>
                <a:tc>
                  <a:txBody>
                    <a:bodyPr/>
                    <a:lstStyle/>
                    <a:p>
                      <a:pPr algn="ctr"/>
                      <a:r>
                        <a:rPr lang="en-US" sz="3600" dirty="0"/>
                        <a:t>231</a:t>
                      </a:r>
                    </a:p>
                  </a:txBody>
                  <a:tcPr/>
                </a:tc>
                <a:tc>
                  <a:txBody>
                    <a:bodyPr/>
                    <a:lstStyle/>
                    <a:p>
                      <a:pPr algn="ctr"/>
                      <a:r>
                        <a:rPr lang="en-US" sz="3600" dirty="0"/>
                        <a:t>0.28</a:t>
                      </a:r>
                    </a:p>
                  </a:txBody>
                  <a:tcPr/>
                </a:tc>
                <a:tc>
                  <a:txBody>
                    <a:bodyPr/>
                    <a:lstStyle/>
                    <a:p>
                      <a:pPr algn="ctr"/>
                      <a:r>
                        <a:rPr lang="en-US" sz="3600" dirty="0"/>
                        <a:t>0.29</a:t>
                      </a:r>
                    </a:p>
                  </a:txBody>
                  <a:tcPr/>
                </a:tc>
                <a:tc>
                  <a:txBody>
                    <a:bodyPr/>
                    <a:lstStyle/>
                    <a:p>
                      <a:pPr algn="ctr"/>
                      <a:r>
                        <a:rPr lang="en-US" sz="3600" dirty="0"/>
                        <a:t>0.40</a:t>
                      </a:r>
                    </a:p>
                  </a:txBody>
                  <a:tcPr/>
                </a:tc>
                <a:extLst>
                  <a:ext uri="{0D108BD9-81ED-4DB2-BD59-A6C34878D82A}">
                    <a16:rowId xmlns:a16="http://schemas.microsoft.com/office/drawing/2014/main" val="93458969"/>
                  </a:ext>
                </a:extLst>
              </a:tr>
              <a:tr h="606963">
                <a:tc>
                  <a:txBody>
                    <a:bodyPr/>
                    <a:lstStyle/>
                    <a:p>
                      <a:pPr algn="ctr"/>
                      <a:r>
                        <a:rPr lang="en-US" sz="3600" dirty="0"/>
                        <a:t>11</a:t>
                      </a:r>
                    </a:p>
                  </a:txBody>
                  <a:tcPr/>
                </a:tc>
                <a:tc>
                  <a:txBody>
                    <a:bodyPr/>
                    <a:lstStyle/>
                    <a:p>
                      <a:pPr algn="ctr"/>
                      <a:r>
                        <a:rPr lang="en-US" sz="3600" dirty="0"/>
                        <a:t>0.9K</a:t>
                      </a:r>
                    </a:p>
                  </a:txBody>
                  <a:tcPr/>
                </a:tc>
                <a:tc>
                  <a:txBody>
                    <a:bodyPr/>
                    <a:lstStyle/>
                    <a:p>
                      <a:pPr algn="ctr"/>
                      <a:r>
                        <a:rPr lang="en-US" sz="3600" dirty="0"/>
                        <a:t>1999</a:t>
                      </a:r>
                    </a:p>
                  </a:txBody>
                  <a:tcPr/>
                </a:tc>
                <a:tc>
                  <a:txBody>
                    <a:bodyPr/>
                    <a:lstStyle/>
                    <a:p>
                      <a:pPr algn="ctr"/>
                      <a:r>
                        <a:rPr lang="en-US" sz="3600" dirty="0"/>
                        <a:t>1927</a:t>
                      </a:r>
                    </a:p>
                  </a:txBody>
                  <a:tcPr/>
                </a:tc>
                <a:tc>
                  <a:txBody>
                    <a:bodyPr/>
                    <a:lstStyle/>
                    <a:p>
                      <a:pPr algn="ctr"/>
                      <a:r>
                        <a:rPr lang="en-US" sz="3600" dirty="0"/>
                        <a:t>2090</a:t>
                      </a:r>
                    </a:p>
                  </a:txBody>
                  <a:tcPr/>
                </a:tc>
                <a:tc>
                  <a:txBody>
                    <a:bodyPr/>
                    <a:lstStyle/>
                    <a:p>
                      <a:pPr algn="ctr"/>
                      <a:r>
                        <a:rPr lang="en-US" sz="3600" dirty="0"/>
                        <a:t>0.49</a:t>
                      </a:r>
                    </a:p>
                  </a:txBody>
                  <a:tcPr/>
                </a:tc>
                <a:tc>
                  <a:txBody>
                    <a:bodyPr/>
                    <a:lstStyle/>
                    <a:p>
                      <a:pPr algn="ctr"/>
                      <a:r>
                        <a:rPr lang="en-US" sz="3600" dirty="0"/>
                        <a:t>0.49</a:t>
                      </a:r>
                    </a:p>
                  </a:txBody>
                  <a:tcPr/>
                </a:tc>
                <a:tc>
                  <a:txBody>
                    <a:bodyPr/>
                    <a:lstStyle/>
                    <a:p>
                      <a:pPr algn="ctr"/>
                      <a:r>
                        <a:rPr lang="en-US" sz="3600" dirty="0"/>
                        <a:t>0.63</a:t>
                      </a:r>
                    </a:p>
                  </a:txBody>
                  <a:tcPr/>
                </a:tc>
                <a:extLst>
                  <a:ext uri="{0D108BD9-81ED-4DB2-BD59-A6C34878D82A}">
                    <a16:rowId xmlns:a16="http://schemas.microsoft.com/office/drawing/2014/main" val="4083130405"/>
                  </a:ext>
                </a:extLst>
              </a:tr>
              <a:tr h="606963">
                <a:tc>
                  <a:txBody>
                    <a:bodyPr/>
                    <a:lstStyle/>
                    <a:p>
                      <a:pPr algn="ctr"/>
                      <a:r>
                        <a:rPr lang="en-US" sz="3600" dirty="0"/>
                        <a:t>12</a:t>
                      </a:r>
                    </a:p>
                  </a:txBody>
                  <a:tcPr/>
                </a:tc>
                <a:tc>
                  <a:txBody>
                    <a:bodyPr/>
                    <a:lstStyle/>
                    <a:p>
                      <a:pPr algn="ctr"/>
                      <a:r>
                        <a:rPr lang="en-US" sz="3600" dirty="0"/>
                        <a:t>1.6K</a:t>
                      </a:r>
                    </a:p>
                  </a:txBody>
                  <a:tcPr/>
                </a:tc>
                <a:tc>
                  <a:txBody>
                    <a:bodyPr/>
                    <a:lstStyle/>
                    <a:p>
                      <a:pPr algn="ctr"/>
                      <a:r>
                        <a:rPr lang="en-US" sz="3600" dirty="0"/>
                        <a:t>24085</a:t>
                      </a:r>
                    </a:p>
                  </a:txBody>
                  <a:tcPr/>
                </a:tc>
                <a:tc>
                  <a:txBody>
                    <a:bodyPr/>
                    <a:lstStyle/>
                    <a:p>
                      <a:pPr algn="ctr"/>
                      <a:r>
                        <a:rPr lang="en-US" sz="3600" dirty="0"/>
                        <a:t>23400</a:t>
                      </a:r>
                    </a:p>
                  </a:txBody>
                  <a:tcPr/>
                </a:tc>
                <a:tc>
                  <a:txBody>
                    <a:bodyPr/>
                    <a:lstStyle/>
                    <a:p>
                      <a:pPr algn="ctr"/>
                      <a:r>
                        <a:rPr lang="en-US" sz="3600" dirty="0"/>
                        <a:t>8676</a:t>
                      </a:r>
                    </a:p>
                  </a:txBody>
                  <a:tcPr/>
                </a:tc>
                <a:tc>
                  <a:txBody>
                    <a:bodyPr/>
                    <a:lstStyle/>
                    <a:p>
                      <a:pPr algn="ctr"/>
                      <a:r>
                        <a:rPr lang="en-US" sz="3600" dirty="0"/>
                        <a:t>1.49</a:t>
                      </a:r>
                    </a:p>
                  </a:txBody>
                  <a:tcPr/>
                </a:tc>
                <a:tc>
                  <a:txBody>
                    <a:bodyPr/>
                    <a:lstStyle/>
                    <a:p>
                      <a:pPr algn="ctr"/>
                      <a:r>
                        <a:rPr lang="en-US" sz="3600" dirty="0"/>
                        <a:t>1.68</a:t>
                      </a:r>
                    </a:p>
                  </a:txBody>
                  <a:tcPr/>
                </a:tc>
                <a:tc>
                  <a:txBody>
                    <a:bodyPr/>
                    <a:lstStyle/>
                    <a:p>
                      <a:pPr algn="ctr"/>
                      <a:r>
                        <a:rPr lang="en-US" sz="3600" dirty="0"/>
                        <a:t>2.26</a:t>
                      </a:r>
                    </a:p>
                  </a:txBody>
                  <a:tcPr/>
                </a:tc>
                <a:extLst>
                  <a:ext uri="{0D108BD9-81ED-4DB2-BD59-A6C34878D82A}">
                    <a16:rowId xmlns:a16="http://schemas.microsoft.com/office/drawing/2014/main" val="530203330"/>
                  </a:ext>
                </a:extLst>
              </a:tr>
              <a:tr h="606963">
                <a:tc>
                  <a:txBody>
                    <a:bodyPr/>
                    <a:lstStyle/>
                    <a:p>
                      <a:pPr algn="ctr"/>
                      <a:r>
                        <a:rPr lang="en-US" sz="3600" dirty="0"/>
                        <a:t>13</a:t>
                      </a:r>
                    </a:p>
                  </a:txBody>
                  <a:tcPr/>
                </a:tc>
                <a:tc>
                  <a:txBody>
                    <a:bodyPr/>
                    <a:lstStyle/>
                    <a:p>
                      <a:pPr algn="ctr"/>
                      <a:r>
                        <a:rPr lang="en-US" sz="3600" dirty="0"/>
                        <a:t>1.7K</a:t>
                      </a:r>
                    </a:p>
                  </a:txBody>
                  <a:tcPr/>
                </a:tc>
                <a:tc>
                  <a:txBody>
                    <a:bodyPr/>
                    <a:lstStyle/>
                    <a:p>
                      <a:pPr algn="ctr"/>
                      <a:r>
                        <a:rPr lang="en-US" sz="3600" dirty="0"/>
                        <a:t>TO</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TO</a:t>
                      </a:r>
                      <a:endParaRPr kumimoji="0" lang="en-US" sz="3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TO</a:t>
                      </a:r>
                    </a:p>
                  </a:txBody>
                  <a:tcPr/>
                </a:tc>
                <a:tc>
                  <a:txBody>
                    <a:bodyPr/>
                    <a:lstStyle/>
                    <a:p>
                      <a:pPr algn="ctr"/>
                      <a:r>
                        <a:rPr lang="en-US" sz="3600" dirty="0"/>
                        <a:t>2.27</a:t>
                      </a:r>
                    </a:p>
                  </a:txBody>
                  <a:tcPr/>
                </a:tc>
                <a:tc>
                  <a:txBody>
                    <a:bodyPr/>
                    <a:lstStyle/>
                    <a:p>
                      <a:pPr algn="ctr"/>
                      <a:r>
                        <a:rPr lang="en-US" sz="3600" dirty="0"/>
                        <a:t>2.29</a:t>
                      </a:r>
                    </a:p>
                  </a:txBody>
                  <a:tcPr/>
                </a:tc>
                <a:tc>
                  <a:txBody>
                    <a:bodyPr/>
                    <a:lstStyle/>
                    <a:p>
                      <a:pPr algn="ctr"/>
                      <a:r>
                        <a:rPr lang="en-US" sz="3600" dirty="0"/>
                        <a:t>2.37</a:t>
                      </a:r>
                    </a:p>
                  </a:txBody>
                  <a:tcPr/>
                </a:tc>
                <a:extLst>
                  <a:ext uri="{0D108BD9-81ED-4DB2-BD59-A6C34878D82A}">
                    <a16:rowId xmlns:a16="http://schemas.microsoft.com/office/drawing/2014/main" val="4191955434"/>
                  </a:ext>
                </a:extLst>
              </a:tr>
              <a:tr h="606963">
                <a:tc>
                  <a:txBody>
                    <a:bodyPr/>
                    <a:lstStyle/>
                    <a:p>
                      <a:pPr algn="ctr"/>
                      <a:r>
                        <a:rPr lang="en-US" sz="3600" dirty="0"/>
                        <a:t>16</a:t>
                      </a:r>
                    </a:p>
                  </a:txBody>
                  <a:tcPr/>
                </a:tc>
                <a:tc>
                  <a:txBody>
                    <a:bodyPr/>
                    <a:lstStyle/>
                    <a:p>
                      <a:pPr algn="ctr"/>
                      <a:r>
                        <a:rPr lang="en-US" sz="3600" dirty="0"/>
                        <a:t>3K</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TO</a:t>
                      </a:r>
                      <a:endParaRPr kumimoji="0" lang="en-US" sz="3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TO</a:t>
                      </a:r>
                      <a:endParaRPr kumimoji="0" lang="en-US" sz="3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TO</a:t>
                      </a:r>
                    </a:p>
                  </a:txBody>
                  <a:tcPr/>
                </a:tc>
                <a:tc>
                  <a:txBody>
                    <a:bodyPr/>
                    <a:lstStyle/>
                    <a:p>
                      <a:pPr algn="ctr"/>
                      <a:r>
                        <a:rPr lang="en-US" sz="3600" dirty="0"/>
                        <a:t>13</a:t>
                      </a:r>
                    </a:p>
                  </a:txBody>
                  <a:tcPr/>
                </a:tc>
                <a:tc>
                  <a:txBody>
                    <a:bodyPr/>
                    <a:lstStyle/>
                    <a:p>
                      <a:pPr algn="ctr"/>
                      <a:r>
                        <a:rPr lang="en-US" sz="3600" dirty="0"/>
                        <a:t>15</a:t>
                      </a:r>
                    </a:p>
                  </a:txBody>
                  <a:tcPr/>
                </a:tc>
                <a:tc>
                  <a:txBody>
                    <a:bodyPr/>
                    <a:lstStyle/>
                    <a:p>
                      <a:pPr algn="ctr"/>
                      <a:r>
                        <a:rPr lang="en-US" sz="3600" dirty="0"/>
                        <a:t>26</a:t>
                      </a:r>
                    </a:p>
                  </a:txBody>
                  <a:tcPr/>
                </a:tc>
                <a:extLst>
                  <a:ext uri="{0D108BD9-81ED-4DB2-BD59-A6C34878D82A}">
                    <a16:rowId xmlns:a16="http://schemas.microsoft.com/office/drawing/2014/main" val="3488870608"/>
                  </a:ext>
                </a:extLst>
              </a:tr>
              <a:tr h="729415">
                <a:tc>
                  <a:txBody>
                    <a:bodyPr/>
                    <a:lstStyle/>
                    <a:p>
                      <a:pPr algn="ctr"/>
                      <a:r>
                        <a:rPr lang="en-US" sz="3600" dirty="0"/>
                        <a:t>32</a:t>
                      </a:r>
                    </a:p>
                  </a:txBody>
                  <a:tcPr/>
                </a:tc>
                <a:tc>
                  <a:txBody>
                    <a:bodyPr/>
                    <a:lstStyle/>
                    <a:p>
                      <a:pPr algn="ctr"/>
                      <a:r>
                        <a:rPr lang="en-US" sz="3600" dirty="0"/>
                        <a:t>9.8K</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TO</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TO</a:t>
                      </a:r>
                      <a:endParaRPr kumimoji="0" lang="en-US" sz="3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TO</a:t>
                      </a:r>
                    </a:p>
                  </a:txBody>
                  <a:tcPr/>
                </a:tc>
                <a:tc>
                  <a:txBody>
                    <a:bodyPr/>
                    <a:lstStyle/>
                    <a:p>
                      <a:pPr algn="ctr"/>
                      <a:r>
                        <a:rPr lang="en-US" sz="3600" dirty="0"/>
                        <a:t>1204</a:t>
                      </a:r>
                    </a:p>
                  </a:txBody>
                  <a:tcPr/>
                </a:tc>
                <a:tc>
                  <a:txBody>
                    <a:bodyPr/>
                    <a:lstStyle/>
                    <a:p>
                      <a:pPr algn="ctr"/>
                      <a:r>
                        <a:rPr lang="en-US" sz="3600" dirty="0"/>
                        <a:t>1289</a:t>
                      </a:r>
                    </a:p>
                  </a:txBody>
                  <a:tcPr/>
                </a:tc>
                <a:tc>
                  <a:txBody>
                    <a:bodyPr/>
                    <a:lstStyle/>
                    <a:p>
                      <a:pPr algn="ctr"/>
                      <a:r>
                        <a:rPr lang="en-US" sz="3600" dirty="0"/>
                        <a:t>1870</a:t>
                      </a:r>
                    </a:p>
                  </a:txBody>
                  <a:tcPr/>
                </a:tc>
                <a:extLst>
                  <a:ext uri="{0D108BD9-81ED-4DB2-BD59-A6C34878D82A}">
                    <a16:rowId xmlns:a16="http://schemas.microsoft.com/office/drawing/2014/main" val="3954146912"/>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7CE814E-E69E-4F69-A925-335A9AA3CDF8}"/>
                  </a:ext>
                </a:extLst>
              </p:cNvPr>
              <p:cNvSpPr txBox="1"/>
              <p:nvPr/>
            </p:nvSpPr>
            <p:spPr>
              <a:xfrm>
                <a:off x="23055577" y="14263237"/>
                <a:ext cx="9126510" cy="17903171"/>
              </a:xfrm>
              <a:prstGeom prst="rect">
                <a:avLst/>
              </a:prstGeom>
              <a:noFill/>
            </p:spPr>
            <p:txBody>
              <a:bodyPr wrap="square" lIns="0" tIns="0" rIns="0" bIns="0" rtlCol="0">
                <a:spAutoFit/>
              </a:bodyPr>
              <a:lstStyle/>
              <a:p>
                <a:pPr algn="ctr"/>
                <a:endParaRPr lang="en-US" sz="3600" i="1" dirty="0"/>
              </a:p>
              <a:p>
                <a:pPr algn="ctr"/>
                <a:r>
                  <a:rPr lang="en-US" sz="3600" i="1" dirty="0"/>
                  <a:t>Spec - f </a:t>
                </a:r>
                <a:r>
                  <a:rPr lang="en-US" sz="3600" dirty="0"/>
                  <a:t>:</a:t>
                </a:r>
                <a:r>
                  <a:rPr lang="en-US" sz="3600" i="1" dirty="0"/>
                  <a:t> Z + A·B</a:t>
                </a:r>
                <a:r>
                  <a:rPr lang="en-US" sz="3600" dirty="0"/>
                  <a:t>;  </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m:t>
                        </m:r>
                      </m:sub>
                    </m:sSub>
                  </m:oMath>
                </a14:m>
                <a:r>
                  <a:rPr lang="pl-PL" sz="3600" dirty="0"/>
                  <a:t> : </a:t>
                </a:r>
                <a:r>
                  <a:rPr lang="pl-PL" sz="3600" i="1" dirty="0"/>
                  <a:t>Z</a:t>
                </a:r>
                <a:r>
                  <a:rPr lang="pl-PL"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𝑧</m:t>
                        </m:r>
                      </m:e>
                      <m:sub>
                        <m:r>
                          <a:rPr lang="en-US" sz="3600">
                            <a:latin typeface="Cambria Math" panose="02040503050406030204" pitchFamily="18" charset="0"/>
                          </a:rPr>
                          <m:t>0</m:t>
                        </m:r>
                      </m:sub>
                    </m:sSub>
                  </m:oMath>
                </a14:m>
                <a:r>
                  <a:rPr lang="pl-PL" sz="3600" dirty="0"/>
                  <a:t>+</a:t>
                </a:r>
                <a:r>
                  <a:rPr lang="el-GR" sz="3600" i="1" dirty="0"/>
                  <a:t>α</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𝑧</m:t>
                        </m:r>
                      </m:e>
                      <m:sub>
                        <m:r>
                          <a:rPr lang="en-US" sz="3600">
                            <a:latin typeface="Cambria Math" panose="02040503050406030204" pitchFamily="18" charset="0"/>
                          </a:rPr>
                          <m:t>1</m:t>
                        </m:r>
                      </m:sub>
                    </m:sSub>
                  </m:oMath>
                </a14:m>
                <a:r>
                  <a:rPr lang="pl-PL" sz="3600" dirty="0"/>
                  <a:t>;</a:t>
                </a:r>
                <a:r>
                  <a:rPr lang="en-US" sz="3600" dirty="0"/>
                  <a:t>  </a:t>
                </a:r>
                <a14:m>
                  <m:oMath xmlns:m="http://schemas.openxmlformats.org/officeDocument/2006/math">
                    <m:r>
                      <a:rPr lang="en-US" sz="3600" b="0" i="0" smtClean="0">
                        <a:latin typeface="Cambria Math" panose="02040503050406030204" pitchFamily="18" charset="0"/>
                      </a:rPr>
                      <m:t> </m:t>
                    </m:r>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9</m:t>
                        </m:r>
                      </m:sub>
                    </m:sSub>
                  </m:oMath>
                </a14:m>
                <a:r>
                  <a:rPr lang="pl-PL"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2</m:t>
                        </m:r>
                      </m:sub>
                    </m:sSub>
                  </m:oMath>
                </a14:m>
                <a:r>
                  <a:rPr lang="pl-PL"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3</m:t>
                        </m:r>
                      </m:sub>
                    </m:sSub>
                  </m:oMath>
                </a14:m>
                <a:r>
                  <a:rPr lang="pl-PL"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4</m:t>
                        </m:r>
                      </m:sub>
                    </m:sSub>
                  </m:oMath>
                </a14:m>
                <a:r>
                  <a:rPr lang="pl-PL" sz="3600" dirty="0"/>
                  <a:t>;</a:t>
                </a:r>
                <a:endParaRPr lang="en-US" sz="3600" dirty="0"/>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2</m:t>
                        </m:r>
                      </m:sub>
                    </m:sSub>
                  </m:oMath>
                </a14:m>
                <a:r>
                  <a:rPr lang="pt-BR" sz="3600" dirty="0"/>
                  <a:t> : </a:t>
                </a:r>
                <a:r>
                  <a:rPr lang="pt-BR" sz="3600" i="1" dirty="0"/>
                  <a:t>A</a:t>
                </a:r>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0</m:t>
                        </m:r>
                      </m:sub>
                    </m:sSub>
                  </m:oMath>
                </a14:m>
                <a:r>
                  <a:rPr lang="pt-BR" sz="3600" dirty="0"/>
                  <a:t>+</a:t>
                </a:r>
                <a:r>
                  <a:rPr lang="el-GR" sz="3600" i="1" dirty="0"/>
                  <a:t>α</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1</m:t>
                        </m:r>
                      </m:sub>
                    </m:sSub>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m:t>
                        </m:r>
                        <m:r>
                          <a:rPr lang="en-US" sz="3600" b="0" i="1" smtClean="0">
                            <a:latin typeface="Cambria Math" panose="02040503050406030204" pitchFamily="18" charset="0"/>
                          </a:rPr>
                          <m:t>0</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3</m:t>
                        </m:r>
                      </m:sub>
                    </m:sSub>
                  </m:oMath>
                </a14:m>
                <a:r>
                  <a:rPr lang="pt-BR" sz="3600" dirty="0"/>
                  <a:t>+</a:t>
                </a:r>
                <a14:m>
                  <m:oMath xmlns:m="http://schemas.openxmlformats.org/officeDocument/2006/math">
                    <m:r>
                      <m:rPr>
                        <m:nor/>
                      </m:rPr>
                      <a:rPr lang="nn-NO" sz="3600" i="1"/>
                      <m:t>P</m:t>
                    </m:r>
                    <m:r>
                      <m:rPr>
                        <m:nor/>
                      </m:rPr>
                      <a:rPr lang="nn-NO" sz="3600"/>
                      <m:t>(</m:t>
                    </m:r>
                    <m:r>
                      <m:rPr>
                        <m:nor/>
                      </m:rPr>
                      <a:rPr lang="nn-NO" sz="3600" i="1"/>
                      <m:t>X</m:t>
                    </m:r>
                    <m:r>
                      <m:rPr>
                        <m:nor/>
                      </m:rPr>
                      <a:rPr lang="nn-NO" sz="3600"/>
                      <m:t>)</m:t>
                    </m:r>
                  </m:oMath>
                </a14:m>
                <a:r>
                  <a:rPr lang="pt-BR" sz="3600" dirty="0"/>
                  <a:t>;</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3</m:t>
                        </m:r>
                      </m:sub>
                    </m:sSub>
                  </m:oMath>
                </a14:m>
                <a:r>
                  <a:rPr lang="en-US" sz="3600" dirty="0"/>
                  <a:t> : </a:t>
                </a:r>
                <a:r>
                  <a:rPr lang="en-US" sz="3600" i="1" dirty="0"/>
                  <a:t>B</a:t>
                </a:r>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en-US" sz="3600" dirty="0"/>
                  <a:t>+</a:t>
                </a:r>
                <a:r>
                  <a:rPr lang="el-GR" sz="3600" i="1" dirty="0"/>
                  <a:t>α</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1</m:t>
                        </m:r>
                      </m:sub>
                    </m:sSub>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11</m:t>
                        </m:r>
                      </m:sub>
                    </m:sSub>
                  </m:oMath>
                </a14:m>
                <a:r>
                  <a:rPr lang="en-US"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0</m:t>
                        </m:r>
                      </m:sub>
                    </m:sSub>
                  </m:oMath>
                </a14:m>
                <a:r>
                  <a:rPr lang="en-US"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0</m:t>
                        </m:r>
                      </m:sub>
                    </m:sSub>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en-US" sz="3600" dirty="0"/>
                  <a:t>;</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4</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𝑧</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0</m:t>
                        </m:r>
                      </m:sub>
                    </m:sSub>
                  </m:oMath>
                </a14:m>
                <a:r>
                  <a:rPr lang="pt-BR"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12</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1</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1</m:t>
                        </m:r>
                      </m:sub>
                    </m:sSub>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1</m:t>
                        </m:r>
                      </m:sub>
                    </m:sSub>
                  </m:oMath>
                </a14:m>
                <a:r>
                  <a:rPr lang="pt-BR" sz="3600" dirty="0"/>
                  <a:t>;</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5</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𝑧</m:t>
                        </m:r>
                      </m:e>
                      <m:sub>
                        <m:r>
                          <a:rPr lang="en-US" sz="3600">
                            <a:latin typeface="Cambria Math" panose="02040503050406030204" pitchFamily="18" charset="0"/>
                          </a:rPr>
                          <m:t>1</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𝑟</m:t>
                        </m:r>
                      </m:e>
                      <m:sub>
                        <m:r>
                          <a:rPr lang="en-US" sz="3600">
                            <a:latin typeface="Cambria Math" panose="02040503050406030204" pitchFamily="18" charset="0"/>
                          </a:rPr>
                          <m:t>0</m:t>
                        </m:r>
                      </m:sub>
                    </m:sSub>
                  </m:oMath>
                </a14:m>
                <a:r>
                  <a:rPr lang="pt-BR"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13</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2</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1</m:t>
                        </m:r>
                      </m:sub>
                    </m:sSub>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pt-BR" sz="3600" dirty="0"/>
                  <a:t>;</a:t>
                </a:r>
              </a:p>
              <a:p>
                <a:pPr algn="ct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6</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𝑟</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1</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5</m:t>
                        </m:r>
                      </m:sub>
                    </m:sSub>
                  </m:oMath>
                </a14:m>
                <a:r>
                  <a:rPr lang="pt-BR"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14</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3</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0</m:t>
                        </m:r>
                      </m:sub>
                    </m:sSub>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pt-BR" sz="3600" dirty="0"/>
                  <a:t>;</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7</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0</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1</m:t>
                        </m:r>
                      </m:sub>
                    </m:sSub>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2</m:t>
                        </m:r>
                      </m:sub>
                    </m:sSub>
                  </m:oMath>
                </a14:m>
                <a:r>
                  <a:rPr lang="pt-BR"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15</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4</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0</m:t>
                        </m:r>
                      </m:sub>
                    </m:sSub>
                  </m:oMath>
                </a14:m>
                <a:r>
                  <a:rPr lang="pt-BR" sz="3600" dirty="0"/>
                  <a:t>+1;</a:t>
                </a:r>
              </a:p>
              <a:p>
                <a:pPr algn="ct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8</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1</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2</m:t>
                        </m:r>
                      </m:sub>
                    </m:sSub>
                    <m:sSub>
                      <m:sSubPr>
                        <m:ctrlPr>
                          <a:rPr lang="en-US" sz="3600" i="1">
                            <a:latin typeface="Cambria Math" panose="02040503050406030204" pitchFamily="18" charset="0"/>
                          </a:rPr>
                        </m:ctrlPr>
                      </m:sSubPr>
                      <m:e>
                        <m:r>
                          <a:rPr lang="en-US" sz="3600">
                            <a:latin typeface="Cambria Math" panose="02040503050406030204" pitchFamily="18" charset="0"/>
                          </a:rPr>
                          <m:t>𝑒</m:t>
                        </m:r>
                      </m:e>
                      <m:sub>
                        <m:r>
                          <a:rPr lang="en-US" sz="3600">
                            <a:latin typeface="Cambria Math" panose="02040503050406030204" pitchFamily="18" charset="0"/>
                          </a:rPr>
                          <m:t>2</m:t>
                        </m:r>
                      </m:sub>
                    </m:sSub>
                  </m:oMath>
                </a14:m>
                <a:r>
                  <a:rPr lang="pt-BR" sz="3600" dirty="0"/>
                  <a:t>;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𝑓</m:t>
                        </m:r>
                      </m:e>
                      <m:sub>
                        <m:r>
                          <a:rPr lang="en-US" sz="3600">
                            <a:latin typeface="Cambria Math" panose="02040503050406030204" pitchFamily="18" charset="0"/>
                          </a:rPr>
                          <m:t>16</m:t>
                        </m:r>
                      </m:sub>
                    </m:sSub>
                  </m:oMath>
                </a14:m>
                <a:r>
                  <a:rPr lang="pt-BR" sz="3600" dirty="0"/>
                  <a:t> :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𝑠</m:t>
                        </m:r>
                      </m:e>
                      <m:sub>
                        <m:r>
                          <a:rPr lang="en-US" sz="3600">
                            <a:latin typeface="Cambria Math" panose="02040503050406030204" pitchFamily="18" charset="0"/>
                          </a:rPr>
                          <m:t>5</m:t>
                        </m:r>
                      </m:sub>
                    </m:sSub>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𝑎</m:t>
                        </m:r>
                      </m:e>
                      <m:sub>
                        <m:r>
                          <a:rPr lang="en-US" sz="3600">
                            <a:latin typeface="Cambria Math" panose="02040503050406030204" pitchFamily="18" charset="0"/>
                          </a:rPr>
                          <m:t>0</m:t>
                        </m:r>
                      </m:sub>
                    </m:sSub>
                    <m:sSub>
                      <m:sSubPr>
                        <m:ctrlPr>
                          <a:rPr lang="en-US" sz="3600" i="1">
                            <a:latin typeface="Cambria Math" panose="02040503050406030204" pitchFamily="18" charset="0"/>
                          </a:rPr>
                        </m:ctrlPr>
                      </m:sSubPr>
                      <m:e>
                        <m:r>
                          <a:rPr lang="en-US" sz="3600">
                            <a:latin typeface="Cambria Math" panose="02040503050406030204" pitchFamily="18" charset="0"/>
                          </a:rPr>
                          <m:t>𝑏</m:t>
                        </m:r>
                      </m:e>
                      <m:sub>
                        <m:r>
                          <a:rPr lang="en-US" sz="3600">
                            <a:latin typeface="Cambria Math" panose="02040503050406030204" pitchFamily="18" charset="0"/>
                          </a:rPr>
                          <m:t>1</m:t>
                        </m:r>
                      </m:sub>
                    </m:sSub>
                  </m:oMath>
                </a14:m>
                <a:r>
                  <a:rPr lang="pt-BR" sz="3600" dirty="0"/>
                  <a:t>;</a:t>
                </a:r>
              </a:p>
              <a:p>
                <a:pPr algn="ctr"/>
                <a:endParaRPr lang="en-US" sz="3600" i="1" dirty="0">
                  <a:latin typeface="Cambria Math" panose="02040503050406030204" pitchFamily="18" charset="0"/>
                </a:endParaRPr>
              </a:p>
              <a:p>
                <a:pPr algn="ct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𝐽</m:t>
                        </m:r>
                      </m:e>
                      <m:sub>
                        <m:r>
                          <a:rPr lang="en-US" sz="3600" i="1" dirty="0">
                            <a:latin typeface="Cambria Math" panose="02040503050406030204" pitchFamily="18" charset="0"/>
                          </a:rPr>
                          <m:t>1</m:t>
                        </m:r>
                      </m:sub>
                    </m:sSub>
                  </m:oMath>
                </a14:m>
                <a:r>
                  <a:rPr lang="pt-BR" sz="3600" dirty="0"/>
                  <a:t> = &lt;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sub>
                    </m:sSub>
                  </m:oMath>
                </a14:m>
                <a:r>
                  <a:rPr lang="pt-BR" sz="3600" dirty="0"/>
                  <a:t>,</a:t>
                </a: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2</m:t>
                        </m:r>
                      </m:sub>
                    </m:sSub>
                  </m:oMath>
                </a14:m>
                <a:r>
                  <a:rPr lang="pt-BR" sz="3600" dirty="0"/>
                  <a:t>...</a:t>
                </a:r>
                <a:r>
                  <a:rPr lang="en-US" sz="3600" dirty="0"/>
                  <a:t> </a:t>
                </a:r>
                <a14:m>
                  <m:oMath xmlns:m="http://schemas.openxmlformats.org/officeDocument/2006/math">
                    <m:r>
                      <a:rPr lang="en-US" sz="3600" i="1">
                        <a:latin typeface="Cambria Math" panose="02040503050406030204" pitchFamily="18" charset="0"/>
                      </a:rPr>
                      <m:t>𝑙𝑡</m:t>
                    </m:r>
                  </m:oMath>
                </a14:m>
                <a:r>
                  <a:rPr lang="pt-BR" sz="3600" dirty="0"/>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r>
                          <a:rPr lang="en-US" sz="3600" b="0" i="1" smtClean="0">
                            <a:latin typeface="Cambria Math" panose="02040503050406030204" pitchFamily="18" charset="0"/>
                          </a:rPr>
                          <m:t>0</m:t>
                        </m:r>
                      </m:sub>
                    </m:sSub>
                  </m:oMath>
                </a14:m>
                <a:r>
                  <a:rPr lang="pt-BR" sz="3600" dirty="0"/>
                  <a:t>)&gt;</a:t>
                </a:r>
              </a:p>
              <a:p>
                <a:pPr algn="ct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𝐽</m:t>
                        </m:r>
                      </m:e>
                      <m:sub>
                        <m:r>
                          <a:rPr lang="en-US" sz="3600" b="0" i="1" dirty="0" smtClean="0">
                            <a:latin typeface="Cambria Math" panose="02040503050406030204" pitchFamily="18" charset="0"/>
                          </a:rPr>
                          <m:t>2</m:t>
                        </m:r>
                      </m:sub>
                    </m:sSub>
                  </m:oMath>
                </a14:m>
                <a:r>
                  <a:rPr lang="pt-BR" sz="3600" dirty="0"/>
                  <a:t> = &lt;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r>
                          <a:rPr lang="en-US" sz="3600" b="0" i="1" smtClean="0">
                            <a:latin typeface="Cambria Math" panose="02040503050406030204" pitchFamily="18" charset="0"/>
                          </a:rPr>
                          <m:t>1</m:t>
                        </m:r>
                      </m:sub>
                    </m:sSub>
                  </m:oMath>
                </a14:m>
                <a:r>
                  <a:rPr lang="pt-BR" sz="3600" dirty="0"/>
                  <a:t>,</a:t>
                </a: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b="0" i="1" smtClean="0">
                            <a:latin typeface="Cambria Math" panose="02040503050406030204" pitchFamily="18" charset="0"/>
                          </a:rPr>
                          <m:t>1</m:t>
                        </m:r>
                        <m:r>
                          <a:rPr lang="en-US" sz="3600" i="1">
                            <a:latin typeface="Cambria Math" panose="02040503050406030204" pitchFamily="18" charset="0"/>
                          </a:rPr>
                          <m:t>2</m:t>
                        </m:r>
                      </m:sub>
                    </m:sSub>
                  </m:oMath>
                </a14:m>
                <a:r>
                  <a:rPr lang="pt-BR" sz="3600" dirty="0"/>
                  <a:t>...</a:t>
                </a: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1</m:t>
                        </m:r>
                        <m:r>
                          <a:rPr lang="en-US" sz="3600" b="0" i="1" smtClean="0">
                            <a:latin typeface="Cambria Math" panose="02040503050406030204" pitchFamily="18" charset="0"/>
                          </a:rPr>
                          <m:t>6</m:t>
                        </m:r>
                      </m:sub>
                    </m:sSub>
                  </m:oMath>
                </a14:m>
                <a:r>
                  <a:rPr lang="pt-BR" sz="3600" dirty="0"/>
                  <a:t>&gt;</a:t>
                </a:r>
              </a:p>
              <a:p>
                <a:pPr algn="ct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𝐽</m:t>
                        </m:r>
                      </m:e>
                      <m:sub>
                        <m:r>
                          <a:rPr lang="en-US" sz="3600" b="0" i="1" dirty="0" smtClean="0">
                            <a:latin typeface="Cambria Math" panose="02040503050406030204" pitchFamily="18" charset="0"/>
                          </a:rPr>
                          <m:t>0</m:t>
                        </m:r>
                      </m:sub>
                    </m:sSub>
                  </m:oMath>
                </a14:m>
                <a:r>
                  <a:rPr lang="en-US" sz="3600" i="1" dirty="0">
                    <a:latin typeface="Cambria Math" panose="02040503050406030204" pitchFamily="18" charset="0"/>
                  </a:rPr>
                  <a:t> = </a:t>
                </a:r>
                <a:r>
                  <a:rPr lang="en-US" sz="3600" dirty="0"/>
                  <a:t>‹</a:t>
                </a:r>
                <a14:m>
                  <m:oMath xmlns:m="http://schemas.openxmlformats.org/officeDocument/2006/math">
                    <m:sSubSup>
                      <m:sSubSupPr>
                        <m:ctrlPr>
                          <a:rPr lang="en-US" sz="360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𝑙</m:t>
                        </m:r>
                      </m:sub>
                      <m:sup>
                        <m:r>
                          <a:rPr lang="en-US" sz="3600" b="0" i="1" smtClean="0">
                            <a:latin typeface="Cambria Math" panose="02040503050406030204" pitchFamily="18" charset="0"/>
                          </a:rPr>
                          <m:t>4</m:t>
                        </m:r>
                      </m:sup>
                    </m:sSubSup>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𝑙</m:t>
                        </m:r>
                      </m:sub>
                    </m:sSub>
                  </m:oMath>
                </a14:m>
                <a:r>
                  <a:rPr lang="en-US" sz="3600" dirty="0"/>
                  <a:t>›</a:t>
                </a:r>
                <a:endParaRPr lang="pt-BR" sz="3600" i="1" dirty="0">
                  <a:latin typeface="Cambria Math" panose="02040503050406030204" pitchFamily="18" charset="0"/>
                </a:endParaRPr>
              </a:p>
              <a:p>
                <a:endParaRPr lang="pt-BR" sz="3600" dirty="0"/>
              </a:p>
              <a:p>
                <a:r>
                  <a:rPr lang="pt-BR" sz="3200" dirty="0"/>
                  <a:t>RTTO</a:t>
                </a:r>
                <a:r>
                  <a:rPr lang="pt-BR" sz="3600" dirty="0"/>
                  <a:t> – </a:t>
                </a:r>
                <a:r>
                  <a:rPr lang="pt-BR" sz="2800" dirty="0"/>
                  <a:t>{</a:t>
                </a:r>
                <a:r>
                  <a:rPr lang="en-US" sz="2800" i="1" dirty="0"/>
                  <a:t>Z</a:t>
                </a:r>
                <a:r>
                  <a:rPr lang="en-US" sz="2800" dirty="0"/>
                  <a:t>} &gt; {</a:t>
                </a:r>
                <a:r>
                  <a:rPr lang="en-US" sz="2800" i="1" dirty="0"/>
                  <a:t>A </a:t>
                </a:r>
                <a:r>
                  <a:rPr lang="en-US" sz="2800" dirty="0"/>
                  <a:t>&gt; </a:t>
                </a:r>
                <a:r>
                  <a:rPr lang="en-US" sz="2800" i="1" dirty="0"/>
                  <a:t>B</a:t>
                </a:r>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𝑧</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𝑧</m:t>
                        </m:r>
                      </m:e>
                      <m:sub>
                        <m:r>
                          <a:rPr lang="en-US" sz="2800">
                            <a:latin typeface="Cambria Math" panose="02040503050406030204" pitchFamily="18" charset="0"/>
                          </a:rPr>
                          <m:t>1</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𝑟</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1</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2</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3</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1</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2</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3</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4</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5</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1</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en-US" sz="2800" dirty="0"/>
                  <a:t> &gt;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1</m:t>
                        </m:r>
                      </m:sub>
                    </m:sSub>
                  </m:oMath>
                </a14:m>
                <a:r>
                  <a:rPr lang="en-US" sz="2800" dirty="0"/>
                  <a:t>}</a:t>
                </a:r>
              </a:p>
              <a:p>
                <a:r>
                  <a:rPr lang="en-US" sz="3600" i="1" dirty="0"/>
                  <a:t>                              </a:t>
                </a:r>
              </a:p>
              <a:p>
                <a:r>
                  <a:rPr lang="en-US" sz="3600" i="1" dirty="0"/>
                  <a:t>  f             </a:t>
                </a:r>
                <a:r>
                  <a:rPr lang="en-US" sz="2800" dirty="0"/>
                  <a:t> </a:t>
                </a:r>
                <a14:m>
                  <m:oMath xmlns:m="http://schemas.openxmlformats.org/officeDocument/2006/math">
                    <m:r>
                      <a:rPr lang="en-US" sz="2800" i="1" dirty="0">
                        <a:latin typeface="Cambria Math" panose="02040503050406030204" pitchFamily="18" charset="0"/>
                      </a:rPr>
                      <m:t>𝑟</m:t>
                    </m:r>
                  </m:oMath>
                </a14:m>
                <a:r>
                  <a:rPr lang="pt-BR" sz="2800" dirty="0"/>
                  <a:t> =</a:t>
                </a:r>
                <a:r>
                  <a:rPr lang="en-US" sz="2800" i="1" dirty="0">
                    <a:latin typeface="Cambria Math" panose="020405030504060302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0</m:t>
                        </m:r>
                      </m:sub>
                    </m:sSub>
                  </m:oMath>
                </a14:m>
                <a:r>
                  <a:rPr lang="pt-BR" sz="2800" dirty="0"/>
                  <a:t>+(</a:t>
                </a:r>
                <a:r>
                  <a:rPr lang="el-GR" sz="2800" i="1" dirty="0">
                    <a:latin typeface="Cambria Math" panose="02040503050406030204" pitchFamily="18" charset="0"/>
                  </a:rPr>
                  <a:t>α</a:t>
                </a:r>
                <a:r>
                  <a:rPr lang="en-US" sz="2800" i="1" dirty="0">
                    <a:latin typeface="Cambria Math" panose="02040503050406030204" pitchFamily="18" charset="0"/>
                  </a:rPr>
                  <a:t> </a:t>
                </a:r>
                <a:r>
                  <a:rPr lang="pt-BR" sz="2800" dirty="0"/>
                  <a:t>+1)</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1</m:t>
                        </m:r>
                      </m:sub>
                    </m:sSub>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4</m:t>
                        </m:r>
                      </m:sub>
                    </m:sSub>
                  </m:oMath>
                </a14:m>
                <a:r>
                  <a:rPr lang="pt-BR" sz="2800" dirty="0"/>
                  <a:t>+</a:t>
                </a:r>
                <a:r>
                  <a:rPr lang="el-GR" sz="2800" i="1" dirty="0">
                    <a:latin typeface="Cambria Math" panose="02040503050406030204" pitchFamily="18" charset="0"/>
                  </a:rPr>
                  <a:t>α</a:t>
                </a:r>
                <a:r>
                  <a:rPr lang="en-US" sz="2800" i="1"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2</m:t>
                        </m:r>
                      </m:sub>
                    </m:sSub>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4</m:t>
                        </m:r>
                      </m:sub>
                    </m:sSub>
                  </m:oMath>
                </a14:m>
                <a:r>
                  <a:rPr lang="pt-BR" sz="2800" dirty="0"/>
                  <a:t>+</a:t>
                </a:r>
                <a:r>
                  <a:rPr lang="el-GR" sz="2800" i="1" dirty="0">
                    <a:latin typeface="Cambria Math" panose="02040503050406030204" pitchFamily="18" charset="0"/>
                  </a:rPr>
                  <a:t>α</a:t>
                </a:r>
                <a:r>
                  <a:rPr lang="en-US" sz="2800" i="1"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5</m:t>
                        </m:r>
                      </m:sub>
                    </m:sSub>
                  </m:oMath>
                </a14:m>
                <a:r>
                  <a:rPr lang="pt-BR" sz="2800" dirty="0"/>
                  <a:t>+</a:t>
                </a:r>
                <a:r>
                  <a:rPr lang="el-GR" sz="2800" i="1" dirty="0">
                    <a:latin typeface="Cambria Math" panose="02040503050406030204" pitchFamily="18" charset="0"/>
                  </a:rPr>
                  <a:t>α</a:t>
                </a:r>
                <a:r>
                  <a:rPr lang="en-US" sz="2800" i="1"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0</m:t>
                        </m:r>
                      </m:sub>
                    </m:sSub>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1</m:t>
                        </m:r>
                      </m:sub>
                    </m:sSub>
                  </m:oMath>
                </a14:m>
                <a:r>
                  <a:rPr lang="pt-BR" sz="2800" dirty="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0</m:t>
                        </m:r>
                      </m:sub>
                    </m:sSub>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pt-BR" sz="2800" dirty="0"/>
                  <a:t>+           </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r>
                      <m:rPr>
                        <m:nor/>
                      </m:rPr>
                      <a:rPr lang="el-GR" sz="2800" i="1" dirty="0">
                        <a:latin typeface="Cambria Math" panose="02040503050406030204" pitchFamily="18" charset="0"/>
                      </a:rPr>
                      <m:t>α</m:t>
                    </m:r>
                    <m:r>
                      <m:rPr>
                        <m:nor/>
                      </m:rPr>
                      <a:rPr lang="en-US" sz="2800" i="1" dirty="0">
                        <a:latin typeface="Cambria Math" panose="02040503050406030204" pitchFamily="18" charset="0"/>
                      </a:rPr>
                      <m:t> </m:t>
                    </m:r>
                    <m:r>
                      <m:rPr>
                        <m:nor/>
                      </m:rPr>
                      <a:rPr lang="pt-BR" sz="2800" dirty="0"/>
                      <m:t>+1)</m:t>
                    </m:r>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1</m:t>
                        </m:r>
                      </m:sub>
                    </m:sSub>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1</m:t>
                        </m:r>
                      </m:sub>
                    </m:sSub>
                  </m:oMath>
                </a14:m>
                <a:r>
                  <a:rPr lang="pt-BR" sz="2800" dirty="0"/>
                  <a:t>+</a:t>
                </a:r>
                <a:r>
                  <a:rPr lang="el-GR" sz="2800" i="1" dirty="0">
                    <a:latin typeface="Cambria Math" panose="02040503050406030204" pitchFamily="18" charset="0"/>
                  </a:rPr>
                  <a:t>α</a:t>
                </a:r>
                <a14:m>
                  <m:oMath xmlns:m="http://schemas.openxmlformats.org/officeDocument/2006/math">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1</m:t>
                        </m:r>
                      </m:sub>
                    </m:sSub>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endParaRPr lang="en-US" sz="3600" dirty="0"/>
              </a:p>
              <a:p>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h</m:t>
                        </m:r>
                      </m:e>
                      <m:sub>
                        <m:r>
                          <a:rPr lang="en-US" sz="2800">
                            <a:latin typeface="Cambria Math" panose="02040503050406030204" pitchFamily="18" charset="0"/>
                          </a:rPr>
                          <m:t>1</m:t>
                        </m:r>
                        <m:r>
                          <a:rPr lang="en-US" sz="2800" i="1">
                            <a:latin typeface="Cambria Math" panose="02040503050406030204" pitchFamily="18" charset="0"/>
                          </a:rPr>
                          <m:t>0</m:t>
                        </m:r>
                      </m:sub>
                    </m:sSub>
                  </m:oMath>
                </a14:m>
                <a:r>
                  <a:rPr lang="pt-BR" sz="2800" dirty="0"/>
                  <a:t> = (</a:t>
                </a:r>
                <a:r>
                  <a:rPr lang="el-GR" sz="2800" i="1" dirty="0">
                    <a:latin typeface="Cambria Math" panose="02040503050406030204" pitchFamily="18" charset="0"/>
                  </a:rPr>
                  <a:t>α</a:t>
                </a:r>
                <a:r>
                  <a:rPr lang="en-US" sz="2800" i="1" dirty="0">
                    <a:latin typeface="Cambria Math" panose="02040503050406030204" pitchFamily="18" charset="0"/>
                  </a:rPr>
                  <a:t> </a:t>
                </a:r>
                <a:r>
                  <a:rPr lang="pt-BR" sz="2800" dirty="0"/>
                  <a:t>+1)</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1</m:t>
                        </m:r>
                      </m:sub>
                    </m:sSub>
                  </m:oMath>
                </a14:m>
                <a:r>
                  <a:rPr lang="pt-BR" sz="2800" dirty="0"/>
                  <a:t>+</a:t>
                </a:r>
                <a:r>
                  <a:rPr lang="el-GR" sz="2800" i="1" dirty="0">
                    <a:latin typeface="Cambria Math" panose="02040503050406030204" pitchFamily="18" charset="0"/>
                  </a:rPr>
                  <a:t>α</a:t>
                </a:r>
                <a:r>
                  <a:rPr lang="en-US" sz="2800" i="1"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2</m:t>
                        </m:r>
                      </m:sub>
                    </m:sSub>
                  </m:oMath>
                </a14:m>
                <a:endParaRPr lang="pt-BR" sz="2800" dirty="0"/>
              </a:p>
              <a:p>
                <a:endParaRPr lang="pt-BR" sz="3600" dirty="0"/>
              </a:p>
              <a:p>
                <a:r>
                  <a:rPr lang="en-US" sz="2800" dirty="0"/>
                  <a:t>  </a:t>
                </a:r>
                <a14:m>
                  <m:oMath xmlns:m="http://schemas.openxmlformats.org/officeDocument/2006/math">
                    <m:r>
                      <a:rPr lang="en-US" sz="2800" i="1" dirty="0">
                        <a:latin typeface="Cambria Math" panose="02040503050406030204" pitchFamily="18" charset="0"/>
                      </a:rPr>
                      <m:t>𝑟</m:t>
                    </m:r>
                  </m:oMath>
                </a14:m>
                <a:r>
                  <a:rPr lang="en-US" sz="2800" dirty="0">
                    <a:latin typeface="Cambria Math" panose="02040503050406030204" pitchFamily="18" charset="0"/>
                  </a:rPr>
                  <a:t>  </a:t>
                </a:r>
                <a:r>
                  <a:rPr lang="el-GR" sz="2800" dirty="0">
                    <a:latin typeface="Cambria Math" panose="02040503050406030204" pitchFamily="18" charset="0"/>
                  </a:rPr>
                  <a:t>ϵ</a:t>
                </a:r>
                <a:r>
                  <a:rPr lang="en-US" sz="2800" dirty="0">
                    <a:latin typeface="Cambria Math" panose="02040503050406030204" pitchFamily="18" charset="0"/>
                  </a:rPr>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𝐽</m:t>
                        </m:r>
                      </m:e>
                      <m:sub>
                        <m:r>
                          <a:rPr lang="en-US" sz="2800" i="1" dirty="0">
                            <a:latin typeface="Cambria Math" panose="02040503050406030204" pitchFamily="18" charset="0"/>
                          </a:rPr>
                          <m:t>𝑝</m:t>
                        </m:r>
                      </m:sub>
                    </m:sSub>
                  </m:oMath>
                </a14:m>
                <a:r>
                  <a:rPr lang="en-US" sz="2800" dirty="0">
                    <a:latin typeface="Cambria Math" panose="02040503050406030204" pitchFamily="18" charset="0"/>
                  </a:rPr>
                  <a:t> =  ‹ </a:t>
                </a:r>
                <a14:m>
                  <m:oMath xmlns:m="http://schemas.openxmlformats.org/officeDocument/2006/math">
                    <m:sSub>
                      <m:sSubPr>
                        <m:ctrlPr>
                          <a:rPr lang="en-US" sz="2800">
                            <a:latin typeface="Cambria Math" panose="02040503050406030204" pitchFamily="18" charset="0"/>
                          </a:rPr>
                        </m:ctrlPr>
                      </m:sSubPr>
                      <m:e>
                        <m:r>
                          <a:rPr lang="en-US" sz="2800">
                            <a:latin typeface="Cambria Math" panose="02040503050406030204" pitchFamily="18" charset="0"/>
                          </a:rPr>
                          <m:t>h</m:t>
                        </m:r>
                      </m:e>
                      <m:sub>
                        <m:r>
                          <a:rPr lang="en-US" sz="2800">
                            <a:latin typeface="Cambria Math" panose="02040503050406030204" pitchFamily="18" charset="0"/>
                          </a:rPr>
                          <m:t>10</m:t>
                        </m:r>
                      </m:sub>
                    </m:sSub>
                    <m:r>
                      <a:rPr lang="en-US" sz="2800" b="0" i="0" smtClean="0">
                        <a:latin typeface="Cambria Math" panose="02040503050406030204" pitchFamily="18" charset="0"/>
                      </a:rPr>
                      <m:t>,</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i="1">
                            <a:latin typeface="Cambria Math" panose="02040503050406030204" pitchFamily="18" charset="0"/>
                          </a:rPr>
                          <m:t>1</m:t>
                        </m:r>
                      </m:sub>
                    </m:sSub>
                  </m:oMath>
                </a14:m>
                <a:r>
                  <a:rPr lang="en-US" sz="2800"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2</m:t>
                        </m:r>
                      </m:sub>
                    </m:sSub>
                  </m:oMath>
                </a14:m>
                <a:r>
                  <a:rPr lang="en-US" sz="2800" dirty="0">
                    <a:latin typeface="Cambria Math" panose="02040503050406030204" pitchFamily="18" charset="0"/>
                  </a:rPr>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6</m:t>
                        </m:r>
                      </m:sub>
                    </m:sSub>
                  </m:oMath>
                </a14:m>
                <a:r>
                  <a:rPr lang="en-US" sz="2800" dirty="0">
                    <a:latin typeface="Cambria Math" panose="02040503050406030204" pitchFamily="18" charset="0"/>
                  </a:rPr>
                  <a:t>›+ ‹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𝐽</m:t>
                        </m:r>
                      </m:e>
                      <m:sub>
                        <m:r>
                          <a:rPr lang="en-US" sz="2800" b="0" i="1" smtClean="0">
                            <a:latin typeface="Cambria Math" panose="02040503050406030204" pitchFamily="18" charset="0"/>
                          </a:rPr>
                          <m:t>0</m:t>
                        </m:r>
                      </m:sub>
                    </m:sSub>
                  </m:oMath>
                </a14:m>
                <a:r>
                  <a:rPr lang="en-US" sz="2800" dirty="0">
                    <a:latin typeface="Cambria Math" panose="02040503050406030204" pitchFamily="18" charset="0"/>
                  </a:rPr>
                  <a:t> ›</a:t>
                </a:r>
                <a:endParaRPr lang="en-US" sz="3600" dirty="0">
                  <a:latin typeface="Cambria Math" panose="02040503050406030204" pitchFamily="18" charset="0"/>
                </a:endParaRPr>
              </a:p>
              <a:p>
                <a14:m>
                  <m:oMath xmlns:m="http://schemas.openxmlformats.org/officeDocument/2006/math">
                    <m:r>
                      <a:rPr lang="en-US" sz="2800" b="0" i="1" dirty="0" smtClean="0">
                        <a:latin typeface="Cambria Math" panose="02040503050406030204" pitchFamily="18" charset="0"/>
                      </a:rPr>
                      <m:t>  </m:t>
                    </m:r>
                    <m:r>
                      <a:rPr lang="en-US" sz="2800" i="1" dirty="0">
                        <a:latin typeface="Cambria Math" panose="02040503050406030204" pitchFamily="18" charset="0"/>
                      </a:rPr>
                      <m:t>𝑟</m:t>
                    </m:r>
                  </m:oMath>
                </a14:m>
                <a:r>
                  <a:rPr lang="pt-BR" sz="2800" dirty="0"/>
                  <a:t> =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pt-BR" sz="2800" dirty="0"/>
                  <a:t>]</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h</m:t>
                        </m:r>
                      </m:e>
                      <m:sub>
                        <m:r>
                          <a:rPr lang="en-US" sz="2800">
                            <a:latin typeface="Cambria Math" panose="02040503050406030204" pitchFamily="18" charset="0"/>
                          </a:rPr>
                          <m:t>10</m:t>
                        </m:r>
                      </m:sub>
                    </m:sSub>
                  </m:oMath>
                </a14:m>
                <a:r>
                  <a:rPr lang="pt-BR" sz="2800" dirty="0"/>
                  <a:t> + [1]</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i="1">
                            <a:latin typeface="Cambria Math" panose="02040503050406030204" pitchFamily="18" charset="0"/>
                          </a:rPr>
                          <m:t>1</m:t>
                        </m:r>
                      </m:sub>
                    </m:sSub>
                  </m:oMath>
                </a14:m>
                <a:r>
                  <a:rPr lang="pt-BR" sz="2800" dirty="0"/>
                  <a:t> + [</a:t>
                </a:r>
                <a:r>
                  <a:rPr lang="el-GR" sz="2800" i="1" dirty="0">
                    <a:latin typeface="Cambria Math" panose="02040503050406030204" pitchFamily="18" charset="0"/>
                  </a:rPr>
                  <a:t>α</a:t>
                </a:r>
                <a:r>
                  <a:rPr lang="pt-BR" sz="2800" dirty="0"/>
                  <a:t> +1]</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2</m:t>
                        </m:r>
                      </m:sub>
                    </m:sSub>
                  </m:oMath>
                </a14:m>
                <a:r>
                  <a:rPr lang="pt-BR" sz="2800" dirty="0"/>
                  <a:t> + [</a:t>
                </a:r>
                <a:r>
                  <a:rPr lang="el-GR" sz="2800" i="1" dirty="0">
                    <a:latin typeface="Cambria Math" panose="02040503050406030204" pitchFamily="18" charset="0"/>
                  </a:rPr>
                  <a:t>α </a:t>
                </a:r>
                <a14:m>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4</m:t>
                        </m:r>
                      </m:sub>
                    </m:sSub>
                  </m:oMath>
                </a14:m>
                <a:r>
                  <a:rPr lang="pt-BR"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pt-BR" sz="2800" dirty="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3</m:t>
                        </m:r>
                      </m:sub>
                    </m:sSub>
                  </m:oMath>
                </a14:m>
                <a:r>
                  <a:rPr lang="pt-BR" sz="2800" dirty="0"/>
                  <a:t> + [0]</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4</m:t>
                        </m:r>
                      </m:sub>
                    </m:sSub>
                    <m:r>
                      <a:rPr lang="en-US" sz="2800" b="0" i="1" smtClean="0">
                        <a:latin typeface="Cambria Math" panose="02040503050406030204" pitchFamily="18" charset="0"/>
                      </a:rPr>
                      <m:t> </m:t>
                    </m:r>
                  </m:oMath>
                </a14:m>
                <a:r>
                  <a:rPr lang="pt-BR" sz="2800" dirty="0"/>
                  <a:t>+    </a:t>
                </a:r>
                <a:r>
                  <a:rPr lang="en-US" sz="2800" dirty="0"/>
                  <a:t>[(</a:t>
                </a:r>
                <a:r>
                  <a:rPr lang="el-GR" sz="2800" i="1" dirty="0">
                    <a:latin typeface="Cambria Math" panose="02040503050406030204" pitchFamily="18" charset="0"/>
                  </a:rPr>
                  <a:t>α </a:t>
                </a:r>
                <a:r>
                  <a:rPr lang="en-US" sz="2800" dirty="0"/>
                  <a:t>+1)</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1</m:t>
                        </m:r>
                      </m:sub>
                    </m:sSub>
                    <m:r>
                      <a:rPr lang="en-US" sz="2800" i="1">
                        <a:latin typeface="Cambria Math" panose="02040503050406030204" pitchFamily="18" charset="0"/>
                      </a:rPr>
                      <m:t> </m:t>
                    </m:r>
                  </m:oMath>
                </a14:m>
                <a:r>
                  <a:rPr lang="en-US" sz="2800" dirty="0"/>
                  <a:t>+</a:t>
                </a:r>
                <a:r>
                  <a:rPr lang="el-GR" sz="2800" i="1" dirty="0">
                    <a:latin typeface="Cambria Math" panose="02040503050406030204" pitchFamily="18" charset="0"/>
                  </a:rPr>
                  <a:t> α</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𝑎</m:t>
                        </m:r>
                      </m:e>
                      <m:sub>
                        <m:r>
                          <a:rPr lang="en-US" sz="2800">
                            <a:latin typeface="Cambria Math" panose="02040503050406030204" pitchFamily="18" charset="0"/>
                          </a:rPr>
                          <m:t>1</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5</m:t>
                        </m:r>
                      </m:sub>
                    </m:sSub>
                    <m:r>
                      <a:rPr lang="en-US" sz="2800" i="1">
                        <a:latin typeface="Cambria Math" panose="02040503050406030204" pitchFamily="18" charset="0"/>
                      </a:rPr>
                      <m:t> </m:t>
                    </m:r>
                  </m:oMath>
                </a14:m>
                <a:r>
                  <a:rPr lang="en-US" sz="2800" dirty="0"/>
                  <a:t>+ [</a:t>
                </a:r>
                <a:r>
                  <a:rPr lang="el-GR" sz="2800" i="1" dirty="0">
                    <a:latin typeface="Cambria Math" panose="02040503050406030204" pitchFamily="18" charset="0"/>
                  </a:rPr>
                  <a:t>α</a:t>
                </a:r>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6</m:t>
                        </m:r>
                      </m:sub>
                    </m:sSub>
                    <m:r>
                      <a:rPr lang="en-US" sz="2800" i="1">
                        <a:latin typeface="Cambria Math" panose="02040503050406030204" pitchFamily="18" charset="0"/>
                      </a:rPr>
                      <m:t> </m:t>
                    </m:r>
                  </m:oMath>
                </a14:m>
                <a:r>
                  <a:rPr lang="en-US" sz="2800" dirty="0"/>
                  <a:t>+ [0]</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7</m:t>
                        </m:r>
                      </m:sub>
                    </m:sSub>
                    <m:r>
                      <a:rPr lang="en-US" sz="2800" i="1">
                        <a:latin typeface="Cambria Math" panose="02040503050406030204" pitchFamily="18" charset="0"/>
                      </a:rPr>
                      <m:t> </m:t>
                    </m:r>
                  </m:oMath>
                </a14:m>
                <a:r>
                  <a:rPr lang="en-US" sz="2800" dirty="0"/>
                  <a:t>+[0]</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8</m:t>
                        </m:r>
                      </m:sub>
                    </m:sSub>
                    <m:r>
                      <a:rPr lang="en-US" sz="2800" i="1">
                        <a:latin typeface="Cambria Math" panose="02040503050406030204" pitchFamily="18" charset="0"/>
                      </a:rPr>
                      <m:t> </m:t>
                    </m:r>
                  </m:oMath>
                </a14:m>
                <a:r>
                  <a:rPr lang="en-US" sz="2800" dirty="0"/>
                  <a:t>+[0]</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b="0" i="1" smtClean="0">
                            <a:latin typeface="Cambria Math" panose="02040503050406030204" pitchFamily="18" charset="0"/>
                          </a:rPr>
                          <m:t>9</m:t>
                        </m:r>
                      </m:sub>
                    </m:sSub>
                    <m:r>
                      <a:rPr lang="en-US" sz="2800" i="1">
                        <a:latin typeface="Cambria Math" panose="02040503050406030204" pitchFamily="18" charset="0"/>
                      </a:rPr>
                      <m:t> </m:t>
                    </m:r>
                  </m:oMath>
                </a14:m>
                <a:r>
                  <a:rPr lang="en-US" sz="2800" dirty="0"/>
                  <a:t>+[0]</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b="0" i="1" smtClean="0">
                            <a:latin typeface="Cambria Math" panose="02040503050406030204" pitchFamily="18" charset="0"/>
                          </a:rPr>
                          <m:t>20</m:t>
                        </m:r>
                      </m:sub>
                    </m:sSub>
                  </m:oMath>
                </a14:m>
                <a:r>
                  <a:rPr lang="en-US" sz="3600" dirty="0"/>
                  <a:t>;</a:t>
                </a:r>
              </a:p>
              <a:p>
                <a:endParaRPr lang="en-US" sz="3600" dirty="0">
                  <a:latin typeface="Cambria Math" panose="02040503050406030204" pitchFamily="18" charset="0"/>
                </a:endParaRPr>
              </a:p>
              <a:p>
                <a:pPr algn="ctr"/>
                <a:r>
                  <a:rPr lang="en-US" sz="3200" dirty="0"/>
                  <a:t>Solution</a:t>
                </a:r>
                <a:r>
                  <a:rPr lang="en-US" sz="2800" dirty="0"/>
                  <a:t> -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𝑓</m:t>
                        </m:r>
                      </m:e>
                      <m:sub>
                        <m:r>
                          <a:rPr lang="en-US" sz="2800">
                            <a:latin typeface="Cambria Math" panose="02040503050406030204" pitchFamily="18" charset="0"/>
                          </a:rPr>
                          <m:t>1</m:t>
                        </m:r>
                        <m:r>
                          <a:rPr lang="en-US" sz="2800" i="1">
                            <a:latin typeface="Cambria Math" panose="02040503050406030204" pitchFamily="18" charset="0"/>
                          </a:rPr>
                          <m:t>0</m:t>
                        </m:r>
                      </m:sub>
                    </m:sSub>
                  </m:oMath>
                </a14:m>
                <a:r>
                  <a:rPr lang="pt-BR" sz="2800" dirty="0"/>
                  <a:t> :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3</m:t>
                        </m:r>
                      </m:sub>
                    </m:sSub>
                  </m:oMath>
                </a14:m>
                <a:r>
                  <a:rPr lang="pt-BR" sz="2800" dirty="0"/>
                  <a:t>+</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pt-BR" sz="2800" dirty="0"/>
                  <a:t>;</a:t>
                </a:r>
              </a:p>
              <a:p>
                <a:endParaRPr lang="pt-BR" sz="2800" dirty="0"/>
              </a:p>
              <a:p>
                <a:r>
                  <a:rPr lang="pt-BR" sz="3200" dirty="0"/>
                  <a:t>Quotient of Ideals -</a:t>
                </a:r>
              </a:p>
              <a:p>
                <a:pPr algn="ctr"/>
                <a:r>
                  <a:rPr lang="pt-BR" sz="2800" dirty="0"/>
                  <a:t>(</a:t>
                </a:r>
                <a14:m>
                  <m:oMath xmlns:m="http://schemas.openxmlformats.org/officeDocument/2006/math">
                    <m:r>
                      <m:rPr>
                        <m:nor/>
                      </m:rPr>
                      <a:rPr lang="nn-NO" sz="2800" i="1"/>
                      <m:t>P</m:t>
                    </m:r>
                    <m:r>
                      <m:rPr>
                        <m:nor/>
                      </m:rPr>
                      <a:rPr lang="nn-NO" sz="2800"/>
                      <m:t>(</m:t>
                    </m:r>
                    <m:r>
                      <m:rPr>
                        <m:nor/>
                      </m:rPr>
                      <a:rPr lang="nn-NO" sz="2800" i="1"/>
                      <m:t>X</m:t>
                    </m:r>
                  </m:oMath>
                </a14:m>
                <a:r>
                  <a:rPr lang="pt-BR" sz="2800" dirty="0"/>
                  <a:t>) - </a:t>
                </a:r>
                <a14:m>
                  <m:oMath xmlns:m="http://schemas.openxmlformats.org/officeDocument/2006/math">
                    <m:r>
                      <m:rPr>
                        <m:nor/>
                      </m:rPr>
                      <a:rPr lang="nn-NO" sz="2800" i="1"/>
                      <m:t>P</m:t>
                    </m:r>
                    <m:r>
                      <a:rPr lang="en-US" sz="2800" i="1">
                        <a:latin typeface="Cambria Math" panose="02040503050406030204" pitchFamily="18" charset="0"/>
                      </a:rPr>
                      <m:t>’</m:t>
                    </m:r>
                    <m:r>
                      <m:rPr>
                        <m:nor/>
                      </m:rPr>
                      <a:rPr lang="nn-NO" sz="2800"/>
                      <m:t>(</m:t>
                    </m:r>
                    <m:r>
                      <m:rPr>
                        <m:nor/>
                      </m:rPr>
                      <a:rPr lang="nn-NO" sz="2800" i="1"/>
                      <m:t>X</m:t>
                    </m:r>
                  </m:oMath>
                </a14:m>
                <a:r>
                  <a:rPr lang="pt-BR" sz="2800" dirty="0"/>
                  <a:t>)) </a:t>
                </a:r>
                <a:r>
                  <a:rPr lang="el-GR" sz="2800" dirty="0">
                    <a:latin typeface="Cambria Math" panose="02040503050406030204" pitchFamily="18" charset="0"/>
                  </a:rPr>
                  <a:t>ϵ</a:t>
                </a:r>
                <a:r>
                  <a:rPr lang="en-US" sz="2800" dirty="0">
                    <a:latin typeface="Cambria Math" panose="02040503050406030204" pitchFamily="18" charset="0"/>
                  </a:rPr>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𝐽</m:t>
                        </m:r>
                      </m:e>
                      <m:sub>
                        <m:r>
                          <a:rPr lang="en-US" sz="2800" b="0" i="1" dirty="0" smtClean="0">
                            <a:latin typeface="Cambria Math" panose="02040503050406030204" pitchFamily="18" charset="0"/>
                          </a:rPr>
                          <m:t>𝑄</m:t>
                        </m:r>
                      </m:sub>
                    </m:sSub>
                  </m:oMath>
                </a14:m>
                <a:r>
                  <a:rPr lang="pt-BR" sz="2800" dirty="0"/>
                  <a:t> = </a:t>
                </a:r>
                <a:r>
                  <a:rPr lang="en-US" sz="2800" dirty="0">
                    <a:latin typeface="Cambria Math" panose="02040503050406030204" pitchFamily="18" charset="0"/>
                  </a:rPr>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11</m:t>
                        </m:r>
                      </m:sub>
                    </m:sSub>
                  </m:oMath>
                </a14:m>
                <a:r>
                  <a:rPr lang="en-US" sz="2800" dirty="0">
                    <a:latin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12</m:t>
                        </m:r>
                      </m:sub>
                    </m:sSub>
                  </m:oMath>
                </a14:m>
                <a:r>
                  <a:rPr lang="en-US" sz="2800" dirty="0">
                    <a:latin typeface="Cambria Math" panose="02040503050406030204" pitchFamily="18" charset="0"/>
                  </a:rPr>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16</m:t>
                        </m:r>
                      </m:sub>
                    </m:sSub>
                  </m:oMath>
                </a14:m>
                <a:r>
                  <a:rPr lang="en-US" sz="2800" dirty="0">
                    <a:latin typeface="Cambria Math" panose="02040503050406030204" pitchFamily="18" charset="0"/>
                  </a:rPr>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𝐽</m:t>
                        </m:r>
                      </m:e>
                      <m:sub>
                        <m:r>
                          <a:rPr lang="en-US" sz="2800" i="1">
                            <a:latin typeface="Cambria Math" panose="02040503050406030204" pitchFamily="18" charset="0"/>
                          </a:rPr>
                          <m:t>0</m:t>
                        </m:r>
                      </m:sub>
                    </m:sSub>
                    <m:r>
                      <a:rPr lang="en-US" sz="2800" i="1">
                        <a:latin typeface="Cambria Math" panose="02040503050406030204" pitchFamily="18" charset="0"/>
                      </a:rPr>
                      <m:t> </m:t>
                    </m:r>
                  </m:oMath>
                </a14:m>
                <a:r>
                  <a:rPr lang="en-US" sz="2800" dirty="0">
                    <a:latin typeface="Cambria Math" panose="02040503050406030204" pitchFamily="18" charset="0"/>
                  </a:rPr>
                  <a:t>› </a:t>
                </a:r>
                <a:r>
                  <a:rPr lang="pt-BR"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h</m:t>
                        </m:r>
                      </m:e>
                      <m:sub>
                        <m:r>
                          <a:rPr lang="en-US" sz="2800">
                            <a:latin typeface="Cambria Math" panose="02040503050406030204" pitchFamily="18" charset="0"/>
                          </a:rPr>
                          <m:t>10</m:t>
                        </m:r>
                      </m:sub>
                    </m:sSub>
                  </m:oMath>
                </a14:m>
                <a:endParaRPr lang="en-US" sz="2800" dirty="0"/>
              </a:p>
              <a:p>
                <a:endParaRPr lang="pt-BR" sz="2800" dirty="0"/>
              </a:p>
              <a:p>
                <a:r>
                  <a:rPr lang="pt-BR" sz="3200" dirty="0"/>
                  <a:t>Exploring solution space with elimination ideal – </a:t>
                </a:r>
              </a:p>
              <a:p>
                <a:pPr algn="ct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𝐽</m:t>
                        </m:r>
                      </m:e>
                      <m:sub>
                        <m:r>
                          <a:rPr lang="en-US" sz="2800" i="1" dirty="0">
                            <a:latin typeface="Cambria Math" panose="02040503050406030204" pitchFamily="18" charset="0"/>
                          </a:rPr>
                          <m:t>𝑄</m:t>
                        </m:r>
                      </m:sub>
                    </m:sSub>
                    <m:r>
                      <a:rPr lang="en-US" sz="2800" i="1" dirty="0">
                        <a:latin typeface="Cambria Math" panose="02040503050406030204" pitchFamily="18" charset="0"/>
                      </a:rPr>
                      <m:t> </m:t>
                    </m:r>
                  </m:oMath>
                </a14:m>
                <a:r>
                  <a:rPr lang="hy-AM" sz="2800" dirty="0"/>
                  <a:t>Ո</a:t>
                </a:r>
                <a:r>
                  <a:rPr lang="en-US" sz="2800" dirty="0"/>
                  <a:t> </a:t>
                </a:r>
                <a14:m>
                  <m:oMath xmlns:m="http://schemas.openxmlformats.org/officeDocument/2006/math">
                    <m:sSub>
                      <m:sSubPr>
                        <m:ctrlPr>
                          <a:rPr lang="en-US" sz="2800" i="1" dirty="0">
                            <a:latin typeface="Cambria Math" panose="02040503050406030204" pitchFamily="18" charset="0"/>
                          </a:rPr>
                        </m:ctrlPr>
                      </m:sSubPr>
                      <m:e>
                        <m:r>
                          <a:rPr lang="en-US" sz="2800" b="0" i="1" dirty="0" smtClean="0">
                            <a:latin typeface="Cambria Math" panose="02040503050406030204" pitchFamily="18" charset="0"/>
                          </a:rPr>
                          <m:t>𝐹</m:t>
                        </m:r>
                      </m:e>
                      <m:sub>
                        <m:r>
                          <a:rPr lang="en-US" sz="2800" i="1" dirty="0">
                            <a:latin typeface="Cambria Math" panose="02040503050406030204" pitchFamily="18" charset="0"/>
                          </a:rPr>
                          <m:t>𝑄</m:t>
                        </m:r>
                      </m:sub>
                    </m:sSub>
                  </m:oMath>
                </a14:m>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oMath>
                </a14:m>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3</m:t>
                        </m:r>
                      </m:sub>
                    </m:sSub>
                  </m:oMath>
                </a14:m>
                <a:r>
                  <a:rPr lang="en-US" sz="2800" dirty="0"/>
                  <a:t>]</a:t>
                </a:r>
              </a:p>
              <a:p>
                <a:pPr algn="ct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𝑓</m:t>
                        </m:r>
                      </m:e>
                      <m:sub>
                        <m:r>
                          <a:rPr lang="en-US" sz="2800">
                            <a:latin typeface="Cambria Math" panose="02040503050406030204" pitchFamily="18" charset="0"/>
                          </a:rPr>
                          <m:t>1</m:t>
                        </m:r>
                        <m:r>
                          <a:rPr lang="en-US" sz="2800" i="1">
                            <a:latin typeface="Cambria Math" panose="02040503050406030204" pitchFamily="18" charset="0"/>
                          </a:rPr>
                          <m:t>0</m:t>
                        </m:r>
                      </m:sub>
                    </m:sSub>
                  </m:oMath>
                </a14:m>
                <a:r>
                  <a:rPr lang="pt-BR" sz="2800" dirty="0"/>
                  <a:t> : </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𝑒</m:t>
                        </m:r>
                      </m:e>
                      <m:sub>
                        <m:r>
                          <a:rPr lang="en-US" sz="2800">
                            <a:latin typeface="Cambria Math" panose="02040503050406030204" pitchFamily="18" charset="0"/>
                          </a:rPr>
                          <m:t>3</m:t>
                        </m:r>
                      </m:sub>
                    </m:sSub>
                  </m:oMath>
                </a14:m>
                <a:r>
                  <a:rPr lang="pt-BR" sz="2800" dirty="0"/>
                  <a:t>+</a:t>
                </a:r>
                <a14:m>
                  <m:oMath xmlns:m="http://schemas.openxmlformats.org/officeDocument/2006/math">
                    <m:sSub>
                      <m:sSubPr>
                        <m:ctrlPr>
                          <a:rPr lang="en-US" sz="2800" i="1">
                            <a:latin typeface="Cambria Math" panose="02040503050406030204" pitchFamily="18" charset="0"/>
                          </a:rPr>
                        </m:ctrlPr>
                      </m:sSubPr>
                      <m:e>
                        <m:r>
                          <a:rPr lang="en-US" sz="2800">
                            <a:latin typeface="Cambria Math" panose="02040503050406030204" pitchFamily="18" charset="0"/>
                          </a:rPr>
                          <m:t>𝑏</m:t>
                        </m:r>
                      </m:e>
                      <m:sub>
                        <m:r>
                          <a:rPr lang="en-US" sz="2800">
                            <a:latin typeface="Cambria Math" panose="02040503050406030204" pitchFamily="18" charset="0"/>
                          </a:rPr>
                          <m:t>0</m:t>
                        </m:r>
                      </m:sub>
                    </m:sSub>
                    <m:sSub>
                      <m:sSubPr>
                        <m:ctrlPr>
                          <a:rPr lang="en-US" sz="2800" i="1">
                            <a:latin typeface="Cambria Math" panose="02040503050406030204" pitchFamily="18" charset="0"/>
                          </a:rPr>
                        </m:ctrlPr>
                      </m:sSubPr>
                      <m:e>
                        <m:r>
                          <a:rPr lang="en-US" sz="2800">
                            <a:latin typeface="Cambria Math" panose="02040503050406030204" pitchFamily="18" charset="0"/>
                          </a:rPr>
                          <m:t>𝑠</m:t>
                        </m:r>
                      </m:e>
                      <m:sub>
                        <m:r>
                          <a:rPr lang="en-US" sz="2800">
                            <a:latin typeface="Cambria Math" panose="02040503050406030204" pitchFamily="18" charset="0"/>
                          </a:rPr>
                          <m:t>3</m:t>
                        </m:r>
                      </m:sub>
                    </m:sSub>
                  </m:oMath>
                </a14:m>
                <a:r>
                  <a:rPr lang="pt-BR" sz="2800" dirty="0"/>
                  <a:t>;</a:t>
                </a:r>
              </a:p>
              <a:p>
                <a:endParaRPr lang="en-US" sz="2800" dirty="0"/>
              </a:p>
            </p:txBody>
          </p:sp>
        </mc:Choice>
        <mc:Fallback>
          <p:sp>
            <p:nvSpPr>
              <p:cNvPr id="13" name="TextBox 12">
                <a:extLst>
                  <a:ext uri="{FF2B5EF4-FFF2-40B4-BE49-F238E27FC236}">
                    <a16:creationId xmlns:a16="http://schemas.microsoft.com/office/drawing/2014/main" id="{27CE814E-E69E-4F69-A925-335A9AA3CDF8}"/>
                  </a:ext>
                </a:extLst>
              </p:cNvPr>
              <p:cNvSpPr txBox="1">
                <a:spLocks noRot="1" noChangeAspect="1" noMove="1" noResize="1" noEditPoints="1" noAdjustHandles="1" noChangeArrowheads="1" noChangeShapeType="1" noTextEdit="1"/>
              </p:cNvSpPr>
              <p:nvPr/>
            </p:nvSpPr>
            <p:spPr>
              <a:xfrm>
                <a:off x="23055577" y="14263237"/>
                <a:ext cx="9126510" cy="17903171"/>
              </a:xfrm>
              <a:prstGeom prst="rect">
                <a:avLst/>
              </a:prstGeom>
              <a:blipFill>
                <a:blip r:embed="rId9"/>
                <a:stretch>
                  <a:fillRect l="-2672" r="-5678"/>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0A0E7E81-132F-41D4-85F4-569B48C51EE7}"/>
              </a:ext>
            </a:extLst>
          </p:cNvPr>
          <p:cNvCxnSpPr>
            <a:cxnSpLocks/>
          </p:cNvCxnSpPr>
          <p:nvPr/>
        </p:nvCxnSpPr>
        <p:spPr>
          <a:xfrm>
            <a:off x="22815564" y="14263237"/>
            <a:ext cx="0" cy="17512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C925CE-D65C-4D5F-A767-24B14DA4D7D8}"/>
              </a:ext>
            </a:extLst>
          </p:cNvPr>
          <p:cNvCxnSpPr/>
          <p:nvPr/>
        </p:nvCxnSpPr>
        <p:spPr>
          <a:xfrm>
            <a:off x="11595370" y="14199689"/>
            <a:ext cx="20564273" cy="0"/>
          </a:xfrm>
          <a:prstGeom prst="line">
            <a:avLst/>
          </a:prstGeom>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4EFAF0B7-BC17-4227-906B-91753608F102}"/>
              </a:ext>
            </a:extLst>
          </p:cNvPr>
          <p:cNvCxnSpPr/>
          <p:nvPr/>
        </p:nvCxnSpPr>
        <p:spPr>
          <a:xfrm>
            <a:off x="23567889" y="24383592"/>
            <a:ext cx="1176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27D5A9FF-E553-452A-9107-F15FDCDCCC95}"/>
                  </a:ext>
                </a:extLst>
              </p:cNvPr>
              <p:cNvSpPr txBox="1"/>
              <p:nvPr/>
            </p:nvSpPr>
            <p:spPr>
              <a:xfrm>
                <a:off x="23893190" y="23921927"/>
                <a:ext cx="493230"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𝐽</m:t>
                          </m:r>
                        </m:e>
                        <m:sub>
                          <m:r>
                            <a:rPr lang="en-US" sz="2400" i="1" dirty="0">
                              <a:latin typeface="Cambria Math" panose="02040503050406030204" pitchFamily="18" charset="0"/>
                            </a:rPr>
                            <m:t>1</m:t>
                          </m:r>
                        </m:sub>
                      </m:sSub>
                    </m:oMath>
                  </m:oMathPara>
                </a14:m>
                <a:endParaRPr lang="en-US" sz="2400" dirty="0"/>
              </a:p>
            </p:txBody>
          </p:sp>
        </mc:Choice>
        <mc:Fallback>
          <p:sp>
            <p:nvSpPr>
              <p:cNvPr id="33" name="TextBox 32">
                <a:extLst>
                  <a:ext uri="{FF2B5EF4-FFF2-40B4-BE49-F238E27FC236}">
                    <a16:creationId xmlns:a16="http://schemas.microsoft.com/office/drawing/2014/main" id="{27D5A9FF-E553-452A-9107-F15FDCDCCC95}"/>
                  </a:ext>
                </a:extLst>
              </p:cNvPr>
              <p:cNvSpPr txBox="1">
                <a:spLocks noRot="1" noChangeAspect="1" noMove="1" noResize="1" noEditPoints="1" noAdjustHandles="1" noChangeArrowheads="1" noChangeShapeType="1" noTextEdit="1"/>
              </p:cNvSpPr>
              <p:nvPr/>
            </p:nvSpPr>
            <p:spPr>
              <a:xfrm>
                <a:off x="23893190" y="23921927"/>
                <a:ext cx="493230" cy="461665"/>
              </a:xfrm>
              <a:prstGeom prst="rect">
                <a:avLst/>
              </a:prstGeom>
              <a:blipFill>
                <a:blip r:embed="rId10"/>
                <a:stretch>
                  <a:fillRect l="-1235" b="-13158"/>
                </a:stretch>
              </a:blipFill>
            </p:spPr>
            <p:txBody>
              <a:bodyPr/>
              <a:lstStyle/>
              <a:p>
                <a:r>
                  <a:rPr lang="en-US">
                    <a:noFill/>
                  </a:rPr>
                  <a:t> </a:t>
                </a:r>
              </a:p>
            </p:txBody>
          </p:sp>
        </mc:Fallback>
      </mc:AlternateContent>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7503</TotalTime>
  <Words>1582</Words>
  <Application>Microsoft Office PowerPoint</Application>
  <PresentationFormat>Custom</PresentationFormat>
  <Paragraphs>190</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vikas rao</cp:lastModifiedBy>
  <cp:revision>264</cp:revision>
  <dcterms:created xsi:type="dcterms:W3CDTF">2012-02-03T19:11:35Z</dcterms:created>
  <dcterms:modified xsi:type="dcterms:W3CDTF">2018-06-22T00:07:59Z</dcterms:modified>
</cp:coreProperties>
</file>