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0" r:id="rId4"/>
    <p:sldId id="273" r:id="rId5"/>
    <p:sldId id="271" r:id="rId6"/>
    <p:sldId id="264" r:id="rId7"/>
    <p:sldId id="274" r:id="rId8"/>
    <p:sldId id="265" r:id="rId9"/>
    <p:sldId id="26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4826D-26B9-4653-AB32-CB06B4C17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712CA8-D786-45E0-A0BE-02552D276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003663-D378-4071-83E2-1A979592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FE9-0A35-4A62-A259-E4008AD19CA2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EE8BC7-758F-4DD2-A7F3-5C36D7FB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35FBDC-F371-430F-A082-7CC75E46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3AD-9873-4FD3-B1EC-F5FDDEE07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73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C5D71-D744-4C36-9AE8-7B265E5E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4F2192-20BD-46A1-8295-6B8FFC85D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DD524-680C-47FA-97DE-042C449A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FE9-0A35-4A62-A259-E4008AD19CA2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2F6A3D-8DBE-4A33-A314-0F296A96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22072-2AC0-44BF-9B0C-F93E6F57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3AD-9873-4FD3-B1EC-F5FDDEE07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2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DFBF1F-816C-4FF3-9C61-7111A6436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8FBEEF-01AD-40A6-B938-898BB4BD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1EC74E-F14D-4909-AFC6-7BD372FF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FE9-0A35-4A62-A259-E4008AD19CA2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57305-D9BA-4300-9ADA-9E84B030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C680FC-7E55-4183-9D61-E14EFC13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3AD-9873-4FD3-B1EC-F5FDDEE07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01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75C71-5C88-44F2-B781-91A73DFC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0B068-AC5E-4F69-B737-FFEDAA1D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DC832-8670-40C1-9120-9089309B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FE9-0A35-4A62-A259-E4008AD19CA2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188E5B-05C3-4A2F-AEA7-96C090D7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D2E29B-6A47-4CEB-A3E1-E3C77BAB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3AD-9873-4FD3-B1EC-F5FDDEE07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33B71-68EE-4CE8-8622-2DB1919C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5BD80-0E6A-4003-B5C9-94A7BF618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E42FA-F82F-4834-A939-27D0BB81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FE9-0A35-4A62-A259-E4008AD19CA2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6FA293-4A49-4E2A-A920-C3FD2A32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DAE6EA-2DA1-4AF3-8142-881E6FA8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3AD-9873-4FD3-B1EC-F5FDDEE07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03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93B03-913D-4DDB-A6C9-20564310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BA688C-8FE7-46F6-BB6C-BB0AABC37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DA9BAD-6022-4D07-BB3B-A2F45C6C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D8CA00-6233-4078-AB6A-DF8A1F69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FE9-0A35-4A62-A259-E4008AD19CA2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42B333-5403-43FA-BB97-D4D9E765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D5576A-FDA9-468F-A3B8-672E4983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3AD-9873-4FD3-B1EC-F5FDDEE07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52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0B3A-C697-49FA-BC95-C46333B7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66BB3A-246B-45C3-AC1B-01948507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80AB08-AB69-4136-8C51-BEA7C52C8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D07FA5-08E4-45FB-85B0-50009BC2D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5A63B7-F7D5-45B0-A4B2-096D462D4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4E69B2-D46F-40A7-9718-1E594B1A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FE9-0A35-4A62-A259-E4008AD19CA2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F32F2F-0071-42E1-9C17-696BEAF1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BC6DD4-F03A-4DC4-9ADA-590A2BE7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3AD-9873-4FD3-B1EC-F5FDDEE07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20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F3BC3-EB0D-47A2-B33F-FFD9287F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4D8369-9802-4E94-892F-AD66C1F2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FE9-0A35-4A62-A259-E4008AD19CA2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6C661B-E741-4F1F-BEC8-245C3998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C74195-F1EE-4144-814C-2FD3D5D4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3AD-9873-4FD3-B1EC-F5FDDEE07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27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1E8D4A-49CF-48B8-A735-F2575663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FE9-0A35-4A62-A259-E4008AD19CA2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4BC7B2-DAA6-4CC8-9595-21D6F98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E04B5D-D0A3-4238-A367-5E75394E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3AD-9873-4FD3-B1EC-F5FDDEE07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78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CEF52C-58ED-4855-AF76-59DBCB4E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BA792-2333-4E5F-A753-A87E74E2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E61108-45DB-4F69-BF9A-0E605167B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B311CC-8CB9-4717-85D0-1FE4BC23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FE9-0A35-4A62-A259-E4008AD19CA2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088A28-9AEA-47F7-8B77-9284A34A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8F2516-2D39-498F-AA0C-468EEECA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3AD-9873-4FD3-B1EC-F5FDDEE07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4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5ADF1-3054-4E0B-B3C7-54F896F3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55D39-9D43-403A-9A40-7B82B746D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0BE52-7D95-406D-B6F4-106B7A242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F63469-0A90-4FFA-A591-20A9F6BA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FE9-0A35-4A62-A259-E4008AD19CA2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0BA6D5-7BA5-4609-9C67-0D9B7269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6681F2-1C10-4C63-9EC5-D94A3E3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23AD-9873-4FD3-B1EC-F5FDDEE07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4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3B6B82-F25F-4C1D-A670-C8F23755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B44C66-5D68-439A-9464-6C49AEFE2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68E88C-A8F1-4DA2-92BE-452C274D7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FFE9-0A35-4A62-A259-E4008AD19CA2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8273F7-17A9-44A4-8B75-8EB496410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CFC19-F94E-4959-9892-68F1BD971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23AD-9873-4FD3-B1EC-F5FDDEE07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94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sis.riec.tohoku.ac.jp/topics/amg/i-am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EECEE-AD17-4482-BC34-D2309DA11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How to reason about large integer multipliers (64bits, 128bits, or larger) with BDD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B3ED03-6411-4E71-9374-74280CA46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Masahiro Fujita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C7094D-0C1F-4C6F-8F68-48D0E740163C}"/>
              </a:ext>
            </a:extLst>
          </p:cNvPr>
          <p:cNvSpPr txBox="1"/>
          <p:nvPr/>
        </p:nvSpPr>
        <p:spPr>
          <a:xfrm>
            <a:off x="2497394" y="4429919"/>
            <a:ext cx="775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I have no idea on its connection to algebraic methods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92C9F-ACCB-4EA1-8D53-67423985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159109"/>
            <a:ext cx="10527890" cy="765124"/>
          </a:xfrm>
        </p:spPr>
        <p:txBody>
          <a:bodyPr/>
          <a:lstStyle/>
          <a:p>
            <a:r>
              <a:rPr kumimoji="1" lang="en-US" altLang="ja-JP" dirty="0"/>
              <a:t>Ways of thinking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343732-BCBB-4A54-B5F3-1DE48A91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776748"/>
            <a:ext cx="11533238" cy="6081252"/>
          </a:xfrm>
        </p:spPr>
        <p:txBody>
          <a:bodyPr>
            <a:noAutofit/>
          </a:bodyPr>
          <a:lstStyle/>
          <a:p>
            <a:r>
              <a:rPr kumimoji="1" lang="en-US" altLang="ja-JP" sz="2400" dirty="0"/>
              <a:t>BDD (ROBDD) has exponential size for integer multipliers regardless of its ordering</a:t>
            </a:r>
          </a:p>
          <a:p>
            <a:pPr lvl="1"/>
            <a:r>
              <a:rPr lang="en-US" altLang="ja-JP" sz="2000" dirty="0"/>
              <a:t>Bryant paper</a:t>
            </a:r>
          </a:p>
          <a:p>
            <a:pPr lvl="1"/>
            <a:r>
              <a:rPr lang="en-US" altLang="ja-JP" sz="2000" dirty="0"/>
              <a:t>For formal equivalence checking of multipliers, BDD is still (orders of magnitudes) much better than SAT</a:t>
            </a:r>
            <a:r>
              <a:rPr lang="ja-JP" altLang="en-US" sz="2000" dirty="0"/>
              <a:t> </a:t>
            </a:r>
            <a:r>
              <a:rPr lang="en-US" altLang="ja-JP" sz="2000" dirty="0"/>
              <a:t>(BDD</a:t>
            </a:r>
            <a:r>
              <a:rPr lang="ja-JP" altLang="en-US" sz="2000" dirty="0"/>
              <a:t> </a:t>
            </a:r>
            <a:r>
              <a:rPr lang="en-US" altLang="ja-JP" sz="2000" dirty="0"/>
              <a:t>is</a:t>
            </a:r>
            <a:r>
              <a:rPr lang="ja-JP" altLang="en-US" sz="2000" dirty="0"/>
              <a:t> </a:t>
            </a:r>
            <a:r>
              <a:rPr lang="en-US" altLang="ja-JP" sz="2000" dirty="0"/>
              <a:t>up</a:t>
            </a:r>
            <a:r>
              <a:rPr lang="ja-JP" altLang="en-US" sz="2000" dirty="0"/>
              <a:t> </a:t>
            </a:r>
            <a:r>
              <a:rPr lang="en-US" altLang="ja-JP" sz="2000" dirty="0"/>
              <a:t>to</a:t>
            </a:r>
            <a:r>
              <a:rPr lang="ja-JP" altLang="en-US" sz="2000" dirty="0"/>
              <a:t> </a:t>
            </a:r>
            <a:r>
              <a:rPr lang="en-US" altLang="ja-JP" sz="2000" dirty="0"/>
              <a:t>18</a:t>
            </a:r>
            <a:r>
              <a:rPr lang="ja-JP" altLang="en-US" sz="2000" dirty="0"/>
              <a:t> </a:t>
            </a:r>
            <a:r>
              <a:rPr lang="en-US" altLang="ja-JP" sz="2000" dirty="0"/>
              <a:t>bits</a:t>
            </a:r>
            <a:r>
              <a:rPr lang="ja-JP" altLang="en-US" sz="2000" dirty="0"/>
              <a:t> </a:t>
            </a:r>
            <a:r>
              <a:rPr lang="en-US" altLang="ja-JP" sz="2000" dirty="0"/>
              <a:t>multipliers</a:t>
            </a:r>
            <a:r>
              <a:rPr lang="ja-JP" altLang="en-US" sz="2000" dirty="0"/>
              <a:t> </a:t>
            </a:r>
            <a:r>
              <a:rPr lang="en-US" altLang="ja-JP" sz="2000" dirty="0"/>
              <a:t>whereas</a:t>
            </a:r>
            <a:r>
              <a:rPr lang="ja-JP" altLang="en-US" sz="2000" dirty="0"/>
              <a:t> </a:t>
            </a:r>
            <a:r>
              <a:rPr lang="en-US" altLang="ja-JP" sz="2000" dirty="0"/>
              <a:t>SAT</a:t>
            </a:r>
            <a:r>
              <a:rPr lang="ja-JP" altLang="en-US" sz="2000" dirty="0"/>
              <a:t> </a:t>
            </a:r>
            <a:r>
              <a:rPr lang="en-US" altLang="ja-JP" sz="2000" dirty="0"/>
              <a:t>is</a:t>
            </a:r>
            <a:r>
              <a:rPr lang="ja-JP" altLang="en-US" sz="2000" dirty="0"/>
              <a:t> </a:t>
            </a:r>
            <a:r>
              <a:rPr lang="en-US" altLang="ja-JP" sz="2000" dirty="0"/>
              <a:t>up to 12 bits multiplier)</a:t>
            </a:r>
          </a:p>
          <a:p>
            <a:r>
              <a:rPr kumimoji="1" lang="en-US" altLang="ja-JP" sz="2400" dirty="0"/>
              <a:t>BMD and its related ones work well for multipliers, if word level design is given</a:t>
            </a:r>
          </a:p>
          <a:p>
            <a:pPr lvl="1"/>
            <a:r>
              <a:rPr kumimoji="1" lang="en-US" altLang="ja-JP" sz="2000" dirty="0"/>
              <a:t>Bryant paper</a:t>
            </a:r>
          </a:p>
          <a:p>
            <a:pPr lvl="1"/>
            <a:r>
              <a:rPr lang="en-US" altLang="ja-JP" sz="2000" dirty="0"/>
              <a:t>Hamaguchi paper</a:t>
            </a:r>
          </a:p>
          <a:p>
            <a:r>
              <a:rPr lang="en-US" altLang="ja-JP" sz="2400" dirty="0"/>
              <a:t>Another approach is to allow multiple appearance of variables</a:t>
            </a:r>
          </a:p>
          <a:p>
            <a:pPr lvl="1"/>
            <a:r>
              <a:rPr lang="en-US" altLang="ja-JP" sz="2000" dirty="0"/>
              <a:t>Burch paper</a:t>
            </a:r>
          </a:p>
          <a:p>
            <a:pPr lvl="1"/>
            <a:r>
              <a:rPr lang="en-US" altLang="ja-JP" sz="2000" dirty="0"/>
              <a:t>Indexed BDD by Jain</a:t>
            </a:r>
          </a:p>
          <a:p>
            <a:r>
              <a:rPr lang="en-US" altLang="ja-JP" sz="2400" dirty="0"/>
              <a:t>Here we would like to utilize the last one for logic verification and optimization</a:t>
            </a:r>
          </a:p>
          <a:p>
            <a:pPr lvl="1"/>
            <a:r>
              <a:rPr lang="en-US" altLang="ja-JP" sz="2000" dirty="0"/>
              <a:t>Equivalence checking is up to 104 bits multiplier as of today (April 25)</a:t>
            </a:r>
          </a:p>
          <a:p>
            <a:pPr lvl="1"/>
            <a:r>
              <a:rPr lang="en-US" altLang="ja-JP" sz="2000" dirty="0"/>
              <a:t>Can we represent permissible functions (external don’t cares) efficiently by that targeting logic optimization?</a:t>
            </a:r>
          </a:p>
          <a:p>
            <a:pPr lvl="1"/>
            <a:r>
              <a:rPr lang="en-US" altLang="ja-JP" sz="2000" dirty="0"/>
              <a:t>Can we formulate the partial logic synthesis problem with BDD with multi-appearance or its related techniques?</a:t>
            </a:r>
          </a:p>
        </p:txBody>
      </p:sp>
    </p:spTree>
    <p:extLst>
      <p:ext uri="{BB962C8B-B14F-4D97-AF65-F5344CB8AC3E}">
        <p14:creationId xmlns:p14="http://schemas.microsoft.com/office/powerpoint/2010/main" val="346148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2846F-CE2F-465F-95F4-6491FA05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02" y="94466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What is Burch method?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C4629-8540-4F73-B3C2-C0296C34F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02" y="1071716"/>
            <a:ext cx="11457039" cy="4869274"/>
          </a:xfrm>
        </p:spPr>
        <p:txBody>
          <a:bodyPr/>
          <a:lstStyle/>
          <a:p>
            <a:r>
              <a:rPr kumimoji="1" lang="en-US" altLang="ja-JP" dirty="0"/>
              <a:t>Works for </a:t>
            </a:r>
            <a:r>
              <a:rPr lang="en-US" altLang="ja-JP" dirty="0"/>
              <a:t>integer multipliers which are based on partial products</a:t>
            </a:r>
          </a:p>
          <a:p>
            <a:pPr lvl="1"/>
            <a:r>
              <a:rPr lang="en-US" altLang="ja-JP" dirty="0"/>
              <a:t>Booth multiplier must be analyzed with extra steps (shown in the paper)</a:t>
            </a:r>
          </a:p>
          <a:p>
            <a:r>
              <a:rPr lang="en-US" altLang="ja-JP" dirty="0"/>
              <a:t>For each partial product, use different variables as shown right</a:t>
            </a:r>
          </a:p>
          <a:p>
            <a:r>
              <a:rPr kumimoji="1" lang="en-US" altLang="ja-JP" dirty="0"/>
              <a:t>Still canonical representation: EQ checking is easy</a:t>
            </a:r>
          </a:p>
          <a:p>
            <a:r>
              <a:rPr kumimoji="1" lang="en-US" altLang="ja-JP" dirty="0"/>
              <a:t>Number of input variables becomes 2</a:t>
            </a:r>
            <a:r>
              <a:rPr lang="en-US" altLang="ja-JP" dirty="0"/>
              <a:t>n</a:t>
            </a:r>
            <a:r>
              <a:rPr lang="en-US" altLang="ja-JP" baseline="30000" dirty="0"/>
              <a:t>2</a:t>
            </a:r>
            <a:r>
              <a:rPr lang="en-US" altLang="ja-JP" dirty="0"/>
              <a:t> for n bits multiplier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7384CB-BA7A-4737-A6C7-D9E60776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3905"/>
            <a:ext cx="5928851" cy="374622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00203B5-7DD6-40AB-A491-B9CCAF03F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75" y="2966994"/>
            <a:ext cx="5709225" cy="3719646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9BC0E37B-245B-4527-94DE-2C49F2DA9782}"/>
              </a:ext>
            </a:extLst>
          </p:cNvPr>
          <p:cNvSpPr/>
          <p:nvPr/>
        </p:nvSpPr>
        <p:spPr>
          <a:xfrm>
            <a:off x="5810865" y="4454013"/>
            <a:ext cx="934064" cy="560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D020E5-DD4C-4FBB-8DEB-DADD0B147C29}"/>
              </a:ext>
            </a:extLst>
          </p:cNvPr>
          <p:cNvSpPr/>
          <p:nvPr/>
        </p:nvSpPr>
        <p:spPr>
          <a:xfrm>
            <a:off x="6387693" y="306692"/>
            <a:ext cx="545280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505B62"/>
                </a:solidFill>
                <a:latin typeface="Open Sans"/>
              </a:rPr>
              <a:t>Jerry R. Burch: Using BDDs to Verify Multipliers. DAC 1991: 408-412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729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B2990-4C72-4210-9252-5706D112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15779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Issu</a:t>
            </a:r>
            <a:r>
              <a:rPr lang="en-US" altLang="ja-JP" dirty="0"/>
              <a:t>es for Booth multiplier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C1CFD2-8740-4142-A6C1-A5C7514D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483360"/>
            <a:ext cx="11216640" cy="4968240"/>
          </a:xfrm>
        </p:spPr>
        <p:txBody>
          <a:bodyPr>
            <a:normAutofit/>
          </a:bodyPr>
          <a:lstStyle/>
          <a:p>
            <a:r>
              <a:rPr lang="en-US" altLang="ja-JP" dirty="0"/>
              <a:t>The following is discussed in Burch paper:</a:t>
            </a:r>
          </a:p>
          <a:p>
            <a:pPr lvl="1"/>
            <a:r>
              <a:rPr lang="en-US" altLang="ja-JP" dirty="0"/>
              <a:t>As an example, consider a signed, radix 2, Booth encoded multiplier [14]. </a:t>
            </a:r>
          </a:p>
          <a:p>
            <a:pPr lvl="1"/>
            <a:r>
              <a:rPr lang="en-US" altLang="ja-JP" dirty="0"/>
              <a:t>We apply fanout splitting to each of the inputs, and to the outputs of the </a:t>
            </a:r>
            <a:r>
              <a:rPr lang="en-US" altLang="ja-JP" dirty="0" err="1"/>
              <a:t>recoders</a:t>
            </a:r>
            <a:r>
              <a:rPr lang="en-US" altLang="ja-JP" dirty="0"/>
              <a:t>. </a:t>
            </a:r>
          </a:p>
          <a:p>
            <a:pPr lvl="1"/>
            <a:r>
              <a:rPr lang="en-US" altLang="ja-JP" dirty="0"/>
              <a:t>Fanout splitting on nodes that are not inputs requires replicating the circuitry (the </a:t>
            </a:r>
            <a:r>
              <a:rPr lang="en-US" altLang="ja-JP" dirty="0" err="1"/>
              <a:t>recoders</a:t>
            </a:r>
            <a:r>
              <a:rPr lang="en-US" altLang="ja-JP" dirty="0"/>
              <a:t> in this case) that drives each node being split.</a:t>
            </a:r>
          </a:p>
          <a:p>
            <a:pPr lvl="1"/>
            <a:r>
              <a:rPr lang="en-US" altLang="ja-JP" dirty="0"/>
              <a:t>We have constructed a specification for an n by n bit multiplier of this kind that requires 3n</a:t>
            </a:r>
            <a:r>
              <a:rPr lang="en-US" altLang="ja-JP" baseline="30000" dirty="0"/>
              <a:t>2</a:t>
            </a:r>
            <a:r>
              <a:rPr lang="en-US" altLang="ja-JP" dirty="0"/>
              <a:t> variables and exactly 10n</a:t>
            </a:r>
            <a:r>
              <a:rPr lang="en-US" altLang="ja-JP" baseline="30000" dirty="0"/>
              <a:t>3</a:t>
            </a:r>
            <a:r>
              <a:rPr lang="en-US" altLang="ja-JP" dirty="0"/>
              <a:t> – lln2 + n + 8 BDD nodes, when n &gt;2. </a:t>
            </a:r>
          </a:p>
          <a:p>
            <a:pPr lvl="1"/>
            <a:r>
              <a:rPr lang="en-US" altLang="ja-JP" dirty="0"/>
              <a:t>This result has been empirically confirmed for n up to 16.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116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87B4D-E07C-4C02-B47B-B3C9447F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73742"/>
            <a:ext cx="10515600" cy="1325563"/>
          </a:xfrm>
        </p:spPr>
        <p:txBody>
          <a:bodyPr/>
          <a:lstStyle/>
          <a:p>
            <a:r>
              <a:rPr lang="en-US" altLang="ja-JP" dirty="0"/>
              <a:t>Web site for multiplier generation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C1FE73-8E82-475A-A0F1-29062B2A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8080"/>
            <a:ext cx="11744960" cy="563617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Arithmetic Module Generator at Tohoku University</a:t>
            </a:r>
          </a:p>
          <a:p>
            <a:pPr lvl="1"/>
            <a:r>
              <a:rPr lang="en-US" altLang="ja-JP" dirty="0">
                <a:hlinkClick r:id="rId2"/>
              </a:rPr>
              <a:t>https://www.ecsis.riec.tohoku.ac.jp/topics/amg/i-amg/</a:t>
            </a:r>
            <a:endParaRPr lang="en-US" altLang="ja-JP" dirty="0"/>
          </a:p>
          <a:p>
            <a:r>
              <a:rPr lang="en-US" altLang="ja-JP" dirty="0"/>
              <a:t>Input word length (4 - 64)</a:t>
            </a:r>
          </a:p>
          <a:p>
            <a:r>
              <a:rPr lang="en-US" altLang="ja-JP" dirty="0"/>
              <a:t>Number representation system: Unsigned binary / 2’s complement</a:t>
            </a:r>
          </a:p>
          <a:p>
            <a:r>
              <a:rPr lang="en-US" altLang="ja-JP" dirty="0"/>
              <a:t>Partial product generator: Simple PPG / PPG with Radix-4 modified Booth</a:t>
            </a:r>
          </a:p>
          <a:p>
            <a:r>
              <a:rPr lang="en-US" altLang="ja-JP" dirty="0"/>
              <a:t>Partial product accumulator: Array, Wallace tree, Balanced delay tree, Overturned-stairs tree, </a:t>
            </a:r>
            <a:r>
              <a:rPr lang="en-US" altLang="ja-JP" dirty="0" err="1"/>
              <a:t>Dadda</a:t>
            </a:r>
            <a:r>
              <a:rPr lang="en-US" altLang="ja-JP" dirty="0"/>
              <a:t> tree, (4:2) compressor tree, (7:3) counter tree, Redundant binary addition tree</a:t>
            </a:r>
          </a:p>
          <a:p>
            <a:r>
              <a:rPr lang="en-US" altLang="ja-JP" dirty="0"/>
              <a:t>Final stage adder: Ripple carry adder, Carry look-ahead adder, </a:t>
            </a:r>
            <a:r>
              <a:rPr lang="en-US" altLang="ja-JP" dirty="0" err="1"/>
              <a:t>Kogge</a:t>
            </a:r>
            <a:r>
              <a:rPr lang="en-US" altLang="ja-JP" dirty="0"/>
              <a:t>-stone adder, Brent-Kung adder, Han-Carlson adder, Carry select adder, Conditional sum adder, Ripple-block carry look-ahead adder, Block carry look-ahead adder, Carry-skip adder, Lander-Fischer adder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387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6DF51-ED48-4DE5-AEDB-8C66034C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276475"/>
            <a:ext cx="4693919" cy="172688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Size of BDD for multipliers with Burch method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17ADD61-7BA4-41FD-87C1-D4A33B464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74367"/>
              </p:ext>
            </p:extLst>
          </p:nvPr>
        </p:nvGraphicFramePr>
        <p:xfrm>
          <a:off x="3897590" y="74028"/>
          <a:ext cx="7914638" cy="67230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6506">
                  <a:extLst>
                    <a:ext uri="{9D8B030D-6E8A-4147-A177-3AD203B41FA5}">
                      <a16:colId xmlns:a16="http://schemas.microsoft.com/office/drawing/2014/main" val="1816997471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val="3529880764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val="844172545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val="3810750496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val="745257203"/>
                    </a:ext>
                  </a:extLst>
                </a:gridCol>
              </a:tblGrid>
              <a:tr h="492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bits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L to H order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H to L order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Burch paper L to H (theoretical)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970966951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119,079,286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3891846487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343,517,163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3228739851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NodeOver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4011933168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547,103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51,757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640,640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1914865069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1,793,351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124,813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1,993,045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1154593222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40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4,485,387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246,253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4,853,547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1222592263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48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9,460,947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428,365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10,080,256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1447625242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49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10292769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456,007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10,950,357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1160664878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484,813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11,875,933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2751677982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56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17753243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683,437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18,727,893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1804868963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64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30,592,099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1,023,757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32,047,787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4082451273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72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49,403,079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1,461,613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51,487,872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1667076965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78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1,861,405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71,066,216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1902372144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80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75,804,207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2,009,293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78,692,693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2144477400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88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111,608,983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NodeOver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115,503,403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4101532679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96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158,827,519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163,957,760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2380044824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104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219,666,535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226,290,133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1777369950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112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304,931,499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2045001762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120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402,509,440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715503223"/>
                  </a:ext>
                </a:extLst>
              </a:tr>
              <a:tr h="248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+mn-ea"/>
                          <a:ea typeface="+mn-ea"/>
                        </a:rPr>
                        <a:t>128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521,848,149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32" marR="3732" marT="3732" marB="0" anchor="ctr"/>
                </a:tc>
                <a:extLst>
                  <a:ext uri="{0D108BD9-81ED-4DB2-BD59-A6C34878D82A}">
                    <a16:rowId xmlns:a16="http://schemas.microsoft.com/office/drawing/2014/main" val="373826914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B68C2D-7EE5-41A9-8483-DB32BB4D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2" y="2003358"/>
            <a:ext cx="3399748" cy="4447925"/>
          </a:xfrm>
        </p:spPr>
        <p:txBody>
          <a:bodyPr/>
          <a:lstStyle/>
          <a:p>
            <a:r>
              <a:rPr kumimoji="1" lang="en-US" altLang="ja-JP" dirty="0"/>
              <a:t>Numbers of nodes at primary outputs</a:t>
            </a:r>
          </a:p>
          <a:p>
            <a:r>
              <a:rPr lang="en-US" altLang="ja-JP" dirty="0"/>
              <a:t>H to L order need more nodes for internal signals</a:t>
            </a:r>
          </a:p>
          <a:p>
            <a:r>
              <a:rPr lang="en-US" altLang="ja-JP" dirty="0" err="1"/>
              <a:t>NodeOver</a:t>
            </a:r>
            <a:r>
              <a:rPr lang="en-US" altLang="ja-JP" dirty="0"/>
              <a:t>: Number of nodes exceeds 2</a:t>
            </a:r>
            <a:r>
              <a:rPr lang="en-US" altLang="ja-JP" baseline="30000" dirty="0"/>
              <a:t>32</a:t>
            </a:r>
            <a:r>
              <a:rPr lang="en-US" altLang="ja-JP" dirty="0"/>
              <a:t>-1 during processing</a:t>
            </a:r>
          </a:p>
        </p:txBody>
      </p:sp>
    </p:spTree>
    <p:extLst>
      <p:ext uri="{BB962C8B-B14F-4D97-AF65-F5344CB8AC3E}">
        <p14:creationId xmlns:p14="http://schemas.microsoft.com/office/powerpoint/2010/main" val="104522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EE5E-C14F-4B71-829A-AC360EF4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1" y="1"/>
            <a:ext cx="11626849" cy="1185466"/>
          </a:xfrm>
        </p:spPr>
        <p:txBody>
          <a:bodyPr/>
          <a:lstStyle/>
          <a:p>
            <a:r>
              <a:rPr lang="en-US" altLang="ja-JP" dirty="0"/>
              <a:t>BDD generation using Burch’s method: L to H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6293268-3FEB-48CF-975F-B6DBADD0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481" y="2425006"/>
            <a:ext cx="3810000" cy="381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D59C0-1EDA-448F-B5DE-E1229515F7CB}"/>
              </a:ext>
            </a:extLst>
          </p:cNvPr>
          <p:cNvSpPr/>
          <p:nvPr/>
        </p:nvSpPr>
        <p:spPr>
          <a:xfrm>
            <a:off x="316231" y="920106"/>
            <a:ext cx="10637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Data1 := [[16, 101371], [24, 547103], [32, 1793351], [40, 4485387], [48, 9460947], [49, 10292769], [56, 17753243], [64, 30592099], [72, 49403079], [80, 75804207], [88, 111608983], [96, 158827519], [104, 219666535]]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B19F11A-D593-4D13-A082-89B9F903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6" y="1889188"/>
            <a:ext cx="3905250" cy="2762250"/>
          </a:xfrm>
          <a:prstGeom prst="rect">
            <a:avLst/>
          </a:prstGeom>
        </p:spPr>
      </p:pic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68F79C51-0091-4D2F-8903-7F54D41608DF}"/>
              </a:ext>
            </a:extLst>
          </p:cNvPr>
          <p:cNvSpPr/>
          <p:nvPr/>
        </p:nvSpPr>
        <p:spPr>
          <a:xfrm>
            <a:off x="1353821" y="4958592"/>
            <a:ext cx="2164080" cy="1594608"/>
          </a:xfrm>
          <a:prstGeom prst="wedgeRectCallout">
            <a:avLst>
              <a:gd name="adj1" fmla="val -18095"/>
              <a:gd name="adj2" fmla="val -703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</a:rPr>
              <a:t>This is approximate (under least square)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38786BE-347F-41A5-9D04-F62E2D19D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974" y="2550160"/>
            <a:ext cx="3810000" cy="3810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889B362-8674-4BA4-868B-5F3AA51D7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366" y="1712504"/>
            <a:ext cx="3905250" cy="666750"/>
          </a:xfrm>
          <a:prstGeom prst="rect">
            <a:avLst/>
          </a:prstGeom>
        </p:spPr>
      </p:pic>
      <p:sp>
        <p:nvSpPr>
          <p:cNvPr id="16" name="矢印: 上向き折線 15">
            <a:extLst>
              <a:ext uri="{FF2B5EF4-FFF2-40B4-BE49-F238E27FC236}">
                <a16:creationId xmlns:a16="http://schemas.microsoft.com/office/drawing/2014/main" id="{084D6218-52F5-4AA3-9159-90F1C7B22CB5}"/>
              </a:ext>
            </a:extLst>
          </p:cNvPr>
          <p:cNvSpPr/>
          <p:nvPr/>
        </p:nvSpPr>
        <p:spPr>
          <a:xfrm>
            <a:off x="3616960" y="2425006"/>
            <a:ext cx="721360" cy="572194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97CD43-1E74-4412-B780-160B6A362F82}"/>
              </a:ext>
            </a:extLst>
          </p:cNvPr>
          <p:cNvSpPr txBox="1"/>
          <p:nvPr/>
        </p:nvSpPr>
        <p:spPr>
          <a:xfrm>
            <a:off x="7821408" y="1719892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Eq(256)≒ 8.32*10</a:t>
            </a:r>
            <a:r>
              <a:rPr kumimoji="1" lang="en-US" altLang="ja-JP" sz="2400" baseline="30000" dirty="0"/>
              <a:t>9</a:t>
            </a:r>
            <a:endParaRPr kumimoji="1" lang="ja-JP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412510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952E1-6E58-4C70-BFAD-5C104247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26" y="117987"/>
            <a:ext cx="11196484" cy="1370384"/>
          </a:xfrm>
        </p:spPr>
        <p:txBody>
          <a:bodyPr/>
          <a:lstStyle/>
          <a:p>
            <a:r>
              <a:rPr kumimoji="1" lang="en-US" altLang="ja-JP" dirty="0"/>
              <a:t>BDD generation using Burch’s method: H to L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CFFF5CB-DBBD-40AF-8231-72A3B5AB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510" y="2772697"/>
            <a:ext cx="3810000" cy="381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B504C85-CF10-44A3-B484-3A99883F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539" y="2930013"/>
            <a:ext cx="3810000" cy="3810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8301DF1-8447-4545-BDC6-9B992FDB50F3}"/>
              </a:ext>
            </a:extLst>
          </p:cNvPr>
          <p:cNvSpPr/>
          <p:nvPr/>
        </p:nvSpPr>
        <p:spPr>
          <a:xfrm>
            <a:off x="396978" y="1349544"/>
            <a:ext cx="7440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eq := LeastSquares(Data1, x, curve = a*x^3 + b*x^2 + c*x + d);          </a:t>
            </a:r>
          </a:p>
          <a:p>
            <a:r>
              <a:rPr lang="ja-JP" altLang="en-US" dirty="0"/>
              <a:t>                  eq := 4 x</a:t>
            </a:r>
            <a:r>
              <a:rPr lang="ja-JP" altLang="en-US" baseline="30000" dirty="0"/>
              <a:t> 3  </a:t>
            </a:r>
            <a:r>
              <a:rPr lang="ja-JP" altLang="en-US" dirty="0"/>
              <a:t>- 6 x </a:t>
            </a:r>
            <a:r>
              <a:rPr lang="en-US" altLang="ja-JP" baseline="30000" dirty="0"/>
              <a:t>2</a:t>
            </a:r>
            <a:r>
              <a:rPr lang="ja-JP" altLang="en-US" dirty="0"/>
              <a:t> - 4 x + 13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27FB7EE-6F6D-4169-93C4-ED8FC7A4C468}"/>
              </a:ext>
            </a:extLst>
          </p:cNvPr>
          <p:cNvSpPr/>
          <p:nvPr/>
        </p:nvSpPr>
        <p:spPr>
          <a:xfrm>
            <a:off x="322334" y="2044357"/>
            <a:ext cx="11041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Data1 := [[16, 14797], [24, 51757], [32, 124813], [40, 246253], [48, 428365], [49, 456007], [50, 484813], [56, 683437], [64, 1023757], [72, 1461613], [78, 1861405], [80, 2009293]]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34B770F-8259-4230-AB49-A590E9872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68" y="3118520"/>
            <a:ext cx="3810000" cy="3810000"/>
          </a:xfrm>
          <a:prstGeom prst="rect">
            <a:avLst/>
          </a:prstGeom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0D3F8424-968D-46FF-A4CD-A56D1D3D4DC8}"/>
              </a:ext>
            </a:extLst>
          </p:cNvPr>
          <p:cNvSpPr/>
          <p:nvPr/>
        </p:nvSpPr>
        <p:spPr>
          <a:xfrm>
            <a:off x="7569200" y="1105120"/>
            <a:ext cx="2580640" cy="857228"/>
          </a:xfrm>
          <a:prstGeom prst="wedgeRectCallout">
            <a:avLst>
              <a:gd name="adj1" fmla="val -166502"/>
              <a:gd name="adj2" fmla="val 340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</a:rPr>
              <a:t>This is precise for all results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9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67A93-7ECF-48D2-9C10-1E0A1B8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of BDD generation for multipliers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89037A-2907-4CA7-934B-8B3174072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73200"/>
            <a:ext cx="11419840" cy="493776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Burch method with L to H ordering works up to 104 bits multiplier as of today (April 25) with node limit of 2</a:t>
            </a:r>
            <a:r>
              <a:rPr kumimoji="1" lang="en-US" altLang="ja-JP" baseline="30000" dirty="0"/>
              <a:t>32</a:t>
            </a:r>
            <a:r>
              <a:rPr kumimoji="1" lang="en-US" altLang="ja-JP" dirty="0"/>
              <a:t>-1</a:t>
            </a:r>
          </a:p>
          <a:p>
            <a:pPr lvl="1"/>
            <a:r>
              <a:rPr lang="en-US" altLang="ja-JP" dirty="0"/>
              <a:t>Although H to L order gives much smaller BDD at primary outputs, it needs more nodes for internal nodes, and so H to L works up to 80 bits multiplier</a:t>
            </a:r>
            <a:endParaRPr kumimoji="1" lang="en-US" altLang="ja-JP" dirty="0"/>
          </a:p>
          <a:p>
            <a:r>
              <a:rPr lang="en-US" altLang="ja-JP" dirty="0"/>
              <a:t>Any integer multipliers with simple partial products can be processed up to 104 bits</a:t>
            </a:r>
            <a:r>
              <a:rPr lang="ja-JP" altLang="en-US" dirty="0"/>
              <a:t> </a:t>
            </a:r>
            <a:r>
              <a:rPr lang="en-US" altLang="ja-JP" dirty="0"/>
              <a:t>multiplier</a:t>
            </a:r>
          </a:p>
          <a:p>
            <a:r>
              <a:rPr lang="en-US" altLang="ja-JP" dirty="0"/>
              <a:t>Booth multiplier needs special attention (different treatment)</a:t>
            </a:r>
          </a:p>
          <a:p>
            <a:r>
              <a:rPr lang="en-US" altLang="ja-JP" dirty="0"/>
              <a:t>Plan to apply this to:</a:t>
            </a:r>
          </a:p>
          <a:p>
            <a:pPr lvl="1"/>
            <a:r>
              <a:rPr lang="en-US" altLang="ja-JP" dirty="0"/>
              <a:t>Permissible function based logic optimization</a:t>
            </a:r>
          </a:p>
          <a:p>
            <a:pPr lvl="1"/>
            <a:r>
              <a:rPr lang="en-US" altLang="ja-JP" dirty="0"/>
              <a:t>Partial logic synthesis for large multipliers with BDD</a:t>
            </a:r>
          </a:p>
          <a:p>
            <a:r>
              <a:rPr lang="en-US" altLang="ja-JP" dirty="0"/>
              <a:t>Thoughts: Any way to utilize similar ideas in algebraic method?</a:t>
            </a:r>
          </a:p>
        </p:txBody>
      </p:sp>
    </p:spTree>
    <p:extLst>
      <p:ext uri="{BB962C8B-B14F-4D97-AF65-F5344CB8AC3E}">
        <p14:creationId xmlns:p14="http://schemas.microsoft.com/office/powerpoint/2010/main" val="44380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1026</Words>
  <Application>Microsoft Office PowerPoint</Application>
  <PresentationFormat>ワイド画面</PresentationFormat>
  <Paragraphs>166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Open Sans</vt:lpstr>
      <vt:lpstr>游ゴシック</vt:lpstr>
      <vt:lpstr>游ゴシック Light</vt:lpstr>
      <vt:lpstr>Arial</vt:lpstr>
      <vt:lpstr>Office テーマ</vt:lpstr>
      <vt:lpstr>How to reason about large integer multipliers (64bits, 128bits, or larger) with BDD</vt:lpstr>
      <vt:lpstr>Ways of thinking</vt:lpstr>
      <vt:lpstr>What is Burch method?</vt:lpstr>
      <vt:lpstr>Issues for Booth multiplier</vt:lpstr>
      <vt:lpstr>Web site for multiplier generation</vt:lpstr>
      <vt:lpstr>Size of BDD for multipliers with Burch method</vt:lpstr>
      <vt:lpstr>BDD generation using Burch’s method: L to H</vt:lpstr>
      <vt:lpstr>BDD generation using Burch’s method: H to L</vt:lpstr>
      <vt:lpstr>Summary of BDD generation for multipliers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BDD to verify multipliers</dc:title>
  <dc:creator>Masahiro Fujita</dc:creator>
  <cp:lastModifiedBy>Masahiro Fujita</cp:lastModifiedBy>
  <cp:revision>27</cp:revision>
  <dcterms:created xsi:type="dcterms:W3CDTF">2020-04-18T05:21:24Z</dcterms:created>
  <dcterms:modified xsi:type="dcterms:W3CDTF">2020-04-27T00:45:15Z</dcterms:modified>
</cp:coreProperties>
</file>