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0" r:id="rId3"/>
    <p:sldId id="257" r:id="rId4"/>
    <p:sldId id="262" r:id="rId5"/>
    <p:sldId id="258" r:id="rId6"/>
    <p:sldId id="259" r:id="rId7"/>
    <p:sldId id="261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249" autoAdjust="0"/>
  </p:normalViewPr>
  <p:slideViewPr>
    <p:cSldViewPr snapToGrid="0">
      <p:cViewPr varScale="1">
        <p:scale>
          <a:sx n="68" d="100"/>
          <a:sy n="68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DF88D-DB0D-4FF0-A992-1E9BA8CF3B20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9BDD4F-2946-4EC3-A85E-6523D825D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59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BDD4F-2946-4EC3-A85E-6523D825DF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93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A92B-F73C-4D99-9A87-1CFB884B3DB4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2AAB-E992-4B82-94AC-CDB58AAE5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42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A92B-F73C-4D99-9A87-1CFB884B3DB4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2AAB-E992-4B82-94AC-CDB58AAE5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502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A92B-F73C-4D99-9A87-1CFB884B3DB4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2AAB-E992-4B82-94AC-CDB58AAE5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6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A92B-F73C-4D99-9A87-1CFB884B3DB4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2AAB-E992-4B82-94AC-CDB58AAE55E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0354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A92B-F73C-4D99-9A87-1CFB884B3DB4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2AAB-E992-4B82-94AC-CDB58AAE5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97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A92B-F73C-4D99-9A87-1CFB884B3DB4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2AAB-E992-4B82-94AC-CDB58AAE5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35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A92B-F73C-4D99-9A87-1CFB884B3DB4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2AAB-E992-4B82-94AC-CDB58AAE5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90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A92B-F73C-4D99-9A87-1CFB884B3DB4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2AAB-E992-4B82-94AC-CDB58AAE5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402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A92B-F73C-4D99-9A87-1CFB884B3DB4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2AAB-E992-4B82-94AC-CDB58AAE5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8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7034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A92B-F73C-4D99-9A87-1CFB884B3DB4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2AAB-E992-4B82-94AC-CDB58AAE5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83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A92B-F73C-4D99-9A87-1CFB884B3DB4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2AAB-E992-4B82-94AC-CDB58AAE5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03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A92B-F73C-4D99-9A87-1CFB884B3DB4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2AAB-E992-4B82-94AC-CDB58AAE5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45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A92B-F73C-4D99-9A87-1CFB884B3DB4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2AAB-E992-4B82-94AC-CDB58AAE5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21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A92B-F73C-4D99-9A87-1CFB884B3DB4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2AAB-E992-4B82-94AC-CDB58AAE5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75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A92B-F73C-4D99-9A87-1CFB884B3DB4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2AAB-E992-4B82-94AC-CDB58AAE5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37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A92B-F73C-4D99-9A87-1CFB884B3DB4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2AAB-E992-4B82-94AC-CDB58AAE5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8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A92B-F73C-4D99-9A87-1CFB884B3DB4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2AAB-E992-4B82-94AC-CDB58AAE5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84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9B9A92B-F73C-4D99-9A87-1CFB884B3DB4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92AAB-E992-4B82-94AC-CDB58AAE5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104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Day1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558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1171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092" y="1405804"/>
            <a:ext cx="11544908" cy="424940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2400" dirty="0" smtClean="0"/>
              <a:t>Data </a:t>
            </a:r>
            <a:r>
              <a:rPr lang="en-IN" sz="2400" dirty="0"/>
              <a:t>is represented, transmitted, or stored in discrete pieces with numerical values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Computers use a binary system with the numerals of 0 and 1 like counting with just 2 fingers instead of 10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Think of a computer as a huge collection of </a:t>
            </a:r>
            <a:r>
              <a:rPr lang="en-IN" sz="2400" b="1" dirty="0"/>
              <a:t>millions of switches </a:t>
            </a:r>
            <a:r>
              <a:rPr lang="en-IN" sz="2400" dirty="0"/>
              <a:t>that are either on or off. Each of these switches is called a </a:t>
            </a:r>
            <a:r>
              <a:rPr lang="en-IN" sz="2400" b="1" dirty="0"/>
              <a:t>bit</a:t>
            </a:r>
            <a:r>
              <a:rPr lang="en-IN" sz="2400" dirty="0"/>
              <a:t>. It’s the combination of “on” or “off” switches called bits that creates the magic </a:t>
            </a:r>
            <a:endParaRPr lang="en-US" sz="2400" dirty="0"/>
          </a:p>
          <a:p>
            <a:endParaRPr lang="en-IN" sz="2400" dirty="0"/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002" y="5619133"/>
            <a:ext cx="5153603" cy="11632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366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7104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Working with Data Types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209822"/>
            <a:ext cx="11545888" cy="554657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public static void </a:t>
            </a:r>
            <a:r>
              <a:rPr lang="en-US" sz="2400" dirty="0" err="1" smtClean="0"/>
              <a:t>MethodB</a:t>
            </a:r>
            <a:r>
              <a:rPr lang="en-US" sz="2400" dirty="0" smtClean="0"/>
              <a:t>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err="1" smtClean="0"/>
              <a:t>int</a:t>
            </a:r>
            <a:r>
              <a:rPr lang="en-US" sz="2400" dirty="0" smtClean="0"/>
              <a:t> x=10; </a:t>
            </a:r>
            <a:r>
              <a:rPr lang="en-US" sz="2400" dirty="0" err="1" smtClean="0"/>
              <a:t>int</a:t>
            </a:r>
            <a:r>
              <a:rPr lang="en-US" sz="2400" dirty="0" smtClean="0"/>
              <a:t> y=20; </a:t>
            </a:r>
            <a:r>
              <a:rPr lang="en-US" sz="2400" dirty="0" err="1" smtClean="0"/>
              <a:t>Console.WriteLine</a:t>
            </a:r>
            <a:r>
              <a:rPr lang="en-US" sz="2400" dirty="0" smtClean="0"/>
              <a:t>(</a:t>
            </a:r>
            <a:r>
              <a:rPr lang="en-US" sz="2400" dirty="0" err="1" smtClean="0"/>
              <a:t>x+y</a:t>
            </a:r>
            <a:r>
              <a:rPr lang="en-US" sz="2400" dirty="0" smtClean="0"/>
              <a:t>);// 30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  String s1=“10”; String s2=“20”; </a:t>
            </a:r>
            <a:r>
              <a:rPr lang="en-US" sz="2400" dirty="0" err="1" smtClean="0"/>
              <a:t>Console.WriteLine</a:t>
            </a:r>
            <a:r>
              <a:rPr lang="en-US" sz="2400" dirty="0" smtClean="0"/>
              <a:t>(s1+s2); // 1020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</a:t>
            </a:r>
            <a:r>
              <a:rPr lang="en-US" sz="2400" dirty="0" smtClean="0"/>
              <a:t> String s3=“Hello “ ; String s4=“ Have a Nice Day”;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err="1" smtClean="0"/>
              <a:t>Console.WriteLine</a:t>
            </a:r>
            <a:r>
              <a:rPr lang="en-US" sz="2400" dirty="0" smtClean="0"/>
              <a:t>(s3+s4);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966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5239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Method Parameter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029" y="1237955"/>
            <a:ext cx="6542479" cy="551844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 smtClean="0"/>
              <a:t>A</a:t>
            </a:r>
            <a:r>
              <a:rPr lang="en-IN" sz="2400" dirty="0"/>
              <a:t> </a:t>
            </a:r>
            <a:r>
              <a:rPr lang="en-IN" sz="2400" b="1" dirty="0"/>
              <a:t>parameter</a:t>
            </a:r>
            <a:r>
              <a:rPr lang="en-IN" sz="2400" dirty="0"/>
              <a:t> is a special kind of variable, used in a </a:t>
            </a:r>
            <a:r>
              <a:rPr lang="en-IN" sz="2400" dirty="0" smtClean="0"/>
              <a:t>function </a:t>
            </a:r>
            <a:r>
              <a:rPr lang="en-IN" sz="2400" dirty="0"/>
              <a:t>to refer to one of the pieces of data provided as input to the </a:t>
            </a:r>
            <a:r>
              <a:rPr lang="en-IN" sz="2400" dirty="0" smtClean="0"/>
              <a:t>function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A </a:t>
            </a:r>
            <a:r>
              <a:rPr lang="en-IN" sz="2400" b="1" dirty="0"/>
              <a:t>parameter</a:t>
            </a:r>
            <a:r>
              <a:rPr lang="en-IN" sz="2400" dirty="0"/>
              <a:t> is the variable which is part of the </a:t>
            </a:r>
            <a:r>
              <a:rPr lang="en-IN" sz="2400" dirty="0" smtClean="0"/>
              <a:t>function’s </a:t>
            </a:r>
            <a:r>
              <a:rPr lang="en-IN" sz="2400" dirty="0"/>
              <a:t>signature </a:t>
            </a:r>
            <a:r>
              <a:rPr lang="en-IN" sz="2400" dirty="0" smtClean="0"/>
              <a:t>(function declaration)</a:t>
            </a:r>
          </a:p>
          <a:p>
            <a:pPr>
              <a:lnSpc>
                <a:spcPct val="150000"/>
              </a:lnSpc>
            </a:pPr>
            <a:r>
              <a:rPr lang="en-IN" sz="2400" dirty="0" smtClean="0"/>
              <a:t>An </a:t>
            </a:r>
            <a:r>
              <a:rPr lang="en-IN" sz="2400" b="1" dirty="0"/>
              <a:t>argument</a:t>
            </a:r>
            <a:r>
              <a:rPr lang="en-IN" sz="2400" dirty="0"/>
              <a:t> is an expression used when calling </a:t>
            </a:r>
            <a:r>
              <a:rPr lang="en-IN" sz="2400" dirty="0" smtClean="0"/>
              <a:t>the function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88591" y="1550354"/>
            <a:ext cx="5003409" cy="526297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 f) </a:t>
            </a:r>
          </a:p>
          <a:p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r>
              <a:rPr lang="en-US" altLang="en-US" sz="2400" dirty="0" smtClean="0">
                <a:solidFill>
                  <a:srgbClr val="303336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858C93"/>
                </a:solidFill>
                <a:effectLst/>
                <a:latin typeface="Consolas" panose="020B0609020204030204" pitchFamily="49" charset="0"/>
              </a:rPr>
              <a:t>// Do things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101094"/>
              </a:solidFill>
              <a:effectLst/>
              <a:latin typeface="Consolas" panose="020B0609020204030204" pitchFamily="49" charset="0"/>
            </a:endParaRPr>
          </a:p>
          <a:p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r>
              <a:rPr lang="en-US" altLang="en-US" sz="2400" dirty="0">
                <a:solidFill>
                  <a:srgbClr val="303336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 smtClean="0">
                <a:solidFill>
                  <a:srgbClr val="303336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anInt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en-US" sz="2400" dirty="0">
                <a:solidFill>
                  <a:srgbClr val="303336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 smtClean="0">
                <a:solidFill>
                  <a:srgbClr val="303336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anInt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</a:rPr>
              <a:t>2.0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IN" sz="2400" dirty="0" smtClean="0">
                <a:solidFill>
                  <a:schemeClr val="bg1"/>
                </a:solidFill>
              </a:rPr>
              <a:t>Here </a:t>
            </a:r>
            <a:r>
              <a:rPr lang="en-IN" sz="2400" b="1" dirty="0" err="1" smtClean="0">
                <a:solidFill>
                  <a:schemeClr val="bg1"/>
                </a:solidFill>
              </a:rPr>
              <a:t>i</a:t>
            </a:r>
            <a:r>
              <a:rPr lang="en-IN" sz="2400" b="1" dirty="0" smtClean="0">
                <a:solidFill>
                  <a:schemeClr val="bg1"/>
                </a:solidFill>
              </a:rPr>
              <a:t> and f </a:t>
            </a:r>
            <a:r>
              <a:rPr lang="en-IN" sz="2400" dirty="0" smtClean="0">
                <a:solidFill>
                  <a:schemeClr val="bg1"/>
                </a:solidFill>
              </a:rPr>
              <a:t>are the </a:t>
            </a:r>
            <a:r>
              <a:rPr lang="en-IN" sz="2400" b="1" dirty="0" smtClean="0">
                <a:solidFill>
                  <a:schemeClr val="bg1"/>
                </a:solidFill>
              </a:rPr>
              <a:t>parameters</a:t>
            </a:r>
          </a:p>
          <a:p>
            <a:endParaRPr lang="en-IN" sz="2400" dirty="0">
              <a:solidFill>
                <a:schemeClr val="bg1"/>
              </a:solidFill>
            </a:endParaRPr>
          </a:p>
          <a:p>
            <a:r>
              <a:rPr lang="en-IN" sz="2400" b="1" dirty="0" err="1" smtClean="0">
                <a:solidFill>
                  <a:schemeClr val="bg1"/>
                </a:solidFill>
              </a:rPr>
              <a:t>anInt</a:t>
            </a:r>
            <a:r>
              <a:rPr lang="en-IN" sz="2400" b="1" dirty="0" smtClean="0">
                <a:solidFill>
                  <a:schemeClr val="bg1"/>
                </a:solidFill>
              </a:rPr>
              <a:t> </a:t>
            </a:r>
            <a:r>
              <a:rPr lang="en-IN" sz="2400" dirty="0" smtClean="0">
                <a:solidFill>
                  <a:schemeClr val="bg1"/>
                </a:solidFill>
              </a:rPr>
              <a:t>and </a:t>
            </a:r>
            <a:r>
              <a:rPr lang="en-IN" sz="2400" b="1" dirty="0" smtClean="0">
                <a:solidFill>
                  <a:schemeClr val="bg1"/>
                </a:solidFill>
              </a:rPr>
              <a:t>2.0 </a:t>
            </a:r>
            <a:r>
              <a:rPr lang="en-IN" sz="2400" dirty="0" smtClean="0">
                <a:solidFill>
                  <a:schemeClr val="bg1"/>
                </a:solidFill>
              </a:rPr>
              <a:t>are the </a:t>
            </a:r>
            <a:r>
              <a:rPr lang="en-IN" sz="2000" b="1" dirty="0" smtClean="0">
                <a:solidFill>
                  <a:schemeClr val="bg1"/>
                </a:solidFill>
              </a:rPr>
              <a:t>arguments</a:t>
            </a:r>
            <a:r>
              <a:rPr lang="en-IN" sz="2400" dirty="0" smtClean="0">
                <a:solidFill>
                  <a:schemeClr val="bg1"/>
                </a:solidFill>
              </a:rPr>
              <a:t>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44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244" y="2597426"/>
            <a:ext cx="7178740" cy="3156916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6239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Return type of a function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167270" y="4757530"/>
            <a:ext cx="993913" cy="1325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28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2986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Return type of a function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809" y="1392702"/>
            <a:ext cx="11834191" cy="536369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IN" sz="2400" dirty="0"/>
              <a:t>Methods can return a value to the </a:t>
            </a:r>
            <a:r>
              <a:rPr lang="en-IN" sz="2400" dirty="0" smtClean="0"/>
              <a:t>caller, </a:t>
            </a:r>
            <a:r>
              <a:rPr lang="en-IN" sz="2400" dirty="0"/>
              <a:t>the type listed before the method name</a:t>
            </a:r>
            <a:endParaRPr lang="en-IN" sz="2400" dirty="0" smtClean="0"/>
          </a:p>
          <a:p>
            <a:pPr>
              <a:lnSpc>
                <a:spcPct val="150000"/>
              </a:lnSpc>
            </a:pPr>
            <a:r>
              <a:rPr lang="en-IN" sz="2400" dirty="0"/>
              <a:t>If the return </a:t>
            </a:r>
            <a:r>
              <a:rPr lang="en-IN" sz="2400" dirty="0" smtClean="0"/>
              <a:t>type </a:t>
            </a:r>
            <a:r>
              <a:rPr lang="en-IN" sz="2400" dirty="0"/>
              <a:t>is not </a:t>
            </a:r>
            <a:r>
              <a:rPr lang="en-IN" sz="2400" b="1" dirty="0"/>
              <a:t>void</a:t>
            </a:r>
            <a:r>
              <a:rPr lang="en-IN" sz="2400" dirty="0" smtClean="0"/>
              <a:t>, then </a:t>
            </a:r>
            <a:r>
              <a:rPr lang="en-IN" sz="2400" dirty="0"/>
              <a:t>the method </a:t>
            </a:r>
            <a:r>
              <a:rPr lang="en-IN" sz="2400" b="1" dirty="0"/>
              <a:t>must</a:t>
            </a:r>
            <a:r>
              <a:rPr lang="en-IN" sz="2400" dirty="0"/>
              <a:t> return the value by using the return </a:t>
            </a:r>
            <a:r>
              <a:rPr lang="en-IN" sz="2400" dirty="0" smtClean="0"/>
              <a:t>keyword </a:t>
            </a:r>
            <a:r>
              <a:rPr lang="en-IN" sz="2400" dirty="0"/>
              <a:t>in its </a:t>
            </a:r>
            <a:r>
              <a:rPr lang="en-IN" sz="2400" b="1" dirty="0"/>
              <a:t>method</a:t>
            </a:r>
            <a:r>
              <a:rPr lang="en-IN" sz="2400" dirty="0"/>
              <a:t> </a:t>
            </a:r>
            <a:r>
              <a:rPr lang="en-IN" sz="2400" dirty="0" smtClean="0"/>
              <a:t>declaration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The data </a:t>
            </a:r>
            <a:r>
              <a:rPr lang="en-IN" sz="2400" b="1" dirty="0"/>
              <a:t>type</a:t>
            </a:r>
            <a:r>
              <a:rPr lang="en-IN" sz="2400" dirty="0"/>
              <a:t> of the </a:t>
            </a:r>
            <a:r>
              <a:rPr lang="en-IN" sz="2400" b="1" dirty="0"/>
              <a:t>return</a:t>
            </a:r>
            <a:r>
              <a:rPr lang="en-IN" sz="2400" dirty="0"/>
              <a:t> value must match </a:t>
            </a:r>
            <a:r>
              <a:rPr lang="en-IN" sz="2400" dirty="0" smtClean="0"/>
              <a:t>the </a:t>
            </a:r>
            <a:r>
              <a:rPr lang="en-IN" sz="2400" b="1" dirty="0" smtClean="0"/>
              <a:t>method's</a:t>
            </a:r>
            <a:r>
              <a:rPr lang="en-IN" sz="2400" dirty="0"/>
              <a:t> declared </a:t>
            </a:r>
            <a:r>
              <a:rPr lang="en-IN" sz="2400" b="1" dirty="0"/>
              <a:t>return </a:t>
            </a:r>
            <a:r>
              <a:rPr lang="en-IN" sz="2400" b="1" dirty="0" smtClean="0"/>
              <a:t>type </a:t>
            </a:r>
            <a:r>
              <a:rPr lang="en-IN" sz="2400" dirty="0" smtClean="0"/>
              <a:t>and </a:t>
            </a:r>
            <a:r>
              <a:rPr lang="en-IN" sz="2400" dirty="0"/>
              <a:t>will return that value to the method </a:t>
            </a:r>
            <a:r>
              <a:rPr lang="en-IN" sz="2400" dirty="0" smtClean="0"/>
              <a:t>caller</a:t>
            </a:r>
          </a:p>
          <a:p>
            <a:pPr>
              <a:lnSpc>
                <a:spcPct val="150000"/>
              </a:lnSpc>
            </a:pPr>
            <a:r>
              <a:rPr lang="en-IN" sz="2400" dirty="0" smtClean="0"/>
              <a:t>The method can't</a:t>
            </a:r>
            <a:r>
              <a:rPr lang="en-IN" sz="2400" dirty="0"/>
              <a:t> </a:t>
            </a:r>
            <a:r>
              <a:rPr lang="en-IN" sz="2400" b="1" dirty="0"/>
              <a:t>return</a:t>
            </a:r>
            <a:r>
              <a:rPr lang="en-IN" sz="2400" dirty="0"/>
              <a:t> an integer value from a </a:t>
            </a:r>
            <a:r>
              <a:rPr lang="en-IN" sz="2400" b="1" dirty="0"/>
              <a:t>method</a:t>
            </a:r>
            <a:r>
              <a:rPr lang="en-IN" sz="2400" dirty="0"/>
              <a:t> declared to </a:t>
            </a:r>
            <a:r>
              <a:rPr lang="en-IN" sz="2400" b="1" dirty="0"/>
              <a:t>return</a:t>
            </a:r>
            <a:r>
              <a:rPr lang="en-IN" sz="2400" dirty="0"/>
              <a:t> a </a:t>
            </a:r>
            <a:r>
              <a:rPr lang="en-IN" sz="2400" dirty="0" err="1" smtClean="0"/>
              <a:t>boolean</a:t>
            </a:r>
            <a:endParaRPr lang="en-IN" sz="2400" dirty="0" smtClean="0"/>
          </a:p>
          <a:p>
            <a:pPr>
              <a:lnSpc>
                <a:spcPct val="150000"/>
              </a:lnSpc>
            </a:pPr>
            <a:r>
              <a:rPr lang="en-IN" sz="2400" dirty="0" smtClean="0"/>
              <a:t>The </a:t>
            </a:r>
            <a:r>
              <a:rPr lang="en-IN" sz="2400" dirty="0"/>
              <a:t>return keyword also stops the execution of the </a:t>
            </a:r>
            <a:r>
              <a:rPr lang="en-IN" sz="2400" dirty="0" smtClean="0"/>
              <a:t>method. If </a:t>
            </a:r>
            <a:r>
              <a:rPr lang="en-IN" sz="2400" dirty="0"/>
              <a:t>the return type is void, a return statement without a value is still useful to stop the execution of the </a:t>
            </a:r>
            <a:r>
              <a:rPr lang="en-IN" sz="2400" dirty="0" smtClean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31383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Void Methods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20154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/>
              <a:t>Void</a:t>
            </a:r>
            <a:r>
              <a:rPr lang="en-IN" sz="2400" dirty="0"/>
              <a:t> doesn't return anything; it tells the compiler the </a:t>
            </a:r>
            <a:r>
              <a:rPr lang="en-IN" sz="2400" b="1" dirty="0"/>
              <a:t>method</a:t>
            </a:r>
            <a:r>
              <a:rPr lang="en-IN" sz="2400" dirty="0"/>
              <a:t> doesn't have a return value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136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176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643270"/>
            <a:ext cx="10790514" cy="511313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38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Software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System Software</a:t>
            </a:r>
            <a:endParaRPr lang="en-US" b="1" dirty="0"/>
          </a:p>
          <a:p>
            <a:pPr lvl="1"/>
            <a:r>
              <a:rPr lang="en-US" dirty="0" smtClean="0"/>
              <a:t>OS</a:t>
            </a:r>
          </a:p>
          <a:p>
            <a:r>
              <a:rPr lang="en-US" b="1" dirty="0" smtClean="0"/>
              <a:t>Application Software</a:t>
            </a:r>
          </a:p>
          <a:p>
            <a:pPr lvl="1"/>
            <a:r>
              <a:rPr lang="en-US" dirty="0" smtClean="0"/>
              <a:t>Desktop</a:t>
            </a:r>
          </a:p>
          <a:p>
            <a:pPr lvl="1"/>
            <a:r>
              <a:rPr lang="en-US" dirty="0" smtClean="0"/>
              <a:t>Web Applications</a:t>
            </a:r>
          </a:p>
          <a:p>
            <a:pPr lvl="1"/>
            <a:r>
              <a:rPr lang="en-US" dirty="0" smtClean="0"/>
              <a:t>Mobile Applications</a:t>
            </a:r>
          </a:p>
          <a:p>
            <a:pPr lvl="1"/>
            <a:r>
              <a:rPr lang="en-US" dirty="0" smtClean="0"/>
              <a:t>Distributed Applications</a:t>
            </a:r>
          </a:p>
          <a:p>
            <a:pPr lvl="1"/>
            <a:r>
              <a:rPr lang="en-US" dirty="0" err="1" smtClean="0"/>
              <a:t>Microservices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872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 smtClean="0">
                <a:solidFill>
                  <a:schemeClr val="tx1"/>
                </a:solidFill>
              </a:rPr>
              <a:t>Computer </a:t>
            </a:r>
            <a:r>
              <a:rPr lang="en-IN" sz="4400" b="1" dirty="0">
                <a:solidFill>
                  <a:schemeClr val="tx1"/>
                </a:solidFill>
              </a:rPr>
              <a:t>program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10468357" cy="189450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400" b="1" dirty="0"/>
              <a:t>A Program File is an electronic file </a:t>
            </a:r>
            <a:r>
              <a:rPr lang="en-IN" sz="2400" b="1" dirty="0" smtClean="0"/>
              <a:t>containing a</a:t>
            </a:r>
            <a:r>
              <a:rPr lang="en-IN" sz="2400" b="1" dirty="0"/>
              <a:t> series of instructions telling a computer to do </a:t>
            </a:r>
            <a:r>
              <a:rPr lang="en-IN" sz="2400" b="1" dirty="0" smtClean="0"/>
              <a:t>a particular</a:t>
            </a:r>
            <a:r>
              <a:rPr lang="en-IN" sz="2400" b="1" dirty="0"/>
              <a:t> </a:t>
            </a:r>
            <a:r>
              <a:rPr lang="en-IN" sz="2400" b="1" dirty="0" smtClean="0"/>
              <a:t>tasks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400" dirty="0" err="1" smtClean="0"/>
              <a:t>eg</a:t>
            </a:r>
            <a:r>
              <a:rPr lang="en-IN" sz="2400" dirty="0" smtClean="0"/>
              <a:t>: a class in java, c#, </a:t>
            </a:r>
            <a:r>
              <a:rPr lang="en-IN" sz="2400" dirty="0" err="1" smtClean="0"/>
              <a:t>c++</a:t>
            </a:r>
            <a:endParaRPr lang="en-IN" sz="2400" dirty="0" smtClean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IN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441" y="3706740"/>
            <a:ext cx="3309871" cy="28961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39" y="3929851"/>
            <a:ext cx="5458569" cy="243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52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>
                <a:solidFill>
                  <a:schemeClr val="tx1"/>
                </a:solidFill>
              </a:rPr>
              <a:t>Computer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320839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400" dirty="0"/>
              <a:t>A </a:t>
            </a:r>
            <a:r>
              <a:rPr lang="en-IN" sz="2400" b="1" dirty="0"/>
              <a:t>computer</a:t>
            </a:r>
            <a:r>
              <a:rPr lang="en-IN" sz="2400" dirty="0"/>
              <a:t> requires </a:t>
            </a:r>
            <a:r>
              <a:rPr lang="en-IN" sz="2400" b="1" dirty="0"/>
              <a:t>programs</a:t>
            </a:r>
            <a:r>
              <a:rPr lang="en-IN" sz="2400" dirty="0"/>
              <a:t> to function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400" dirty="0"/>
              <a:t>The computer executes the </a:t>
            </a:r>
            <a:r>
              <a:rPr lang="en-IN" sz="2400" b="1" dirty="0"/>
              <a:t>program's</a:t>
            </a:r>
            <a:r>
              <a:rPr lang="en-IN" sz="2400" dirty="0"/>
              <a:t> instructions in a central processing unit (CPU).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400" dirty="0"/>
              <a:t>A computer program is written </a:t>
            </a:r>
            <a:r>
              <a:rPr lang="en-US" sz="2400" dirty="0"/>
              <a:t> in a programming language like c, </a:t>
            </a:r>
            <a:r>
              <a:rPr lang="en-US" sz="2400" dirty="0" err="1"/>
              <a:t>c++</a:t>
            </a:r>
            <a:r>
              <a:rPr lang="en-US" sz="2400" dirty="0"/>
              <a:t>, java, </a:t>
            </a:r>
            <a:r>
              <a:rPr lang="en-US" sz="2400" dirty="0" err="1"/>
              <a:t>cSharp</a:t>
            </a:r>
            <a:r>
              <a:rPr lang="en-US" sz="2400" dirty="0"/>
              <a:t>, etc</a:t>
            </a:r>
            <a:r>
              <a:rPr lang="en-US" sz="2400" dirty="0" smtClean="0"/>
              <a:t>..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447" y="5261317"/>
            <a:ext cx="1232887" cy="144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006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3374"/>
          </a:xfrm>
        </p:spPr>
        <p:txBody>
          <a:bodyPr/>
          <a:lstStyle/>
          <a:p>
            <a:r>
              <a:rPr lang="en-IN" sz="4000" b="1" dirty="0"/>
              <a:t>Computer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420838"/>
            <a:ext cx="9403742" cy="531758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computer program file is also called as a </a:t>
            </a:r>
            <a:r>
              <a:rPr lang="en-US" sz="2400" b="1" dirty="0" smtClean="0"/>
              <a:t>code file</a:t>
            </a:r>
            <a:r>
              <a:rPr lang="en-US" sz="2400" dirty="0" smtClean="0"/>
              <a:t> or </a:t>
            </a:r>
            <a:r>
              <a:rPr lang="en-US" sz="2400" b="1" dirty="0" smtClean="0"/>
              <a:t>source code</a:t>
            </a:r>
          </a:p>
          <a:p>
            <a:r>
              <a:rPr lang="en-US" sz="2400" dirty="0" smtClean="0"/>
              <a:t>The instructions in a code file is written in human readable form and can not be executed by the computer</a:t>
            </a:r>
          </a:p>
          <a:p>
            <a:r>
              <a:rPr lang="en-IN" sz="2400" dirty="0" smtClean="0"/>
              <a:t>A</a:t>
            </a:r>
            <a:r>
              <a:rPr lang="en-IN" sz="2400" dirty="0"/>
              <a:t> </a:t>
            </a:r>
            <a:r>
              <a:rPr lang="en-IN" sz="2400" b="1" dirty="0"/>
              <a:t>compiler</a:t>
            </a:r>
            <a:r>
              <a:rPr lang="en-IN" sz="2400" dirty="0"/>
              <a:t> can derive </a:t>
            </a:r>
            <a:r>
              <a:rPr lang="en-IN" sz="2400" b="1" dirty="0"/>
              <a:t>machine </a:t>
            </a:r>
            <a:r>
              <a:rPr lang="en-IN" sz="2400" b="1" dirty="0" smtClean="0"/>
              <a:t>code </a:t>
            </a:r>
            <a:r>
              <a:rPr lang="en-IN" sz="2400" dirty="0" smtClean="0"/>
              <a:t>— a </a:t>
            </a:r>
            <a:r>
              <a:rPr lang="en-IN" sz="2400" dirty="0"/>
              <a:t>form consisting of instructions that the computer can directly execute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Alternatively</a:t>
            </a:r>
            <a:r>
              <a:rPr lang="en-IN" sz="2400" dirty="0"/>
              <a:t>, a computer program may be executed with the aid of an interpreter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25550"/>
            <a:ext cx="3119171" cy="7541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428" y="5370625"/>
            <a:ext cx="1367800" cy="1367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698" y="4712676"/>
            <a:ext cx="3033116" cy="202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00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25916"/>
          </a:xfrm>
        </p:spPr>
        <p:txBody>
          <a:bodyPr/>
          <a:lstStyle/>
          <a:p>
            <a:r>
              <a:rPr lang="en-IN" sz="4000" b="1" dirty="0" smtClean="0"/>
              <a:t>Functions /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378634"/>
            <a:ext cx="9605059" cy="513470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IN" sz="2400" dirty="0"/>
              <a:t>A </a:t>
            </a:r>
            <a:r>
              <a:rPr lang="en-IN" sz="2400" b="1" dirty="0"/>
              <a:t>function</a:t>
            </a:r>
            <a:r>
              <a:rPr lang="en-IN" sz="2400" dirty="0"/>
              <a:t> is a group of statements that together perform a task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A program file (Code file) contains one or many  functions</a:t>
            </a:r>
          </a:p>
          <a:p>
            <a:pPr>
              <a:lnSpc>
                <a:spcPct val="150000"/>
              </a:lnSpc>
            </a:pPr>
            <a:r>
              <a:rPr lang="en-IN" sz="2400" dirty="0" smtClean="0"/>
              <a:t>Functions </a:t>
            </a:r>
            <a:r>
              <a:rPr lang="en-IN" sz="2400" dirty="0"/>
              <a:t>are "self contained" modules of code that accomplish a specific </a:t>
            </a:r>
            <a:r>
              <a:rPr lang="en-IN" sz="2400" dirty="0" smtClean="0"/>
              <a:t>task</a:t>
            </a:r>
          </a:p>
          <a:p>
            <a:pPr>
              <a:lnSpc>
                <a:spcPct val="150000"/>
              </a:lnSpc>
            </a:pPr>
            <a:r>
              <a:rPr lang="en-IN" sz="2400" dirty="0" smtClean="0"/>
              <a:t>Functions </a:t>
            </a:r>
            <a:r>
              <a:rPr lang="en-IN" sz="2400" dirty="0"/>
              <a:t>usually "take in" data, process it, and "return" a </a:t>
            </a:r>
            <a:r>
              <a:rPr lang="en-IN" sz="2400" dirty="0" smtClean="0"/>
              <a:t>result</a:t>
            </a:r>
          </a:p>
          <a:p>
            <a:pPr>
              <a:lnSpc>
                <a:spcPct val="150000"/>
              </a:lnSpc>
            </a:pPr>
            <a:r>
              <a:rPr lang="en-IN" sz="2400" dirty="0" smtClean="0"/>
              <a:t>Once </a:t>
            </a:r>
            <a:r>
              <a:rPr lang="en-IN" sz="2400" dirty="0"/>
              <a:t>a function is written, it can be used over and over and over </a:t>
            </a:r>
            <a:r>
              <a:rPr lang="en-IN" sz="2400" dirty="0" smtClean="0"/>
              <a:t>again (code reuse)</a:t>
            </a:r>
          </a:p>
          <a:p>
            <a:pPr>
              <a:lnSpc>
                <a:spcPct val="150000"/>
              </a:lnSpc>
            </a:pPr>
            <a:r>
              <a:rPr lang="en-IN" sz="2400" dirty="0" smtClean="0"/>
              <a:t>Functions </a:t>
            </a:r>
            <a:r>
              <a:rPr lang="en-IN" sz="2400" dirty="0"/>
              <a:t>can be "called" from the inside of other functions.</a:t>
            </a:r>
            <a:endParaRPr lang="en-IN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171" y="2564934"/>
            <a:ext cx="176212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84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sz="3600" b="1" dirty="0" smtClean="0">
                <a:solidFill>
                  <a:schemeClr val="tx1"/>
                </a:solidFill>
              </a:rPr>
              <a:t>Variables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308295"/>
            <a:ext cx="9403742" cy="54481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/>
              <a:t>Variables are the names </a:t>
            </a:r>
            <a:r>
              <a:rPr lang="en-IN" sz="2400" dirty="0" smtClean="0"/>
              <a:t>given </a:t>
            </a:r>
            <a:r>
              <a:rPr lang="en-IN" sz="2400" dirty="0"/>
              <a:t>to </a:t>
            </a:r>
            <a:r>
              <a:rPr lang="en-IN" sz="2400" b="1" dirty="0"/>
              <a:t>computer memory locations </a:t>
            </a:r>
            <a:r>
              <a:rPr lang="en-IN" sz="2400" dirty="0"/>
              <a:t>which are used to </a:t>
            </a:r>
            <a:r>
              <a:rPr lang="en-IN" sz="2400" b="1" dirty="0"/>
              <a:t>store values </a:t>
            </a:r>
            <a:r>
              <a:rPr lang="en-IN" sz="2400" dirty="0"/>
              <a:t>in a computer </a:t>
            </a:r>
            <a:r>
              <a:rPr lang="en-IN" sz="2400" dirty="0" smtClean="0"/>
              <a:t>program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 The variable name is the usual way to reference the stored </a:t>
            </a:r>
            <a:r>
              <a:rPr lang="en-IN" sz="2400" dirty="0" smtClean="0"/>
              <a:t>value which can be </a:t>
            </a:r>
            <a:r>
              <a:rPr lang="en-IN" sz="2400" dirty="0"/>
              <a:t>used independently of the exact information it </a:t>
            </a:r>
            <a:r>
              <a:rPr lang="en-IN" sz="2400" dirty="0" smtClean="0"/>
              <a:t>represents</a:t>
            </a:r>
          </a:p>
          <a:p>
            <a:pPr>
              <a:lnSpc>
                <a:spcPct val="150000"/>
              </a:lnSpc>
            </a:pPr>
            <a:r>
              <a:rPr lang="en-IN" sz="2400" dirty="0" smtClean="0"/>
              <a:t>The variable can </a:t>
            </a:r>
            <a:r>
              <a:rPr lang="en-IN" sz="2400" dirty="0"/>
              <a:t>be bound to a value during run time, and the value of the variable may thus change during the course of program </a:t>
            </a:r>
            <a:r>
              <a:rPr lang="en-IN" sz="2400" dirty="0" smtClean="0"/>
              <a:t>execution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854" y="1750427"/>
            <a:ext cx="1924438" cy="110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15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Working with Variables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public static void </a:t>
            </a:r>
            <a:r>
              <a:rPr lang="en-US" sz="2400" dirty="0" err="1" smtClean="0"/>
              <a:t>MethodA</a:t>
            </a:r>
            <a:r>
              <a:rPr lang="en-US" sz="2400" dirty="0" smtClean="0"/>
              <a:t>()</a:t>
            </a:r>
          </a:p>
          <a:p>
            <a:pPr marL="0" indent="0">
              <a:buNone/>
            </a:pPr>
            <a:r>
              <a:rPr lang="en-US" sz="2400" dirty="0" smtClean="0"/>
              <a:t>{</a:t>
            </a:r>
          </a:p>
          <a:p>
            <a:pPr marL="0" indent="0">
              <a:buNone/>
            </a:pPr>
            <a:r>
              <a:rPr lang="en-US" sz="2400" dirty="0" smtClean="0"/>
              <a:t>  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x=5;</a:t>
            </a:r>
          </a:p>
          <a:p>
            <a:pPr marL="0" indent="0">
              <a:buNone/>
            </a:pPr>
            <a:r>
              <a:rPr lang="en-US" sz="2400" dirty="0" smtClean="0"/>
              <a:t>      </a:t>
            </a:r>
            <a:r>
              <a:rPr lang="en-US" sz="2400" dirty="0" err="1" smtClean="0"/>
              <a:t>Console.WriteLine</a:t>
            </a:r>
            <a:r>
              <a:rPr lang="en-US" sz="2400" dirty="0" smtClean="0"/>
              <a:t>(x);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x=3;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/>
              <a:t> </a:t>
            </a:r>
            <a:r>
              <a:rPr lang="en-US" sz="2400" dirty="0" err="1"/>
              <a:t>Console.WriteLine</a:t>
            </a:r>
            <a:r>
              <a:rPr lang="en-US" sz="2400" dirty="0"/>
              <a:t>(x</a:t>
            </a:r>
            <a:r>
              <a:rPr lang="en-US" sz="2400" dirty="0" smtClean="0"/>
              <a:t>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x+=10;</a:t>
            </a:r>
          </a:p>
          <a:p>
            <a:pPr marL="0" indent="0">
              <a:buNone/>
            </a:pPr>
            <a:r>
              <a:rPr lang="en-US" sz="2400" dirty="0" smtClean="0"/>
              <a:t>	 </a:t>
            </a:r>
            <a:r>
              <a:rPr lang="en-US" sz="2400" dirty="0" err="1"/>
              <a:t>Console.WriteLine</a:t>
            </a:r>
            <a:r>
              <a:rPr lang="en-US" sz="2400" dirty="0"/>
              <a:t>(x);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11"/>
          <a:stretch/>
        </p:blipFill>
        <p:spPr>
          <a:xfrm>
            <a:off x="7095099" y="2546252"/>
            <a:ext cx="4090451" cy="281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90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5577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Type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152983"/>
            <a:ext cx="11366717" cy="42068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/>
              <a:t>A </a:t>
            </a:r>
            <a:r>
              <a:rPr lang="en-IN" sz="2400" b="1" dirty="0"/>
              <a:t>data type</a:t>
            </a:r>
            <a:r>
              <a:rPr lang="en-IN" sz="2400" dirty="0"/>
              <a:t> </a:t>
            </a:r>
            <a:r>
              <a:rPr lang="en-IN" sz="2400" dirty="0" smtClean="0"/>
              <a:t>is </a:t>
            </a:r>
            <a:r>
              <a:rPr lang="en-IN" sz="2400" dirty="0"/>
              <a:t>a classification of data which tells the compiler or interpreter how the programmer intends to use the </a:t>
            </a:r>
            <a:r>
              <a:rPr lang="en-IN" sz="2400" dirty="0" smtClean="0"/>
              <a:t>data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A Data type provides a set of values from which an expression (i.e. variable, function ...) may take its </a:t>
            </a:r>
            <a:r>
              <a:rPr lang="en-IN" sz="2400" dirty="0" smtClean="0"/>
              <a:t>values</a:t>
            </a:r>
          </a:p>
          <a:p>
            <a:pPr>
              <a:lnSpc>
                <a:spcPct val="150000"/>
              </a:lnSpc>
            </a:pPr>
            <a:r>
              <a:rPr lang="en-IN" sz="2400" dirty="0" smtClean="0"/>
              <a:t>The </a:t>
            </a:r>
            <a:r>
              <a:rPr lang="en-IN" sz="2400" dirty="0"/>
              <a:t>type defines the operations that can be done on the data, the meaning of the data, and the way values of that type can be stored</a:t>
            </a:r>
          </a:p>
          <a:p>
            <a:pPr>
              <a:lnSpc>
                <a:spcPct val="150000"/>
              </a:lnSpc>
            </a:pPr>
            <a:endParaRPr lang="en-IN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479" b="21641"/>
          <a:stretch/>
        </p:blipFill>
        <p:spPr>
          <a:xfrm>
            <a:off x="4133876" y="4769973"/>
            <a:ext cx="1746420" cy="198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32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662</TotalTime>
  <Words>345</Words>
  <Application>Microsoft Office PowerPoint</Application>
  <PresentationFormat>Widescreen</PresentationFormat>
  <Paragraphs>90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Consolas</vt:lpstr>
      <vt:lpstr>Wingdings 3</vt:lpstr>
      <vt:lpstr>Ion</vt:lpstr>
      <vt:lpstr>Day1</vt:lpstr>
      <vt:lpstr>Software</vt:lpstr>
      <vt:lpstr>Computer program</vt:lpstr>
      <vt:lpstr>Computer program</vt:lpstr>
      <vt:lpstr>Computer program</vt:lpstr>
      <vt:lpstr>Functions / Methods</vt:lpstr>
      <vt:lpstr>Variables</vt:lpstr>
      <vt:lpstr>Working with Variables</vt:lpstr>
      <vt:lpstr>Data Type</vt:lpstr>
      <vt:lpstr>Data Type</vt:lpstr>
      <vt:lpstr>Working with Data Types</vt:lpstr>
      <vt:lpstr>Method Parameter</vt:lpstr>
      <vt:lpstr>Return type of a function</vt:lpstr>
      <vt:lpstr>Return type of a function</vt:lpstr>
      <vt:lpstr>Void Methods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Day1</dc:title>
  <dc:creator>Venkatakrishnan B</dc:creator>
  <cp:lastModifiedBy>Venkatakrishnan B</cp:lastModifiedBy>
  <cp:revision>58</cp:revision>
  <dcterms:created xsi:type="dcterms:W3CDTF">2017-04-02T05:15:41Z</dcterms:created>
  <dcterms:modified xsi:type="dcterms:W3CDTF">2017-09-20T12:22:55Z</dcterms:modified>
</cp:coreProperties>
</file>