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4" r:id="rId3"/>
    <p:sldId id="262" r:id="rId4"/>
    <p:sldId id="261" r:id="rId5"/>
    <p:sldId id="263" r:id="rId6"/>
    <p:sldId id="266" r:id="rId7"/>
    <p:sldId id="264" r:id="rId8"/>
    <p:sldId id="257" r:id="rId9"/>
    <p:sldId id="259" r:id="rId10"/>
    <p:sldId id="260" r:id="rId11"/>
    <p:sldId id="270" r:id="rId12"/>
    <p:sldId id="269" r:id="rId13"/>
    <p:sldId id="271" r:id="rId14"/>
    <p:sldId id="272" r:id="rId15"/>
    <p:sldId id="273" r:id="rId16"/>
    <p:sldId id="265" r:id="rId17"/>
    <p:sldId id="258"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4" autoAdjust="0"/>
    <p:restoredTop sz="94255" autoAdjust="0"/>
  </p:normalViewPr>
  <p:slideViewPr>
    <p:cSldViewPr>
      <p:cViewPr varScale="1">
        <p:scale>
          <a:sx n="70" d="100"/>
          <a:sy n="70" d="100"/>
        </p:scale>
        <p:origin x="1242" y="6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E253C4-062B-4F66-B48B-9100A9D7B780}" type="datetimeFigureOut">
              <a:rPr lang="en-US" smtClean="0"/>
              <a:t>9/21/2017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1A2A22-9156-4446-A389-04F5CF09EE42}" type="slidenum">
              <a:rPr lang="en-US" smtClean="0"/>
              <a:t>‹#›</a:t>
            </a:fld>
            <a:endParaRPr lang="en-US"/>
          </a:p>
        </p:txBody>
      </p:sp>
    </p:spTree>
    <p:extLst>
      <p:ext uri="{BB962C8B-B14F-4D97-AF65-F5344CB8AC3E}">
        <p14:creationId xmlns:p14="http://schemas.microsoft.com/office/powerpoint/2010/main" val="3121716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1A2A22-9156-4446-A389-04F5CF09EE42}" type="slidenum">
              <a:rPr lang="en-US" smtClean="0"/>
              <a:t>1</a:t>
            </a:fld>
            <a:endParaRPr lang="en-US"/>
          </a:p>
        </p:txBody>
      </p:sp>
    </p:spTree>
    <p:extLst>
      <p:ext uri="{BB962C8B-B14F-4D97-AF65-F5344CB8AC3E}">
        <p14:creationId xmlns:p14="http://schemas.microsoft.com/office/powerpoint/2010/main" val="1096183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byte: The byte data type is an 8-bit signed two's complement integer. It has a minimum value of -128 and a maximum value of 127 (inclusive). The byte data type can be useful for saving memory in large arrays, where the memory savings actually matters. They can also be used in place of </a:t>
            </a:r>
            <a:r>
              <a:rPr lang="en-US" dirty="0" err="1" smtClean="0"/>
              <a:t>int</a:t>
            </a:r>
            <a:r>
              <a:rPr lang="en-US" dirty="0" smtClean="0"/>
              <a:t> where their limits help to clarify your code; the fact that a variable's range is limited can serve as a form of documentation.</a:t>
            </a:r>
          </a:p>
          <a:p>
            <a:endParaRPr lang="en-US" dirty="0" smtClean="0"/>
          </a:p>
          <a:p>
            <a:r>
              <a:rPr lang="en-US" dirty="0" smtClean="0"/>
              <a:t>short: The short data type is a 16-bit signed two's complement integer. It has a minimum value of -32,768 and a maximum value of 32,767 (inclusive). As with byte, the same guidelines apply: you can use a short to save memory in large arrays, in situations where the memory savings actually matters.</a:t>
            </a:r>
          </a:p>
          <a:p>
            <a:endParaRPr lang="en-US" dirty="0" smtClean="0"/>
          </a:p>
          <a:p>
            <a:r>
              <a:rPr lang="en-US" dirty="0" err="1" smtClean="0"/>
              <a:t>int</a:t>
            </a:r>
            <a:r>
              <a:rPr lang="en-US" dirty="0" smtClean="0"/>
              <a:t>: By default, the </a:t>
            </a:r>
            <a:r>
              <a:rPr lang="en-US" dirty="0" err="1" smtClean="0"/>
              <a:t>int</a:t>
            </a:r>
            <a:r>
              <a:rPr lang="en-US" dirty="0" smtClean="0"/>
              <a:t> data type is a 32-bit signed two's complement integer, which has a minimum value of -231 and a maximum value of 231-1. In Java SE 8 and later, you can use the </a:t>
            </a:r>
            <a:r>
              <a:rPr lang="en-US" dirty="0" err="1" smtClean="0"/>
              <a:t>int</a:t>
            </a:r>
            <a:r>
              <a:rPr lang="en-US" dirty="0" smtClean="0"/>
              <a:t> data type to represent an unsigned 32-bit integer, which has a minimum value of 0 and a maximum value of 232-1. Use the Integer class to use </a:t>
            </a:r>
            <a:r>
              <a:rPr lang="en-US" dirty="0" err="1" smtClean="0"/>
              <a:t>int</a:t>
            </a:r>
            <a:r>
              <a:rPr lang="en-US" dirty="0" smtClean="0"/>
              <a:t> data type as an unsigned integer. See the section The Number Classes for more information. Static methods like </a:t>
            </a:r>
            <a:r>
              <a:rPr lang="en-US" dirty="0" err="1" smtClean="0"/>
              <a:t>compareUnsigned</a:t>
            </a:r>
            <a:r>
              <a:rPr lang="en-US" dirty="0" smtClean="0"/>
              <a:t>, </a:t>
            </a:r>
            <a:r>
              <a:rPr lang="en-US" dirty="0" err="1" smtClean="0"/>
              <a:t>divideUnsigned</a:t>
            </a:r>
            <a:r>
              <a:rPr lang="en-US" dirty="0" smtClean="0"/>
              <a:t> </a:t>
            </a:r>
            <a:r>
              <a:rPr lang="en-US" dirty="0" err="1" smtClean="0"/>
              <a:t>etc</a:t>
            </a:r>
            <a:r>
              <a:rPr lang="en-US" dirty="0" smtClean="0"/>
              <a:t> have been added to the Integer class to support the arithmetic operations for unsigned integers.</a:t>
            </a:r>
          </a:p>
          <a:p>
            <a:endParaRPr lang="en-US" dirty="0" smtClean="0"/>
          </a:p>
          <a:p>
            <a:r>
              <a:rPr lang="en-US" dirty="0" smtClean="0"/>
              <a:t>long: The long data type is a 64-bit two's complement integer. The signed long has a minimum value of -263 and a maximum value of 263-1. In Java SE 8 and later, you can use the long data type to represent an unsigned 64-bit long, which has a minimum value of 0 and a maximum value of 264-1. Use this data type when you need a range of values wider than those provided by int. The Long class also contains methods like </a:t>
            </a:r>
            <a:r>
              <a:rPr lang="en-US" dirty="0" err="1" smtClean="0"/>
              <a:t>compareUnsigned</a:t>
            </a:r>
            <a:r>
              <a:rPr lang="en-US" dirty="0" smtClean="0"/>
              <a:t>, </a:t>
            </a:r>
            <a:r>
              <a:rPr lang="en-US" dirty="0" err="1" smtClean="0"/>
              <a:t>divideUnsigned</a:t>
            </a:r>
            <a:r>
              <a:rPr lang="en-US" dirty="0" smtClean="0"/>
              <a:t> </a:t>
            </a:r>
            <a:r>
              <a:rPr lang="en-US" dirty="0" err="1" smtClean="0"/>
              <a:t>etc</a:t>
            </a:r>
            <a:r>
              <a:rPr lang="en-US" dirty="0" smtClean="0"/>
              <a:t> to support arithmetic operations for unsigned long.</a:t>
            </a:r>
          </a:p>
          <a:p>
            <a:endParaRPr lang="en-US" dirty="0" smtClean="0"/>
          </a:p>
          <a:p>
            <a:r>
              <a:rPr lang="en-US" dirty="0" smtClean="0"/>
              <a:t>float: The float data type is a single-precision 32-bit IEEE 754 floating point. Its range of values is beyond the scope of this discussion, but is specified in the Floating-Point Types, Formats, and Values section of the Java Language Specification. As with the recommendations for byte and short, use a float (instead of double) if you need to save memory in large arrays of floating point numbers. This data type should never be used for precise values, such as currency. For that, you will need to use the </a:t>
            </a:r>
            <a:r>
              <a:rPr lang="en-US" dirty="0" err="1" smtClean="0"/>
              <a:t>java.math.BigDecimal</a:t>
            </a:r>
            <a:r>
              <a:rPr lang="en-US" dirty="0" smtClean="0"/>
              <a:t> class instead. Numbers and Strings covers </a:t>
            </a:r>
            <a:r>
              <a:rPr lang="en-US" dirty="0" err="1" smtClean="0"/>
              <a:t>BigDecimal</a:t>
            </a:r>
            <a:r>
              <a:rPr lang="en-US" dirty="0" smtClean="0"/>
              <a:t> and other useful classes provided by the Java platform.</a:t>
            </a:r>
          </a:p>
          <a:p>
            <a:endParaRPr lang="en-US" dirty="0" smtClean="0"/>
          </a:p>
          <a:p>
            <a:r>
              <a:rPr lang="en-US" dirty="0" smtClean="0"/>
              <a:t>double: The double data type is a double-precision 64-bit IEEE 754 floating point. Its range of values is beyond the scope of this discussion, but is specified in the Floating-Point Types, Formats, and Values section of the Java Language Specification. For decimal values, this data type is generally the default choice. As mentioned above, this data type should never be used for precise values, such as currency.</a:t>
            </a:r>
          </a:p>
          <a:p>
            <a:endParaRPr lang="en-US" dirty="0" smtClean="0"/>
          </a:p>
          <a:p>
            <a:r>
              <a:rPr lang="en-US" dirty="0" err="1" smtClean="0"/>
              <a:t>boolean</a:t>
            </a:r>
            <a:r>
              <a:rPr lang="en-US" dirty="0" smtClean="0"/>
              <a:t>: The </a:t>
            </a:r>
            <a:r>
              <a:rPr lang="en-US" dirty="0" err="1" smtClean="0"/>
              <a:t>boolean</a:t>
            </a:r>
            <a:r>
              <a:rPr lang="en-US" dirty="0" smtClean="0"/>
              <a:t> data type has only two possible values: true and false. Use this data type for simple flags that track true/false conditions. This data type represents one bit of information, but its "size" isn't something that's precisely defined.</a:t>
            </a:r>
          </a:p>
          <a:p>
            <a:endParaRPr lang="en-US" dirty="0" smtClean="0"/>
          </a:p>
          <a:p>
            <a:r>
              <a:rPr lang="en-US" dirty="0" smtClean="0"/>
              <a:t>char: The char data type is a single 16-bit Unicode character. It has a minimum value of '\u0000' (or 0) and a maximum value of '\</a:t>
            </a:r>
            <a:r>
              <a:rPr lang="en-US" dirty="0" err="1" smtClean="0"/>
              <a:t>uffff</a:t>
            </a:r>
            <a:r>
              <a:rPr lang="en-US" smtClean="0"/>
              <a:t>' (or 65,535 inclusive).</a:t>
            </a:r>
            <a:endParaRPr lang="en-US" dirty="0"/>
          </a:p>
        </p:txBody>
      </p:sp>
      <p:sp>
        <p:nvSpPr>
          <p:cNvPr id="4" name="Slide Number Placeholder 3"/>
          <p:cNvSpPr>
            <a:spLocks noGrp="1"/>
          </p:cNvSpPr>
          <p:nvPr>
            <p:ph type="sldNum" sz="quarter" idx="10"/>
          </p:nvPr>
        </p:nvSpPr>
        <p:spPr/>
        <p:txBody>
          <a:bodyPr/>
          <a:lstStyle/>
          <a:p>
            <a:fld id="{2D1A2A22-9156-4446-A389-04F5CF09EE42}" type="slidenum">
              <a:rPr lang="en-US" smtClean="0"/>
              <a:t>4</a:t>
            </a:fld>
            <a:endParaRPr lang="en-US"/>
          </a:p>
        </p:txBody>
      </p:sp>
    </p:spTree>
    <p:extLst>
      <p:ext uri="{BB962C8B-B14F-4D97-AF65-F5344CB8AC3E}">
        <p14:creationId xmlns:p14="http://schemas.microsoft.com/office/powerpoint/2010/main" val="300316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Java programming language defines the following kinds of variables:</a:t>
            </a:r>
          </a:p>
          <a:p>
            <a:r>
              <a:rPr lang="en-US" sz="1200" b="1" i="0" kern="1200" dirty="0" smtClean="0">
                <a:solidFill>
                  <a:schemeClr val="tx1"/>
                </a:solidFill>
                <a:effectLst/>
                <a:latin typeface="+mn-lt"/>
                <a:ea typeface="+mn-ea"/>
                <a:cs typeface="+mn-cs"/>
              </a:rPr>
              <a:t>Instance Variables (Non-Static Fields)</a:t>
            </a:r>
            <a:r>
              <a:rPr lang="en-US" sz="1200" b="0" i="0" kern="1200" dirty="0" smtClean="0">
                <a:solidFill>
                  <a:schemeClr val="tx1"/>
                </a:solidFill>
                <a:effectLst/>
                <a:latin typeface="+mn-lt"/>
                <a:ea typeface="+mn-ea"/>
                <a:cs typeface="+mn-cs"/>
              </a:rPr>
              <a:t> Technically speaking, objects store their individual states in "non-static fields", that is, fields declared without the </a:t>
            </a:r>
            <a:r>
              <a:rPr lang="en-US" sz="1200" b="0" i="0" kern="1200" dirty="0" err="1" smtClean="0">
                <a:solidFill>
                  <a:schemeClr val="tx1"/>
                </a:solidFill>
                <a:effectLst/>
                <a:latin typeface="+mn-lt"/>
                <a:ea typeface="+mn-ea"/>
                <a:cs typeface="+mn-cs"/>
              </a:rPr>
              <a:t>statickeyword</a:t>
            </a:r>
            <a:r>
              <a:rPr lang="en-US" sz="1200" b="0" i="0" kern="1200" dirty="0" smtClean="0">
                <a:solidFill>
                  <a:schemeClr val="tx1"/>
                </a:solidFill>
                <a:effectLst/>
                <a:latin typeface="+mn-lt"/>
                <a:ea typeface="+mn-ea"/>
                <a:cs typeface="+mn-cs"/>
              </a:rPr>
              <a:t>. Non-static fields are also known as </a:t>
            </a:r>
            <a:r>
              <a:rPr lang="en-US" sz="1200" b="0" i="1" kern="1200" dirty="0" smtClean="0">
                <a:solidFill>
                  <a:schemeClr val="tx1"/>
                </a:solidFill>
                <a:effectLst/>
                <a:latin typeface="+mn-lt"/>
                <a:ea typeface="+mn-ea"/>
                <a:cs typeface="+mn-cs"/>
              </a:rPr>
              <a:t>instance variables</a:t>
            </a:r>
            <a:r>
              <a:rPr lang="en-US" sz="1200" b="0" i="0" kern="1200" dirty="0" smtClean="0">
                <a:solidFill>
                  <a:schemeClr val="tx1"/>
                </a:solidFill>
                <a:effectLst/>
                <a:latin typeface="+mn-lt"/>
                <a:ea typeface="+mn-ea"/>
                <a:cs typeface="+mn-cs"/>
              </a:rPr>
              <a:t> because their values are unique to each </a:t>
            </a:r>
            <a:r>
              <a:rPr lang="en-US" sz="1200" b="0" i="1" kern="1200" dirty="0" smtClean="0">
                <a:solidFill>
                  <a:schemeClr val="tx1"/>
                </a:solidFill>
                <a:effectLst/>
                <a:latin typeface="+mn-lt"/>
                <a:ea typeface="+mn-ea"/>
                <a:cs typeface="+mn-cs"/>
              </a:rPr>
              <a:t>instance</a:t>
            </a:r>
            <a:r>
              <a:rPr lang="en-US" sz="1200" b="0" i="0" kern="1200" dirty="0" smtClean="0">
                <a:solidFill>
                  <a:schemeClr val="tx1"/>
                </a:solidFill>
                <a:effectLst/>
                <a:latin typeface="+mn-lt"/>
                <a:ea typeface="+mn-ea"/>
                <a:cs typeface="+mn-cs"/>
              </a:rPr>
              <a:t> of a class (to each object, in other words); </a:t>
            </a:r>
            <a:r>
              <a:rPr lang="en-US" sz="1200" b="0" i="0" kern="1200" dirty="0" err="1" smtClean="0">
                <a:solidFill>
                  <a:schemeClr val="tx1"/>
                </a:solidFill>
                <a:effectLst/>
                <a:latin typeface="+mn-lt"/>
                <a:ea typeface="+mn-ea"/>
                <a:cs typeface="+mn-cs"/>
              </a:rPr>
              <a:t>thecurrentSpeed</a:t>
            </a:r>
            <a:r>
              <a:rPr lang="en-US" sz="1200" b="0" i="0" kern="1200" dirty="0" smtClean="0">
                <a:solidFill>
                  <a:schemeClr val="tx1"/>
                </a:solidFill>
                <a:effectLst/>
                <a:latin typeface="+mn-lt"/>
                <a:ea typeface="+mn-ea"/>
                <a:cs typeface="+mn-cs"/>
              </a:rPr>
              <a:t> of one bicycle is independent from the </a:t>
            </a:r>
            <a:r>
              <a:rPr lang="en-US" sz="1200" b="0" i="0" kern="1200" dirty="0" err="1" smtClean="0">
                <a:solidFill>
                  <a:schemeClr val="tx1"/>
                </a:solidFill>
                <a:effectLst/>
                <a:latin typeface="+mn-lt"/>
                <a:ea typeface="+mn-ea"/>
                <a:cs typeface="+mn-cs"/>
              </a:rPr>
              <a:t>currentSpeed</a:t>
            </a:r>
            <a:r>
              <a:rPr lang="en-US" sz="1200" b="0" i="0" kern="1200" dirty="0" smtClean="0">
                <a:solidFill>
                  <a:schemeClr val="tx1"/>
                </a:solidFill>
                <a:effectLst/>
                <a:latin typeface="+mn-lt"/>
                <a:ea typeface="+mn-ea"/>
                <a:cs typeface="+mn-cs"/>
              </a:rPr>
              <a:t> of another.</a:t>
            </a:r>
          </a:p>
          <a:p>
            <a:r>
              <a:rPr lang="en-US" sz="1200" b="1" i="0" kern="1200" dirty="0" smtClean="0">
                <a:solidFill>
                  <a:schemeClr val="tx1"/>
                </a:solidFill>
                <a:effectLst/>
                <a:latin typeface="+mn-lt"/>
                <a:ea typeface="+mn-ea"/>
                <a:cs typeface="+mn-cs"/>
              </a:rPr>
              <a:t>Class Variables (Static Fields)</a:t>
            </a:r>
            <a:r>
              <a:rPr lang="en-US" sz="1200" b="0" i="0" kern="1200" dirty="0" smtClean="0">
                <a:solidFill>
                  <a:schemeClr val="tx1"/>
                </a:solidFill>
                <a:effectLst/>
                <a:latin typeface="+mn-lt"/>
                <a:ea typeface="+mn-ea"/>
                <a:cs typeface="+mn-cs"/>
              </a:rPr>
              <a:t> A </a:t>
            </a:r>
            <a:r>
              <a:rPr lang="en-US" sz="1200" b="0" i="1" kern="1200" dirty="0" smtClean="0">
                <a:solidFill>
                  <a:schemeClr val="tx1"/>
                </a:solidFill>
                <a:effectLst/>
                <a:latin typeface="+mn-lt"/>
                <a:ea typeface="+mn-ea"/>
                <a:cs typeface="+mn-cs"/>
              </a:rPr>
              <a:t>class variable</a:t>
            </a:r>
            <a:r>
              <a:rPr lang="en-US" sz="1200" b="0" i="0" kern="1200" dirty="0" smtClean="0">
                <a:solidFill>
                  <a:schemeClr val="tx1"/>
                </a:solidFill>
                <a:effectLst/>
                <a:latin typeface="+mn-lt"/>
                <a:ea typeface="+mn-ea"/>
                <a:cs typeface="+mn-cs"/>
              </a:rPr>
              <a:t> is any field declared with the static modifier; this tells the compiler that there is exactly one copy of this variable in existence, regardless of how many times the class has been instantiated. A field defining the number of gears for a particular kind of bicycle could be marked </a:t>
            </a:r>
            <a:r>
              <a:rPr lang="en-US" sz="1200" b="0" i="0" kern="1200" dirty="0" err="1" smtClean="0">
                <a:solidFill>
                  <a:schemeClr val="tx1"/>
                </a:solidFill>
                <a:effectLst/>
                <a:latin typeface="+mn-lt"/>
                <a:ea typeface="+mn-ea"/>
                <a:cs typeface="+mn-cs"/>
              </a:rPr>
              <a:t>asstatic</a:t>
            </a:r>
            <a:r>
              <a:rPr lang="en-US" sz="1200" b="0" i="0" kern="1200" dirty="0" smtClean="0">
                <a:solidFill>
                  <a:schemeClr val="tx1"/>
                </a:solidFill>
                <a:effectLst/>
                <a:latin typeface="+mn-lt"/>
                <a:ea typeface="+mn-ea"/>
                <a:cs typeface="+mn-cs"/>
              </a:rPr>
              <a:t> since conceptually the same number of gears will apply to all instances. The code static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numGears</a:t>
            </a:r>
            <a:r>
              <a:rPr lang="en-US" sz="1200" b="0" i="0" kern="1200" dirty="0" smtClean="0">
                <a:solidFill>
                  <a:schemeClr val="tx1"/>
                </a:solidFill>
                <a:effectLst/>
                <a:latin typeface="+mn-lt"/>
                <a:ea typeface="+mn-ea"/>
                <a:cs typeface="+mn-cs"/>
              </a:rPr>
              <a:t> = 6; would create such a static field. Additionally, the keyword final could be added to indicate that the number of gears will never change.</a:t>
            </a:r>
          </a:p>
          <a:p>
            <a:r>
              <a:rPr lang="en-US" sz="1200" b="1" i="0" kern="1200" dirty="0" smtClean="0">
                <a:solidFill>
                  <a:schemeClr val="tx1"/>
                </a:solidFill>
                <a:effectLst/>
                <a:latin typeface="+mn-lt"/>
                <a:ea typeface="+mn-ea"/>
                <a:cs typeface="+mn-cs"/>
              </a:rPr>
              <a:t>Local Variables</a:t>
            </a:r>
            <a:r>
              <a:rPr lang="en-US" sz="1200" b="0" i="0" kern="1200" dirty="0" smtClean="0">
                <a:solidFill>
                  <a:schemeClr val="tx1"/>
                </a:solidFill>
                <a:effectLst/>
                <a:latin typeface="+mn-lt"/>
                <a:ea typeface="+mn-ea"/>
                <a:cs typeface="+mn-cs"/>
              </a:rPr>
              <a:t> Similar to how an object stores its state in fields, a method will often store its temporary state in </a:t>
            </a:r>
            <a:r>
              <a:rPr lang="en-US" sz="1200" b="0" i="1" kern="1200" dirty="0" smtClean="0">
                <a:solidFill>
                  <a:schemeClr val="tx1"/>
                </a:solidFill>
                <a:effectLst/>
                <a:latin typeface="+mn-lt"/>
                <a:ea typeface="+mn-ea"/>
                <a:cs typeface="+mn-cs"/>
              </a:rPr>
              <a:t>local variables</a:t>
            </a:r>
            <a:r>
              <a:rPr lang="en-US" sz="1200" b="0" i="0" kern="1200" dirty="0" smtClean="0">
                <a:solidFill>
                  <a:schemeClr val="tx1"/>
                </a:solidFill>
                <a:effectLst/>
                <a:latin typeface="+mn-lt"/>
                <a:ea typeface="+mn-ea"/>
                <a:cs typeface="+mn-cs"/>
              </a:rPr>
              <a:t>. The syntax for declaring a local variable is similar to declaring a field (for example,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count = 0;). There is no special keyword designating a variable as local; that determination comes entirely from the location in which the variable is declared — which is between the opening and closing braces of a method. As such, local variables are only visible to the methods in which they are declared; they are not accessible from the rest of the class.</a:t>
            </a:r>
          </a:p>
          <a:p>
            <a:r>
              <a:rPr lang="en-US" sz="1200" b="1" i="0" kern="1200" dirty="0" smtClean="0">
                <a:solidFill>
                  <a:schemeClr val="tx1"/>
                </a:solidFill>
                <a:effectLst/>
                <a:latin typeface="+mn-lt"/>
                <a:ea typeface="+mn-ea"/>
                <a:cs typeface="+mn-cs"/>
              </a:rPr>
              <a:t>Parameters</a:t>
            </a:r>
            <a:r>
              <a:rPr lang="en-US" sz="1200" b="0" i="0" kern="1200" dirty="0" smtClean="0">
                <a:solidFill>
                  <a:schemeClr val="tx1"/>
                </a:solidFill>
                <a:effectLst/>
                <a:latin typeface="+mn-lt"/>
                <a:ea typeface="+mn-ea"/>
                <a:cs typeface="+mn-cs"/>
              </a:rPr>
              <a:t> You've already seen examples of parameters, both in the Bicycle class and in the main method of the "Hello World!" application. Recall that the signature for the main method is public static void main(String[] </a:t>
            </a:r>
            <a:r>
              <a:rPr lang="en-US" sz="1200" b="0" i="0" kern="1200" dirty="0" err="1" smtClean="0">
                <a:solidFill>
                  <a:schemeClr val="tx1"/>
                </a:solidFill>
                <a:effectLst/>
                <a:latin typeface="+mn-lt"/>
                <a:ea typeface="+mn-ea"/>
                <a:cs typeface="+mn-cs"/>
              </a:rPr>
              <a:t>args</a:t>
            </a:r>
            <a:r>
              <a:rPr lang="en-US" sz="1200" b="0" i="0" kern="1200" dirty="0" smtClean="0">
                <a:solidFill>
                  <a:schemeClr val="tx1"/>
                </a:solidFill>
                <a:effectLst/>
                <a:latin typeface="+mn-lt"/>
                <a:ea typeface="+mn-ea"/>
                <a:cs typeface="+mn-cs"/>
              </a:rPr>
              <a:t>). Here, the </a:t>
            </a:r>
            <a:r>
              <a:rPr lang="en-US" sz="1200" b="0" i="0" kern="1200" dirty="0" err="1" smtClean="0">
                <a:solidFill>
                  <a:schemeClr val="tx1"/>
                </a:solidFill>
                <a:effectLst/>
                <a:latin typeface="+mn-lt"/>
                <a:ea typeface="+mn-ea"/>
                <a:cs typeface="+mn-cs"/>
              </a:rPr>
              <a:t>args</a:t>
            </a:r>
            <a:r>
              <a:rPr lang="en-US" sz="1200" b="0" i="0" kern="1200" dirty="0" smtClean="0">
                <a:solidFill>
                  <a:schemeClr val="tx1"/>
                </a:solidFill>
                <a:effectLst/>
                <a:latin typeface="+mn-lt"/>
                <a:ea typeface="+mn-ea"/>
                <a:cs typeface="+mn-cs"/>
              </a:rPr>
              <a:t> variable is the parameter to this method. The important thing to remember is that parameters are always classified as "variables" not "fields". This applies to other parameter-accepting constructs as well (such as constructors and exception handlers) that you'll learn about later in the tutorial.</a:t>
            </a:r>
          </a:p>
          <a:p>
            <a:endParaRPr lang="en-US" dirty="0"/>
          </a:p>
        </p:txBody>
      </p:sp>
      <p:sp>
        <p:nvSpPr>
          <p:cNvPr id="4" name="Slide Number Placeholder 3"/>
          <p:cNvSpPr>
            <a:spLocks noGrp="1"/>
          </p:cNvSpPr>
          <p:nvPr>
            <p:ph type="sldNum" sz="quarter" idx="10"/>
          </p:nvPr>
        </p:nvSpPr>
        <p:spPr/>
        <p:txBody>
          <a:bodyPr/>
          <a:lstStyle/>
          <a:p>
            <a:fld id="{2D1A2A22-9156-4446-A389-04F5CF09EE42}" type="slidenum">
              <a:rPr lang="en-US" smtClean="0"/>
              <a:t>7</a:t>
            </a:fld>
            <a:endParaRPr lang="en-US"/>
          </a:p>
        </p:txBody>
      </p:sp>
    </p:spTree>
    <p:extLst>
      <p:ext uri="{BB962C8B-B14F-4D97-AF65-F5344CB8AC3E}">
        <p14:creationId xmlns:p14="http://schemas.microsoft.com/office/powerpoint/2010/main" val="1664536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1A2A22-9156-4446-A389-04F5CF09EE42}" type="slidenum">
              <a:rPr lang="en-US" smtClean="0"/>
              <a:t>9</a:t>
            </a:fld>
            <a:endParaRPr lang="en-US"/>
          </a:p>
        </p:txBody>
      </p:sp>
    </p:spTree>
    <p:extLst>
      <p:ext uri="{BB962C8B-B14F-4D97-AF65-F5344CB8AC3E}">
        <p14:creationId xmlns:p14="http://schemas.microsoft.com/office/powerpoint/2010/main" val="1764878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ymbol" TargetMode="External"/><Relationship Id="rId2" Type="http://schemas.openxmlformats.org/officeDocument/2006/relationships/hyperlink" Target="https://en.wikipedia.org/wiki/Memory_location" TargetMode="External"/><Relationship Id="rId1" Type="http://schemas.openxmlformats.org/officeDocument/2006/relationships/slideLayout" Target="../slideLayouts/slideLayout2.xml"/><Relationship Id="rId5" Type="http://schemas.openxmlformats.org/officeDocument/2006/relationships/hyperlink" Target="https://en.wikipedia.org/wiki/Value_(computer_science)" TargetMode="External"/><Relationship Id="rId4" Type="http://schemas.openxmlformats.org/officeDocument/2006/relationships/hyperlink" Target="https://en.wikipedia.org/wiki/Identifier_(computer_programmi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ource_code" TargetMode="External"/><Relationship Id="rId7" Type="http://schemas.openxmlformats.org/officeDocument/2006/relationships/hyperlink" Target="https://en.wikipedia.org/wiki/Execution_(computing)" TargetMode="External"/><Relationship Id="rId2" Type="http://schemas.openxmlformats.org/officeDocument/2006/relationships/hyperlink" Target="https://en.wikipedia.org/wiki/Reference_(computer_science)" TargetMode="External"/><Relationship Id="rId1" Type="http://schemas.openxmlformats.org/officeDocument/2006/relationships/slideLayout" Target="../slideLayouts/slideLayout2.xml"/><Relationship Id="rId6" Type="http://schemas.openxmlformats.org/officeDocument/2006/relationships/hyperlink" Target="https://en.wikipedia.org/wiki/Run_time_(program_lifecycle_phase)" TargetMode="External"/><Relationship Id="rId5" Type="http://schemas.openxmlformats.org/officeDocument/2006/relationships/hyperlink" Target="https://en.wikipedia.org/wiki/Value_(computer_science)" TargetMode="External"/><Relationship Id="rId4" Type="http://schemas.openxmlformats.org/officeDocument/2006/relationships/hyperlink" Target="https://en.wikipedia.org/wiki/Name_bindin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Primitive Types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26429" y="1817913"/>
            <a:ext cx="1981200" cy="2539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bg1"/>
                </a:solidFill>
              </a:rPr>
              <a:t>stack</a:t>
            </a:r>
            <a:endParaRPr lang="en-US" b="1" dirty="0">
              <a:solidFill>
                <a:schemeClr val="bg1"/>
              </a:solidFill>
            </a:endParaRPr>
          </a:p>
        </p:txBody>
      </p:sp>
      <p:sp>
        <p:nvSpPr>
          <p:cNvPr id="6" name="Rectangle 5"/>
          <p:cNvSpPr/>
          <p:nvPr/>
        </p:nvSpPr>
        <p:spPr>
          <a:xfrm>
            <a:off x="7162800" y="1828800"/>
            <a:ext cx="1981200" cy="3352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bg1"/>
                </a:solidFill>
              </a:rPr>
              <a:t>Heap</a:t>
            </a:r>
            <a:endParaRPr lang="en-US" b="1" dirty="0">
              <a:solidFill>
                <a:schemeClr val="bg1"/>
              </a:solidFill>
            </a:endParaRPr>
          </a:p>
        </p:txBody>
      </p:sp>
      <p:sp>
        <p:nvSpPr>
          <p:cNvPr id="2" name="TextBox 1"/>
          <p:cNvSpPr txBox="1"/>
          <p:nvPr/>
        </p:nvSpPr>
        <p:spPr>
          <a:xfrm>
            <a:off x="0" y="125104"/>
            <a:ext cx="4419600" cy="5909310"/>
          </a:xfrm>
          <a:prstGeom prst="rect">
            <a:avLst/>
          </a:prstGeom>
          <a:noFill/>
        </p:spPr>
        <p:txBody>
          <a:bodyPr wrap="square" rtlCol="0">
            <a:spAutoFit/>
          </a:bodyPr>
          <a:lstStyle/>
          <a:p>
            <a:r>
              <a:rPr lang="en-US" dirty="0"/>
              <a:t>p</a:t>
            </a:r>
            <a:r>
              <a:rPr lang="en-US" dirty="0" smtClean="0"/>
              <a:t>ublic class </a:t>
            </a:r>
            <a:r>
              <a:rPr lang="en-US" dirty="0" err="1" smtClean="0"/>
              <a:t>DemoB</a:t>
            </a:r>
            <a:endParaRPr lang="en-US" dirty="0" smtClean="0"/>
          </a:p>
          <a:p>
            <a:r>
              <a:rPr lang="en-US" dirty="0" smtClean="0"/>
              <a:t>{</a:t>
            </a:r>
          </a:p>
          <a:p>
            <a:r>
              <a:rPr lang="en-US" dirty="0"/>
              <a:t> </a:t>
            </a:r>
            <a:r>
              <a:rPr lang="en-US" dirty="0" smtClean="0"/>
              <a:t>    </a:t>
            </a:r>
            <a:r>
              <a:rPr lang="en-US" dirty="0" err="1" smtClean="0"/>
              <a:t>int</a:t>
            </a:r>
            <a:r>
              <a:rPr lang="en-US" dirty="0" smtClean="0"/>
              <a:t> x=100;</a:t>
            </a:r>
          </a:p>
          <a:p>
            <a:r>
              <a:rPr lang="en-US" dirty="0"/>
              <a:t> </a:t>
            </a:r>
            <a:r>
              <a:rPr lang="en-US" dirty="0" smtClean="0"/>
              <a:t>    </a:t>
            </a:r>
            <a:r>
              <a:rPr lang="en-US" dirty="0" err="1" smtClean="0"/>
              <a:t>int</a:t>
            </a:r>
            <a:r>
              <a:rPr lang="en-US" dirty="0" smtClean="0"/>
              <a:t> y=200;</a:t>
            </a:r>
          </a:p>
          <a:p>
            <a:r>
              <a:rPr lang="en-US" dirty="0"/>
              <a:t> </a:t>
            </a:r>
            <a:r>
              <a:rPr lang="en-US" dirty="0" smtClean="0"/>
              <a:t>    public static void main(String[] </a:t>
            </a:r>
            <a:r>
              <a:rPr lang="en-US" dirty="0" err="1" smtClean="0"/>
              <a:t>args</a:t>
            </a:r>
            <a:r>
              <a:rPr lang="en-US" dirty="0" smtClean="0"/>
              <a:t>)</a:t>
            </a:r>
          </a:p>
          <a:p>
            <a:r>
              <a:rPr lang="en-US" dirty="0"/>
              <a:t> </a:t>
            </a:r>
            <a:r>
              <a:rPr lang="en-US" dirty="0" smtClean="0"/>
              <a:t>    {</a:t>
            </a:r>
          </a:p>
          <a:p>
            <a:r>
              <a:rPr lang="en-US" dirty="0"/>
              <a:t> </a:t>
            </a:r>
            <a:r>
              <a:rPr lang="en-US" dirty="0" smtClean="0"/>
              <a:t>        </a:t>
            </a:r>
            <a:r>
              <a:rPr lang="en-US" dirty="0" err="1" smtClean="0"/>
              <a:t>int</a:t>
            </a:r>
            <a:r>
              <a:rPr lang="en-US" dirty="0" smtClean="0"/>
              <a:t> a1=2344;</a:t>
            </a:r>
          </a:p>
          <a:p>
            <a:r>
              <a:rPr lang="en-US" dirty="0"/>
              <a:t> </a:t>
            </a:r>
            <a:r>
              <a:rPr lang="en-US" dirty="0" smtClean="0"/>
              <a:t>        </a:t>
            </a:r>
            <a:r>
              <a:rPr lang="en-US" dirty="0" err="1" smtClean="0"/>
              <a:t>int</a:t>
            </a:r>
            <a:r>
              <a:rPr lang="en-US" dirty="0" smtClean="0"/>
              <a:t> a2=a1;</a:t>
            </a:r>
          </a:p>
          <a:p>
            <a:r>
              <a:rPr lang="en-US" dirty="0"/>
              <a:t> </a:t>
            </a:r>
            <a:r>
              <a:rPr lang="en-US" dirty="0" smtClean="0"/>
              <a:t>        </a:t>
            </a:r>
            <a:r>
              <a:rPr lang="en-US" b="1" dirty="0" err="1" smtClean="0"/>
              <a:t>DemoB</a:t>
            </a:r>
            <a:r>
              <a:rPr lang="en-US" dirty="0" smtClean="0"/>
              <a:t> b1=null;</a:t>
            </a:r>
          </a:p>
          <a:p>
            <a:r>
              <a:rPr lang="en-US" dirty="0" smtClean="0"/>
              <a:t>        b1= </a:t>
            </a:r>
            <a:r>
              <a:rPr lang="en-US" b="1" dirty="0" smtClean="0"/>
              <a:t>new </a:t>
            </a:r>
            <a:r>
              <a:rPr lang="en-US" b="1" dirty="0" err="1" smtClean="0"/>
              <a:t>DemoB</a:t>
            </a:r>
            <a:r>
              <a:rPr lang="en-US" b="1" dirty="0" smtClean="0"/>
              <a:t>()</a:t>
            </a:r>
            <a:r>
              <a:rPr lang="en-US" dirty="0" smtClean="0"/>
              <a:t>;</a:t>
            </a:r>
          </a:p>
          <a:p>
            <a:r>
              <a:rPr lang="en-US" dirty="0"/>
              <a:t> </a:t>
            </a:r>
            <a:r>
              <a:rPr lang="en-US" dirty="0" smtClean="0"/>
              <a:t>       </a:t>
            </a:r>
            <a:r>
              <a:rPr lang="en-US" dirty="0" err="1" smtClean="0"/>
              <a:t>DemoB</a:t>
            </a:r>
            <a:r>
              <a:rPr lang="en-US" dirty="0" smtClean="0"/>
              <a:t> b2=b1;</a:t>
            </a:r>
          </a:p>
          <a:p>
            <a:r>
              <a:rPr lang="en-US" dirty="0"/>
              <a:t> </a:t>
            </a:r>
            <a:r>
              <a:rPr lang="en-US" dirty="0" smtClean="0"/>
              <a:t>        b1.m1();</a:t>
            </a:r>
          </a:p>
          <a:p>
            <a:r>
              <a:rPr lang="en-US" dirty="0"/>
              <a:t> </a:t>
            </a:r>
            <a:r>
              <a:rPr lang="en-US" dirty="0" smtClean="0"/>
              <a:t>         b1=null;</a:t>
            </a:r>
            <a:endParaRPr lang="en-US" dirty="0"/>
          </a:p>
          <a:p>
            <a:r>
              <a:rPr lang="en-US" dirty="0" smtClean="0"/>
              <a:t>      }</a:t>
            </a:r>
          </a:p>
          <a:p>
            <a:r>
              <a:rPr lang="en-US" dirty="0"/>
              <a:t> </a:t>
            </a:r>
            <a:r>
              <a:rPr lang="en-US" dirty="0" smtClean="0"/>
              <a:t>     public void m1()</a:t>
            </a:r>
          </a:p>
          <a:p>
            <a:r>
              <a:rPr lang="en-US" dirty="0"/>
              <a:t> </a:t>
            </a:r>
            <a:r>
              <a:rPr lang="en-US" dirty="0" smtClean="0"/>
              <a:t>     {</a:t>
            </a:r>
          </a:p>
          <a:p>
            <a:r>
              <a:rPr lang="en-US" dirty="0"/>
              <a:t> </a:t>
            </a:r>
            <a:r>
              <a:rPr lang="en-US" dirty="0" smtClean="0"/>
              <a:t>         </a:t>
            </a:r>
            <a:r>
              <a:rPr lang="en-US" dirty="0" err="1" smtClean="0"/>
              <a:t>int</a:t>
            </a:r>
            <a:r>
              <a:rPr lang="en-US" dirty="0" smtClean="0"/>
              <a:t> v1=500;</a:t>
            </a:r>
          </a:p>
          <a:p>
            <a:r>
              <a:rPr lang="en-US" dirty="0"/>
              <a:t> </a:t>
            </a:r>
            <a:r>
              <a:rPr lang="en-US" dirty="0" smtClean="0"/>
              <a:t>         </a:t>
            </a:r>
            <a:r>
              <a:rPr lang="en-US" dirty="0" err="1" smtClean="0"/>
              <a:t>int</a:t>
            </a:r>
            <a:r>
              <a:rPr lang="en-US" dirty="0" smtClean="0"/>
              <a:t> v2=600;</a:t>
            </a:r>
          </a:p>
          <a:p>
            <a:r>
              <a:rPr lang="en-US" dirty="0"/>
              <a:t> </a:t>
            </a:r>
            <a:r>
              <a:rPr lang="en-US" dirty="0" smtClean="0"/>
              <a:t>         Object obj1=new Object();</a:t>
            </a:r>
          </a:p>
          <a:p>
            <a:r>
              <a:rPr lang="en-US" dirty="0"/>
              <a:t> </a:t>
            </a:r>
            <a:r>
              <a:rPr lang="en-US" dirty="0" smtClean="0"/>
              <a:t>     }</a:t>
            </a:r>
          </a:p>
          <a:p>
            <a:r>
              <a:rPr lang="en-US" dirty="0"/>
              <a:t>}</a:t>
            </a:r>
          </a:p>
        </p:txBody>
      </p:sp>
      <p:sp>
        <p:nvSpPr>
          <p:cNvPr id="3" name="Rectangle 2"/>
          <p:cNvSpPr/>
          <p:nvPr/>
        </p:nvSpPr>
        <p:spPr>
          <a:xfrm>
            <a:off x="4626429" y="2133957"/>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a1= 2344</a:t>
            </a:r>
            <a:endParaRPr lang="en-US" dirty="0">
              <a:solidFill>
                <a:schemeClr val="tx1"/>
              </a:solidFill>
            </a:endParaRPr>
          </a:p>
        </p:txBody>
      </p:sp>
      <p:sp>
        <p:nvSpPr>
          <p:cNvPr id="7" name="Rectangle 6"/>
          <p:cNvSpPr/>
          <p:nvPr/>
        </p:nvSpPr>
        <p:spPr>
          <a:xfrm>
            <a:off x="4626429" y="2563016"/>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a2= 2344</a:t>
            </a:r>
            <a:endParaRPr lang="en-US" dirty="0">
              <a:solidFill>
                <a:schemeClr val="tx1"/>
              </a:solidFill>
            </a:endParaRPr>
          </a:p>
        </p:txBody>
      </p:sp>
      <p:sp>
        <p:nvSpPr>
          <p:cNvPr id="8" name="Rectangle 7"/>
          <p:cNvSpPr/>
          <p:nvPr/>
        </p:nvSpPr>
        <p:spPr>
          <a:xfrm>
            <a:off x="4626429" y="2982116"/>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b1</a:t>
            </a:r>
            <a:endParaRPr lang="en-US" dirty="0">
              <a:solidFill>
                <a:schemeClr val="tx1"/>
              </a:solidFill>
            </a:endParaRPr>
          </a:p>
        </p:txBody>
      </p:sp>
      <p:sp>
        <p:nvSpPr>
          <p:cNvPr id="9" name="Rectangle 8"/>
          <p:cNvSpPr/>
          <p:nvPr/>
        </p:nvSpPr>
        <p:spPr>
          <a:xfrm>
            <a:off x="7176655" y="4017818"/>
            <a:ext cx="1981200" cy="11528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n</a:t>
            </a:r>
            <a:r>
              <a:rPr lang="en-US" dirty="0" smtClean="0">
                <a:solidFill>
                  <a:schemeClr val="tx1"/>
                </a:solidFill>
              </a:rPr>
              <a:t>ew </a:t>
            </a:r>
            <a:r>
              <a:rPr lang="en-US" dirty="0" err="1" smtClean="0">
                <a:solidFill>
                  <a:schemeClr val="tx1"/>
                </a:solidFill>
              </a:rPr>
              <a:t>DemoB</a:t>
            </a:r>
            <a:endParaRPr lang="en-US" dirty="0">
              <a:solidFill>
                <a:schemeClr val="tx1"/>
              </a:solidFill>
            </a:endParaRPr>
          </a:p>
        </p:txBody>
      </p:sp>
      <p:cxnSp>
        <p:nvCxnSpPr>
          <p:cNvPr id="11" name="Straight Arrow Connector 10"/>
          <p:cNvCxnSpPr/>
          <p:nvPr/>
        </p:nvCxnSpPr>
        <p:spPr>
          <a:xfrm>
            <a:off x="6248400" y="3191666"/>
            <a:ext cx="1143000" cy="124826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615922" y="3793988"/>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M1()</a:t>
            </a:r>
            <a:endParaRPr lang="en-US" dirty="0">
              <a:solidFill>
                <a:schemeClr val="tx1"/>
              </a:solidFill>
            </a:endParaRPr>
          </a:p>
        </p:txBody>
      </p:sp>
      <p:sp>
        <p:nvSpPr>
          <p:cNvPr id="17" name="Rectangle 16"/>
          <p:cNvSpPr/>
          <p:nvPr/>
        </p:nvSpPr>
        <p:spPr>
          <a:xfrm>
            <a:off x="7176655" y="3391320"/>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r>
              <a:rPr lang="en-US" dirty="0" smtClean="0">
                <a:solidFill>
                  <a:schemeClr val="tx1"/>
                </a:solidFill>
              </a:rPr>
              <a:t>ew Object</a:t>
            </a:r>
            <a:endParaRPr lang="en-US" dirty="0">
              <a:solidFill>
                <a:schemeClr val="tx1"/>
              </a:solidFill>
            </a:endParaRPr>
          </a:p>
        </p:txBody>
      </p:sp>
      <p:sp>
        <p:nvSpPr>
          <p:cNvPr id="12" name="Rectangle 11"/>
          <p:cNvSpPr/>
          <p:nvPr/>
        </p:nvSpPr>
        <p:spPr>
          <a:xfrm>
            <a:off x="4534395" y="4615936"/>
            <a:ext cx="1981200" cy="2154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bg1"/>
                </a:solidFill>
              </a:rPr>
              <a:t>stack</a:t>
            </a:r>
            <a:endParaRPr lang="en-US" b="1" dirty="0">
              <a:solidFill>
                <a:schemeClr val="bg1"/>
              </a:solidFill>
            </a:endParaRPr>
          </a:p>
        </p:txBody>
      </p:sp>
      <p:sp>
        <p:nvSpPr>
          <p:cNvPr id="13" name="Rectangle 12"/>
          <p:cNvSpPr/>
          <p:nvPr/>
        </p:nvSpPr>
        <p:spPr>
          <a:xfrm>
            <a:off x="4534395" y="4945190"/>
            <a:ext cx="1981200" cy="43661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dirty="0" smtClean="0">
                <a:solidFill>
                  <a:schemeClr val="tx1"/>
                </a:solidFill>
              </a:rPr>
              <a:t>1= 500</a:t>
            </a:r>
            <a:endParaRPr lang="en-US" dirty="0">
              <a:solidFill>
                <a:schemeClr val="tx1"/>
              </a:solidFill>
            </a:endParaRPr>
          </a:p>
        </p:txBody>
      </p:sp>
      <p:sp>
        <p:nvSpPr>
          <p:cNvPr id="14" name="Rectangle 13"/>
          <p:cNvSpPr/>
          <p:nvPr/>
        </p:nvSpPr>
        <p:spPr>
          <a:xfrm>
            <a:off x="4534395" y="5392185"/>
            <a:ext cx="1981200" cy="43661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dirty="0" smtClean="0">
                <a:solidFill>
                  <a:schemeClr val="tx1"/>
                </a:solidFill>
              </a:rPr>
              <a:t>2= 600</a:t>
            </a:r>
            <a:endParaRPr lang="en-US" dirty="0">
              <a:solidFill>
                <a:schemeClr val="tx1"/>
              </a:solidFill>
            </a:endParaRPr>
          </a:p>
        </p:txBody>
      </p:sp>
      <p:sp>
        <p:nvSpPr>
          <p:cNvPr id="15" name="Rectangle 14"/>
          <p:cNvSpPr/>
          <p:nvPr/>
        </p:nvSpPr>
        <p:spPr>
          <a:xfrm>
            <a:off x="4534395" y="5828804"/>
            <a:ext cx="1981200" cy="43661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obj1</a:t>
            </a:r>
            <a:endParaRPr lang="en-US" dirty="0">
              <a:solidFill>
                <a:schemeClr val="tx1"/>
              </a:solidFill>
            </a:endParaRPr>
          </a:p>
        </p:txBody>
      </p:sp>
      <p:cxnSp>
        <p:nvCxnSpPr>
          <p:cNvPr id="18" name="Straight Arrow Connector 17"/>
          <p:cNvCxnSpPr/>
          <p:nvPr/>
        </p:nvCxnSpPr>
        <p:spPr>
          <a:xfrm flipV="1">
            <a:off x="6156366" y="3610766"/>
            <a:ext cx="1158834" cy="24363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013865" y="4357255"/>
            <a:ext cx="1088571" cy="2624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r>
              <a:rPr lang="en-US" dirty="0" smtClean="0">
                <a:solidFill>
                  <a:schemeClr val="tx1"/>
                </a:solidFill>
              </a:rPr>
              <a:t>= 100</a:t>
            </a:r>
            <a:endParaRPr lang="en-US" dirty="0">
              <a:solidFill>
                <a:schemeClr val="tx1"/>
              </a:solidFill>
            </a:endParaRPr>
          </a:p>
        </p:txBody>
      </p:sp>
      <p:sp>
        <p:nvSpPr>
          <p:cNvPr id="24" name="Rectangle 23"/>
          <p:cNvSpPr/>
          <p:nvPr/>
        </p:nvSpPr>
        <p:spPr>
          <a:xfrm>
            <a:off x="8000010" y="4647953"/>
            <a:ext cx="1088571" cy="2624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 </a:t>
            </a:r>
            <a:r>
              <a:rPr lang="en-US" dirty="0">
                <a:solidFill>
                  <a:schemeClr val="tx1"/>
                </a:solidFill>
              </a:rPr>
              <a:t>2</a:t>
            </a:r>
            <a:r>
              <a:rPr lang="en-US" dirty="0" smtClean="0">
                <a:solidFill>
                  <a:schemeClr val="tx1"/>
                </a:solidFill>
              </a:rPr>
              <a:t>00</a:t>
            </a:r>
            <a:endParaRPr lang="en-US" dirty="0">
              <a:solidFill>
                <a:schemeClr val="tx1"/>
              </a:solidFill>
            </a:endParaRPr>
          </a:p>
        </p:txBody>
      </p:sp>
      <p:sp>
        <p:nvSpPr>
          <p:cNvPr id="21" name="Cloud 20"/>
          <p:cNvSpPr/>
          <p:nvPr/>
        </p:nvSpPr>
        <p:spPr>
          <a:xfrm>
            <a:off x="6105895" y="198167"/>
            <a:ext cx="2438400" cy="905666"/>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lumMod val="95000"/>
                    <a:lumOff val="5000"/>
                  </a:schemeClr>
                </a:solidFill>
              </a:rPr>
              <a:t>Workingset</a:t>
            </a:r>
            <a:endParaRPr lang="en-US" sz="2000" dirty="0">
              <a:solidFill>
                <a:schemeClr val="tx1">
                  <a:lumMod val="95000"/>
                  <a:lumOff val="5000"/>
                </a:schemeClr>
              </a:solidFill>
            </a:endParaRPr>
          </a:p>
        </p:txBody>
      </p:sp>
      <p:sp>
        <p:nvSpPr>
          <p:cNvPr id="25" name="Rectangle 24"/>
          <p:cNvSpPr/>
          <p:nvPr/>
        </p:nvSpPr>
        <p:spPr>
          <a:xfrm>
            <a:off x="4622850" y="3386860"/>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b2</a:t>
            </a:r>
            <a:endParaRPr lang="en-US" dirty="0">
              <a:solidFill>
                <a:schemeClr val="tx1"/>
              </a:solidFill>
            </a:endParaRPr>
          </a:p>
        </p:txBody>
      </p:sp>
      <p:cxnSp>
        <p:nvCxnSpPr>
          <p:cNvPr id="26" name="Straight Arrow Connector 25"/>
          <p:cNvCxnSpPr/>
          <p:nvPr/>
        </p:nvCxnSpPr>
        <p:spPr>
          <a:xfrm>
            <a:off x="6027412" y="3629319"/>
            <a:ext cx="1363988" cy="1158776"/>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0"/>
            <a:ext cx="504305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693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57200" y="1817912"/>
            <a:ext cx="1676400" cy="8490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626429" y="1817913"/>
            <a:ext cx="1981200" cy="2539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bg1"/>
                </a:solidFill>
              </a:rPr>
              <a:t>stack</a:t>
            </a:r>
            <a:endParaRPr lang="en-US" b="1" dirty="0">
              <a:solidFill>
                <a:schemeClr val="bg1"/>
              </a:solidFill>
            </a:endParaRPr>
          </a:p>
        </p:txBody>
      </p:sp>
      <p:sp>
        <p:nvSpPr>
          <p:cNvPr id="6" name="Rectangle 5"/>
          <p:cNvSpPr/>
          <p:nvPr/>
        </p:nvSpPr>
        <p:spPr>
          <a:xfrm>
            <a:off x="7162800" y="1828800"/>
            <a:ext cx="1981200" cy="3352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bg1"/>
                </a:solidFill>
              </a:rPr>
              <a:t>Heap</a:t>
            </a:r>
            <a:endParaRPr lang="en-US" b="1" dirty="0">
              <a:solidFill>
                <a:schemeClr val="bg1"/>
              </a:solidFill>
            </a:endParaRPr>
          </a:p>
        </p:txBody>
      </p:sp>
      <p:sp>
        <p:nvSpPr>
          <p:cNvPr id="2" name="TextBox 1"/>
          <p:cNvSpPr txBox="1"/>
          <p:nvPr/>
        </p:nvSpPr>
        <p:spPr>
          <a:xfrm>
            <a:off x="0" y="125104"/>
            <a:ext cx="4419600" cy="5909310"/>
          </a:xfrm>
          <a:prstGeom prst="rect">
            <a:avLst/>
          </a:prstGeom>
          <a:noFill/>
        </p:spPr>
        <p:txBody>
          <a:bodyPr wrap="square" rtlCol="0">
            <a:spAutoFit/>
          </a:bodyPr>
          <a:lstStyle/>
          <a:p>
            <a:r>
              <a:rPr lang="en-US" dirty="0"/>
              <a:t>p</a:t>
            </a:r>
            <a:r>
              <a:rPr lang="en-US" dirty="0" smtClean="0"/>
              <a:t>ublic class </a:t>
            </a:r>
            <a:r>
              <a:rPr lang="en-US" dirty="0" err="1" smtClean="0"/>
              <a:t>DemoB</a:t>
            </a:r>
            <a:endParaRPr lang="en-US" dirty="0" smtClean="0"/>
          </a:p>
          <a:p>
            <a:r>
              <a:rPr lang="en-US" dirty="0" smtClean="0"/>
              <a:t>{</a:t>
            </a:r>
          </a:p>
          <a:p>
            <a:r>
              <a:rPr lang="en-US" dirty="0"/>
              <a:t> </a:t>
            </a:r>
            <a:r>
              <a:rPr lang="en-US" dirty="0" smtClean="0"/>
              <a:t>    </a:t>
            </a:r>
            <a:r>
              <a:rPr lang="en-US" dirty="0" err="1" smtClean="0"/>
              <a:t>int</a:t>
            </a:r>
            <a:r>
              <a:rPr lang="en-US" dirty="0" smtClean="0"/>
              <a:t> x=100;</a:t>
            </a:r>
          </a:p>
          <a:p>
            <a:r>
              <a:rPr lang="en-US" dirty="0"/>
              <a:t> </a:t>
            </a:r>
            <a:r>
              <a:rPr lang="en-US" dirty="0" smtClean="0"/>
              <a:t>    </a:t>
            </a:r>
            <a:r>
              <a:rPr lang="en-US" dirty="0" err="1" smtClean="0"/>
              <a:t>int</a:t>
            </a:r>
            <a:r>
              <a:rPr lang="en-US" dirty="0" smtClean="0"/>
              <a:t> y=200;</a:t>
            </a:r>
          </a:p>
          <a:p>
            <a:r>
              <a:rPr lang="en-US" dirty="0"/>
              <a:t> </a:t>
            </a:r>
            <a:r>
              <a:rPr lang="en-US" dirty="0" smtClean="0"/>
              <a:t>    public static void main(String[] </a:t>
            </a:r>
            <a:r>
              <a:rPr lang="en-US" dirty="0" err="1" smtClean="0"/>
              <a:t>args</a:t>
            </a:r>
            <a:r>
              <a:rPr lang="en-US" dirty="0" smtClean="0"/>
              <a:t>)</a:t>
            </a:r>
          </a:p>
          <a:p>
            <a:r>
              <a:rPr lang="en-US" dirty="0"/>
              <a:t> </a:t>
            </a:r>
            <a:r>
              <a:rPr lang="en-US" dirty="0" smtClean="0"/>
              <a:t>    {</a:t>
            </a:r>
          </a:p>
          <a:p>
            <a:r>
              <a:rPr lang="en-US" dirty="0"/>
              <a:t> </a:t>
            </a:r>
            <a:r>
              <a:rPr lang="en-US" dirty="0" smtClean="0"/>
              <a:t>        </a:t>
            </a:r>
            <a:r>
              <a:rPr lang="en-US" dirty="0" err="1" smtClean="0"/>
              <a:t>int</a:t>
            </a:r>
            <a:r>
              <a:rPr lang="en-US" dirty="0" smtClean="0"/>
              <a:t> a1=2344;</a:t>
            </a:r>
          </a:p>
          <a:p>
            <a:r>
              <a:rPr lang="en-US" dirty="0"/>
              <a:t> </a:t>
            </a:r>
            <a:r>
              <a:rPr lang="en-US" dirty="0" smtClean="0"/>
              <a:t>        </a:t>
            </a:r>
            <a:r>
              <a:rPr lang="en-US" dirty="0" err="1" smtClean="0"/>
              <a:t>int</a:t>
            </a:r>
            <a:r>
              <a:rPr lang="en-US" dirty="0" smtClean="0"/>
              <a:t> a2=a1;</a:t>
            </a:r>
          </a:p>
          <a:p>
            <a:r>
              <a:rPr lang="en-US" dirty="0"/>
              <a:t> </a:t>
            </a:r>
            <a:r>
              <a:rPr lang="en-US" dirty="0" smtClean="0"/>
              <a:t>        </a:t>
            </a:r>
            <a:r>
              <a:rPr lang="en-US" b="1" dirty="0" err="1" smtClean="0"/>
              <a:t>DemoB</a:t>
            </a:r>
            <a:r>
              <a:rPr lang="en-US" dirty="0" smtClean="0"/>
              <a:t> b1=null;</a:t>
            </a:r>
          </a:p>
          <a:p>
            <a:r>
              <a:rPr lang="en-US" dirty="0" smtClean="0"/>
              <a:t>        b1= </a:t>
            </a:r>
            <a:r>
              <a:rPr lang="en-US" b="1" dirty="0" smtClean="0"/>
              <a:t>new </a:t>
            </a:r>
            <a:r>
              <a:rPr lang="en-US" b="1" dirty="0" err="1" smtClean="0"/>
              <a:t>DemoB</a:t>
            </a:r>
            <a:r>
              <a:rPr lang="en-US" b="1" dirty="0" smtClean="0"/>
              <a:t>()</a:t>
            </a:r>
            <a:r>
              <a:rPr lang="en-US" dirty="0" smtClean="0"/>
              <a:t>;</a:t>
            </a:r>
          </a:p>
          <a:p>
            <a:r>
              <a:rPr lang="en-US" dirty="0"/>
              <a:t> </a:t>
            </a:r>
            <a:r>
              <a:rPr lang="en-US" dirty="0" smtClean="0"/>
              <a:t>       </a:t>
            </a:r>
            <a:r>
              <a:rPr lang="en-US" dirty="0" err="1" smtClean="0"/>
              <a:t>DemoB</a:t>
            </a:r>
            <a:r>
              <a:rPr lang="en-US" dirty="0" smtClean="0"/>
              <a:t> b2=b1;</a:t>
            </a:r>
          </a:p>
          <a:p>
            <a:r>
              <a:rPr lang="en-US" dirty="0"/>
              <a:t> </a:t>
            </a:r>
            <a:r>
              <a:rPr lang="en-US" dirty="0" smtClean="0"/>
              <a:t>        b1.m1();</a:t>
            </a:r>
          </a:p>
          <a:p>
            <a:r>
              <a:rPr lang="en-US" dirty="0"/>
              <a:t> </a:t>
            </a:r>
            <a:r>
              <a:rPr lang="en-US" dirty="0" smtClean="0"/>
              <a:t>         b1=null;</a:t>
            </a:r>
            <a:endParaRPr lang="en-US" dirty="0"/>
          </a:p>
          <a:p>
            <a:r>
              <a:rPr lang="en-US" dirty="0" smtClean="0"/>
              <a:t>      }</a:t>
            </a:r>
          </a:p>
          <a:p>
            <a:r>
              <a:rPr lang="en-US" dirty="0"/>
              <a:t> </a:t>
            </a:r>
            <a:r>
              <a:rPr lang="en-US" dirty="0" smtClean="0"/>
              <a:t>     public void m1()</a:t>
            </a:r>
          </a:p>
          <a:p>
            <a:r>
              <a:rPr lang="en-US" dirty="0"/>
              <a:t> </a:t>
            </a:r>
            <a:r>
              <a:rPr lang="en-US" dirty="0" smtClean="0"/>
              <a:t>     {</a:t>
            </a:r>
          </a:p>
          <a:p>
            <a:r>
              <a:rPr lang="en-US" dirty="0"/>
              <a:t> </a:t>
            </a:r>
            <a:r>
              <a:rPr lang="en-US" dirty="0" smtClean="0"/>
              <a:t>         </a:t>
            </a:r>
            <a:r>
              <a:rPr lang="en-US" dirty="0" err="1" smtClean="0"/>
              <a:t>int</a:t>
            </a:r>
            <a:r>
              <a:rPr lang="en-US" dirty="0" smtClean="0"/>
              <a:t> v1=500;</a:t>
            </a:r>
          </a:p>
          <a:p>
            <a:r>
              <a:rPr lang="en-US" dirty="0"/>
              <a:t> </a:t>
            </a:r>
            <a:r>
              <a:rPr lang="en-US" dirty="0" smtClean="0"/>
              <a:t>         </a:t>
            </a:r>
            <a:r>
              <a:rPr lang="en-US" dirty="0" err="1" smtClean="0"/>
              <a:t>int</a:t>
            </a:r>
            <a:r>
              <a:rPr lang="en-US" dirty="0" smtClean="0"/>
              <a:t> v2=600;</a:t>
            </a:r>
          </a:p>
          <a:p>
            <a:r>
              <a:rPr lang="en-US" dirty="0"/>
              <a:t> </a:t>
            </a:r>
            <a:r>
              <a:rPr lang="en-US" dirty="0" smtClean="0"/>
              <a:t>         Object obj1=new Object();</a:t>
            </a:r>
          </a:p>
          <a:p>
            <a:r>
              <a:rPr lang="en-US" dirty="0"/>
              <a:t> </a:t>
            </a:r>
            <a:r>
              <a:rPr lang="en-US" dirty="0" smtClean="0"/>
              <a:t>     }</a:t>
            </a:r>
          </a:p>
          <a:p>
            <a:r>
              <a:rPr lang="en-US" dirty="0"/>
              <a:t>}</a:t>
            </a:r>
          </a:p>
        </p:txBody>
      </p:sp>
      <p:sp>
        <p:nvSpPr>
          <p:cNvPr id="3" name="Rectangle 2"/>
          <p:cNvSpPr/>
          <p:nvPr/>
        </p:nvSpPr>
        <p:spPr>
          <a:xfrm>
            <a:off x="4626429" y="3938154"/>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a1= 2344</a:t>
            </a:r>
            <a:endParaRPr lang="en-US" dirty="0">
              <a:solidFill>
                <a:schemeClr val="tx1"/>
              </a:solidFill>
            </a:endParaRPr>
          </a:p>
        </p:txBody>
      </p:sp>
      <p:sp>
        <p:nvSpPr>
          <p:cNvPr id="7" name="Rectangle 6"/>
          <p:cNvSpPr/>
          <p:nvPr/>
        </p:nvSpPr>
        <p:spPr>
          <a:xfrm>
            <a:off x="4624154" y="3519054"/>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a2= 2344</a:t>
            </a:r>
            <a:endParaRPr lang="en-US" dirty="0">
              <a:solidFill>
                <a:schemeClr val="tx1"/>
              </a:solidFill>
            </a:endParaRPr>
          </a:p>
        </p:txBody>
      </p:sp>
      <p:sp>
        <p:nvSpPr>
          <p:cNvPr id="8" name="Rectangle 7"/>
          <p:cNvSpPr/>
          <p:nvPr/>
        </p:nvSpPr>
        <p:spPr>
          <a:xfrm>
            <a:off x="4624154" y="3087583"/>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B1 null</a:t>
            </a:r>
            <a:endParaRPr lang="en-US" dirty="0">
              <a:solidFill>
                <a:schemeClr val="tx1"/>
              </a:solidFill>
            </a:endParaRPr>
          </a:p>
        </p:txBody>
      </p:sp>
      <p:sp>
        <p:nvSpPr>
          <p:cNvPr id="21" name="Cloud 20"/>
          <p:cNvSpPr/>
          <p:nvPr/>
        </p:nvSpPr>
        <p:spPr>
          <a:xfrm>
            <a:off x="6105895" y="198167"/>
            <a:ext cx="2438400" cy="905666"/>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lumMod val="95000"/>
                    <a:lumOff val="5000"/>
                  </a:schemeClr>
                </a:solidFill>
              </a:rPr>
              <a:t>Workingset</a:t>
            </a:r>
            <a:endParaRPr lang="en-US" sz="2000" dirty="0">
              <a:solidFill>
                <a:schemeClr val="tx1">
                  <a:lumMod val="95000"/>
                  <a:lumOff val="5000"/>
                </a:schemeClr>
              </a:solidFill>
            </a:endParaRPr>
          </a:p>
        </p:txBody>
      </p:sp>
      <p:cxnSp>
        <p:nvCxnSpPr>
          <p:cNvPr id="22" name="Straight Arrow Connector 21"/>
          <p:cNvCxnSpPr/>
          <p:nvPr/>
        </p:nvCxnSpPr>
        <p:spPr>
          <a:xfrm>
            <a:off x="0" y="2553057"/>
            <a:ext cx="4572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57200" y="2667000"/>
            <a:ext cx="2209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814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26429" y="1817913"/>
            <a:ext cx="1981200" cy="2539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bg1"/>
                </a:solidFill>
              </a:rPr>
              <a:t>stack</a:t>
            </a:r>
            <a:endParaRPr lang="en-US" b="1" dirty="0">
              <a:solidFill>
                <a:schemeClr val="bg1"/>
              </a:solidFill>
            </a:endParaRPr>
          </a:p>
        </p:txBody>
      </p:sp>
      <p:sp>
        <p:nvSpPr>
          <p:cNvPr id="6" name="Rectangle 5"/>
          <p:cNvSpPr/>
          <p:nvPr/>
        </p:nvSpPr>
        <p:spPr>
          <a:xfrm>
            <a:off x="7162800" y="1828800"/>
            <a:ext cx="1981200" cy="3352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bg1"/>
                </a:solidFill>
              </a:rPr>
              <a:t>Heap</a:t>
            </a:r>
            <a:endParaRPr lang="en-US" b="1" dirty="0">
              <a:solidFill>
                <a:schemeClr val="bg1"/>
              </a:solidFill>
            </a:endParaRPr>
          </a:p>
        </p:txBody>
      </p:sp>
      <p:sp>
        <p:nvSpPr>
          <p:cNvPr id="2" name="TextBox 1"/>
          <p:cNvSpPr txBox="1"/>
          <p:nvPr/>
        </p:nvSpPr>
        <p:spPr>
          <a:xfrm>
            <a:off x="0" y="125104"/>
            <a:ext cx="4419600" cy="5909310"/>
          </a:xfrm>
          <a:prstGeom prst="rect">
            <a:avLst/>
          </a:prstGeom>
          <a:noFill/>
        </p:spPr>
        <p:txBody>
          <a:bodyPr wrap="square" rtlCol="0">
            <a:spAutoFit/>
          </a:bodyPr>
          <a:lstStyle/>
          <a:p>
            <a:r>
              <a:rPr lang="en-US" dirty="0"/>
              <a:t>p</a:t>
            </a:r>
            <a:r>
              <a:rPr lang="en-US" dirty="0" smtClean="0"/>
              <a:t>ublic class </a:t>
            </a:r>
            <a:r>
              <a:rPr lang="en-US" b="1" dirty="0" err="1" smtClean="0"/>
              <a:t>DemoB</a:t>
            </a:r>
            <a:endParaRPr lang="en-US" b="1" dirty="0" smtClean="0"/>
          </a:p>
          <a:p>
            <a:r>
              <a:rPr lang="en-US" dirty="0" smtClean="0"/>
              <a:t>{</a:t>
            </a:r>
          </a:p>
          <a:p>
            <a:r>
              <a:rPr lang="en-US" dirty="0"/>
              <a:t> </a:t>
            </a:r>
            <a:r>
              <a:rPr lang="en-US" dirty="0" smtClean="0"/>
              <a:t>    </a:t>
            </a:r>
            <a:r>
              <a:rPr lang="en-US" dirty="0" err="1" smtClean="0"/>
              <a:t>int</a:t>
            </a:r>
            <a:r>
              <a:rPr lang="en-US" dirty="0" smtClean="0"/>
              <a:t> x=100;</a:t>
            </a:r>
          </a:p>
          <a:p>
            <a:r>
              <a:rPr lang="en-US" dirty="0"/>
              <a:t> </a:t>
            </a:r>
            <a:r>
              <a:rPr lang="en-US" dirty="0" smtClean="0"/>
              <a:t>    </a:t>
            </a:r>
            <a:r>
              <a:rPr lang="en-US" dirty="0" err="1" smtClean="0"/>
              <a:t>int</a:t>
            </a:r>
            <a:r>
              <a:rPr lang="en-US" dirty="0" smtClean="0"/>
              <a:t> y=200;</a:t>
            </a:r>
          </a:p>
          <a:p>
            <a:r>
              <a:rPr lang="en-US" dirty="0"/>
              <a:t> </a:t>
            </a:r>
            <a:r>
              <a:rPr lang="en-US" dirty="0" smtClean="0"/>
              <a:t>    public static void main(String[] </a:t>
            </a:r>
            <a:r>
              <a:rPr lang="en-US" dirty="0" err="1" smtClean="0"/>
              <a:t>args</a:t>
            </a:r>
            <a:r>
              <a:rPr lang="en-US" dirty="0" smtClean="0"/>
              <a:t>)</a:t>
            </a:r>
          </a:p>
          <a:p>
            <a:r>
              <a:rPr lang="en-US" dirty="0"/>
              <a:t> </a:t>
            </a:r>
            <a:r>
              <a:rPr lang="en-US" dirty="0" smtClean="0"/>
              <a:t>    {</a:t>
            </a:r>
          </a:p>
          <a:p>
            <a:r>
              <a:rPr lang="en-US" dirty="0"/>
              <a:t> </a:t>
            </a:r>
            <a:r>
              <a:rPr lang="en-US" dirty="0" smtClean="0"/>
              <a:t>        </a:t>
            </a:r>
            <a:r>
              <a:rPr lang="en-US" dirty="0" err="1" smtClean="0"/>
              <a:t>int</a:t>
            </a:r>
            <a:r>
              <a:rPr lang="en-US" dirty="0" smtClean="0"/>
              <a:t> a1=2344;</a:t>
            </a:r>
          </a:p>
          <a:p>
            <a:r>
              <a:rPr lang="en-US" dirty="0"/>
              <a:t> </a:t>
            </a:r>
            <a:r>
              <a:rPr lang="en-US" dirty="0" smtClean="0"/>
              <a:t>        </a:t>
            </a:r>
            <a:r>
              <a:rPr lang="en-US" dirty="0" err="1" smtClean="0"/>
              <a:t>int</a:t>
            </a:r>
            <a:r>
              <a:rPr lang="en-US" dirty="0" smtClean="0"/>
              <a:t> a2=a1;</a:t>
            </a:r>
          </a:p>
          <a:p>
            <a:r>
              <a:rPr lang="en-US" dirty="0"/>
              <a:t> </a:t>
            </a:r>
            <a:r>
              <a:rPr lang="en-US" dirty="0" smtClean="0"/>
              <a:t>        </a:t>
            </a:r>
            <a:r>
              <a:rPr lang="en-US" b="1" dirty="0" err="1" smtClean="0"/>
              <a:t>DemoB</a:t>
            </a:r>
            <a:r>
              <a:rPr lang="en-US" dirty="0" smtClean="0"/>
              <a:t> b1=null;</a:t>
            </a:r>
          </a:p>
          <a:p>
            <a:r>
              <a:rPr lang="en-US" dirty="0" smtClean="0"/>
              <a:t>        b1= </a:t>
            </a:r>
            <a:r>
              <a:rPr lang="en-US" b="1" dirty="0" smtClean="0"/>
              <a:t>new </a:t>
            </a:r>
            <a:r>
              <a:rPr lang="en-US" b="1" dirty="0" err="1" smtClean="0"/>
              <a:t>DemoB</a:t>
            </a:r>
            <a:r>
              <a:rPr lang="en-US" b="1" dirty="0" smtClean="0"/>
              <a:t>()</a:t>
            </a:r>
            <a:r>
              <a:rPr lang="en-US" dirty="0" smtClean="0"/>
              <a:t>;</a:t>
            </a:r>
          </a:p>
          <a:p>
            <a:r>
              <a:rPr lang="en-US" dirty="0"/>
              <a:t> </a:t>
            </a:r>
            <a:r>
              <a:rPr lang="en-US" dirty="0" smtClean="0"/>
              <a:t>       </a:t>
            </a:r>
            <a:r>
              <a:rPr lang="en-US" dirty="0" err="1" smtClean="0"/>
              <a:t>DemoB</a:t>
            </a:r>
            <a:r>
              <a:rPr lang="en-US" dirty="0" smtClean="0"/>
              <a:t> b2=b1;</a:t>
            </a:r>
          </a:p>
          <a:p>
            <a:r>
              <a:rPr lang="en-US" dirty="0"/>
              <a:t> </a:t>
            </a:r>
            <a:r>
              <a:rPr lang="en-US" dirty="0" smtClean="0"/>
              <a:t>        b1.m1();</a:t>
            </a:r>
          </a:p>
          <a:p>
            <a:r>
              <a:rPr lang="en-US" dirty="0"/>
              <a:t> </a:t>
            </a:r>
            <a:r>
              <a:rPr lang="en-US" dirty="0" smtClean="0"/>
              <a:t>         b1=null;</a:t>
            </a:r>
            <a:endParaRPr lang="en-US" dirty="0"/>
          </a:p>
          <a:p>
            <a:r>
              <a:rPr lang="en-US" dirty="0" smtClean="0"/>
              <a:t>      }</a:t>
            </a:r>
          </a:p>
          <a:p>
            <a:r>
              <a:rPr lang="en-US" dirty="0"/>
              <a:t> </a:t>
            </a:r>
            <a:r>
              <a:rPr lang="en-US" dirty="0" smtClean="0"/>
              <a:t>     public void m1()</a:t>
            </a:r>
          </a:p>
          <a:p>
            <a:r>
              <a:rPr lang="en-US" dirty="0"/>
              <a:t> </a:t>
            </a:r>
            <a:r>
              <a:rPr lang="en-US" dirty="0" smtClean="0"/>
              <a:t>     {</a:t>
            </a:r>
          </a:p>
          <a:p>
            <a:r>
              <a:rPr lang="en-US" dirty="0"/>
              <a:t> </a:t>
            </a:r>
            <a:r>
              <a:rPr lang="en-US" dirty="0" smtClean="0"/>
              <a:t>         </a:t>
            </a:r>
            <a:r>
              <a:rPr lang="en-US" dirty="0" err="1" smtClean="0"/>
              <a:t>int</a:t>
            </a:r>
            <a:r>
              <a:rPr lang="en-US" dirty="0" smtClean="0"/>
              <a:t> v1=500;</a:t>
            </a:r>
          </a:p>
          <a:p>
            <a:r>
              <a:rPr lang="en-US" dirty="0"/>
              <a:t> </a:t>
            </a:r>
            <a:r>
              <a:rPr lang="en-US" dirty="0" smtClean="0"/>
              <a:t>         </a:t>
            </a:r>
            <a:r>
              <a:rPr lang="en-US" dirty="0" err="1" smtClean="0"/>
              <a:t>int</a:t>
            </a:r>
            <a:r>
              <a:rPr lang="en-US" dirty="0" smtClean="0"/>
              <a:t> v2=600;</a:t>
            </a:r>
          </a:p>
          <a:p>
            <a:r>
              <a:rPr lang="en-US" dirty="0"/>
              <a:t> </a:t>
            </a:r>
            <a:r>
              <a:rPr lang="en-US" dirty="0" smtClean="0"/>
              <a:t>         Object obj1=new Object();</a:t>
            </a:r>
          </a:p>
          <a:p>
            <a:r>
              <a:rPr lang="en-US" dirty="0"/>
              <a:t> </a:t>
            </a:r>
            <a:r>
              <a:rPr lang="en-US" dirty="0" smtClean="0"/>
              <a:t>     }</a:t>
            </a:r>
          </a:p>
          <a:p>
            <a:r>
              <a:rPr lang="en-US" dirty="0"/>
              <a:t>}</a:t>
            </a:r>
          </a:p>
        </p:txBody>
      </p:sp>
      <p:sp>
        <p:nvSpPr>
          <p:cNvPr id="3" name="Rectangle 2"/>
          <p:cNvSpPr/>
          <p:nvPr/>
        </p:nvSpPr>
        <p:spPr>
          <a:xfrm>
            <a:off x="4626429" y="3905746"/>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a1= 2344</a:t>
            </a:r>
            <a:endParaRPr lang="en-US" dirty="0">
              <a:solidFill>
                <a:schemeClr val="tx1"/>
              </a:solidFill>
            </a:endParaRPr>
          </a:p>
        </p:txBody>
      </p:sp>
      <p:sp>
        <p:nvSpPr>
          <p:cNvPr id="7" name="Rectangle 6"/>
          <p:cNvSpPr/>
          <p:nvPr/>
        </p:nvSpPr>
        <p:spPr>
          <a:xfrm>
            <a:off x="4626429" y="3454238"/>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a2= 2344</a:t>
            </a:r>
            <a:endParaRPr lang="en-US" dirty="0">
              <a:solidFill>
                <a:schemeClr val="tx1"/>
              </a:solidFill>
            </a:endParaRPr>
          </a:p>
        </p:txBody>
      </p:sp>
      <p:sp>
        <p:nvSpPr>
          <p:cNvPr id="8" name="Rectangle 7"/>
          <p:cNvSpPr/>
          <p:nvPr/>
        </p:nvSpPr>
        <p:spPr>
          <a:xfrm>
            <a:off x="4626429" y="2982116"/>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b1</a:t>
            </a:r>
            <a:endParaRPr lang="en-US" dirty="0">
              <a:solidFill>
                <a:schemeClr val="tx1"/>
              </a:solidFill>
            </a:endParaRPr>
          </a:p>
        </p:txBody>
      </p:sp>
      <p:sp>
        <p:nvSpPr>
          <p:cNvPr id="9" name="Rectangle 8"/>
          <p:cNvSpPr/>
          <p:nvPr/>
        </p:nvSpPr>
        <p:spPr>
          <a:xfrm>
            <a:off x="7176655" y="4017818"/>
            <a:ext cx="1981200" cy="11528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n</a:t>
            </a:r>
            <a:r>
              <a:rPr lang="en-US" dirty="0" smtClean="0">
                <a:solidFill>
                  <a:schemeClr val="tx1"/>
                </a:solidFill>
              </a:rPr>
              <a:t>ew </a:t>
            </a:r>
            <a:r>
              <a:rPr lang="en-US" dirty="0" err="1" smtClean="0">
                <a:solidFill>
                  <a:schemeClr val="tx1"/>
                </a:solidFill>
              </a:rPr>
              <a:t>DemoB</a:t>
            </a:r>
            <a:endParaRPr lang="en-US" dirty="0">
              <a:solidFill>
                <a:schemeClr val="tx1"/>
              </a:solidFill>
            </a:endParaRPr>
          </a:p>
        </p:txBody>
      </p:sp>
      <p:cxnSp>
        <p:nvCxnSpPr>
          <p:cNvPr id="11" name="Straight Arrow Connector 10"/>
          <p:cNvCxnSpPr/>
          <p:nvPr/>
        </p:nvCxnSpPr>
        <p:spPr>
          <a:xfrm>
            <a:off x="6248400" y="3191666"/>
            <a:ext cx="1143000" cy="124826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013865" y="4357255"/>
            <a:ext cx="1088571" cy="2624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r>
              <a:rPr lang="en-US" dirty="0" smtClean="0">
                <a:solidFill>
                  <a:schemeClr val="tx1"/>
                </a:solidFill>
              </a:rPr>
              <a:t>= 100</a:t>
            </a:r>
            <a:endParaRPr lang="en-US" dirty="0">
              <a:solidFill>
                <a:schemeClr val="tx1"/>
              </a:solidFill>
            </a:endParaRPr>
          </a:p>
        </p:txBody>
      </p:sp>
      <p:sp>
        <p:nvSpPr>
          <p:cNvPr id="24" name="Rectangle 23"/>
          <p:cNvSpPr/>
          <p:nvPr/>
        </p:nvSpPr>
        <p:spPr>
          <a:xfrm>
            <a:off x="8000010" y="4647953"/>
            <a:ext cx="1088571" cy="2624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 </a:t>
            </a:r>
            <a:r>
              <a:rPr lang="en-US" dirty="0">
                <a:solidFill>
                  <a:schemeClr val="tx1"/>
                </a:solidFill>
              </a:rPr>
              <a:t>2</a:t>
            </a:r>
            <a:r>
              <a:rPr lang="en-US" dirty="0" smtClean="0">
                <a:solidFill>
                  <a:schemeClr val="tx1"/>
                </a:solidFill>
              </a:rPr>
              <a:t>00</a:t>
            </a:r>
            <a:endParaRPr lang="en-US" dirty="0">
              <a:solidFill>
                <a:schemeClr val="tx1"/>
              </a:solidFill>
            </a:endParaRPr>
          </a:p>
        </p:txBody>
      </p:sp>
      <p:sp>
        <p:nvSpPr>
          <p:cNvPr id="21" name="Cloud 20"/>
          <p:cNvSpPr/>
          <p:nvPr/>
        </p:nvSpPr>
        <p:spPr>
          <a:xfrm>
            <a:off x="6105895" y="198167"/>
            <a:ext cx="2438400" cy="905666"/>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lumMod val="95000"/>
                    <a:lumOff val="5000"/>
                  </a:schemeClr>
                </a:solidFill>
              </a:rPr>
              <a:t>Workingset</a:t>
            </a:r>
            <a:endParaRPr lang="en-US" sz="2000" dirty="0">
              <a:solidFill>
                <a:schemeClr val="tx1">
                  <a:lumMod val="95000"/>
                  <a:lumOff val="5000"/>
                </a:schemeClr>
              </a:solidFill>
            </a:endParaRPr>
          </a:p>
        </p:txBody>
      </p:sp>
      <p:cxnSp>
        <p:nvCxnSpPr>
          <p:cNvPr id="27" name="Straight Arrow Connector 26"/>
          <p:cNvCxnSpPr/>
          <p:nvPr/>
        </p:nvCxnSpPr>
        <p:spPr>
          <a:xfrm>
            <a:off x="0" y="2819400"/>
            <a:ext cx="4572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 y="2982116"/>
            <a:ext cx="2209800" cy="751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4829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26429" y="1817913"/>
            <a:ext cx="1981200" cy="3363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bg1"/>
                </a:solidFill>
              </a:rPr>
              <a:t>stack</a:t>
            </a:r>
            <a:endParaRPr lang="en-US" b="1" dirty="0">
              <a:solidFill>
                <a:schemeClr val="bg1"/>
              </a:solidFill>
            </a:endParaRPr>
          </a:p>
        </p:txBody>
      </p:sp>
      <p:sp>
        <p:nvSpPr>
          <p:cNvPr id="6" name="Rectangle 5"/>
          <p:cNvSpPr/>
          <p:nvPr/>
        </p:nvSpPr>
        <p:spPr>
          <a:xfrm>
            <a:off x="7162800" y="1828800"/>
            <a:ext cx="1981200" cy="3352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bg1"/>
                </a:solidFill>
              </a:rPr>
              <a:t>Heap</a:t>
            </a:r>
            <a:endParaRPr lang="en-US" b="1" dirty="0">
              <a:solidFill>
                <a:schemeClr val="bg1"/>
              </a:solidFill>
            </a:endParaRPr>
          </a:p>
        </p:txBody>
      </p:sp>
      <p:sp>
        <p:nvSpPr>
          <p:cNvPr id="2" name="TextBox 1"/>
          <p:cNvSpPr txBox="1"/>
          <p:nvPr/>
        </p:nvSpPr>
        <p:spPr>
          <a:xfrm>
            <a:off x="0" y="125104"/>
            <a:ext cx="4419600" cy="5909310"/>
          </a:xfrm>
          <a:prstGeom prst="rect">
            <a:avLst/>
          </a:prstGeom>
          <a:noFill/>
        </p:spPr>
        <p:txBody>
          <a:bodyPr wrap="square" rtlCol="0">
            <a:spAutoFit/>
          </a:bodyPr>
          <a:lstStyle/>
          <a:p>
            <a:r>
              <a:rPr lang="en-US" dirty="0"/>
              <a:t>p</a:t>
            </a:r>
            <a:r>
              <a:rPr lang="en-US" dirty="0" smtClean="0"/>
              <a:t>ublic class </a:t>
            </a:r>
            <a:r>
              <a:rPr lang="en-US" dirty="0" err="1" smtClean="0"/>
              <a:t>DemoB</a:t>
            </a:r>
            <a:endParaRPr lang="en-US" dirty="0" smtClean="0"/>
          </a:p>
          <a:p>
            <a:r>
              <a:rPr lang="en-US" dirty="0" smtClean="0"/>
              <a:t>{</a:t>
            </a:r>
          </a:p>
          <a:p>
            <a:r>
              <a:rPr lang="en-US" dirty="0"/>
              <a:t> </a:t>
            </a:r>
            <a:r>
              <a:rPr lang="en-US" dirty="0" smtClean="0"/>
              <a:t>    </a:t>
            </a:r>
            <a:r>
              <a:rPr lang="en-US" dirty="0" err="1" smtClean="0"/>
              <a:t>int</a:t>
            </a:r>
            <a:r>
              <a:rPr lang="en-US" dirty="0" smtClean="0"/>
              <a:t> x=100;</a:t>
            </a:r>
          </a:p>
          <a:p>
            <a:r>
              <a:rPr lang="en-US" dirty="0"/>
              <a:t> </a:t>
            </a:r>
            <a:r>
              <a:rPr lang="en-US" dirty="0" smtClean="0"/>
              <a:t>    </a:t>
            </a:r>
            <a:r>
              <a:rPr lang="en-US" dirty="0" err="1" smtClean="0"/>
              <a:t>int</a:t>
            </a:r>
            <a:r>
              <a:rPr lang="en-US" dirty="0" smtClean="0"/>
              <a:t> y=200;</a:t>
            </a:r>
          </a:p>
          <a:p>
            <a:r>
              <a:rPr lang="en-US" dirty="0"/>
              <a:t> </a:t>
            </a:r>
            <a:r>
              <a:rPr lang="en-US" dirty="0" smtClean="0"/>
              <a:t>    public static void main(String[] </a:t>
            </a:r>
            <a:r>
              <a:rPr lang="en-US" dirty="0" err="1" smtClean="0"/>
              <a:t>args</a:t>
            </a:r>
            <a:r>
              <a:rPr lang="en-US" dirty="0" smtClean="0"/>
              <a:t>)</a:t>
            </a:r>
          </a:p>
          <a:p>
            <a:r>
              <a:rPr lang="en-US" dirty="0"/>
              <a:t> </a:t>
            </a:r>
            <a:r>
              <a:rPr lang="en-US" dirty="0" smtClean="0"/>
              <a:t>    {</a:t>
            </a:r>
          </a:p>
          <a:p>
            <a:r>
              <a:rPr lang="en-US" dirty="0"/>
              <a:t> </a:t>
            </a:r>
            <a:r>
              <a:rPr lang="en-US" dirty="0" smtClean="0"/>
              <a:t>        </a:t>
            </a:r>
            <a:r>
              <a:rPr lang="en-US" dirty="0" err="1" smtClean="0"/>
              <a:t>int</a:t>
            </a:r>
            <a:r>
              <a:rPr lang="en-US" dirty="0" smtClean="0"/>
              <a:t> a1=2344;</a:t>
            </a:r>
          </a:p>
          <a:p>
            <a:r>
              <a:rPr lang="en-US" dirty="0"/>
              <a:t> </a:t>
            </a:r>
            <a:r>
              <a:rPr lang="en-US" dirty="0" smtClean="0"/>
              <a:t>        </a:t>
            </a:r>
            <a:r>
              <a:rPr lang="en-US" dirty="0" err="1" smtClean="0"/>
              <a:t>int</a:t>
            </a:r>
            <a:r>
              <a:rPr lang="en-US" dirty="0" smtClean="0"/>
              <a:t> a2=a1;</a:t>
            </a:r>
          </a:p>
          <a:p>
            <a:r>
              <a:rPr lang="en-US" dirty="0"/>
              <a:t> </a:t>
            </a:r>
            <a:r>
              <a:rPr lang="en-US" dirty="0" smtClean="0"/>
              <a:t>        </a:t>
            </a:r>
            <a:r>
              <a:rPr lang="en-US" b="1" dirty="0" err="1" smtClean="0"/>
              <a:t>DemoB</a:t>
            </a:r>
            <a:r>
              <a:rPr lang="en-US" dirty="0" smtClean="0"/>
              <a:t> b1=null;</a:t>
            </a:r>
          </a:p>
          <a:p>
            <a:r>
              <a:rPr lang="en-US" dirty="0" smtClean="0"/>
              <a:t>        b1= </a:t>
            </a:r>
            <a:r>
              <a:rPr lang="en-US" b="1" dirty="0" smtClean="0"/>
              <a:t>new </a:t>
            </a:r>
            <a:r>
              <a:rPr lang="en-US" b="1" dirty="0" err="1" smtClean="0"/>
              <a:t>DemoB</a:t>
            </a:r>
            <a:r>
              <a:rPr lang="en-US" b="1" dirty="0" smtClean="0"/>
              <a:t>()</a:t>
            </a:r>
            <a:r>
              <a:rPr lang="en-US" dirty="0" smtClean="0"/>
              <a:t>;</a:t>
            </a:r>
          </a:p>
          <a:p>
            <a:r>
              <a:rPr lang="en-US" dirty="0"/>
              <a:t> </a:t>
            </a:r>
            <a:r>
              <a:rPr lang="en-US" dirty="0" smtClean="0"/>
              <a:t>       </a:t>
            </a:r>
            <a:r>
              <a:rPr lang="en-US" dirty="0" err="1" smtClean="0"/>
              <a:t>DemoB</a:t>
            </a:r>
            <a:r>
              <a:rPr lang="en-US" dirty="0" smtClean="0"/>
              <a:t> b2=b1;</a:t>
            </a:r>
          </a:p>
          <a:p>
            <a:r>
              <a:rPr lang="en-US" dirty="0"/>
              <a:t> </a:t>
            </a:r>
            <a:r>
              <a:rPr lang="en-US" dirty="0" smtClean="0"/>
              <a:t>        b1.m1();</a:t>
            </a:r>
          </a:p>
          <a:p>
            <a:r>
              <a:rPr lang="en-US" dirty="0"/>
              <a:t> </a:t>
            </a:r>
            <a:r>
              <a:rPr lang="en-US" dirty="0" smtClean="0"/>
              <a:t>         b1=null;</a:t>
            </a:r>
            <a:endParaRPr lang="en-US" dirty="0"/>
          </a:p>
          <a:p>
            <a:r>
              <a:rPr lang="en-US" dirty="0" smtClean="0"/>
              <a:t>      }</a:t>
            </a:r>
          </a:p>
          <a:p>
            <a:r>
              <a:rPr lang="en-US" dirty="0"/>
              <a:t> </a:t>
            </a:r>
            <a:r>
              <a:rPr lang="en-US" dirty="0" smtClean="0"/>
              <a:t>     public void m1()</a:t>
            </a:r>
          </a:p>
          <a:p>
            <a:r>
              <a:rPr lang="en-US" dirty="0"/>
              <a:t> </a:t>
            </a:r>
            <a:r>
              <a:rPr lang="en-US" dirty="0" smtClean="0"/>
              <a:t>     {</a:t>
            </a:r>
          </a:p>
          <a:p>
            <a:r>
              <a:rPr lang="en-US" dirty="0"/>
              <a:t> </a:t>
            </a:r>
            <a:r>
              <a:rPr lang="en-US" dirty="0" smtClean="0"/>
              <a:t>         </a:t>
            </a:r>
            <a:r>
              <a:rPr lang="en-US" dirty="0" err="1" smtClean="0"/>
              <a:t>int</a:t>
            </a:r>
            <a:r>
              <a:rPr lang="en-US" dirty="0" smtClean="0"/>
              <a:t> v1=500;</a:t>
            </a:r>
          </a:p>
          <a:p>
            <a:r>
              <a:rPr lang="en-US" dirty="0"/>
              <a:t> </a:t>
            </a:r>
            <a:r>
              <a:rPr lang="en-US" dirty="0" smtClean="0"/>
              <a:t>         </a:t>
            </a:r>
            <a:r>
              <a:rPr lang="en-US" dirty="0" err="1" smtClean="0"/>
              <a:t>int</a:t>
            </a:r>
            <a:r>
              <a:rPr lang="en-US" dirty="0" smtClean="0"/>
              <a:t> v2=600;</a:t>
            </a:r>
          </a:p>
          <a:p>
            <a:r>
              <a:rPr lang="en-US" dirty="0"/>
              <a:t> </a:t>
            </a:r>
            <a:r>
              <a:rPr lang="en-US" dirty="0" smtClean="0"/>
              <a:t>         Object obj1=new Object();</a:t>
            </a:r>
          </a:p>
          <a:p>
            <a:r>
              <a:rPr lang="en-US" dirty="0"/>
              <a:t> </a:t>
            </a:r>
            <a:r>
              <a:rPr lang="en-US" dirty="0" smtClean="0"/>
              <a:t>     }</a:t>
            </a:r>
          </a:p>
          <a:p>
            <a:r>
              <a:rPr lang="en-US" dirty="0"/>
              <a:t>}</a:t>
            </a:r>
          </a:p>
        </p:txBody>
      </p:sp>
      <p:sp>
        <p:nvSpPr>
          <p:cNvPr id="3" name="Rectangle 2"/>
          <p:cNvSpPr/>
          <p:nvPr/>
        </p:nvSpPr>
        <p:spPr>
          <a:xfrm>
            <a:off x="4640284" y="4753976"/>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a1= 2344</a:t>
            </a:r>
            <a:endParaRPr lang="en-US" dirty="0">
              <a:solidFill>
                <a:schemeClr val="tx1"/>
              </a:solidFill>
            </a:endParaRPr>
          </a:p>
        </p:txBody>
      </p:sp>
      <p:sp>
        <p:nvSpPr>
          <p:cNvPr id="7" name="Rectangle 6"/>
          <p:cNvSpPr/>
          <p:nvPr/>
        </p:nvSpPr>
        <p:spPr>
          <a:xfrm>
            <a:off x="4626429" y="4310490"/>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a2= 2344</a:t>
            </a:r>
            <a:endParaRPr lang="en-US" dirty="0">
              <a:solidFill>
                <a:schemeClr val="tx1"/>
              </a:solidFill>
            </a:endParaRPr>
          </a:p>
        </p:txBody>
      </p:sp>
      <p:sp>
        <p:nvSpPr>
          <p:cNvPr id="8" name="Rectangle 7"/>
          <p:cNvSpPr/>
          <p:nvPr/>
        </p:nvSpPr>
        <p:spPr>
          <a:xfrm>
            <a:off x="4612574" y="3897056"/>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b1</a:t>
            </a:r>
            <a:endParaRPr lang="en-US" dirty="0">
              <a:solidFill>
                <a:schemeClr val="tx1"/>
              </a:solidFill>
            </a:endParaRPr>
          </a:p>
        </p:txBody>
      </p:sp>
      <p:sp>
        <p:nvSpPr>
          <p:cNvPr id="9" name="Rectangle 8"/>
          <p:cNvSpPr/>
          <p:nvPr/>
        </p:nvSpPr>
        <p:spPr>
          <a:xfrm>
            <a:off x="7176655" y="4017818"/>
            <a:ext cx="1981200" cy="11528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n</a:t>
            </a:r>
            <a:r>
              <a:rPr lang="en-US" dirty="0" smtClean="0">
                <a:solidFill>
                  <a:schemeClr val="tx1"/>
                </a:solidFill>
              </a:rPr>
              <a:t>ew </a:t>
            </a:r>
            <a:r>
              <a:rPr lang="en-US" dirty="0" err="1" smtClean="0">
                <a:solidFill>
                  <a:schemeClr val="tx1"/>
                </a:solidFill>
              </a:rPr>
              <a:t>DemoB</a:t>
            </a:r>
            <a:endParaRPr lang="en-US" dirty="0">
              <a:solidFill>
                <a:schemeClr val="tx1"/>
              </a:solidFill>
            </a:endParaRPr>
          </a:p>
        </p:txBody>
      </p:sp>
      <p:cxnSp>
        <p:nvCxnSpPr>
          <p:cNvPr id="11" name="Straight Arrow Connector 10"/>
          <p:cNvCxnSpPr/>
          <p:nvPr/>
        </p:nvCxnSpPr>
        <p:spPr>
          <a:xfrm>
            <a:off x="6105895" y="4017818"/>
            <a:ext cx="1299360" cy="79412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013865" y="4357255"/>
            <a:ext cx="1088571" cy="2624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r>
              <a:rPr lang="en-US" dirty="0" smtClean="0">
                <a:solidFill>
                  <a:schemeClr val="tx1"/>
                </a:solidFill>
              </a:rPr>
              <a:t>= 100</a:t>
            </a:r>
            <a:endParaRPr lang="en-US" dirty="0">
              <a:solidFill>
                <a:schemeClr val="tx1"/>
              </a:solidFill>
            </a:endParaRPr>
          </a:p>
        </p:txBody>
      </p:sp>
      <p:sp>
        <p:nvSpPr>
          <p:cNvPr id="24" name="Rectangle 23"/>
          <p:cNvSpPr/>
          <p:nvPr/>
        </p:nvSpPr>
        <p:spPr>
          <a:xfrm>
            <a:off x="8000010" y="4647953"/>
            <a:ext cx="1088571" cy="2624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 </a:t>
            </a:r>
            <a:r>
              <a:rPr lang="en-US" dirty="0">
                <a:solidFill>
                  <a:schemeClr val="tx1"/>
                </a:solidFill>
              </a:rPr>
              <a:t>2</a:t>
            </a:r>
            <a:r>
              <a:rPr lang="en-US" dirty="0" smtClean="0">
                <a:solidFill>
                  <a:schemeClr val="tx1"/>
                </a:solidFill>
              </a:rPr>
              <a:t>00</a:t>
            </a:r>
            <a:endParaRPr lang="en-US" dirty="0">
              <a:solidFill>
                <a:schemeClr val="tx1"/>
              </a:solidFill>
            </a:endParaRPr>
          </a:p>
        </p:txBody>
      </p:sp>
      <p:sp>
        <p:nvSpPr>
          <p:cNvPr id="21" name="Cloud 20"/>
          <p:cNvSpPr/>
          <p:nvPr/>
        </p:nvSpPr>
        <p:spPr>
          <a:xfrm>
            <a:off x="6105895" y="198167"/>
            <a:ext cx="2438400" cy="905666"/>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lumMod val="95000"/>
                    <a:lumOff val="5000"/>
                  </a:schemeClr>
                </a:solidFill>
              </a:rPr>
              <a:t>Workingset</a:t>
            </a:r>
            <a:endParaRPr lang="en-US" sz="2000" dirty="0">
              <a:solidFill>
                <a:schemeClr val="tx1">
                  <a:lumMod val="95000"/>
                  <a:lumOff val="5000"/>
                </a:schemeClr>
              </a:solidFill>
            </a:endParaRPr>
          </a:p>
        </p:txBody>
      </p:sp>
      <p:sp>
        <p:nvSpPr>
          <p:cNvPr id="25" name="Rectangle 24"/>
          <p:cNvSpPr/>
          <p:nvPr/>
        </p:nvSpPr>
        <p:spPr>
          <a:xfrm>
            <a:off x="4622850" y="3386860"/>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b2</a:t>
            </a:r>
            <a:endParaRPr lang="en-US" dirty="0">
              <a:solidFill>
                <a:schemeClr val="tx1"/>
              </a:solidFill>
            </a:endParaRPr>
          </a:p>
        </p:txBody>
      </p:sp>
      <p:cxnSp>
        <p:nvCxnSpPr>
          <p:cNvPr id="26" name="Straight Arrow Connector 25"/>
          <p:cNvCxnSpPr/>
          <p:nvPr/>
        </p:nvCxnSpPr>
        <p:spPr>
          <a:xfrm>
            <a:off x="6027412" y="3629319"/>
            <a:ext cx="1297532" cy="727936"/>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0" y="3185979"/>
            <a:ext cx="4572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 y="3276600"/>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2439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81388" y="2362201"/>
            <a:ext cx="1981200" cy="4161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bg1"/>
                </a:solidFill>
              </a:rPr>
              <a:t>stack</a:t>
            </a:r>
            <a:endParaRPr lang="en-US" b="1" dirty="0">
              <a:solidFill>
                <a:schemeClr val="bg1"/>
              </a:solidFill>
            </a:endParaRPr>
          </a:p>
        </p:txBody>
      </p:sp>
      <p:sp>
        <p:nvSpPr>
          <p:cNvPr id="6" name="Rectangle 5"/>
          <p:cNvSpPr/>
          <p:nvPr/>
        </p:nvSpPr>
        <p:spPr>
          <a:xfrm>
            <a:off x="7117759" y="3170718"/>
            <a:ext cx="1981200" cy="3352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bg1"/>
                </a:solidFill>
              </a:rPr>
              <a:t>Heap</a:t>
            </a:r>
            <a:endParaRPr lang="en-US" b="1" dirty="0">
              <a:solidFill>
                <a:schemeClr val="bg1"/>
              </a:solidFill>
            </a:endParaRPr>
          </a:p>
        </p:txBody>
      </p:sp>
      <p:sp>
        <p:nvSpPr>
          <p:cNvPr id="2" name="TextBox 1"/>
          <p:cNvSpPr txBox="1"/>
          <p:nvPr/>
        </p:nvSpPr>
        <p:spPr>
          <a:xfrm>
            <a:off x="0" y="125104"/>
            <a:ext cx="3993457" cy="5909310"/>
          </a:xfrm>
          <a:prstGeom prst="rect">
            <a:avLst/>
          </a:prstGeom>
          <a:noFill/>
        </p:spPr>
        <p:txBody>
          <a:bodyPr wrap="square" rtlCol="0">
            <a:spAutoFit/>
          </a:bodyPr>
          <a:lstStyle/>
          <a:p>
            <a:r>
              <a:rPr lang="en-US" dirty="0"/>
              <a:t>p</a:t>
            </a:r>
            <a:r>
              <a:rPr lang="en-US" dirty="0" smtClean="0"/>
              <a:t>ublic class </a:t>
            </a:r>
            <a:r>
              <a:rPr lang="en-US" dirty="0" err="1" smtClean="0"/>
              <a:t>DemoB</a:t>
            </a:r>
            <a:endParaRPr lang="en-US" dirty="0" smtClean="0"/>
          </a:p>
          <a:p>
            <a:r>
              <a:rPr lang="en-US" dirty="0" smtClean="0"/>
              <a:t>{</a:t>
            </a:r>
          </a:p>
          <a:p>
            <a:r>
              <a:rPr lang="en-US" dirty="0"/>
              <a:t> </a:t>
            </a:r>
            <a:r>
              <a:rPr lang="en-US" dirty="0" smtClean="0"/>
              <a:t>    </a:t>
            </a:r>
            <a:r>
              <a:rPr lang="en-US" dirty="0" err="1" smtClean="0"/>
              <a:t>int</a:t>
            </a:r>
            <a:r>
              <a:rPr lang="en-US" dirty="0" smtClean="0"/>
              <a:t> x=100;</a:t>
            </a:r>
          </a:p>
          <a:p>
            <a:r>
              <a:rPr lang="en-US" dirty="0"/>
              <a:t> </a:t>
            </a:r>
            <a:r>
              <a:rPr lang="en-US" dirty="0" smtClean="0"/>
              <a:t>    </a:t>
            </a:r>
            <a:r>
              <a:rPr lang="en-US" dirty="0" err="1" smtClean="0"/>
              <a:t>int</a:t>
            </a:r>
            <a:r>
              <a:rPr lang="en-US" dirty="0" smtClean="0"/>
              <a:t> y=200;</a:t>
            </a:r>
          </a:p>
          <a:p>
            <a:r>
              <a:rPr lang="en-US" dirty="0"/>
              <a:t> </a:t>
            </a:r>
            <a:r>
              <a:rPr lang="en-US" dirty="0" smtClean="0"/>
              <a:t>    public static void main(String[] </a:t>
            </a:r>
            <a:r>
              <a:rPr lang="en-US" dirty="0" err="1" smtClean="0"/>
              <a:t>args</a:t>
            </a:r>
            <a:r>
              <a:rPr lang="en-US" dirty="0" smtClean="0"/>
              <a:t>)</a:t>
            </a:r>
          </a:p>
          <a:p>
            <a:r>
              <a:rPr lang="en-US" dirty="0"/>
              <a:t> </a:t>
            </a:r>
            <a:r>
              <a:rPr lang="en-US" dirty="0" smtClean="0"/>
              <a:t>    {</a:t>
            </a:r>
          </a:p>
          <a:p>
            <a:r>
              <a:rPr lang="en-US" dirty="0"/>
              <a:t> </a:t>
            </a:r>
            <a:r>
              <a:rPr lang="en-US" dirty="0" smtClean="0"/>
              <a:t>        </a:t>
            </a:r>
            <a:r>
              <a:rPr lang="en-US" dirty="0" err="1" smtClean="0"/>
              <a:t>int</a:t>
            </a:r>
            <a:r>
              <a:rPr lang="en-US" dirty="0" smtClean="0"/>
              <a:t> a1=2344;</a:t>
            </a:r>
          </a:p>
          <a:p>
            <a:r>
              <a:rPr lang="en-US" dirty="0"/>
              <a:t> </a:t>
            </a:r>
            <a:r>
              <a:rPr lang="en-US" dirty="0" smtClean="0"/>
              <a:t>        </a:t>
            </a:r>
            <a:r>
              <a:rPr lang="en-US" dirty="0" err="1" smtClean="0"/>
              <a:t>int</a:t>
            </a:r>
            <a:r>
              <a:rPr lang="en-US" dirty="0" smtClean="0"/>
              <a:t> a2=a1;</a:t>
            </a:r>
          </a:p>
          <a:p>
            <a:r>
              <a:rPr lang="en-US" dirty="0"/>
              <a:t> </a:t>
            </a:r>
            <a:r>
              <a:rPr lang="en-US" dirty="0" smtClean="0"/>
              <a:t>        </a:t>
            </a:r>
            <a:r>
              <a:rPr lang="en-US" b="1" dirty="0" err="1" smtClean="0"/>
              <a:t>DemoB</a:t>
            </a:r>
            <a:r>
              <a:rPr lang="en-US" dirty="0" smtClean="0"/>
              <a:t> b1=null;</a:t>
            </a:r>
          </a:p>
          <a:p>
            <a:r>
              <a:rPr lang="en-US" dirty="0" smtClean="0"/>
              <a:t>        b1= </a:t>
            </a:r>
            <a:r>
              <a:rPr lang="en-US" b="1" dirty="0" smtClean="0"/>
              <a:t>new </a:t>
            </a:r>
            <a:r>
              <a:rPr lang="en-US" b="1" dirty="0" err="1" smtClean="0"/>
              <a:t>DemoB</a:t>
            </a:r>
            <a:r>
              <a:rPr lang="en-US" b="1" dirty="0" smtClean="0"/>
              <a:t>()</a:t>
            </a:r>
            <a:r>
              <a:rPr lang="en-US" dirty="0" smtClean="0"/>
              <a:t>;</a:t>
            </a:r>
          </a:p>
          <a:p>
            <a:r>
              <a:rPr lang="en-US" dirty="0"/>
              <a:t> </a:t>
            </a:r>
            <a:r>
              <a:rPr lang="en-US" dirty="0" smtClean="0"/>
              <a:t>       </a:t>
            </a:r>
            <a:r>
              <a:rPr lang="en-US" dirty="0" err="1" smtClean="0"/>
              <a:t>DemoB</a:t>
            </a:r>
            <a:r>
              <a:rPr lang="en-US" dirty="0" smtClean="0"/>
              <a:t> b2=b1;</a:t>
            </a:r>
          </a:p>
          <a:p>
            <a:r>
              <a:rPr lang="en-US" dirty="0"/>
              <a:t> </a:t>
            </a:r>
            <a:r>
              <a:rPr lang="en-US" dirty="0" smtClean="0"/>
              <a:t>        b1.m1();</a:t>
            </a:r>
          </a:p>
          <a:p>
            <a:r>
              <a:rPr lang="en-US" dirty="0"/>
              <a:t> </a:t>
            </a:r>
            <a:r>
              <a:rPr lang="en-US" dirty="0" smtClean="0"/>
              <a:t>         b1=null;</a:t>
            </a:r>
            <a:endParaRPr lang="en-US" dirty="0"/>
          </a:p>
          <a:p>
            <a:r>
              <a:rPr lang="en-US" dirty="0" smtClean="0"/>
              <a:t>      }</a:t>
            </a:r>
          </a:p>
          <a:p>
            <a:r>
              <a:rPr lang="en-US" dirty="0"/>
              <a:t> </a:t>
            </a:r>
            <a:r>
              <a:rPr lang="en-US" dirty="0" smtClean="0"/>
              <a:t>     public void m1()</a:t>
            </a:r>
          </a:p>
          <a:p>
            <a:r>
              <a:rPr lang="en-US" dirty="0"/>
              <a:t> </a:t>
            </a:r>
            <a:r>
              <a:rPr lang="en-US" dirty="0" smtClean="0"/>
              <a:t>     {</a:t>
            </a:r>
          </a:p>
          <a:p>
            <a:r>
              <a:rPr lang="en-US" dirty="0"/>
              <a:t> </a:t>
            </a:r>
            <a:r>
              <a:rPr lang="en-US" dirty="0" smtClean="0"/>
              <a:t>         </a:t>
            </a:r>
            <a:r>
              <a:rPr lang="en-US" dirty="0" err="1" smtClean="0"/>
              <a:t>int</a:t>
            </a:r>
            <a:r>
              <a:rPr lang="en-US" dirty="0" smtClean="0"/>
              <a:t> v1=500;</a:t>
            </a:r>
          </a:p>
          <a:p>
            <a:r>
              <a:rPr lang="en-US" dirty="0"/>
              <a:t> </a:t>
            </a:r>
            <a:r>
              <a:rPr lang="en-US" dirty="0" smtClean="0"/>
              <a:t>         </a:t>
            </a:r>
            <a:r>
              <a:rPr lang="en-US" dirty="0" err="1" smtClean="0"/>
              <a:t>int</a:t>
            </a:r>
            <a:r>
              <a:rPr lang="en-US" dirty="0" smtClean="0"/>
              <a:t> v2=600;</a:t>
            </a:r>
          </a:p>
          <a:p>
            <a:r>
              <a:rPr lang="en-US" dirty="0"/>
              <a:t> </a:t>
            </a:r>
            <a:r>
              <a:rPr lang="en-US" dirty="0" smtClean="0"/>
              <a:t>         Object obj1=new Object();</a:t>
            </a:r>
          </a:p>
          <a:p>
            <a:r>
              <a:rPr lang="en-US" dirty="0"/>
              <a:t> </a:t>
            </a:r>
            <a:r>
              <a:rPr lang="en-US" dirty="0" smtClean="0"/>
              <a:t>     }</a:t>
            </a:r>
          </a:p>
          <a:p>
            <a:r>
              <a:rPr lang="en-US" dirty="0"/>
              <a:t>}</a:t>
            </a:r>
          </a:p>
        </p:txBody>
      </p:sp>
      <p:sp>
        <p:nvSpPr>
          <p:cNvPr id="3" name="Rectangle 2"/>
          <p:cNvSpPr/>
          <p:nvPr/>
        </p:nvSpPr>
        <p:spPr>
          <a:xfrm>
            <a:off x="4597241" y="6084952"/>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a1= 2344</a:t>
            </a:r>
            <a:endParaRPr lang="en-US" dirty="0">
              <a:solidFill>
                <a:schemeClr val="tx1"/>
              </a:solidFill>
            </a:endParaRPr>
          </a:p>
        </p:txBody>
      </p:sp>
      <p:sp>
        <p:nvSpPr>
          <p:cNvPr id="7" name="Rectangle 6"/>
          <p:cNvSpPr/>
          <p:nvPr/>
        </p:nvSpPr>
        <p:spPr>
          <a:xfrm>
            <a:off x="4582254" y="5665852"/>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a2= 2344</a:t>
            </a:r>
            <a:endParaRPr lang="en-US" dirty="0">
              <a:solidFill>
                <a:schemeClr val="tx1"/>
              </a:solidFill>
            </a:endParaRPr>
          </a:p>
        </p:txBody>
      </p:sp>
      <p:sp>
        <p:nvSpPr>
          <p:cNvPr id="8" name="Rectangle 7"/>
          <p:cNvSpPr/>
          <p:nvPr/>
        </p:nvSpPr>
        <p:spPr>
          <a:xfrm>
            <a:off x="4577809" y="5227286"/>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b1</a:t>
            </a:r>
            <a:endParaRPr lang="en-US" dirty="0">
              <a:solidFill>
                <a:schemeClr val="tx1"/>
              </a:solidFill>
            </a:endParaRPr>
          </a:p>
        </p:txBody>
      </p:sp>
      <p:sp>
        <p:nvSpPr>
          <p:cNvPr id="9" name="Rectangle 8"/>
          <p:cNvSpPr/>
          <p:nvPr/>
        </p:nvSpPr>
        <p:spPr>
          <a:xfrm>
            <a:off x="7131614" y="5359736"/>
            <a:ext cx="1981200" cy="11528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n</a:t>
            </a:r>
            <a:r>
              <a:rPr lang="en-US" dirty="0" smtClean="0">
                <a:solidFill>
                  <a:schemeClr val="tx1"/>
                </a:solidFill>
              </a:rPr>
              <a:t>ew </a:t>
            </a:r>
            <a:r>
              <a:rPr lang="en-US" dirty="0" err="1" smtClean="0">
                <a:solidFill>
                  <a:schemeClr val="tx1"/>
                </a:solidFill>
              </a:rPr>
              <a:t>DemoB</a:t>
            </a:r>
            <a:endParaRPr lang="en-US" dirty="0">
              <a:solidFill>
                <a:schemeClr val="tx1"/>
              </a:solidFill>
            </a:endParaRPr>
          </a:p>
        </p:txBody>
      </p:sp>
      <p:sp>
        <p:nvSpPr>
          <p:cNvPr id="16" name="Rectangle 15"/>
          <p:cNvSpPr/>
          <p:nvPr/>
        </p:nvSpPr>
        <p:spPr>
          <a:xfrm>
            <a:off x="4584967" y="4338663"/>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M1()</a:t>
            </a:r>
            <a:endParaRPr lang="en-US" dirty="0">
              <a:solidFill>
                <a:schemeClr val="tx1"/>
              </a:solidFill>
            </a:endParaRPr>
          </a:p>
        </p:txBody>
      </p:sp>
      <p:sp>
        <p:nvSpPr>
          <p:cNvPr id="17" name="Rectangle 16"/>
          <p:cNvSpPr/>
          <p:nvPr/>
        </p:nvSpPr>
        <p:spPr>
          <a:xfrm>
            <a:off x="7131614" y="4733238"/>
            <a:ext cx="1981200" cy="6156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r>
              <a:rPr lang="en-US" dirty="0" smtClean="0">
                <a:solidFill>
                  <a:schemeClr val="tx1"/>
                </a:solidFill>
              </a:rPr>
              <a:t>ew Object</a:t>
            </a:r>
            <a:endParaRPr lang="en-US" dirty="0">
              <a:solidFill>
                <a:schemeClr val="tx1"/>
              </a:solidFill>
            </a:endParaRPr>
          </a:p>
        </p:txBody>
      </p:sp>
      <p:sp>
        <p:nvSpPr>
          <p:cNvPr id="13" name="Rectangle 12"/>
          <p:cNvSpPr/>
          <p:nvPr/>
        </p:nvSpPr>
        <p:spPr>
          <a:xfrm>
            <a:off x="4569348" y="3902044"/>
            <a:ext cx="1981200" cy="43661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dirty="0" smtClean="0">
                <a:solidFill>
                  <a:schemeClr val="tx1"/>
                </a:solidFill>
              </a:rPr>
              <a:t>1= 500</a:t>
            </a:r>
            <a:endParaRPr lang="en-US" dirty="0">
              <a:solidFill>
                <a:schemeClr val="tx1"/>
              </a:solidFill>
            </a:endParaRPr>
          </a:p>
        </p:txBody>
      </p:sp>
      <p:sp>
        <p:nvSpPr>
          <p:cNvPr id="14" name="Rectangle 13"/>
          <p:cNvSpPr/>
          <p:nvPr/>
        </p:nvSpPr>
        <p:spPr>
          <a:xfrm>
            <a:off x="4571697" y="3464693"/>
            <a:ext cx="1981200" cy="43661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r>
              <a:rPr lang="en-US" dirty="0" smtClean="0">
                <a:solidFill>
                  <a:schemeClr val="tx1"/>
                </a:solidFill>
              </a:rPr>
              <a:t>2= 600</a:t>
            </a:r>
            <a:endParaRPr lang="en-US" dirty="0">
              <a:solidFill>
                <a:schemeClr val="tx1"/>
              </a:solidFill>
            </a:endParaRPr>
          </a:p>
        </p:txBody>
      </p:sp>
      <p:sp>
        <p:nvSpPr>
          <p:cNvPr id="15" name="Rectangle 14"/>
          <p:cNvSpPr/>
          <p:nvPr/>
        </p:nvSpPr>
        <p:spPr>
          <a:xfrm>
            <a:off x="4571697" y="3017722"/>
            <a:ext cx="1981200" cy="43661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obj1</a:t>
            </a:r>
            <a:endParaRPr lang="en-US" dirty="0">
              <a:solidFill>
                <a:schemeClr val="tx1"/>
              </a:solidFill>
            </a:endParaRPr>
          </a:p>
        </p:txBody>
      </p:sp>
      <p:cxnSp>
        <p:nvCxnSpPr>
          <p:cNvPr id="18" name="Straight Arrow Connector 17"/>
          <p:cNvCxnSpPr/>
          <p:nvPr/>
        </p:nvCxnSpPr>
        <p:spPr>
          <a:xfrm>
            <a:off x="6105895" y="3170718"/>
            <a:ext cx="1240464" cy="196487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968824" y="5699173"/>
            <a:ext cx="1088571" cy="2624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r>
              <a:rPr lang="en-US" dirty="0" smtClean="0">
                <a:solidFill>
                  <a:schemeClr val="tx1"/>
                </a:solidFill>
              </a:rPr>
              <a:t>= 100</a:t>
            </a:r>
            <a:endParaRPr lang="en-US" dirty="0">
              <a:solidFill>
                <a:schemeClr val="tx1"/>
              </a:solidFill>
            </a:endParaRPr>
          </a:p>
        </p:txBody>
      </p:sp>
      <p:sp>
        <p:nvSpPr>
          <p:cNvPr id="24" name="Rectangle 23"/>
          <p:cNvSpPr/>
          <p:nvPr/>
        </p:nvSpPr>
        <p:spPr>
          <a:xfrm>
            <a:off x="7954969" y="5989871"/>
            <a:ext cx="1088571" cy="2624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 </a:t>
            </a:r>
            <a:r>
              <a:rPr lang="en-US" dirty="0">
                <a:solidFill>
                  <a:schemeClr val="tx1"/>
                </a:solidFill>
              </a:rPr>
              <a:t>2</a:t>
            </a:r>
            <a:r>
              <a:rPr lang="en-US" dirty="0" smtClean="0">
                <a:solidFill>
                  <a:schemeClr val="tx1"/>
                </a:solidFill>
              </a:rPr>
              <a:t>00</a:t>
            </a:r>
            <a:endParaRPr lang="en-US" dirty="0">
              <a:solidFill>
                <a:schemeClr val="tx1"/>
              </a:solidFill>
            </a:endParaRPr>
          </a:p>
        </p:txBody>
      </p:sp>
      <p:sp>
        <p:nvSpPr>
          <p:cNvPr id="21" name="Cloud 20"/>
          <p:cNvSpPr/>
          <p:nvPr/>
        </p:nvSpPr>
        <p:spPr>
          <a:xfrm>
            <a:off x="6105895" y="198167"/>
            <a:ext cx="2438400" cy="905666"/>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lumMod val="95000"/>
                    <a:lumOff val="5000"/>
                  </a:schemeClr>
                </a:solidFill>
              </a:rPr>
              <a:t>Workingset</a:t>
            </a:r>
            <a:endParaRPr lang="en-US" sz="2000" dirty="0">
              <a:solidFill>
                <a:schemeClr val="tx1">
                  <a:lumMod val="95000"/>
                  <a:lumOff val="5000"/>
                </a:schemeClr>
              </a:solidFill>
            </a:endParaRPr>
          </a:p>
        </p:txBody>
      </p:sp>
      <p:sp>
        <p:nvSpPr>
          <p:cNvPr id="25" name="Rectangle 24"/>
          <p:cNvSpPr/>
          <p:nvPr/>
        </p:nvSpPr>
        <p:spPr>
          <a:xfrm>
            <a:off x="4577809" y="4795836"/>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b2</a:t>
            </a:r>
            <a:endParaRPr lang="en-US" dirty="0">
              <a:solidFill>
                <a:schemeClr val="tx1"/>
              </a:solidFill>
            </a:endParaRPr>
          </a:p>
        </p:txBody>
      </p:sp>
      <p:cxnSp>
        <p:nvCxnSpPr>
          <p:cNvPr id="26" name="Straight Arrow Connector 25"/>
          <p:cNvCxnSpPr/>
          <p:nvPr/>
        </p:nvCxnSpPr>
        <p:spPr>
          <a:xfrm>
            <a:off x="6105895" y="5500121"/>
            <a:ext cx="1240464" cy="629892"/>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0" y="3386860"/>
            <a:ext cx="4572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 y="3505200"/>
            <a:ext cx="2209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6289593" y="4990171"/>
            <a:ext cx="1056766" cy="79168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467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5104"/>
            <a:ext cx="4419600" cy="5909310"/>
          </a:xfrm>
          <a:prstGeom prst="rect">
            <a:avLst/>
          </a:prstGeom>
          <a:noFill/>
        </p:spPr>
        <p:txBody>
          <a:bodyPr wrap="square" rtlCol="0">
            <a:spAutoFit/>
          </a:bodyPr>
          <a:lstStyle/>
          <a:p>
            <a:r>
              <a:rPr lang="en-US" dirty="0"/>
              <a:t>p</a:t>
            </a:r>
            <a:r>
              <a:rPr lang="en-US" dirty="0" smtClean="0"/>
              <a:t>ublic class </a:t>
            </a:r>
            <a:r>
              <a:rPr lang="en-US" dirty="0" err="1" smtClean="0"/>
              <a:t>DemoB</a:t>
            </a:r>
            <a:endParaRPr lang="en-US" dirty="0" smtClean="0"/>
          </a:p>
          <a:p>
            <a:r>
              <a:rPr lang="en-US" dirty="0" smtClean="0"/>
              <a:t>{</a:t>
            </a:r>
          </a:p>
          <a:p>
            <a:r>
              <a:rPr lang="en-US" dirty="0"/>
              <a:t> </a:t>
            </a:r>
            <a:r>
              <a:rPr lang="en-US" dirty="0" smtClean="0"/>
              <a:t>    </a:t>
            </a:r>
            <a:r>
              <a:rPr lang="en-US" dirty="0" err="1" smtClean="0"/>
              <a:t>int</a:t>
            </a:r>
            <a:r>
              <a:rPr lang="en-US" dirty="0" smtClean="0"/>
              <a:t> x=100;</a:t>
            </a:r>
          </a:p>
          <a:p>
            <a:r>
              <a:rPr lang="en-US" dirty="0"/>
              <a:t> </a:t>
            </a:r>
            <a:r>
              <a:rPr lang="en-US" dirty="0" smtClean="0"/>
              <a:t>    </a:t>
            </a:r>
            <a:r>
              <a:rPr lang="en-US" dirty="0" err="1" smtClean="0"/>
              <a:t>int</a:t>
            </a:r>
            <a:r>
              <a:rPr lang="en-US" dirty="0" smtClean="0"/>
              <a:t> y=200;</a:t>
            </a:r>
          </a:p>
          <a:p>
            <a:r>
              <a:rPr lang="en-US" dirty="0"/>
              <a:t> </a:t>
            </a:r>
            <a:r>
              <a:rPr lang="en-US" dirty="0" smtClean="0"/>
              <a:t>    public static void main(String[] </a:t>
            </a:r>
            <a:r>
              <a:rPr lang="en-US" dirty="0" err="1" smtClean="0"/>
              <a:t>args</a:t>
            </a:r>
            <a:r>
              <a:rPr lang="en-US" dirty="0" smtClean="0"/>
              <a:t>)</a:t>
            </a:r>
          </a:p>
          <a:p>
            <a:r>
              <a:rPr lang="en-US" dirty="0"/>
              <a:t> </a:t>
            </a:r>
            <a:r>
              <a:rPr lang="en-US" dirty="0" smtClean="0"/>
              <a:t>    {</a:t>
            </a:r>
          </a:p>
          <a:p>
            <a:r>
              <a:rPr lang="en-US" dirty="0"/>
              <a:t> </a:t>
            </a:r>
            <a:r>
              <a:rPr lang="en-US" dirty="0" smtClean="0"/>
              <a:t>        </a:t>
            </a:r>
            <a:r>
              <a:rPr lang="en-US" dirty="0" err="1" smtClean="0"/>
              <a:t>int</a:t>
            </a:r>
            <a:r>
              <a:rPr lang="en-US" dirty="0" smtClean="0"/>
              <a:t> a1=2344;</a:t>
            </a:r>
          </a:p>
          <a:p>
            <a:r>
              <a:rPr lang="en-US" dirty="0"/>
              <a:t> </a:t>
            </a:r>
            <a:r>
              <a:rPr lang="en-US" dirty="0" smtClean="0"/>
              <a:t>        </a:t>
            </a:r>
            <a:r>
              <a:rPr lang="en-US" dirty="0" err="1" smtClean="0"/>
              <a:t>int</a:t>
            </a:r>
            <a:r>
              <a:rPr lang="en-US" dirty="0" smtClean="0"/>
              <a:t> a2=a1;</a:t>
            </a:r>
          </a:p>
          <a:p>
            <a:r>
              <a:rPr lang="en-US" dirty="0"/>
              <a:t> </a:t>
            </a:r>
            <a:r>
              <a:rPr lang="en-US" dirty="0" smtClean="0"/>
              <a:t>        </a:t>
            </a:r>
            <a:r>
              <a:rPr lang="en-US" b="1" dirty="0" err="1" smtClean="0"/>
              <a:t>DemoB</a:t>
            </a:r>
            <a:r>
              <a:rPr lang="en-US" dirty="0" smtClean="0"/>
              <a:t> b1=null;</a:t>
            </a:r>
          </a:p>
          <a:p>
            <a:r>
              <a:rPr lang="en-US" dirty="0" smtClean="0"/>
              <a:t>        b1= </a:t>
            </a:r>
            <a:r>
              <a:rPr lang="en-US" b="1" dirty="0" smtClean="0"/>
              <a:t>new </a:t>
            </a:r>
            <a:r>
              <a:rPr lang="en-US" b="1" dirty="0" err="1" smtClean="0"/>
              <a:t>DemoB</a:t>
            </a:r>
            <a:r>
              <a:rPr lang="en-US" b="1" dirty="0" smtClean="0"/>
              <a:t>()</a:t>
            </a:r>
            <a:r>
              <a:rPr lang="en-US" dirty="0" smtClean="0"/>
              <a:t>;</a:t>
            </a:r>
          </a:p>
          <a:p>
            <a:r>
              <a:rPr lang="en-US" dirty="0"/>
              <a:t> </a:t>
            </a:r>
            <a:r>
              <a:rPr lang="en-US" dirty="0" smtClean="0"/>
              <a:t>       </a:t>
            </a:r>
            <a:r>
              <a:rPr lang="en-US" dirty="0" err="1" smtClean="0"/>
              <a:t>DemoB</a:t>
            </a:r>
            <a:r>
              <a:rPr lang="en-US" dirty="0" smtClean="0"/>
              <a:t> b2=b1;</a:t>
            </a:r>
          </a:p>
          <a:p>
            <a:r>
              <a:rPr lang="en-US" dirty="0"/>
              <a:t> </a:t>
            </a:r>
            <a:r>
              <a:rPr lang="en-US" dirty="0" smtClean="0"/>
              <a:t>        b1.m1();</a:t>
            </a:r>
          </a:p>
          <a:p>
            <a:r>
              <a:rPr lang="en-US" dirty="0"/>
              <a:t> </a:t>
            </a:r>
            <a:r>
              <a:rPr lang="en-US" dirty="0" smtClean="0"/>
              <a:t>         b1=null;</a:t>
            </a:r>
            <a:endParaRPr lang="en-US" dirty="0"/>
          </a:p>
          <a:p>
            <a:r>
              <a:rPr lang="en-US" dirty="0" smtClean="0"/>
              <a:t>      }</a:t>
            </a:r>
          </a:p>
          <a:p>
            <a:r>
              <a:rPr lang="en-US" dirty="0"/>
              <a:t> </a:t>
            </a:r>
            <a:r>
              <a:rPr lang="en-US" dirty="0" smtClean="0"/>
              <a:t>     public void m1()</a:t>
            </a:r>
          </a:p>
          <a:p>
            <a:r>
              <a:rPr lang="en-US" dirty="0"/>
              <a:t> </a:t>
            </a:r>
            <a:r>
              <a:rPr lang="en-US" dirty="0" smtClean="0"/>
              <a:t>     {</a:t>
            </a:r>
          </a:p>
          <a:p>
            <a:r>
              <a:rPr lang="en-US" dirty="0"/>
              <a:t> </a:t>
            </a:r>
            <a:r>
              <a:rPr lang="en-US" dirty="0" smtClean="0"/>
              <a:t>         </a:t>
            </a:r>
            <a:r>
              <a:rPr lang="en-US" dirty="0" err="1" smtClean="0"/>
              <a:t>int</a:t>
            </a:r>
            <a:r>
              <a:rPr lang="en-US" dirty="0" smtClean="0"/>
              <a:t> v1=500;</a:t>
            </a:r>
          </a:p>
          <a:p>
            <a:r>
              <a:rPr lang="en-US" dirty="0"/>
              <a:t> </a:t>
            </a:r>
            <a:r>
              <a:rPr lang="en-US" dirty="0" smtClean="0"/>
              <a:t>         </a:t>
            </a:r>
            <a:r>
              <a:rPr lang="en-US" dirty="0" err="1" smtClean="0"/>
              <a:t>int</a:t>
            </a:r>
            <a:r>
              <a:rPr lang="en-US" dirty="0" smtClean="0"/>
              <a:t> v2=600;</a:t>
            </a:r>
          </a:p>
          <a:p>
            <a:r>
              <a:rPr lang="en-US" dirty="0"/>
              <a:t> </a:t>
            </a:r>
            <a:r>
              <a:rPr lang="en-US" dirty="0" smtClean="0"/>
              <a:t>         Object obj1=new Object();</a:t>
            </a:r>
          </a:p>
          <a:p>
            <a:r>
              <a:rPr lang="en-US" dirty="0"/>
              <a:t> </a:t>
            </a:r>
            <a:r>
              <a:rPr lang="en-US" dirty="0" smtClean="0"/>
              <a:t>     }</a:t>
            </a:r>
          </a:p>
          <a:p>
            <a:r>
              <a:rPr lang="en-US" dirty="0"/>
              <a:t>}</a:t>
            </a:r>
          </a:p>
        </p:txBody>
      </p:sp>
      <p:sp>
        <p:nvSpPr>
          <p:cNvPr id="21" name="Cloud 20"/>
          <p:cNvSpPr/>
          <p:nvPr/>
        </p:nvSpPr>
        <p:spPr>
          <a:xfrm>
            <a:off x="6105895" y="198167"/>
            <a:ext cx="2438400" cy="905666"/>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lumMod val="95000"/>
                    <a:lumOff val="5000"/>
                  </a:schemeClr>
                </a:solidFill>
              </a:rPr>
              <a:t>Workingset</a:t>
            </a:r>
            <a:endParaRPr lang="en-US" sz="2000" dirty="0">
              <a:solidFill>
                <a:schemeClr val="tx1">
                  <a:lumMod val="95000"/>
                  <a:lumOff val="5000"/>
                </a:schemeClr>
              </a:solidFill>
            </a:endParaRPr>
          </a:p>
        </p:txBody>
      </p:sp>
      <p:cxnSp>
        <p:nvCxnSpPr>
          <p:cNvPr id="27" name="Straight Arrow Connector 26"/>
          <p:cNvCxnSpPr/>
          <p:nvPr/>
        </p:nvCxnSpPr>
        <p:spPr>
          <a:xfrm>
            <a:off x="0" y="3629319"/>
            <a:ext cx="4572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581388" y="2362201"/>
            <a:ext cx="1981200" cy="4161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bg1"/>
                </a:solidFill>
              </a:rPr>
              <a:t>stack</a:t>
            </a:r>
            <a:endParaRPr lang="en-US" b="1" dirty="0">
              <a:solidFill>
                <a:schemeClr val="bg1"/>
              </a:solidFill>
            </a:endParaRPr>
          </a:p>
        </p:txBody>
      </p:sp>
      <p:sp>
        <p:nvSpPr>
          <p:cNvPr id="18" name="Rectangle 17"/>
          <p:cNvSpPr/>
          <p:nvPr/>
        </p:nvSpPr>
        <p:spPr>
          <a:xfrm>
            <a:off x="7117759" y="3170718"/>
            <a:ext cx="1981200" cy="3352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bg1"/>
                </a:solidFill>
              </a:rPr>
              <a:t>Heap</a:t>
            </a:r>
            <a:endParaRPr lang="en-US" b="1" dirty="0">
              <a:solidFill>
                <a:schemeClr val="bg1"/>
              </a:solidFill>
            </a:endParaRPr>
          </a:p>
        </p:txBody>
      </p:sp>
      <p:sp>
        <p:nvSpPr>
          <p:cNvPr id="19" name="Rectangle 18"/>
          <p:cNvSpPr/>
          <p:nvPr/>
        </p:nvSpPr>
        <p:spPr>
          <a:xfrm>
            <a:off x="4597241" y="6084952"/>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a1= 2344</a:t>
            </a:r>
            <a:endParaRPr lang="en-US" dirty="0">
              <a:solidFill>
                <a:schemeClr val="tx1"/>
              </a:solidFill>
            </a:endParaRPr>
          </a:p>
        </p:txBody>
      </p:sp>
      <p:sp>
        <p:nvSpPr>
          <p:cNvPr id="20" name="Rectangle 19"/>
          <p:cNvSpPr/>
          <p:nvPr/>
        </p:nvSpPr>
        <p:spPr>
          <a:xfrm>
            <a:off x="4582254" y="5665852"/>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a2= 2344</a:t>
            </a:r>
            <a:endParaRPr lang="en-US" dirty="0">
              <a:solidFill>
                <a:schemeClr val="tx1"/>
              </a:solidFill>
            </a:endParaRPr>
          </a:p>
        </p:txBody>
      </p:sp>
      <p:sp>
        <p:nvSpPr>
          <p:cNvPr id="22" name="Rectangle 21"/>
          <p:cNvSpPr/>
          <p:nvPr/>
        </p:nvSpPr>
        <p:spPr>
          <a:xfrm>
            <a:off x="4577809" y="5227286"/>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B1 </a:t>
            </a:r>
            <a:r>
              <a:rPr lang="en-US" b="1" dirty="0" smtClean="0">
                <a:solidFill>
                  <a:srgbClr val="FF0000"/>
                </a:solidFill>
              </a:rPr>
              <a:t>null</a:t>
            </a:r>
            <a:endParaRPr lang="en-US" b="1" dirty="0">
              <a:solidFill>
                <a:srgbClr val="FF0000"/>
              </a:solidFill>
            </a:endParaRPr>
          </a:p>
        </p:txBody>
      </p:sp>
      <p:sp>
        <p:nvSpPr>
          <p:cNvPr id="28" name="Rectangle 27"/>
          <p:cNvSpPr/>
          <p:nvPr/>
        </p:nvSpPr>
        <p:spPr>
          <a:xfrm>
            <a:off x="7131614" y="5359736"/>
            <a:ext cx="1981200" cy="11528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n</a:t>
            </a:r>
            <a:r>
              <a:rPr lang="en-US" dirty="0" smtClean="0">
                <a:solidFill>
                  <a:schemeClr val="tx1"/>
                </a:solidFill>
              </a:rPr>
              <a:t>ew </a:t>
            </a:r>
            <a:r>
              <a:rPr lang="en-US" dirty="0" err="1" smtClean="0">
                <a:solidFill>
                  <a:schemeClr val="tx1"/>
                </a:solidFill>
              </a:rPr>
              <a:t>DemoB</a:t>
            </a:r>
            <a:endParaRPr lang="en-US" dirty="0">
              <a:solidFill>
                <a:schemeClr val="tx1"/>
              </a:solidFill>
            </a:endParaRPr>
          </a:p>
        </p:txBody>
      </p:sp>
      <p:sp>
        <p:nvSpPr>
          <p:cNvPr id="30" name="Rectangle 29"/>
          <p:cNvSpPr/>
          <p:nvPr/>
        </p:nvSpPr>
        <p:spPr>
          <a:xfrm>
            <a:off x="7131614" y="4733238"/>
            <a:ext cx="1981200" cy="6156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r>
              <a:rPr lang="en-US" dirty="0" smtClean="0">
                <a:solidFill>
                  <a:schemeClr val="tx1"/>
                </a:solidFill>
              </a:rPr>
              <a:t>ew Object</a:t>
            </a:r>
            <a:endParaRPr lang="en-US" dirty="0">
              <a:solidFill>
                <a:schemeClr val="tx1"/>
              </a:solidFill>
            </a:endParaRPr>
          </a:p>
        </p:txBody>
      </p:sp>
      <p:sp>
        <p:nvSpPr>
          <p:cNvPr id="35" name="Rectangle 34"/>
          <p:cNvSpPr/>
          <p:nvPr/>
        </p:nvSpPr>
        <p:spPr>
          <a:xfrm>
            <a:off x="7968824" y="5699173"/>
            <a:ext cx="1088571" cy="2624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r>
              <a:rPr lang="en-US" dirty="0" smtClean="0">
                <a:solidFill>
                  <a:schemeClr val="tx1"/>
                </a:solidFill>
              </a:rPr>
              <a:t>= 100</a:t>
            </a:r>
            <a:endParaRPr lang="en-US" dirty="0">
              <a:solidFill>
                <a:schemeClr val="tx1"/>
              </a:solidFill>
            </a:endParaRPr>
          </a:p>
        </p:txBody>
      </p:sp>
      <p:sp>
        <p:nvSpPr>
          <p:cNvPr id="36" name="Rectangle 35"/>
          <p:cNvSpPr/>
          <p:nvPr/>
        </p:nvSpPr>
        <p:spPr>
          <a:xfrm>
            <a:off x="7954969" y="5989871"/>
            <a:ext cx="1088571" cy="2624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 </a:t>
            </a:r>
            <a:r>
              <a:rPr lang="en-US" dirty="0">
                <a:solidFill>
                  <a:schemeClr val="tx1"/>
                </a:solidFill>
              </a:rPr>
              <a:t>2</a:t>
            </a:r>
            <a:r>
              <a:rPr lang="en-US" dirty="0" smtClean="0">
                <a:solidFill>
                  <a:schemeClr val="tx1"/>
                </a:solidFill>
              </a:rPr>
              <a:t>00</a:t>
            </a:r>
            <a:endParaRPr lang="en-US" dirty="0">
              <a:solidFill>
                <a:schemeClr val="tx1"/>
              </a:solidFill>
            </a:endParaRPr>
          </a:p>
        </p:txBody>
      </p:sp>
      <p:sp>
        <p:nvSpPr>
          <p:cNvPr id="37" name="Rectangle 36"/>
          <p:cNvSpPr/>
          <p:nvPr/>
        </p:nvSpPr>
        <p:spPr>
          <a:xfrm>
            <a:off x="4577809" y="4795836"/>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b2</a:t>
            </a:r>
            <a:endParaRPr lang="en-US" dirty="0">
              <a:solidFill>
                <a:schemeClr val="tx1"/>
              </a:solidFill>
            </a:endParaRPr>
          </a:p>
        </p:txBody>
      </p:sp>
      <p:cxnSp>
        <p:nvCxnSpPr>
          <p:cNvPr id="39" name="Straight Arrow Connector 38"/>
          <p:cNvCxnSpPr/>
          <p:nvPr/>
        </p:nvCxnSpPr>
        <p:spPr>
          <a:xfrm>
            <a:off x="6289593" y="4990171"/>
            <a:ext cx="1056766" cy="79168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617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
            <a:ext cx="3581400" cy="3416320"/>
          </a:xfrm>
          <a:prstGeom prst="rect">
            <a:avLst/>
          </a:prstGeom>
          <a:noFill/>
        </p:spPr>
        <p:txBody>
          <a:bodyPr wrap="square" rtlCol="0">
            <a:spAutoFit/>
          </a:bodyPr>
          <a:lstStyle/>
          <a:p>
            <a:r>
              <a:rPr lang="en-US" dirty="0"/>
              <a:t>p</a:t>
            </a:r>
            <a:r>
              <a:rPr lang="en-US" dirty="0" smtClean="0"/>
              <a:t>ublic class </a:t>
            </a:r>
            <a:r>
              <a:rPr lang="en-US" dirty="0" err="1" smtClean="0"/>
              <a:t>DemoB</a:t>
            </a:r>
            <a:endParaRPr lang="en-US" dirty="0" smtClean="0"/>
          </a:p>
          <a:p>
            <a:r>
              <a:rPr lang="en-US" dirty="0" smtClean="0"/>
              <a:t>{</a:t>
            </a:r>
          </a:p>
          <a:p>
            <a:r>
              <a:rPr lang="en-US" dirty="0" smtClean="0"/>
              <a:t>public static void main(String[] </a:t>
            </a:r>
            <a:r>
              <a:rPr lang="en-US" dirty="0" err="1" smtClean="0"/>
              <a:t>args</a:t>
            </a:r>
            <a:r>
              <a:rPr lang="en-US" dirty="0" smtClean="0"/>
              <a:t>)</a:t>
            </a:r>
          </a:p>
          <a:p>
            <a:r>
              <a:rPr lang="en-US" dirty="0" smtClean="0"/>
              <a:t> {</a:t>
            </a:r>
          </a:p>
          <a:p>
            <a:r>
              <a:rPr lang="en-US" dirty="0"/>
              <a:t> </a:t>
            </a:r>
            <a:r>
              <a:rPr lang="en-US" dirty="0" smtClean="0"/>
              <a:t>        </a:t>
            </a:r>
            <a:r>
              <a:rPr lang="en-US" dirty="0" err="1" smtClean="0"/>
              <a:t>int</a:t>
            </a:r>
            <a:r>
              <a:rPr lang="en-US" dirty="0" smtClean="0"/>
              <a:t>  x=100;</a:t>
            </a:r>
          </a:p>
          <a:p>
            <a:r>
              <a:rPr lang="en-US" dirty="0"/>
              <a:t> </a:t>
            </a:r>
            <a:r>
              <a:rPr lang="en-US" dirty="0" smtClean="0"/>
              <a:t>        </a:t>
            </a:r>
            <a:r>
              <a:rPr lang="en-US" dirty="0" err="1" smtClean="0"/>
              <a:t>int</a:t>
            </a:r>
            <a:r>
              <a:rPr lang="en-US" dirty="0" smtClean="0"/>
              <a:t> y=x;</a:t>
            </a:r>
          </a:p>
          <a:p>
            <a:r>
              <a:rPr lang="en-US" dirty="0"/>
              <a:t> </a:t>
            </a:r>
            <a:r>
              <a:rPr lang="en-US" dirty="0" smtClean="0"/>
              <a:t>        </a:t>
            </a:r>
            <a:r>
              <a:rPr lang="en-US" dirty="0" err="1" smtClean="0"/>
              <a:t>S.o.p</a:t>
            </a:r>
            <a:r>
              <a:rPr lang="en-US" dirty="0" smtClean="0"/>
              <a:t>(x+” “+y);</a:t>
            </a:r>
          </a:p>
          <a:p>
            <a:r>
              <a:rPr lang="en-US" dirty="0"/>
              <a:t> </a:t>
            </a:r>
            <a:r>
              <a:rPr lang="en-US" dirty="0" smtClean="0"/>
              <a:t>       x=123;</a:t>
            </a:r>
          </a:p>
          <a:p>
            <a:r>
              <a:rPr lang="en-US" dirty="0" smtClean="0"/>
              <a:t>        </a:t>
            </a:r>
            <a:r>
              <a:rPr lang="en-US" dirty="0" err="1"/>
              <a:t>S.o.p</a:t>
            </a:r>
            <a:r>
              <a:rPr lang="en-US" dirty="0"/>
              <a:t>(x+” “+y</a:t>
            </a:r>
            <a:r>
              <a:rPr lang="en-US" dirty="0" smtClean="0"/>
              <a:t>);</a:t>
            </a:r>
          </a:p>
          <a:p>
            <a:r>
              <a:rPr lang="en-US" b="1" dirty="0">
                <a:solidFill>
                  <a:srgbClr val="FF0000"/>
                </a:solidFill>
              </a:rPr>
              <a:t> </a:t>
            </a:r>
            <a:r>
              <a:rPr lang="en-US" b="1" dirty="0" smtClean="0">
                <a:solidFill>
                  <a:srgbClr val="FF0000"/>
                </a:solidFill>
              </a:rPr>
              <a:t>      x=null;</a:t>
            </a:r>
          </a:p>
          <a:p>
            <a:r>
              <a:rPr lang="en-US" dirty="0" smtClean="0"/>
              <a:t>}</a:t>
            </a:r>
          </a:p>
          <a:p>
            <a:r>
              <a:rPr lang="en-US" dirty="0" smtClean="0"/>
              <a:t>}</a:t>
            </a:r>
            <a:endParaRPr lang="en-US" dirty="0"/>
          </a:p>
        </p:txBody>
      </p:sp>
      <p:sp>
        <p:nvSpPr>
          <p:cNvPr id="3" name="Rectangle 2"/>
          <p:cNvSpPr/>
          <p:nvPr/>
        </p:nvSpPr>
        <p:spPr>
          <a:xfrm>
            <a:off x="4953000" y="152400"/>
            <a:ext cx="1981200" cy="13631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bg1"/>
                </a:solidFill>
              </a:rPr>
              <a:t>stack</a:t>
            </a:r>
            <a:endParaRPr lang="en-US" b="1" dirty="0">
              <a:solidFill>
                <a:schemeClr val="bg1"/>
              </a:solidFill>
            </a:endParaRPr>
          </a:p>
        </p:txBody>
      </p:sp>
      <p:sp>
        <p:nvSpPr>
          <p:cNvPr id="4" name="Rectangle 3"/>
          <p:cNvSpPr/>
          <p:nvPr/>
        </p:nvSpPr>
        <p:spPr>
          <a:xfrm>
            <a:off x="4953000" y="1072292"/>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r>
              <a:rPr lang="en-US" dirty="0" smtClean="0">
                <a:solidFill>
                  <a:schemeClr val="tx1"/>
                </a:solidFill>
              </a:rPr>
              <a:t>= 100</a:t>
            </a:r>
            <a:endParaRPr lang="en-US" dirty="0">
              <a:solidFill>
                <a:schemeClr val="tx1"/>
              </a:solidFill>
            </a:endParaRPr>
          </a:p>
        </p:txBody>
      </p:sp>
      <p:sp>
        <p:nvSpPr>
          <p:cNvPr id="5" name="Rectangle 4"/>
          <p:cNvSpPr/>
          <p:nvPr/>
        </p:nvSpPr>
        <p:spPr>
          <a:xfrm>
            <a:off x="4966648" y="573938"/>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cxnSp>
        <p:nvCxnSpPr>
          <p:cNvPr id="9" name="Straight Arrow Connector 8"/>
          <p:cNvCxnSpPr/>
          <p:nvPr/>
        </p:nvCxnSpPr>
        <p:spPr>
          <a:xfrm>
            <a:off x="6422571" y="783488"/>
            <a:ext cx="76200" cy="7079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953000" y="1728514"/>
            <a:ext cx="1981200" cy="1393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bg1"/>
                </a:solidFill>
              </a:rPr>
              <a:t>stack</a:t>
            </a:r>
            <a:endParaRPr lang="en-US" b="1" dirty="0">
              <a:solidFill>
                <a:schemeClr val="bg1"/>
              </a:solidFill>
            </a:endParaRPr>
          </a:p>
        </p:txBody>
      </p:sp>
      <p:sp>
        <p:nvSpPr>
          <p:cNvPr id="12" name="Rectangle 11"/>
          <p:cNvSpPr/>
          <p:nvPr/>
        </p:nvSpPr>
        <p:spPr>
          <a:xfrm>
            <a:off x="4953000" y="2703144"/>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r>
              <a:rPr lang="en-US" dirty="0" smtClean="0">
                <a:solidFill>
                  <a:schemeClr val="tx1"/>
                </a:solidFill>
              </a:rPr>
              <a:t>= 100</a:t>
            </a:r>
            <a:endParaRPr lang="en-US" dirty="0">
              <a:solidFill>
                <a:schemeClr val="tx1"/>
              </a:solidFill>
            </a:endParaRPr>
          </a:p>
        </p:txBody>
      </p:sp>
      <p:sp>
        <p:nvSpPr>
          <p:cNvPr id="13" name="Rectangle 12"/>
          <p:cNvSpPr/>
          <p:nvPr/>
        </p:nvSpPr>
        <p:spPr>
          <a:xfrm>
            <a:off x="4953000" y="2177551"/>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 = 100</a:t>
            </a:r>
            <a:endParaRPr lang="en-US" dirty="0">
              <a:solidFill>
                <a:schemeClr val="tx1"/>
              </a:solidFill>
            </a:endParaRPr>
          </a:p>
        </p:txBody>
      </p:sp>
      <p:sp>
        <p:nvSpPr>
          <p:cNvPr id="14" name="Rectangle 13"/>
          <p:cNvSpPr/>
          <p:nvPr/>
        </p:nvSpPr>
        <p:spPr>
          <a:xfrm>
            <a:off x="4966648" y="3424649"/>
            <a:ext cx="1981200" cy="1393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bg1"/>
                </a:solidFill>
              </a:rPr>
              <a:t>stack</a:t>
            </a:r>
            <a:endParaRPr lang="en-US" b="1" dirty="0">
              <a:solidFill>
                <a:schemeClr val="bg1"/>
              </a:solidFill>
            </a:endParaRPr>
          </a:p>
        </p:txBody>
      </p:sp>
      <p:sp>
        <p:nvSpPr>
          <p:cNvPr id="15" name="Rectangle 14"/>
          <p:cNvSpPr/>
          <p:nvPr/>
        </p:nvSpPr>
        <p:spPr>
          <a:xfrm>
            <a:off x="4966648" y="4399279"/>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r>
              <a:rPr lang="en-US" dirty="0" smtClean="0">
                <a:solidFill>
                  <a:schemeClr val="tx1"/>
                </a:solidFill>
              </a:rPr>
              <a:t>= </a:t>
            </a:r>
            <a:r>
              <a:rPr lang="en-US" dirty="0" smtClean="0">
                <a:solidFill>
                  <a:schemeClr val="tx1"/>
                </a:solidFill>
              </a:rPr>
              <a:t>123</a:t>
            </a:r>
            <a:endParaRPr lang="en-US" dirty="0">
              <a:solidFill>
                <a:schemeClr val="tx1"/>
              </a:solidFill>
            </a:endParaRPr>
          </a:p>
        </p:txBody>
      </p:sp>
      <p:sp>
        <p:nvSpPr>
          <p:cNvPr id="16" name="Rectangle 15"/>
          <p:cNvSpPr/>
          <p:nvPr/>
        </p:nvSpPr>
        <p:spPr>
          <a:xfrm>
            <a:off x="4966648" y="3873686"/>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 = 100</a:t>
            </a:r>
            <a:endParaRPr lang="en-US" dirty="0">
              <a:solidFill>
                <a:schemeClr val="tx1"/>
              </a:solidFill>
            </a:endParaRPr>
          </a:p>
        </p:txBody>
      </p:sp>
    </p:spTree>
    <p:extLst>
      <p:ext uri="{BB962C8B-B14F-4D97-AF65-F5344CB8AC3E}">
        <p14:creationId xmlns:p14="http://schemas.microsoft.com/office/powerpoint/2010/main" val="4292807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Demo2</a:t>
            </a:r>
            <a:endParaRPr lang="en-IN" dirty="0"/>
          </a:p>
        </p:txBody>
      </p:sp>
      <p:sp>
        <p:nvSpPr>
          <p:cNvPr id="3" name="Content Placeholder 2"/>
          <p:cNvSpPr>
            <a:spLocks noGrp="1"/>
          </p:cNvSpPr>
          <p:nvPr>
            <p:ph idx="1"/>
          </p:nvPr>
        </p:nvSpPr>
        <p:spPr>
          <a:xfrm>
            <a:off x="228600" y="1600200"/>
            <a:ext cx="8915400" cy="5257800"/>
          </a:xfrm>
        </p:spPr>
        <p:txBody>
          <a:bodyPr>
            <a:normAutofit fontScale="70000" lnSpcReduction="20000"/>
          </a:bodyPr>
          <a:lstStyle/>
          <a:p>
            <a:pPr marL="0" indent="0">
              <a:lnSpc>
                <a:spcPct val="120000"/>
              </a:lnSpc>
              <a:buNone/>
            </a:pPr>
            <a:r>
              <a:rPr lang="en-IN" dirty="0" smtClean="0"/>
              <a:t>public class </a:t>
            </a:r>
            <a:r>
              <a:rPr lang="en-IN" dirty="0" err="1" smtClean="0"/>
              <a:t>SampleB</a:t>
            </a:r>
            <a:endParaRPr lang="en-IN" dirty="0" smtClean="0"/>
          </a:p>
          <a:p>
            <a:pPr marL="0" indent="0">
              <a:lnSpc>
                <a:spcPct val="120000"/>
              </a:lnSpc>
              <a:buNone/>
            </a:pPr>
            <a:r>
              <a:rPr lang="en-IN" dirty="0" smtClean="0"/>
              <a:t>{</a:t>
            </a:r>
          </a:p>
          <a:p>
            <a:pPr marL="0" indent="0">
              <a:lnSpc>
                <a:spcPct val="120000"/>
              </a:lnSpc>
              <a:buNone/>
            </a:pPr>
            <a:r>
              <a:rPr lang="en-IN" dirty="0" smtClean="0"/>
              <a:t>	public static void main(String </a:t>
            </a:r>
            <a:r>
              <a:rPr lang="en-IN" dirty="0" err="1" smtClean="0"/>
              <a:t>args</a:t>
            </a:r>
            <a:r>
              <a:rPr lang="en-IN" dirty="0" smtClean="0"/>
              <a:t>[])</a:t>
            </a:r>
          </a:p>
          <a:p>
            <a:pPr marL="0" indent="0">
              <a:lnSpc>
                <a:spcPct val="120000"/>
              </a:lnSpc>
              <a:buNone/>
            </a:pPr>
            <a:r>
              <a:rPr lang="en-IN" dirty="0" smtClean="0"/>
              <a:t>	{</a:t>
            </a:r>
          </a:p>
          <a:p>
            <a:pPr marL="0" indent="0">
              <a:lnSpc>
                <a:spcPct val="120000"/>
              </a:lnSpc>
              <a:buNone/>
            </a:pPr>
            <a:r>
              <a:rPr lang="en-IN" dirty="0" smtClean="0"/>
              <a:t>		String s1=“12345”;</a:t>
            </a:r>
          </a:p>
          <a:p>
            <a:pPr marL="0" indent="0">
              <a:lnSpc>
                <a:spcPct val="120000"/>
              </a:lnSpc>
              <a:buNone/>
            </a:pPr>
            <a:r>
              <a:rPr lang="en-IN" dirty="0" smtClean="0"/>
              <a:t>		</a:t>
            </a:r>
            <a:r>
              <a:rPr lang="en-IN" smtClean="0"/>
              <a:t>String s2=“500”;</a:t>
            </a:r>
            <a:endParaRPr lang="en-IN" dirty="0" smtClean="0"/>
          </a:p>
          <a:p>
            <a:pPr marL="0" indent="0">
              <a:lnSpc>
                <a:spcPct val="120000"/>
              </a:lnSpc>
              <a:buNone/>
            </a:pPr>
            <a:r>
              <a:rPr lang="en-IN" dirty="0" smtClean="0"/>
              <a:t>		</a:t>
            </a:r>
            <a:r>
              <a:rPr lang="en-IN" dirty="0" err="1" smtClean="0"/>
              <a:t>System.out.println</a:t>
            </a:r>
            <a:r>
              <a:rPr lang="en-IN" dirty="0" smtClean="0"/>
              <a:t>("s1="+s1+"   s2="+s2);</a:t>
            </a:r>
          </a:p>
          <a:p>
            <a:pPr marL="0" indent="0">
              <a:lnSpc>
                <a:spcPct val="120000"/>
              </a:lnSpc>
              <a:buNone/>
            </a:pPr>
            <a:r>
              <a:rPr lang="en-IN" dirty="0" smtClean="0"/>
              <a:t>		</a:t>
            </a:r>
            <a:r>
              <a:rPr lang="en-IN" dirty="0" err="1" smtClean="0"/>
              <a:t>int</a:t>
            </a:r>
            <a:r>
              <a:rPr lang="en-IN" dirty="0" smtClean="0"/>
              <a:t> c1=</a:t>
            </a:r>
            <a:r>
              <a:rPr lang="en-IN" dirty="0" err="1" smtClean="0"/>
              <a:t>Integer.parseInt</a:t>
            </a:r>
            <a:r>
              <a:rPr lang="en-IN" dirty="0" smtClean="0"/>
              <a:t>(s1);//String to </a:t>
            </a:r>
            <a:r>
              <a:rPr lang="en-IN" dirty="0" err="1" smtClean="0"/>
              <a:t>int</a:t>
            </a:r>
            <a:endParaRPr lang="en-IN" dirty="0" smtClean="0"/>
          </a:p>
          <a:p>
            <a:pPr marL="0" indent="0">
              <a:lnSpc>
                <a:spcPct val="120000"/>
              </a:lnSpc>
              <a:buNone/>
            </a:pPr>
            <a:r>
              <a:rPr lang="en-IN" dirty="0" smtClean="0"/>
              <a:t>		</a:t>
            </a:r>
            <a:r>
              <a:rPr lang="en-IN" dirty="0" err="1" smtClean="0"/>
              <a:t>int</a:t>
            </a:r>
            <a:r>
              <a:rPr lang="en-IN" dirty="0" smtClean="0"/>
              <a:t> c2=</a:t>
            </a:r>
            <a:r>
              <a:rPr lang="en-IN" dirty="0" err="1" smtClean="0"/>
              <a:t>Integer.parseInt</a:t>
            </a:r>
            <a:r>
              <a:rPr lang="en-IN" dirty="0" smtClean="0"/>
              <a:t>(s2);//String to </a:t>
            </a:r>
            <a:r>
              <a:rPr lang="en-IN" dirty="0" err="1" smtClean="0"/>
              <a:t>int</a:t>
            </a:r>
            <a:endParaRPr lang="en-IN" dirty="0" smtClean="0"/>
          </a:p>
          <a:p>
            <a:pPr marL="0" indent="0">
              <a:lnSpc>
                <a:spcPct val="120000"/>
              </a:lnSpc>
              <a:buNone/>
            </a:pPr>
            <a:r>
              <a:rPr lang="en-IN" dirty="0" smtClean="0"/>
              <a:t>		</a:t>
            </a:r>
            <a:r>
              <a:rPr lang="en-IN" dirty="0" err="1" smtClean="0"/>
              <a:t>System.out.println</a:t>
            </a:r>
            <a:r>
              <a:rPr lang="en-IN" dirty="0" smtClean="0"/>
              <a:t>("c1="+c1+"   c2="+c2);</a:t>
            </a:r>
          </a:p>
          <a:p>
            <a:pPr marL="0" indent="0">
              <a:lnSpc>
                <a:spcPct val="120000"/>
              </a:lnSpc>
              <a:buNone/>
            </a:pPr>
            <a:r>
              <a:rPr lang="en-IN" dirty="0" smtClean="0"/>
              <a:t>	}</a:t>
            </a:r>
          </a:p>
          <a:p>
            <a:pPr marL="0" indent="0">
              <a:lnSpc>
                <a:spcPct val="120000"/>
              </a:lnSpc>
              <a:buNone/>
            </a:pPr>
            <a:r>
              <a:rPr lang="en-IN" dirty="0" smtClean="0"/>
              <a:t>}</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04658" y="3889817"/>
            <a:ext cx="1981200" cy="2539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bg1"/>
                </a:solidFill>
              </a:rPr>
              <a:t>stack</a:t>
            </a:r>
            <a:endParaRPr lang="en-US" b="1" dirty="0">
              <a:solidFill>
                <a:schemeClr val="bg1"/>
              </a:solidFill>
            </a:endParaRPr>
          </a:p>
        </p:txBody>
      </p:sp>
      <p:sp>
        <p:nvSpPr>
          <p:cNvPr id="5" name="Rectangle 4"/>
          <p:cNvSpPr/>
          <p:nvPr/>
        </p:nvSpPr>
        <p:spPr>
          <a:xfrm>
            <a:off x="7010400" y="3810000"/>
            <a:ext cx="1981200" cy="26143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bg1"/>
                </a:solidFill>
              </a:rPr>
              <a:t>Heap</a:t>
            </a:r>
            <a:endParaRPr lang="en-US" b="1" dirty="0">
              <a:solidFill>
                <a:schemeClr val="bg1"/>
              </a:solidFill>
            </a:endParaRPr>
          </a:p>
        </p:txBody>
      </p:sp>
      <p:sp>
        <p:nvSpPr>
          <p:cNvPr id="6" name="Rectangle 5"/>
          <p:cNvSpPr/>
          <p:nvPr/>
        </p:nvSpPr>
        <p:spPr>
          <a:xfrm>
            <a:off x="4604658" y="5977154"/>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a1= 2344</a:t>
            </a:r>
            <a:endParaRPr lang="en-US" dirty="0">
              <a:solidFill>
                <a:schemeClr val="tx1"/>
              </a:solidFill>
            </a:endParaRPr>
          </a:p>
        </p:txBody>
      </p:sp>
      <p:sp>
        <p:nvSpPr>
          <p:cNvPr id="8" name="Rectangle 7"/>
          <p:cNvSpPr/>
          <p:nvPr/>
        </p:nvSpPr>
        <p:spPr>
          <a:xfrm>
            <a:off x="4604658" y="5515587"/>
            <a:ext cx="1981200" cy="419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sp>
        <p:nvSpPr>
          <p:cNvPr id="9" name="Rectangle 8"/>
          <p:cNvSpPr/>
          <p:nvPr/>
        </p:nvSpPr>
        <p:spPr>
          <a:xfrm>
            <a:off x="7010400" y="5825652"/>
            <a:ext cx="1981200" cy="5987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cxnSp>
        <p:nvCxnSpPr>
          <p:cNvPr id="10" name="Straight Arrow Connector 9"/>
          <p:cNvCxnSpPr/>
          <p:nvPr/>
        </p:nvCxnSpPr>
        <p:spPr>
          <a:xfrm>
            <a:off x="6358743" y="5825652"/>
            <a:ext cx="782286" cy="361052"/>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442859" y="6060602"/>
            <a:ext cx="1088571" cy="2624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2344</a:t>
            </a:r>
            <a:endParaRPr lang="en-US" dirty="0">
              <a:solidFill>
                <a:schemeClr val="tx1"/>
              </a:solidFill>
            </a:endParaRPr>
          </a:p>
        </p:txBody>
      </p:sp>
      <p:sp>
        <p:nvSpPr>
          <p:cNvPr id="17" name="TextBox 16"/>
          <p:cNvSpPr txBox="1"/>
          <p:nvPr/>
        </p:nvSpPr>
        <p:spPr>
          <a:xfrm>
            <a:off x="0" y="24348"/>
            <a:ext cx="9144000" cy="3785652"/>
          </a:xfrm>
          <a:prstGeom prst="rect">
            <a:avLst/>
          </a:prstGeom>
          <a:noFill/>
        </p:spPr>
        <p:txBody>
          <a:bodyPr wrap="square" rtlCol="0">
            <a:spAutoFit/>
          </a:bodyPr>
          <a:lstStyle/>
          <a:p>
            <a:r>
              <a:rPr lang="en-US" sz="2400" dirty="0" smtClean="0"/>
              <a:t>//Boxing – Using Wrapper Class</a:t>
            </a:r>
          </a:p>
          <a:p>
            <a:r>
              <a:rPr lang="en-US" sz="2400" dirty="0" smtClean="0"/>
              <a:t>//Creating an Object wrapper for a primitive type</a:t>
            </a:r>
            <a:endParaRPr lang="en-US" sz="2400" dirty="0" smtClean="0"/>
          </a:p>
          <a:p>
            <a:r>
              <a:rPr lang="en-US" sz="2400" dirty="0" smtClean="0"/>
              <a:t>public </a:t>
            </a:r>
            <a:r>
              <a:rPr lang="en-US" sz="2400" dirty="0" smtClean="0"/>
              <a:t>class </a:t>
            </a:r>
            <a:r>
              <a:rPr lang="en-US" sz="2400" dirty="0" err="1" smtClean="0"/>
              <a:t>DemoB</a:t>
            </a:r>
            <a:endParaRPr lang="en-US" sz="2400" dirty="0" smtClean="0"/>
          </a:p>
          <a:p>
            <a:r>
              <a:rPr lang="en-US" sz="2400" dirty="0" smtClean="0"/>
              <a:t>{</a:t>
            </a:r>
          </a:p>
          <a:p>
            <a:r>
              <a:rPr lang="en-US" sz="2400" dirty="0" smtClean="0"/>
              <a:t>     public </a:t>
            </a:r>
            <a:r>
              <a:rPr lang="en-US" sz="2400" dirty="0" smtClean="0"/>
              <a:t>static void main(String[] </a:t>
            </a:r>
            <a:r>
              <a:rPr lang="en-US" sz="2400" dirty="0" err="1" smtClean="0"/>
              <a:t>args</a:t>
            </a:r>
            <a:r>
              <a:rPr lang="en-US" sz="2400" dirty="0" smtClean="0"/>
              <a:t>)</a:t>
            </a:r>
          </a:p>
          <a:p>
            <a:r>
              <a:rPr lang="en-US" sz="2400" dirty="0"/>
              <a:t> </a:t>
            </a:r>
            <a:r>
              <a:rPr lang="en-US" sz="2400" dirty="0" smtClean="0"/>
              <a:t>    {</a:t>
            </a:r>
          </a:p>
          <a:p>
            <a:r>
              <a:rPr lang="en-US" sz="2400" dirty="0"/>
              <a:t> </a:t>
            </a:r>
            <a:r>
              <a:rPr lang="en-US" sz="2400" dirty="0" smtClean="0"/>
              <a:t>        </a:t>
            </a:r>
            <a:r>
              <a:rPr lang="en-US" sz="2400" dirty="0" err="1" smtClean="0"/>
              <a:t>int</a:t>
            </a:r>
            <a:r>
              <a:rPr lang="en-US" sz="2400" dirty="0" smtClean="0"/>
              <a:t> a1</a:t>
            </a:r>
            <a:r>
              <a:rPr lang="en-US" sz="2400" dirty="0" smtClean="0"/>
              <a:t>= 2344</a:t>
            </a:r>
            <a:r>
              <a:rPr lang="en-US" sz="2400" dirty="0" smtClean="0"/>
              <a:t>;</a:t>
            </a:r>
          </a:p>
          <a:p>
            <a:r>
              <a:rPr lang="en-US" sz="2400" dirty="0"/>
              <a:t> </a:t>
            </a:r>
            <a:r>
              <a:rPr lang="en-US" sz="2400" dirty="0" smtClean="0"/>
              <a:t>        Integer y</a:t>
            </a:r>
            <a:r>
              <a:rPr lang="en-US" sz="2400" dirty="0" smtClean="0"/>
              <a:t>= </a:t>
            </a:r>
            <a:r>
              <a:rPr lang="en-US" sz="2400" b="1" dirty="0" smtClean="0"/>
              <a:t>new</a:t>
            </a:r>
            <a:r>
              <a:rPr lang="en-US" sz="2400" dirty="0" smtClean="0"/>
              <a:t> </a:t>
            </a:r>
            <a:r>
              <a:rPr lang="en-US" sz="2400" dirty="0" smtClean="0"/>
              <a:t>Integer</a:t>
            </a:r>
            <a:r>
              <a:rPr lang="en-US" sz="2400" dirty="0" smtClean="0"/>
              <a:t>( a1 );</a:t>
            </a:r>
            <a:endParaRPr lang="en-US" sz="2400" dirty="0" smtClean="0"/>
          </a:p>
          <a:p>
            <a:r>
              <a:rPr lang="en-US" sz="2400" dirty="0" smtClean="0"/>
              <a:t>    }</a:t>
            </a:r>
            <a:endParaRPr lang="en-US" sz="2400" dirty="0" smtClean="0"/>
          </a:p>
          <a:p>
            <a:r>
              <a:rPr lang="en-US" sz="2400" dirty="0" smtClean="0"/>
              <a:t>}</a:t>
            </a:r>
            <a:endParaRPr lang="en-US" sz="2400" dirty="0"/>
          </a:p>
        </p:txBody>
      </p:sp>
    </p:spTree>
    <p:extLst>
      <p:ext uri="{BB962C8B-B14F-4D97-AF65-F5344CB8AC3E}">
        <p14:creationId xmlns:p14="http://schemas.microsoft.com/office/powerpoint/2010/main" val="2697391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1800" y="914400"/>
            <a:ext cx="3962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Java Data Types</a:t>
            </a:r>
            <a:endParaRPr lang="en-US" sz="2400" dirty="0"/>
          </a:p>
        </p:txBody>
      </p:sp>
      <p:sp>
        <p:nvSpPr>
          <p:cNvPr id="5" name="Rectangle 4"/>
          <p:cNvSpPr/>
          <p:nvPr/>
        </p:nvSpPr>
        <p:spPr>
          <a:xfrm>
            <a:off x="1371600" y="3200400"/>
            <a:ext cx="2209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Primitive Types</a:t>
            </a:r>
            <a:endParaRPr lang="en-US" sz="2400" dirty="0"/>
          </a:p>
        </p:txBody>
      </p:sp>
      <p:sp>
        <p:nvSpPr>
          <p:cNvPr id="6" name="Rectangle 5"/>
          <p:cNvSpPr/>
          <p:nvPr/>
        </p:nvSpPr>
        <p:spPr>
          <a:xfrm>
            <a:off x="5829300" y="3200400"/>
            <a:ext cx="2209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Objects</a:t>
            </a:r>
            <a:endParaRPr lang="en-US" sz="2400" dirty="0"/>
          </a:p>
        </p:txBody>
      </p:sp>
      <p:cxnSp>
        <p:nvCxnSpPr>
          <p:cNvPr id="8" name="Straight Connector 7"/>
          <p:cNvCxnSpPr>
            <a:stCxn id="4" idx="2"/>
            <a:endCxn id="5" idx="0"/>
          </p:cNvCxnSpPr>
          <p:nvPr/>
        </p:nvCxnSpPr>
        <p:spPr>
          <a:xfrm flipH="1">
            <a:off x="2476500" y="1752600"/>
            <a:ext cx="2476500" cy="1447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2"/>
            <a:endCxn id="6" idx="0"/>
          </p:cNvCxnSpPr>
          <p:nvPr/>
        </p:nvCxnSpPr>
        <p:spPr>
          <a:xfrm>
            <a:off x="4953000" y="1752600"/>
            <a:ext cx="1981200" cy="1447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281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Value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3876629"/>
              </p:ext>
            </p:extLst>
          </p:nvPr>
        </p:nvGraphicFramePr>
        <p:xfrm>
          <a:off x="457200" y="2034381"/>
          <a:ext cx="8229600" cy="3291840"/>
        </p:xfrm>
        <a:graphic>
          <a:graphicData uri="http://schemas.openxmlformats.org/drawingml/2006/table">
            <a:tbl>
              <a:tblPr/>
              <a:tblGrid>
                <a:gridCol w="4114800"/>
                <a:gridCol w="4114800"/>
              </a:tblGrid>
              <a:tr h="0">
                <a:tc>
                  <a:txBody>
                    <a:bodyPr/>
                    <a:lstStyle/>
                    <a:p>
                      <a:pPr algn="l"/>
                      <a:r>
                        <a:rPr lang="en-US" b="1" dirty="0"/>
                        <a:t>Data Type</a:t>
                      </a:r>
                      <a:endParaRPr lang="en-US" dirty="0"/>
                    </a:p>
                  </a:txBody>
                  <a:tcPr anchor="ctr">
                    <a:lnL>
                      <a:noFill/>
                    </a:lnL>
                    <a:lnR>
                      <a:noFill/>
                    </a:lnR>
                    <a:lnT>
                      <a:noFill/>
                    </a:lnT>
                    <a:lnB>
                      <a:noFill/>
                    </a:lnB>
                  </a:tcPr>
                </a:tc>
                <a:tc>
                  <a:txBody>
                    <a:bodyPr/>
                    <a:lstStyle/>
                    <a:p>
                      <a:pPr algn="l"/>
                      <a:r>
                        <a:rPr lang="en-US" b="1"/>
                        <a:t>Default Value (for fields)</a:t>
                      </a:r>
                      <a:endParaRPr lang="en-US"/>
                    </a:p>
                  </a:txBody>
                  <a:tcPr anchor="ctr">
                    <a:lnL>
                      <a:noFill/>
                    </a:lnL>
                    <a:lnR>
                      <a:noFill/>
                    </a:lnR>
                    <a:lnT>
                      <a:noFill/>
                    </a:lnT>
                    <a:lnB>
                      <a:noFill/>
                    </a:lnB>
                  </a:tcPr>
                </a:tc>
              </a:tr>
              <a:tr h="0">
                <a:tc>
                  <a:txBody>
                    <a:bodyPr/>
                    <a:lstStyle/>
                    <a:p>
                      <a:r>
                        <a:rPr lang="en-US"/>
                        <a:t>byte</a:t>
                      </a:r>
                    </a:p>
                  </a:txBody>
                  <a:tcPr anchor="ctr">
                    <a:lnL>
                      <a:noFill/>
                    </a:lnL>
                    <a:lnR>
                      <a:noFill/>
                    </a:lnR>
                    <a:lnT>
                      <a:noFill/>
                    </a:lnT>
                    <a:lnB>
                      <a:noFill/>
                    </a:lnB>
                  </a:tcPr>
                </a:tc>
                <a:tc>
                  <a:txBody>
                    <a:bodyPr/>
                    <a:lstStyle/>
                    <a:p>
                      <a:r>
                        <a:rPr lang="en-US"/>
                        <a:t>0</a:t>
                      </a:r>
                    </a:p>
                  </a:txBody>
                  <a:tcPr anchor="ctr">
                    <a:lnL>
                      <a:noFill/>
                    </a:lnL>
                    <a:lnR>
                      <a:noFill/>
                    </a:lnR>
                    <a:lnT>
                      <a:noFill/>
                    </a:lnT>
                    <a:lnB>
                      <a:noFill/>
                    </a:lnB>
                  </a:tcPr>
                </a:tc>
              </a:tr>
              <a:tr h="0">
                <a:tc>
                  <a:txBody>
                    <a:bodyPr/>
                    <a:lstStyle/>
                    <a:p>
                      <a:r>
                        <a:rPr lang="en-US"/>
                        <a:t>short</a:t>
                      </a:r>
                    </a:p>
                  </a:txBody>
                  <a:tcPr anchor="ctr">
                    <a:lnL>
                      <a:noFill/>
                    </a:lnL>
                    <a:lnR>
                      <a:noFill/>
                    </a:lnR>
                    <a:lnT>
                      <a:noFill/>
                    </a:lnT>
                    <a:lnB>
                      <a:noFill/>
                    </a:lnB>
                  </a:tcPr>
                </a:tc>
                <a:tc>
                  <a:txBody>
                    <a:bodyPr/>
                    <a:lstStyle/>
                    <a:p>
                      <a:r>
                        <a:rPr lang="en-US"/>
                        <a:t>0</a:t>
                      </a:r>
                    </a:p>
                  </a:txBody>
                  <a:tcPr anchor="ctr">
                    <a:lnL>
                      <a:noFill/>
                    </a:lnL>
                    <a:lnR>
                      <a:noFill/>
                    </a:lnR>
                    <a:lnT>
                      <a:noFill/>
                    </a:lnT>
                    <a:lnB>
                      <a:noFill/>
                    </a:lnB>
                  </a:tcPr>
                </a:tc>
              </a:tr>
              <a:tr h="0">
                <a:tc>
                  <a:txBody>
                    <a:bodyPr/>
                    <a:lstStyle/>
                    <a:p>
                      <a:r>
                        <a:rPr lang="en-US"/>
                        <a:t>int</a:t>
                      </a:r>
                    </a:p>
                  </a:txBody>
                  <a:tcPr anchor="ctr">
                    <a:lnL>
                      <a:noFill/>
                    </a:lnL>
                    <a:lnR>
                      <a:noFill/>
                    </a:lnR>
                    <a:lnT>
                      <a:noFill/>
                    </a:lnT>
                    <a:lnB>
                      <a:noFill/>
                    </a:lnB>
                  </a:tcPr>
                </a:tc>
                <a:tc>
                  <a:txBody>
                    <a:bodyPr/>
                    <a:lstStyle/>
                    <a:p>
                      <a:r>
                        <a:rPr lang="en-US"/>
                        <a:t>0</a:t>
                      </a:r>
                    </a:p>
                  </a:txBody>
                  <a:tcPr anchor="ctr">
                    <a:lnL>
                      <a:noFill/>
                    </a:lnL>
                    <a:lnR>
                      <a:noFill/>
                    </a:lnR>
                    <a:lnT>
                      <a:noFill/>
                    </a:lnT>
                    <a:lnB>
                      <a:noFill/>
                    </a:lnB>
                  </a:tcPr>
                </a:tc>
              </a:tr>
              <a:tr h="0">
                <a:tc>
                  <a:txBody>
                    <a:bodyPr/>
                    <a:lstStyle/>
                    <a:p>
                      <a:r>
                        <a:rPr lang="en-US"/>
                        <a:t>long</a:t>
                      </a:r>
                    </a:p>
                  </a:txBody>
                  <a:tcPr anchor="ctr">
                    <a:lnL>
                      <a:noFill/>
                    </a:lnL>
                    <a:lnR>
                      <a:noFill/>
                    </a:lnR>
                    <a:lnT>
                      <a:noFill/>
                    </a:lnT>
                    <a:lnB>
                      <a:noFill/>
                    </a:lnB>
                  </a:tcPr>
                </a:tc>
                <a:tc>
                  <a:txBody>
                    <a:bodyPr/>
                    <a:lstStyle/>
                    <a:p>
                      <a:r>
                        <a:rPr lang="en-US"/>
                        <a:t>0L</a:t>
                      </a:r>
                    </a:p>
                  </a:txBody>
                  <a:tcPr anchor="ctr">
                    <a:lnL>
                      <a:noFill/>
                    </a:lnL>
                    <a:lnR>
                      <a:noFill/>
                    </a:lnR>
                    <a:lnT>
                      <a:noFill/>
                    </a:lnT>
                    <a:lnB>
                      <a:noFill/>
                    </a:lnB>
                  </a:tcPr>
                </a:tc>
              </a:tr>
              <a:tr h="0">
                <a:tc>
                  <a:txBody>
                    <a:bodyPr/>
                    <a:lstStyle/>
                    <a:p>
                      <a:r>
                        <a:rPr lang="en-US"/>
                        <a:t>float</a:t>
                      </a:r>
                    </a:p>
                  </a:txBody>
                  <a:tcPr anchor="ctr">
                    <a:lnL>
                      <a:noFill/>
                    </a:lnL>
                    <a:lnR>
                      <a:noFill/>
                    </a:lnR>
                    <a:lnT>
                      <a:noFill/>
                    </a:lnT>
                    <a:lnB>
                      <a:noFill/>
                    </a:lnB>
                  </a:tcPr>
                </a:tc>
                <a:tc>
                  <a:txBody>
                    <a:bodyPr/>
                    <a:lstStyle/>
                    <a:p>
                      <a:r>
                        <a:rPr lang="en-US"/>
                        <a:t>0.0f</a:t>
                      </a:r>
                    </a:p>
                  </a:txBody>
                  <a:tcPr anchor="ctr">
                    <a:lnL>
                      <a:noFill/>
                    </a:lnL>
                    <a:lnR>
                      <a:noFill/>
                    </a:lnR>
                    <a:lnT>
                      <a:noFill/>
                    </a:lnT>
                    <a:lnB>
                      <a:noFill/>
                    </a:lnB>
                  </a:tcPr>
                </a:tc>
              </a:tr>
              <a:tr h="0">
                <a:tc>
                  <a:txBody>
                    <a:bodyPr/>
                    <a:lstStyle/>
                    <a:p>
                      <a:r>
                        <a:rPr lang="en-US"/>
                        <a:t>double</a:t>
                      </a:r>
                    </a:p>
                  </a:txBody>
                  <a:tcPr anchor="ctr">
                    <a:lnL>
                      <a:noFill/>
                    </a:lnL>
                    <a:lnR>
                      <a:noFill/>
                    </a:lnR>
                    <a:lnT>
                      <a:noFill/>
                    </a:lnT>
                    <a:lnB>
                      <a:noFill/>
                    </a:lnB>
                  </a:tcPr>
                </a:tc>
                <a:tc>
                  <a:txBody>
                    <a:bodyPr/>
                    <a:lstStyle/>
                    <a:p>
                      <a:r>
                        <a:rPr lang="en-US"/>
                        <a:t>0.0d</a:t>
                      </a:r>
                    </a:p>
                  </a:txBody>
                  <a:tcPr anchor="ctr">
                    <a:lnL>
                      <a:noFill/>
                    </a:lnL>
                    <a:lnR>
                      <a:noFill/>
                    </a:lnR>
                    <a:lnT>
                      <a:noFill/>
                    </a:lnT>
                    <a:lnB>
                      <a:noFill/>
                    </a:lnB>
                  </a:tcPr>
                </a:tc>
              </a:tr>
              <a:tr h="0">
                <a:tc>
                  <a:txBody>
                    <a:bodyPr/>
                    <a:lstStyle/>
                    <a:p>
                      <a:r>
                        <a:rPr lang="en-US"/>
                        <a:t>char</a:t>
                      </a:r>
                    </a:p>
                  </a:txBody>
                  <a:tcPr anchor="ctr">
                    <a:lnL>
                      <a:noFill/>
                    </a:lnL>
                    <a:lnR>
                      <a:noFill/>
                    </a:lnR>
                    <a:lnT>
                      <a:noFill/>
                    </a:lnT>
                    <a:lnB>
                      <a:noFill/>
                    </a:lnB>
                  </a:tcPr>
                </a:tc>
                <a:tc>
                  <a:txBody>
                    <a:bodyPr/>
                    <a:lstStyle/>
                    <a:p>
                      <a:r>
                        <a:rPr lang="en-US"/>
                        <a:t>'\u0000'</a:t>
                      </a:r>
                    </a:p>
                  </a:txBody>
                  <a:tcPr anchor="ctr">
                    <a:lnL>
                      <a:noFill/>
                    </a:lnL>
                    <a:lnR>
                      <a:noFill/>
                    </a:lnR>
                    <a:lnT>
                      <a:noFill/>
                    </a:lnT>
                    <a:lnB>
                      <a:noFill/>
                    </a:lnB>
                  </a:tcPr>
                </a:tc>
              </a:tr>
              <a:tr h="0">
                <a:tc>
                  <a:txBody>
                    <a:bodyPr/>
                    <a:lstStyle/>
                    <a:p>
                      <a:r>
                        <a:rPr lang="en-US" dirty="0" smtClean="0"/>
                        <a:t>Boolean</a:t>
                      </a:r>
                      <a:endParaRPr lang="en-US" dirty="0"/>
                    </a:p>
                  </a:txBody>
                  <a:tcPr anchor="ctr">
                    <a:lnL>
                      <a:noFill/>
                    </a:lnL>
                    <a:lnR>
                      <a:noFill/>
                    </a:lnR>
                    <a:lnT>
                      <a:noFill/>
                    </a:lnT>
                    <a:lnB>
                      <a:noFill/>
                    </a:lnB>
                  </a:tcPr>
                </a:tc>
                <a:tc>
                  <a:txBody>
                    <a:bodyPr/>
                    <a:lstStyle/>
                    <a:p>
                      <a:r>
                        <a:rPr lang="en-US" dirty="0"/>
                        <a:t>false</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505631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2514600"/>
          </a:xfrm>
        </p:spPr>
        <p:txBody>
          <a:bodyPr/>
          <a:lstStyle/>
          <a:p>
            <a:r>
              <a:rPr lang="en-US" dirty="0"/>
              <a:t>A primitive type is predefined by the language and is named by a reserved keyword. </a:t>
            </a:r>
            <a:endParaRPr lang="en-US" dirty="0" smtClean="0"/>
          </a:p>
          <a:p>
            <a:r>
              <a:rPr lang="en-US" dirty="0" smtClean="0"/>
              <a:t>Primitive </a:t>
            </a:r>
            <a:r>
              <a:rPr lang="en-US" dirty="0"/>
              <a:t>values do not share state with other primitive values. </a:t>
            </a:r>
          </a:p>
        </p:txBody>
      </p:sp>
      <p:pic>
        <p:nvPicPr>
          <p:cNvPr id="4" name="Picture 3"/>
          <p:cNvPicPr>
            <a:picLocks noChangeAspect="1"/>
          </p:cNvPicPr>
          <p:nvPr/>
        </p:nvPicPr>
        <p:blipFill>
          <a:blip r:embed="rId3"/>
          <a:stretch>
            <a:fillRect/>
          </a:stretch>
        </p:blipFill>
        <p:spPr>
          <a:xfrm>
            <a:off x="125946" y="2438400"/>
            <a:ext cx="8941854" cy="2057400"/>
          </a:xfrm>
          <a:prstGeom prst="rect">
            <a:avLst/>
          </a:prstGeom>
        </p:spPr>
      </p:pic>
      <p:pic>
        <p:nvPicPr>
          <p:cNvPr id="5" name="Picture 4"/>
          <p:cNvPicPr>
            <a:picLocks noChangeAspect="1"/>
          </p:cNvPicPr>
          <p:nvPr/>
        </p:nvPicPr>
        <p:blipFill>
          <a:blip r:embed="rId4"/>
          <a:stretch>
            <a:fillRect/>
          </a:stretch>
        </p:blipFill>
        <p:spPr>
          <a:xfrm>
            <a:off x="228600" y="4509600"/>
            <a:ext cx="8763000" cy="595800"/>
          </a:xfrm>
          <a:prstGeom prst="rect">
            <a:avLst/>
          </a:prstGeom>
        </p:spPr>
      </p:pic>
    </p:spTree>
    <p:extLst>
      <p:ext uri="{BB962C8B-B14F-4D97-AF65-F5344CB8AC3E}">
        <p14:creationId xmlns:p14="http://schemas.microsoft.com/office/powerpoint/2010/main" val="3784444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Variable</a:t>
            </a:r>
            <a:endParaRPr lang="en-US" dirty="0"/>
          </a:p>
        </p:txBody>
      </p:sp>
      <p:sp>
        <p:nvSpPr>
          <p:cNvPr id="3" name="Content Placeholder 2"/>
          <p:cNvSpPr>
            <a:spLocks noGrp="1"/>
          </p:cNvSpPr>
          <p:nvPr>
            <p:ph idx="1"/>
          </p:nvPr>
        </p:nvSpPr>
        <p:spPr>
          <a:xfrm>
            <a:off x="457200" y="1324377"/>
            <a:ext cx="8458200" cy="5381223"/>
          </a:xfrm>
        </p:spPr>
        <p:txBody>
          <a:bodyPr>
            <a:normAutofit/>
          </a:bodyPr>
          <a:lstStyle/>
          <a:p>
            <a:pPr>
              <a:lnSpc>
                <a:spcPct val="200000"/>
              </a:lnSpc>
            </a:pPr>
            <a:r>
              <a:rPr lang="en-US" sz="2800" dirty="0" smtClean="0"/>
              <a:t>A</a:t>
            </a:r>
            <a:r>
              <a:rPr lang="en-US" sz="2800" dirty="0"/>
              <a:t> </a:t>
            </a:r>
            <a:r>
              <a:rPr lang="en-US" sz="2800" b="1" dirty="0"/>
              <a:t>variable</a:t>
            </a:r>
            <a:r>
              <a:rPr lang="en-US" sz="2800" dirty="0"/>
              <a:t> or </a:t>
            </a:r>
            <a:r>
              <a:rPr lang="en-US" sz="2800" b="1" dirty="0"/>
              <a:t>scalar</a:t>
            </a:r>
            <a:r>
              <a:rPr lang="en-US" sz="2800" dirty="0"/>
              <a:t> is a </a:t>
            </a:r>
            <a:r>
              <a:rPr lang="en-US" sz="2800" dirty="0">
                <a:hlinkClick r:id="rId2" tooltip="Memory location"/>
              </a:rPr>
              <a:t>storage location</a:t>
            </a:r>
            <a:r>
              <a:rPr lang="en-US" sz="2800" dirty="0"/>
              <a:t> paired with an associated </a:t>
            </a:r>
            <a:r>
              <a:rPr lang="en-US" sz="2800" dirty="0" smtClean="0">
                <a:hlinkClick r:id="rId3" tooltip="Symbol"/>
              </a:rPr>
              <a:t>symbolic name</a:t>
            </a:r>
            <a:r>
              <a:rPr lang="en-US" sz="2800" dirty="0"/>
              <a:t> (an </a:t>
            </a:r>
            <a:r>
              <a:rPr lang="en-US" sz="2800" i="1" dirty="0">
                <a:hlinkClick r:id="rId4" tooltip="Identifier (computer programming)"/>
              </a:rPr>
              <a:t>identifier</a:t>
            </a:r>
            <a:r>
              <a:rPr lang="en-US" sz="2800" dirty="0"/>
              <a:t>), which contains some known or unknown quantity of information referred to as a </a:t>
            </a:r>
            <a:r>
              <a:rPr lang="en-US" sz="2800" i="1" dirty="0">
                <a:hlinkClick r:id="rId5" tooltip="Value (computer science)"/>
              </a:rPr>
              <a:t>value</a:t>
            </a:r>
            <a:r>
              <a:rPr lang="en-US" sz="2800" dirty="0"/>
              <a:t>. </a:t>
            </a:r>
            <a:endParaRPr lang="en-US" sz="2800" dirty="0" smtClean="0"/>
          </a:p>
        </p:txBody>
      </p:sp>
    </p:spTree>
    <p:extLst>
      <p:ext uri="{BB962C8B-B14F-4D97-AF65-F5344CB8AC3E}">
        <p14:creationId xmlns:p14="http://schemas.microsoft.com/office/powerpoint/2010/main" val="544039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a:t>
            </a:r>
          </a:p>
        </p:txBody>
      </p:sp>
      <p:sp>
        <p:nvSpPr>
          <p:cNvPr id="3" name="Content Placeholder 2"/>
          <p:cNvSpPr>
            <a:spLocks noGrp="1"/>
          </p:cNvSpPr>
          <p:nvPr>
            <p:ph idx="1"/>
          </p:nvPr>
        </p:nvSpPr>
        <p:spPr>
          <a:xfrm>
            <a:off x="152400" y="1600200"/>
            <a:ext cx="8839200" cy="5105400"/>
          </a:xfrm>
        </p:spPr>
        <p:txBody>
          <a:bodyPr>
            <a:noAutofit/>
          </a:bodyPr>
          <a:lstStyle/>
          <a:p>
            <a:pPr>
              <a:lnSpc>
                <a:spcPct val="150000"/>
              </a:lnSpc>
            </a:pPr>
            <a:r>
              <a:rPr lang="en-US" sz="2800" dirty="0"/>
              <a:t>The variable name is the usual way to </a:t>
            </a:r>
            <a:r>
              <a:rPr lang="en-US" sz="2800" dirty="0">
                <a:hlinkClick r:id="rId2" tooltip="Reference (computer science)"/>
              </a:rPr>
              <a:t>reference</a:t>
            </a:r>
            <a:r>
              <a:rPr lang="en-US" sz="2800" dirty="0"/>
              <a:t> the stored value; </a:t>
            </a:r>
            <a:r>
              <a:rPr lang="en-US" sz="2800" dirty="0" smtClean="0"/>
              <a:t>this </a:t>
            </a:r>
            <a:r>
              <a:rPr lang="en-US" sz="2800" dirty="0"/>
              <a:t>separation of name and content allows the name to be used independently of the exact information it represents. </a:t>
            </a:r>
          </a:p>
          <a:p>
            <a:pPr>
              <a:lnSpc>
                <a:spcPct val="150000"/>
              </a:lnSpc>
            </a:pPr>
            <a:r>
              <a:rPr lang="en-US" sz="2800" dirty="0"/>
              <a:t>The identifier in computer </a:t>
            </a:r>
            <a:r>
              <a:rPr lang="en-US" sz="2800" dirty="0">
                <a:hlinkClick r:id="rId3" tooltip="Source code"/>
              </a:rPr>
              <a:t>source code</a:t>
            </a:r>
            <a:r>
              <a:rPr lang="en-US" sz="2800" dirty="0"/>
              <a:t> can be </a:t>
            </a:r>
            <a:r>
              <a:rPr lang="en-US" sz="2800" dirty="0">
                <a:hlinkClick r:id="rId4" tooltip="Name binding"/>
              </a:rPr>
              <a:t>bound</a:t>
            </a:r>
            <a:r>
              <a:rPr lang="en-US" sz="2800" dirty="0"/>
              <a:t> to a </a:t>
            </a:r>
            <a:r>
              <a:rPr lang="en-US" sz="2800" dirty="0">
                <a:hlinkClick r:id="rId5" tooltip="Value (computer science)"/>
              </a:rPr>
              <a:t>value</a:t>
            </a:r>
            <a:r>
              <a:rPr lang="en-US" sz="2800" dirty="0"/>
              <a:t> during </a:t>
            </a:r>
            <a:r>
              <a:rPr lang="en-US" sz="2800" dirty="0">
                <a:hlinkClick r:id="rId6" tooltip="Run time (program lifecycle phase)"/>
              </a:rPr>
              <a:t>run time</a:t>
            </a:r>
            <a:r>
              <a:rPr lang="en-US" sz="2800" dirty="0"/>
              <a:t>, and the value of the variable may thus change during the course of </a:t>
            </a:r>
            <a:r>
              <a:rPr lang="en-US" sz="2800" dirty="0">
                <a:hlinkClick r:id="rId7" tooltip="Execution (computing)"/>
              </a:rPr>
              <a:t>program execution</a:t>
            </a:r>
            <a:r>
              <a:rPr lang="en-US" sz="2800" dirty="0" smtClean="0"/>
              <a:t>.</a:t>
            </a:r>
            <a:endParaRPr lang="en-US" sz="2800" dirty="0"/>
          </a:p>
        </p:txBody>
      </p:sp>
    </p:spTree>
    <p:extLst>
      <p:ext uri="{BB962C8B-B14F-4D97-AF65-F5344CB8AC3E}">
        <p14:creationId xmlns:p14="http://schemas.microsoft.com/office/powerpoint/2010/main" val="2720101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a:t>
            </a:r>
            <a:r>
              <a:rPr lang="en-US" dirty="0"/>
              <a:t>of </a:t>
            </a:r>
            <a:r>
              <a:rPr lang="en-US" dirty="0" smtClean="0"/>
              <a:t>variables in Java</a:t>
            </a:r>
            <a:endParaRPr lang="en-US" dirty="0"/>
          </a:p>
        </p:txBody>
      </p:sp>
      <p:sp>
        <p:nvSpPr>
          <p:cNvPr id="3" name="Content Placeholder 2"/>
          <p:cNvSpPr>
            <a:spLocks noGrp="1"/>
          </p:cNvSpPr>
          <p:nvPr>
            <p:ph idx="1"/>
          </p:nvPr>
        </p:nvSpPr>
        <p:spPr/>
        <p:txBody>
          <a:bodyPr/>
          <a:lstStyle/>
          <a:p>
            <a:pPr>
              <a:lnSpc>
                <a:spcPct val="200000"/>
              </a:lnSpc>
            </a:pPr>
            <a:r>
              <a:rPr lang="en-US" b="1" dirty="0"/>
              <a:t>Instance Variables (Non-Static Fields</a:t>
            </a:r>
            <a:r>
              <a:rPr lang="en-US" b="1" dirty="0" smtClean="0"/>
              <a:t>)</a:t>
            </a:r>
          </a:p>
          <a:p>
            <a:pPr>
              <a:lnSpc>
                <a:spcPct val="200000"/>
              </a:lnSpc>
            </a:pPr>
            <a:r>
              <a:rPr lang="en-US" b="1" dirty="0"/>
              <a:t>Class Variables (Static Fields</a:t>
            </a:r>
            <a:r>
              <a:rPr lang="en-US" b="1" dirty="0" smtClean="0"/>
              <a:t>)</a:t>
            </a:r>
          </a:p>
          <a:p>
            <a:pPr>
              <a:lnSpc>
                <a:spcPct val="200000"/>
              </a:lnSpc>
            </a:pPr>
            <a:r>
              <a:rPr lang="en-US" b="1" dirty="0"/>
              <a:t>Local </a:t>
            </a:r>
            <a:r>
              <a:rPr lang="en-US" b="1" dirty="0" smtClean="0"/>
              <a:t>Variables</a:t>
            </a:r>
          </a:p>
          <a:p>
            <a:pPr>
              <a:lnSpc>
                <a:spcPct val="200000"/>
              </a:lnSpc>
            </a:pPr>
            <a:r>
              <a:rPr lang="en-US" b="1" dirty="0"/>
              <a:t>Parameters</a:t>
            </a:r>
            <a:endParaRPr lang="en-US" dirty="0"/>
          </a:p>
        </p:txBody>
      </p:sp>
    </p:spTree>
    <p:extLst>
      <p:ext uri="{BB962C8B-B14F-4D97-AF65-F5344CB8AC3E}">
        <p14:creationId xmlns:p14="http://schemas.microsoft.com/office/powerpoint/2010/main" val="4126291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Demo1</a:t>
            </a:r>
            <a:endParaRPr lang="en-IN" dirty="0"/>
          </a:p>
        </p:txBody>
      </p:sp>
      <p:sp>
        <p:nvSpPr>
          <p:cNvPr id="3" name="Content Placeholder 2"/>
          <p:cNvSpPr>
            <a:spLocks noGrp="1"/>
          </p:cNvSpPr>
          <p:nvPr>
            <p:ph idx="1"/>
          </p:nvPr>
        </p:nvSpPr>
        <p:spPr>
          <a:xfrm>
            <a:off x="228600" y="1143000"/>
            <a:ext cx="8763000" cy="5715000"/>
          </a:xfrm>
        </p:spPr>
        <p:txBody>
          <a:bodyPr>
            <a:normAutofit fontScale="85000" lnSpcReduction="20000"/>
          </a:bodyPr>
          <a:lstStyle/>
          <a:p>
            <a:pPr marL="0" indent="0">
              <a:lnSpc>
                <a:spcPct val="120000"/>
              </a:lnSpc>
              <a:buNone/>
            </a:pPr>
            <a:r>
              <a:rPr lang="en-IN" dirty="0" smtClean="0"/>
              <a:t>public class </a:t>
            </a:r>
            <a:r>
              <a:rPr lang="en-IN" dirty="0" err="1" smtClean="0"/>
              <a:t>SampleA</a:t>
            </a:r>
            <a:endParaRPr lang="en-IN" dirty="0" smtClean="0"/>
          </a:p>
          <a:p>
            <a:pPr marL="0" indent="0">
              <a:lnSpc>
                <a:spcPct val="120000"/>
              </a:lnSpc>
              <a:buNone/>
            </a:pPr>
            <a:r>
              <a:rPr lang="en-IN" dirty="0" smtClean="0"/>
              <a:t>{</a:t>
            </a:r>
          </a:p>
          <a:p>
            <a:pPr marL="0" indent="0">
              <a:lnSpc>
                <a:spcPct val="120000"/>
              </a:lnSpc>
              <a:buNone/>
            </a:pPr>
            <a:r>
              <a:rPr lang="en-IN" dirty="0"/>
              <a:t> </a:t>
            </a:r>
            <a:r>
              <a:rPr lang="en-IN" dirty="0" smtClean="0"/>
              <a:t>         </a:t>
            </a:r>
            <a:r>
              <a:rPr lang="en-IN" dirty="0" err="1" smtClean="0"/>
              <a:t>int</a:t>
            </a:r>
            <a:r>
              <a:rPr lang="en-IN" dirty="0" smtClean="0"/>
              <a:t> data1;</a:t>
            </a:r>
          </a:p>
          <a:p>
            <a:pPr marL="0" indent="0">
              <a:lnSpc>
                <a:spcPct val="120000"/>
              </a:lnSpc>
              <a:buNone/>
            </a:pPr>
            <a:r>
              <a:rPr lang="en-IN" dirty="0" smtClean="0"/>
              <a:t>          </a:t>
            </a:r>
            <a:r>
              <a:rPr lang="en-IN" dirty="0" err="1" smtClean="0"/>
              <a:t>int</a:t>
            </a:r>
            <a:r>
              <a:rPr lang="en-IN" dirty="0" smtClean="0"/>
              <a:t> data2;</a:t>
            </a:r>
          </a:p>
          <a:p>
            <a:pPr marL="0" indent="0">
              <a:lnSpc>
                <a:spcPct val="120000"/>
              </a:lnSpc>
              <a:buNone/>
            </a:pPr>
            <a:r>
              <a:rPr lang="en-IN" dirty="0" smtClean="0"/>
              <a:t>	public static void main(String </a:t>
            </a:r>
            <a:r>
              <a:rPr lang="en-IN" dirty="0" err="1" smtClean="0"/>
              <a:t>args</a:t>
            </a:r>
            <a:r>
              <a:rPr lang="en-IN" dirty="0" smtClean="0"/>
              <a:t>[])</a:t>
            </a:r>
          </a:p>
          <a:p>
            <a:pPr marL="0" indent="0">
              <a:lnSpc>
                <a:spcPct val="120000"/>
              </a:lnSpc>
              <a:buNone/>
            </a:pPr>
            <a:r>
              <a:rPr lang="en-IN" dirty="0" smtClean="0"/>
              <a:t>	{</a:t>
            </a:r>
          </a:p>
          <a:p>
            <a:pPr marL="0" indent="0">
              <a:lnSpc>
                <a:spcPct val="120000"/>
              </a:lnSpc>
              <a:buNone/>
            </a:pPr>
            <a:r>
              <a:rPr lang="en-IN" dirty="0" smtClean="0"/>
              <a:t>		</a:t>
            </a:r>
            <a:r>
              <a:rPr lang="en-IN" dirty="0" err="1" smtClean="0"/>
              <a:t>int</a:t>
            </a:r>
            <a:r>
              <a:rPr lang="en-IN" dirty="0" smtClean="0"/>
              <a:t> c1=100;</a:t>
            </a:r>
          </a:p>
          <a:p>
            <a:pPr marL="0" indent="0">
              <a:lnSpc>
                <a:spcPct val="120000"/>
              </a:lnSpc>
              <a:buNone/>
            </a:pPr>
            <a:r>
              <a:rPr lang="en-IN" dirty="0" smtClean="0"/>
              <a:t>		</a:t>
            </a:r>
            <a:r>
              <a:rPr lang="en-IN" dirty="0" err="1" smtClean="0"/>
              <a:t>int</a:t>
            </a:r>
            <a:r>
              <a:rPr lang="en-IN" dirty="0" smtClean="0"/>
              <a:t> c2=100;</a:t>
            </a:r>
          </a:p>
          <a:p>
            <a:pPr marL="0" indent="0">
              <a:lnSpc>
                <a:spcPct val="120000"/>
              </a:lnSpc>
              <a:buNone/>
            </a:pPr>
            <a:r>
              <a:rPr lang="en-IN" dirty="0" smtClean="0"/>
              <a:t>		</a:t>
            </a:r>
            <a:r>
              <a:rPr lang="en-IN" dirty="0" err="1" smtClean="0"/>
              <a:t>System.out.println</a:t>
            </a:r>
            <a:r>
              <a:rPr lang="en-IN" dirty="0" smtClean="0"/>
              <a:t>("c1="+    c1   +   “,   c2="+c2);</a:t>
            </a:r>
          </a:p>
          <a:p>
            <a:pPr marL="0" indent="0">
              <a:lnSpc>
                <a:spcPct val="120000"/>
              </a:lnSpc>
              <a:buNone/>
            </a:pPr>
            <a:r>
              <a:rPr lang="en-IN" dirty="0" smtClean="0"/>
              <a:t>	}</a:t>
            </a:r>
          </a:p>
          <a:p>
            <a:pPr marL="0" indent="0">
              <a:lnSpc>
                <a:spcPct val="120000"/>
              </a:lnSpc>
              <a:buNone/>
            </a:pPr>
            <a:r>
              <a:rPr lang="en-IN" dirty="0" smtClean="0"/>
              <a:t>}</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57600" y="1828800"/>
            <a:ext cx="19812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stack</a:t>
            </a:r>
            <a:endParaRPr lang="en-US" sz="2800" b="1" dirty="0">
              <a:solidFill>
                <a:schemeClr val="bg1"/>
              </a:solidFill>
            </a:endParaRPr>
          </a:p>
        </p:txBody>
      </p:sp>
      <p:sp>
        <p:nvSpPr>
          <p:cNvPr id="6" name="Rectangle 5"/>
          <p:cNvSpPr/>
          <p:nvPr/>
        </p:nvSpPr>
        <p:spPr>
          <a:xfrm>
            <a:off x="6019800" y="1828800"/>
            <a:ext cx="1981200" cy="3352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Heap</a:t>
            </a:r>
            <a:endParaRPr lang="en-US" sz="2800" b="1" dirty="0">
              <a:solidFill>
                <a:schemeClr val="bg1"/>
              </a:solidFill>
            </a:endParaRPr>
          </a:p>
        </p:txBody>
      </p:sp>
      <p:sp>
        <p:nvSpPr>
          <p:cNvPr id="2" name="Cloud 1"/>
          <p:cNvSpPr/>
          <p:nvPr/>
        </p:nvSpPr>
        <p:spPr>
          <a:xfrm>
            <a:off x="152400" y="1714500"/>
            <a:ext cx="3124200" cy="3581400"/>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lumMod val="95000"/>
                    <a:lumOff val="5000"/>
                  </a:schemeClr>
                </a:solidFill>
              </a:rPr>
              <a:t>Workingset</a:t>
            </a:r>
            <a:endParaRPr lang="en-US" sz="2800" dirty="0">
              <a:solidFill>
                <a:schemeClr val="tx1">
                  <a:lumMod val="95000"/>
                  <a:lumOff val="5000"/>
                </a:schemeClr>
              </a:solidFill>
            </a:endParaRPr>
          </a:p>
        </p:txBody>
      </p:sp>
      <p:sp>
        <p:nvSpPr>
          <p:cNvPr id="3" name="Title 2"/>
          <p:cNvSpPr>
            <a:spLocks noGrp="1"/>
          </p:cNvSpPr>
          <p:nvPr>
            <p:ph type="title"/>
          </p:nvPr>
        </p:nvSpPr>
        <p:spPr/>
        <p:txBody>
          <a:bodyPr/>
          <a:lstStyle/>
          <a:p>
            <a:r>
              <a:rPr lang="en-US" dirty="0" smtClean="0"/>
              <a:t>Mem at runtime</a:t>
            </a:r>
            <a:endParaRPr lang="en-US" dirty="0"/>
          </a:p>
        </p:txBody>
      </p:sp>
    </p:spTree>
    <p:extLst>
      <p:ext uri="{BB962C8B-B14F-4D97-AF65-F5344CB8AC3E}">
        <p14:creationId xmlns:p14="http://schemas.microsoft.com/office/powerpoint/2010/main" val="4088173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2618</TotalTime>
  <Words>1482</Words>
  <Application>Microsoft Office PowerPoint</Application>
  <PresentationFormat>On-screen Show (4:3)</PresentationFormat>
  <Paragraphs>317</Paragraphs>
  <Slides>18</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Primitive Types</vt:lpstr>
      <vt:lpstr>PowerPoint Presentation</vt:lpstr>
      <vt:lpstr>Default Value</vt:lpstr>
      <vt:lpstr>PowerPoint Presentation</vt:lpstr>
      <vt:lpstr>Variable</vt:lpstr>
      <vt:lpstr>Variable</vt:lpstr>
      <vt:lpstr>kinds of variables in Java</vt:lpstr>
      <vt:lpstr>Demo1</vt:lpstr>
      <vt:lpstr>Mem at runtime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Demo2</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PremitiveTypes</dc:title>
  <dc:creator>User1</dc:creator>
  <cp:lastModifiedBy>Venkatakrishnan B</cp:lastModifiedBy>
  <cp:revision>54</cp:revision>
  <dcterms:created xsi:type="dcterms:W3CDTF">2006-08-16T00:00:00Z</dcterms:created>
  <dcterms:modified xsi:type="dcterms:W3CDTF">2017-09-21T05:51:04Z</dcterms:modified>
</cp:coreProperties>
</file>