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7" r:id="rId61"/>
    <p:sldId id="318" r:id="rId6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660"/>
  </p:normalViewPr>
  <p:slideViewPr>
    <p:cSldViewPr snapToGrid="0">
      <p:cViewPr>
        <p:scale>
          <a:sx n="60" d="100"/>
          <a:sy n="60" d="100"/>
        </p:scale>
        <p:origin x="2424" y="1326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28B4D4F-02AE-4132-9EDE-E2767C4688E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SG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8509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S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SG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SG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SG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4707E73-D007-4E07-88FD-FCE82C23345D}" type="slidenum">
              <a:rPr/>
              <a:pPr lvl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2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SG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4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179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0000">
              <a:schemeClr val="accent3">
                <a:lumMod val="60000"/>
                <a:lumOff val="40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s://www.jurjur.tk/wp-content/uploads/R7pGLm/green-way-lines-free-ppt-backgrounds-for-your-powerpoint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39"/>
          <a:stretch/>
        </p:blipFill>
        <p:spPr bwMode="auto">
          <a:xfrm>
            <a:off x="0" y="0"/>
            <a:ext cx="10080625" cy="755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vectorstock.com/i/1000x1000/72/96/green-abstract-background-vector-867296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5400000">
            <a:off x="6047800" y="3527839"/>
            <a:ext cx="7559675" cy="50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2.vectorstock.com/i/1000x1000/72/96/green-abstract-background-vector-867296.jpg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16200000">
            <a:off x="-3527837" y="3527836"/>
            <a:ext cx="75596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SG" sz="28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SG" sz="24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ransition/>
  <p:hf hdr="0" ftr="0" dt="0"/>
  <p:txStyles>
    <p:titleStyle>
      <a:lvl1pPr algn="ctr" rtl="0" eaLnBrk="1" hangingPunct="1">
        <a:buNone/>
        <a:tabLst/>
        <a:defRPr lang="en-SG" sz="4000" b="1" i="0" u="none" strike="noStrike" kern="1200">
          <a:ln>
            <a:noFill/>
          </a:ln>
          <a:latin typeface="Comic Sans MS" pitchFamily="82"/>
          <a:cs typeface="Tahoma" pitchFamily="2"/>
        </a:defRPr>
      </a:lvl1pPr>
    </p:titleStyle>
    <p:bodyStyle>
      <a:lvl1pPr rtl="0" eaLnBrk="1" hangingPunct="1">
        <a:spcBef>
          <a:spcPts val="0"/>
        </a:spcBef>
        <a:spcAft>
          <a:spcPts val="1417"/>
        </a:spcAft>
        <a:tabLst/>
        <a:defRPr lang="en-SG" sz="3200" b="0" i="0" u="none" strike="noStrike" kern="1200">
          <a:ln>
            <a:noFill/>
          </a:ln>
          <a:latin typeface="Comic Sans MS" pitchFamily="8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Inheritance, Polymorphism and the Object Memory Model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7157" r="71343" b="62013"/>
          <a:stretch/>
        </p:blipFill>
        <p:spPr bwMode="auto">
          <a:xfrm>
            <a:off x="6029519" y="3160974"/>
            <a:ext cx="4051105" cy="17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3566" r="59854" b="57984"/>
          <a:stretch/>
        </p:blipFill>
        <p:spPr bwMode="auto">
          <a:xfrm>
            <a:off x="239391" y="2965534"/>
            <a:ext cx="5159327" cy="21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27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r>
              <a:rPr lang="en-US" dirty="0"/>
              <a:t>to a </a:t>
            </a:r>
            <a:r>
              <a:rPr lang="en-US" dirty="0" smtClean="0"/>
              <a:t>field - </a:t>
            </a:r>
            <a:r>
              <a:rPr lang="en-US" dirty="0"/>
              <a:t>compiler </a:t>
            </a:r>
            <a:r>
              <a:rPr lang="en-US" dirty="0" smtClean="0"/>
              <a:t>uses offset </a:t>
            </a:r>
            <a:r>
              <a:rPr lang="en-US" dirty="0"/>
              <a:t>of </a:t>
            </a:r>
            <a:r>
              <a:rPr lang="en-US" dirty="0" smtClean="0"/>
              <a:t>field </a:t>
            </a:r>
            <a:r>
              <a:rPr lang="en-US" dirty="0"/>
              <a:t>within the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a1.c2 </a:t>
            </a:r>
            <a:r>
              <a:rPr lang="en-US" dirty="0"/>
              <a:t>is translated to: </a:t>
            </a:r>
            <a:endParaRPr lang="en-US" dirty="0" smtClean="0"/>
          </a:p>
          <a:p>
            <a:pPr lvl="1"/>
            <a:r>
              <a:rPr lang="en-US" dirty="0" smtClean="0"/>
              <a:t>push </a:t>
            </a:r>
            <a:r>
              <a:rPr lang="en-US" dirty="0"/>
              <a:t>activation frame for new block with one variable of </a:t>
            </a:r>
            <a:r>
              <a:rPr lang="en-US" dirty="0" smtClean="0"/>
              <a:t>20 bytes (for </a:t>
            </a:r>
            <a:r>
              <a:rPr lang="en-US" dirty="0"/>
              <a:t>a1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constructor of A on the address of register S (top of stack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READ [S]+</a:t>
            </a:r>
            <a:r>
              <a:rPr lang="en-US" dirty="0" smtClean="0"/>
              <a:t>12, B - address </a:t>
            </a:r>
            <a:r>
              <a:rPr lang="en-US" dirty="0"/>
              <a:t>[S]+12 into register 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40903" r="71343" b="48434"/>
          <a:stretch/>
        </p:blipFill>
        <p:spPr bwMode="auto">
          <a:xfrm>
            <a:off x="5822026" y="0"/>
            <a:ext cx="4272652" cy="18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33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of </a:t>
            </a:r>
            <a:r>
              <a:rPr lang="en-US" dirty="0" smtClean="0"/>
              <a:t>Arrays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dirty="0"/>
              <a:t>is aligned on a word </a:t>
            </a:r>
            <a:r>
              <a:rPr lang="en-US" dirty="0" smtClean="0"/>
              <a:t>boundary</a:t>
            </a:r>
          </a:p>
          <a:p>
            <a:r>
              <a:rPr lang="en-US" dirty="0" smtClean="0"/>
              <a:t>arrays </a:t>
            </a:r>
            <a:r>
              <a:rPr lang="en-US" dirty="0"/>
              <a:t>are generally "packed": </a:t>
            </a:r>
            <a:r>
              <a:rPr lang="en-US" dirty="0" smtClean="0"/>
              <a:t>elements </a:t>
            </a:r>
            <a:r>
              <a:rPr lang="en-US" dirty="0"/>
              <a:t>of </a:t>
            </a:r>
            <a:r>
              <a:rPr lang="en-US" dirty="0" smtClean="0"/>
              <a:t>array </a:t>
            </a:r>
            <a:r>
              <a:rPr lang="en-US" dirty="0"/>
              <a:t>are </a:t>
            </a:r>
            <a:r>
              <a:rPr lang="en-US" i="1" dirty="0" smtClean="0"/>
              <a:t>one </a:t>
            </a:r>
            <a:r>
              <a:rPr lang="en-US" i="1" dirty="0"/>
              <a:t>after the </a:t>
            </a:r>
            <a:r>
              <a:rPr lang="en-US" i="1" dirty="0" smtClean="0"/>
              <a:t>other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holes</a:t>
            </a:r>
          </a:p>
          <a:p>
            <a:pPr marL="540000" lvl="1" indent="0">
              <a:buNone/>
            </a:pPr>
            <a:endParaRPr lang="en-US" i="1" dirty="0" smtClean="0"/>
          </a:p>
          <a:p>
            <a:pPr marL="540000" lvl="1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str</a:t>
            </a:r>
            <a:r>
              <a:rPr lang="en-US" dirty="0" smtClean="0"/>
              <a:t> = “the cat”;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12</a:t>
            </a:fld>
            <a:endParaRPr lang="en-US"/>
          </a:p>
        </p:txBody>
      </p:sp>
      <p:pic>
        <p:nvPicPr>
          <p:cNvPr id="5122" name="Picture 2" descr="http://www.ling.helsinki.fi/kit/2008s/clt231/nltk-0.9.5/doc/images/array-mem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13" y="5552619"/>
            <a:ext cx="5169112" cy="19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00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and </a:t>
            </a:r>
            <a:r>
              <a:rPr lang="en-US" dirty="0" smtClean="0"/>
              <a:t>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B </a:t>
            </a:r>
            <a:r>
              <a:rPr lang="en-US" dirty="0"/>
              <a:t>extends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fields </a:t>
            </a:r>
            <a:r>
              <a:rPr lang="en-US" dirty="0"/>
              <a:t>defined in </a:t>
            </a:r>
            <a:r>
              <a:rPr lang="en-US" dirty="0" smtClean="0"/>
              <a:t>A </a:t>
            </a:r>
            <a:r>
              <a:rPr lang="en-US" dirty="0"/>
              <a:t>exist in B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fields </a:t>
            </a:r>
            <a:r>
              <a:rPr lang="en-US" dirty="0" smtClean="0"/>
              <a:t>for </a:t>
            </a:r>
            <a:r>
              <a:rPr lang="en-US" dirty="0"/>
              <a:t>objects of type </a:t>
            </a:r>
            <a:r>
              <a:rPr lang="en-US" dirty="0" smtClean="0"/>
              <a:t>B. </a:t>
            </a:r>
          </a:p>
          <a:p>
            <a:r>
              <a:rPr lang="en-US" dirty="0" smtClean="0"/>
              <a:t>block memory for objects </a:t>
            </a:r>
            <a:r>
              <a:rPr lang="en-US" dirty="0"/>
              <a:t>of class </a:t>
            </a:r>
            <a:r>
              <a:rPr lang="en-US" dirty="0" smtClean="0"/>
              <a:t>B </a:t>
            </a:r>
            <a:r>
              <a:rPr lang="en-US" dirty="0"/>
              <a:t>is larger than that of objects of class </a:t>
            </a:r>
            <a:r>
              <a:rPr lang="en-US" dirty="0" smtClean="0"/>
              <a:t>A.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84639" r="71343" b="4198"/>
          <a:stretch/>
        </p:blipFill>
        <p:spPr bwMode="auto">
          <a:xfrm>
            <a:off x="4041656" y="4790364"/>
            <a:ext cx="6134503" cy="276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99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6151038" cy="498924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20 bytes </a:t>
            </a:r>
            <a:r>
              <a:rPr lang="en-US" dirty="0" smtClean="0"/>
              <a:t>= structure of </a:t>
            </a:r>
            <a:r>
              <a:rPr lang="en-US" dirty="0"/>
              <a:t>type A.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look at a B </a:t>
            </a:r>
            <a:r>
              <a:rPr lang="en-US" dirty="0" smtClean="0"/>
              <a:t>value“ </a:t>
            </a:r>
            <a:r>
              <a:rPr lang="en-US" b="1" i="1" dirty="0" smtClean="0"/>
              <a:t>as </a:t>
            </a:r>
            <a:r>
              <a:rPr lang="en-US" b="1" i="1" dirty="0"/>
              <a:t>if </a:t>
            </a:r>
            <a:r>
              <a:rPr lang="en-US" dirty="0" smtClean="0"/>
              <a:t>an </a:t>
            </a:r>
            <a:r>
              <a:rPr lang="en-US" dirty="0"/>
              <a:t>"A value": </a:t>
            </a:r>
            <a:endParaRPr lang="en-US" dirty="0" smtClean="0"/>
          </a:p>
          <a:p>
            <a:pPr lvl="1"/>
            <a:r>
              <a:rPr lang="en-US" dirty="0" smtClean="0"/>
              <a:t>take first </a:t>
            </a:r>
            <a:r>
              <a:rPr lang="en-US" dirty="0"/>
              <a:t>part of B and "</a:t>
            </a:r>
            <a:r>
              <a:rPr lang="en-US" dirty="0" smtClean="0"/>
              <a:t>cut" to </a:t>
            </a:r>
            <a:r>
              <a:rPr lang="en-US" dirty="0" err="1" smtClean="0"/>
              <a:t>sizeof</a:t>
            </a:r>
            <a:r>
              <a:rPr lang="en-US" dirty="0" smtClean="0"/>
              <a:t>(A</a:t>
            </a:r>
            <a:r>
              <a:rPr lang="en-US" dirty="0"/>
              <a:t>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5" t="18827" r="32139" b="9033"/>
          <a:stretch/>
        </p:blipFill>
        <p:spPr bwMode="auto">
          <a:xfrm>
            <a:off x="6655037" y="1650193"/>
            <a:ext cx="3425588" cy="590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655037" y="5813960"/>
            <a:ext cx="34255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9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for the methods of a class is stored only once for each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picture </a:t>
            </a:r>
            <a:r>
              <a:rPr lang="en-US" dirty="0"/>
              <a:t>of the memory allocated to a process </a:t>
            </a:r>
            <a:r>
              <a:rPr lang="en-US" dirty="0" smtClean="0"/>
              <a:t>covers </a:t>
            </a:r>
            <a:r>
              <a:rPr lang="en-US" dirty="0"/>
              <a:t>3 distinct areas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heap</a:t>
            </a:r>
            <a:r>
              <a:rPr lang="en-US" dirty="0"/>
              <a:t>: </a:t>
            </a:r>
            <a:r>
              <a:rPr lang="en-US" dirty="0" smtClean="0"/>
              <a:t>values </a:t>
            </a:r>
            <a:r>
              <a:rPr lang="en-US" dirty="0"/>
              <a:t>allocated using the new operator</a:t>
            </a:r>
          </a:p>
          <a:p>
            <a:pPr lvl="1"/>
            <a:r>
              <a:rPr lang="en-US" b="1" dirty="0" smtClean="0"/>
              <a:t>stack</a:t>
            </a:r>
            <a:r>
              <a:rPr lang="en-US" dirty="0" smtClean="0"/>
              <a:t>: automatic </a:t>
            </a:r>
            <a:r>
              <a:rPr lang="en-US" dirty="0"/>
              <a:t>values in activation frames</a:t>
            </a:r>
          </a:p>
          <a:p>
            <a:pPr lvl="1"/>
            <a:r>
              <a:rPr lang="en-US" b="1" dirty="0" smtClean="0"/>
              <a:t>code </a:t>
            </a:r>
            <a:r>
              <a:rPr lang="en-US" b="1" dirty="0"/>
              <a:t>segment</a:t>
            </a:r>
            <a:r>
              <a:rPr lang="en-US" dirty="0"/>
              <a:t>: </a:t>
            </a:r>
            <a:r>
              <a:rPr lang="en-US" dirty="0" smtClean="0"/>
              <a:t>code </a:t>
            </a:r>
            <a:r>
              <a:rPr lang="en-US" dirty="0"/>
              <a:t>of all the classes used in the program executed by the process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0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objects &amp; </a:t>
            </a:r>
            <a:r>
              <a:rPr lang="en-US" dirty="0"/>
              <a:t>memory </a:t>
            </a:r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abstract object is characterized by the following elements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identity</a:t>
            </a:r>
            <a:endParaRPr lang="en-US" dirty="0"/>
          </a:p>
          <a:p>
            <a:pPr lvl="1"/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objects it knows</a:t>
            </a:r>
          </a:p>
          <a:p>
            <a:pPr lvl="1"/>
            <a:r>
              <a:rPr lang="en-US" dirty="0" smtClean="0"/>
              <a:t>interface (set </a:t>
            </a:r>
            <a:r>
              <a:rPr lang="en-US" dirty="0"/>
              <a:t>of messages to which the object can react)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8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objects &amp; memory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identity</a:t>
            </a:r>
            <a:r>
              <a:rPr lang="en-US" dirty="0"/>
              <a:t> </a:t>
            </a:r>
            <a:r>
              <a:rPr lang="en-US" dirty="0" smtClean="0"/>
              <a:t>- address </a:t>
            </a:r>
            <a:r>
              <a:rPr lang="en-US" dirty="0"/>
              <a:t>of </a:t>
            </a:r>
            <a:r>
              <a:rPr lang="en-US" dirty="0" smtClean="0"/>
              <a:t>object </a:t>
            </a:r>
            <a:r>
              <a:rPr lang="en-US" dirty="0"/>
              <a:t>data in </a:t>
            </a:r>
            <a:r>
              <a:rPr lang="en-US" dirty="0" smtClean="0"/>
              <a:t>memory</a:t>
            </a:r>
          </a:p>
          <a:p>
            <a:r>
              <a:rPr lang="en-US" b="1" dirty="0" smtClean="0"/>
              <a:t>state </a:t>
            </a:r>
            <a:r>
              <a:rPr lang="en-US" b="1" dirty="0"/>
              <a:t>of </a:t>
            </a:r>
            <a:r>
              <a:rPr lang="en-US" b="1" dirty="0" smtClean="0"/>
              <a:t>object  </a:t>
            </a:r>
            <a:r>
              <a:rPr lang="en-US" dirty="0" smtClean="0"/>
              <a:t>- encoded </a:t>
            </a:r>
            <a:r>
              <a:rPr lang="en-US" dirty="0"/>
              <a:t>in associated </a:t>
            </a:r>
            <a:r>
              <a:rPr lang="en-US" dirty="0" smtClean="0"/>
              <a:t>memory </a:t>
            </a:r>
            <a:r>
              <a:rPr lang="en-US" dirty="0"/>
              <a:t>block </a:t>
            </a:r>
            <a:r>
              <a:rPr lang="en-US" dirty="0" smtClean="0"/>
              <a:t>(</a:t>
            </a:r>
            <a:r>
              <a:rPr lang="en-US" dirty="0"/>
              <a:t>fields </a:t>
            </a:r>
            <a:r>
              <a:rPr lang="en-US" dirty="0" smtClean="0"/>
              <a:t>values)</a:t>
            </a:r>
          </a:p>
          <a:p>
            <a:r>
              <a:rPr lang="en-US" b="1" dirty="0" smtClean="0"/>
              <a:t>interface </a:t>
            </a:r>
            <a:r>
              <a:rPr lang="en-US" b="1" dirty="0"/>
              <a:t>of </a:t>
            </a:r>
            <a:r>
              <a:rPr lang="en-US" b="1" dirty="0" smtClean="0"/>
              <a:t>object </a:t>
            </a:r>
            <a:r>
              <a:rPr lang="en-US" dirty="0" smtClean="0"/>
              <a:t>- known </a:t>
            </a:r>
            <a:r>
              <a:rPr lang="en-US" dirty="0"/>
              <a:t>by the compiler, based on </a:t>
            </a: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methods for </a:t>
            </a:r>
            <a:r>
              <a:rPr lang="en-US" dirty="0"/>
              <a:t>objects </a:t>
            </a:r>
            <a:r>
              <a:rPr lang="en-US" dirty="0" smtClean="0"/>
              <a:t>to react (defined by class)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interface: C</a:t>
            </a:r>
            <a:r>
              <a:rPr lang="en-US" dirty="0"/>
              <a:t>::C</a:t>
            </a:r>
            <a:r>
              <a:rPr lang="en-US" dirty="0" smtClean="0"/>
              <a:t>(), </a:t>
            </a:r>
            <a:r>
              <a:rPr lang="en-US" dirty="0"/>
              <a:t>C::~C</a:t>
            </a:r>
            <a:r>
              <a:rPr lang="en-US" dirty="0" smtClean="0"/>
              <a:t>(), C</a:t>
            </a:r>
            <a:r>
              <a:rPr lang="en-US" dirty="0"/>
              <a:t>::f</a:t>
            </a:r>
            <a:r>
              <a:rPr lang="en-US" dirty="0" smtClean="0"/>
              <a:t>(), C</a:t>
            </a:r>
            <a:r>
              <a:rPr lang="en-US" dirty="0"/>
              <a:t>::g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1" t="21992" r="59701" b="54516"/>
          <a:stretch/>
        </p:blipFill>
        <p:spPr bwMode="auto">
          <a:xfrm>
            <a:off x="3798398" y="2851198"/>
            <a:ext cx="6282227" cy="333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439236" y="4626591"/>
            <a:ext cx="6482686" cy="1554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76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region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646208"/>
            <a:ext cx="9071640" cy="49892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method is </a:t>
            </a:r>
            <a:r>
              <a:rPr lang="en-US" dirty="0"/>
              <a:t>stored in </a:t>
            </a:r>
            <a:r>
              <a:rPr lang="en-US" b="1" dirty="0" smtClean="0"/>
              <a:t>code </a:t>
            </a:r>
            <a:r>
              <a:rPr lang="en-US" b="1" dirty="0"/>
              <a:t>region </a:t>
            </a:r>
            <a:r>
              <a:rPr lang="en-US" dirty="0" smtClean="0"/>
              <a:t>allocated </a:t>
            </a:r>
            <a:r>
              <a:rPr lang="en-US" dirty="0"/>
              <a:t>to </a:t>
            </a:r>
            <a:r>
              <a:rPr lang="en-US" dirty="0" smtClean="0"/>
              <a:t>process </a:t>
            </a:r>
            <a:r>
              <a:rPr lang="en-US" dirty="0"/>
              <a:t>in which the class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method </a:t>
            </a:r>
            <a:r>
              <a:rPr lang="en-US" dirty="0"/>
              <a:t>is encoded as </a:t>
            </a:r>
            <a:r>
              <a:rPr lang="en-US" b="1" dirty="0" smtClean="0"/>
              <a:t>sequence </a:t>
            </a:r>
            <a:r>
              <a:rPr lang="en-US" dirty="0"/>
              <a:t>of processor </a:t>
            </a:r>
            <a:r>
              <a:rPr lang="en-US" dirty="0" smtClean="0"/>
              <a:t>instructions </a:t>
            </a:r>
          </a:p>
          <a:p>
            <a:r>
              <a:rPr lang="en-US" dirty="0" smtClean="0"/>
              <a:t>method </a:t>
            </a:r>
            <a:r>
              <a:rPr lang="en-US" dirty="0"/>
              <a:t>is known to </a:t>
            </a:r>
            <a:r>
              <a:rPr lang="en-US" dirty="0" smtClean="0"/>
              <a:t>compiler </a:t>
            </a:r>
            <a:r>
              <a:rPr lang="en-US" dirty="0"/>
              <a:t>by </a:t>
            </a:r>
            <a:r>
              <a:rPr lang="en-US" b="1" dirty="0" smtClean="0"/>
              <a:t>start </a:t>
            </a:r>
            <a:r>
              <a:rPr lang="en-US" b="1" dirty="0"/>
              <a:t>address </a:t>
            </a:r>
            <a:r>
              <a:rPr lang="en-US" dirty="0"/>
              <a:t>in </a:t>
            </a:r>
            <a:r>
              <a:rPr lang="en-US" dirty="0" smtClean="0"/>
              <a:t>memory </a:t>
            </a:r>
          </a:p>
          <a:p>
            <a:r>
              <a:rPr lang="en-US" dirty="0" smtClean="0"/>
              <a:t>invocation </a:t>
            </a:r>
            <a:r>
              <a:rPr lang="en-US" dirty="0"/>
              <a:t>of </a:t>
            </a:r>
            <a:r>
              <a:rPr lang="en-US" dirty="0" smtClean="0"/>
              <a:t>method = sequence </a:t>
            </a:r>
            <a:r>
              <a:rPr lang="en-US" dirty="0"/>
              <a:t>of instructions: </a:t>
            </a:r>
            <a:endParaRPr lang="en-US" dirty="0" smtClean="0"/>
          </a:p>
          <a:p>
            <a:pPr lvl="1"/>
            <a:r>
              <a:rPr lang="en-US" dirty="0" smtClean="0"/>
              <a:t>parameters pushed </a:t>
            </a:r>
            <a:r>
              <a:rPr lang="en-US" dirty="0"/>
              <a:t>on </a:t>
            </a:r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method invoked </a:t>
            </a:r>
            <a:r>
              <a:rPr lang="en-US" dirty="0"/>
              <a:t>by using </a:t>
            </a:r>
            <a:r>
              <a:rPr lang="en-US" dirty="0" smtClean="0"/>
              <a:t>CALL </a:t>
            </a:r>
            <a:r>
              <a:rPr lang="en-US" dirty="0"/>
              <a:t>instruction of the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passed the </a:t>
            </a:r>
            <a:r>
              <a:rPr lang="en-US" dirty="0"/>
              <a:t>address of the first instruction of the </a:t>
            </a:r>
            <a:r>
              <a:rPr lang="en-US" dirty="0" smtClean="0"/>
              <a:t>method </a:t>
            </a:r>
            <a:r>
              <a:rPr lang="en-US" dirty="0"/>
              <a:t>that is invoked.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objects are stored in memory at </a:t>
            </a:r>
            <a:r>
              <a:rPr lang="en-US" dirty="0" smtClean="0"/>
              <a:t>runtime?</a:t>
            </a:r>
          </a:p>
          <a:p>
            <a:r>
              <a:rPr lang="en-US" b="1" dirty="0" smtClean="0"/>
              <a:t>compiler</a:t>
            </a:r>
            <a:r>
              <a:rPr lang="en-US" dirty="0" smtClean="0"/>
              <a:t> - operations </a:t>
            </a:r>
            <a:r>
              <a:rPr lang="en-US" dirty="0"/>
              <a:t>such as access to a member of an object are </a:t>
            </a:r>
            <a:r>
              <a:rPr lang="en-US" dirty="0" smtClean="0"/>
              <a:t>compiled</a:t>
            </a:r>
          </a:p>
          <a:p>
            <a:r>
              <a:rPr lang="en-US" b="1" dirty="0" smtClean="0"/>
              <a:t>runtime </a:t>
            </a:r>
            <a:r>
              <a:rPr lang="en-US" dirty="0" smtClean="0"/>
              <a:t>- implementation </a:t>
            </a:r>
            <a:r>
              <a:rPr lang="en-US" dirty="0"/>
              <a:t>of operations such as new and delete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864576"/>
            <a:ext cx="9071640" cy="49892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push </a:t>
            </a:r>
            <a:r>
              <a:rPr lang="en-US" dirty="0"/>
              <a:t>new activation frame </a:t>
            </a:r>
            <a:r>
              <a:rPr lang="en-US" dirty="0" smtClean="0"/>
              <a:t>on stack - c1= 8B + x=4B</a:t>
            </a:r>
          </a:p>
          <a:p>
            <a:r>
              <a:rPr lang="en-US" dirty="0" smtClean="0"/>
              <a:t>invoke </a:t>
            </a:r>
            <a:r>
              <a:rPr lang="en-US" dirty="0"/>
              <a:t>C::C() on the address [S] </a:t>
            </a:r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/>
              <a:t>[S] -- push the address of c1 on the stack </a:t>
            </a:r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/>
              <a:t>$2 -- push the constant 2 on the stack </a:t>
            </a:r>
            <a:endParaRPr lang="en-US" dirty="0" smtClean="0"/>
          </a:p>
          <a:p>
            <a:r>
              <a:rPr lang="en-US" dirty="0" smtClean="0"/>
              <a:t>push </a:t>
            </a:r>
            <a:r>
              <a:rPr lang="en-US" dirty="0"/>
              <a:t>[S] -- push the address of c1 on the stack 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/>
              <a:t>[C::f] -- invoke c1.f(2)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ReturnRegister</a:t>
            </a:r>
            <a:r>
              <a:rPr lang="en-US" dirty="0" smtClean="0"/>
              <a:t> </a:t>
            </a:r>
            <a:r>
              <a:rPr lang="en-US" dirty="0"/>
              <a:t>[S-4] -- copy the value returned by f into variable x which is below c1 in the stack </a:t>
            </a:r>
            <a:endParaRPr lang="en-US" dirty="0" smtClean="0"/>
          </a:p>
          <a:p>
            <a:r>
              <a:rPr lang="en-US" dirty="0" smtClean="0"/>
              <a:t>pop </a:t>
            </a:r>
            <a:r>
              <a:rPr lang="en-US" dirty="0"/>
              <a:t>[S] </a:t>
            </a:r>
            <a:r>
              <a:rPr lang="en-US" dirty="0" smtClean="0"/>
              <a:t>– pop the </a:t>
            </a:r>
            <a:r>
              <a:rPr lang="en-US" dirty="0"/>
              <a:t>address of c1 </a:t>
            </a:r>
            <a:r>
              <a:rPr lang="en-US" dirty="0" smtClean="0"/>
              <a:t>from </a:t>
            </a:r>
            <a:r>
              <a:rPr lang="en-US" dirty="0"/>
              <a:t>stack 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/>
              <a:t>[C::~C] -- invoke the destructor of c1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46317" r="72339" b="42853"/>
          <a:stretch/>
        </p:blipFill>
        <p:spPr bwMode="auto">
          <a:xfrm>
            <a:off x="6082037" y="0"/>
            <a:ext cx="3998588" cy="188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725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maintains internal </a:t>
            </a:r>
            <a:r>
              <a:rPr lang="en-US" dirty="0"/>
              <a:t>table where it keeps track of the address of each of the methods of the </a:t>
            </a:r>
            <a:r>
              <a:rPr lang="en-US" dirty="0" smtClean="0"/>
              <a:t>class</a:t>
            </a:r>
          </a:p>
          <a:p>
            <a:r>
              <a:rPr lang="en-US" dirty="0"/>
              <a:t>compiler invokes a method of a class</a:t>
            </a:r>
          </a:p>
          <a:p>
            <a:r>
              <a:rPr lang="en-US" dirty="0"/>
              <a:t>method has access to internal state of object, wherever it may be</a:t>
            </a:r>
            <a:r>
              <a:rPr lang="en-US" dirty="0" smtClean="0"/>
              <a:t>. How?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5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/>
              <a:t>"this" </a:t>
            </a:r>
            <a:r>
              <a:rPr lang="en-US" dirty="0" smtClean="0"/>
              <a:t>parameter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45952"/>
            <a:ext cx="9071640" cy="4989240"/>
          </a:xfrm>
        </p:spPr>
        <p:txBody>
          <a:bodyPr/>
          <a:lstStyle/>
          <a:p>
            <a:r>
              <a:rPr lang="en-US" dirty="0" smtClean="0"/>
              <a:t>How method knows </a:t>
            </a:r>
            <a:r>
              <a:rPr lang="en-US" dirty="0"/>
              <a:t>where </a:t>
            </a:r>
            <a:r>
              <a:rPr lang="en-US" dirty="0" smtClean="0"/>
              <a:t>are fields </a:t>
            </a:r>
            <a:r>
              <a:rPr lang="en-US" dirty="0"/>
              <a:t>of </a:t>
            </a:r>
            <a:r>
              <a:rPr lang="en-US" dirty="0" smtClean="0"/>
              <a:t>object? </a:t>
            </a:r>
          </a:p>
          <a:p>
            <a:r>
              <a:rPr lang="en-US" dirty="0" smtClean="0"/>
              <a:t>Solution: compiler </a:t>
            </a:r>
            <a:r>
              <a:rPr lang="en-US" dirty="0"/>
              <a:t>always passes a "hidden" parameter to </a:t>
            </a:r>
            <a:r>
              <a:rPr lang="en-US" dirty="0" smtClean="0"/>
              <a:t>method call</a:t>
            </a:r>
            <a:r>
              <a:rPr lang="en-US" dirty="0"/>
              <a:t>: </a:t>
            </a:r>
            <a:r>
              <a:rPr lang="en-US" b="1" dirty="0" smtClean="0"/>
              <a:t>address </a:t>
            </a:r>
            <a:r>
              <a:rPr lang="en-US" b="1" dirty="0"/>
              <a:t>of the </a:t>
            </a:r>
            <a:r>
              <a:rPr lang="en-US" b="1" dirty="0" smtClean="0"/>
              <a:t>object-this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of </a:t>
            </a:r>
            <a:r>
              <a:rPr lang="en-US" dirty="0"/>
              <a:t>type C* </a:t>
            </a:r>
            <a:r>
              <a:rPr lang="en-US" dirty="0" smtClean="0"/>
              <a:t>(for class </a:t>
            </a:r>
            <a:r>
              <a:rPr lang="en-US" dirty="0"/>
              <a:t> </a:t>
            </a:r>
            <a:r>
              <a:rPr lang="en-US" dirty="0" smtClean="0"/>
              <a:t>C):</a:t>
            </a:r>
            <a:r>
              <a:rPr lang="en-US" dirty="0"/>
              <a:t> </a:t>
            </a:r>
            <a:r>
              <a:rPr lang="en-US" dirty="0" smtClean="0"/>
              <a:t> address </a:t>
            </a:r>
            <a:r>
              <a:rPr lang="en-US" dirty="0"/>
              <a:t>of </a:t>
            </a:r>
            <a:r>
              <a:rPr lang="en-US" dirty="0" smtClean="0"/>
              <a:t>block organized </a:t>
            </a:r>
            <a:r>
              <a:rPr lang="en-US" dirty="0"/>
              <a:t>according to </a:t>
            </a:r>
            <a:r>
              <a:rPr lang="en-US" dirty="0" smtClean="0"/>
              <a:t>structure </a:t>
            </a:r>
            <a:r>
              <a:rPr lang="en-US" dirty="0"/>
              <a:t>of class 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3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methods do not have access to </a:t>
            </a:r>
            <a:r>
              <a:rPr lang="en-US" dirty="0" smtClean="0"/>
              <a:t>this</a:t>
            </a:r>
            <a:r>
              <a:rPr lang="en-US" dirty="0"/>
              <a:t> </a:t>
            </a:r>
            <a:r>
              <a:rPr lang="en-US" dirty="0" smtClean="0"/>
              <a:t>- can </a:t>
            </a:r>
            <a:r>
              <a:rPr lang="en-US" dirty="0"/>
              <a:t>be invoked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::static_method(x) 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3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</a:t>
            </a:r>
            <a:r>
              <a:rPr lang="en-US" dirty="0"/>
              <a:t>to use an operator or function in different </a:t>
            </a:r>
            <a:r>
              <a:rPr lang="en-US" dirty="0" smtClean="0"/>
              <a:t>ways. </a:t>
            </a:r>
          </a:p>
          <a:p>
            <a:r>
              <a:rPr lang="en-US" dirty="0" smtClean="0"/>
              <a:t>Different </a:t>
            </a:r>
            <a:r>
              <a:rPr lang="en-US" dirty="0"/>
              <a:t>meanings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b="1" dirty="0"/>
              <a:t>operators</a:t>
            </a:r>
            <a:r>
              <a:rPr lang="en-US" dirty="0"/>
              <a:t> or </a:t>
            </a:r>
            <a:r>
              <a:rPr lang="en-US" b="1" dirty="0" smtClean="0"/>
              <a:t>functions </a:t>
            </a:r>
            <a:r>
              <a:rPr lang="en-US" dirty="0" smtClean="0"/>
              <a:t>(poly =  many / morph = shape)</a:t>
            </a:r>
          </a:p>
          <a:p>
            <a:pPr lvl="1"/>
            <a:r>
              <a:rPr lang="en-US" dirty="0" smtClean="0"/>
              <a:t>6+5</a:t>
            </a:r>
          </a:p>
          <a:p>
            <a:pPr lvl="1"/>
            <a:r>
              <a:rPr lang="en-US" dirty="0" smtClean="0"/>
              <a:t>“a”+”</a:t>
            </a:r>
            <a:r>
              <a:rPr lang="en-US" dirty="0" err="1" smtClean="0"/>
              <a:t>bc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3.2+4.75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5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</a:t>
            </a:r>
            <a:r>
              <a:rPr lang="en-US" dirty="0" smtClean="0"/>
              <a:t>Binding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= essential </a:t>
            </a:r>
            <a:r>
              <a:rPr lang="en-US" dirty="0"/>
              <a:t>property of </a:t>
            </a:r>
            <a:r>
              <a:rPr lang="en-US" dirty="0" smtClean="0"/>
              <a:t>OO languages</a:t>
            </a:r>
            <a:endParaRPr lang="en-US" dirty="0"/>
          </a:p>
          <a:p>
            <a:r>
              <a:rPr lang="en-US" dirty="0" smtClean="0"/>
              <a:t>Refers </a:t>
            </a:r>
            <a:r>
              <a:rPr lang="en-US" dirty="0"/>
              <a:t>to the possibility to decide which method to invoke at </a:t>
            </a:r>
            <a:r>
              <a:rPr lang="en-US" b="1" i="1" dirty="0"/>
              <a:t>runtime</a:t>
            </a:r>
            <a:r>
              <a:rPr lang="en-US" dirty="0"/>
              <a:t> and not at </a:t>
            </a:r>
            <a:r>
              <a:rPr lang="en-US" i="1" dirty="0"/>
              <a:t>compile</a:t>
            </a:r>
            <a:r>
              <a:rPr lang="en-US" dirty="0"/>
              <a:t> time.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2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5658" r="23781" b="4699"/>
          <a:stretch/>
        </p:blipFill>
        <p:spPr bwMode="auto">
          <a:xfrm>
            <a:off x="232012" y="741774"/>
            <a:ext cx="9730854" cy="643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04711" y="5431809"/>
            <a:ext cx="9430603" cy="2127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409433" y="1323833"/>
            <a:ext cx="2511188" cy="49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424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s-&gt;draw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/>
              <a:t>does not know the address of the function to invoke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C++ </a:t>
            </a:r>
            <a:r>
              <a:rPr lang="en-US" dirty="0" smtClean="0"/>
              <a:t>instruction will sometimes execute: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call [Circle::draw]"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call [Rectangle::draw</a:t>
            </a:r>
            <a:r>
              <a:rPr lang="en-US" dirty="0" smtClean="0"/>
              <a:t>]"</a:t>
            </a:r>
          </a:p>
          <a:p>
            <a:r>
              <a:rPr lang="en-US" dirty="0" smtClean="0"/>
              <a:t>How </a:t>
            </a:r>
            <a:r>
              <a:rPr lang="en-US" dirty="0"/>
              <a:t>does the compiler manage to produce the right code?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</a:t>
            </a:r>
            <a:r>
              <a:rPr lang="en-US" dirty="0" smtClean="0"/>
              <a:t>Mechanism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b="1" i="1" dirty="0" smtClean="0"/>
              <a:t>delaying</a:t>
            </a:r>
            <a:r>
              <a:rPr lang="en-US" dirty="0" smtClean="0"/>
              <a:t> </a:t>
            </a:r>
            <a:r>
              <a:rPr lang="en-US" dirty="0"/>
              <a:t>the decision of </a:t>
            </a:r>
            <a:r>
              <a:rPr lang="en-US" dirty="0" smtClean="0"/>
              <a:t>method </a:t>
            </a:r>
            <a:r>
              <a:rPr lang="en-US" dirty="0"/>
              <a:t>to invoke to </a:t>
            </a:r>
            <a:r>
              <a:rPr lang="en-US" b="1" i="1" dirty="0"/>
              <a:t>runtime</a:t>
            </a:r>
            <a:r>
              <a:rPr lang="en-US" dirty="0"/>
              <a:t>, instead of </a:t>
            </a:r>
            <a:r>
              <a:rPr lang="en-US" dirty="0" smtClean="0"/>
              <a:t>compile </a:t>
            </a:r>
            <a:r>
              <a:rPr lang="en-US" dirty="0"/>
              <a:t>time.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/>
              <a:t>is marked as </a:t>
            </a:r>
            <a:r>
              <a:rPr lang="en-US" dirty="0" smtClean="0"/>
              <a:t>virtual</a:t>
            </a:r>
          </a:p>
          <a:p>
            <a:r>
              <a:rPr lang="en-US" dirty="0" smtClean="0"/>
              <a:t>actual </a:t>
            </a:r>
            <a:r>
              <a:rPr lang="en-US" dirty="0"/>
              <a:t>method </a:t>
            </a:r>
            <a:r>
              <a:rPr lang="en-US" dirty="0" smtClean="0"/>
              <a:t>invoked depends </a:t>
            </a:r>
            <a:r>
              <a:rPr lang="en-US" dirty="0"/>
              <a:t>on the type of the value of the object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on the type of the value at compile time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/>
              <a:t> is a variable of type </a:t>
            </a:r>
            <a:r>
              <a:rPr lang="en-US" dirty="0" smtClean="0"/>
              <a:t>Shape</a:t>
            </a:r>
          </a:p>
          <a:p>
            <a:r>
              <a:rPr lang="en-US" dirty="0" smtClean="0"/>
              <a:t>invoke</a:t>
            </a:r>
            <a:r>
              <a:rPr lang="en-US" dirty="0"/>
              <a:t> s-&gt;draw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Call draw</a:t>
            </a:r>
            <a:r>
              <a:rPr lang="en-US" dirty="0"/>
              <a:t>() of Rectangle or Circle </a:t>
            </a:r>
            <a:r>
              <a:rPr lang="en-US" dirty="0" smtClean="0"/>
              <a:t>by value </a:t>
            </a:r>
            <a:r>
              <a:rPr lang="en-US" dirty="0"/>
              <a:t>to which s is </a:t>
            </a:r>
            <a:r>
              <a:rPr lang="en-US" b="1" i="1" dirty="0"/>
              <a:t>bound</a:t>
            </a:r>
            <a:r>
              <a:rPr lang="en-US" dirty="0"/>
              <a:t> at </a:t>
            </a:r>
            <a:r>
              <a:rPr lang="en-US" dirty="0" smtClean="0"/>
              <a:t>time </a:t>
            </a:r>
            <a:r>
              <a:rPr lang="en-US" dirty="0"/>
              <a:t>of </a:t>
            </a:r>
            <a:r>
              <a:rPr lang="en-US" dirty="0" smtClean="0"/>
              <a:t>invocation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1725" r="76171" b="4699"/>
          <a:stretch/>
        </p:blipFill>
        <p:spPr bwMode="auto">
          <a:xfrm>
            <a:off x="6467998" y="4769021"/>
            <a:ext cx="3612627" cy="279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8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Object-class in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object= instance of a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/>
              <a:t>class defines characteristics of instances: data members (state)/member functions (methods). 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is implemented at runtime as a region of storage (a contiguous block of memory)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defines the memory layout of </a:t>
            </a:r>
            <a:r>
              <a:rPr lang="en-US" b="1" dirty="0"/>
              <a:t>all</a:t>
            </a:r>
            <a:r>
              <a:rPr lang="en-US" dirty="0"/>
              <a:t> the objects that belong to that </a:t>
            </a:r>
            <a:r>
              <a:rPr lang="en-US" dirty="0" smtClean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virtual-table </a:t>
            </a:r>
            <a:r>
              <a:rPr lang="en-US" dirty="0" smtClean="0"/>
              <a:t>(</a:t>
            </a:r>
            <a:r>
              <a:rPr lang="en-US" dirty="0" err="1" smtClean="0"/>
              <a:t>vtable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523376"/>
            <a:ext cx="9071640" cy="4989240"/>
          </a:xfrm>
        </p:spPr>
        <p:txBody>
          <a:bodyPr>
            <a:normAutofit fontScale="92500" lnSpcReduction="10000"/>
          </a:bodyPr>
          <a:lstStyle/>
          <a:p>
            <a:pPr marL="108000" indent="0">
              <a:buNone/>
            </a:pPr>
            <a:r>
              <a:rPr lang="en-US" dirty="0" smtClean="0"/>
              <a:t>how </a:t>
            </a:r>
            <a:r>
              <a:rPr lang="en-US" dirty="0"/>
              <a:t>an object decides which code to invoke when it receives a </a:t>
            </a:r>
            <a:r>
              <a:rPr lang="en-US" dirty="0" smtClean="0"/>
              <a:t>message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 = invocation </a:t>
            </a:r>
            <a:r>
              <a:rPr lang="en-US" dirty="0"/>
              <a:t>of a method through </a:t>
            </a:r>
            <a:r>
              <a:rPr lang="en-US" dirty="0" smtClean="0"/>
              <a:t>a </a:t>
            </a:r>
            <a:r>
              <a:rPr lang="en-US" dirty="0"/>
              <a:t>pointer to an </a:t>
            </a:r>
            <a:r>
              <a:rPr lang="en-US" dirty="0" smtClean="0"/>
              <a:t>object. </a:t>
            </a:r>
          </a:p>
          <a:p>
            <a:r>
              <a:rPr lang="en-US" dirty="0" smtClean="0"/>
              <a:t>value </a:t>
            </a:r>
            <a:r>
              <a:rPr lang="en-US" dirty="0"/>
              <a:t>of </a:t>
            </a:r>
            <a:r>
              <a:rPr lang="en-US" dirty="0" smtClean="0"/>
              <a:t>object </a:t>
            </a:r>
            <a:r>
              <a:rPr lang="en-US" dirty="0"/>
              <a:t>in memory is </a:t>
            </a:r>
            <a:r>
              <a:rPr lang="en-US" b="1" dirty="0"/>
              <a:t>extended</a:t>
            </a:r>
            <a:r>
              <a:rPr lang="en-US" dirty="0"/>
              <a:t> by a pointer to </a:t>
            </a:r>
            <a:r>
              <a:rPr lang="en-US" dirty="0" smtClean="0"/>
              <a:t>a table with </a:t>
            </a:r>
            <a:r>
              <a:rPr lang="en-US" b="1" i="1" dirty="0" smtClean="0"/>
              <a:t>function address</a:t>
            </a:r>
          </a:p>
          <a:p>
            <a:r>
              <a:rPr lang="en-US" dirty="0" smtClean="0"/>
              <a:t>table </a:t>
            </a:r>
            <a:r>
              <a:rPr lang="en-US" dirty="0"/>
              <a:t>is </a:t>
            </a:r>
            <a:r>
              <a:rPr lang="en-US" dirty="0" smtClean="0"/>
              <a:t>stored </a:t>
            </a:r>
            <a:r>
              <a:rPr lang="en-US" dirty="0"/>
              <a:t>explicitly in </a:t>
            </a:r>
            <a:r>
              <a:rPr lang="en-US" dirty="0" smtClean="0"/>
              <a:t>process </a:t>
            </a:r>
            <a:r>
              <a:rPr lang="en-US" dirty="0"/>
              <a:t>memory </a:t>
            </a:r>
            <a:r>
              <a:rPr lang="en-US" dirty="0" smtClean="0"/>
              <a:t>(code </a:t>
            </a:r>
            <a:r>
              <a:rPr lang="en-US" dirty="0"/>
              <a:t>region). 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/>
              <a:t>for each class that contains virtual methods.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4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vtable</a:t>
            </a:r>
            <a:r>
              <a:rPr lang="en-US" b="0" dirty="0"/>
              <a:t> for class foo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4" t="46817" r="25472" b="30024"/>
          <a:stretch/>
        </p:blipFill>
        <p:spPr bwMode="auto">
          <a:xfrm>
            <a:off x="723759" y="2320118"/>
            <a:ext cx="8578943" cy="317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794077" y="2320118"/>
            <a:ext cx="4094328" cy="1120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8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virtual </a:t>
            </a:r>
            <a:r>
              <a:rPr lang="en-US" dirty="0" smtClean="0"/>
              <a:t>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 d is of type foo *. </a:t>
            </a:r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/>
              <a:t>to </a:t>
            </a:r>
            <a:r>
              <a:rPr lang="en-US" dirty="0" smtClean="0"/>
              <a:t>object reference: d-</a:t>
            </a:r>
            <a:r>
              <a:rPr lang="en-US" dirty="0"/>
              <a:t>&gt;m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dereferencing</a:t>
            </a:r>
            <a:r>
              <a:rPr lang="en-US" dirty="0"/>
              <a:t> d's </a:t>
            </a:r>
            <a:r>
              <a:rPr lang="en-US" dirty="0" err="1"/>
              <a:t>vpointer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looking </a:t>
            </a:r>
            <a:r>
              <a:rPr lang="en-US" dirty="0"/>
              <a:t>up the m entry in the </a:t>
            </a:r>
            <a:r>
              <a:rPr lang="en-US" dirty="0" err="1"/>
              <a:t>vtable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dereferencing </a:t>
            </a:r>
            <a:r>
              <a:rPr lang="en-US" dirty="0"/>
              <a:t>that pointer to call the correct method code.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9" t="46817" r="25472" b="30024"/>
          <a:stretch/>
        </p:blipFill>
        <p:spPr bwMode="auto">
          <a:xfrm>
            <a:off x="5979115" y="5063319"/>
            <a:ext cx="3992328" cy="249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58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*((*d)[2])(d</a:t>
            </a:r>
            <a:r>
              <a:rPr lang="en-US" dirty="0" smtClean="0"/>
              <a:t>);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400544"/>
            <a:ext cx="9071640" cy="4989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</a:t>
            </a:r>
            <a:r>
              <a:rPr lang="en-US" dirty="0" err="1" smtClean="0"/>
              <a:t>vpointer</a:t>
            </a:r>
            <a:r>
              <a:rPr lang="en-US" dirty="0" smtClean="0"/>
              <a:t> </a:t>
            </a:r>
            <a:r>
              <a:rPr lang="en-US" dirty="0"/>
              <a:t>is always the first element in </a:t>
            </a:r>
            <a:r>
              <a:rPr lang="en-US" dirty="0" smtClean="0"/>
              <a:t>d: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 is the address of the beginning of the block of memory which stores the foo value bound to d</a:t>
            </a:r>
          </a:p>
          <a:p>
            <a:pPr lvl="1"/>
            <a:r>
              <a:rPr lang="en-US" dirty="0"/>
              <a:t>*d is the content of the first word in the block of memory: it contains the address of the </a:t>
            </a:r>
            <a:r>
              <a:rPr lang="en-US" dirty="0" err="1"/>
              <a:t>vtable</a:t>
            </a:r>
            <a:endParaRPr lang="en-US" dirty="0"/>
          </a:p>
          <a:p>
            <a:pPr lvl="1"/>
            <a:r>
              <a:rPr lang="en-US" dirty="0"/>
              <a:t>(*d)[2] is the address of the 3rd element in the </a:t>
            </a:r>
            <a:r>
              <a:rPr lang="en-US" dirty="0" err="1"/>
              <a:t>vtable</a:t>
            </a:r>
            <a:r>
              <a:rPr lang="en-US" dirty="0"/>
              <a:t> (the address of method m)</a:t>
            </a:r>
          </a:p>
          <a:p>
            <a:pPr lvl="1"/>
            <a:r>
              <a:rPr lang="en-US" dirty="0" smtClean="0"/>
              <a:t>*((*</a:t>
            </a:r>
            <a:r>
              <a:rPr lang="en-US" dirty="0"/>
              <a:t>d)[2])(d) </a:t>
            </a:r>
            <a:r>
              <a:rPr lang="en-US" dirty="0" smtClean="0"/>
              <a:t>- invoke function </a:t>
            </a:r>
            <a:r>
              <a:rPr lang="en-US" dirty="0"/>
              <a:t>located at </a:t>
            </a:r>
            <a:r>
              <a:rPr lang="en-US" dirty="0" smtClean="0"/>
              <a:t>third </a:t>
            </a:r>
            <a:r>
              <a:rPr lang="en-US" dirty="0"/>
              <a:t>slot in </a:t>
            </a:r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of foo and pass to it the address of the </a:t>
            </a:r>
            <a:r>
              <a:rPr lang="en-US" dirty="0" smtClean="0"/>
              <a:t>value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</a:t>
            </a:r>
            <a:r>
              <a:rPr lang="en-US" dirty="0" err="1" smtClean="0"/>
              <a:t>vtable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extends another class, how is the </a:t>
            </a:r>
            <a:r>
              <a:rPr lang="en-US" dirty="0" err="1"/>
              <a:t>vtable</a:t>
            </a:r>
            <a:r>
              <a:rPr lang="en-US" dirty="0"/>
              <a:t> managed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bar</a:t>
            </a:r>
            <a:r>
              <a:rPr lang="en-US" dirty="0"/>
              <a:t> extends  foo. bar overrides  m, and introduces 2 new methods s and t. 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6" t="28657" r="25672" b="52516"/>
          <a:stretch/>
        </p:blipFill>
        <p:spPr bwMode="auto">
          <a:xfrm>
            <a:off x="1815154" y="2754784"/>
            <a:ext cx="7287903" cy="218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t="46817" r="25472" b="30024"/>
          <a:stretch/>
        </p:blipFill>
        <p:spPr bwMode="auto">
          <a:xfrm>
            <a:off x="7408199" y="5977015"/>
            <a:ext cx="2672426" cy="158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30806" y="4367284"/>
            <a:ext cx="1787857" cy="436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5964071" y="4067032"/>
            <a:ext cx="1389536" cy="709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13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482432"/>
            <a:ext cx="9071640" cy="4989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compiler </a:t>
            </a:r>
            <a:r>
              <a:rPr lang="en-US" dirty="0"/>
              <a:t>generates a new distinct </a:t>
            </a:r>
            <a:r>
              <a:rPr lang="en-US" dirty="0" err="1"/>
              <a:t>vtable</a:t>
            </a:r>
            <a:r>
              <a:rPr lang="en-US" dirty="0"/>
              <a:t> for class bar. </a:t>
            </a:r>
            <a:r>
              <a:rPr lang="en-US" dirty="0" smtClean="0"/>
              <a:t> </a:t>
            </a:r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elements </a:t>
            </a:r>
            <a:r>
              <a:rPr lang="en-US" dirty="0" smtClean="0"/>
              <a:t>point:</a:t>
            </a:r>
          </a:p>
          <a:p>
            <a:pPr lvl="1"/>
            <a:r>
              <a:rPr lang="en-US" dirty="0" smtClean="0"/>
              <a:t>to same </a:t>
            </a:r>
            <a:r>
              <a:rPr lang="en-US" dirty="0"/>
              <a:t>addresses as </a:t>
            </a:r>
            <a:r>
              <a:rPr lang="en-US" dirty="0" smtClean="0"/>
              <a:t>parent when method </a:t>
            </a:r>
            <a:r>
              <a:rPr lang="en-US" dirty="0"/>
              <a:t>is not overridden </a:t>
            </a:r>
            <a:endParaRPr lang="en-US" dirty="0" smtClean="0"/>
          </a:p>
          <a:p>
            <a:pPr lvl="1"/>
            <a:r>
              <a:rPr lang="en-US" dirty="0" smtClean="0"/>
              <a:t>overridden methods </a:t>
            </a:r>
            <a:r>
              <a:rPr lang="en-US" dirty="0"/>
              <a:t>or to the new methods otherwise </a:t>
            </a:r>
            <a:endParaRPr lang="en-US" dirty="0" smtClean="0"/>
          </a:p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inherited </a:t>
            </a:r>
            <a:r>
              <a:rPr lang="en-US" dirty="0"/>
              <a:t>class is an extension of the </a:t>
            </a:r>
            <a:r>
              <a:rPr lang="en-US" dirty="0" err="1"/>
              <a:t>vtable</a:t>
            </a:r>
            <a:r>
              <a:rPr lang="en-US" dirty="0"/>
              <a:t> of the parent 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methods </a:t>
            </a:r>
            <a:r>
              <a:rPr lang="en-US" dirty="0" smtClean="0"/>
              <a:t>appear </a:t>
            </a:r>
            <a:r>
              <a:rPr lang="en-US" dirty="0"/>
              <a:t>in the same order 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methods </a:t>
            </a:r>
            <a:r>
              <a:rPr lang="en-US" dirty="0" smtClean="0"/>
              <a:t>in </a:t>
            </a:r>
            <a:r>
              <a:rPr lang="en-US" dirty="0"/>
              <a:t>the child class appear at the </a:t>
            </a:r>
            <a:r>
              <a:rPr lang="en-US" b="1" i="1" dirty="0"/>
              <a:t>end</a:t>
            </a:r>
            <a:r>
              <a:rPr lang="en-US" dirty="0"/>
              <a:t> of the </a:t>
            </a:r>
            <a:r>
              <a:rPr lang="en-US" dirty="0" err="1"/>
              <a:t>vtable</a:t>
            </a:r>
            <a:r>
              <a:rPr lang="en-US" dirty="0"/>
              <a:t>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9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Vtable</a:t>
            </a:r>
            <a:r>
              <a:rPr lang="en-US" dirty="0"/>
              <a:t> and Multiple </a:t>
            </a:r>
            <a:r>
              <a:rPr lang="en-US" dirty="0" smtClean="0"/>
              <a:t>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inheritance: a class can extend more than one base class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7" t="44084" r="54631" b="41424"/>
          <a:stretch/>
        </p:blipFill>
        <p:spPr bwMode="auto">
          <a:xfrm>
            <a:off x="3304643" y="3029803"/>
            <a:ext cx="3232635" cy="260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29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 student inherits both from class person and from class </a:t>
            </a:r>
            <a:r>
              <a:rPr lang="en-US" dirty="0" err="1"/>
              <a:t>gp_list_node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layout becomes more complex in such a situation. 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of type student has in its state 3 types of fields (inherited from person, </a:t>
            </a:r>
            <a:r>
              <a:rPr lang="en-US" dirty="0" err="1"/>
              <a:t>gp_list_node</a:t>
            </a:r>
            <a:r>
              <a:rPr lang="en-US" dirty="0"/>
              <a:t>) and declared in class student</a:t>
            </a:r>
          </a:p>
          <a:p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types of methods </a:t>
            </a:r>
            <a:r>
              <a:rPr lang="en-US" dirty="0" smtClean="0"/>
              <a:t>(inherited </a:t>
            </a:r>
            <a:r>
              <a:rPr lang="en-US" dirty="0"/>
              <a:t>from </a:t>
            </a:r>
            <a:r>
              <a:rPr lang="en-US" dirty="0" smtClean="0"/>
              <a:t>person,</a:t>
            </a:r>
            <a:r>
              <a:rPr lang="en-US" dirty="0"/>
              <a:t> </a:t>
            </a:r>
            <a:r>
              <a:rPr lang="en-US" dirty="0" err="1" smtClean="0"/>
              <a:t>gp_list_node</a:t>
            </a:r>
            <a:r>
              <a:rPr lang="en-US" dirty="0" smtClean="0"/>
              <a:t>) and defined in </a:t>
            </a:r>
            <a:r>
              <a:rPr lang="en-US" dirty="0"/>
              <a:t>class student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7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236768"/>
            <a:ext cx="9071640" cy="498924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points to </a:t>
            </a:r>
            <a:r>
              <a:rPr lang="en-US" dirty="0" smtClean="0"/>
              <a:t>student</a:t>
            </a:r>
            <a:r>
              <a:rPr lang="en-US" dirty="0"/>
              <a:t> </a:t>
            </a:r>
            <a:r>
              <a:rPr lang="en-US" dirty="0" smtClean="0"/>
              <a:t>specific </a:t>
            </a:r>
            <a:r>
              <a:rPr lang="en-US" dirty="0" err="1" smtClean="0"/>
              <a:t>vtable</a:t>
            </a:r>
            <a:endParaRPr lang="en-US" dirty="0" smtClean="0"/>
          </a:p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first contains  </a:t>
            </a:r>
            <a:r>
              <a:rPr lang="en-US" dirty="0" smtClean="0"/>
              <a:t>person methods</a:t>
            </a:r>
            <a:r>
              <a:rPr lang="en-US" dirty="0"/>
              <a:t>, </a:t>
            </a:r>
            <a:r>
              <a:rPr lang="en-US" dirty="0" smtClean="0"/>
              <a:t>next methods </a:t>
            </a:r>
            <a:r>
              <a:rPr lang="en-US" dirty="0"/>
              <a:t>that </a:t>
            </a:r>
            <a:r>
              <a:rPr lang="en-US" dirty="0" smtClean="0"/>
              <a:t>appear </a:t>
            </a:r>
            <a:r>
              <a:rPr lang="en-US" dirty="0"/>
              <a:t>in class </a:t>
            </a:r>
            <a:r>
              <a:rPr lang="en-US" dirty="0" smtClean="0"/>
              <a:t>student</a:t>
            </a:r>
          </a:p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is then followed by the person fields. </a:t>
            </a:r>
            <a:r>
              <a:rPr lang="en-US" dirty="0" smtClean="0"/>
              <a:t>(look </a:t>
            </a:r>
            <a:r>
              <a:rPr lang="en-US" dirty="0"/>
              <a:t>at a student value as a person </a:t>
            </a:r>
            <a:r>
              <a:rPr lang="en-US" dirty="0" smtClean="0"/>
              <a:t>value -  </a:t>
            </a:r>
            <a:r>
              <a:rPr lang="en-US" dirty="0"/>
              <a:t>just ignore the bottom part of the </a:t>
            </a:r>
            <a:r>
              <a:rPr lang="en-US" dirty="0" smtClean="0"/>
              <a:t>block)</a:t>
            </a:r>
          </a:p>
          <a:p>
            <a:pPr marL="108000" indent="0">
              <a:buNone/>
            </a:pPr>
            <a:endParaRPr lang="en-US" dirty="0"/>
          </a:p>
          <a:p>
            <a:pPr marL="108000" indent="0">
              <a:buNone/>
            </a:pPr>
            <a:r>
              <a:rPr lang="en-US" dirty="0" smtClean="0"/>
              <a:t>we </a:t>
            </a:r>
            <a:r>
              <a:rPr lang="en-US" dirty="0"/>
              <a:t>cannot store the </a:t>
            </a:r>
            <a:r>
              <a:rPr lang="en-US" dirty="0" err="1"/>
              <a:t>gp_list_node</a:t>
            </a:r>
            <a:r>
              <a:rPr lang="en-US" dirty="0"/>
              <a:t> </a:t>
            </a:r>
            <a:r>
              <a:rPr lang="en-US" dirty="0" err="1"/>
              <a:t>vtable</a:t>
            </a:r>
            <a:r>
              <a:rPr lang="en-US" dirty="0"/>
              <a:t> at the beginning of the block.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Object-class in 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of </a:t>
            </a:r>
            <a:r>
              <a:rPr lang="en-US" dirty="0" smtClean="0"/>
              <a:t>class is </a:t>
            </a:r>
            <a:r>
              <a:rPr lang="en-US" dirty="0"/>
              <a:t>allocated a copy of all </a:t>
            </a:r>
            <a:r>
              <a:rPr lang="en-US" dirty="0" smtClean="0"/>
              <a:t>class </a:t>
            </a:r>
            <a:r>
              <a:rPr lang="en-US" i="1" u="sng" dirty="0"/>
              <a:t>data </a:t>
            </a:r>
            <a:r>
              <a:rPr lang="en-US" i="1" u="sng" dirty="0" smtClean="0"/>
              <a:t>members</a:t>
            </a:r>
          </a:p>
          <a:p>
            <a:pPr lvl="1"/>
            <a:r>
              <a:rPr lang="en-US" dirty="0" smtClean="0"/>
              <a:t>static members allocated once</a:t>
            </a:r>
          </a:p>
          <a:p>
            <a:r>
              <a:rPr lang="en-US" dirty="0" smtClean="0"/>
              <a:t>objects </a:t>
            </a:r>
            <a:r>
              <a:rPr lang="en-US" dirty="0"/>
              <a:t>of </a:t>
            </a:r>
            <a:r>
              <a:rPr lang="en-US" dirty="0" smtClean="0"/>
              <a:t>class </a:t>
            </a:r>
            <a:r>
              <a:rPr lang="en-US" dirty="0"/>
              <a:t>share </a:t>
            </a:r>
            <a:r>
              <a:rPr lang="en-US" i="1" u="sng" dirty="0" smtClean="0"/>
              <a:t>member </a:t>
            </a:r>
            <a:r>
              <a:rPr lang="en-US" i="1" u="sng" dirty="0"/>
              <a:t>functions </a:t>
            </a:r>
            <a:r>
              <a:rPr lang="en-US" dirty="0"/>
              <a:t>(methods)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/>
              <a:t>for </a:t>
            </a:r>
            <a:r>
              <a:rPr lang="en-US" dirty="0" smtClean="0"/>
              <a:t>functions </a:t>
            </a:r>
            <a:r>
              <a:rPr lang="en-US" dirty="0"/>
              <a:t>is stored only once in memory for each class.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2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where can we </a:t>
            </a:r>
            <a:r>
              <a:rPr lang="en-US" dirty="0" smtClean="0"/>
              <a:t>store </a:t>
            </a:r>
            <a:r>
              <a:rPr lang="en-US" dirty="0" err="1" smtClean="0"/>
              <a:t>gp_list_node</a:t>
            </a:r>
            <a:r>
              <a:rPr lang="en-US" dirty="0"/>
              <a:t> </a:t>
            </a:r>
            <a:r>
              <a:rPr lang="en-US" dirty="0" err="1"/>
              <a:t>vtable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Store fields </a:t>
            </a:r>
            <a:r>
              <a:rPr lang="en-US" dirty="0"/>
              <a:t>right after the person fields. 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gp_list_node</a:t>
            </a:r>
            <a:r>
              <a:rPr lang="en-US" dirty="0"/>
              <a:t> data members after this </a:t>
            </a:r>
            <a:r>
              <a:rPr lang="en-US" dirty="0" err="1" smtClean="0"/>
              <a:t>vtable</a:t>
            </a:r>
            <a:endParaRPr lang="en-US" dirty="0" smtClean="0"/>
          </a:p>
          <a:p>
            <a:r>
              <a:rPr lang="en-US" dirty="0"/>
              <a:t>Finally we store the student specific data members at the end of the data block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7" t="35655" r="23781" b="25692"/>
          <a:stretch/>
        </p:blipFill>
        <p:spPr bwMode="auto">
          <a:xfrm>
            <a:off x="725215" y="1390045"/>
            <a:ext cx="8500671" cy="47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1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the compiler find the appropriate </a:t>
            </a:r>
            <a:r>
              <a:rPr lang="en-US" dirty="0" err="1"/>
              <a:t>vtable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how to </a:t>
            </a:r>
            <a:r>
              <a:rPr lang="en-US" dirty="0"/>
              <a:t>pass </a:t>
            </a:r>
            <a:r>
              <a:rPr lang="en-US" dirty="0" smtClean="0"/>
              <a:t>valid </a:t>
            </a:r>
            <a:r>
              <a:rPr lang="en-US" i="1" dirty="0" smtClean="0"/>
              <a:t>this</a:t>
            </a:r>
            <a:r>
              <a:rPr lang="en-US" dirty="0"/>
              <a:t> pointer to a method of </a:t>
            </a:r>
            <a:r>
              <a:rPr lang="en-US" dirty="0" err="1"/>
              <a:t>gp_list_node</a:t>
            </a:r>
            <a:r>
              <a:rPr lang="en-US" dirty="0"/>
              <a:t> that is not </a:t>
            </a:r>
            <a:r>
              <a:rPr lang="en-US" dirty="0" smtClean="0"/>
              <a:t>overridden? </a:t>
            </a:r>
          </a:p>
          <a:p>
            <a:pPr lvl="1"/>
            <a:r>
              <a:rPr lang="en-US" dirty="0" smtClean="0"/>
              <a:t>code cannot </a:t>
            </a:r>
            <a:r>
              <a:rPr lang="en-US" dirty="0"/>
              <a:t>know that what it receives as </a:t>
            </a:r>
            <a:r>
              <a:rPr lang="en-US" dirty="0" smtClean="0"/>
              <a:t>a this</a:t>
            </a:r>
            <a:r>
              <a:rPr lang="en-US" dirty="0"/>
              <a:t> pointer is not a real </a:t>
            </a:r>
            <a:r>
              <a:rPr lang="en-US" dirty="0" err="1" smtClean="0"/>
              <a:t>gp_list_node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accesses </a:t>
            </a:r>
            <a:r>
              <a:rPr lang="en-US" dirty="0"/>
              <a:t>the fields of the value it has assuming it is a </a:t>
            </a:r>
            <a:r>
              <a:rPr lang="en-US" dirty="0" err="1"/>
              <a:t>gp_list_node</a:t>
            </a:r>
            <a:r>
              <a:rPr lang="en-US" dirty="0"/>
              <a:t> 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fixup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compiler </a:t>
            </a:r>
            <a:r>
              <a:rPr lang="en-US" dirty="0"/>
              <a:t>knows what type of method is invoked - either inherited from person,  </a:t>
            </a:r>
            <a:r>
              <a:rPr lang="en-US" dirty="0" err="1"/>
              <a:t>gp_list_node</a:t>
            </a:r>
            <a:r>
              <a:rPr lang="en-US" dirty="0"/>
              <a:t> or specific to student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smtClean="0"/>
              <a:t>inherited from </a:t>
            </a:r>
            <a:r>
              <a:rPr lang="en-US" dirty="0" err="1" smtClean="0"/>
              <a:t>gp_list_node</a:t>
            </a:r>
            <a:r>
              <a:rPr lang="en-US" dirty="0" smtClean="0"/>
              <a:t>: pass "</a:t>
            </a:r>
            <a:r>
              <a:rPr lang="en-US" dirty="0"/>
              <a:t>corrected address" </a:t>
            </a:r>
            <a:r>
              <a:rPr lang="en-US" dirty="0" smtClean="0"/>
              <a:t>(</a:t>
            </a:r>
            <a:r>
              <a:rPr lang="en-US" dirty="0" err="1" smtClean="0"/>
              <a:t>this+d</a:t>
            </a:r>
            <a:r>
              <a:rPr lang="en-US" dirty="0" smtClean="0"/>
              <a:t>, d=</a:t>
            </a:r>
            <a:r>
              <a:rPr lang="en-US" dirty="0" err="1" smtClean="0"/>
              <a:t>sizeof</a:t>
            </a:r>
            <a:r>
              <a:rPr lang="en-US" dirty="0" smtClean="0"/>
              <a:t>(person)). </a:t>
            </a:r>
          </a:p>
          <a:p>
            <a:r>
              <a:rPr lang="en-US" b="1" i="1" dirty="0" smtClean="0"/>
              <a:t>look </a:t>
            </a:r>
            <a:r>
              <a:rPr lang="en-US" b="1" i="1" dirty="0"/>
              <a:t>down </a:t>
            </a:r>
            <a:r>
              <a:rPr lang="en-US" dirty="0"/>
              <a:t>from this address, </a:t>
            </a:r>
            <a:r>
              <a:rPr lang="en-US" dirty="0" smtClean="0"/>
              <a:t>block memory </a:t>
            </a:r>
            <a:r>
              <a:rPr lang="en-US" dirty="0"/>
              <a:t>looks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dirty="0" smtClean="0"/>
              <a:t>valid </a:t>
            </a:r>
            <a:r>
              <a:rPr lang="en-US" dirty="0" err="1" smtClean="0"/>
              <a:t>gp_list_node</a:t>
            </a:r>
            <a:r>
              <a:rPr lang="en-US" dirty="0"/>
              <a:t> value </a:t>
            </a:r>
            <a:endParaRPr lang="en-US" dirty="0" smtClean="0"/>
          </a:p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/>
              <a:t>to which we point is also a </a:t>
            </a:r>
            <a:r>
              <a:rPr lang="en-US" dirty="0" smtClean="0"/>
              <a:t>valid </a:t>
            </a:r>
            <a:r>
              <a:rPr lang="en-US" dirty="0" err="1" smtClean="0"/>
              <a:t>gp_list_node</a:t>
            </a:r>
            <a:r>
              <a:rPr lang="en-US" dirty="0"/>
              <a:t> </a:t>
            </a:r>
            <a:r>
              <a:rPr lang="en-US" dirty="0" err="1" smtClean="0"/>
              <a:t>vtable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and </a:t>
            </a:r>
            <a:r>
              <a:rPr lang="en-US" dirty="0" smtClean="0"/>
              <a:t>Addresses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cast an object to a different class, we may end up with a different address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casting </a:t>
            </a:r>
            <a:r>
              <a:rPr lang="en-US" dirty="0"/>
              <a:t>is not </a:t>
            </a:r>
            <a:r>
              <a:rPr lang="en-US" dirty="0" smtClean="0"/>
              <a:t>only to </a:t>
            </a:r>
            <a:r>
              <a:rPr lang="en-US" dirty="0"/>
              <a:t>tell the compiler "trust me I know what I do</a:t>
            </a:r>
            <a:r>
              <a:rPr lang="en-US" dirty="0" smtClean="0"/>
              <a:t>"; </a:t>
            </a:r>
            <a:r>
              <a:rPr lang="en-US" dirty="0"/>
              <a:t>it also can end up generating code to fix the pointers in memory.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4" t="29323" r="55323" b="25693"/>
          <a:stretch/>
        </p:blipFill>
        <p:spPr bwMode="auto">
          <a:xfrm>
            <a:off x="1651379" y="1255594"/>
            <a:ext cx="6223379" cy="533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448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Implicit </a:t>
            </a:r>
            <a:r>
              <a:rPr lang="en-US" b="1" dirty="0" smtClean="0"/>
              <a:t>conversion: </a:t>
            </a:r>
            <a:endParaRPr lang="en-US" b="1" dirty="0"/>
          </a:p>
          <a:p>
            <a:pPr lvl="2"/>
            <a:r>
              <a:rPr lang="en-US" dirty="0"/>
              <a:t>short a=2000; </a:t>
            </a:r>
            <a:r>
              <a:rPr lang="en-US" dirty="0" err="1"/>
              <a:t>int</a:t>
            </a:r>
            <a:r>
              <a:rPr lang="en-US" dirty="0"/>
              <a:t> b; b=a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automatically performed when a value is copied to a compatible </a:t>
            </a:r>
            <a:r>
              <a:rPr lang="en-US" dirty="0" smtClean="0"/>
              <a:t>type</a:t>
            </a:r>
          </a:p>
          <a:p>
            <a:r>
              <a:rPr lang="en-US" b="1" dirty="0"/>
              <a:t>Explicit </a:t>
            </a:r>
            <a:r>
              <a:rPr lang="en-US" b="1" dirty="0" smtClean="0"/>
              <a:t>conversion</a:t>
            </a:r>
          </a:p>
          <a:p>
            <a:pPr lvl="2"/>
            <a:r>
              <a:rPr lang="en-US" dirty="0"/>
              <a:t>short a=2000; </a:t>
            </a:r>
            <a:r>
              <a:rPr lang="en-US" dirty="0" err="1"/>
              <a:t>int</a:t>
            </a:r>
            <a:r>
              <a:rPr lang="en-US" dirty="0"/>
              <a:t> b; b = (</a:t>
            </a:r>
            <a:r>
              <a:rPr lang="en-US" dirty="0" err="1"/>
              <a:t>int</a:t>
            </a:r>
            <a:r>
              <a:rPr lang="en-US" dirty="0"/>
              <a:t>) a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explicit type-casting allows to convert any pointer into any other pointer </a:t>
            </a:r>
            <a:r>
              <a:rPr lang="en-US" dirty="0" smtClean="0"/>
              <a:t>type</a:t>
            </a:r>
          </a:p>
          <a:p>
            <a:endParaRPr lang="en-US" b="1" dirty="0"/>
          </a:p>
          <a:p>
            <a:pPr lvl="2"/>
            <a:endParaRPr lang="en-US" b="1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Dynamic_cast</a:t>
            </a:r>
            <a:r>
              <a:rPr lang="en-US" b="1" dirty="0"/>
              <a:t>: </a:t>
            </a:r>
          </a:p>
          <a:p>
            <a:pPr lvl="2"/>
            <a:r>
              <a:rPr lang="en-US" dirty="0"/>
              <a:t>can be used only with pointers and references </a:t>
            </a:r>
          </a:p>
          <a:p>
            <a:pPr lvl="2"/>
            <a:r>
              <a:rPr lang="en-US" dirty="0"/>
              <a:t>ensure that the result of the type conversion is a valid complete </a:t>
            </a:r>
            <a:r>
              <a:rPr lang="en-US" dirty="0" smtClean="0"/>
              <a:t>object</a:t>
            </a:r>
          </a:p>
          <a:p>
            <a:pPr lvl="2"/>
            <a:r>
              <a:rPr lang="en-US" dirty="0"/>
              <a:t>always successful when we cast a class to one of its base </a:t>
            </a:r>
            <a:r>
              <a:rPr lang="en-US" dirty="0" smtClean="0"/>
              <a:t>classes</a:t>
            </a:r>
          </a:p>
          <a:p>
            <a:pPr lvl="2"/>
            <a:r>
              <a:rPr lang="en-US" b="1" dirty="0" smtClean="0"/>
              <a:t>Compatibility: </a:t>
            </a:r>
            <a:r>
              <a:rPr lang="en-US" dirty="0" err="1" smtClean="0"/>
              <a:t>dynamic_cast</a:t>
            </a:r>
            <a:r>
              <a:rPr lang="en-US" dirty="0"/>
              <a:t> requires the Run-Time Type Information (RTTI) to keep track of dynamic types</a:t>
            </a:r>
            <a:endParaRPr lang="en-US" b="1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93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g++ </a:t>
            </a:r>
            <a:r>
              <a:rPr lang="en-US" dirty="0" err="1" smtClean="0"/>
              <a:t>fdump</a:t>
            </a:r>
            <a:r>
              <a:rPr lang="en-US" dirty="0" smtClean="0"/>
              <a:t> -</a:t>
            </a:r>
            <a:r>
              <a:rPr lang="en-US" dirty="0"/>
              <a:t>class-hierarchy option 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</a:t>
            </a:r>
            <a:r>
              <a:rPr lang="en-US" dirty="0"/>
              <a:t>at the exact structure of the </a:t>
            </a:r>
            <a:r>
              <a:rPr lang="en-US" dirty="0" err="1"/>
              <a:t>vtables</a:t>
            </a:r>
            <a:r>
              <a:rPr lang="en-US" dirty="0"/>
              <a:t> the compiler generates for </a:t>
            </a:r>
            <a:r>
              <a:rPr lang="en-US" dirty="0" smtClean="0"/>
              <a:t>us</a:t>
            </a:r>
          </a:p>
          <a:p>
            <a:r>
              <a:rPr lang="en-US" dirty="0" smtClean="0"/>
              <a:t>g</a:t>
            </a:r>
            <a:r>
              <a:rPr lang="en-US" dirty="0"/>
              <a:t>++ has an option that allows us to get this information in a readable manner: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++ c.cpp -</a:t>
            </a:r>
            <a:r>
              <a:rPr lang="en-US" dirty="0" err="1"/>
              <a:t>fdump</a:t>
            </a:r>
            <a:r>
              <a:rPr lang="en-US" dirty="0"/>
              <a:t>-class-hierarchy -o c 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text file called c.cpp.t01.class which 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the details of the memory layout and </a:t>
            </a:r>
            <a:r>
              <a:rPr lang="en-US" dirty="0" err="1"/>
              <a:t>vtable</a:t>
            </a:r>
            <a:r>
              <a:rPr lang="en-US" dirty="0"/>
              <a:t> of the classes defined in the file.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49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t="10329" r="49154" b="33190"/>
          <a:stretch/>
        </p:blipFill>
        <p:spPr bwMode="auto">
          <a:xfrm>
            <a:off x="1596788" y="395785"/>
            <a:ext cx="7069540" cy="61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5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values </a:t>
            </a:r>
            <a:r>
              <a:rPr lang="en-US" b="0" dirty="0" smtClean="0"/>
              <a:t>/ object </a:t>
            </a:r>
            <a:r>
              <a:rPr lang="en-US" b="0" dirty="0"/>
              <a:t>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references is as a pointer to an object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object </a:t>
            </a:r>
            <a:r>
              <a:rPr lang="en-US" dirty="0"/>
              <a:t>values are implemented as a contiguous block of memory, where each field (data member) is stored in sequence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3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38985" r="51244" b="16863"/>
          <a:stretch/>
        </p:blipFill>
        <p:spPr bwMode="auto">
          <a:xfrm>
            <a:off x="1405718" y="1378424"/>
            <a:ext cx="7334566" cy="528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10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methods: performance issues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invoking </a:t>
            </a:r>
            <a:r>
              <a:rPr lang="en-US" dirty="0"/>
              <a:t>a virtual method is more expensive at runtime than invoking a regular function. 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/>
              <a:t>operations: get the location of the function's code from </a:t>
            </a:r>
            <a:r>
              <a:rPr lang="en-US" dirty="0" err="1" smtClean="0"/>
              <a:t>vtable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invoke </a:t>
            </a:r>
            <a:r>
              <a:rPr lang="en-US" dirty="0"/>
              <a:t>the function.</a:t>
            </a:r>
          </a:p>
          <a:p>
            <a:r>
              <a:rPr lang="en-US" dirty="0" smtClean="0"/>
              <a:t>2 </a:t>
            </a:r>
            <a:r>
              <a:rPr lang="en-US" dirty="0"/>
              <a:t>other costs to the </a:t>
            </a:r>
            <a:r>
              <a:rPr lang="en-US" dirty="0" err="1"/>
              <a:t>vtable</a:t>
            </a:r>
            <a:r>
              <a:rPr lang="en-US" dirty="0"/>
              <a:t> mechanism</a:t>
            </a:r>
            <a:r>
              <a:rPr lang="en-US" dirty="0" smtClean="0"/>
              <a:t>: 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US" dirty="0" smtClean="0"/>
              <a:t>Object </a:t>
            </a:r>
            <a:r>
              <a:rPr lang="en-US" dirty="0"/>
              <a:t>values are extended by one word for each </a:t>
            </a:r>
            <a:r>
              <a:rPr lang="en-US" dirty="0" err="1"/>
              <a:t>vtable</a:t>
            </a:r>
            <a:r>
              <a:rPr lang="en-US" dirty="0"/>
              <a:t> to which they refer.</a:t>
            </a:r>
          </a:p>
          <a:p>
            <a:pPr marL="1054350" lvl="1" indent="-514350">
              <a:buFont typeface="+mj-lt"/>
              <a:buAutoNum type="arabicPeriod"/>
            </a:pPr>
            <a:r>
              <a:rPr lang="en-US" dirty="0"/>
              <a:t>Virtual methods cannot be compiled "inline" </a:t>
            </a:r>
            <a:endParaRPr lang="en-US" dirty="0" smtClean="0"/>
          </a:p>
          <a:p>
            <a:pPr lvl="1"/>
            <a:r>
              <a:rPr lang="en-US" dirty="0" smtClean="0"/>
              <a:t>(Inline: avoids calling </a:t>
            </a:r>
            <a:r>
              <a:rPr lang="en-US" dirty="0"/>
              <a:t>a function - pushing arguments on the stack, popping them out at </a:t>
            </a:r>
            <a:r>
              <a:rPr lang="en-US" dirty="0" smtClean="0"/>
              <a:t>end </a:t>
            </a:r>
            <a:r>
              <a:rPr lang="en-US" dirty="0"/>
              <a:t>- </a:t>
            </a:r>
            <a:r>
              <a:rPr lang="en-US" dirty="0" smtClean="0"/>
              <a:t>copying code </a:t>
            </a:r>
            <a:r>
              <a:rPr lang="en-US" dirty="0"/>
              <a:t>of the function at </a:t>
            </a:r>
            <a:r>
              <a:rPr lang="en-US" dirty="0" smtClean="0"/>
              <a:t>invocation)</a:t>
            </a:r>
          </a:p>
          <a:p>
            <a:pPr lv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/>
              <a:t>costs combined can have a strong effect on </a:t>
            </a:r>
            <a:r>
              <a:rPr lang="en-US" dirty="0" smtClean="0"/>
              <a:t>performance </a:t>
            </a:r>
            <a:r>
              <a:rPr lang="en-US" dirty="0"/>
              <a:t>of </a:t>
            </a:r>
            <a:r>
              <a:rPr lang="en-US" dirty="0" smtClean="0"/>
              <a:t>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C++, methods are not virtual by default. If a class does not have </a:t>
            </a:r>
            <a:r>
              <a:rPr lang="en-US" dirty="0" smtClean="0"/>
              <a:t>virtual </a:t>
            </a:r>
            <a:r>
              <a:rPr lang="en-US" dirty="0"/>
              <a:t>method, then </a:t>
            </a:r>
            <a:r>
              <a:rPr lang="en-US" dirty="0" smtClean="0"/>
              <a:t>does </a:t>
            </a:r>
            <a:r>
              <a:rPr lang="en-US" dirty="0"/>
              <a:t>not include a </a:t>
            </a:r>
            <a:r>
              <a:rPr lang="en-US" dirty="0" err="1"/>
              <a:t>vtable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Java, methods are always virtual.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 in C</a:t>
            </a:r>
            <a:r>
              <a:rPr lang="en-US" dirty="0" smtClean="0"/>
              <a:t>++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avoids the complexity of multiple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restricts </a:t>
            </a:r>
            <a:r>
              <a:rPr lang="en-US" dirty="0"/>
              <a:t>programmers to </a:t>
            </a:r>
            <a:r>
              <a:rPr lang="en-US" dirty="0" smtClean="0"/>
              <a:t>single </a:t>
            </a:r>
            <a:r>
              <a:rPr lang="en-US" dirty="0"/>
              <a:t>inheritance and the mechanism of interfaces.</a:t>
            </a:r>
          </a:p>
          <a:p>
            <a:r>
              <a:rPr lang="en-US" dirty="0"/>
              <a:t>Interfaces </a:t>
            </a:r>
            <a:r>
              <a:rPr lang="en-US" dirty="0" smtClean="0"/>
              <a:t>= restricted </a:t>
            </a:r>
            <a:r>
              <a:rPr lang="en-US" dirty="0"/>
              <a:t>method of multiple inheritance. 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/>
              <a:t>in C++: </a:t>
            </a:r>
            <a:r>
              <a:rPr lang="en-US" dirty="0" smtClean="0"/>
              <a:t>pure </a:t>
            </a:r>
            <a:r>
              <a:rPr lang="en-US" dirty="0"/>
              <a:t>virtual abstract class.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9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abstract class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not define any data members.</a:t>
            </a:r>
          </a:p>
          <a:p>
            <a:r>
              <a:rPr lang="en-US" dirty="0"/>
              <a:t>All of its methods are virtual.</a:t>
            </a:r>
          </a:p>
          <a:p>
            <a:r>
              <a:rPr lang="en-US" dirty="0"/>
              <a:t>All of its methods are abstract (marked in C++ as virtual m() = 0;)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smtClean="0"/>
              <a:t>"</a:t>
            </a:r>
            <a:r>
              <a:rPr lang="en-US" sz="3200" b="0" dirty="0"/>
              <a:t>virtual </a:t>
            </a:r>
            <a:r>
              <a:rPr lang="en-US" sz="3200" b="0" dirty="0" smtClean="0"/>
              <a:t>inheritance“=</a:t>
            </a:r>
            <a:r>
              <a:rPr lang="en-US" sz="3200" b="0" dirty="0"/>
              <a:t> "implement an interface"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the problem of ambiguous hierarchy </a:t>
            </a:r>
            <a:r>
              <a:rPr lang="en-US" dirty="0" smtClean="0"/>
              <a:t>composition – diamond problem</a:t>
            </a:r>
          </a:p>
          <a:p>
            <a:r>
              <a:rPr lang="en-US" dirty="0" smtClean="0"/>
              <a:t>inheritance=arranging classes in memory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55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42486" r="48855" b="26692"/>
          <a:stretch/>
        </p:blipFill>
        <p:spPr bwMode="auto">
          <a:xfrm>
            <a:off x="2028300" y="3629120"/>
            <a:ext cx="8052325" cy="393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430305" y="5689932"/>
            <a:ext cx="1214651" cy="8598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63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Visitor </a:t>
            </a:r>
            <a:r>
              <a:rPr lang="en-US" dirty="0" smtClean="0"/>
              <a:t>Pattern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want to decide at runtime which piece of logic to </a:t>
            </a:r>
            <a:r>
              <a:rPr lang="en-US" dirty="0" smtClean="0"/>
              <a:t>execute=polymorphism</a:t>
            </a:r>
          </a:p>
          <a:p>
            <a:r>
              <a:rPr lang="en-US" dirty="0" smtClean="0"/>
              <a:t>In </a:t>
            </a:r>
            <a:r>
              <a:rPr lang="en-US" dirty="0"/>
              <a:t>such cases in your </a:t>
            </a:r>
            <a:r>
              <a:rPr lang="en-US" dirty="0" smtClean="0"/>
              <a:t>code -refactor -introduce </a:t>
            </a:r>
            <a:r>
              <a:rPr lang="en-US" dirty="0"/>
              <a:t>polymorphism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56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34155" r="59204" b="49518"/>
          <a:stretch/>
        </p:blipFill>
        <p:spPr bwMode="auto">
          <a:xfrm>
            <a:off x="2308607" y="3944203"/>
            <a:ext cx="7676484" cy="27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14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Visitor pattern </a:t>
            </a:r>
            <a:r>
              <a:rPr lang="en-US" dirty="0" smtClean="0"/>
              <a:t>- achieve re-organization </a:t>
            </a:r>
            <a:r>
              <a:rPr lang="en-US" dirty="0"/>
              <a:t>of your </a:t>
            </a:r>
            <a:r>
              <a:rPr lang="en-US" dirty="0" smtClean="0"/>
              <a:t>code</a:t>
            </a:r>
          </a:p>
          <a:p>
            <a:r>
              <a:rPr lang="en-US" dirty="0"/>
              <a:t>a Printer object can print Document objects. </a:t>
            </a:r>
          </a:p>
          <a:p>
            <a:pPr lvl="1"/>
            <a:r>
              <a:rPr lang="en-US" dirty="0"/>
              <a:t>code to print documents types is different</a:t>
            </a:r>
          </a:p>
          <a:p>
            <a:pPr lvl="1"/>
            <a:r>
              <a:rPr lang="en-US" dirty="0"/>
              <a:t>code for each type of printer is different. </a:t>
            </a:r>
          </a:p>
          <a:p>
            <a:pPr lvl="1"/>
            <a:r>
              <a:rPr lang="en-US" dirty="0"/>
              <a:t>“double dispatch” 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virtual table dispatch mechanism to send the print message to the right method.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printer object receives the print message with a document </a:t>
            </a:r>
            <a:r>
              <a:rPr lang="en-US" dirty="0" smtClean="0"/>
              <a:t>object: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dispatch happens when we select the appropriate printer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dispatch (based on the type of document) is achieved by sending the </a:t>
            </a:r>
            <a:r>
              <a:rPr lang="en-US" dirty="0" err="1"/>
              <a:t>printMe</a:t>
            </a:r>
            <a:r>
              <a:rPr lang="en-US" dirty="0"/>
              <a:t> message to the document. 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/>
              <a:t>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5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want each document class to know about each printer class </a:t>
            </a:r>
            <a:r>
              <a:rPr lang="en-US" dirty="0" smtClean="0"/>
              <a:t>–very </a:t>
            </a:r>
            <a:r>
              <a:rPr lang="en-US" dirty="0"/>
              <a:t>bad coupling. </a:t>
            </a:r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object just invokes the specific printer method on a specific document type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document type for each printer type has a separate method handling the specific </a:t>
            </a:r>
            <a:r>
              <a:rPr lang="en-US" dirty="0" smtClean="0"/>
              <a:t>code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3" t="44022" r="32620" b="4668"/>
          <a:stretch/>
        </p:blipFill>
        <p:spPr bwMode="auto">
          <a:xfrm>
            <a:off x="5795523" y="1858546"/>
            <a:ext cx="3957556" cy="505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23566" r="59854" b="57984"/>
          <a:stretch/>
        </p:blipFill>
        <p:spPr bwMode="auto">
          <a:xfrm>
            <a:off x="-27059" y="1555845"/>
            <a:ext cx="5159327" cy="21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755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60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5" t="9830" r="31642"/>
          <a:stretch/>
        </p:blipFill>
        <p:spPr bwMode="auto">
          <a:xfrm>
            <a:off x="1078174" y="173393"/>
            <a:ext cx="7588156" cy="738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52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32713" y="6886575"/>
            <a:ext cx="2347912" cy="522288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61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9830" r="35323"/>
          <a:stretch/>
        </p:blipFill>
        <p:spPr bwMode="auto">
          <a:xfrm>
            <a:off x="1583134" y="27296"/>
            <a:ext cx="7042245" cy="738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198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()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</a:t>
            </a:r>
            <a:r>
              <a:rPr lang="en-US" dirty="0"/>
              <a:t>type is encoded in a fixed amount of memory.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4 bytes, </a:t>
            </a:r>
            <a:r>
              <a:rPr lang="en-US" dirty="0" smtClean="0"/>
              <a:t> char </a:t>
            </a:r>
            <a:r>
              <a:rPr lang="en-US" dirty="0"/>
              <a:t>1 byte, </a:t>
            </a:r>
            <a:r>
              <a:rPr lang="en-US" dirty="0" smtClean="0"/>
              <a:t>double 8 bytes… </a:t>
            </a:r>
            <a:r>
              <a:rPr lang="en-US" dirty="0"/>
              <a:t>etc. </a:t>
            </a:r>
            <a:endParaRPr lang="en-US" dirty="0" smtClean="0"/>
          </a:p>
          <a:p>
            <a:r>
              <a:rPr lang="en-US" dirty="0" err="1" smtClean="0"/>
              <a:t>sizeof</a:t>
            </a:r>
            <a:r>
              <a:rPr lang="en-US" dirty="0" smtClean="0"/>
              <a:t>() - size </a:t>
            </a:r>
            <a:r>
              <a:rPr lang="en-US" dirty="0"/>
              <a:t>used by a given type. </a:t>
            </a:r>
            <a:endParaRPr lang="en-US" dirty="0" smtClean="0"/>
          </a:p>
          <a:p>
            <a:pPr lvl="1"/>
            <a:r>
              <a:rPr lang="en-US" dirty="0" smtClean="0"/>
              <a:t>computed </a:t>
            </a:r>
            <a:r>
              <a:rPr lang="en-US" dirty="0"/>
              <a:t>at compile-time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compiler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can return size </a:t>
            </a:r>
            <a:r>
              <a:rPr lang="en-US" dirty="0"/>
              <a:t>allocated for object </a:t>
            </a:r>
            <a:r>
              <a:rPr lang="en-US" dirty="0" smtClean="0"/>
              <a:t>data-types</a:t>
            </a:r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(A</a:t>
            </a:r>
            <a:r>
              <a:rPr lang="en-US" dirty="0"/>
              <a:t>) </a:t>
            </a:r>
            <a:r>
              <a:rPr lang="en-US" dirty="0" smtClean="0"/>
              <a:t>= 20 </a:t>
            </a:r>
            <a:r>
              <a:rPr lang="en-US" dirty="0"/>
              <a:t>(5 words of 4 bytes).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</a:t>
            </a:r>
            <a:r>
              <a:rPr lang="en-US" dirty="0" smtClean="0"/>
              <a:t>Alignment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</a:t>
            </a:r>
            <a:r>
              <a:rPr lang="en-US" dirty="0"/>
              <a:t>c1 and c2 are "word aligned" within the block of memory of the object: </a:t>
            </a:r>
            <a:endParaRPr lang="en-US" dirty="0" smtClean="0"/>
          </a:p>
          <a:p>
            <a:pPr lvl="1"/>
            <a:r>
              <a:rPr lang="en-US" dirty="0" smtClean="0"/>
              <a:t>fields </a:t>
            </a:r>
            <a:r>
              <a:rPr lang="en-US" dirty="0"/>
              <a:t>start on a word boundary </a:t>
            </a:r>
            <a:r>
              <a:rPr lang="en-US" dirty="0" smtClean="0"/>
              <a:t>(word=4b)</a:t>
            </a:r>
          </a:p>
          <a:p>
            <a:pPr lvl="1"/>
            <a:r>
              <a:rPr lang="en-US" dirty="0" smtClean="0"/>
              <a:t>memory left </a:t>
            </a:r>
            <a:r>
              <a:rPr lang="en-US" dirty="0"/>
              <a:t>"wasted" </a:t>
            </a:r>
            <a:endParaRPr lang="en-US" dirty="0" smtClean="0"/>
          </a:p>
          <a:p>
            <a:pPr lvl="1"/>
            <a:r>
              <a:rPr lang="en-US" dirty="0" smtClean="0"/>
              <a:t>compiler flag not </a:t>
            </a:r>
            <a:r>
              <a:rPr lang="en-US" dirty="0"/>
              <a:t>to align </a:t>
            </a:r>
            <a:r>
              <a:rPr lang="en-US" dirty="0" smtClean="0"/>
              <a:t>fields</a:t>
            </a:r>
            <a:endParaRPr lang="en-US" dirty="0"/>
          </a:p>
          <a:p>
            <a:r>
              <a:rPr lang="en-US" dirty="0" smtClean="0"/>
              <a:t>aligning </a:t>
            </a:r>
            <a:r>
              <a:rPr lang="en-US" dirty="0"/>
              <a:t>fields </a:t>
            </a:r>
            <a:r>
              <a:rPr lang="en-US" dirty="0" smtClean="0"/>
              <a:t> - easy data accessing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Bitfields</a:t>
            </a:r>
            <a:r>
              <a:rPr lang="en-US" b="0" dirty="0"/>
              <a:t> should be avoided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/>
          <a:lstStyle/>
          <a:p>
            <a:pPr lvl="0"/>
            <a:fld id="{9558E160-861A-4F3F-B85C-EDAC440032D0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44043" r="55900" b="16046"/>
          <a:stretch/>
        </p:blipFill>
        <p:spPr bwMode="auto">
          <a:xfrm>
            <a:off x="2516421" y="1844505"/>
            <a:ext cx="5940121" cy="479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16420" y="4790363"/>
            <a:ext cx="2615137" cy="341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14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2025</TotalTime>
  <Words>1874</Words>
  <Application>Microsoft Office PowerPoint</Application>
  <PresentationFormat>Custom</PresentationFormat>
  <Paragraphs>297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 Unicode MS</vt:lpstr>
      <vt:lpstr>SimSun</vt:lpstr>
      <vt:lpstr>Arial</vt:lpstr>
      <vt:lpstr>Calibri</vt:lpstr>
      <vt:lpstr>Comic Sans MS</vt:lpstr>
      <vt:lpstr>StarSymbol</vt:lpstr>
      <vt:lpstr>Tahoma</vt:lpstr>
      <vt:lpstr>Times New Roman</vt:lpstr>
      <vt:lpstr>SPL</vt:lpstr>
      <vt:lpstr>Inheritance, Polymorphism and the Object Memory Model</vt:lpstr>
      <vt:lpstr>PowerPoint Presentation</vt:lpstr>
      <vt:lpstr>Object-class in memory</vt:lpstr>
      <vt:lpstr>Object-class in memory</vt:lpstr>
      <vt:lpstr>object values / object references</vt:lpstr>
      <vt:lpstr>PowerPoint Presentation</vt:lpstr>
      <vt:lpstr>sizeof()</vt:lpstr>
      <vt:lpstr>Field Alignment</vt:lpstr>
      <vt:lpstr>Bitfields should be avoided</vt:lpstr>
      <vt:lpstr>PowerPoint Presentation</vt:lpstr>
      <vt:lpstr>PowerPoint Presentation</vt:lpstr>
      <vt:lpstr>Memory Layout of Arrays</vt:lpstr>
      <vt:lpstr>Memory Layout and Inheritance</vt:lpstr>
      <vt:lpstr>PowerPoint Presentation</vt:lpstr>
      <vt:lpstr>C++ and memory</vt:lpstr>
      <vt:lpstr>abstract objects &amp; memory model</vt:lpstr>
      <vt:lpstr>abstract objects &amp; memory model</vt:lpstr>
      <vt:lpstr>PowerPoint Presentation</vt:lpstr>
      <vt:lpstr>code region</vt:lpstr>
      <vt:lpstr>PowerPoint Presentation</vt:lpstr>
      <vt:lpstr>PowerPoint Presentation</vt:lpstr>
      <vt:lpstr>implicit "this" parameter</vt:lpstr>
      <vt:lpstr>Static method</vt:lpstr>
      <vt:lpstr>Polymorphism</vt:lpstr>
      <vt:lpstr>Late Binding</vt:lpstr>
      <vt:lpstr>PowerPoint Presentation</vt:lpstr>
      <vt:lpstr> s-&gt;draw()</vt:lpstr>
      <vt:lpstr>Vtable Mechanism</vt:lpstr>
      <vt:lpstr>PowerPoint Presentation</vt:lpstr>
      <vt:lpstr>virtual-table (vtable)</vt:lpstr>
      <vt:lpstr>vtable for class foo</vt:lpstr>
      <vt:lpstr>Invoking a virtual method</vt:lpstr>
      <vt:lpstr>Example: *((*d)[2])(d);</vt:lpstr>
      <vt:lpstr>Inheritance and vtable</vt:lpstr>
      <vt:lpstr>PowerPoint Presentation</vt:lpstr>
      <vt:lpstr>Vtable and Multiple Inheritance</vt:lpstr>
      <vt:lpstr>Multiple Inheritance</vt:lpstr>
      <vt:lpstr>Multiple Inheritance</vt:lpstr>
      <vt:lpstr>Vtable </vt:lpstr>
      <vt:lpstr>PowerPoint Presentation</vt:lpstr>
      <vt:lpstr>PowerPoint Presentation</vt:lpstr>
      <vt:lpstr>PowerPoint Presentation</vt:lpstr>
      <vt:lpstr>pointer fixup</vt:lpstr>
      <vt:lpstr>Casting and Addresses</vt:lpstr>
      <vt:lpstr>PowerPoint Presentation</vt:lpstr>
      <vt:lpstr>PowerPoint Presentation</vt:lpstr>
      <vt:lpstr>PowerPoint Presentation</vt:lpstr>
      <vt:lpstr>g++ fdump -class-hierarchy option </vt:lpstr>
      <vt:lpstr>PowerPoint Presentation</vt:lpstr>
      <vt:lpstr>PowerPoint Presentation</vt:lpstr>
      <vt:lpstr>Virtual methods: performance issues </vt:lpstr>
      <vt:lpstr>PowerPoint Presentation</vt:lpstr>
      <vt:lpstr>Implementing Interfaces in C++</vt:lpstr>
      <vt:lpstr>pure virtual abstract class</vt:lpstr>
      <vt:lpstr>"virtual inheritance“= "implement an interface"</vt:lpstr>
      <vt:lpstr>The Visitor Pattern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Inheritance, Polymorphism and the Object Memory Model</dc:title>
  <dc:creator>a</dc:creator>
  <cp:lastModifiedBy>Venkatakrishnan B</cp:lastModifiedBy>
  <cp:revision>66</cp:revision>
  <dcterms:created xsi:type="dcterms:W3CDTF">2010-12-01T20:50:17Z</dcterms:created>
  <dcterms:modified xsi:type="dcterms:W3CDTF">2021-08-05T17:20:52Z</dcterms:modified>
</cp:coreProperties>
</file>