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85" autoAdjust="0"/>
    <p:restoredTop sz="94660"/>
  </p:normalViewPr>
  <p:slideViewPr>
    <p:cSldViewPr snapToGrid="0">
      <p:cViewPr>
        <p:scale>
          <a:sx n="80" d="100"/>
          <a:sy n="80" d="100"/>
        </p:scale>
        <p:origin x="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8ED5E-1B5B-4EF9-A795-1049A95B4BD7}"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83CBA-D59E-44C1-9850-4299D842CA05}" type="slidenum">
              <a:rPr lang="en-US" smtClean="0"/>
              <a:t>‹#›</a:t>
            </a:fld>
            <a:endParaRPr lang="en-US"/>
          </a:p>
        </p:txBody>
      </p:sp>
    </p:spTree>
    <p:extLst>
      <p:ext uri="{BB962C8B-B14F-4D97-AF65-F5344CB8AC3E}">
        <p14:creationId xmlns:p14="http://schemas.microsoft.com/office/powerpoint/2010/main" val="1135647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http://www.baeldung.com/java-stack-overflow-error</a:t>
            </a:r>
            <a:endParaRPr lang="en-US" dirty="0"/>
          </a:p>
        </p:txBody>
      </p:sp>
      <p:sp>
        <p:nvSpPr>
          <p:cNvPr id="4" name="Slide Number Placeholder 3"/>
          <p:cNvSpPr>
            <a:spLocks noGrp="1"/>
          </p:cNvSpPr>
          <p:nvPr>
            <p:ph type="sldNum" sz="quarter" idx="10"/>
          </p:nvPr>
        </p:nvSpPr>
        <p:spPr/>
        <p:txBody>
          <a:bodyPr/>
          <a:lstStyle/>
          <a:p>
            <a:fld id="{EA583CBA-D59E-44C1-9850-4299D842CA05}" type="slidenum">
              <a:rPr lang="en-US" smtClean="0"/>
              <a:t>7</a:t>
            </a:fld>
            <a:endParaRPr lang="en-US"/>
          </a:p>
        </p:txBody>
      </p:sp>
    </p:spTree>
    <p:extLst>
      <p:ext uri="{BB962C8B-B14F-4D97-AF65-F5344CB8AC3E}">
        <p14:creationId xmlns:p14="http://schemas.microsoft.com/office/powerpoint/2010/main" val="144039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1199"/>
            <a:ext cx="9144000" cy="1528763"/>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25004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38136FA-9877-4B98-B8FC-AB8EF174334B}" type="datetimeFigureOut">
              <a:rPr lang="en-US" smtClean="0"/>
              <a:t>3/13/2018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E9398E1-E0C0-4A90-BAB7-D3919168F247}" type="slidenum">
              <a:rPr lang="en-US" smtClean="0"/>
              <a:t>‹#›</a:t>
            </a:fld>
            <a:endParaRPr lang="en-US"/>
          </a:p>
        </p:txBody>
      </p:sp>
    </p:spTree>
    <p:extLst>
      <p:ext uri="{BB962C8B-B14F-4D97-AF65-F5344CB8AC3E}">
        <p14:creationId xmlns:p14="http://schemas.microsoft.com/office/powerpoint/2010/main" val="216289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38136FA-9877-4B98-B8FC-AB8EF174334B}" type="datetimeFigureOut">
              <a:rPr lang="en-US" smtClean="0"/>
              <a:t>3/13/2018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E9398E1-E0C0-4A90-BAB7-D3919168F247}" type="slidenum">
              <a:rPr lang="en-US" smtClean="0"/>
              <a:t>‹#›</a:t>
            </a:fld>
            <a:endParaRPr lang="en-US"/>
          </a:p>
        </p:txBody>
      </p:sp>
    </p:spTree>
    <p:extLst>
      <p:ext uri="{BB962C8B-B14F-4D97-AF65-F5344CB8AC3E}">
        <p14:creationId xmlns:p14="http://schemas.microsoft.com/office/powerpoint/2010/main" val="339220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825625"/>
            <a:ext cx="10515600" cy="5032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765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6704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369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49236" y="365125"/>
            <a:ext cx="8806152"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492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125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383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6" y="1735570"/>
            <a:ext cx="3932237" cy="980498"/>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280170" y="173557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7" y="276455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21327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3363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6944" y="365125"/>
            <a:ext cx="877685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8107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28" name="Picture 4" descr="Image result for performance images"/>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2452255"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565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 Over Flow</a:t>
            </a:r>
            <a:endParaRPr lang="en-US" dirty="0"/>
          </a:p>
        </p:txBody>
      </p:sp>
      <p:sp>
        <p:nvSpPr>
          <p:cNvPr id="3" name="Subtitle 2"/>
          <p:cNvSpPr>
            <a:spLocks noGrp="1"/>
          </p:cNvSpPr>
          <p:nvPr>
            <p:ph type="subTitle" idx="1"/>
          </p:nvPr>
        </p:nvSpPr>
        <p:spPr/>
        <p:txBody>
          <a:bodyPr/>
          <a:lstStyle/>
          <a:p>
            <a:r>
              <a:rPr lang="en-US" dirty="0" smtClean="0"/>
              <a:t>Errors</a:t>
            </a:r>
            <a:endParaRPr lang="en-US" dirty="0"/>
          </a:p>
        </p:txBody>
      </p:sp>
    </p:spTree>
    <p:extLst>
      <p:ext uri="{BB962C8B-B14F-4D97-AF65-F5344CB8AC3E}">
        <p14:creationId xmlns:p14="http://schemas.microsoft.com/office/powerpoint/2010/main" val="2223783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pPr>
              <a:lnSpc>
                <a:spcPct val="150000"/>
              </a:lnSpc>
            </a:pPr>
            <a:r>
              <a:rPr lang="en-IN" dirty="0"/>
              <a:t>JVM </a:t>
            </a:r>
            <a:r>
              <a:rPr lang="en-IN" dirty="0" smtClean="0"/>
              <a:t>allocates a </a:t>
            </a:r>
            <a:r>
              <a:rPr lang="en-IN" dirty="0"/>
              <a:t>given memory </a:t>
            </a:r>
            <a:r>
              <a:rPr lang="en-IN" dirty="0" smtClean="0"/>
              <a:t>for </a:t>
            </a:r>
            <a:r>
              <a:rPr lang="en-IN" dirty="0"/>
              <a:t>each stack of each thread, and if an attempt to call a method happens to fill this memory, JVM throws an error. </a:t>
            </a:r>
            <a:endParaRPr lang="en-IN" dirty="0" smtClean="0"/>
          </a:p>
          <a:p>
            <a:pPr>
              <a:lnSpc>
                <a:spcPct val="150000"/>
              </a:lnSpc>
            </a:pPr>
            <a:r>
              <a:rPr lang="en-IN" dirty="0" smtClean="0"/>
              <a:t>No </a:t>
            </a:r>
            <a:r>
              <a:rPr lang="en-IN" dirty="0"/>
              <a:t>memory corruption can happen. </a:t>
            </a:r>
            <a:endParaRPr lang="en-IN" dirty="0" smtClean="0"/>
          </a:p>
          <a:p>
            <a:pPr>
              <a:lnSpc>
                <a:spcPct val="150000"/>
              </a:lnSpc>
            </a:pPr>
            <a:r>
              <a:rPr lang="en-IN" dirty="0"/>
              <a:t>A </a:t>
            </a:r>
            <a:r>
              <a:rPr lang="en-IN" b="1" dirty="0" err="1">
                <a:solidFill>
                  <a:srgbClr val="FFFF00"/>
                </a:solidFill>
              </a:rPr>
              <a:t>StackOverflowError</a:t>
            </a:r>
            <a:r>
              <a:rPr lang="en-IN" dirty="0">
                <a:solidFill>
                  <a:srgbClr val="FFFF00"/>
                </a:solidFill>
              </a:rPr>
              <a:t> </a:t>
            </a:r>
            <a:r>
              <a:rPr lang="en-IN" dirty="0"/>
              <a:t>is to the stack what an </a:t>
            </a:r>
            <a:r>
              <a:rPr lang="en-IN" b="1" dirty="0" err="1">
                <a:solidFill>
                  <a:srgbClr val="FFFF00"/>
                </a:solidFill>
              </a:rPr>
              <a:t>OutOfMemoryError</a:t>
            </a:r>
            <a:r>
              <a:rPr lang="en-IN" dirty="0">
                <a:solidFill>
                  <a:srgbClr val="FFFF00"/>
                </a:solidFill>
              </a:rPr>
              <a:t> </a:t>
            </a:r>
            <a:r>
              <a:rPr lang="en-IN" dirty="0"/>
              <a:t>is to the heap: it simply signals that there is no more memory available</a:t>
            </a:r>
            <a:r>
              <a:rPr lang="en-IN" dirty="0" smtClean="0"/>
              <a:t>.</a:t>
            </a:r>
          </a:p>
          <a:p>
            <a:pPr>
              <a:lnSpc>
                <a:spcPct val="150000"/>
              </a:lnSpc>
            </a:pPr>
            <a:r>
              <a:rPr lang="en-IN" b="1" dirty="0">
                <a:solidFill>
                  <a:srgbClr val="00B0F0"/>
                </a:solidFill>
              </a:rPr>
              <a:t>Every thread has 1MB (1048576 bytes) of stack space by </a:t>
            </a:r>
            <a:r>
              <a:rPr lang="en-IN" b="1" dirty="0" smtClean="0">
                <a:solidFill>
                  <a:srgbClr val="00B0F0"/>
                </a:solidFill>
              </a:rPr>
              <a:t>default.</a:t>
            </a:r>
            <a:endParaRPr lang="en-US" b="1" dirty="0">
              <a:solidFill>
                <a:srgbClr val="00B0F0"/>
              </a:solidFill>
            </a:endParaRPr>
          </a:p>
        </p:txBody>
      </p:sp>
    </p:spTree>
    <p:extLst>
      <p:ext uri="{BB962C8B-B14F-4D97-AF65-F5344CB8AC3E}">
        <p14:creationId xmlns:p14="http://schemas.microsoft.com/office/powerpoint/2010/main" val="3728601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StackOverflowError</a:t>
            </a:r>
            <a:endParaRPr lang="en-US" dirty="0"/>
          </a:p>
        </p:txBody>
      </p:sp>
      <p:sp>
        <p:nvSpPr>
          <p:cNvPr id="3" name="Content Placeholder 2"/>
          <p:cNvSpPr>
            <a:spLocks noGrp="1"/>
          </p:cNvSpPr>
          <p:nvPr>
            <p:ph idx="1"/>
          </p:nvPr>
        </p:nvSpPr>
        <p:spPr/>
        <p:txBody>
          <a:bodyPr/>
          <a:lstStyle/>
          <a:p>
            <a:pPr>
              <a:lnSpc>
                <a:spcPct val="150000"/>
              </a:lnSpc>
            </a:pPr>
            <a:r>
              <a:rPr lang="en-IN" dirty="0"/>
              <a:t>The Java Virtual Machine implementation has run out of stack space for a thread, typically because the thread is doing an unbounded number of recursive invocations as a result of a fault in the executing program</a:t>
            </a:r>
            <a:r>
              <a:rPr lang="en-IN" dirty="0" smtClean="0"/>
              <a:t>.</a:t>
            </a:r>
          </a:p>
          <a:p>
            <a:pPr>
              <a:lnSpc>
                <a:spcPct val="150000"/>
              </a:lnSpc>
            </a:pPr>
            <a:r>
              <a:rPr lang="en-IN" dirty="0"/>
              <a:t>The stack frame contains the parameters of the invoked method, its local parameters, and the return address of the method. </a:t>
            </a:r>
            <a:endParaRPr lang="en-IN" dirty="0" smtClean="0"/>
          </a:p>
          <a:p>
            <a:pPr>
              <a:lnSpc>
                <a:spcPct val="150000"/>
              </a:lnSpc>
            </a:pPr>
            <a:r>
              <a:rPr lang="en-IN" dirty="0" smtClean="0"/>
              <a:t>The </a:t>
            </a:r>
            <a:r>
              <a:rPr lang="en-IN" dirty="0"/>
              <a:t>return address denotes the execution point from which, the program execution shall continue after the invoked method returns. If there is no space for a new stack frame then, the </a:t>
            </a:r>
            <a:r>
              <a:rPr lang="en-IN" b="1" dirty="0" err="1">
                <a:solidFill>
                  <a:srgbClr val="00B0F0"/>
                </a:solidFill>
              </a:rPr>
              <a:t>StackOverflowError</a:t>
            </a:r>
            <a:r>
              <a:rPr lang="en-IN" dirty="0">
                <a:solidFill>
                  <a:srgbClr val="00B0F0"/>
                </a:solidFill>
              </a:rPr>
              <a:t> </a:t>
            </a:r>
            <a:r>
              <a:rPr lang="en-IN" dirty="0"/>
              <a:t>is thrown by the Java Virtual Machine (JVM).</a:t>
            </a:r>
            <a:endParaRPr lang="en-US" dirty="0"/>
          </a:p>
        </p:txBody>
      </p:sp>
    </p:spTree>
    <p:extLst>
      <p:ext uri="{BB962C8B-B14F-4D97-AF65-F5344CB8AC3E}">
        <p14:creationId xmlns:p14="http://schemas.microsoft.com/office/powerpoint/2010/main" val="3679773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How to deal with the </a:t>
            </a:r>
            <a:r>
              <a:rPr lang="en-IN" sz="4000" dirty="0" err="1"/>
              <a:t>StackOverflowError</a:t>
            </a:r>
            <a:endParaRPr lang="en-US" sz="4000" dirty="0"/>
          </a:p>
        </p:txBody>
      </p:sp>
      <p:sp>
        <p:nvSpPr>
          <p:cNvPr id="3" name="Content Placeholder 2"/>
          <p:cNvSpPr>
            <a:spLocks noGrp="1"/>
          </p:cNvSpPr>
          <p:nvPr>
            <p:ph idx="1"/>
          </p:nvPr>
        </p:nvSpPr>
        <p:spPr/>
        <p:txBody>
          <a:bodyPr>
            <a:normAutofit/>
          </a:bodyPr>
          <a:lstStyle/>
          <a:p>
            <a:pPr>
              <a:lnSpc>
                <a:spcPct val="150000"/>
              </a:lnSpc>
            </a:pPr>
            <a:r>
              <a:rPr lang="en-IN" dirty="0"/>
              <a:t>The simplest solution is to carefully inspect the stack </a:t>
            </a:r>
            <a:r>
              <a:rPr lang="en-IN" dirty="0" smtClean="0"/>
              <a:t>trace of the ERROR </a:t>
            </a:r>
            <a:r>
              <a:rPr lang="en-IN" dirty="0"/>
              <a:t>and detect the </a:t>
            </a:r>
            <a:r>
              <a:rPr lang="en-IN" dirty="0">
                <a:solidFill>
                  <a:srgbClr val="FFFF00"/>
                </a:solidFill>
              </a:rPr>
              <a:t>repeating pattern of </a:t>
            </a:r>
            <a:r>
              <a:rPr lang="en-IN" dirty="0" smtClean="0">
                <a:solidFill>
                  <a:srgbClr val="FFFF00"/>
                </a:solidFill>
              </a:rPr>
              <a:t>line numbers</a:t>
            </a:r>
            <a:r>
              <a:rPr lang="en-IN" dirty="0" smtClean="0"/>
              <a:t>. </a:t>
            </a:r>
          </a:p>
          <a:p>
            <a:pPr>
              <a:lnSpc>
                <a:spcPct val="150000"/>
              </a:lnSpc>
            </a:pPr>
            <a:r>
              <a:rPr lang="en-IN" dirty="0" smtClean="0"/>
              <a:t>These </a:t>
            </a:r>
            <a:r>
              <a:rPr lang="en-IN" dirty="0"/>
              <a:t>line numbers indicate </a:t>
            </a:r>
            <a:r>
              <a:rPr lang="en-IN" dirty="0" smtClean="0"/>
              <a:t>the </a:t>
            </a:r>
            <a:r>
              <a:rPr lang="en-IN" dirty="0"/>
              <a:t>code being recursively called</a:t>
            </a:r>
            <a:r>
              <a:rPr lang="en-IN" dirty="0" smtClean="0"/>
              <a:t>.</a:t>
            </a:r>
          </a:p>
          <a:p>
            <a:pPr>
              <a:lnSpc>
                <a:spcPct val="150000"/>
              </a:lnSpc>
            </a:pPr>
            <a:r>
              <a:rPr lang="en-IN" dirty="0" smtClean="0"/>
              <a:t>Once </a:t>
            </a:r>
            <a:r>
              <a:rPr lang="en-IN" dirty="0"/>
              <a:t>you detect these lines, you must carefully inspect your code and understand why the recursion never terminates.</a:t>
            </a:r>
          </a:p>
          <a:p>
            <a:pPr>
              <a:lnSpc>
                <a:spcPct val="150000"/>
              </a:lnSpc>
            </a:pPr>
            <a:r>
              <a:rPr lang="en-IN" dirty="0"/>
              <a:t>If you have verified that the recursion is implemented correctly, you can increase the stack’s size, in order to allow a larger number of invocations. </a:t>
            </a:r>
            <a:endParaRPr lang="en-IN" dirty="0" smtClean="0"/>
          </a:p>
        </p:txBody>
      </p:sp>
    </p:spTree>
    <p:extLst>
      <p:ext uri="{BB962C8B-B14F-4D97-AF65-F5344CB8AC3E}">
        <p14:creationId xmlns:p14="http://schemas.microsoft.com/office/powerpoint/2010/main" val="909399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a:lnSpc>
                <a:spcPct val="150000"/>
              </a:lnSpc>
            </a:pPr>
            <a:r>
              <a:rPr lang="en-IN" dirty="0"/>
              <a:t>Depending on the Java Virtual Machine (JVM) installed, the default thread stack size may equal to either 512KB, or 1MB. </a:t>
            </a:r>
          </a:p>
          <a:p>
            <a:pPr>
              <a:lnSpc>
                <a:spcPct val="150000"/>
              </a:lnSpc>
            </a:pPr>
            <a:r>
              <a:rPr lang="en-IN" dirty="0"/>
              <a:t>You can increase the thread stack size using the -</a:t>
            </a:r>
            <a:r>
              <a:rPr lang="en-IN" dirty="0" err="1"/>
              <a:t>Xss</a:t>
            </a:r>
            <a:r>
              <a:rPr lang="en-IN" dirty="0"/>
              <a:t> flag. This flag can be specified either via the project’s configuration, or via the command line. </a:t>
            </a:r>
          </a:p>
          <a:p>
            <a:pPr>
              <a:lnSpc>
                <a:spcPct val="150000"/>
              </a:lnSpc>
            </a:pPr>
            <a:r>
              <a:rPr lang="en-IN" dirty="0"/>
              <a:t>The format of the -</a:t>
            </a:r>
            <a:r>
              <a:rPr lang="en-IN" dirty="0" err="1"/>
              <a:t>Xss</a:t>
            </a:r>
            <a:r>
              <a:rPr lang="en-IN" dirty="0"/>
              <a:t> argument is:</a:t>
            </a:r>
          </a:p>
          <a:p>
            <a:pPr>
              <a:lnSpc>
                <a:spcPct val="150000"/>
              </a:lnSpc>
            </a:pPr>
            <a:r>
              <a:rPr lang="en-IN" sz="2800" b="1" dirty="0">
                <a:solidFill>
                  <a:srgbClr val="FFFF00"/>
                </a:solidFill>
              </a:rPr>
              <a:t>-</a:t>
            </a:r>
            <a:r>
              <a:rPr lang="en-IN" sz="2800" b="1" dirty="0" err="1">
                <a:solidFill>
                  <a:srgbClr val="FFFF00"/>
                </a:solidFill>
              </a:rPr>
              <a:t>Xss</a:t>
            </a:r>
            <a:r>
              <a:rPr lang="en-IN" sz="2800" b="1" dirty="0">
                <a:solidFill>
                  <a:srgbClr val="FFFF00"/>
                </a:solidFill>
              </a:rPr>
              <a:t>&lt;size&gt;[</a:t>
            </a:r>
            <a:r>
              <a:rPr lang="en-IN" sz="2800" b="1" dirty="0" err="1">
                <a:solidFill>
                  <a:srgbClr val="FFFF00"/>
                </a:solidFill>
              </a:rPr>
              <a:t>g|G|m|M|k|K</a:t>
            </a:r>
            <a:r>
              <a:rPr lang="en-IN" sz="2800" b="1" dirty="0">
                <a:solidFill>
                  <a:srgbClr val="FFFF00"/>
                </a:solidFill>
              </a:rPr>
              <a:t>]</a:t>
            </a:r>
            <a:endParaRPr lang="en-US" sz="2800" b="1" dirty="0">
              <a:solidFill>
                <a:srgbClr val="FFFF00"/>
              </a:solidFill>
            </a:endParaRPr>
          </a:p>
          <a:p>
            <a:pPr>
              <a:lnSpc>
                <a:spcPct val="150000"/>
              </a:lnSpc>
            </a:pPr>
            <a:endParaRPr lang="en-US" dirty="0"/>
          </a:p>
        </p:txBody>
      </p:sp>
    </p:spTree>
    <p:extLst>
      <p:ext uri="{BB962C8B-B14F-4D97-AF65-F5344CB8AC3E}">
        <p14:creationId xmlns:p14="http://schemas.microsoft.com/office/powerpoint/2010/main" val="296813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fontScale="55000" lnSpcReduction="20000"/>
          </a:bodyPr>
          <a:lstStyle/>
          <a:p>
            <a:r>
              <a:rPr lang="en-US" dirty="0"/>
              <a:t>public class </a:t>
            </a:r>
            <a:r>
              <a:rPr lang="en-US" dirty="0" err="1"/>
              <a:t>StackOverflowErrorExample</a:t>
            </a:r>
            <a:r>
              <a:rPr lang="en-US" dirty="0"/>
              <a:t> {</a:t>
            </a:r>
          </a:p>
          <a:p>
            <a:r>
              <a:rPr lang="en-US" dirty="0" smtClean="0"/>
              <a:t>    </a:t>
            </a:r>
            <a:r>
              <a:rPr lang="en-US" dirty="0"/>
              <a:t>public static void </a:t>
            </a:r>
            <a:r>
              <a:rPr lang="en-US" dirty="0" err="1"/>
              <a:t>recursivePrint</a:t>
            </a:r>
            <a:r>
              <a:rPr lang="en-US" dirty="0"/>
              <a:t>(</a:t>
            </a:r>
            <a:r>
              <a:rPr lang="en-US" dirty="0" err="1"/>
              <a:t>int</a:t>
            </a:r>
            <a:r>
              <a:rPr lang="en-US" dirty="0"/>
              <a:t> </a:t>
            </a:r>
            <a:r>
              <a:rPr lang="en-US" dirty="0" err="1"/>
              <a:t>num</a:t>
            </a:r>
            <a:r>
              <a:rPr lang="en-US" dirty="0"/>
              <a:t>) {</a:t>
            </a:r>
          </a:p>
          <a:p>
            <a:r>
              <a:rPr lang="en-US" dirty="0"/>
              <a:t>        </a:t>
            </a:r>
            <a:r>
              <a:rPr lang="en-US" dirty="0" err="1"/>
              <a:t>System.out.println</a:t>
            </a:r>
            <a:r>
              <a:rPr lang="en-US" dirty="0"/>
              <a:t>("Number: " + </a:t>
            </a:r>
            <a:r>
              <a:rPr lang="en-US" dirty="0" err="1"/>
              <a:t>num</a:t>
            </a:r>
            <a:r>
              <a:rPr lang="en-US" dirty="0"/>
              <a:t>);</a:t>
            </a:r>
          </a:p>
          <a:p>
            <a:r>
              <a:rPr lang="en-US" dirty="0" smtClean="0"/>
              <a:t>        </a:t>
            </a:r>
            <a:r>
              <a:rPr lang="en-US" dirty="0"/>
              <a:t>if(</a:t>
            </a:r>
            <a:r>
              <a:rPr lang="en-US" dirty="0" err="1"/>
              <a:t>num</a:t>
            </a:r>
            <a:r>
              <a:rPr lang="en-US" dirty="0"/>
              <a:t> == 0)</a:t>
            </a:r>
          </a:p>
          <a:p>
            <a:r>
              <a:rPr lang="en-US" dirty="0"/>
              <a:t>            return;</a:t>
            </a:r>
          </a:p>
          <a:p>
            <a:r>
              <a:rPr lang="en-US" dirty="0"/>
              <a:t>        else</a:t>
            </a:r>
          </a:p>
          <a:p>
            <a:r>
              <a:rPr lang="en-US" dirty="0"/>
              <a:t>            </a:t>
            </a:r>
            <a:r>
              <a:rPr lang="en-US" dirty="0" err="1"/>
              <a:t>recursivePrint</a:t>
            </a:r>
            <a:r>
              <a:rPr lang="en-US" dirty="0"/>
              <a:t>(++</a:t>
            </a:r>
            <a:r>
              <a:rPr lang="en-US" dirty="0" err="1"/>
              <a:t>num</a:t>
            </a:r>
            <a:r>
              <a:rPr lang="en-US" dirty="0"/>
              <a:t>);</a:t>
            </a:r>
          </a:p>
          <a:p>
            <a:r>
              <a:rPr lang="en-US" dirty="0"/>
              <a:t>    }</a:t>
            </a:r>
          </a:p>
          <a:p>
            <a:r>
              <a:rPr lang="en-US" dirty="0" smtClean="0"/>
              <a:t>    </a:t>
            </a:r>
            <a:r>
              <a:rPr lang="en-US" dirty="0"/>
              <a:t>public static void main(String[] </a:t>
            </a:r>
            <a:r>
              <a:rPr lang="en-US" dirty="0" err="1"/>
              <a:t>args</a:t>
            </a:r>
            <a:r>
              <a:rPr lang="en-US" dirty="0"/>
              <a:t>) {</a:t>
            </a:r>
          </a:p>
          <a:p>
            <a:r>
              <a:rPr lang="en-US" dirty="0"/>
              <a:t>        </a:t>
            </a:r>
            <a:r>
              <a:rPr lang="en-US" dirty="0" err="1"/>
              <a:t>StackOverflowErrorExample.recursivePrint</a:t>
            </a:r>
            <a:r>
              <a:rPr lang="en-US" dirty="0"/>
              <a:t>(1);</a:t>
            </a:r>
          </a:p>
          <a:p>
            <a:r>
              <a:rPr lang="en-US" dirty="0"/>
              <a:t>    }</a:t>
            </a:r>
          </a:p>
          <a:p>
            <a:r>
              <a:rPr lang="en-US" dirty="0"/>
              <a:t>}</a:t>
            </a:r>
          </a:p>
        </p:txBody>
      </p:sp>
    </p:spTree>
    <p:extLst>
      <p:ext uri="{BB962C8B-B14F-4D97-AF65-F5344CB8AC3E}">
        <p14:creationId xmlns:p14="http://schemas.microsoft.com/office/powerpoint/2010/main" val="87653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Recursion is not the only cause for this error. </a:t>
            </a:r>
            <a:endParaRPr lang="en-IN" dirty="0" smtClean="0"/>
          </a:p>
          <a:p>
            <a:r>
              <a:rPr lang="en-IN" dirty="0" smtClean="0"/>
              <a:t>It </a:t>
            </a:r>
            <a:r>
              <a:rPr lang="en-IN" dirty="0"/>
              <a:t>can also happen in a situation where an application </a:t>
            </a:r>
            <a:r>
              <a:rPr lang="en-IN" dirty="0">
                <a:solidFill>
                  <a:srgbClr val="FFFF00"/>
                </a:solidFill>
              </a:rPr>
              <a:t>keeps calling methods from within methods until the stack is exhausted</a:t>
            </a:r>
            <a:r>
              <a:rPr lang="en-IN" dirty="0"/>
              <a:t>. </a:t>
            </a:r>
            <a:endParaRPr lang="en-IN" dirty="0" smtClean="0"/>
          </a:p>
          <a:p>
            <a:r>
              <a:rPr lang="en-IN" dirty="0" smtClean="0"/>
              <a:t>This </a:t>
            </a:r>
            <a:r>
              <a:rPr lang="en-IN" dirty="0"/>
              <a:t>is a rare case since no developer would intentionally follow bad coding practices. </a:t>
            </a:r>
            <a:endParaRPr lang="en-IN" dirty="0" smtClean="0"/>
          </a:p>
          <a:p>
            <a:r>
              <a:rPr lang="en-IN" dirty="0" smtClean="0"/>
              <a:t>Another </a:t>
            </a:r>
            <a:r>
              <a:rPr lang="en-IN" dirty="0"/>
              <a:t>rare cause is </a:t>
            </a:r>
            <a:r>
              <a:rPr lang="en-IN" dirty="0">
                <a:solidFill>
                  <a:srgbClr val="FFFF00"/>
                </a:solidFill>
              </a:rPr>
              <a:t>having a vast number of local variables inside a method</a:t>
            </a:r>
            <a:r>
              <a:rPr lang="en-IN" dirty="0" smtClean="0"/>
              <a:t>.</a:t>
            </a:r>
          </a:p>
          <a:p>
            <a:endParaRPr lang="en-US" dirty="0"/>
          </a:p>
        </p:txBody>
      </p:sp>
    </p:spTree>
    <p:extLst>
      <p:ext uri="{BB962C8B-B14F-4D97-AF65-F5344CB8AC3E}">
        <p14:creationId xmlns:p14="http://schemas.microsoft.com/office/powerpoint/2010/main" val="1230975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dirty="0"/>
              <a:t>The</a:t>
            </a:r>
            <a:r>
              <a:rPr lang="en-IN" i="1" dirty="0"/>
              <a:t> </a:t>
            </a:r>
            <a:r>
              <a:rPr lang="en-IN" i="1" dirty="0" err="1"/>
              <a:t>StackOverflowError</a:t>
            </a:r>
            <a:r>
              <a:rPr lang="en-IN" dirty="0"/>
              <a:t> can also be thrown when an application is designed to have </a:t>
            </a:r>
            <a:r>
              <a:rPr lang="en-IN" b="1" dirty="0">
                <a:solidFill>
                  <a:srgbClr val="FFFF00"/>
                </a:solidFill>
              </a:rPr>
              <a:t>cyclic relationships between classes</a:t>
            </a:r>
            <a:r>
              <a:rPr lang="en-IN" dirty="0"/>
              <a:t>. </a:t>
            </a:r>
            <a:endParaRPr lang="en-IN" dirty="0" smtClean="0"/>
          </a:p>
          <a:p>
            <a:r>
              <a:rPr lang="en-IN" dirty="0" smtClean="0"/>
              <a:t>In </a:t>
            </a:r>
            <a:r>
              <a:rPr lang="en-IN" dirty="0"/>
              <a:t>this situation, the constructors of each other are getting called repetitively which causes this error to be thrown. This can also be considered as a form of recursion</a:t>
            </a:r>
            <a:r>
              <a:rPr lang="en-IN" dirty="0" smtClean="0"/>
              <a:t>.</a:t>
            </a:r>
            <a:endParaRPr lang="en-IN" dirty="0"/>
          </a:p>
          <a:p>
            <a:r>
              <a:rPr lang="en-IN" dirty="0"/>
              <a:t>Another interesting scenario that causes this error is if a class is being instantiated within the same class as an instance variable of that class. This will cause the constructor of the same class to be called again and again (recursively) which eventually results in a </a:t>
            </a:r>
            <a:r>
              <a:rPr lang="en-IN" dirty="0" err="1">
                <a:solidFill>
                  <a:srgbClr val="FFFF00"/>
                </a:solidFill>
              </a:rPr>
              <a:t>StackOverflowError</a:t>
            </a:r>
            <a:r>
              <a:rPr lang="en-IN" dirty="0"/>
              <a:t>.</a:t>
            </a:r>
            <a:endParaRPr lang="en-US" dirty="0"/>
          </a:p>
        </p:txBody>
      </p:sp>
    </p:spTree>
    <p:extLst>
      <p:ext uri="{BB962C8B-B14F-4D97-AF65-F5344CB8AC3E}">
        <p14:creationId xmlns:p14="http://schemas.microsoft.com/office/powerpoint/2010/main" val="65566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Thank you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126" y="140708"/>
            <a:ext cx="4546463" cy="261278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Thank you images"/>
          <p:cNvPicPr>
            <a:picLocks noChangeAspect="1" noChangeArrowheads="1"/>
          </p:cNvPicPr>
          <p:nvPr/>
        </p:nvPicPr>
        <p:blipFill rotWithShape="1">
          <a:blip r:embed="rId3">
            <a:extLst>
              <a:ext uri="{28A0092B-C50C-407E-A947-70E740481C1C}">
                <a14:useLocalDpi xmlns:a14="http://schemas.microsoft.com/office/drawing/2010/main" val="0"/>
              </a:ext>
            </a:extLst>
          </a:blip>
          <a:srcRect l="12081" t="12450" r="8796" b="18885"/>
          <a:stretch/>
        </p:blipFill>
        <p:spPr bwMode="auto">
          <a:xfrm rot="18890350">
            <a:off x="431601" y="3545566"/>
            <a:ext cx="2072506" cy="11968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Thank you images"/>
          <p:cNvPicPr>
            <a:picLocks noChangeAspect="1" noChangeArrowheads="1"/>
          </p:cNvPicPr>
          <p:nvPr/>
        </p:nvPicPr>
        <p:blipFill rotWithShape="1">
          <a:blip r:embed="rId4">
            <a:extLst>
              <a:ext uri="{28A0092B-C50C-407E-A947-70E740481C1C}">
                <a14:useLocalDpi xmlns:a14="http://schemas.microsoft.com/office/drawing/2010/main" val="0"/>
              </a:ext>
            </a:extLst>
          </a:blip>
          <a:srcRect l="1" t="1" r="514" b="274"/>
          <a:stretch/>
        </p:blipFill>
        <p:spPr bwMode="auto">
          <a:xfrm rot="1903011">
            <a:off x="8543962" y="3051633"/>
            <a:ext cx="2075244" cy="218475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Thank you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152" y="4962021"/>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393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TotalTime>
  <Words>466</Words>
  <Application>Microsoft Office PowerPoint</Application>
  <PresentationFormat>Widescreen</PresentationFormat>
  <Paragraphs>43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Stack Over Flow</vt:lpstr>
      <vt:lpstr>Stack</vt:lpstr>
      <vt:lpstr>StackOverflowError</vt:lpstr>
      <vt:lpstr>How to deal with the StackOverflowError</vt:lpstr>
      <vt:lpstr>Cont…</vt:lpstr>
      <vt:lpstr>Code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Over Flow</dc:title>
  <dc:creator>Venkatakrishnan B</dc:creator>
  <cp:lastModifiedBy>Venkatakrishnan B</cp:lastModifiedBy>
  <cp:revision>14</cp:revision>
  <dcterms:created xsi:type="dcterms:W3CDTF">2018-03-13T03:40:43Z</dcterms:created>
  <dcterms:modified xsi:type="dcterms:W3CDTF">2018-03-13T07:41:10Z</dcterms:modified>
</cp:coreProperties>
</file>