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10.png" ContentType="image/png"/>
  <Override PartName="/ppt/media/image2.jpeg" ContentType="image/jpeg"/>
  <Override PartName="/ppt/media/image3.jpeg" ContentType="image/jpeg"/>
  <Override PartName="/ppt/media/image4.png" ContentType="image/png"/>
  <Override PartName="/ppt/media/image6.gif" ContentType="image/gif"/>
  <Override PartName="/ppt/media/image7.png" ContentType="image/png"/>
  <Override PartName="/ppt/media/image8.png" ContentType="image/png"/>
  <Override PartName="/ppt/media/image11.jpeg" ContentType="image/jpeg"/>
  <Override PartName="/ppt/media/image9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Click to </a:t>
            </a: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move </a:t>
            </a: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the </a:t>
            </a: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slide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</a:t>
            </a:r>
            <a:r>
              <a:rPr b="0" lang="en-US" sz="2000" spc="-1" strike="noStrike">
                <a:latin typeface="Arial"/>
              </a:rPr>
              <a:t>edit </a:t>
            </a:r>
            <a:r>
              <a:rPr b="0" lang="en-US" sz="2000" spc="-1" strike="noStrike">
                <a:latin typeface="Arial"/>
              </a:rPr>
              <a:t>the </a:t>
            </a:r>
            <a:r>
              <a:rPr b="0" lang="en-US" sz="2000" spc="-1" strike="noStrike">
                <a:latin typeface="Arial"/>
              </a:rPr>
              <a:t>notes </a:t>
            </a:r>
            <a:r>
              <a:rPr b="0" lang="en-US" sz="2000" spc="-1" strike="noStrike">
                <a:latin typeface="Arial"/>
              </a:rPr>
              <a:t>forma</a:t>
            </a:r>
            <a:r>
              <a:rPr b="0" lang="en-US" sz="2000" spc="-1" strike="noStrike">
                <a:latin typeface="Arial"/>
              </a:rPr>
              <a:t>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21A04AB2-FF3C-436E-A546-DF8871BE9C7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hyperlink" Target="https://www.html5rocks.com/profiles/#taligarsiel" TargetMode="External"/><Relationship Id="rId2" Type="http://schemas.openxmlformats.org/officeDocument/2006/relationships/hyperlink" Target="https://www.html5rocks.com/profiles/#taligarsiel" TargetMode="External"/><Relationship Id="rId3" Type="http://schemas.openxmlformats.org/officeDocument/2006/relationships/hyperlink" Target="https://www.html5rocks.com/profiles/#taligarsiel" TargetMode="External"/><Relationship Id="rId4" Type="http://schemas.openxmlformats.org/officeDocument/2006/relationships/hyperlink" Target="https://www.html5rocks.com/profiles/#paulirish" TargetMode="External"/><Relationship Id="rId5" Type="http://schemas.openxmlformats.org/officeDocument/2006/relationships/slide" Target="../slides/slide1.xml"/><Relationship Id="rId6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https://www.html5rocks.com/en/tutorials/internals/howbrowserswork/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br/>
            <a:r>
              <a:rPr b="1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By</a:t>
            </a:r>
            <a:r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 </a:t>
            </a:r>
            <a:r>
              <a:rPr b="0" lang="en-IN" sz="12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Tali</a:t>
            </a:r>
            <a:r>
              <a:rPr b="0" lang="en-IN" sz="12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 </a:t>
            </a:r>
            <a:r>
              <a:rPr b="0" lang="en-IN" sz="12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3"/>
              </a:rPr>
              <a:t>Garsiel</a:t>
            </a:r>
            <a:r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 and </a:t>
            </a:r>
            <a:r>
              <a:rPr b="0" lang="en-IN" sz="12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4"/>
              </a:rPr>
              <a:t>Paul Irish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Published:</a:t>
            </a:r>
            <a:r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 August 5th, 2011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127CBF5-4024-4526-A46C-234D0F0531F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all Browsers, except for the Opera browsers, are based on WebKit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12099A2-FF41-4444-90FF-CCCDF51E16D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1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The user interface</a:t>
            </a:r>
            <a:r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: this includes the address bar, back/forward button, bookmarking menu, etc. Every part of the browser display except the window where you see the requested page.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The browser engine</a:t>
            </a:r>
            <a:r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: marshals actions between the UI and the rendering engine.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The rendering engine </a:t>
            </a:r>
            <a:r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: responsible for displaying requested content. For example if the requested content is HTML, the rendering engine parses HTML and CSS, and displays the parsed content on the screen.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Networking</a:t>
            </a:r>
            <a:r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: for network calls such as HTTP requests, using different implementations for different platform behind a platform-independent interface.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UI backend</a:t>
            </a:r>
            <a:r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: used for drawing basic widgets like combo boxes and windows. This backend exposes a generic interface that is not platform specific. Underneath it uses operating system user interface methods.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JavaScript interpreter</a:t>
            </a:r>
            <a:r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. Used to parse and execute JavaScript code.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Data storage</a:t>
            </a:r>
            <a:r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. This is a persistence layer. The browser may need to save all sorts of data locally, such as cookies. Browsers also support storage mechanisms such as localStorage, IndexedDB, WebSQL and FileSystem.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172603B-5EF8-49E3-BED9-E6B945C15B3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251720" y="0"/>
            <a:ext cx="7223400" cy="99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251720" y="1119240"/>
            <a:ext cx="10177920" cy="227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251720" y="3605760"/>
            <a:ext cx="10177920" cy="227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251720" y="0"/>
            <a:ext cx="7223400" cy="99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251720" y="1119240"/>
            <a:ext cx="4966560" cy="227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467040" y="1119240"/>
            <a:ext cx="4966560" cy="227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1251720" y="3605760"/>
            <a:ext cx="4966560" cy="227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467040" y="3605760"/>
            <a:ext cx="4966560" cy="227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251720" y="0"/>
            <a:ext cx="7223400" cy="99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251720" y="1119240"/>
            <a:ext cx="3277080" cy="227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92960" y="1119240"/>
            <a:ext cx="3277080" cy="227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8134200" y="1119240"/>
            <a:ext cx="3277080" cy="227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1251720" y="3605760"/>
            <a:ext cx="3277080" cy="227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692960" y="3605760"/>
            <a:ext cx="3277080" cy="227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8134200" y="3605760"/>
            <a:ext cx="3277080" cy="227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251720" y="0"/>
            <a:ext cx="7223400" cy="99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1251720" y="1119240"/>
            <a:ext cx="10177920" cy="476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251720" y="0"/>
            <a:ext cx="7223400" cy="99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251720" y="1119240"/>
            <a:ext cx="10177920" cy="47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251720" y="0"/>
            <a:ext cx="7223400" cy="99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251720" y="1119240"/>
            <a:ext cx="4966560" cy="47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467040" y="1119240"/>
            <a:ext cx="4966560" cy="47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251720" y="0"/>
            <a:ext cx="7223400" cy="99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1251720" y="0"/>
            <a:ext cx="7223400" cy="4617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251720" y="0"/>
            <a:ext cx="7223400" cy="99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251720" y="1119240"/>
            <a:ext cx="4966560" cy="227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467040" y="1119240"/>
            <a:ext cx="4966560" cy="47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1251720" y="3605760"/>
            <a:ext cx="4966560" cy="227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51720" y="0"/>
            <a:ext cx="7223400" cy="99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251720" y="1119240"/>
            <a:ext cx="10177920" cy="476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251720" y="0"/>
            <a:ext cx="7223400" cy="99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251720" y="1119240"/>
            <a:ext cx="4966560" cy="47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467040" y="1119240"/>
            <a:ext cx="4966560" cy="227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467040" y="3605760"/>
            <a:ext cx="4966560" cy="227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251720" y="0"/>
            <a:ext cx="7223400" cy="99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251720" y="1119240"/>
            <a:ext cx="4966560" cy="227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467040" y="1119240"/>
            <a:ext cx="4966560" cy="227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1251720" y="3605760"/>
            <a:ext cx="10177920" cy="227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251720" y="0"/>
            <a:ext cx="7223400" cy="99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251720" y="1119240"/>
            <a:ext cx="10177920" cy="227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1251720" y="3605760"/>
            <a:ext cx="10177920" cy="227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251720" y="0"/>
            <a:ext cx="7223400" cy="99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251720" y="1119240"/>
            <a:ext cx="4966560" cy="227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467040" y="1119240"/>
            <a:ext cx="4966560" cy="227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1251720" y="3605760"/>
            <a:ext cx="4966560" cy="227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467040" y="3605760"/>
            <a:ext cx="4966560" cy="227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251720" y="0"/>
            <a:ext cx="7223400" cy="99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1251720" y="1119240"/>
            <a:ext cx="3277080" cy="227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92960" y="1119240"/>
            <a:ext cx="3277080" cy="227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8134200" y="1119240"/>
            <a:ext cx="3277080" cy="227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1251720" y="3605760"/>
            <a:ext cx="3277080" cy="227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4692960" y="3605760"/>
            <a:ext cx="3277080" cy="227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8134200" y="3605760"/>
            <a:ext cx="3277080" cy="227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251720" y="0"/>
            <a:ext cx="7223400" cy="99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251720" y="1119240"/>
            <a:ext cx="10177920" cy="47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251720" y="0"/>
            <a:ext cx="7223400" cy="99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251720" y="1119240"/>
            <a:ext cx="4966560" cy="47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467040" y="1119240"/>
            <a:ext cx="4966560" cy="47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251720" y="0"/>
            <a:ext cx="7223400" cy="99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251720" y="0"/>
            <a:ext cx="7223400" cy="4617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51720" y="0"/>
            <a:ext cx="7223400" cy="99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251720" y="1119240"/>
            <a:ext cx="4966560" cy="227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467040" y="1119240"/>
            <a:ext cx="4966560" cy="47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251720" y="3605760"/>
            <a:ext cx="4966560" cy="227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251720" y="0"/>
            <a:ext cx="7223400" cy="99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251720" y="1119240"/>
            <a:ext cx="4966560" cy="47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467040" y="1119240"/>
            <a:ext cx="4966560" cy="227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467040" y="3605760"/>
            <a:ext cx="4966560" cy="227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251720" y="0"/>
            <a:ext cx="7223400" cy="99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251720" y="1119240"/>
            <a:ext cx="4966560" cy="227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467040" y="1119240"/>
            <a:ext cx="4966560" cy="227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251720" y="3605760"/>
            <a:ext cx="10177920" cy="227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8b3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0"/>
            <a:ext cx="885600" cy="6857640"/>
          </a:xfrm>
          <a:custGeom>
            <a:avLst/>
            <a:gdLst/>
            <a:ahLst/>
            <a:rect l="l" t="t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11908440" y="0"/>
            <a:ext cx="28296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Picture 8" descr=""/>
          <p:cNvPicPr/>
          <p:nvPr/>
        </p:nvPicPr>
        <p:blipFill>
          <a:blip r:embed="rId2"/>
          <a:srcRect l="0" t="50759" r="0" b="0"/>
          <a:stretch/>
        </p:blipFill>
        <p:spPr>
          <a:xfrm>
            <a:off x="8527320" y="5760"/>
            <a:ext cx="3381120" cy="665640"/>
          </a:xfrm>
          <a:prstGeom prst="rect">
            <a:avLst/>
          </a:prstGeom>
          <a:ln>
            <a:noFill/>
          </a:ln>
        </p:spPr>
      </p:pic>
      <p:sp>
        <p:nvSpPr>
          <p:cNvPr id="3" name="CustomShape 3"/>
          <p:cNvSpPr/>
          <p:nvPr/>
        </p:nvSpPr>
        <p:spPr>
          <a:xfrm>
            <a:off x="3557160" y="631080"/>
            <a:ext cx="5235120" cy="5229000"/>
          </a:xfrm>
          <a:custGeom>
            <a:avLst/>
            <a:gdLst/>
            <a:ahLst/>
            <a:rect l="l" t="t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1078560" y="1098360"/>
            <a:ext cx="10317960" cy="4394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10000" spc="797" strike="noStrike" cap="all">
                <a:solidFill>
                  <a:srgbClr val="2a1a00"/>
                </a:solidFill>
                <a:latin typeface="Impact"/>
              </a:rPr>
              <a:t>Cl</a:t>
            </a:r>
            <a:r>
              <a:rPr b="0" lang="en-US" sz="10000" spc="797" strike="noStrike" cap="all">
                <a:solidFill>
                  <a:srgbClr val="2a1a00"/>
                </a:solidFill>
                <a:latin typeface="Impact"/>
              </a:rPr>
              <a:t>ic</a:t>
            </a:r>
            <a:r>
              <a:rPr b="0" lang="en-US" sz="10000" spc="797" strike="noStrike" cap="all">
                <a:solidFill>
                  <a:srgbClr val="2a1a00"/>
                </a:solidFill>
                <a:latin typeface="Impact"/>
              </a:rPr>
              <a:t>k </a:t>
            </a:r>
            <a:r>
              <a:rPr b="0" lang="en-US" sz="10000" spc="797" strike="noStrike" cap="all">
                <a:solidFill>
                  <a:srgbClr val="2a1a00"/>
                </a:solidFill>
                <a:latin typeface="Impact"/>
              </a:rPr>
              <a:t>to </a:t>
            </a:r>
            <a:r>
              <a:rPr b="0" lang="en-US" sz="10000" spc="797" strike="noStrike" cap="all">
                <a:solidFill>
                  <a:srgbClr val="2a1a00"/>
                </a:solidFill>
                <a:latin typeface="Impact"/>
              </a:rPr>
              <a:t>ed</a:t>
            </a:r>
            <a:r>
              <a:rPr b="0" lang="en-US" sz="10000" spc="797" strike="noStrike" cap="all">
                <a:solidFill>
                  <a:srgbClr val="2a1a00"/>
                </a:solidFill>
                <a:latin typeface="Impact"/>
              </a:rPr>
              <a:t>it </a:t>
            </a:r>
            <a:r>
              <a:rPr b="0" lang="en-US" sz="10000" spc="797" strike="noStrike" cap="all">
                <a:solidFill>
                  <a:srgbClr val="2a1a00"/>
                </a:solidFill>
                <a:latin typeface="Impact"/>
              </a:rPr>
              <a:t>M</a:t>
            </a:r>
            <a:r>
              <a:rPr b="0" lang="en-US" sz="10000" spc="797" strike="noStrike" cap="all">
                <a:solidFill>
                  <a:srgbClr val="2a1a00"/>
                </a:solidFill>
                <a:latin typeface="Impact"/>
              </a:rPr>
              <a:t>as</a:t>
            </a:r>
            <a:r>
              <a:rPr b="0" lang="en-US" sz="10000" spc="797" strike="noStrike" cap="all">
                <a:solidFill>
                  <a:srgbClr val="2a1a00"/>
                </a:solidFill>
                <a:latin typeface="Impact"/>
              </a:rPr>
              <a:t>te</a:t>
            </a:r>
            <a:r>
              <a:rPr b="0" lang="en-US" sz="10000" spc="797" strike="noStrike" cap="all">
                <a:solidFill>
                  <a:srgbClr val="2a1a00"/>
                </a:solidFill>
                <a:latin typeface="Impact"/>
              </a:rPr>
              <a:t>r </a:t>
            </a:r>
            <a:r>
              <a:rPr b="0" lang="en-US" sz="10000" spc="797" strike="noStrike" cap="all">
                <a:solidFill>
                  <a:srgbClr val="2a1a00"/>
                </a:solidFill>
                <a:latin typeface="Impact"/>
              </a:rPr>
              <a:t>ti</a:t>
            </a:r>
            <a:r>
              <a:rPr b="0" lang="en-US" sz="10000" spc="797" strike="noStrike" cap="all">
                <a:solidFill>
                  <a:srgbClr val="2a1a00"/>
                </a:solidFill>
                <a:latin typeface="Impact"/>
              </a:rPr>
              <a:t>tl</a:t>
            </a:r>
            <a:r>
              <a:rPr b="0" lang="en-US" sz="10000" spc="797" strike="noStrike" cap="all">
                <a:solidFill>
                  <a:srgbClr val="2a1a00"/>
                </a:solidFill>
                <a:latin typeface="Impact"/>
              </a:rPr>
              <a:t>e </a:t>
            </a:r>
            <a:r>
              <a:rPr b="0" lang="en-US" sz="10000" spc="797" strike="noStrike" cap="all">
                <a:solidFill>
                  <a:srgbClr val="2a1a00"/>
                </a:solidFill>
                <a:latin typeface="Impact"/>
              </a:rPr>
              <a:t>st</a:t>
            </a:r>
            <a:r>
              <a:rPr b="0" lang="en-US" sz="10000" spc="797" strike="noStrike" cap="all">
                <a:solidFill>
                  <a:srgbClr val="2a1a00"/>
                </a:solidFill>
                <a:latin typeface="Impact"/>
              </a:rPr>
              <a:t>yl</a:t>
            </a:r>
            <a:r>
              <a:rPr b="0" lang="en-US" sz="10000" spc="797" strike="noStrike" cap="all">
                <a:solidFill>
                  <a:srgbClr val="2a1a00"/>
                </a:solidFill>
                <a:latin typeface="Impact"/>
              </a:rPr>
              <a:t>e</a:t>
            </a:r>
            <a:endParaRPr b="0" lang="en-US" sz="10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dt"/>
          </p:nvPr>
        </p:nvSpPr>
        <p:spPr>
          <a:xfrm>
            <a:off x="1078560" y="6375600"/>
            <a:ext cx="2329200" cy="34812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48CDE0E1-DD98-4533-AFE9-AB16370493A1}" type="datetime">
              <a:rPr b="0" lang="en-US" sz="1800" spc="-1" strike="noStrike">
                <a:solidFill>
                  <a:srgbClr val="895e04"/>
                </a:solidFill>
                <a:latin typeface="Gill Sans MT"/>
              </a:rPr>
              <a:t>2/10/22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ftr"/>
          </p:nvPr>
        </p:nvSpPr>
        <p:spPr>
          <a:xfrm>
            <a:off x="4180320" y="6375600"/>
            <a:ext cx="4114440" cy="3456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7" name="PlaceHolder 7"/>
          <p:cNvSpPr>
            <a:spLocks noGrp="1"/>
          </p:cNvSpPr>
          <p:nvPr>
            <p:ph type="sldNum"/>
          </p:nvPr>
        </p:nvSpPr>
        <p:spPr>
          <a:xfrm>
            <a:off x="9067320" y="6375600"/>
            <a:ext cx="2329200" cy="3456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528BF613-0C11-4B27-A593-992EE93F167E}" type="slidenum">
              <a:rPr b="0" lang="en-US" sz="1800" spc="-1" strike="noStrike">
                <a:solidFill>
                  <a:srgbClr val="895e04"/>
                </a:solidFill>
                <a:latin typeface="Gill Sans MT"/>
              </a:rPr>
              <a:t>1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8" name="CustomShape 8"/>
          <p:cNvSpPr/>
          <p:nvPr/>
        </p:nvSpPr>
        <p:spPr>
          <a:xfrm>
            <a:off x="0" y="0"/>
            <a:ext cx="28296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" name="Picture 8" descr=""/>
          <p:cNvPicPr/>
          <p:nvPr/>
        </p:nvPicPr>
        <p:blipFill>
          <a:blip r:embed="rId3"/>
          <a:srcRect l="0" t="50759" r="0" b="0"/>
          <a:stretch/>
        </p:blipFill>
        <p:spPr>
          <a:xfrm>
            <a:off x="8527320" y="5760"/>
            <a:ext cx="3381120" cy="665640"/>
          </a:xfrm>
          <a:prstGeom prst="rect">
            <a:avLst/>
          </a:prstGeom>
          <a:ln>
            <a:noFill/>
          </a:ln>
        </p:spPr>
      </p:pic>
      <p:sp>
        <p:nvSpPr>
          <p:cNvPr id="10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</a:rPr>
              <a:t>Click to edit the outline text format</a:t>
            </a:r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595959"/>
                </a:solidFill>
                <a:latin typeface="Gill Sans MT"/>
              </a:rPr>
              <a:t>Second Outline Level</a:t>
            </a:r>
            <a:endParaRPr b="0" lang="en-US" sz="1600" spc="-1" strike="noStrike">
              <a:solidFill>
                <a:srgbClr val="595959"/>
              </a:solidFill>
              <a:latin typeface="Gill Sans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595959"/>
                </a:solidFill>
                <a:latin typeface="Gill Sans MT"/>
              </a:rPr>
              <a:t>Third Outline Level</a:t>
            </a:r>
            <a:endParaRPr b="0" lang="en-US" sz="1400" spc="-1" strike="noStrike">
              <a:solidFill>
                <a:srgbClr val="595959"/>
              </a:solidFill>
              <a:latin typeface="Gill Sans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595959"/>
                </a:solidFill>
                <a:latin typeface="Gill Sans MT"/>
              </a:rPr>
              <a:t>Fourth Outline Level</a:t>
            </a:r>
            <a:endParaRPr b="0" lang="en-US" sz="1400" spc="-1" strike="noStrike">
              <a:solidFill>
                <a:srgbClr val="595959"/>
              </a:solidFill>
              <a:latin typeface="Gill Sans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</a:rPr>
              <a:t>Fifth Outline Level</a:t>
            </a:r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</a:rPr>
              <a:t>Sixth Outline Level</a:t>
            </a:r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</a:rPr>
              <a:t>Seventh Outline Level</a:t>
            </a:r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0"/>
            <a:ext cx="885600" cy="6857640"/>
          </a:xfrm>
          <a:custGeom>
            <a:avLst/>
            <a:gdLst/>
            <a:ahLst/>
            <a:rect l="l" t="t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2"/>
          <p:cNvSpPr/>
          <p:nvPr/>
        </p:nvSpPr>
        <p:spPr>
          <a:xfrm>
            <a:off x="11908440" y="0"/>
            <a:ext cx="28296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" name="Picture 8" descr=""/>
          <p:cNvPicPr/>
          <p:nvPr/>
        </p:nvPicPr>
        <p:blipFill>
          <a:blip r:embed="rId2"/>
          <a:srcRect l="0" t="50759" r="0" b="0"/>
          <a:stretch/>
        </p:blipFill>
        <p:spPr>
          <a:xfrm>
            <a:off x="8527320" y="5760"/>
            <a:ext cx="3381120" cy="665640"/>
          </a:xfrm>
          <a:prstGeom prst="rect">
            <a:avLst/>
          </a:prstGeom>
          <a:ln>
            <a:noFill/>
          </a:ln>
        </p:spPr>
      </p:pic>
      <p:sp>
        <p:nvSpPr>
          <p:cNvPr id="50" name="PlaceHolder 3"/>
          <p:cNvSpPr>
            <a:spLocks noGrp="1"/>
          </p:cNvSpPr>
          <p:nvPr>
            <p:ph type="title"/>
          </p:nvPr>
        </p:nvSpPr>
        <p:spPr>
          <a:xfrm>
            <a:off x="1251720" y="0"/>
            <a:ext cx="7223400" cy="99576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3600" spc="199" strike="noStrike" cap="all">
                <a:solidFill>
                  <a:srgbClr val="2a1a00"/>
                </a:solidFill>
                <a:latin typeface="Impact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1251720" y="1119240"/>
            <a:ext cx="10177920" cy="4760280"/>
          </a:xfrm>
          <a:prstGeom prst="rect">
            <a:avLst/>
          </a:prstGeom>
        </p:spPr>
        <p:txBody>
          <a:bodyPr>
            <a:normAutofit/>
          </a:bodyPr>
          <a:p>
            <a:pPr marL="228600" indent="-228240">
              <a:lnSpc>
                <a:spcPct val="15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95959"/>
                </a:solidFill>
                <a:latin typeface="Gill Sans MT"/>
              </a:rPr>
              <a:t>Click to edit Master text styles</a:t>
            </a:r>
            <a:endParaRPr b="0" lang="en-US" sz="2400" spc="-1" strike="noStrike">
              <a:solidFill>
                <a:srgbClr val="595959"/>
              </a:solidFill>
              <a:latin typeface="Gill Sans MT"/>
            </a:endParaRPr>
          </a:p>
          <a:p>
            <a:pPr lvl="1" marL="685800" indent="-228240">
              <a:lnSpc>
                <a:spcPct val="150000"/>
              </a:lnSpc>
              <a:spcBef>
                <a:spcPts val="700"/>
              </a:spcBef>
              <a:buClr>
                <a:srgbClr val="2a1a00"/>
              </a:buClr>
              <a:buFont typeface="Gill Sans MT"/>
              <a:buChar char="–"/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</a:rPr>
              <a:t>Second level</a:t>
            </a:r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  <a:p>
            <a:pPr lvl="2" marL="1143000" indent="-228240">
              <a:lnSpc>
                <a:spcPct val="15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595959"/>
                </a:solidFill>
                <a:latin typeface="Gill Sans MT"/>
              </a:rPr>
              <a:t>Third level</a:t>
            </a:r>
            <a:endParaRPr b="0" lang="en-US" sz="1800" spc="-1" strike="noStrike">
              <a:solidFill>
                <a:srgbClr val="595959"/>
              </a:solidFill>
              <a:latin typeface="Gill Sans MT"/>
            </a:endParaRPr>
          </a:p>
          <a:p>
            <a:pPr lvl="3" marL="1600200" indent="-228240">
              <a:lnSpc>
                <a:spcPct val="150000"/>
              </a:lnSpc>
              <a:spcBef>
                <a:spcPts val="700"/>
              </a:spcBef>
              <a:buClr>
                <a:srgbClr val="2a1a00"/>
              </a:buClr>
              <a:buFont typeface="Gill Sans MT"/>
              <a:buChar char="–"/>
            </a:pPr>
            <a:r>
              <a:rPr b="0" lang="en-US" sz="1600" spc="-1" strike="noStrike">
                <a:solidFill>
                  <a:srgbClr val="595959"/>
                </a:solidFill>
                <a:latin typeface="Gill Sans MT"/>
              </a:rPr>
              <a:t>Fourth level</a:t>
            </a:r>
            <a:endParaRPr b="0" lang="en-US" sz="1600" spc="-1" strike="noStrike">
              <a:solidFill>
                <a:srgbClr val="595959"/>
              </a:solidFill>
              <a:latin typeface="Gill Sans MT"/>
            </a:endParaRPr>
          </a:p>
          <a:p>
            <a:pPr lvl="4" marL="2057400" indent="-228240">
              <a:lnSpc>
                <a:spcPct val="15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595959"/>
                </a:solidFill>
                <a:latin typeface="Gill Sans MT"/>
              </a:rPr>
              <a:t>Fifth level</a:t>
            </a:r>
            <a:endParaRPr b="0" lang="en-US" sz="16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gif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1078560" y="1098360"/>
            <a:ext cx="10317960" cy="4394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10000" spc="797" strike="noStrike" cap="all">
                <a:solidFill>
                  <a:srgbClr val="2a1a00"/>
                </a:solidFill>
                <a:latin typeface="Impact"/>
              </a:rPr>
              <a:t>How Browsers Work</a:t>
            </a:r>
            <a:endParaRPr b="0" lang="en-US" sz="10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1981080" y="274680"/>
            <a:ext cx="8229240" cy="1020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1" lang="en-US" sz="3600" spc="199" strike="noStrike" cap="all">
                <a:solidFill>
                  <a:srgbClr val="2a1a00"/>
                </a:solidFill>
                <a:latin typeface="Impact"/>
              </a:rPr>
              <a:t>HTTP Request &amp; HTTP Response</a:t>
            </a:r>
            <a:endParaRPr b="0" lang="en-US" sz="36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11" name="Content Placeholder 3" descr="HTTP_RequestMessageExample.png"/>
          <p:cNvPicPr/>
          <p:nvPr/>
        </p:nvPicPr>
        <p:blipFill>
          <a:blip r:embed="rId1"/>
          <a:stretch/>
        </p:blipFill>
        <p:spPr>
          <a:xfrm>
            <a:off x="2286000" y="990720"/>
            <a:ext cx="7238520" cy="2361960"/>
          </a:xfrm>
          <a:prstGeom prst="rect">
            <a:avLst/>
          </a:prstGeom>
          <a:ln>
            <a:noFill/>
          </a:ln>
        </p:spPr>
      </p:pic>
      <p:pic>
        <p:nvPicPr>
          <p:cNvPr id="112" name="Picture 4" descr="HTTP_Response_Headers2.png"/>
          <p:cNvPicPr/>
          <p:nvPr/>
        </p:nvPicPr>
        <p:blipFill>
          <a:blip r:embed="rId2"/>
          <a:stretch/>
        </p:blipFill>
        <p:spPr>
          <a:xfrm>
            <a:off x="2286000" y="3429000"/>
            <a:ext cx="7667280" cy="2819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1251720" y="0"/>
            <a:ext cx="7223400" cy="995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1" lang="en-US" sz="3600" spc="199" strike="noStrike" cap="all">
                <a:solidFill>
                  <a:srgbClr val="2a1a00"/>
                </a:solidFill>
                <a:latin typeface="Impact"/>
              </a:rPr>
              <a:t>Render Tree </a:t>
            </a:r>
            <a:endParaRPr b="0" lang="en-US" sz="36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14" name="Content Placeholder 3" descr="Y9eFa.png"/>
          <p:cNvPicPr/>
          <p:nvPr/>
        </p:nvPicPr>
        <p:blipFill>
          <a:blip r:embed="rId1"/>
          <a:stretch/>
        </p:blipFill>
        <p:spPr>
          <a:xfrm>
            <a:off x="1447920" y="1728360"/>
            <a:ext cx="9143640" cy="4056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1251720" y="0"/>
            <a:ext cx="7223400" cy="995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1" lang="en-US" sz="3600" spc="199" strike="noStrike" cap="all">
                <a:solidFill>
                  <a:srgbClr val="2a1a00"/>
                </a:solidFill>
                <a:latin typeface="Impact"/>
              </a:rPr>
              <a:t>Rendering Engine - Layout </a:t>
            </a:r>
            <a:endParaRPr b="0" lang="en-US" sz="36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16" name="Content Placeholder 3" descr="mockup.png"/>
          <p:cNvPicPr/>
          <p:nvPr/>
        </p:nvPicPr>
        <p:blipFill>
          <a:blip r:embed="rId1"/>
          <a:stretch/>
        </p:blipFill>
        <p:spPr>
          <a:xfrm>
            <a:off x="2362320" y="1503720"/>
            <a:ext cx="7543440" cy="4668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1251720" y="0"/>
            <a:ext cx="7223400" cy="995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1" lang="en-US" sz="3600" spc="199" strike="noStrike" cap="all">
                <a:solidFill>
                  <a:srgbClr val="2a1a00"/>
                </a:solidFill>
                <a:latin typeface="Impact"/>
              </a:rPr>
              <a:t>The rendering engine</a:t>
            </a:r>
            <a:endParaRPr b="0" lang="en-US" sz="3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1251720" y="1119240"/>
            <a:ext cx="10177920" cy="4760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15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Gill Sans MT"/>
              </a:rPr>
              <a:t>By default the rendering engine can display HTML and XML documents and images. </a:t>
            </a:r>
            <a:endParaRPr b="0" lang="en-US" sz="2400" spc="-1" strike="noStrike">
              <a:solidFill>
                <a:srgbClr val="595959"/>
              </a:solidFill>
              <a:latin typeface="Gill Sans MT"/>
            </a:endParaRPr>
          </a:p>
          <a:p>
            <a:pPr marL="228600" indent="-228240">
              <a:lnSpc>
                <a:spcPct val="15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Gill Sans MT"/>
              </a:rPr>
              <a:t>It can display other types of data via plug-ins or extension; for example, displaying PDF documents using a PDF viewer plug-in</a:t>
            </a:r>
            <a:endParaRPr b="0" lang="en-US" sz="24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icture 6" descr=""/>
          <p:cNvPicPr/>
          <p:nvPr/>
        </p:nvPicPr>
        <p:blipFill>
          <a:blip r:embed="rId1"/>
          <a:srcRect l="0" t="0" r="0" b="9070"/>
          <a:stretch/>
        </p:blipFill>
        <p:spPr>
          <a:xfrm>
            <a:off x="1524600" y="1917000"/>
            <a:ext cx="3981240" cy="2873160"/>
          </a:xfrm>
          <a:prstGeom prst="rect">
            <a:avLst/>
          </a:prstGeom>
          <a:ln>
            <a:noFill/>
          </a:ln>
        </p:spPr>
      </p:pic>
      <p:sp>
        <p:nvSpPr>
          <p:cNvPr id="120" name="TextShape 1"/>
          <p:cNvSpPr txBox="1"/>
          <p:nvPr/>
        </p:nvSpPr>
        <p:spPr>
          <a:xfrm>
            <a:off x="1251720" y="0"/>
            <a:ext cx="7223400" cy="995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IN" sz="3600" spc="199" strike="noStrike" cap="all">
                <a:solidFill>
                  <a:srgbClr val="000000"/>
                </a:solidFill>
                <a:latin typeface="Impact"/>
              </a:rPr>
              <a:t>Chrome</a:t>
            </a:r>
            <a:endParaRPr b="0" lang="en-US" sz="3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6182280" y="1173600"/>
            <a:ext cx="4973400" cy="4770000"/>
          </a:xfrm>
          <a:prstGeom prst="wedgeRoundRectCallout">
            <a:avLst>
              <a:gd name="adj1" fmla="val -69638"/>
              <a:gd name="adj2" fmla="val -18174"/>
              <a:gd name="adj3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5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Gill Sans MT"/>
              </a:rPr>
              <a:t>Chrome</a:t>
            </a:r>
            <a:r>
              <a:rPr b="0" lang="en-IN" sz="2400" spc="-1" strike="noStrike">
                <a:solidFill>
                  <a:srgbClr val="000000"/>
                </a:solidFill>
                <a:latin typeface="Gill Sans MT"/>
              </a:rPr>
              <a:t> runs </a:t>
            </a:r>
            <a:r>
              <a:rPr b="1" lang="en-IN" sz="2400" spc="-1" strike="noStrike">
                <a:solidFill>
                  <a:srgbClr val="000000"/>
                </a:solidFill>
                <a:latin typeface="Gill Sans MT"/>
              </a:rPr>
              <a:t>multiple</a:t>
            </a:r>
            <a:r>
              <a:rPr b="0" lang="en-IN" sz="2400" spc="-1" strike="noStrike">
                <a:solidFill>
                  <a:srgbClr val="000000"/>
                </a:solidFill>
                <a:latin typeface="Gill Sans MT"/>
              </a:rPr>
              <a:t> instances of the </a:t>
            </a:r>
            <a:r>
              <a:rPr b="1" lang="en-IN" sz="2400" spc="-1" strike="noStrike">
                <a:solidFill>
                  <a:srgbClr val="000000"/>
                </a:solidFill>
                <a:latin typeface="Gill Sans MT"/>
              </a:rPr>
              <a:t>rendering engine</a:t>
            </a:r>
            <a:r>
              <a:rPr b="0" lang="en-IN" sz="2400" spc="-1" strike="noStrike">
                <a:solidFill>
                  <a:srgbClr val="000000"/>
                </a:solidFill>
                <a:latin typeface="Gill Sans MT"/>
              </a:rPr>
              <a:t>: 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1" lang="en-IN" sz="2800" spc="-1" strike="noStrike">
                <a:solidFill>
                  <a:srgbClr val="000000"/>
                </a:solidFill>
                <a:latin typeface="Gill Sans MT"/>
              </a:rPr>
              <a:t>one for each tab</a:t>
            </a:r>
            <a:r>
              <a:rPr b="0" lang="en-IN" sz="2400" spc="-1" strike="noStrike">
                <a:solidFill>
                  <a:srgbClr val="000000"/>
                </a:solidFill>
                <a:latin typeface="Gill Sans MT"/>
              </a:rPr>
              <a:t>. 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Gill Sans MT"/>
              </a:rPr>
              <a:t>Each tab runs in a </a:t>
            </a:r>
            <a:r>
              <a:rPr b="1" lang="en-IN" sz="2400" spc="-1" strike="noStrike">
                <a:solidFill>
                  <a:srgbClr val="000000"/>
                </a:solidFill>
                <a:latin typeface="Gill Sans MT"/>
              </a:rPr>
              <a:t>separate process</a:t>
            </a:r>
            <a:r>
              <a:rPr b="0" lang="en-IN" sz="2400" spc="-1" strike="noStrike">
                <a:solidFill>
                  <a:srgbClr val="000000"/>
                </a:solidFill>
                <a:latin typeface="Gill Sans MT"/>
              </a:rPr>
              <a:t>.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Gill Sans MT"/>
              </a:rPr>
              <a:t>14000 context can be created in the chrome stack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3200760" y="2377440"/>
            <a:ext cx="7223400" cy="995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1800" spc="-1" strike="noStrike">
                <a:solidFill>
                  <a:srgbClr val="000000"/>
                </a:solidFill>
                <a:latin typeface="Gill Sans MT"/>
              </a:rPr>
              <a:t>Process</a:t>
            </a:r>
            <a:endParaRPr b="1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251720" y="0"/>
            <a:ext cx="7223400" cy="995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1800" spc="-1" strike="noStrike">
                <a:solidFill>
                  <a:srgbClr val="000000"/>
                </a:solidFill>
                <a:latin typeface="Gill Sans MT"/>
              </a:rPr>
              <a:t>Process</a:t>
            </a:r>
            <a:endParaRPr b="1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grpSp>
        <p:nvGrpSpPr>
          <p:cNvPr id="124" name="Group 2"/>
          <p:cNvGrpSpPr/>
          <p:nvPr/>
        </p:nvGrpSpPr>
        <p:grpSpPr>
          <a:xfrm>
            <a:off x="1645920" y="2377440"/>
            <a:ext cx="2651760" cy="2468880"/>
            <a:chOff x="1645920" y="2377440"/>
            <a:chExt cx="2651760" cy="2468880"/>
          </a:xfrm>
        </p:grpSpPr>
        <p:sp>
          <p:nvSpPr>
            <p:cNvPr id="125" name="CustomShape 3"/>
            <p:cNvSpPr/>
            <p:nvPr/>
          </p:nvSpPr>
          <p:spPr>
            <a:xfrm>
              <a:off x="1645920" y="2377440"/>
              <a:ext cx="2651760" cy="2468880"/>
            </a:xfrm>
            <a:prstGeom prst="ellipse">
              <a:avLst/>
            </a:prstGeom>
            <a:solidFill>
              <a:srgbClr val="ffffff"/>
            </a:solidFill>
            <a:ln w="7308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" name="CustomShape 4"/>
            <p:cNvSpPr/>
            <p:nvPr/>
          </p:nvSpPr>
          <p:spPr>
            <a:xfrm>
              <a:off x="1920240" y="2815200"/>
              <a:ext cx="2103120" cy="1665360"/>
            </a:xfrm>
            <a:prstGeom prst="ellipse">
              <a:avLst/>
            </a:prstGeom>
            <a:solidFill>
              <a:srgbClr val="ffffff"/>
            </a:solidFill>
            <a:ln w="73080">
              <a:solidFill>
                <a:srgbClr val="5b277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CustomShape 5"/>
            <p:cNvSpPr/>
            <p:nvPr/>
          </p:nvSpPr>
          <p:spPr>
            <a:xfrm>
              <a:off x="2286000" y="3474720"/>
              <a:ext cx="1371600" cy="548640"/>
            </a:xfrm>
            <a:prstGeom prst="rect">
              <a:avLst/>
            </a:prstGeom>
            <a:solidFill>
              <a:srgbClr val="ffff38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US" sz="1800" spc="-1" strike="noStrike">
                  <a:latin typeface="Arial"/>
                </a:rPr>
                <a:t>Application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28" name="TextShape 6"/>
            <p:cNvSpPr txBox="1"/>
            <p:nvPr/>
          </p:nvSpPr>
          <p:spPr>
            <a:xfrm>
              <a:off x="2468880" y="2468880"/>
              <a:ext cx="1097280" cy="3463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800" spc="-1" strike="noStrike">
                  <a:latin typeface="Arial"/>
                </a:rPr>
                <a:t>Process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29" name="TextShape 7"/>
            <p:cNvSpPr txBox="1"/>
            <p:nvPr/>
          </p:nvSpPr>
          <p:spPr>
            <a:xfrm>
              <a:off x="2427120" y="3017520"/>
              <a:ext cx="1083600" cy="3463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800" spc="-1" strike="noStrike">
                  <a:latin typeface="Arial"/>
                </a:rPr>
                <a:t>Runtime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130" name="Group 8"/>
          <p:cNvGrpSpPr/>
          <p:nvPr/>
        </p:nvGrpSpPr>
        <p:grpSpPr>
          <a:xfrm>
            <a:off x="4663440" y="2286000"/>
            <a:ext cx="2651760" cy="2468880"/>
            <a:chOff x="4663440" y="2286000"/>
            <a:chExt cx="2651760" cy="2468880"/>
          </a:xfrm>
        </p:grpSpPr>
        <p:sp>
          <p:nvSpPr>
            <p:cNvPr id="131" name="CustomShape 9"/>
            <p:cNvSpPr/>
            <p:nvPr/>
          </p:nvSpPr>
          <p:spPr>
            <a:xfrm>
              <a:off x="4663440" y="2286000"/>
              <a:ext cx="2651760" cy="2468880"/>
            </a:xfrm>
            <a:prstGeom prst="ellipse">
              <a:avLst/>
            </a:prstGeom>
            <a:solidFill>
              <a:srgbClr val="ffffff"/>
            </a:solidFill>
            <a:ln w="7308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CustomShape 10"/>
            <p:cNvSpPr/>
            <p:nvPr/>
          </p:nvSpPr>
          <p:spPr>
            <a:xfrm>
              <a:off x="4937760" y="2887200"/>
              <a:ext cx="2103120" cy="1665360"/>
            </a:xfrm>
            <a:prstGeom prst="ellipse">
              <a:avLst/>
            </a:prstGeom>
            <a:solidFill>
              <a:srgbClr val="ffffff"/>
            </a:solidFill>
            <a:ln w="73080">
              <a:solidFill>
                <a:srgbClr val="5b277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CustomShape 11"/>
            <p:cNvSpPr/>
            <p:nvPr/>
          </p:nvSpPr>
          <p:spPr>
            <a:xfrm>
              <a:off x="5303520" y="3546720"/>
              <a:ext cx="1371600" cy="274320"/>
            </a:xfrm>
            <a:prstGeom prst="rect">
              <a:avLst/>
            </a:prstGeom>
            <a:solidFill>
              <a:srgbClr val="ffff38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US" sz="1800" spc="-1" strike="noStrike">
                  <a:latin typeface="Arial"/>
                </a:rPr>
                <a:t>Application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34" name="TextShape 12"/>
            <p:cNvSpPr txBox="1"/>
            <p:nvPr/>
          </p:nvSpPr>
          <p:spPr>
            <a:xfrm>
              <a:off x="5394960" y="2377440"/>
              <a:ext cx="1097280" cy="3463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800" spc="-1" strike="noStrike">
                  <a:latin typeface="Arial"/>
                </a:rPr>
                <a:t>Process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35" name="TextShape 13"/>
            <p:cNvSpPr txBox="1"/>
            <p:nvPr/>
          </p:nvSpPr>
          <p:spPr>
            <a:xfrm>
              <a:off x="5408640" y="3108960"/>
              <a:ext cx="1083600" cy="3463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800" spc="-1" strike="noStrike">
                  <a:latin typeface="Arial"/>
                </a:rPr>
                <a:t>Runtime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36" name="Line 14"/>
          <p:cNvSpPr/>
          <p:nvPr/>
        </p:nvSpPr>
        <p:spPr>
          <a:xfrm>
            <a:off x="1371600" y="1737360"/>
            <a:ext cx="1005840" cy="1737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Line 15"/>
          <p:cNvSpPr/>
          <p:nvPr/>
        </p:nvSpPr>
        <p:spPr>
          <a:xfrm flipH="1">
            <a:off x="6583680" y="1626480"/>
            <a:ext cx="1280160" cy="192024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16"/>
          <p:cNvSpPr/>
          <p:nvPr/>
        </p:nvSpPr>
        <p:spPr>
          <a:xfrm>
            <a:off x="1188720" y="5029200"/>
            <a:ext cx="9692640" cy="1005840"/>
          </a:xfrm>
          <a:prstGeom prst="rect">
            <a:avLst/>
          </a:prstGeom>
          <a:solidFill>
            <a:srgbClr val="81d41a"/>
          </a:solidFill>
          <a:ln>
            <a:solidFill>
              <a:srgbClr val="81d41a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1" lang="en-US" sz="1800" spc="-1" strike="noStrike">
                <a:latin typeface="Arial"/>
              </a:rPr>
              <a:t>OS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1251720" y="382320"/>
            <a:ext cx="7209720" cy="859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3600" spc="199" strike="noStrike" cap="all">
                <a:solidFill>
                  <a:srgbClr val="2a1a00"/>
                </a:solidFill>
                <a:latin typeface="Impact"/>
              </a:rPr>
              <a:t>Desktop Browser</a:t>
            </a:r>
            <a:endParaRPr b="0" lang="en-US" sz="3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1251720" y="1392120"/>
            <a:ext cx="10177920" cy="52812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5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Gill Sans MT"/>
              </a:rPr>
              <a:t>There are five major browsers used on desktop today: </a:t>
            </a:r>
            <a:endParaRPr b="0" lang="en-US" sz="2400" spc="-1" strike="noStrike">
              <a:solidFill>
                <a:srgbClr val="595959"/>
              </a:solidFill>
              <a:latin typeface="Gill Sans MT"/>
            </a:endParaRPr>
          </a:p>
          <a:p>
            <a:pPr lvl="1" marL="685800" indent="-228240">
              <a:lnSpc>
                <a:spcPct val="150000"/>
              </a:lnSpc>
              <a:spcBef>
                <a:spcPts val="700"/>
              </a:spcBef>
              <a:buClr>
                <a:srgbClr val="2a1a00"/>
              </a:buClr>
              <a:buFont typeface="Gill Sans MT"/>
              <a:buChar char="–"/>
            </a:pPr>
            <a:r>
              <a:rPr b="0" lang="en-IN" sz="2200" spc="-1" strike="noStrike">
                <a:solidFill>
                  <a:srgbClr val="595959"/>
                </a:solidFill>
                <a:latin typeface="Gill Sans MT"/>
              </a:rPr>
              <a:t>Chrome, </a:t>
            </a:r>
            <a:endParaRPr b="0" lang="en-US" sz="2200" spc="-1" strike="noStrike">
              <a:solidFill>
                <a:srgbClr val="595959"/>
              </a:solidFill>
              <a:latin typeface="Gill Sans MT"/>
            </a:endParaRPr>
          </a:p>
          <a:p>
            <a:pPr lvl="1" marL="685800" indent="-228240">
              <a:lnSpc>
                <a:spcPct val="150000"/>
              </a:lnSpc>
              <a:spcBef>
                <a:spcPts val="700"/>
              </a:spcBef>
              <a:buClr>
                <a:srgbClr val="2a1a00"/>
              </a:buClr>
              <a:buFont typeface="Gill Sans MT"/>
              <a:buChar char="–"/>
            </a:pPr>
            <a:r>
              <a:rPr b="0" lang="en-IN" sz="2200" spc="-1" strike="noStrike">
                <a:solidFill>
                  <a:srgbClr val="595959"/>
                </a:solidFill>
                <a:latin typeface="Gill Sans MT"/>
              </a:rPr>
              <a:t>Internet Explorer / EDGE</a:t>
            </a:r>
            <a:endParaRPr b="0" lang="en-US" sz="2200" spc="-1" strike="noStrike">
              <a:solidFill>
                <a:srgbClr val="595959"/>
              </a:solidFill>
              <a:latin typeface="Gill Sans MT"/>
            </a:endParaRPr>
          </a:p>
          <a:p>
            <a:pPr lvl="1" marL="685800" indent="-228240">
              <a:lnSpc>
                <a:spcPct val="150000"/>
              </a:lnSpc>
              <a:spcBef>
                <a:spcPts val="700"/>
              </a:spcBef>
              <a:buClr>
                <a:srgbClr val="2a1a00"/>
              </a:buClr>
              <a:buFont typeface="Gill Sans MT"/>
              <a:buChar char="–"/>
            </a:pPr>
            <a:r>
              <a:rPr b="0" lang="en-IN" sz="2200" spc="-1" strike="noStrike">
                <a:solidFill>
                  <a:srgbClr val="595959"/>
                </a:solidFill>
                <a:latin typeface="Gill Sans MT"/>
              </a:rPr>
              <a:t>Firefox, </a:t>
            </a:r>
            <a:endParaRPr b="0" lang="en-US" sz="2200" spc="-1" strike="noStrike">
              <a:solidFill>
                <a:srgbClr val="595959"/>
              </a:solidFill>
              <a:latin typeface="Gill Sans MT"/>
            </a:endParaRPr>
          </a:p>
          <a:p>
            <a:pPr lvl="1" marL="685800" indent="-228240">
              <a:lnSpc>
                <a:spcPct val="150000"/>
              </a:lnSpc>
              <a:spcBef>
                <a:spcPts val="700"/>
              </a:spcBef>
              <a:buClr>
                <a:srgbClr val="2a1a00"/>
              </a:buClr>
              <a:buFont typeface="Gill Sans MT"/>
              <a:buChar char="–"/>
            </a:pPr>
            <a:r>
              <a:rPr b="0" lang="en-IN" sz="2200" spc="-1" strike="noStrike">
                <a:solidFill>
                  <a:srgbClr val="595959"/>
                </a:solidFill>
                <a:latin typeface="Gill Sans MT"/>
              </a:rPr>
              <a:t>Safari and </a:t>
            </a:r>
            <a:endParaRPr b="0" lang="en-US" sz="2200" spc="-1" strike="noStrike">
              <a:solidFill>
                <a:srgbClr val="595959"/>
              </a:solidFill>
              <a:latin typeface="Gill Sans MT"/>
            </a:endParaRPr>
          </a:p>
          <a:p>
            <a:pPr lvl="1" marL="685800" indent="-228240">
              <a:lnSpc>
                <a:spcPct val="150000"/>
              </a:lnSpc>
              <a:spcBef>
                <a:spcPts val="700"/>
              </a:spcBef>
              <a:buClr>
                <a:srgbClr val="2a1a00"/>
              </a:buClr>
              <a:buFont typeface="Gill Sans MT"/>
              <a:buChar char="–"/>
            </a:pPr>
            <a:r>
              <a:rPr b="0" lang="en-IN" sz="2200" spc="-1" strike="noStrike">
                <a:solidFill>
                  <a:srgbClr val="595959"/>
                </a:solidFill>
                <a:latin typeface="Gill Sans MT"/>
              </a:rPr>
              <a:t>Opera.</a:t>
            </a:r>
            <a:endParaRPr b="0" lang="en-US" sz="22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1251720" y="0"/>
            <a:ext cx="7223400" cy="995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US" sz="3600" spc="199" strike="noStrike" cap="all">
                <a:solidFill>
                  <a:srgbClr val="2a1a00"/>
                </a:solidFill>
                <a:latin typeface="Impact"/>
              </a:rPr>
              <a:t>Mobile browsers</a:t>
            </a:r>
            <a:endParaRPr b="0" lang="en-US" sz="3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1251720" y="1119240"/>
            <a:ext cx="10177920" cy="5738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5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Gill Sans MT"/>
              </a:rPr>
              <a:t>On mobile, the main browsers are </a:t>
            </a:r>
            <a:endParaRPr b="0" lang="en-US" sz="2400" spc="-1" strike="noStrike">
              <a:solidFill>
                <a:srgbClr val="595959"/>
              </a:solidFill>
              <a:latin typeface="Gill Sans MT"/>
            </a:endParaRPr>
          </a:p>
          <a:p>
            <a:pPr lvl="1" marL="685800" indent="-228240">
              <a:lnSpc>
                <a:spcPct val="150000"/>
              </a:lnSpc>
              <a:spcBef>
                <a:spcPts val="700"/>
              </a:spcBef>
              <a:buClr>
                <a:srgbClr val="2a1a00"/>
              </a:buClr>
              <a:buFont typeface="Gill Sans MT"/>
              <a:buChar char="–"/>
            </a:pPr>
            <a:r>
              <a:rPr b="0" lang="en-IN" sz="2000" spc="-1" strike="noStrike">
                <a:solidFill>
                  <a:srgbClr val="595959"/>
                </a:solidFill>
                <a:latin typeface="Gill Sans MT"/>
              </a:rPr>
              <a:t>Android Browser, </a:t>
            </a:r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  <a:p>
            <a:pPr lvl="1" marL="685800" indent="-228240">
              <a:lnSpc>
                <a:spcPct val="150000"/>
              </a:lnSpc>
              <a:spcBef>
                <a:spcPts val="700"/>
              </a:spcBef>
              <a:buClr>
                <a:srgbClr val="2a1a00"/>
              </a:buClr>
              <a:buFont typeface="Gill Sans MT"/>
              <a:buChar char="–"/>
            </a:pPr>
            <a:r>
              <a:rPr b="0" lang="en-IN" sz="2000" spc="-1" strike="noStrike">
                <a:solidFill>
                  <a:srgbClr val="595959"/>
                </a:solidFill>
                <a:latin typeface="Gill Sans MT"/>
              </a:rPr>
              <a:t>iPhone, </a:t>
            </a:r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  <a:p>
            <a:pPr lvl="1" marL="685800" indent="-228240">
              <a:lnSpc>
                <a:spcPct val="150000"/>
              </a:lnSpc>
              <a:spcBef>
                <a:spcPts val="700"/>
              </a:spcBef>
              <a:buClr>
                <a:srgbClr val="2a1a00"/>
              </a:buClr>
              <a:buFont typeface="Gill Sans MT"/>
              <a:buChar char="–"/>
            </a:pPr>
            <a:r>
              <a:rPr b="0" lang="en-IN" sz="2000" spc="-1" strike="noStrike">
                <a:solidFill>
                  <a:srgbClr val="595959"/>
                </a:solidFill>
                <a:latin typeface="Gill Sans MT"/>
              </a:rPr>
              <a:t>Opera Mini and Opera Mobile, </a:t>
            </a:r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  <a:p>
            <a:pPr lvl="1" marL="685800" indent="-228240">
              <a:lnSpc>
                <a:spcPct val="150000"/>
              </a:lnSpc>
              <a:spcBef>
                <a:spcPts val="700"/>
              </a:spcBef>
              <a:buClr>
                <a:srgbClr val="2a1a00"/>
              </a:buClr>
              <a:buFont typeface="Gill Sans MT"/>
              <a:buChar char="–"/>
            </a:pPr>
            <a:r>
              <a:rPr b="0" lang="en-IN" sz="2000" spc="-1" strike="noStrike">
                <a:solidFill>
                  <a:srgbClr val="595959"/>
                </a:solidFill>
                <a:latin typeface="Gill Sans MT"/>
              </a:rPr>
              <a:t>UC Browser, </a:t>
            </a:r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  <a:p>
            <a:pPr lvl="1" marL="685800" indent="-228240">
              <a:lnSpc>
                <a:spcPct val="150000"/>
              </a:lnSpc>
              <a:spcBef>
                <a:spcPts val="700"/>
              </a:spcBef>
              <a:buClr>
                <a:srgbClr val="2a1a00"/>
              </a:buClr>
              <a:buFont typeface="Gill Sans MT"/>
              <a:buChar char="–"/>
            </a:pPr>
            <a:r>
              <a:rPr b="0" lang="en-IN" sz="2000" spc="-1" strike="noStrike">
                <a:solidFill>
                  <a:srgbClr val="595959"/>
                </a:solidFill>
                <a:latin typeface="Gill Sans MT"/>
              </a:rPr>
              <a:t>the Nokia S40/S60 browsers and Chrome</a:t>
            </a:r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1251720" y="0"/>
            <a:ext cx="7223400" cy="9957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4000"/>
          </a:bodyPr>
          <a:p>
            <a:pPr>
              <a:lnSpc>
                <a:spcPct val="90000"/>
              </a:lnSpc>
            </a:pPr>
            <a:r>
              <a:rPr b="1" lang="en-US" sz="3600" spc="199" strike="noStrike" cap="all">
                <a:solidFill>
                  <a:srgbClr val="2a1a00"/>
                </a:solidFill>
                <a:latin typeface="Impact"/>
              </a:rPr>
              <a:t>The browser's main functionality</a:t>
            </a:r>
            <a:endParaRPr b="0" lang="en-US" sz="3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1251720" y="1119240"/>
            <a:ext cx="10177920" cy="57384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4000"/>
          </a:bodyPr>
          <a:p>
            <a:pPr marL="228600" indent="-228240">
              <a:lnSpc>
                <a:spcPct val="15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Gill Sans MT"/>
              </a:rPr>
              <a:t>The main function of a browser is to present the web resource</a:t>
            </a:r>
            <a:endParaRPr b="0" lang="en-US" sz="2400" spc="-1" strike="noStrike">
              <a:solidFill>
                <a:srgbClr val="595959"/>
              </a:solidFill>
              <a:latin typeface="Gill Sans MT"/>
            </a:endParaRPr>
          </a:p>
          <a:p>
            <a:pPr lvl="1" marL="685800" indent="-228240">
              <a:lnSpc>
                <a:spcPct val="150000"/>
              </a:lnSpc>
              <a:spcBef>
                <a:spcPts val="700"/>
              </a:spcBef>
              <a:buClr>
                <a:srgbClr val="2a1a00"/>
              </a:buClr>
              <a:buFont typeface="Gill Sans MT"/>
              <a:buChar char="–"/>
            </a:pPr>
            <a:r>
              <a:rPr b="0" lang="en-IN" sz="2200" spc="-1" strike="noStrike">
                <a:solidFill>
                  <a:srgbClr val="595959"/>
                </a:solidFill>
                <a:latin typeface="Gill Sans MT"/>
              </a:rPr>
              <a:t>The resource is usually an HTML document, </a:t>
            </a:r>
            <a:endParaRPr b="0" lang="en-US" sz="2200" spc="-1" strike="noStrike">
              <a:solidFill>
                <a:srgbClr val="595959"/>
              </a:solidFill>
              <a:latin typeface="Gill Sans MT"/>
            </a:endParaRPr>
          </a:p>
          <a:p>
            <a:pPr lvl="1" marL="685800" indent="-228240">
              <a:lnSpc>
                <a:spcPct val="150000"/>
              </a:lnSpc>
              <a:spcBef>
                <a:spcPts val="700"/>
              </a:spcBef>
              <a:buClr>
                <a:srgbClr val="2a1a00"/>
              </a:buClr>
              <a:buFont typeface="Gill Sans MT"/>
              <a:buChar char="–"/>
            </a:pPr>
            <a:r>
              <a:rPr b="0" lang="en-IN" sz="2200" spc="-1" strike="noStrike">
                <a:solidFill>
                  <a:srgbClr val="595959"/>
                </a:solidFill>
                <a:latin typeface="Gill Sans MT"/>
              </a:rPr>
              <a:t>Or may also be a PDF, </a:t>
            </a:r>
            <a:endParaRPr b="0" lang="en-US" sz="2200" spc="-1" strike="noStrike">
              <a:solidFill>
                <a:srgbClr val="595959"/>
              </a:solidFill>
              <a:latin typeface="Gill Sans MT"/>
            </a:endParaRPr>
          </a:p>
          <a:p>
            <a:pPr lvl="1" marL="685800" indent="-228240">
              <a:lnSpc>
                <a:spcPct val="150000"/>
              </a:lnSpc>
              <a:spcBef>
                <a:spcPts val="700"/>
              </a:spcBef>
              <a:buClr>
                <a:srgbClr val="2a1a00"/>
              </a:buClr>
              <a:buFont typeface="Gill Sans MT"/>
              <a:buChar char="–"/>
            </a:pPr>
            <a:r>
              <a:rPr b="0" lang="en-IN" sz="2200" spc="-1" strike="noStrike">
                <a:solidFill>
                  <a:srgbClr val="595959"/>
                </a:solidFill>
                <a:latin typeface="Gill Sans MT"/>
              </a:rPr>
              <a:t>image, or </a:t>
            </a:r>
            <a:endParaRPr b="0" lang="en-US" sz="2200" spc="-1" strike="noStrike">
              <a:solidFill>
                <a:srgbClr val="595959"/>
              </a:solidFill>
              <a:latin typeface="Gill Sans MT"/>
            </a:endParaRPr>
          </a:p>
          <a:p>
            <a:pPr lvl="1" marL="685800" indent="-228240">
              <a:lnSpc>
                <a:spcPct val="150000"/>
              </a:lnSpc>
              <a:spcBef>
                <a:spcPts val="700"/>
              </a:spcBef>
              <a:buClr>
                <a:srgbClr val="2a1a00"/>
              </a:buClr>
              <a:buFont typeface="Gill Sans MT"/>
              <a:buChar char="–"/>
            </a:pPr>
            <a:r>
              <a:rPr b="0" lang="en-IN" sz="2200" spc="-1" strike="noStrike">
                <a:solidFill>
                  <a:srgbClr val="595959"/>
                </a:solidFill>
                <a:latin typeface="Gill Sans MT"/>
              </a:rPr>
              <a:t>some other type of content. </a:t>
            </a:r>
            <a:endParaRPr b="0" lang="en-US" sz="2200" spc="-1" strike="noStrike">
              <a:solidFill>
                <a:srgbClr val="595959"/>
              </a:solidFill>
              <a:latin typeface="Gill Sans MT"/>
            </a:endParaRPr>
          </a:p>
          <a:p>
            <a:pPr marL="228600" indent="-228240">
              <a:lnSpc>
                <a:spcPct val="15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Gill Sans MT"/>
              </a:rPr>
              <a:t>The location of the resource is specified by the user using a </a:t>
            </a:r>
            <a:r>
              <a:rPr b="1" lang="en-IN" sz="2400" spc="-1" strike="noStrike">
                <a:solidFill>
                  <a:srgbClr val="595959"/>
                </a:solidFill>
                <a:latin typeface="Gill Sans MT"/>
              </a:rPr>
              <a:t>URI</a:t>
            </a:r>
            <a:r>
              <a:rPr b="0" lang="en-IN" sz="2400" spc="-1" strike="noStrike">
                <a:solidFill>
                  <a:srgbClr val="595959"/>
                </a:solidFill>
                <a:latin typeface="Gill Sans MT"/>
              </a:rPr>
              <a:t> </a:t>
            </a:r>
            <a:endParaRPr b="0" lang="en-US" sz="2400" spc="-1" strike="noStrike">
              <a:solidFill>
                <a:srgbClr val="595959"/>
              </a:solidFill>
              <a:latin typeface="Gill Sans MT"/>
            </a:endParaRPr>
          </a:p>
          <a:p>
            <a:pPr marL="228600" indent="-228240">
              <a:lnSpc>
                <a:spcPct val="15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Gill Sans MT"/>
              </a:rPr>
              <a:t>The way the browser interprets and displays HTML files is </a:t>
            </a:r>
            <a:r>
              <a:rPr b="0" lang="en-IN" sz="2400" spc="-1" strike="noStrike">
                <a:solidFill>
                  <a:srgbClr val="595959"/>
                </a:solidFill>
                <a:latin typeface="Gill Sans MT"/>
              </a:rPr>
              <a:t>specified in the </a:t>
            </a:r>
            <a:r>
              <a:rPr b="1" lang="en-IN" sz="2400" spc="-1" strike="noStrike">
                <a:solidFill>
                  <a:srgbClr val="595959"/>
                </a:solidFill>
                <a:latin typeface="Gill Sans MT"/>
              </a:rPr>
              <a:t>HTML and CSS specifications</a:t>
            </a:r>
            <a:endParaRPr b="0" lang="en-US" sz="2400" spc="-1" strike="noStrike">
              <a:solidFill>
                <a:srgbClr val="595959"/>
              </a:solidFill>
              <a:latin typeface="Gill Sans MT"/>
            </a:endParaRPr>
          </a:p>
          <a:p>
            <a:pPr marL="228600" indent="-228240">
              <a:lnSpc>
                <a:spcPct val="15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Gill Sans MT"/>
              </a:rPr>
              <a:t>These specifications are maintained by the </a:t>
            </a:r>
            <a:r>
              <a:rPr b="1" lang="en-IN" sz="2400" spc="-1" strike="noStrike" u="sng">
                <a:solidFill>
                  <a:srgbClr val="595959"/>
                </a:solidFill>
                <a:uFillTx/>
                <a:latin typeface="Gill Sans MT"/>
              </a:rPr>
              <a:t>W3C</a:t>
            </a:r>
            <a:r>
              <a:rPr b="0" lang="en-IN" sz="2400" spc="-1" strike="noStrike">
                <a:solidFill>
                  <a:srgbClr val="595959"/>
                </a:solidFill>
                <a:latin typeface="Gill Sans MT"/>
              </a:rPr>
              <a:t> (World Wide </a:t>
            </a:r>
            <a:r>
              <a:rPr b="0" lang="en-IN" sz="2400" spc="-1" strike="noStrike">
                <a:solidFill>
                  <a:srgbClr val="595959"/>
                </a:solidFill>
                <a:latin typeface="Gill Sans MT"/>
              </a:rPr>
              <a:t>Web Consortium) organization</a:t>
            </a:r>
            <a:endParaRPr b="0" lang="en-US" sz="24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1251720" y="0"/>
            <a:ext cx="7223400" cy="995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US" sz="3600" spc="199" strike="noStrike" cap="all">
                <a:solidFill>
                  <a:srgbClr val="2a1a00"/>
                </a:solidFill>
                <a:latin typeface="Impact"/>
              </a:rPr>
              <a:t>Browser UI</a:t>
            </a:r>
            <a:endParaRPr b="0" lang="en-US" sz="3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1251720" y="1119240"/>
            <a:ext cx="10177920" cy="5608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5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Gill Sans MT"/>
              </a:rPr>
              <a:t>Browser user interfaces have a lot in common with each other. </a:t>
            </a:r>
            <a:endParaRPr b="0" lang="en-US" sz="2400" spc="-1" strike="noStrike">
              <a:solidFill>
                <a:srgbClr val="595959"/>
              </a:solidFill>
              <a:latin typeface="Gill Sans MT"/>
            </a:endParaRPr>
          </a:p>
          <a:p>
            <a:pPr marL="228600" indent="-228240">
              <a:lnSpc>
                <a:spcPct val="15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Gill Sans MT"/>
              </a:rPr>
              <a:t>Among the common user interface elements are:</a:t>
            </a:r>
            <a:endParaRPr b="0" lang="en-US" sz="2400" spc="-1" strike="noStrike">
              <a:solidFill>
                <a:srgbClr val="595959"/>
              </a:solidFill>
              <a:latin typeface="Gill Sans MT"/>
            </a:endParaRPr>
          </a:p>
          <a:p>
            <a:pPr lvl="1" marL="685800" indent="-228240">
              <a:lnSpc>
                <a:spcPct val="150000"/>
              </a:lnSpc>
              <a:spcBef>
                <a:spcPts val="700"/>
              </a:spcBef>
              <a:buClr>
                <a:srgbClr val="2a1a00"/>
              </a:buClr>
              <a:buFont typeface="Gill Sans MT"/>
              <a:buChar char="–"/>
            </a:pPr>
            <a:r>
              <a:rPr b="1" lang="en-IN" sz="2200" spc="-1" strike="noStrike">
                <a:solidFill>
                  <a:srgbClr val="595959"/>
                </a:solidFill>
                <a:latin typeface="Gill Sans MT"/>
              </a:rPr>
              <a:t>Address bar</a:t>
            </a:r>
            <a:r>
              <a:rPr b="0" lang="en-IN" sz="2200" spc="-1" strike="noStrike">
                <a:solidFill>
                  <a:srgbClr val="595959"/>
                </a:solidFill>
                <a:latin typeface="Gill Sans MT"/>
              </a:rPr>
              <a:t> for inserting a URI</a:t>
            </a:r>
            <a:endParaRPr b="0" lang="en-US" sz="2200" spc="-1" strike="noStrike">
              <a:solidFill>
                <a:srgbClr val="595959"/>
              </a:solidFill>
              <a:latin typeface="Gill Sans MT"/>
            </a:endParaRPr>
          </a:p>
          <a:p>
            <a:pPr lvl="1" marL="685800" indent="-228240">
              <a:lnSpc>
                <a:spcPct val="150000"/>
              </a:lnSpc>
              <a:spcBef>
                <a:spcPts val="700"/>
              </a:spcBef>
              <a:buClr>
                <a:srgbClr val="2a1a00"/>
              </a:buClr>
              <a:buFont typeface="Gill Sans MT"/>
              <a:buChar char="–"/>
            </a:pPr>
            <a:r>
              <a:rPr b="1" lang="en-IN" sz="2200" spc="-1" strike="noStrike">
                <a:solidFill>
                  <a:srgbClr val="595959"/>
                </a:solidFill>
                <a:latin typeface="Gill Sans MT"/>
              </a:rPr>
              <a:t>Back</a:t>
            </a:r>
            <a:r>
              <a:rPr b="0" lang="en-IN" sz="2200" spc="-1" strike="noStrike">
                <a:solidFill>
                  <a:srgbClr val="595959"/>
                </a:solidFill>
                <a:latin typeface="Gill Sans MT"/>
              </a:rPr>
              <a:t> and </a:t>
            </a:r>
            <a:r>
              <a:rPr b="1" lang="en-IN" sz="2200" spc="-1" strike="noStrike">
                <a:solidFill>
                  <a:srgbClr val="595959"/>
                </a:solidFill>
                <a:latin typeface="Gill Sans MT"/>
              </a:rPr>
              <a:t>forward</a:t>
            </a:r>
            <a:r>
              <a:rPr b="0" lang="en-IN" sz="2200" spc="-1" strike="noStrike">
                <a:solidFill>
                  <a:srgbClr val="595959"/>
                </a:solidFill>
                <a:latin typeface="Gill Sans MT"/>
              </a:rPr>
              <a:t> buttons</a:t>
            </a:r>
            <a:endParaRPr b="0" lang="en-US" sz="2200" spc="-1" strike="noStrike">
              <a:solidFill>
                <a:srgbClr val="595959"/>
              </a:solidFill>
              <a:latin typeface="Gill Sans MT"/>
            </a:endParaRPr>
          </a:p>
          <a:p>
            <a:pPr lvl="1" marL="685800" indent="-228240">
              <a:lnSpc>
                <a:spcPct val="150000"/>
              </a:lnSpc>
              <a:spcBef>
                <a:spcPts val="700"/>
              </a:spcBef>
              <a:buClr>
                <a:srgbClr val="2a1a00"/>
              </a:buClr>
              <a:buFont typeface="Gill Sans MT"/>
              <a:buChar char="–"/>
            </a:pPr>
            <a:r>
              <a:rPr b="1" lang="en-IN" sz="2200" spc="-1" strike="noStrike">
                <a:solidFill>
                  <a:srgbClr val="595959"/>
                </a:solidFill>
                <a:latin typeface="Gill Sans MT"/>
              </a:rPr>
              <a:t>Bookmarking</a:t>
            </a:r>
            <a:r>
              <a:rPr b="0" lang="en-IN" sz="2200" spc="-1" strike="noStrike">
                <a:solidFill>
                  <a:srgbClr val="595959"/>
                </a:solidFill>
                <a:latin typeface="Gill Sans MT"/>
              </a:rPr>
              <a:t> options</a:t>
            </a:r>
            <a:endParaRPr b="0" lang="en-US" sz="2200" spc="-1" strike="noStrike">
              <a:solidFill>
                <a:srgbClr val="595959"/>
              </a:solidFill>
              <a:latin typeface="Gill Sans MT"/>
            </a:endParaRPr>
          </a:p>
          <a:p>
            <a:pPr lvl="1" marL="685800" indent="-228240">
              <a:lnSpc>
                <a:spcPct val="150000"/>
              </a:lnSpc>
              <a:spcBef>
                <a:spcPts val="700"/>
              </a:spcBef>
              <a:buClr>
                <a:srgbClr val="2a1a00"/>
              </a:buClr>
              <a:buFont typeface="Gill Sans MT"/>
              <a:buChar char="–"/>
            </a:pPr>
            <a:r>
              <a:rPr b="1" lang="en-IN" sz="2200" spc="-1" strike="noStrike">
                <a:solidFill>
                  <a:srgbClr val="595959"/>
                </a:solidFill>
                <a:latin typeface="Gill Sans MT"/>
              </a:rPr>
              <a:t>Refresh</a:t>
            </a:r>
            <a:r>
              <a:rPr b="0" lang="en-IN" sz="2200" spc="-1" strike="noStrike">
                <a:solidFill>
                  <a:srgbClr val="595959"/>
                </a:solidFill>
                <a:latin typeface="Gill Sans MT"/>
              </a:rPr>
              <a:t> and </a:t>
            </a:r>
            <a:r>
              <a:rPr b="1" lang="en-IN" sz="2200" spc="-1" strike="noStrike">
                <a:solidFill>
                  <a:srgbClr val="595959"/>
                </a:solidFill>
                <a:latin typeface="Gill Sans MT"/>
              </a:rPr>
              <a:t>stop</a:t>
            </a:r>
            <a:r>
              <a:rPr b="0" lang="en-IN" sz="2200" spc="-1" strike="noStrike">
                <a:solidFill>
                  <a:srgbClr val="595959"/>
                </a:solidFill>
                <a:latin typeface="Gill Sans MT"/>
              </a:rPr>
              <a:t> buttons for refreshing or stopping the loading of current documents</a:t>
            </a:r>
            <a:endParaRPr b="0" lang="en-US" sz="2200" spc="-1" strike="noStrike">
              <a:solidFill>
                <a:srgbClr val="595959"/>
              </a:solidFill>
              <a:latin typeface="Gill Sans MT"/>
            </a:endParaRPr>
          </a:p>
          <a:p>
            <a:pPr lvl="1" marL="685800" indent="-228240">
              <a:lnSpc>
                <a:spcPct val="150000"/>
              </a:lnSpc>
              <a:spcBef>
                <a:spcPts val="700"/>
              </a:spcBef>
              <a:buClr>
                <a:srgbClr val="2a1a00"/>
              </a:buClr>
              <a:buFont typeface="Gill Sans MT"/>
              <a:buChar char="–"/>
            </a:pPr>
            <a:r>
              <a:rPr b="1" lang="en-IN" sz="2200" spc="-1" strike="noStrike">
                <a:solidFill>
                  <a:srgbClr val="595959"/>
                </a:solidFill>
                <a:latin typeface="Gill Sans MT"/>
              </a:rPr>
              <a:t>Home</a:t>
            </a:r>
            <a:r>
              <a:rPr b="0" lang="en-IN" sz="2200" spc="-1" strike="noStrike">
                <a:solidFill>
                  <a:srgbClr val="595959"/>
                </a:solidFill>
                <a:latin typeface="Gill Sans MT"/>
              </a:rPr>
              <a:t> button that takes you to your home page</a:t>
            </a:r>
            <a:endParaRPr b="0" lang="en-US" sz="2200" spc="-1" strike="noStrike">
              <a:solidFill>
                <a:srgbClr val="595959"/>
              </a:solidFill>
              <a:latin typeface="Gill Sans MT"/>
            </a:endParaRPr>
          </a:p>
          <a:p>
            <a:pPr>
              <a:lnSpc>
                <a:spcPct val="150000"/>
              </a:lnSpc>
              <a:spcBef>
                <a:spcPts val="700"/>
              </a:spcBef>
            </a:pPr>
            <a:endParaRPr b="0" lang="en-US" sz="22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1978920" y="777960"/>
            <a:ext cx="6564240" cy="995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1" lang="en-IN" sz="3200" spc="199" strike="noStrike" cap="all">
                <a:solidFill>
                  <a:srgbClr val="555555"/>
                </a:solidFill>
                <a:latin typeface="Helvetica Neue"/>
              </a:rPr>
              <a:t>common elements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1978920" y="2367000"/>
            <a:ext cx="9212040" cy="2284200"/>
          </a:xfrm>
          <a:prstGeom prst="rect">
            <a:avLst/>
          </a:prstGeom>
          <a:gradFill rotWithShape="0">
            <a:gsLst>
              <a:gs pos="0">
                <a:srgbClr val="fde3c3"/>
              </a:gs>
              <a:gs pos="100000">
                <a:srgbClr val="fbd4a3"/>
              </a:gs>
            </a:gsLst>
            <a:lin ang="5400000"/>
          </a:gradFill>
          <a:ln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en-IN" sz="2400" spc="-1" strike="noStrike">
                <a:solidFill>
                  <a:srgbClr val="555555"/>
                </a:solidFill>
                <a:latin typeface="Helvetica Neue"/>
              </a:rPr>
              <a:t>The HTML5 specification doesn't define UI elements a browser must have, but lists some common elements.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2400" spc="-1" strike="noStrike">
                <a:solidFill>
                  <a:srgbClr val="555555"/>
                </a:solidFill>
                <a:latin typeface="Helvetica Neue"/>
              </a:rPr>
              <a:t>Among those are the </a:t>
            </a:r>
            <a:r>
              <a:rPr b="1" lang="en-IN" sz="2400" spc="-1" strike="noStrike">
                <a:solidFill>
                  <a:srgbClr val="555555"/>
                </a:solidFill>
                <a:latin typeface="Helvetica Neue"/>
              </a:rPr>
              <a:t>address bar</a:t>
            </a:r>
            <a:r>
              <a:rPr b="0" lang="en-IN" sz="2400" spc="-1" strike="noStrike">
                <a:solidFill>
                  <a:srgbClr val="555555"/>
                </a:solidFill>
                <a:latin typeface="Helvetica Neue"/>
              </a:rPr>
              <a:t>, </a:t>
            </a:r>
            <a:r>
              <a:rPr b="1" lang="en-IN" sz="2400" spc="-1" strike="noStrike">
                <a:solidFill>
                  <a:srgbClr val="555555"/>
                </a:solidFill>
                <a:latin typeface="Helvetica Neue"/>
              </a:rPr>
              <a:t>status bar and tool bar</a:t>
            </a:r>
            <a:r>
              <a:rPr b="0" lang="en-IN" sz="2400" spc="-1" strike="noStrike">
                <a:solidFill>
                  <a:srgbClr val="555555"/>
                </a:solidFill>
                <a:latin typeface="Helvetica Neue"/>
              </a:rPr>
              <a:t>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1251720" y="0"/>
            <a:ext cx="7223400" cy="9957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4000"/>
          </a:bodyPr>
          <a:p>
            <a:pPr>
              <a:lnSpc>
                <a:spcPct val="90000"/>
              </a:lnSpc>
            </a:pPr>
            <a:r>
              <a:rPr b="1" lang="en-IN" sz="3600" spc="199" strike="noStrike" cap="all">
                <a:solidFill>
                  <a:srgbClr val="2a1a00"/>
                </a:solidFill>
                <a:latin typeface="Impact"/>
              </a:rPr>
              <a:t>The browser's high level </a:t>
            </a:r>
            <a:r>
              <a:rPr b="1" lang="en-IN" sz="3600" spc="199" strike="noStrike" cap="all">
                <a:solidFill>
                  <a:srgbClr val="2a1a00"/>
                </a:solidFill>
                <a:latin typeface="Impact"/>
              </a:rPr>
              <a:t>structure</a:t>
            </a:r>
            <a:endParaRPr b="0" lang="en-US" sz="36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06" name="Picture 2" descr="https://www.html5rocks.com/en/tutorials/internals/howbrowserswork/layers.png"/>
          <p:cNvPicPr/>
          <p:nvPr/>
        </p:nvPicPr>
        <p:blipFill>
          <a:blip r:embed="rId1"/>
          <a:stretch/>
        </p:blipFill>
        <p:spPr>
          <a:xfrm>
            <a:off x="1697760" y="1360800"/>
            <a:ext cx="7473240" cy="5066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Content Placeholder 4" descr="url_breakdown.png"/>
          <p:cNvPicPr/>
          <p:nvPr/>
        </p:nvPicPr>
        <p:blipFill>
          <a:blip r:embed="rId1"/>
          <a:stretch/>
        </p:blipFill>
        <p:spPr>
          <a:xfrm>
            <a:off x="1614240" y="1371600"/>
            <a:ext cx="9053280" cy="3339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251720" y="0"/>
            <a:ext cx="7223400" cy="995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1" lang="en-US" sz="3600" spc="199" strike="noStrike" cap="all">
                <a:solidFill>
                  <a:srgbClr val="2a1a00"/>
                </a:solidFill>
                <a:latin typeface="Impact"/>
              </a:rPr>
              <a:t>Steps in Web Browsing</a:t>
            </a:r>
            <a:endParaRPr b="0" lang="en-US" sz="36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09" name="Content Placeholder 3" descr="Simple-Block-Diagram-Showing-Working-of-Web-Browser.gif"/>
          <p:cNvPicPr/>
          <p:nvPr/>
        </p:nvPicPr>
        <p:blipFill>
          <a:blip r:embed="rId1"/>
          <a:stretch/>
        </p:blipFill>
        <p:spPr>
          <a:xfrm>
            <a:off x="2362320" y="1371600"/>
            <a:ext cx="7595640" cy="4939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484</TotalTime>
  <Application>LibreOffice/6.4.7.2$Linux_X86_64 LibreOffice_project/40$Build-2</Application>
  <Words>336</Words>
  <Paragraphs>57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2017-12-01T21:19:37Z</dcterms:created>
  <dc:creator>Venkatakrishnan B</dc:creator>
  <dc:description/>
  <dc:language>en-US</dc:language>
  <cp:lastModifiedBy/>
  <dcterms:modified xsi:type="dcterms:W3CDTF">2022-02-10T20:15:32Z</dcterms:modified>
  <cp:revision>38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