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_rels/notesSlide6.xml.rels" ContentType="application/vnd.openxmlformats-package.relationships+xml"/>
  <Override PartName="/ppt/notesSlides/_rels/notesSlide9.xml.rels" ContentType="application/vnd.openxmlformats-package.relationships+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gif" ContentType="image/gif"/>
  <Override PartName="/ppt/media/image12.png" ContentType="image/png"/>
  <Override PartName="/ppt/media/image1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40"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41"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42"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4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C92B154F-B899-4777-9CB1-799B3F46DD95}"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1143000" y="685800"/>
            <a:ext cx="4571280" cy="3428280"/>
          </a:xfrm>
          <a:prstGeom prst="rect">
            <a:avLst/>
          </a:prstGeom>
        </p:spPr>
      </p:sp>
      <p:sp>
        <p:nvSpPr>
          <p:cNvPr id="92" name="PlaceHolder 2"/>
          <p:cNvSpPr>
            <a:spLocks noGrp="1"/>
          </p:cNvSpPr>
          <p:nvPr>
            <p:ph type="body"/>
          </p:nvPr>
        </p:nvSpPr>
        <p:spPr>
          <a:xfrm>
            <a:off x="685800" y="4343400"/>
            <a:ext cx="5485680" cy="4114080"/>
          </a:xfrm>
          <a:prstGeom prst="rect">
            <a:avLst/>
          </a:prstGeom>
        </p:spPr>
        <p:txBody>
          <a:bodyPr lIns="0" rIns="0" tIns="0" bIns="0">
            <a:noAutofit/>
          </a:bodyPr>
          <a:p>
            <a:endParaRPr b="0" lang="en-IN" sz="2000" spc="-1" strike="noStrike">
              <a:latin typeface="Arial"/>
            </a:endParaRPr>
          </a:p>
        </p:txBody>
      </p:sp>
      <p:sp>
        <p:nvSpPr>
          <p:cNvPr id="93"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6F3462E-99EF-4375-9244-8A1734B5816A}"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1143000" y="685800"/>
            <a:ext cx="4571280" cy="3428280"/>
          </a:xfrm>
          <a:prstGeom prst="rect">
            <a:avLst/>
          </a:prstGeom>
        </p:spPr>
      </p:sp>
      <p:sp>
        <p:nvSpPr>
          <p:cNvPr id="95" name="PlaceHolder 2"/>
          <p:cNvSpPr>
            <a:spLocks noGrp="1"/>
          </p:cNvSpPr>
          <p:nvPr>
            <p:ph type="body"/>
          </p:nvPr>
        </p:nvSpPr>
        <p:spPr>
          <a:xfrm>
            <a:off x="685800" y="4343400"/>
            <a:ext cx="5485680" cy="4114080"/>
          </a:xfrm>
          <a:prstGeom prst="rect">
            <a:avLst/>
          </a:prstGeom>
        </p:spPr>
        <p:txBody>
          <a:bodyPr lIns="0" rIns="0" tIns="0" bIns="0">
            <a:noAutofit/>
          </a:bodyPr>
          <a:p>
            <a:endParaRPr b="0" lang="en-IN" sz="2000" spc="-1" strike="noStrike">
              <a:latin typeface="Arial"/>
            </a:endParaRPr>
          </a:p>
        </p:txBody>
      </p:sp>
      <p:sp>
        <p:nvSpPr>
          <p:cNvPr id="9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37CA790-06D3-4DC0-99CA-C3E9CCFC93BB}"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hyperlink" Target="http://www.w3.org/TR/1998/REC-DOM-Level-1-19981001/level-one-core.html" TargetMode="External"/><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1.gif"/><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hyperlink" Target="http://latentflip.com/loupe/" TargetMode="External"/><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hyperlink" Target="https://www.html5rocks.com/en/tutorials/internals/howbrowserswork/" TargetMode="External"/><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hyperlink" Target="https://www.html5rocks.com/en/tutorials/internals/howbrowserswork/" TargetMode="External"/><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RENDERING ENGINE</a:t>
            </a:r>
            <a:endParaRPr b="0" lang="en-IN" sz="4400" spc="-1" strike="noStrike">
              <a:latin typeface="Arial"/>
            </a:endParaRPr>
          </a:p>
        </p:txBody>
      </p:sp>
      <p:sp>
        <p:nvSpPr>
          <p:cNvPr id="4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514440" indent="-513720">
              <a:lnSpc>
                <a:spcPct val="100000"/>
              </a:lnSpc>
              <a:spcBef>
                <a:spcPts val="561"/>
              </a:spcBef>
              <a:buClr>
                <a:srgbClr val="000000"/>
              </a:buClr>
              <a:buFont typeface="Calibri"/>
              <a:buAutoNum type="arabicPeriod"/>
            </a:pPr>
            <a:r>
              <a:rPr b="0" lang="en-IN" sz="2800" spc="-1" strike="noStrike">
                <a:solidFill>
                  <a:srgbClr val="000000"/>
                </a:solidFill>
                <a:latin typeface="Calibri"/>
              </a:rPr>
              <a:t>Responsible for display the requested contents on the browser screen.</a:t>
            </a:r>
            <a:endParaRPr b="0" lang="en-IN" sz="2800" spc="-1" strike="noStrike">
              <a:latin typeface="Arial"/>
            </a:endParaRPr>
          </a:p>
          <a:p>
            <a:pPr marL="514440" indent="-513720">
              <a:lnSpc>
                <a:spcPct val="100000"/>
              </a:lnSpc>
              <a:spcBef>
                <a:spcPts val="561"/>
              </a:spcBef>
              <a:buClr>
                <a:srgbClr val="000000"/>
              </a:buClr>
              <a:buFont typeface="Calibri"/>
              <a:buAutoNum type="arabicPeriod"/>
            </a:pPr>
            <a:r>
              <a:rPr b="0" lang="en-IN" sz="2800" spc="-1" strike="noStrike">
                <a:solidFill>
                  <a:srgbClr val="000000"/>
                </a:solidFill>
                <a:latin typeface="Calibri"/>
              </a:rPr>
              <a:t>By default- HTML , images and XML documents.</a:t>
            </a:r>
            <a:endParaRPr b="0" lang="en-IN" sz="2800" spc="-1" strike="noStrike">
              <a:latin typeface="Arial"/>
            </a:endParaRPr>
          </a:p>
          <a:p>
            <a:pPr marL="514440" indent="-513720">
              <a:lnSpc>
                <a:spcPct val="100000"/>
              </a:lnSpc>
              <a:spcBef>
                <a:spcPts val="561"/>
              </a:spcBef>
              <a:buClr>
                <a:srgbClr val="000000"/>
              </a:buClr>
              <a:buFont typeface="Arial"/>
              <a:buAutoNum type="arabicPeriod"/>
            </a:pPr>
            <a:r>
              <a:rPr b="0" lang="en-IN" sz="2800" spc="-1" strike="noStrike">
                <a:solidFill>
                  <a:srgbClr val="000000"/>
                </a:solidFill>
                <a:latin typeface="Calibri"/>
              </a:rPr>
              <a:t>Internet Explorer uses </a:t>
            </a:r>
            <a:r>
              <a:rPr b="1" lang="en-IN" sz="2800" spc="-1" strike="noStrike">
                <a:solidFill>
                  <a:srgbClr val="000000"/>
                </a:solidFill>
                <a:latin typeface="Calibri"/>
              </a:rPr>
              <a:t>Trident</a:t>
            </a:r>
            <a:r>
              <a:rPr b="0" lang="en-IN" sz="2800" spc="-1" strike="noStrike">
                <a:solidFill>
                  <a:srgbClr val="000000"/>
                </a:solidFill>
                <a:latin typeface="Calibri"/>
              </a:rPr>
              <a:t>.</a:t>
            </a:r>
            <a:endParaRPr b="0" lang="en-IN" sz="2800" spc="-1" strike="noStrike">
              <a:latin typeface="Arial"/>
            </a:endParaRPr>
          </a:p>
          <a:p>
            <a:pPr marL="514440" indent="-513720">
              <a:lnSpc>
                <a:spcPct val="100000"/>
              </a:lnSpc>
              <a:spcBef>
                <a:spcPts val="561"/>
              </a:spcBef>
              <a:buClr>
                <a:srgbClr val="000000"/>
              </a:buClr>
              <a:buFont typeface="Arial"/>
              <a:buAutoNum type="arabicPeriod"/>
            </a:pPr>
            <a:r>
              <a:rPr b="0" lang="en-IN" sz="2800" spc="-1" strike="noStrike">
                <a:solidFill>
                  <a:srgbClr val="000000"/>
                </a:solidFill>
                <a:latin typeface="Calibri"/>
              </a:rPr>
              <a:t>Firefox uses </a:t>
            </a:r>
            <a:r>
              <a:rPr b="1" lang="en-IN" sz="2800" spc="-1" strike="noStrike">
                <a:solidFill>
                  <a:srgbClr val="000000"/>
                </a:solidFill>
                <a:latin typeface="Calibri"/>
              </a:rPr>
              <a:t>Gecko</a:t>
            </a:r>
            <a:r>
              <a:rPr b="0" lang="en-IN" sz="2800" spc="-1" strike="noStrike">
                <a:solidFill>
                  <a:srgbClr val="000000"/>
                </a:solidFill>
                <a:latin typeface="Calibri"/>
              </a:rPr>
              <a:t>.</a:t>
            </a:r>
            <a:endParaRPr b="0" lang="en-IN" sz="2800" spc="-1" strike="noStrike">
              <a:latin typeface="Arial"/>
            </a:endParaRPr>
          </a:p>
          <a:p>
            <a:pPr marL="514440" indent="-513720">
              <a:lnSpc>
                <a:spcPct val="100000"/>
              </a:lnSpc>
              <a:spcBef>
                <a:spcPts val="561"/>
              </a:spcBef>
              <a:buClr>
                <a:srgbClr val="000000"/>
              </a:buClr>
              <a:buFont typeface="Arial"/>
              <a:buAutoNum type="arabicPeriod"/>
            </a:pPr>
            <a:r>
              <a:rPr b="0" lang="en-IN" sz="2800" spc="-1" strike="noStrike">
                <a:solidFill>
                  <a:srgbClr val="000000"/>
                </a:solidFill>
                <a:latin typeface="Calibri"/>
              </a:rPr>
              <a:t>Safari uses </a:t>
            </a:r>
            <a:r>
              <a:rPr b="1" lang="en-IN" sz="2800" spc="-1" strike="noStrike">
                <a:solidFill>
                  <a:srgbClr val="000000"/>
                </a:solidFill>
                <a:latin typeface="Calibri"/>
              </a:rPr>
              <a:t>WebKit</a:t>
            </a:r>
            <a:r>
              <a:rPr b="0" lang="en-IN" sz="2800" spc="-1" strike="noStrike">
                <a:solidFill>
                  <a:srgbClr val="000000"/>
                </a:solidFill>
                <a:latin typeface="Calibri"/>
              </a:rPr>
              <a:t>.</a:t>
            </a:r>
            <a:endParaRPr b="0" lang="en-IN" sz="2800" spc="-1" strike="noStrike">
              <a:latin typeface="Arial"/>
            </a:endParaRPr>
          </a:p>
          <a:p>
            <a:pPr marL="514440" indent="-513720">
              <a:lnSpc>
                <a:spcPct val="100000"/>
              </a:lnSpc>
              <a:spcBef>
                <a:spcPts val="561"/>
              </a:spcBef>
              <a:buClr>
                <a:srgbClr val="000000"/>
              </a:buClr>
              <a:buFont typeface="Arial"/>
              <a:buAutoNum type="arabicPeriod"/>
            </a:pPr>
            <a:r>
              <a:rPr b="0" lang="en-IN" sz="2800" spc="-1" strike="noStrike">
                <a:solidFill>
                  <a:srgbClr val="000000"/>
                </a:solidFill>
                <a:latin typeface="Calibri"/>
              </a:rPr>
              <a:t>Chrome and Opera (from version 15) use </a:t>
            </a:r>
            <a:r>
              <a:rPr b="1" lang="en-IN" sz="2800" spc="-1" strike="noStrike">
                <a:solidFill>
                  <a:srgbClr val="000000"/>
                </a:solidFill>
                <a:latin typeface="Calibri"/>
              </a:rPr>
              <a:t>Blink</a:t>
            </a:r>
            <a:r>
              <a:rPr b="0" lang="en-IN" sz="2800" spc="-1" strike="noStrike">
                <a:solidFill>
                  <a:srgbClr val="000000"/>
                </a:solidFill>
                <a:latin typeface="Calibri"/>
              </a:rPr>
              <a:t>, a fork of WebKit.</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DTD</a:t>
            </a:r>
            <a:endParaRPr b="0" lang="en-IN" sz="4400" spc="-1" strike="noStrike">
              <a:latin typeface="Arial"/>
            </a:endParaRPr>
          </a:p>
        </p:txBody>
      </p:sp>
      <p:sp>
        <p:nvSpPr>
          <p:cNvPr id="6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There is a formal format for defining HTML–DTD (Document Type Definition)–but it is not a context free grammar.</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The difference is that the HTML approach is more "forgiving“.</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HTML cannot be parsed easily by conventional parsers, since its grammar is not context free. </a:t>
            </a:r>
            <a:r>
              <a:rPr b="1" lang="en-IN" sz="3200" spc="-1" strike="noStrike">
                <a:solidFill>
                  <a:srgbClr val="000000"/>
                </a:solidFill>
                <a:latin typeface="Calibri"/>
              </a:rPr>
              <a:t>HTML cannot be parsed by XML parsers.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457200" y="274680"/>
            <a:ext cx="8228880" cy="849240"/>
          </a:xfrm>
          <a:prstGeom prst="rect">
            <a:avLst/>
          </a:prstGeom>
          <a:noFill/>
          <a:ln>
            <a:noFill/>
          </a:ln>
        </p:spPr>
        <p:style>
          <a:lnRef idx="0"/>
          <a:fillRef idx="0"/>
          <a:effectRef idx="0"/>
          <a:fontRef idx="minor"/>
        </p:style>
        <p:txBody>
          <a:bodyPr lIns="90000" rIns="90000" tIns="45000" bIns="45000" anchor="ctr">
            <a:normAutofit fontScale="55000"/>
          </a:bodyPr>
          <a:p>
            <a:pPr algn="ctr">
              <a:lnSpc>
                <a:spcPct val="100000"/>
              </a:lnSpc>
            </a:pPr>
            <a:r>
              <a:rPr b="1" lang="en-IN" sz="4400" spc="-1" strike="noStrike">
                <a:solidFill>
                  <a:srgbClr val="000000"/>
                </a:solidFill>
                <a:latin typeface="Calibri"/>
              </a:rPr>
              <a:t>DOM-</a:t>
            </a:r>
            <a:r>
              <a:rPr b="0" lang="en-IN" sz="4400" spc="-1" strike="noStrike">
                <a:solidFill>
                  <a:srgbClr val="000000"/>
                </a:solidFill>
                <a:latin typeface="Calibri"/>
              </a:rPr>
              <a:t>Document Object Model.</a:t>
            </a:r>
            <a:br/>
            <a:endParaRPr b="0" lang="en-IN" sz="4400" spc="-1" strike="noStrike">
              <a:latin typeface="Arial"/>
            </a:endParaRPr>
          </a:p>
        </p:txBody>
      </p:sp>
      <p:sp>
        <p:nvSpPr>
          <p:cNvPr id="68" name="CustomShape 2"/>
          <p:cNvSpPr/>
          <p:nvPr/>
        </p:nvSpPr>
        <p:spPr>
          <a:xfrm>
            <a:off x="395640" y="76464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2800" spc="-1" strike="noStrike">
                <a:solidFill>
                  <a:srgbClr val="000000"/>
                </a:solidFill>
                <a:latin typeface="Calibri"/>
              </a:rPr>
              <a:t>Object presentation of the HTML document and the interface of HTML elements to the outside world like JavaScript.</a:t>
            </a:r>
            <a:endParaRPr b="0" lang="en-IN" sz="2800" spc="-1" strike="noStrike">
              <a:latin typeface="Arial"/>
            </a:endParaRPr>
          </a:p>
          <a:p>
            <a:pPr marL="343080" indent="-342360">
              <a:lnSpc>
                <a:spcPct val="100000"/>
              </a:lnSpc>
              <a:spcBef>
                <a:spcPts val="641"/>
              </a:spcBef>
              <a:buClr>
                <a:srgbClr val="000000"/>
              </a:buClr>
              <a:buFont typeface="Arial"/>
              <a:buChar char="•"/>
            </a:pPr>
            <a:r>
              <a:rPr b="0" lang="en-IN" sz="2800" spc="-1" strike="noStrike">
                <a:solidFill>
                  <a:srgbClr val="000000"/>
                </a:solidFill>
                <a:latin typeface="Calibri"/>
              </a:rPr>
              <a:t>The root of the tree is the "</a:t>
            </a:r>
            <a:r>
              <a:rPr b="0" lang="en-IN" sz="2800" spc="-1" strike="noStrike" u="sng">
                <a:solidFill>
                  <a:srgbClr val="0000ff"/>
                </a:solidFill>
                <a:uFillTx/>
                <a:latin typeface="Calibri"/>
                <a:hlinkClick r:id="rId1"/>
              </a:rPr>
              <a:t>Document</a:t>
            </a:r>
            <a:r>
              <a:rPr b="0" lang="en-IN" sz="2800" spc="-1" strike="noStrike">
                <a:solidFill>
                  <a:srgbClr val="000000"/>
                </a:solidFill>
                <a:latin typeface="Calibri"/>
              </a:rPr>
              <a:t>" object</a:t>
            </a:r>
            <a:r>
              <a:rPr b="0" lang="en-IN" sz="3200" spc="-1" strike="noStrike">
                <a:solidFill>
                  <a:srgbClr val="000000"/>
                </a:solidFill>
                <a:latin typeface="Calibri"/>
              </a:rPr>
              <a:t>.</a:t>
            </a:r>
            <a:endParaRPr b="0" lang="en-IN" sz="3200" spc="-1" strike="noStrike">
              <a:latin typeface="Arial"/>
            </a:endParaRPr>
          </a:p>
          <a:p>
            <a:pPr>
              <a:lnSpc>
                <a:spcPct val="100000"/>
              </a:lnSpc>
              <a:spcBef>
                <a:spcPts val="641"/>
              </a:spcBef>
            </a:pPr>
            <a:endParaRPr b="0" lang="en-IN" sz="3200" spc="-1" strike="noStrike">
              <a:latin typeface="Arial"/>
            </a:endParaRPr>
          </a:p>
        </p:txBody>
      </p:sp>
      <p:pic>
        <p:nvPicPr>
          <p:cNvPr id="69" name="Picture 3" descr=""/>
          <p:cNvPicPr/>
          <p:nvPr/>
        </p:nvPicPr>
        <p:blipFill>
          <a:blip r:embed="rId2"/>
          <a:stretch/>
        </p:blipFill>
        <p:spPr>
          <a:xfrm>
            <a:off x="1115640" y="3213000"/>
            <a:ext cx="6840000" cy="28796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i="1" lang="en-IN" sz="4400" spc="-1" strike="noStrike">
                <a:solidFill>
                  <a:srgbClr val="000000"/>
                </a:solidFill>
                <a:latin typeface="Calibri"/>
              </a:rPr>
              <a:t>DOM tree of the example markup</a:t>
            </a:r>
            <a:endParaRPr b="0" lang="en-IN" sz="4400" spc="-1" strike="noStrike">
              <a:latin typeface="Arial"/>
            </a:endParaRPr>
          </a:p>
        </p:txBody>
      </p:sp>
      <p:pic>
        <p:nvPicPr>
          <p:cNvPr id="71" name="Content Placeholder 4" descr=""/>
          <p:cNvPicPr/>
          <p:nvPr/>
        </p:nvPicPr>
        <p:blipFill>
          <a:blip r:embed="rId1"/>
          <a:stretch/>
        </p:blipFill>
        <p:spPr>
          <a:xfrm>
            <a:off x="1043640" y="2349000"/>
            <a:ext cx="6408000" cy="35996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90000"/>
          </a:bodyPr>
          <a:p>
            <a:pPr algn="ctr">
              <a:lnSpc>
                <a:spcPct val="100000"/>
              </a:lnSpc>
            </a:pPr>
            <a:r>
              <a:rPr b="1" lang="en-IN" sz="4400" spc="-1" strike="noStrike">
                <a:solidFill>
                  <a:srgbClr val="000000"/>
                </a:solidFill>
                <a:latin typeface="Calibri"/>
              </a:rPr>
              <a:t>The parsing algorithm</a:t>
            </a:r>
            <a:br/>
            <a:endParaRPr b="0" lang="en-IN" sz="4400" spc="-1" strike="noStrike">
              <a:latin typeface="Arial"/>
            </a:endParaRPr>
          </a:p>
        </p:txBody>
      </p:sp>
      <p:sp>
        <p:nvSpPr>
          <p:cNvPr id="73" name="CustomShape 2"/>
          <p:cNvSpPr/>
          <p:nvPr/>
        </p:nvSpPr>
        <p:spPr>
          <a:xfrm>
            <a:off x="457200" y="1196640"/>
            <a:ext cx="8228880" cy="4928760"/>
          </a:xfrm>
          <a:prstGeom prst="rect">
            <a:avLst/>
          </a:prstGeom>
          <a:noFill/>
          <a:ln>
            <a:noFill/>
          </a:ln>
        </p:spPr>
        <p:style>
          <a:lnRef idx="0"/>
          <a:fillRef idx="0"/>
          <a:effectRef idx="0"/>
          <a:fontRef idx="minor"/>
        </p:style>
        <p:txBody>
          <a:bodyPr lIns="90000" rIns="90000" tIns="45000" bIns="45000">
            <a:normAutofit fontScale="78000"/>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HTML cannot be parsed using the regular top down or bottom up parsers.</a:t>
            </a:r>
            <a:endParaRPr b="0" lang="en-IN" sz="3200" spc="-1" strike="noStrike">
              <a:latin typeface="Arial"/>
            </a:endParaRPr>
          </a:p>
          <a:p>
            <a:pPr>
              <a:lnSpc>
                <a:spcPct val="100000"/>
              </a:lnSpc>
              <a:spcBef>
                <a:spcPts val="641"/>
              </a:spcBef>
            </a:pPr>
            <a:r>
              <a:rPr b="0" lang="en-IN" sz="3200" spc="-1" strike="noStrike">
                <a:solidFill>
                  <a:srgbClr val="000000"/>
                </a:solidFill>
                <a:latin typeface="Calibri"/>
              </a:rPr>
              <a:t>    </a:t>
            </a:r>
            <a:r>
              <a:rPr b="0" lang="en-IN" sz="3200" spc="-1" strike="noStrike">
                <a:solidFill>
                  <a:srgbClr val="000000"/>
                </a:solidFill>
                <a:latin typeface="Calibri"/>
              </a:rPr>
              <a:t>The reasons are:</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The forgiving nature of the language.</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 </a:t>
            </a:r>
            <a:r>
              <a:rPr b="0" lang="en-IN" sz="3200" spc="-1" strike="noStrike">
                <a:solidFill>
                  <a:srgbClr val="000000"/>
                </a:solidFill>
                <a:latin typeface="Calibri"/>
              </a:rPr>
              <a:t>browsers have traditional error tolerance to support well known cases of invalid HTML.</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The parsing process is </a:t>
            </a:r>
            <a:r>
              <a:rPr b="1" lang="en-IN" sz="3200" spc="-1" strike="noStrike">
                <a:solidFill>
                  <a:srgbClr val="000000"/>
                </a:solidFill>
                <a:latin typeface="Calibri"/>
              </a:rPr>
              <a:t>reentrant. </a:t>
            </a:r>
            <a:r>
              <a:rPr b="0" lang="en-IN" sz="3200" spc="-1" strike="noStrike">
                <a:solidFill>
                  <a:srgbClr val="000000"/>
                </a:solidFill>
                <a:latin typeface="Calibri"/>
              </a:rPr>
              <a:t>For other languages, the source doesn't change during parsing, but in HTML, dynamic code (such as script elements containing document.write() calls) can add extra tokens, so the parsing process actually modifies the input.</a:t>
            </a:r>
            <a:endParaRPr b="0" lang="en-IN" sz="3200" spc="-1" strike="noStrike">
              <a:latin typeface="Arial"/>
            </a:endParaRPr>
          </a:p>
          <a:p>
            <a:pPr>
              <a:lnSpc>
                <a:spcPct val="100000"/>
              </a:lnSpc>
              <a:spcBef>
                <a:spcPts val="641"/>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i="1" lang="en-IN" sz="4400" spc="-1" strike="noStrike">
                <a:solidFill>
                  <a:srgbClr val="000000"/>
                </a:solidFill>
                <a:latin typeface="Calibri"/>
              </a:rPr>
              <a:t>HTML parsing flow</a:t>
            </a:r>
            <a:endParaRPr b="0" lang="en-IN" sz="4400" spc="-1" strike="noStrike">
              <a:latin typeface="Arial"/>
            </a:endParaRPr>
          </a:p>
        </p:txBody>
      </p:sp>
      <p:pic>
        <p:nvPicPr>
          <p:cNvPr id="75" name="Content Placeholder 3" descr=""/>
          <p:cNvPicPr/>
          <p:nvPr/>
        </p:nvPicPr>
        <p:blipFill>
          <a:blip r:embed="rId1"/>
          <a:stretch/>
        </p:blipFill>
        <p:spPr>
          <a:xfrm>
            <a:off x="2123640" y="1772640"/>
            <a:ext cx="4968000" cy="42476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457200" y="274680"/>
            <a:ext cx="8228880" cy="1142280"/>
          </a:xfrm>
          <a:prstGeom prst="rect">
            <a:avLst/>
          </a:prstGeom>
          <a:noFill/>
          <a:ln>
            <a:noFill/>
          </a:ln>
        </p:spPr>
        <p:style>
          <a:lnRef idx="0"/>
          <a:fillRef idx="0"/>
          <a:effectRef idx="0"/>
          <a:fontRef idx="minor"/>
        </p:style>
      </p:sp>
      <p:pic>
        <p:nvPicPr>
          <p:cNvPr id="77" name="Content Placeholder 3" descr="Capture.PNG"/>
          <p:cNvPicPr/>
          <p:nvPr/>
        </p:nvPicPr>
        <p:blipFill>
          <a:blip r:embed="rId1"/>
          <a:stretch/>
        </p:blipFill>
        <p:spPr>
          <a:xfrm>
            <a:off x="1523880" y="1676520"/>
            <a:ext cx="6201000" cy="28188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90000"/>
          </a:bodyPr>
          <a:p>
            <a:pPr algn="ctr">
              <a:lnSpc>
                <a:spcPct val="100000"/>
              </a:lnSpc>
            </a:pPr>
            <a:r>
              <a:rPr b="1" lang="en-US" sz="4400" spc="-1" strike="noStrike">
                <a:solidFill>
                  <a:srgbClr val="000000"/>
                </a:solidFill>
                <a:latin typeface="Calibri"/>
              </a:rPr>
              <a:t>The tokenization algorithm</a:t>
            </a:r>
            <a:br/>
            <a:endParaRPr b="0" lang="en-IN" sz="4400" spc="-1" strike="noStrike">
              <a:latin typeface="Arial"/>
            </a:endParaRPr>
          </a:p>
        </p:txBody>
      </p:sp>
      <p:pic>
        <p:nvPicPr>
          <p:cNvPr id="79" name="Content Placeholder 3" descr="image019.png"/>
          <p:cNvPicPr/>
          <p:nvPr/>
        </p:nvPicPr>
        <p:blipFill>
          <a:blip r:embed="rId1"/>
          <a:stretch/>
        </p:blipFill>
        <p:spPr>
          <a:xfrm>
            <a:off x="533520" y="1447920"/>
            <a:ext cx="7466760" cy="47235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fontScale="90000"/>
          </a:bodyPr>
          <a:p>
            <a:pPr algn="ctr">
              <a:lnSpc>
                <a:spcPct val="100000"/>
              </a:lnSpc>
            </a:pPr>
            <a:r>
              <a:rPr b="1" lang="en-US" sz="4400" spc="-1" strike="noStrike">
                <a:solidFill>
                  <a:srgbClr val="000000"/>
                </a:solidFill>
                <a:latin typeface="Calibri"/>
              </a:rPr>
              <a:t>Tree construction algorithm</a:t>
            </a:r>
            <a:br/>
            <a:endParaRPr b="0" lang="en-IN" sz="4400" spc="-1" strike="noStrike">
              <a:latin typeface="Arial"/>
            </a:endParaRPr>
          </a:p>
        </p:txBody>
      </p:sp>
      <p:pic>
        <p:nvPicPr>
          <p:cNvPr id="81" name="Content Placeholder 3" descr="image022.gif"/>
          <p:cNvPicPr/>
          <p:nvPr/>
        </p:nvPicPr>
        <p:blipFill>
          <a:blip r:embed="rId1"/>
          <a:stretch/>
        </p:blipFill>
        <p:spPr>
          <a:xfrm>
            <a:off x="1981080" y="762120"/>
            <a:ext cx="5257080" cy="60951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400" spc="-1" strike="noStrike">
                <a:solidFill>
                  <a:srgbClr val="000000"/>
                </a:solidFill>
                <a:latin typeface="Calibri"/>
              </a:rPr>
              <a:t>AJAX</a:t>
            </a:r>
            <a:endParaRPr b="0" lang="en-IN" sz="4400" spc="-1" strike="noStrike">
              <a:latin typeface="Arial"/>
            </a:endParaRPr>
          </a:p>
        </p:txBody>
      </p:sp>
      <p:pic>
        <p:nvPicPr>
          <p:cNvPr id="83" name="Content Placeholder 3" descr="1_Kx-H1rkSqmH3AIzt4kW-Hw.png"/>
          <p:cNvPicPr/>
          <p:nvPr/>
        </p:nvPicPr>
        <p:blipFill>
          <a:blip r:embed="rId1"/>
          <a:stretch/>
        </p:blipFill>
        <p:spPr>
          <a:xfrm>
            <a:off x="838080" y="1196640"/>
            <a:ext cx="7548840" cy="49291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400" spc="-1" strike="noStrike">
                <a:solidFill>
                  <a:srgbClr val="000000"/>
                </a:solidFill>
                <a:latin typeface="Calibri"/>
              </a:rPr>
              <a:t>Introduction to Event Loop</a:t>
            </a:r>
            <a:endParaRPr b="0" lang="en-IN" sz="4400" spc="-1" strike="noStrike">
              <a:latin typeface="Arial"/>
            </a:endParaRPr>
          </a:p>
        </p:txBody>
      </p:sp>
      <p:sp>
        <p:nvSpPr>
          <p:cNvPr id="85" name="CustomShape 2"/>
          <p:cNvSpPr/>
          <p:nvPr/>
        </p:nvSpPr>
        <p:spPr>
          <a:xfrm>
            <a:off x="53352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gn="just">
              <a:lnSpc>
                <a:spcPct val="100000"/>
              </a:lnSpc>
              <a:spcBef>
                <a:spcPts val="641"/>
              </a:spcBef>
              <a:buClr>
                <a:srgbClr val="000000"/>
              </a:buClr>
              <a:buFont typeface="Arial"/>
              <a:buChar char="•"/>
            </a:pPr>
            <a:r>
              <a:rPr b="0" lang="en-US" sz="3200" spc="-1" strike="noStrike">
                <a:solidFill>
                  <a:srgbClr val="000000"/>
                </a:solidFill>
                <a:latin typeface="Calibri"/>
              </a:rPr>
              <a:t>Single-threaded vs Multi-threaded</a:t>
            </a:r>
            <a:endParaRPr b="0" lang="en-IN" sz="3200" spc="-1" strike="noStrike">
              <a:latin typeface="Arial"/>
            </a:endParaRPr>
          </a:p>
          <a:p>
            <a:pPr marL="343080" indent="-342360" algn="just">
              <a:lnSpc>
                <a:spcPct val="100000"/>
              </a:lnSpc>
              <a:spcBef>
                <a:spcPts val="641"/>
              </a:spcBef>
              <a:buClr>
                <a:srgbClr val="000000"/>
              </a:buClr>
              <a:buFont typeface="Arial"/>
              <a:buChar char="•"/>
            </a:pPr>
            <a:r>
              <a:rPr b="0" lang="en-US" sz="3200" spc="-1" strike="noStrike">
                <a:solidFill>
                  <a:srgbClr val="000000"/>
                </a:solidFill>
                <a:latin typeface="Calibri"/>
              </a:rPr>
              <a:t>Is JavaScript single-threaded or multi-threaded in Event loop?</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400" spc="-1" strike="noStrike">
                <a:solidFill>
                  <a:srgbClr val="000000"/>
                </a:solidFill>
                <a:latin typeface="Calibri"/>
              </a:rPr>
              <a:t>Rendering Engine - Painting</a:t>
            </a:r>
            <a:endParaRPr b="0" lang="en-IN" sz="4400" spc="-1" strike="noStrike">
              <a:latin typeface="Arial"/>
            </a:endParaRPr>
          </a:p>
        </p:txBody>
      </p:sp>
      <p:sp>
        <p:nvSpPr>
          <p:cNvPr id="4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background color</a:t>
            </a:r>
            <a:endParaRPr b="0" lang="en-IN"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background image</a:t>
            </a:r>
            <a:endParaRPr b="0" lang="en-IN"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border</a:t>
            </a:r>
            <a:endParaRPr b="0" lang="en-IN"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children</a:t>
            </a:r>
            <a:endParaRPr b="0" lang="en-IN"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outline</a:t>
            </a:r>
            <a:endParaRPr b="0" lang="en-IN" sz="3200" spc="-1" strike="noStrike">
              <a:latin typeface="Arial"/>
            </a:endParaRPr>
          </a:p>
          <a:p>
            <a:pPr>
              <a:lnSpc>
                <a:spcPct val="100000"/>
              </a:lnSpc>
              <a:spcBef>
                <a:spcPts val="641"/>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400" spc="-1" strike="noStrike">
                <a:solidFill>
                  <a:srgbClr val="000000"/>
                </a:solidFill>
                <a:latin typeface="Calibri"/>
              </a:rPr>
              <a:t>EVENT LOOP</a:t>
            </a:r>
            <a:endParaRPr b="0" lang="en-IN" sz="4400" spc="-1" strike="noStrike">
              <a:latin typeface="Arial"/>
            </a:endParaRPr>
          </a:p>
        </p:txBody>
      </p:sp>
      <p:pic>
        <p:nvPicPr>
          <p:cNvPr id="87" name="Content Placeholder 5" descr="ProcessFlow.png"/>
          <p:cNvPicPr/>
          <p:nvPr/>
        </p:nvPicPr>
        <p:blipFill>
          <a:blip r:embed="rId1"/>
          <a:stretch/>
        </p:blipFill>
        <p:spPr>
          <a:xfrm>
            <a:off x="304920" y="1447920"/>
            <a:ext cx="8663040" cy="40190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400" spc="-1" strike="noStrike">
                <a:solidFill>
                  <a:srgbClr val="000000"/>
                </a:solidFill>
                <a:latin typeface="Calibri"/>
              </a:rPr>
              <a:t>EVENT LOOP DEMO</a:t>
            </a:r>
            <a:endParaRPr b="0" lang="en-IN" sz="4400" spc="-1" strike="noStrike">
              <a:latin typeface="Arial"/>
            </a:endParaRPr>
          </a:p>
        </p:txBody>
      </p:sp>
      <p:sp>
        <p:nvSpPr>
          <p:cNvPr id="8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000000"/>
              </a:buClr>
              <a:buFont typeface="Arial"/>
              <a:buChar char="•"/>
            </a:pPr>
            <a:r>
              <a:rPr b="0" lang="en-US" sz="3200" spc="-1" strike="noStrike" u="sng">
                <a:solidFill>
                  <a:srgbClr val="0000ff"/>
                </a:solidFill>
                <a:uFillTx/>
                <a:latin typeface="Calibri"/>
                <a:hlinkClick r:id="rId1"/>
              </a:rPr>
              <a:t>http://latentflip.com/loupe/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80880" y="26668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4400" spc="-1" strike="noStrike">
                <a:solidFill>
                  <a:srgbClr val="000000"/>
                </a:solidFill>
                <a:latin typeface="comic"/>
              </a:rPr>
              <a:t>Thank You!!!</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Rendering Engine Basic Flow</a:t>
            </a:r>
            <a:endParaRPr b="0" lang="en-IN" sz="4400" spc="-1" strike="noStrike">
              <a:latin typeface="Arial"/>
            </a:endParaRPr>
          </a:p>
        </p:txBody>
      </p:sp>
      <p:pic>
        <p:nvPicPr>
          <p:cNvPr id="49" name="Content Placeholder 3" descr=""/>
          <p:cNvPicPr/>
          <p:nvPr/>
        </p:nvPicPr>
        <p:blipFill>
          <a:blip r:embed="rId1"/>
          <a:stretch/>
        </p:blipFill>
        <p:spPr>
          <a:xfrm>
            <a:off x="395640" y="1917000"/>
            <a:ext cx="8509320" cy="1079280"/>
          </a:xfrm>
          <a:prstGeom prst="rect">
            <a:avLst/>
          </a:prstGeom>
          <a:ln>
            <a:noFill/>
          </a:ln>
        </p:spPr>
      </p:pic>
      <p:sp>
        <p:nvSpPr>
          <p:cNvPr id="50" name="CustomShape 2"/>
          <p:cNvSpPr/>
          <p:nvPr/>
        </p:nvSpPr>
        <p:spPr>
          <a:xfrm>
            <a:off x="539640" y="3719880"/>
            <a:ext cx="7272000" cy="2222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ea typeface="DejaVu Sans"/>
              </a:rPr>
              <a:t> </a:t>
            </a:r>
            <a:r>
              <a:rPr b="0" lang="en-IN" sz="2800" spc="-1" strike="noStrike">
                <a:solidFill>
                  <a:srgbClr val="000000"/>
                </a:solidFill>
                <a:latin typeface="Calibri"/>
                <a:ea typeface="DejaVu Sans"/>
              </a:rPr>
              <a:t>Networking layer</a:t>
            </a:r>
            <a:endParaRPr b="0" lang="en-IN" sz="2800" spc="-1" strike="noStrike">
              <a:latin typeface="Arial"/>
            </a:endParaRPr>
          </a:p>
          <a:p>
            <a:pPr>
              <a:lnSpc>
                <a:spcPct val="100000"/>
              </a:lnSpc>
            </a:pPr>
            <a:endParaRPr b="0" lang="en-IN" sz="2800" spc="-1" strike="noStrike">
              <a:latin typeface="Arial"/>
            </a:endParaRPr>
          </a:p>
          <a:p>
            <a:pPr marL="457200" indent="-456480">
              <a:lnSpc>
                <a:spcPct val="100000"/>
              </a:lnSpc>
              <a:buClr>
                <a:srgbClr val="000000"/>
              </a:buClr>
              <a:buFont typeface="Arial"/>
              <a:buChar char="•"/>
            </a:pPr>
            <a:r>
              <a:rPr b="0" lang="en-IN" sz="2800" spc="-1" strike="noStrike">
                <a:solidFill>
                  <a:srgbClr val="000000"/>
                </a:solidFill>
                <a:latin typeface="Calibri"/>
                <a:ea typeface="DejaVu Sans"/>
              </a:rPr>
              <a:t>HTML documents -&gt; DOM nodes in the tree</a:t>
            </a:r>
            <a:endParaRPr b="0" lang="en-IN" sz="2800" spc="-1" strike="noStrike">
              <a:latin typeface="Arial"/>
            </a:endParaRPr>
          </a:p>
          <a:p>
            <a:pPr>
              <a:lnSpc>
                <a:spcPct val="100000"/>
              </a:lnSpc>
            </a:pPr>
            <a:r>
              <a:rPr b="0" lang="en-IN" sz="2800" spc="-1" strike="noStrike">
                <a:solidFill>
                  <a:srgbClr val="000000"/>
                </a:solidFill>
                <a:latin typeface="Calibri"/>
                <a:ea typeface="DejaVu Sans"/>
              </a:rPr>
              <a:t>       </a:t>
            </a:r>
            <a:r>
              <a:rPr b="0" lang="en-IN" sz="2800" spc="-1" strike="noStrike">
                <a:solidFill>
                  <a:srgbClr val="000000"/>
                </a:solidFill>
                <a:latin typeface="Calibri"/>
                <a:ea typeface="DejaVu Sans"/>
              </a:rPr>
              <a:t>-&gt; CONTENT TREE</a:t>
            </a:r>
            <a:endParaRPr b="0" lang="en-IN" sz="2800" spc="-1" strike="noStrike">
              <a:latin typeface="Arial"/>
            </a:endParaRPr>
          </a:p>
          <a:p>
            <a:pP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IN" sz="4400" spc="-1" strike="noStrike">
                <a:solidFill>
                  <a:srgbClr val="000000"/>
                </a:solidFill>
                <a:latin typeface="Calibri"/>
              </a:rPr>
              <a:t>WEBKIT MAIN FLOW</a:t>
            </a:r>
            <a:endParaRPr b="0" lang="en-IN" sz="4400" spc="-1" strike="noStrike">
              <a:latin typeface="Arial"/>
            </a:endParaRPr>
          </a:p>
        </p:txBody>
      </p:sp>
      <p:pic>
        <p:nvPicPr>
          <p:cNvPr id="52" name="Content Placeholder 3" descr=""/>
          <p:cNvPicPr/>
          <p:nvPr/>
        </p:nvPicPr>
        <p:blipFill>
          <a:blip r:embed="rId1"/>
          <a:stretch/>
        </p:blipFill>
        <p:spPr>
          <a:xfrm>
            <a:off x="610200" y="1628640"/>
            <a:ext cx="7923240" cy="4535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467640" y="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rPr>
              <a:t>Parsing–general</a:t>
            </a:r>
            <a:endParaRPr b="0" lang="en-IN" sz="4400" spc="-1" strike="noStrike">
              <a:latin typeface="Arial"/>
            </a:endParaRPr>
          </a:p>
        </p:txBody>
      </p:sp>
      <p:sp>
        <p:nvSpPr>
          <p:cNvPr id="54" name="CustomShape 2"/>
          <p:cNvSpPr/>
          <p:nvPr/>
        </p:nvSpPr>
        <p:spPr>
          <a:xfrm>
            <a:off x="467640" y="1196640"/>
            <a:ext cx="8228880" cy="24750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IN" sz="2800" spc="-1" strike="noStrike">
                <a:solidFill>
                  <a:srgbClr val="000000"/>
                </a:solidFill>
                <a:latin typeface="Calibri"/>
              </a:rPr>
              <a:t>The result of parsing is usually a tree of nodes that represent the structure of the document. This is called a parse tree or a syntax tree.</a:t>
            </a:r>
            <a:endParaRPr b="0" lang="en-IN" sz="2800" spc="-1" strike="noStrike">
              <a:latin typeface="Arial"/>
            </a:endParaRPr>
          </a:p>
          <a:p>
            <a:pPr marL="343080" indent="-342360">
              <a:lnSpc>
                <a:spcPct val="100000"/>
              </a:lnSpc>
              <a:spcBef>
                <a:spcPts val="561"/>
              </a:spcBef>
              <a:buClr>
                <a:srgbClr val="000000"/>
              </a:buClr>
              <a:buFont typeface="Arial"/>
              <a:buChar char="•"/>
            </a:pPr>
            <a:r>
              <a:rPr b="0" lang="en-IN" sz="2800" spc="-1" strike="noStrike">
                <a:solidFill>
                  <a:srgbClr val="000000"/>
                </a:solidFill>
                <a:latin typeface="Calibri"/>
              </a:rPr>
              <a:t>For example, parsing the expression</a:t>
            </a:r>
            <a:endParaRPr b="0" lang="en-IN" sz="2800" spc="-1" strike="noStrike">
              <a:latin typeface="Arial"/>
            </a:endParaRPr>
          </a:p>
          <a:p>
            <a:pPr marL="432000" indent="-323640" algn="ctr">
              <a:lnSpc>
                <a:spcPct val="100000"/>
              </a:lnSpc>
              <a:spcBef>
                <a:spcPts val="1417"/>
              </a:spcBef>
              <a:buClr>
                <a:srgbClr val="000000"/>
              </a:buClr>
              <a:buSzPct val="45000"/>
              <a:buFont typeface="Wingdings" charset="2"/>
              <a:buChar char=""/>
            </a:pPr>
            <a:r>
              <a:rPr b="0" lang="en-IN" sz="2800" spc="-1" strike="noStrike">
                <a:solidFill>
                  <a:srgbClr val="000000"/>
                </a:solidFill>
                <a:latin typeface="Calibri"/>
              </a:rPr>
              <a:t>2 + 3 - 1 could return this tree:</a:t>
            </a:r>
            <a:endParaRPr b="0" lang="en-IN" sz="2800" spc="-1" strike="noStrike">
              <a:latin typeface="Arial"/>
            </a:endParaRPr>
          </a:p>
        </p:txBody>
      </p:sp>
      <p:pic>
        <p:nvPicPr>
          <p:cNvPr id="55" name="Picture 3" descr=""/>
          <p:cNvPicPr/>
          <p:nvPr/>
        </p:nvPicPr>
        <p:blipFill>
          <a:blip r:embed="rId1"/>
          <a:stretch/>
        </p:blipFill>
        <p:spPr>
          <a:xfrm>
            <a:off x="1885680" y="3969000"/>
            <a:ext cx="4896000" cy="25916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rPr>
              <a:t>Grammars</a:t>
            </a:r>
            <a:endParaRPr b="0" lang="en-IN" sz="4400" spc="-1" strike="noStrike">
              <a:latin typeface="Arial"/>
            </a:endParaRPr>
          </a:p>
        </p:txBody>
      </p:sp>
      <p:sp>
        <p:nvSpPr>
          <p:cNvPr id="5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Every format you can parse must have deterministic grammar consisting of vocabulary and syntax rules. It is called a </a:t>
            </a:r>
            <a:r>
              <a:rPr b="0" lang="en-IN" sz="3200" spc="-1" strike="noStrike" u="sng">
                <a:solidFill>
                  <a:srgbClr val="0000ff"/>
                </a:solidFill>
                <a:uFillTx/>
                <a:latin typeface="Calibri"/>
                <a:hlinkClick r:id="rId1"/>
              </a:rPr>
              <a:t>context free grammar</a:t>
            </a:r>
            <a:r>
              <a:rPr b="0" lang="en-IN" sz="3200" spc="-1" strike="noStrike">
                <a:solidFill>
                  <a:srgbClr val="000000"/>
                </a:solidFill>
                <a:latin typeface="Calibri"/>
              </a:rPr>
              <a:t>. </a:t>
            </a:r>
            <a:endParaRPr b="0" lang="en-IN" sz="3200" spc="-1" strike="noStrike">
              <a:latin typeface="Arial"/>
            </a:endParaRPr>
          </a:p>
          <a:p>
            <a:pPr marL="343080" indent="-342360">
              <a:lnSpc>
                <a:spcPct val="100000"/>
              </a:lnSpc>
              <a:spcBef>
                <a:spcPts val="641"/>
              </a:spcBef>
              <a:buClr>
                <a:srgbClr val="000000"/>
              </a:buClr>
              <a:buFont typeface="Arial"/>
              <a:buChar char="•"/>
            </a:pPr>
            <a:r>
              <a:rPr b="0" lang="en-IN" sz="3200" spc="-1" strike="noStrike">
                <a:solidFill>
                  <a:srgbClr val="000000"/>
                </a:solidFill>
                <a:latin typeface="Calibri"/>
              </a:rPr>
              <a:t>Human languages are not such languages and therefore cannot be parsed with conventional parsing techniques.</a:t>
            </a:r>
            <a:endParaRPr b="0" lang="en-IN" sz="3200" spc="-1" strike="noStrike">
              <a:latin typeface="Arial"/>
            </a:endParaRPr>
          </a:p>
          <a:p>
            <a:pPr>
              <a:lnSpc>
                <a:spcPct val="100000"/>
              </a:lnSpc>
              <a:spcBef>
                <a:spcPts val="641"/>
              </a:spcBef>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611640" y="404640"/>
            <a:ext cx="7632000" cy="863280"/>
          </a:xfrm>
          <a:prstGeom prst="rect">
            <a:avLst/>
          </a:prstGeom>
          <a:noFill/>
          <a:ln>
            <a:noFill/>
          </a:ln>
        </p:spPr>
        <p:style>
          <a:lnRef idx="0"/>
          <a:fillRef idx="0"/>
          <a:effectRef idx="0"/>
          <a:fontRef idx="minor"/>
        </p:style>
        <p:txBody>
          <a:bodyPr lIns="90000" rIns="90000" tIns="45000" bIns="45000" anchor="ctr">
            <a:normAutofit fontScale="56000"/>
          </a:bodyPr>
          <a:p>
            <a:pPr algn="ctr">
              <a:lnSpc>
                <a:spcPct val="100000"/>
              </a:lnSpc>
            </a:pPr>
            <a:r>
              <a:rPr b="1" lang="en-IN" sz="4400" spc="-1" strike="noStrike">
                <a:solidFill>
                  <a:srgbClr val="000000"/>
                </a:solidFill>
                <a:latin typeface="Calibri"/>
              </a:rPr>
              <a:t>Parser–Lexer combination</a:t>
            </a:r>
            <a:br/>
            <a:endParaRPr b="0" lang="en-IN" sz="4400" spc="-1" strike="noStrike">
              <a:latin typeface="Arial"/>
            </a:endParaRPr>
          </a:p>
        </p:txBody>
      </p:sp>
      <p:sp>
        <p:nvSpPr>
          <p:cNvPr id="59" name="CustomShape 2"/>
          <p:cNvSpPr/>
          <p:nvPr/>
        </p:nvSpPr>
        <p:spPr>
          <a:xfrm>
            <a:off x="457200" y="980640"/>
            <a:ext cx="8228880" cy="55440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buClr>
                <a:srgbClr val="000000"/>
              </a:buClr>
              <a:buFont typeface="Arial"/>
              <a:buChar char="•"/>
            </a:pPr>
            <a:r>
              <a:rPr b="0" lang="en-IN" sz="2800" spc="-1" strike="noStrike">
                <a:solidFill>
                  <a:srgbClr val="000000"/>
                </a:solidFill>
                <a:latin typeface="Calibri"/>
              </a:rPr>
              <a:t>Lexical analysis </a:t>
            </a:r>
            <a:endParaRPr b="0" lang="en-IN" sz="2800" spc="-1" strike="noStrike">
              <a:latin typeface="Arial"/>
            </a:endParaRPr>
          </a:p>
          <a:p>
            <a:pPr marL="343080" indent="-342360">
              <a:lnSpc>
                <a:spcPct val="100000"/>
              </a:lnSpc>
              <a:spcBef>
                <a:spcPts val="561"/>
              </a:spcBef>
              <a:buClr>
                <a:srgbClr val="000000"/>
              </a:buClr>
              <a:buFont typeface="Arial"/>
              <a:buChar char="•"/>
            </a:pPr>
            <a:r>
              <a:rPr b="0" lang="en-IN" sz="2800" spc="-1" strike="noStrike">
                <a:solidFill>
                  <a:srgbClr val="000000"/>
                </a:solidFill>
                <a:latin typeface="Calibri"/>
              </a:rPr>
              <a:t>Syntax analysis.</a:t>
            </a:r>
            <a:endParaRPr b="0" lang="en-IN" sz="2800" spc="-1" strike="noStrike">
              <a:latin typeface="Arial"/>
            </a:endParaRPr>
          </a:p>
          <a:p>
            <a:pPr marL="343080" indent="-342360">
              <a:lnSpc>
                <a:spcPct val="100000"/>
              </a:lnSpc>
              <a:spcBef>
                <a:spcPts val="561"/>
              </a:spcBef>
              <a:buClr>
                <a:srgbClr val="000000"/>
              </a:buClr>
              <a:buFont typeface="Arial"/>
              <a:buChar char="•"/>
            </a:pPr>
            <a:r>
              <a:rPr b="0" lang="en-IN" sz="2800" spc="-1" strike="noStrike">
                <a:solidFill>
                  <a:srgbClr val="000000"/>
                </a:solidFill>
                <a:latin typeface="Calibri"/>
              </a:rPr>
              <a:t>Lexical analysis is the process of breaking the input into tokens. Tokens - the collection of valid building blocks.</a:t>
            </a:r>
            <a:endParaRPr b="0" lang="en-IN" sz="2800" spc="-1" strike="noStrike">
              <a:latin typeface="Arial"/>
            </a:endParaRPr>
          </a:p>
          <a:p>
            <a:pPr marL="343080" indent="-342360">
              <a:lnSpc>
                <a:spcPct val="100000"/>
              </a:lnSpc>
              <a:spcBef>
                <a:spcPts val="561"/>
              </a:spcBef>
              <a:buClr>
                <a:srgbClr val="000000"/>
              </a:buClr>
              <a:buFont typeface="Arial"/>
              <a:buChar char="•"/>
            </a:pPr>
            <a:r>
              <a:rPr b="0" lang="en-IN" sz="2800" spc="-1" strike="noStrike">
                <a:solidFill>
                  <a:srgbClr val="000000"/>
                </a:solidFill>
                <a:latin typeface="Calibri"/>
              </a:rPr>
              <a:t>Syntax analysis is the applying of the language syntax rules.</a:t>
            </a:r>
            <a:endParaRPr b="0" lang="en-IN" sz="2800" spc="-1" strike="noStrike">
              <a:latin typeface="Arial"/>
            </a:endParaRPr>
          </a:p>
          <a:p>
            <a:pPr marL="343080" indent="-342360">
              <a:lnSpc>
                <a:spcPct val="100000"/>
              </a:lnSpc>
              <a:spcBef>
                <a:spcPts val="561"/>
              </a:spcBef>
              <a:buClr>
                <a:srgbClr val="000000"/>
              </a:buClr>
              <a:buFont typeface="Arial"/>
              <a:buChar char="•"/>
            </a:pPr>
            <a:r>
              <a:rPr b="1" lang="en-IN" sz="2800" spc="-1" strike="noStrike">
                <a:solidFill>
                  <a:srgbClr val="000000"/>
                </a:solidFill>
                <a:latin typeface="Calibri"/>
              </a:rPr>
              <a:t>Lexer- r</a:t>
            </a:r>
            <a:r>
              <a:rPr b="0" lang="en-IN" sz="2800" spc="-1" strike="noStrike">
                <a:solidFill>
                  <a:srgbClr val="000000"/>
                </a:solidFill>
                <a:latin typeface="Calibri"/>
              </a:rPr>
              <a:t>esponsible for breaking the input into valid tokens</a:t>
            </a:r>
            <a:endParaRPr b="0" lang="en-IN" sz="2800" spc="-1" strike="noStrike">
              <a:latin typeface="Arial"/>
            </a:endParaRPr>
          </a:p>
          <a:p>
            <a:pPr marL="343080" indent="-342360">
              <a:lnSpc>
                <a:spcPct val="100000"/>
              </a:lnSpc>
              <a:spcBef>
                <a:spcPts val="561"/>
              </a:spcBef>
              <a:buClr>
                <a:srgbClr val="000000"/>
              </a:buClr>
              <a:buFont typeface="Arial"/>
              <a:buChar char="•"/>
            </a:pPr>
            <a:r>
              <a:rPr b="1" lang="en-IN" sz="2800" spc="-1" strike="noStrike">
                <a:solidFill>
                  <a:srgbClr val="000000"/>
                </a:solidFill>
                <a:latin typeface="Calibri"/>
              </a:rPr>
              <a:t>Parser-</a:t>
            </a:r>
            <a:r>
              <a:rPr b="0" lang="en-IN" sz="2800" spc="-1" strike="noStrike">
                <a:solidFill>
                  <a:srgbClr val="000000"/>
                </a:solidFill>
                <a:latin typeface="Calibri"/>
              </a:rPr>
              <a:t>responsible for constructing the parse tree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rPr>
              <a:t>Translation</a:t>
            </a:r>
            <a:endParaRPr b="0" lang="en-IN" sz="4400" spc="-1" strike="noStrike">
              <a:latin typeface="Arial"/>
            </a:endParaRPr>
          </a:p>
        </p:txBody>
      </p:sp>
      <p:pic>
        <p:nvPicPr>
          <p:cNvPr id="61" name="Content Placeholder 3" descr=""/>
          <p:cNvPicPr/>
          <p:nvPr/>
        </p:nvPicPr>
        <p:blipFill>
          <a:blip r:embed="rId1"/>
          <a:stretch/>
        </p:blipFill>
        <p:spPr>
          <a:xfrm>
            <a:off x="1547640" y="1484640"/>
            <a:ext cx="1439280" cy="4277160"/>
          </a:xfrm>
          <a:prstGeom prst="rect">
            <a:avLst/>
          </a:prstGeom>
          <a:ln>
            <a:noFill/>
          </a:ln>
        </p:spPr>
      </p:pic>
      <p:pic>
        <p:nvPicPr>
          <p:cNvPr id="62" name="Picture 4" descr=""/>
          <p:cNvPicPr/>
          <p:nvPr/>
        </p:nvPicPr>
        <p:blipFill>
          <a:blip r:embed="rId2"/>
          <a:stretch/>
        </p:blipFill>
        <p:spPr>
          <a:xfrm>
            <a:off x="5524200" y="1268640"/>
            <a:ext cx="1328400" cy="51120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457200" y="1232640"/>
            <a:ext cx="8228880" cy="55440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601"/>
              </a:spcBef>
            </a:pPr>
            <a:endParaRPr b="0" lang="en-IN" sz="1800" spc="-1" strike="noStrike">
              <a:latin typeface="Arial"/>
            </a:endParaRPr>
          </a:p>
          <a:p>
            <a:pPr>
              <a:lnSpc>
                <a:spcPct val="100000"/>
              </a:lnSpc>
              <a:spcBef>
                <a:spcPts val="601"/>
              </a:spcBef>
            </a:pPr>
            <a:r>
              <a:rPr b="1" lang="en-IN" sz="3000" spc="-1" strike="noStrike">
                <a:solidFill>
                  <a:srgbClr val="000000"/>
                </a:solidFill>
                <a:latin typeface="Calibri"/>
              </a:rPr>
              <a:t>The HTML grammar definition</a:t>
            </a:r>
            <a:endParaRPr b="0" lang="en-IN" sz="3000" spc="-1" strike="noStrike">
              <a:latin typeface="Arial"/>
            </a:endParaRPr>
          </a:p>
          <a:p>
            <a:pPr>
              <a:lnSpc>
                <a:spcPct val="100000"/>
              </a:lnSpc>
              <a:spcBef>
                <a:spcPts val="601"/>
              </a:spcBef>
            </a:pPr>
            <a:r>
              <a:rPr b="0" lang="en-IN" sz="3000" spc="-1" strike="noStrike">
                <a:solidFill>
                  <a:srgbClr val="000000"/>
                </a:solidFill>
                <a:latin typeface="Calibri"/>
              </a:rPr>
              <a:t>The vocabulary and syntax of HTML are defined in </a:t>
            </a:r>
            <a:r>
              <a:rPr b="0" lang="en-IN" sz="3000" spc="-1" strike="noStrike" u="sng">
                <a:solidFill>
                  <a:srgbClr val="0000ff"/>
                </a:solidFill>
                <a:uFillTx/>
                <a:latin typeface="Calibri"/>
                <a:hlinkClick r:id="rId1"/>
              </a:rPr>
              <a:t>specifications</a:t>
            </a:r>
            <a:r>
              <a:rPr b="0" lang="en-IN" sz="3000" spc="-1" strike="noStrike">
                <a:solidFill>
                  <a:srgbClr val="000000"/>
                </a:solidFill>
                <a:latin typeface="Calibri"/>
              </a:rPr>
              <a:t> created by the W3C organization.</a:t>
            </a:r>
            <a:endParaRPr b="0" lang="en-IN" sz="3000" spc="-1" strike="noStrike">
              <a:latin typeface="Arial"/>
            </a:endParaRPr>
          </a:p>
          <a:p>
            <a:pPr>
              <a:lnSpc>
                <a:spcPct val="100000"/>
              </a:lnSpc>
              <a:spcBef>
                <a:spcPts val="601"/>
              </a:spcBef>
            </a:pPr>
            <a:endParaRPr b="0" lang="en-IN" sz="3000" spc="-1" strike="noStrike">
              <a:latin typeface="Arial"/>
            </a:endParaRPr>
          </a:p>
          <a:p>
            <a:pPr>
              <a:lnSpc>
                <a:spcPct val="100000"/>
              </a:lnSpc>
              <a:spcBef>
                <a:spcPts val="601"/>
              </a:spcBef>
            </a:pPr>
            <a:r>
              <a:rPr b="1" lang="en-IN" sz="3000" spc="-1" strike="noStrike">
                <a:solidFill>
                  <a:srgbClr val="000000"/>
                </a:solidFill>
                <a:latin typeface="Calibri"/>
              </a:rPr>
              <a:t>Not a context free grammar</a:t>
            </a:r>
            <a:endParaRPr b="0" lang="en-IN" sz="3000" spc="-1" strike="noStrike">
              <a:latin typeface="Arial"/>
            </a:endParaRPr>
          </a:p>
          <a:p>
            <a:pPr>
              <a:lnSpc>
                <a:spcPct val="100000"/>
              </a:lnSpc>
              <a:spcBef>
                <a:spcPts val="601"/>
              </a:spcBef>
            </a:pPr>
            <a:r>
              <a:rPr b="0" lang="en-IN" sz="3000" spc="-1" strike="noStrike">
                <a:solidFill>
                  <a:srgbClr val="000000"/>
                </a:solidFill>
                <a:latin typeface="Calibri"/>
              </a:rPr>
              <a:t>HTML cannot easily be defined by a context free grammar that parsers need.</a:t>
            </a:r>
            <a:endParaRPr b="0" lang="en-IN" sz="3000" spc="-1" strike="noStrike">
              <a:latin typeface="Arial"/>
            </a:endParaRPr>
          </a:p>
          <a:p>
            <a:pPr>
              <a:lnSpc>
                <a:spcPct val="100000"/>
              </a:lnSpc>
              <a:spcBef>
                <a:spcPts val="641"/>
              </a:spcBef>
            </a:pPr>
            <a:endParaRPr b="0" lang="en-IN" sz="3000" spc="-1" strike="noStrike">
              <a:latin typeface="Arial"/>
            </a:endParaRPr>
          </a:p>
          <a:p>
            <a:pPr>
              <a:lnSpc>
                <a:spcPct val="100000"/>
              </a:lnSpc>
              <a:spcBef>
                <a:spcPts val="641"/>
              </a:spcBef>
            </a:pPr>
            <a:endParaRPr b="0" lang="en-IN" sz="3000" spc="-1" strike="noStrike">
              <a:latin typeface="Arial"/>
            </a:endParaRPr>
          </a:p>
        </p:txBody>
      </p:sp>
      <p:sp>
        <p:nvSpPr>
          <p:cNvPr id="64" name="CustomShape 2"/>
          <p:cNvSpPr/>
          <p:nvPr/>
        </p:nvSpPr>
        <p:spPr>
          <a:xfrm>
            <a:off x="457560" y="166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IN" sz="4400" spc="-1" strike="noStrike">
                <a:solidFill>
                  <a:srgbClr val="000000"/>
                </a:solidFill>
                <a:latin typeface="Calibri"/>
              </a:rPr>
              <a:t>Translation</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371</TotalTime>
  <Application>LibreOffice/6.4.2.2$Windows_X86_64 LibreOffice_project/4e471d8c02c9c90f512f7f9ead8875b57fcb1ec3</Application>
  <Words>336</Words>
  <Paragraphs>57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2018-08-29T17:10:57Z</dcterms:created>
  <dc:creator>Lenovo</dc:creator>
  <dc:description/>
  <dc:language>en-IN</dc:language>
  <cp:lastModifiedBy/>
  <dcterms:modified xsi:type="dcterms:W3CDTF">2020-05-18T22:07:43Z</dcterms:modified>
  <cp:revision>45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22</vt:i4>
  </property>
</Properties>
</file>