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76" r:id="rId4"/>
    <p:sldId id="279" r:id="rId5"/>
    <p:sldId id="277" r:id="rId6"/>
    <p:sldId id="278" r:id="rId7"/>
    <p:sldId id="280" r:id="rId8"/>
    <p:sldId id="281" r:id="rId9"/>
    <p:sldId id="282" r:id="rId10"/>
    <p:sldId id="272" r:id="rId11"/>
    <p:sldId id="284" r:id="rId12"/>
    <p:sldId id="258" r:id="rId13"/>
    <p:sldId id="285" r:id="rId14"/>
    <p:sldId id="286" r:id="rId15"/>
    <p:sldId id="259" r:id="rId16"/>
    <p:sldId id="283" r:id="rId17"/>
    <p:sldId id="260" r:id="rId18"/>
    <p:sldId id="262" r:id="rId19"/>
    <p:sldId id="263" r:id="rId20"/>
    <p:sldId id="264" r:id="rId21"/>
    <p:sldId id="265" r:id="rId22"/>
    <p:sldId id="273" r:id="rId23"/>
    <p:sldId id="274" r:id="rId24"/>
    <p:sldId id="266" r:id="rId25"/>
    <p:sldId id="267" r:id="rId26"/>
    <p:sldId id="268" r:id="rId27"/>
    <p:sldId id="269"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1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C85DB8-E337-408D-851F-4494C0B0640F}" type="datetimeFigureOut">
              <a:rPr lang="en-US" smtClean="0"/>
              <a:t>25-Mar-17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E5E46-B783-48AB-9E35-7FDA60E8F6B2}" type="slidenum">
              <a:rPr lang="en-US" smtClean="0"/>
              <a:t>‹#›</a:t>
            </a:fld>
            <a:endParaRPr lang="en-US"/>
          </a:p>
        </p:txBody>
      </p:sp>
    </p:spTree>
    <p:extLst>
      <p:ext uri="{BB962C8B-B14F-4D97-AF65-F5344CB8AC3E}">
        <p14:creationId xmlns:p14="http://schemas.microsoft.com/office/powerpoint/2010/main" val="1291298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C85DB8-E337-408D-851F-4494C0B0640F}" type="datetimeFigureOut">
              <a:rPr lang="en-US" smtClean="0"/>
              <a:t>25-Mar-17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E5E46-B783-48AB-9E35-7FDA60E8F6B2}" type="slidenum">
              <a:rPr lang="en-US" smtClean="0"/>
              <a:t>‹#›</a:t>
            </a:fld>
            <a:endParaRPr lang="en-US"/>
          </a:p>
        </p:txBody>
      </p:sp>
    </p:spTree>
    <p:extLst>
      <p:ext uri="{BB962C8B-B14F-4D97-AF65-F5344CB8AC3E}">
        <p14:creationId xmlns:p14="http://schemas.microsoft.com/office/powerpoint/2010/main" val="2813171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7C85DB8-E337-408D-851F-4494C0B0640F}" type="datetimeFigureOut">
              <a:rPr lang="en-US" smtClean="0"/>
              <a:t>25-Mar-17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E5E46-B783-48AB-9E35-7FDA60E8F6B2}" type="slidenum">
              <a:rPr lang="en-US" smtClean="0"/>
              <a:t>‹#›</a:t>
            </a:fld>
            <a:endParaRPr lang="en-US"/>
          </a:p>
        </p:txBody>
      </p:sp>
    </p:spTree>
    <p:extLst>
      <p:ext uri="{BB962C8B-B14F-4D97-AF65-F5344CB8AC3E}">
        <p14:creationId xmlns:p14="http://schemas.microsoft.com/office/powerpoint/2010/main" val="3902721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87C85DB8-E337-408D-851F-4494C0B0640F}" type="datetimeFigureOut">
              <a:rPr lang="en-US" smtClean="0"/>
              <a:t>25-Mar-17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9E5E46-B783-48AB-9E35-7FDA60E8F6B2}" type="slidenum">
              <a:rPr lang="en-US" smtClean="0"/>
              <a:t>‹#›</a:t>
            </a:fld>
            <a:endParaRPr lang="en-US"/>
          </a:p>
        </p:txBody>
      </p:sp>
    </p:spTree>
    <p:extLst>
      <p:ext uri="{BB962C8B-B14F-4D97-AF65-F5344CB8AC3E}">
        <p14:creationId xmlns:p14="http://schemas.microsoft.com/office/powerpoint/2010/main" val="3001954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C85DB8-E337-408D-851F-4494C0B0640F}" type="datetimeFigureOut">
              <a:rPr lang="en-US" smtClean="0"/>
              <a:t>25-Mar-17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E5E46-B783-48AB-9E35-7FDA60E8F6B2}" type="slidenum">
              <a:rPr lang="en-US" smtClean="0"/>
              <a:t>‹#›</a:t>
            </a:fld>
            <a:endParaRPr lang="en-US"/>
          </a:p>
        </p:txBody>
      </p:sp>
    </p:spTree>
    <p:extLst>
      <p:ext uri="{BB962C8B-B14F-4D97-AF65-F5344CB8AC3E}">
        <p14:creationId xmlns:p14="http://schemas.microsoft.com/office/powerpoint/2010/main" val="995806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C85DB8-E337-408D-851F-4494C0B0640F}" type="datetimeFigureOut">
              <a:rPr lang="en-US" smtClean="0"/>
              <a:t>25-Mar-17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E5E46-B783-48AB-9E35-7FDA60E8F6B2}" type="slidenum">
              <a:rPr lang="en-US" smtClean="0"/>
              <a:t>‹#›</a:t>
            </a:fld>
            <a:endParaRPr lang="en-US"/>
          </a:p>
        </p:txBody>
      </p:sp>
    </p:spTree>
    <p:extLst>
      <p:ext uri="{BB962C8B-B14F-4D97-AF65-F5344CB8AC3E}">
        <p14:creationId xmlns:p14="http://schemas.microsoft.com/office/powerpoint/2010/main" val="377744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C85DB8-E337-408D-851F-4494C0B0640F}" type="datetimeFigureOut">
              <a:rPr lang="en-US" smtClean="0"/>
              <a:t>25-Mar-17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E5E46-B783-48AB-9E35-7FDA60E8F6B2}" type="slidenum">
              <a:rPr lang="en-US" smtClean="0"/>
              <a:t>‹#›</a:t>
            </a:fld>
            <a:endParaRPr lang="en-US"/>
          </a:p>
        </p:txBody>
      </p:sp>
    </p:spTree>
    <p:extLst>
      <p:ext uri="{BB962C8B-B14F-4D97-AF65-F5344CB8AC3E}">
        <p14:creationId xmlns:p14="http://schemas.microsoft.com/office/powerpoint/2010/main" val="1368091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C85DB8-E337-408D-851F-4494C0B0640F}" type="datetimeFigureOut">
              <a:rPr lang="en-US" smtClean="0"/>
              <a:t>25-Mar-17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E5E46-B783-48AB-9E35-7FDA60E8F6B2}" type="slidenum">
              <a:rPr lang="en-US" smtClean="0"/>
              <a:t>‹#›</a:t>
            </a:fld>
            <a:endParaRPr lang="en-US"/>
          </a:p>
        </p:txBody>
      </p:sp>
    </p:spTree>
    <p:extLst>
      <p:ext uri="{BB962C8B-B14F-4D97-AF65-F5344CB8AC3E}">
        <p14:creationId xmlns:p14="http://schemas.microsoft.com/office/powerpoint/2010/main" val="270646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C85DB8-E337-408D-851F-4494C0B0640F}" type="datetimeFigureOut">
              <a:rPr lang="en-US" smtClean="0"/>
              <a:t>25-Mar-17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E5E46-B783-48AB-9E35-7FDA60E8F6B2}" type="slidenum">
              <a:rPr lang="en-US" smtClean="0"/>
              <a:t>‹#›</a:t>
            </a:fld>
            <a:endParaRPr lang="en-US"/>
          </a:p>
        </p:txBody>
      </p:sp>
    </p:spTree>
    <p:extLst>
      <p:ext uri="{BB962C8B-B14F-4D97-AF65-F5344CB8AC3E}">
        <p14:creationId xmlns:p14="http://schemas.microsoft.com/office/powerpoint/2010/main" val="4276654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C85DB8-E337-408D-851F-4494C0B0640F}" type="datetimeFigureOut">
              <a:rPr lang="en-US" smtClean="0"/>
              <a:t>25-Mar-17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9E5E46-B783-48AB-9E35-7FDA60E8F6B2}" type="slidenum">
              <a:rPr lang="en-US" smtClean="0"/>
              <a:t>‹#›</a:t>
            </a:fld>
            <a:endParaRPr lang="en-US"/>
          </a:p>
        </p:txBody>
      </p:sp>
    </p:spTree>
    <p:extLst>
      <p:ext uri="{BB962C8B-B14F-4D97-AF65-F5344CB8AC3E}">
        <p14:creationId xmlns:p14="http://schemas.microsoft.com/office/powerpoint/2010/main" val="567370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C85DB8-E337-408D-851F-4494C0B0640F}" type="datetimeFigureOut">
              <a:rPr lang="en-US" smtClean="0"/>
              <a:t>25-Mar-17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9E5E46-B783-48AB-9E35-7FDA60E8F6B2}" type="slidenum">
              <a:rPr lang="en-US" smtClean="0"/>
              <a:t>‹#›</a:t>
            </a:fld>
            <a:endParaRPr lang="en-US"/>
          </a:p>
        </p:txBody>
      </p:sp>
    </p:spTree>
    <p:extLst>
      <p:ext uri="{BB962C8B-B14F-4D97-AF65-F5344CB8AC3E}">
        <p14:creationId xmlns:p14="http://schemas.microsoft.com/office/powerpoint/2010/main" val="321801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C85DB8-E337-408D-851F-4494C0B0640F}" type="datetimeFigureOut">
              <a:rPr lang="en-US" smtClean="0"/>
              <a:t>25-Mar-17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9E5E46-B783-48AB-9E35-7FDA60E8F6B2}" type="slidenum">
              <a:rPr lang="en-US" smtClean="0"/>
              <a:t>‹#›</a:t>
            </a:fld>
            <a:endParaRPr lang="en-US"/>
          </a:p>
        </p:txBody>
      </p:sp>
    </p:spTree>
    <p:extLst>
      <p:ext uri="{BB962C8B-B14F-4D97-AF65-F5344CB8AC3E}">
        <p14:creationId xmlns:p14="http://schemas.microsoft.com/office/powerpoint/2010/main" val="147702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C85DB8-E337-408D-851F-4494C0B0640F}" type="datetimeFigureOut">
              <a:rPr lang="en-US" smtClean="0"/>
              <a:t>25-Mar-17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E5E46-B783-48AB-9E35-7FDA60E8F6B2}" type="slidenum">
              <a:rPr lang="en-US" smtClean="0"/>
              <a:t>‹#›</a:t>
            </a:fld>
            <a:endParaRPr lang="en-US"/>
          </a:p>
        </p:txBody>
      </p:sp>
    </p:spTree>
    <p:extLst>
      <p:ext uri="{BB962C8B-B14F-4D97-AF65-F5344CB8AC3E}">
        <p14:creationId xmlns:p14="http://schemas.microsoft.com/office/powerpoint/2010/main" val="3050670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87C85DB8-E337-408D-851F-4494C0B0640F}" type="datetimeFigureOut">
              <a:rPr lang="en-US" smtClean="0"/>
              <a:t>25-Mar-17</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919E5E46-B783-48AB-9E35-7FDA60E8F6B2}" type="slidenum">
              <a:rPr lang="en-US" smtClean="0"/>
              <a:t>‹#›</a:t>
            </a:fld>
            <a:endParaRPr lang="en-US"/>
          </a:p>
        </p:txBody>
      </p:sp>
    </p:spTree>
    <p:extLst>
      <p:ext uri="{BB962C8B-B14F-4D97-AF65-F5344CB8AC3E}">
        <p14:creationId xmlns:p14="http://schemas.microsoft.com/office/powerpoint/2010/main" val="2142868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7C85DB8-E337-408D-851F-4494C0B0640F}" type="datetimeFigureOut">
              <a:rPr lang="en-US" smtClean="0"/>
              <a:t>25-Mar-17</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19E5E46-B783-48AB-9E35-7FDA60E8F6B2}" type="slidenum">
              <a:rPr lang="en-US" smtClean="0"/>
              <a:t>‹#›</a:t>
            </a:fld>
            <a:endParaRPr lang="en-US"/>
          </a:p>
        </p:txBody>
      </p:sp>
    </p:spTree>
    <p:extLst>
      <p:ext uri="{BB962C8B-B14F-4D97-AF65-F5344CB8AC3E}">
        <p14:creationId xmlns:p14="http://schemas.microsoft.com/office/powerpoint/2010/main" val="25291991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istoryObjectInsert.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www.w3schools.com/jsref/prop_win_innerheight.asp" TargetMode="External"/><Relationship Id="rId3" Type="http://schemas.openxmlformats.org/officeDocument/2006/relationships/hyperlink" Target="https://www.w3schools.com/jsref/prop_win_defaultstatus.asp" TargetMode="External"/><Relationship Id="rId7" Type="http://schemas.openxmlformats.org/officeDocument/2006/relationships/hyperlink" Target="https://www.w3schools.com/jsref/obj_history.asp" TargetMode="External"/><Relationship Id="rId2" Type="http://schemas.openxmlformats.org/officeDocument/2006/relationships/hyperlink" Target="https://www.w3schools.com/jsref/prop_win_closed.asp" TargetMode="External"/><Relationship Id="rId1" Type="http://schemas.openxmlformats.org/officeDocument/2006/relationships/slideLayout" Target="../slideLayouts/slideLayout2.xml"/><Relationship Id="rId6" Type="http://schemas.openxmlformats.org/officeDocument/2006/relationships/hyperlink" Target="https://www.w3schools.com/jsref/prop_win_frames.asp" TargetMode="External"/><Relationship Id="rId5" Type="http://schemas.openxmlformats.org/officeDocument/2006/relationships/hyperlink" Target="https://www.w3schools.com/jsref/prop_win_frameElement.asp" TargetMode="External"/><Relationship Id="rId4" Type="http://schemas.openxmlformats.org/officeDocument/2006/relationships/hyperlink" Target="https://www.w3schools.com/jsref/dom_obj_document.asp" TargetMode="External"/><Relationship Id="rId9" Type="http://schemas.openxmlformats.org/officeDocument/2006/relationships/hyperlink" Target="https://www.w3schools.com/jsref/prop_win_length.asp"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w3schools.com/jsref/prop_win_name.asp" TargetMode="External"/><Relationship Id="rId7" Type="http://schemas.openxmlformats.org/officeDocument/2006/relationships/hyperlink" Target="https://www.w3schools.com/jsref/prop_win_pagexoffset.asp" TargetMode="External"/><Relationship Id="rId2" Type="http://schemas.openxmlformats.org/officeDocument/2006/relationships/hyperlink" Target="https://www.w3schools.com/jsref/obj_location.asp" TargetMode="External"/><Relationship Id="rId1" Type="http://schemas.openxmlformats.org/officeDocument/2006/relationships/slideLayout" Target="../slideLayouts/slideLayout2.xml"/><Relationship Id="rId6" Type="http://schemas.openxmlformats.org/officeDocument/2006/relationships/hyperlink" Target="https://www.w3schools.com/jsref/prop_win_outerheight.asp" TargetMode="External"/><Relationship Id="rId5" Type="http://schemas.openxmlformats.org/officeDocument/2006/relationships/hyperlink" Target="https://www.w3schools.com/jsref/prop_win_opener.asp" TargetMode="External"/><Relationship Id="rId4" Type="http://schemas.openxmlformats.org/officeDocument/2006/relationships/hyperlink" Target="https://www.w3schools.com/jsref/obj_navigator.asp"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www.w3schools.com/jsref/prop_win_parent.asp" TargetMode="External"/><Relationship Id="rId2" Type="http://schemas.openxmlformats.org/officeDocument/2006/relationships/hyperlink" Target="https://www.w3schools.com/jsref/prop_win_pagexoffset.asp" TargetMode="External"/><Relationship Id="rId1" Type="http://schemas.openxmlformats.org/officeDocument/2006/relationships/slideLayout" Target="../slideLayouts/slideLayout2.xml"/><Relationship Id="rId6" Type="http://schemas.openxmlformats.org/officeDocument/2006/relationships/hyperlink" Target="https://www.w3schools.com/jsref/prop_win_screenx.asp" TargetMode="External"/><Relationship Id="rId5" Type="http://schemas.openxmlformats.org/officeDocument/2006/relationships/hyperlink" Target="https://www.w3schools.com/jsref/prop_win_screenleft.asp" TargetMode="External"/><Relationship Id="rId4" Type="http://schemas.openxmlformats.org/officeDocument/2006/relationships/hyperlink" Target="https://www.w3schools.com/jsref/obj_screen.asp"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w3schools.com/jsref/prop_win_self.asp" TargetMode="External"/><Relationship Id="rId2" Type="http://schemas.openxmlformats.org/officeDocument/2006/relationships/hyperlink" Target="https://www.w3schools.com/jsref/prop_win_pagexoffset.asp" TargetMode="External"/><Relationship Id="rId1" Type="http://schemas.openxmlformats.org/officeDocument/2006/relationships/slideLayout" Target="../slideLayouts/slideLayout2.xml"/><Relationship Id="rId5" Type="http://schemas.openxmlformats.org/officeDocument/2006/relationships/hyperlink" Target="https://www.w3schools.com/jsref/prop_win_top.asp" TargetMode="External"/><Relationship Id="rId4" Type="http://schemas.openxmlformats.org/officeDocument/2006/relationships/hyperlink" Target="https://www.w3schools.com/jsref/prop_win_status.asp"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s://www.w3schools.com/jsref/met_win_close.asp" TargetMode="External"/><Relationship Id="rId3" Type="http://schemas.openxmlformats.org/officeDocument/2006/relationships/hyperlink" Target="https://www.w3schools.com/jsref/met_win_atob.asp" TargetMode="External"/><Relationship Id="rId7" Type="http://schemas.openxmlformats.org/officeDocument/2006/relationships/hyperlink" Target="https://www.w3schools.com/jsref/met_win_cleartimeout.asp" TargetMode="External"/><Relationship Id="rId2" Type="http://schemas.openxmlformats.org/officeDocument/2006/relationships/hyperlink" Target="https://www.w3schools.com/jsref/met_win_alert.asp" TargetMode="External"/><Relationship Id="rId1" Type="http://schemas.openxmlformats.org/officeDocument/2006/relationships/slideLayout" Target="../slideLayouts/slideLayout2.xml"/><Relationship Id="rId6" Type="http://schemas.openxmlformats.org/officeDocument/2006/relationships/hyperlink" Target="https://www.w3schools.com/jsref/met_win_clearinterval.asp" TargetMode="External"/><Relationship Id="rId5" Type="http://schemas.openxmlformats.org/officeDocument/2006/relationships/hyperlink" Target="https://www.w3schools.com/jsref/met_win_btoa.asp" TargetMode="External"/><Relationship Id="rId10" Type="http://schemas.openxmlformats.org/officeDocument/2006/relationships/hyperlink" Target="https://www.w3schools.com/jsref/met_win_focus.asp" TargetMode="External"/><Relationship Id="rId4" Type="http://schemas.openxmlformats.org/officeDocument/2006/relationships/hyperlink" Target="https://www.w3schools.com/jsref/met_win_blur.asp" TargetMode="External"/><Relationship Id="rId9" Type="http://schemas.openxmlformats.org/officeDocument/2006/relationships/hyperlink" Target="https://www.w3schools.com/jsref/met_win_confirm.asp" TargetMode="External"/></Relationships>
</file>

<file path=ppt/slides/_rels/slide39.xml.rels><?xml version="1.0" encoding="UTF-8" standalone="yes"?>
<Relationships xmlns="http://schemas.openxmlformats.org/package/2006/relationships"><Relationship Id="rId8" Type="http://schemas.openxmlformats.org/officeDocument/2006/relationships/hyperlink" Target="https://www.w3schools.com/jsref/met_win_prompt.asp" TargetMode="External"/><Relationship Id="rId3" Type="http://schemas.openxmlformats.org/officeDocument/2006/relationships/hyperlink" Target="https://www.w3schools.com/jsref/met_win_matchmedia.asp" TargetMode="External"/><Relationship Id="rId7" Type="http://schemas.openxmlformats.org/officeDocument/2006/relationships/hyperlink" Target="https://www.w3schools.com/jsref/met_win_print.asp" TargetMode="External"/><Relationship Id="rId2" Type="http://schemas.openxmlformats.org/officeDocument/2006/relationships/hyperlink" Target="https://www.w3schools.com/jsref/jsref_getcomputedstyle.asp" TargetMode="External"/><Relationship Id="rId1" Type="http://schemas.openxmlformats.org/officeDocument/2006/relationships/slideLayout" Target="../slideLayouts/slideLayout2.xml"/><Relationship Id="rId6" Type="http://schemas.openxmlformats.org/officeDocument/2006/relationships/hyperlink" Target="https://www.w3schools.com/jsref/met_win_open.asp" TargetMode="External"/><Relationship Id="rId5" Type="http://schemas.openxmlformats.org/officeDocument/2006/relationships/hyperlink" Target="https://www.w3schools.com/jsref/met_win_moveto.asp" TargetMode="External"/><Relationship Id="rId4" Type="http://schemas.openxmlformats.org/officeDocument/2006/relationships/hyperlink" Target="https://www.w3schools.com/jsref/met_win_moveby.asp" TargetMode="External"/><Relationship Id="rId9" Type="http://schemas.openxmlformats.org/officeDocument/2006/relationships/hyperlink" Target="https://www.w3schools.com/jsref/met_win_resizeby.as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www.w3schools.com/jsref/met_win_scrollto.asp" TargetMode="External"/><Relationship Id="rId7" Type="http://schemas.openxmlformats.org/officeDocument/2006/relationships/hyperlink" Target="https://www.w3schools.com/jsref/met_win_stop.asp" TargetMode="External"/><Relationship Id="rId2" Type="http://schemas.openxmlformats.org/officeDocument/2006/relationships/hyperlink" Target="https://www.w3schools.com/jsref/met_win_resizeto.asp" TargetMode="External"/><Relationship Id="rId1" Type="http://schemas.openxmlformats.org/officeDocument/2006/relationships/slideLayout" Target="../slideLayouts/slideLayout2.xml"/><Relationship Id="rId6" Type="http://schemas.openxmlformats.org/officeDocument/2006/relationships/hyperlink" Target="https://www.w3schools.com/jsref/met_win_settimeout.asp" TargetMode="External"/><Relationship Id="rId5" Type="http://schemas.openxmlformats.org/officeDocument/2006/relationships/hyperlink" Target="https://www.w3schools.com/jsref/met_win_setinterval.asp" TargetMode="External"/><Relationship Id="rId4" Type="http://schemas.openxmlformats.org/officeDocument/2006/relationships/hyperlink" Target="https://www.w3schools.com/jsref/met_win_scrollby.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BROWSER OBJECT MODEL</a:t>
            </a:r>
          </a:p>
        </p:txBody>
      </p:sp>
      <p:sp>
        <p:nvSpPr>
          <p:cNvPr id="3" name="Subtitle 2"/>
          <p:cNvSpPr>
            <a:spLocks noGrp="1"/>
          </p:cNvSpPr>
          <p:nvPr>
            <p:ph type="subTitle" idx="1"/>
          </p:nvPr>
        </p:nvSpPr>
        <p:spPr/>
        <p:txBody>
          <a:bodyPr/>
          <a:lstStyle/>
          <a:p>
            <a:r>
              <a:rPr lang="en-US" dirty="0"/>
              <a:t>K. ANJU MUNOTH</a:t>
            </a:r>
          </a:p>
        </p:txBody>
      </p:sp>
    </p:spTree>
    <p:extLst>
      <p:ext uri="{BB962C8B-B14F-4D97-AF65-F5344CB8AC3E}">
        <p14:creationId xmlns:p14="http://schemas.microsoft.com/office/powerpoint/2010/main" val="2837938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in the "window" object</a:t>
            </a:r>
          </a:p>
        </p:txBody>
      </p:sp>
      <p:sp>
        <p:nvSpPr>
          <p:cNvPr id="3" name="Content Placeholder 2"/>
          <p:cNvSpPr>
            <a:spLocks noGrp="1"/>
          </p:cNvSpPr>
          <p:nvPr>
            <p:ph idx="1"/>
          </p:nvPr>
        </p:nvSpPr>
        <p:spPr/>
        <p:txBody>
          <a:bodyPr>
            <a:normAutofit/>
          </a:bodyPr>
          <a:lstStyle/>
          <a:p>
            <a:r>
              <a:rPr lang="en-US" dirty="0"/>
              <a:t>Location : Represents the URL loaded into the window</a:t>
            </a:r>
          </a:p>
          <a:p>
            <a:r>
              <a:rPr lang="en-US" dirty="0"/>
              <a:t>Navigator : Contains info about the browser (Its version, OS, etc.)</a:t>
            </a:r>
          </a:p>
          <a:p>
            <a:r>
              <a:rPr lang="en-US" dirty="0"/>
              <a:t>Document : Holds the real content of the page</a:t>
            </a:r>
          </a:p>
          <a:p>
            <a:r>
              <a:rPr lang="en-US" dirty="0"/>
              <a:t>Screen : Contains info about the client's display screen</a:t>
            </a:r>
          </a:p>
          <a:p>
            <a:r>
              <a:rPr lang="en-US" dirty="0"/>
              <a:t>History : Contains the visited URLs in the browser window</a:t>
            </a:r>
          </a:p>
        </p:txBody>
      </p:sp>
    </p:spTree>
    <p:extLst>
      <p:ext uri="{BB962C8B-B14F-4D97-AF65-F5344CB8AC3E}">
        <p14:creationId xmlns:p14="http://schemas.microsoft.com/office/powerpoint/2010/main" val="1009387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History Object</a:t>
            </a:r>
            <a:endParaRPr lang="en-US" dirty="0"/>
          </a:p>
        </p:txBody>
      </p:sp>
      <p:sp>
        <p:nvSpPr>
          <p:cNvPr id="3" name="Content Placeholder 2"/>
          <p:cNvSpPr>
            <a:spLocks noGrp="1"/>
          </p:cNvSpPr>
          <p:nvPr>
            <p:ph idx="1"/>
          </p:nvPr>
        </p:nvSpPr>
        <p:spPr/>
        <p:txBody>
          <a:bodyPr>
            <a:normAutofit lnSpcReduction="10000"/>
          </a:bodyPr>
          <a:lstStyle/>
          <a:p>
            <a:r>
              <a:rPr lang="en-US" dirty="0"/>
              <a:t>Is a property of the window object.</a:t>
            </a:r>
          </a:p>
          <a:p>
            <a:r>
              <a:rPr lang="en-US" dirty="0"/>
              <a:t>Used to maintain a record (using a stack) of the pages visited</a:t>
            </a:r>
          </a:p>
          <a:p>
            <a:r>
              <a:rPr lang="en-US" dirty="0" err="1"/>
              <a:t>Ued</a:t>
            </a:r>
            <a:r>
              <a:rPr lang="en-US" dirty="0"/>
              <a:t> to navigate back or forward on a webpage. Similar to back and forward buttons on Browser's toolbar.</a:t>
            </a:r>
          </a:p>
          <a:p>
            <a:r>
              <a:rPr lang="en-US" dirty="0"/>
              <a:t>Can reference only those pages that the user has visited and record of which is available within the browser stack.</a:t>
            </a:r>
          </a:p>
          <a:p>
            <a:r>
              <a:rPr lang="en-US" dirty="0"/>
              <a:t>The length property of the history object specifies the number of items in the stack, but for security reasons scripts cannot access these URLs (as any script could access your browsing history)</a:t>
            </a:r>
          </a:p>
          <a:p>
            <a:r>
              <a:rPr lang="en-US" dirty="0"/>
              <a:t>There are three other methods to navigate to other pages based on list of URL's available in the browser stack. These methods are back() , forward() and go() .</a:t>
            </a:r>
            <a:endParaRPr lang="en-US" dirty="0"/>
          </a:p>
        </p:txBody>
      </p:sp>
    </p:spTree>
    <p:extLst>
      <p:ext uri="{BB962C8B-B14F-4D97-AF65-F5344CB8AC3E}">
        <p14:creationId xmlns:p14="http://schemas.microsoft.com/office/powerpoint/2010/main" val="3492600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and methods of history object</a:t>
            </a:r>
          </a:p>
        </p:txBody>
      </p:sp>
      <p:sp>
        <p:nvSpPr>
          <p:cNvPr id="3" name="Content Placeholder 2"/>
          <p:cNvSpPr>
            <a:spLocks noGrp="1"/>
          </p:cNvSpPr>
          <p:nvPr>
            <p:ph idx="1"/>
          </p:nvPr>
        </p:nvSpPr>
        <p:spPr/>
        <p:txBody>
          <a:bodyPr/>
          <a:lstStyle/>
          <a:p>
            <a:pPr marL="0" indent="0">
              <a:buNone/>
            </a:pPr>
            <a:r>
              <a:rPr lang="en-US" dirty="0"/>
              <a:t>PROPERTY:</a:t>
            </a:r>
          </a:p>
          <a:p>
            <a:r>
              <a:rPr lang="en-US" dirty="0"/>
              <a:t>Length :	returns the length of the history URLs. </a:t>
            </a:r>
          </a:p>
          <a:p>
            <a:pPr marL="0" indent="0">
              <a:buNone/>
            </a:pPr>
            <a:r>
              <a:rPr lang="en-US" dirty="0"/>
              <a:t>METHODS:</a:t>
            </a:r>
          </a:p>
          <a:p>
            <a:r>
              <a:rPr lang="en-US" dirty="0"/>
              <a:t>forward()  : 	loads the next page.</a:t>
            </a:r>
          </a:p>
          <a:p>
            <a:r>
              <a:rPr lang="en-US" dirty="0"/>
              <a:t>back()  :	loads the previous page.</a:t>
            </a:r>
          </a:p>
          <a:p>
            <a:r>
              <a:rPr lang="en-US" dirty="0"/>
              <a:t>go()	:  loads the given page number.</a:t>
            </a:r>
          </a:p>
        </p:txBody>
      </p:sp>
    </p:spTree>
    <p:extLst>
      <p:ext uri="{BB962C8B-B14F-4D97-AF65-F5344CB8AC3E}">
        <p14:creationId xmlns:p14="http://schemas.microsoft.com/office/powerpoint/2010/main" val="1955942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Properties and Methods of history Object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700017"/>
              </p:ext>
            </p:extLst>
          </p:nvPr>
        </p:nvGraphicFramePr>
        <p:xfrm>
          <a:off x="576775" y="2222500"/>
          <a:ext cx="11380763" cy="4358640"/>
        </p:xfrm>
        <a:graphic>
          <a:graphicData uri="http://schemas.openxmlformats.org/drawingml/2006/table">
            <a:tbl>
              <a:tblPr firstRow="1" bandRow="1">
                <a:tableStyleId>{5C22544A-7EE6-4342-B048-85BDC9FD1C3A}</a:tableStyleId>
              </a:tblPr>
              <a:tblGrid>
                <a:gridCol w="2332725">
                  <a:extLst>
                    <a:ext uri="{9D8B030D-6E8A-4147-A177-3AD203B41FA5}">
                      <a16:colId xmlns:a16="http://schemas.microsoft.com/office/drawing/2014/main" val="340622947"/>
                    </a:ext>
                  </a:extLst>
                </a:gridCol>
                <a:gridCol w="7721599">
                  <a:extLst>
                    <a:ext uri="{9D8B030D-6E8A-4147-A177-3AD203B41FA5}">
                      <a16:colId xmlns:a16="http://schemas.microsoft.com/office/drawing/2014/main" val="1395358740"/>
                    </a:ext>
                  </a:extLst>
                </a:gridCol>
                <a:gridCol w="1326439">
                  <a:extLst>
                    <a:ext uri="{9D8B030D-6E8A-4147-A177-3AD203B41FA5}">
                      <a16:colId xmlns:a16="http://schemas.microsoft.com/office/drawing/2014/main" val="2319251319"/>
                    </a:ext>
                  </a:extLst>
                </a:gridCol>
              </a:tblGrid>
              <a:tr h="370840">
                <a:tc>
                  <a:txBody>
                    <a:bodyPr/>
                    <a:lstStyle/>
                    <a:p>
                      <a:pPr algn="l"/>
                      <a:r>
                        <a:rPr lang="en-US" b="0" dirty="0">
                          <a:solidFill>
                            <a:srgbClr val="FFFFFF"/>
                          </a:solidFill>
                          <a:effectLst/>
                          <a:latin typeface="Lucida Sans Unicode" panose="020B0602030504020204" pitchFamily="34" charset="0"/>
                        </a:rPr>
                        <a:t>Name</a:t>
                      </a:r>
                    </a:p>
                  </a:txBody>
                  <a:tcPr marL="66675" marR="66675" marT="66675" marB="66675" anchor="ctr"/>
                </a:tc>
                <a:tc>
                  <a:txBody>
                    <a:bodyPr/>
                    <a:lstStyle/>
                    <a:p>
                      <a:pPr algn="l"/>
                      <a:r>
                        <a:rPr lang="en-US" b="0">
                          <a:solidFill>
                            <a:srgbClr val="FFFFFF"/>
                          </a:solidFill>
                          <a:effectLst/>
                          <a:latin typeface="Lucida Sans Unicode" panose="020B0602030504020204" pitchFamily="34" charset="0"/>
                        </a:rPr>
                        <a:t>Description</a:t>
                      </a:r>
                    </a:p>
                  </a:txBody>
                  <a:tcPr marL="66675" marR="66675" marT="66675" marB="66675" anchor="ctr"/>
                </a:tc>
                <a:tc>
                  <a:txBody>
                    <a:bodyPr/>
                    <a:lstStyle/>
                    <a:p>
                      <a:pPr algn="l"/>
                      <a:r>
                        <a:rPr lang="en-US" b="0">
                          <a:solidFill>
                            <a:srgbClr val="FFFFFF"/>
                          </a:solidFill>
                          <a:effectLst/>
                          <a:latin typeface="Lucida Sans Unicode" panose="020B0602030504020204" pitchFamily="34" charset="0"/>
                        </a:rPr>
                        <a:t>Returns</a:t>
                      </a:r>
                    </a:p>
                  </a:txBody>
                  <a:tcPr marL="66675" marR="66675" marT="66675" marB="66675" anchor="ctr"/>
                </a:tc>
                <a:extLst>
                  <a:ext uri="{0D108BD9-81ED-4DB2-BD59-A6C34878D82A}">
                    <a16:rowId xmlns:a16="http://schemas.microsoft.com/office/drawing/2014/main" val="2264168230"/>
                  </a:ext>
                </a:extLst>
              </a:tr>
              <a:tr h="370840">
                <a:tc>
                  <a:txBody>
                    <a:bodyPr/>
                    <a:lstStyle/>
                    <a:p>
                      <a:pPr algn="l"/>
                      <a:r>
                        <a:rPr lang="en-US" i="1">
                          <a:solidFill>
                            <a:srgbClr val="303030"/>
                          </a:solidFill>
                          <a:effectLst/>
                          <a:latin typeface="Verdana" panose="020B0604030504040204" pitchFamily="34" charset="0"/>
                        </a:rPr>
                        <a:t>back()</a:t>
                      </a:r>
                      <a:endParaRPr lang="en-US">
                        <a:solidFill>
                          <a:srgbClr val="303030"/>
                        </a:solidFill>
                        <a:effectLst/>
                        <a:latin typeface="Verdana" panose="020B0604030504040204" pitchFamily="34" charset="0"/>
                      </a:endParaRPr>
                    </a:p>
                  </a:txBody>
                  <a:tcPr marL="66675" marR="66675" marT="66675" marB="66675" anchor="ctr"/>
                </a:tc>
                <a:tc>
                  <a:txBody>
                    <a:bodyPr/>
                    <a:lstStyle/>
                    <a:p>
                      <a:pPr algn="l"/>
                      <a:r>
                        <a:rPr lang="en-US">
                          <a:solidFill>
                            <a:srgbClr val="303030"/>
                          </a:solidFill>
                          <a:effectLst/>
                          <a:latin typeface="Verdana" panose="020B0604030504040204" pitchFamily="34" charset="0"/>
                        </a:rPr>
                        <a:t>To go one step back in the history</a:t>
                      </a:r>
                    </a:p>
                  </a:txBody>
                  <a:tcPr marL="66675" marR="66675" marT="66675" marB="66675" anchor="ctr"/>
                </a:tc>
                <a:tc>
                  <a:txBody>
                    <a:bodyPr/>
                    <a:lstStyle/>
                    <a:p>
                      <a:pPr algn="l"/>
                      <a:r>
                        <a:rPr lang="en-US">
                          <a:solidFill>
                            <a:srgbClr val="303030"/>
                          </a:solidFill>
                          <a:effectLst/>
                          <a:latin typeface="Verdana" panose="020B0604030504040204" pitchFamily="34" charset="0"/>
                        </a:rPr>
                        <a:t>void</a:t>
                      </a:r>
                    </a:p>
                  </a:txBody>
                  <a:tcPr marL="66675" marR="66675" marT="66675" marB="66675" anchor="ctr"/>
                </a:tc>
                <a:extLst>
                  <a:ext uri="{0D108BD9-81ED-4DB2-BD59-A6C34878D82A}">
                    <a16:rowId xmlns:a16="http://schemas.microsoft.com/office/drawing/2014/main" val="520185936"/>
                  </a:ext>
                </a:extLst>
              </a:tr>
              <a:tr h="370840">
                <a:tc>
                  <a:txBody>
                    <a:bodyPr/>
                    <a:lstStyle/>
                    <a:p>
                      <a:pPr algn="l"/>
                      <a:r>
                        <a:rPr lang="en-US" i="1">
                          <a:solidFill>
                            <a:srgbClr val="303030"/>
                          </a:solidFill>
                          <a:effectLst/>
                          <a:latin typeface="Verdana" panose="020B0604030504040204" pitchFamily="34" charset="0"/>
                        </a:rPr>
                        <a:t>forward()</a:t>
                      </a:r>
                      <a:endParaRPr lang="en-US">
                        <a:solidFill>
                          <a:srgbClr val="303030"/>
                        </a:solidFill>
                        <a:effectLst/>
                        <a:latin typeface="Verdana" panose="020B0604030504040204" pitchFamily="34" charset="0"/>
                      </a:endParaRPr>
                    </a:p>
                  </a:txBody>
                  <a:tcPr marL="66675" marR="66675" marT="66675" marB="66675" anchor="ctr"/>
                </a:tc>
                <a:tc>
                  <a:txBody>
                    <a:bodyPr/>
                    <a:lstStyle/>
                    <a:p>
                      <a:pPr algn="l"/>
                      <a:r>
                        <a:rPr lang="en-US">
                          <a:solidFill>
                            <a:srgbClr val="303030"/>
                          </a:solidFill>
                          <a:effectLst/>
                          <a:latin typeface="Verdana" panose="020B0604030504040204" pitchFamily="34" charset="0"/>
                        </a:rPr>
                        <a:t>To go one step forward in the history</a:t>
                      </a:r>
                    </a:p>
                  </a:txBody>
                  <a:tcPr marL="66675" marR="66675" marT="66675" marB="66675" anchor="ctr"/>
                </a:tc>
                <a:tc>
                  <a:txBody>
                    <a:bodyPr/>
                    <a:lstStyle/>
                    <a:p>
                      <a:pPr algn="l"/>
                      <a:r>
                        <a:rPr lang="en-US">
                          <a:solidFill>
                            <a:srgbClr val="303030"/>
                          </a:solidFill>
                          <a:effectLst/>
                          <a:latin typeface="Verdana" panose="020B0604030504040204" pitchFamily="34" charset="0"/>
                        </a:rPr>
                        <a:t>void</a:t>
                      </a:r>
                    </a:p>
                  </a:txBody>
                  <a:tcPr marL="66675" marR="66675" marT="66675" marB="66675" anchor="ctr"/>
                </a:tc>
                <a:extLst>
                  <a:ext uri="{0D108BD9-81ED-4DB2-BD59-A6C34878D82A}">
                    <a16:rowId xmlns:a16="http://schemas.microsoft.com/office/drawing/2014/main" val="1907336281"/>
                  </a:ext>
                </a:extLst>
              </a:tr>
              <a:tr h="370840">
                <a:tc>
                  <a:txBody>
                    <a:bodyPr/>
                    <a:lstStyle/>
                    <a:p>
                      <a:pPr algn="l"/>
                      <a:r>
                        <a:rPr lang="en-US" i="1">
                          <a:solidFill>
                            <a:srgbClr val="303030"/>
                          </a:solidFill>
                          <a:effectLst/>
                          <a:latin typeface="Verdana" panose="020B0604030504040204" pitchFamily="34" charset="0"/>
                        </a:rPr>
                        <a:t>go(&lt;index&gt;)</a:t>
                      </a:r>
                      <a:endParaRPr lang="en-US">
                        <a:solidFill>
                          <a:srgbClr val="303030"/>
                        </a:solidFill>
                        <a:effectLst/>
                        <a:latin typeface="Verdana" panose="020B0604030504040204" pitchFamily="34" charset="0"/>
                      </a:endParaRPr>
                    </a:p>
                  </a:txBody>
                  <a:tcPr marL="66675" marR="66675" marT="66675" marB="66675" anchor="ctr"/>
                </a:tc>
                <a:tc>
                  <a:txBody>
                    <a:bodyPr/>
                    <a:lstStyle/>
                    <a:p>
                      <a:pPr algn="l"/>
                      <a:r>
                        <a:rPr lang="en-US">
                          <a:solidFill>
                            <a:srgbClr val="303030"/>
                          </a:solidFill>
                          <a:effectLst/>
                          <a:latin typeface="Verdana" panose="020B0604030504040204" pitchFamily="34" charset="0"/>
                        </a:rPr>
                        <a:t>To go the specified position in the history relative to the current document</a:t>
                      </a:r>
                    </a:p>
                  </a:txBody>
                  <a:tcPr marL="66675" marR="66675" marT="66675" marB="66675" anchor="ctr"/>
                </a:tc>
                <a:tc>
                  <a:txBody>
                    <a:bodyPr/>
                    <a:lstStyle/>
                    <a:p>
                      <a:pPr algn="l"/>
                      <a:r>
                        <a:rPr lang="en-US">
                          <a:solidFill>
                            <a:srgbClr val="303030"/>
                          </a:solidFill>
                          <a:effectLst/>
                          <a:latin typeface="Verdana" panose="020B0604030504040204" pitchFamily="34" charset="0"/>
                        </a:rPr>
                        <a:t>void</a:t>
                      </a:r>
                    </a:p>
                  </a:txBody>
                  <a:tcPr marL="66675" marR="66675" marT="66675" marB="66675" anchor="ctr"/>
                </a:tc>
                <a:extLst>
                  <a:ext uri="{0D108BD9-81ED-4DB2-BD59-A6C34878D82A}">
                    <a16:rowId xmlns:a16="http://schemas.microsoft.com/office/drawing/2014/main" val="223637436"/>
                  </a:ext>
                </a:extLst>
              </a:tr>
              <a:tr h="370840">
                <a:tc>
                  <a:txBody>
                    <a:bodyPr/>
                    <a:lstStyle/>
                    <a:p>
                      <a:pPr algn="l"/>
                      <a:r>
                        <a:rPr lang="en-US" i="1">
                          <a:solidFill>
                            <a:srgbClr val="303030"/>
                          </a:solidFill>
                          <a:effectLst/>
                          <a:latin typeface="Verdana" panose="020B0604030504040204" pitchFamily="34" charset="0"/>
                        </a:rPr>
                        <a:t>length</a:t>
                      </a:r>
                      <a:endParaRPr lang="en-US">
                        <a:solidFill>
                          <a:srgbClr val="303030"/>
                        </a:solidFill>
                        <a:effectLst/>
                        <a:latin typeface="Verdana" panose="020B0604030504040204" pitchFamily="34" charset="0"/>
                      </a:endParaRPr>
                    </a:p>
                  </a:txBody>
                  <a:tcPr marL="66675" marR="66675" marT="66675" marB="66675" anchor="ctr"/>
                </a:tc>
                <a:tc>
                  <a:txBody>
                    <a:bodyPr/>
                    <a:lstStyle/>
                    <a:p>
                      <a:pPr algn="l"/>
                      <a:r>
                        <a:rPr lang="en-US">
                          <a:solidFill>
                            <a:srgbClr val="303030"/>
                          </a:solidFill>
                          <a:effectLst/>
                          <a:latin typeface="Verdana" panose="020B0604030504040204" pitchFamily="34" charset="0"/>
                        </a:rPr>
                        <a:t>To return the items in the browser history</a:t>
                      </a:r>
                    </a:p>
                  </a:txBody>
                  <a:tcPr marL="66675" marR="66675" marT="66675" marB="66675" anchor="ctr"/>
                </a:tc>
                <a:tc>
                  <a:txBody>
                    <a:bodyPr/>
                    <a:lstStyle/>
                    <a:p>
                      <a:pPr algn="l"/>
                      <a:r>
                        <a:rPr lang="en-US">
                          <a:solidFill>
                            <a:srgbClr val="303030"/>
                          </a:solidFill>
                          <a:effectLst/>
                          <a:latin typeface="Verdana" panose="020B0604030504040204" pitchFamily="34" charset="0"/>
                        </a:rPr>
                        <a:t>number.</a:t>
                      </a:r>
                    </a:p>
                  </a:txBody>
                  <a:tcPr marL="66675" marR="66675" marT="66675" marB="66675" anchor="ctr"/>
                </a:tc>
                <a:extLst>
                  <a:ext uri="{0D108BD9-81ED-4DB2-BD59-A6C34878D82A}">
                    <a16:rowId xmlns:a16="http://schemas.microsoft.com/office/drawing/2014/main" val="4109908771"/>
                  </a:ext>
                </a:extLst>
              </a:tr>
              <a:tr h="370840">
                <a:tc>
                  <a:txBody>
                    <a:bodyPr/>
                    <a:lstStyle/>
                    <a:p>
                      <a:pPr algn="l"/>
                      <a:r>
                        <a:rPr lang="en-US" i="1" dirty="0" err="1">
                          <a:solidFill>
                            <a:srgbClr val="303030"/>
                          </a:solidFill>
                          <a:effectLst/>
                          <a:latin typeface="Verdana" panose="020B0604030504040204" pitchFamily="34" charset="0"/>
                        </a:rPr>
                        <a:t>pushState</a:t>
                      </a:r>
                      <a:r>
                        <a:rPr lang="en-US" i="1" dirty="0">
                          <a:solidFill>
                            <a:srgbClr val="303030"/>
                          </a:solidFill>
                          <a:effectLst/>
                          <a:latin typeface="Verdana" panose="020B0604030504040204" pitchFamily="34" charset="0"/>
                        </a:rPr>
                        <a:t>(&lt;state&gt;, &lt;title&gt;, &lt;</a:t>
                      </a:r>
                      <a:r>
                        <a:rPr lang="en-US" i="1" dirty="0" err="1">
                          <a:solidFill>
                            <a:srgbClr val="303030"/>
                          </a:solidFill>
                          <a:effectLst/>
                          <a:latin typeface="Verdana" panose="020B0604030504040204" pitchFamily="34" charset="0"/>
                        </a:rPr>
                        <a:t>url</a:t>
                      </a:r>
                      <a:r>
                        <a:rPr lang="en-US" i="1" dirty="0">
                          <a:solidFill>
                            <a:srgbClr val="303030"/>
                          </a:solidFill>
                          <a:effectLst/>
                          <a:latin typeface="Verdana" panose="020B0604030504040204" pitchFamily="34" charset="0"/>
                        </a:rPr>
                        <a:t>&gt;)</a:t>
                      </a:r>
                      <a:endParaRPr lang="en-US" dirty="0">
                        <a:solidFill>
                          <a:srgbClr val="303030"/>
                        </a:solidFill>
                        <a:effectLst/>
                        <a:latin typeface="Verdana" panose="020B0604030504040204" pitchFamily="34" charset="0"/>
                      </a:endParaRPr>
                    </a:p>
                  </a:txBody>
                  <a:tcPr marL="66675" marR="66675" marT="66675" marB="66675" anchor="ctr"/>
                </a:tc>
                <a:tc>
                  <a:txBody>
                    <a:bodyPr/>
                    <a:lstStyle/>
                    <a:p>
                      <a:pPr algn="l"/>
                      <a:r>
                        <a:rPr lang="en-US">
                          <a:solidFill>
                            <a:srgbClr val="303030"/>
                          </a:solidFill>
                          <a:effectLst/>
                          <a:latin typeface="Verdana" panose="020B0604030504040204" pitchFamily="34" charset="0"/>
                        </a:rPr>
                        <a:t>To Push(add) an entry in a stack with the browser history</a:t>
                      </a:r>
                    </a:p>
                  </a:txBody>
                  <a:tcPr marL="66675" marR="66675" marT="66675" marB="66675" anchor="ctr"/>
                </a:tc>
                <a:tc>
                  <a:txBody>
                    <a:bodyPr/>
                    <a:lstStyle/>
                    <a:p>
                      <a:pPr algn="l"/>
                      <a:r>
                        <a:rPr lang="en-US">
                          <a:solidFill>
                            <a:srgbClr val="303030"/>
                          </a:solidFill>
                          <a:effectLst/>
                          <a:latin typeface="Verdana" panose="020B0604030504040204" pitchFamily="34" charset="0"/>
                        </a:rPr>
                        <a:t>void</a:t>
                      </a:r>
                    </a:p>
                  </a:txBody>
                  <a:tcPr marL="66675" marR="66675" marT="66675" marB="66675" anchor="ctr"/>
                </a:tc>
                <a:extLst>
                  <a:ext uri="{0D108BD9-81ED-4DB2-BD59-A6C34878D82A}">
                    <a16:rowId xmlns:a16="http://schemas.microsoft.com/office/drawing/2014/main" val="3033296502"/>
                  </a:ext>
                </a:extLst>
              </a:tr>
              <a:tr h="370840">
                <a:tc>
                  <a:txBody>
                    <a:bodyPr/>
                    <a:lstStyle/>
                    <a:p>
                      <a:pPr algn="l"/>
                      <a:r>
                        <a:rPr lang="en-US" i="1">
                          <a:solidFill>
                            <a:srgbClr val="303030"/>
                          </a:solidFill>
                          <a:effectLst/>
                          <a:latin typeface="Verdana" panose="020B0604030504040204" pitchFamily="34" charset="0"/>
                        </a:rPr>
                        <a:t>replace(&lt;state&gt;, &lt;title&gt;, &lt;url&gt;)</a:t>
                      </a:r>
                      <a:endParaRPr lang="en-US">
                        <a:solidFill>
                          <a:srgbClr val="303030"/>
                        </a:solidFill>
                        <a:effectLst/>
                        <a:latin typeface="Verdana" panose="020B0604030504040204" pitchFamily="34" charset="0"/>
                      </a:endParaRPr>
                    </a:p>
                  </a:txBody>
                  <a:tcPr marL="66675" marR="66675" marT="66675" marB="66675" anchor="ctr"/>
                </a:tc>
                <a:tc>
                  <a:txBody>
                    <a:bodyPr/>
                    <a:lstStyle/>
                    <a:p>
                      <a:pPr algn="l"/>
                      <a:r>
                        <a:rPr lang="en-US">
                          <a:solidFill>
                            <a:srgbClr val="303030"/>
                          </a:solidFill>
                          <a:effectLst/>
                          <a:latin typeface="Verdana" panose="020B0604030504040204" pitchFamily="34" charset="0"/>
                        </a:rPr>
                        <a:t>To replace the current entry in the browser history</a:t>
                      </a:r>
                    </a:p>
                  </a:txBody>
                  <a:tcPr marL="66675" marR="66675" marT="66675" marB="66675" anchor="ctr"/>
                </a:tc>
                <a:tc>
                  <a:txBody>
                    <a:bodyPr/>
                    <a:lstStyle/>
                    <a:p>
                      <a:pPr algn="l"/>
                      <a:r>
                        <a:rPr lang="en-US">
                          <a:solidFill>
                            <a:srgbClr val="303030"/>
                          </a:solidFill>
                          <a:effectLst/>
                          <a:latin typeface="Verdana" panose="020B0604030504040204" pitchFamily="34" charset="0"/>
                        </a:rPr>
                        <a:t>void</a:t>
                      </a:r>
                    </a:p>
                  </a:txBody>
                  <a:tcPr marL="66675" marR="66675" marT="66675" marB="66675" anchor="ctr"/>
                </a:tc>
                <a:extLst>
                  <a:ext uri="{0D108BD9-81ED-4DB2-BD59-A6C34878D82A}">
                    <a16:rowId xmlns:a16="http://schemas.microsoft.com/office/drawing/2014/main" val="516157841"/>
                  </a:ext>
                </a:extLst>
              </a:tr>
              <a:tr h="370840">
                <a:tc>
                  <a:txBody>
                    <a:bodyPr/>
                    <a:lstStyle/>
                    <a:p>
                      <a:pPr algn="l"/>
                      <a:r>
                        <a:rPr lang="en-US" i="1">
                          <a:solidFill>
                            <a:srgbClr val="303030"/>
                          </a:solidFill>
                          <a:effectLst/>
                          <a:latin typeface="Verdana" panose="020B0604030504040204" pitchFamily="34" charset="0"/>
                        </a:rPr>
                        <a:t>state</a:t>
                      </a:r>
                      <a:endParaRPr lang="en-US">
                        <a:solidFill>
                          <a:srgbClr val="303030"/>
                        </a:solidFill>
                        <a:effectLst/>
                        <a:latin typeface="Verdana" panose="020B0604030504040204" pitchFamily="34" charset="0"/>
                      </a:endParaRPr>
                    </a:p>
                  </a:txBody>
                  <a:tcPr marL="66675" marR="66675" marT="66675" marB="66675" anchor="ctr"/>
                </a:tc>
                <a:tc>
                  <a:txBody>
                    <a:bodyPr/>
                    <a:lstStyle/>
                    <a:p>
                      <a:pPr algn="l"/>
                      <a:r>
                        <a:rPr lang="en-US">
                          <a:solidFill>
                            <a:srgbClr val="303030"/>
                          </a:solidFill>
                          <a:effectLst/>
                          <a:latin typeface="Verdana" panose="020B0604030504040204" pitchFamily="34" charset="0"/>
                        </a:rPr>
                        <a:t>It returns state data associated with the current document in the browser's history</a:t>
                      </a:r>
                    </a:p>
                  </a:txBody>
                  <a:tcPr marL="66675" marR="66675" marT="66675" marB="66675" anchor="ctr"/>
                </a:tc>
                <a:tc>
                  <a:txBody>
                    <a:bodyPr/>
                    <a:lstStyle/>
                    <a:p>
                      <a:pPr algn="l"/>
                      <a:r>
                        <a:rPr lang="en-US" dirty="0">
                          <a:solidFill>
                            <a:srgbClr val="303030"/>
                          </a:solidFill>
                          <a:effectLst/>
                          <a:latin typeface="Verdana" panose="020B0604030504040204" pitchFamily="34" charset="0"/>
                        </a:rPr>
                        <a:t>object</a:t>
                      </a:r>
                    </a:p>
                  </a:txBody>
                  <a:tcPr marL="66675" marR="66675" marT="66675" marB="66675" anchor="ctr"/>
                </a:tc>
                <a:extLst>
                  <a:ext uri="{0D108BD9-81ED-4DB2-BD59-A6C34878D82A}">
                    <a16:rowId xmlns:a16="http://schemas.microsoft.com/office/drawing/2014/main" val="3926897962"/>
                  </a:ext>
                </a:extLst>
              </a:tr>
            </a:tbl>
          </a:graphicData>
        </a:graphic>
      </p:graphicFrame>
    </p:spTree>
    <p:extLst>
      <p:ext uri="{BB962C8B-B14F-4D97-AF65-F5344CB8AC3E}">
        <p14:creationId xmlns:p14="http://schemas.microsoft.com/office/powerpoint/2010/main" val="872589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Navigating within browsing history</a:t>
            </a:r>
            <a:endParaRPr lang="en-US" dirty="0"/>
          </a:p>
        </p:txBody>
      </p:sp>
      <p:sp>
        <p:nvSpPr>
          <p:cNvPr id="3" name="Content Placeholder 2"/>
          <p:cNvSpPr>
            <a:spLocks noGrp="1"/>
          </p:cNvSpPr>
          <p:nvPr>
            <p:ph idx="1"/>
          </p:nvPr>
        </p:nvSpPr>
        <p:spPr/>
        <p:txBody>
          <a:bodyPr>
            <a:normAutofit lnSpcReduction="10000"/>
          </a:bodyPr>
          <a:lstStyle/>
          <a:p>
            <a:r>
              <a:rPr lang="en-US" dirty="0"/>
              <a:t>history object methods back() , forward() and go() are used to tell the browser to </a:t>
            </a:r>
            <a:r>
              <a:rPr lang="en-US" dirty="0" err="1"/>
              <a:t>naviagte</a:t>
            </a:r>
            <a:r>
              <a:rPr lang="en-US" dirty="0"/>
              <a:t> to specified URL in history.</a:t>
            </a:r>
          </a:p>
          <a:p>
            <a:endParaRPr lang="en-US" dirty="0"/>
          </a:p>
          <a:p>
            <a:r>
              <a:rPr lang="en-US" dirty="0"/>
              <a:t>The methods back() and forward() have the same effect as the browser's back and forward button.</a:t>
            </a:r>
          </a:p>
          <a:p>
            <a:endParaRPr lang="en-US" dirty="0"/>
          </a:p>
          <a:p>
            <a:r>
              <a:rPr lang="en-US" dirty="0"/>
              <a:t>The method go() is used to navigate to a URL in history relative to the current document. A positive value is used to move forward in the history while a negative value is used to move backwards.</a:t>
            </a:r>
          </a:p>
          <a:p>
            <a:r>
              <a:rPr lang="en-US" dirty="0" err="1"/>
              <a:t>Eg</a:t>
            </a:r>
            <a:r>
              <a:rPr lang="en-US" dirty="0"/>
              <a:t>: the value "-2 " will move to a location two steps backward relative to current location, and value " 2 " moves two steps forward relative to current location.</a:t>
            </a:r>
            <a:endParaRPr lang="en-US" dirty="0"/>
          </a:p>
        </p:txBody>
      </p:sp>
    </p:spTree>
    <p:extLst>
      <p:ext uri="{BB962C8B-B14F-4D97-AF65-F5344CB8AC3E}">
        <p14:creationId xmlns:p14="http://schemas.microsoft.com/office/powerpoint/2010/main" val="2629184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Example of history object</a:t>
            </a:r>
            <a:endParaRPr lang="en-US" dirty="0"/>
          </a:p>
        </p:txBody>
      </p:sp>
      <p:sp>
        <p:nvSpPr>
          <p:cNvPr id="3" name="Content Placeholder 2"/>
          <p:cNvSpPr>
            <a:spLocks noGrp="1"/>
          </p:cNvSpPr>
          <p:nvPr>
            <p:ph idx="1"/>
          </p:nvPr>
        </p:nvSpPr>
        <p:spPr/>
        <p:txBody>
          <a:bodyPr/>
          <a:lstStyle/>
          <a:p>
            <a:r>
              <a:rPr lang="en-US" dirty="0" err="1"/>
              <a:t>history.back</a:t>
            </a:r>
            <a:r>
              <a:rPr lang="en-US" dirty="0"/>
              <a:t>(); //for previous page  </a:t>
            </a:r>
          </a:p>
          <a:p>
            <a:r>
              <a:rPr lang="en-US" dirty="0" err="1"/>
              <a:t>history.forward</a:t>
            </a:r>
            <a:r>
              <a:rPr lang="en-US" dirty="0"/>
              <a:t>(); //for next page  </a:t>
            </a:r>
          </a:p>
          <a:p>
            <a:r>
              <a:rPr lang="en-US" dirty="0" err="1"/>
              <a:t>history.go</a:t>
            </a:r>
            <a:r>
              <a:rPr lang="en-US" dirty="0"/>
              <a:t>(2); //for next 2nd page  </a:t>
            </a:r>
          </a:p>
          <a:p>
            <a:r>
              <a:rPr lang="en-US" dirty="0" err="1"/>
              <a:t>history.go</a:t>
            </a:r>
            <a:r>
              <a:rPr lang="en-US" dirty="0"/>
              <a:t>(-2); //for previous 2nd page </a:t>
            </a:r>
          </a:p>
        </p:txBody>
      </p:sp>
    </p:spTree>
    <p:extLst>
      <p:ext uri="{BB962C8B-B14F-4D97-AF65-F5344CB8AC3E}">
        <p14:creationId xmlns:p14="http://schemas.microsoft.com/office/powerpoint/2010/main" val="4115307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Inserting an Entry into browser History</a:t>
            </a:r>
          </a:p>
        </p:txBody>
      </p:sp>
      <p:sp>
        <p:nvSpPr>
          <p:cNvPr id="3" name="Content Placeholder 2"/>
          <p:cNvSpPr>
            <a:spLocks noGrp="1"/>
          </p:cNvSpPr>
          <p:nvPr>
            <p:ph idx="1"/>
          </p:nvPr>
        </p:nvSpPr>
        <p:spPr/>
        <p:txBody>
          <a:bodyPr/>
          <a:lstStyle/>
          <a:p>
            <a:r>
              <a:rPr lang="en-US" dirty="0"/>
              <a:t>The </a:t>
            </a:r>
            <a:r>
              <a:rPr lang="en-US" dirty="0" err="1"/>
              <a:t>Javascript</a:t>
            </a:r>
            <a:r>
              <a:rPr lang="en-US" dirty="0"/>
              <a:t> </a:t>
            </a:r>
            <a:r>
              <a:rPr lang="en-US" dirty="0" err="1"/>
              <a:t>History.push</a:t>
            </a:r>
            <a:r>
              <a:rPr lang="en-US" dirty="0"/>
              <a:t> method is used to add(</a:t>
            </a:r>
            <a:r>
              <a:rPr lang="en-US" dirty="0" err="1"/>
              <a:t>i.e</a:t>
            </a:r>
            <a:r>
              <a:rPr lang="en-US" dirty="0"/>
              <a:t> push) URL into browser history stack, under some constraints as follows:</a:t>
            </a:r>
          </a:p>
          <a:p>
            <a:endParaRPr lang="en-US" dirty="0"/>
          </a:p>
          <a:p>
            <a:pPr marL="0" indent="0">
              <a:buNone/>
            </a:pPr>
            <a:r>
              <a:rPr lang="en-US" dirty="0"/>
              <a:t>1. The URL address must be from the same server name and port as the current document.</a:t>
            </a:r>
          </a:p>
          <a:p>
            <a:pPr marL="0" indent="0">
              <a:buNone/>
            </a:pPr>
            <a:r>
              <a:rPr lang="en-US" dirty="0"/>
              <a:t>2. One way to add URLs is to make use of query string or hash fragment appended to the current document.</a:t>
            </a:r>
          </a:p>
          <a:p>
            <a:pPr marL="0" indent="0">
              <a:buNone/>
            </a:pPr>
            <a:r>
              <a:rPr lang="en-US" dirty="0"/>
              <a:t>Example : </a:t>
            </a:r>
            <a:r>
              <a:rPr lang="en-US" dirty="0">
                <a:hlinkClick r:id="rId2" action="ppaction://hlinkfile"/>
              </a:rPr>
              <a:t>..\historyObjectInsert.html</a:t>
            </a:r>
            <a:endParaRPr lang="en-US" dirty="0"/>
          </a:p>
        </p:txBody>
      </p:sp>
    </p:spTree>
    <p:extLst>
      <p:ext uri="{BB962C8B-B14F-4D97-AF65-F5344CB8AC3E}">
        <p14:creationId xmlns:p14="http://schemas.microsoft.com/office/powerpoint/2010/main" val="3606816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Navigator Object</a:t>
            </a:r>
            <a:endParaRPr lang="en-US" dirty="0"/>
          </a:p>
        </p:txBody>
      </p:sp>
      <p:sp>
        <p:nvSpPr>
          <p:cNvPr id="3" name="Content Placeholder 2"/>
          <p:cNvSpPr>
            <a:spLocks noGrp="1"/>
          </p:cNvSpPr>
          <p:nvPr>
            <p:ph idx="1"/>
          </p:nvPr>
        </p:nvSpPr>
        <p:spPr/>
        <p:txBody>
          <a:bodyPr>
            <a:normAutofit/>
          </a:bodyPr>
          <a:lstStyle/>
          <a:p>
            <a:r>
              <a:rPr lang="en-US" dirty="0"/>
              <a:t>Used for browser detection. </a:t>
            </a:r>
          </a:p>
          <a:p>
            <a:r>
              <a:rPr lang="en-US" dirty="0"/>
              <a:t>Can be used to get browser information such as </a:t>
            </a:r>
            <a:r>
              <a:rPr lang="en-US" dirty="0" err="1"/>
              <a:t>appName</a:t>
            </a:r>
            <a:r>
              <a:rPr lang="en-US" dirty="0"/>
              <a:t>, </a:t>
            </a:r>
            <a:r>
              <a:rPr lang="en-US" dirty="0" err="1"/>
              <a:t>appCodeName</a:t>
            </a:r>
            <a:r>
              <a:rPr lang="en-US" dirty="0"/>
              <a:t>, </a:t>
            </a:r>
            <a:r>
              <a:rPr lang="en-US" dirty="0" err="1"/>
              <a:t>userAgent</a:t>
            </a:r>
            <a:r>
              <a:rPr lang="en-US" dirty="0"/>
              <a:t> etc.</a:t>
            </a:r>
          </a:p>
          <a:p>
            <a:r>
              <a:rPr lang="en-US" dirty="0"/>
              <a:t>The navigator object is the window property, so it can be accessed by:</a:t>
            </a:r>
          </a:p>
          <a:p>
            <a:pPr marL="0" indent="0">
              <a:buNone/>
            </a:pPr>
            <a:r>
              <a:rPr lang="en-US" dirty="0"/>
              <a:t>		</a:t>
            </a:r>
            <a:r>
              <a:rPr lang="en-US" dirty="0" err="1"/>
              <a:t>window.navigator</a:t>
            </a:r>
            <a:r>
              <a:rPr lang="en-US" dirty="0"/>
              <a:t>  </a:t>
            </a:r>
          </a:p>
          <a:p>
            <a:pPr marL="0" indent="0">
              <a:buNone/>
            </a:pPr>
            <a:r>
              <a:rPr lang="en-US" dirty="0"/>
              <a:t>Or,</a:t>
            </a:r>
          </a:p>
          <a:p>
            <a:pPr marL="0" indent="0">
              <a:buNone/>
            </a:pPr>
            <a:r>
              <a:rPr lang="en-US" dirty="0"/>
              <a:t>		navigator</a:t>
            </a:r>
          </a:p>
        </p:txBody>
      </p:sp>
    </p:spTree>
    <p:extLst>
      <p:ext uri="{BB962C8B-B14F-4D97-AF65-F5344CB8AC3E}">
        <p14:creationId xmlns:p14="http://schemas.microsoft.com/office/powerpoint/2010/main" val="2534098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of JavaScript navigator object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99390469"/>
              </p:ext>
            </p:extLst>
          </p:nvPr>
        </p:nvGraphicFramePr>
        <p:xfrm>
          <a:off x="196948" y="1617492"/>
          <a:ext cx="11746524" cy="5002026"/>
        </p:xfrm>
        <a:graphic>
          <a:graphicData uri="http://schemas.openxmlformats.org/drawingml/2006/table">
            <a:tbl>
              <a:tblPr firstRow="1" bandRow="1">
                <a:tableStyleId>{5C22544A-7EE6-4342-B048-85BDC9FD1C3A}</a:tableStyleId>
              </a:tblPr>
              <a:tblGrid>
                <a:gridCol w="478301">
                  <a:extLst>
                    <a:ext uri="{9D8B030D-6E8A-4147-A177-3AD203B41FA5}">
                      <a16:colId xmlns:a16="http://schemas.microsoft.com/office/drawing/2014/main" val="752083343"/>
                    </a:ext>
                  </a:extLst>
                </a:gridCol>
                <a:gridCol w="2053883">
                  <a:extLst>
                    <a:ext uri="{9D8B030D-6E8A-4147-A177-3AD203B41FA5}">
                      <a16:colId xmlns:a16="http://schemas.microsoft.com/office/drawing/2014/main" val="3183146394"/>
                    </a:ext>
                  </a:extLst>
                </a:gridCol>
                <a:gridCol w="9214340">
                  <a:extLst>
                    <a:ext uri="{9D8B030D-6E8A-4147-A177-3AD203B41FA5}">
                      <a16:colId xmlns:a16="http://schemas.microsoft.com/office/drawing/2014/main" val="2800495641"/>
                    </a:ext>
                  </a:extLst>
                </a:gridCol>
              </a:tblGrid>
              <a:tr h="325545">
                <a:tc>
                  <a:txBody>
                    <a:bodyPr/>
                    <a:lstStyle/>
                    <a:p>
                      <a:pPr algn="l" fontAlgn="t"/>
                      <a:r>
                        <a:rPr lang="en-US" dirty="0">
                          <a:solidFill>
                            <a:srgbClr val="000000"/>
                          </a:solidFill>
                          <a:effectLst/>
                          <a:latin typeface="times new roman" panose="02020603050405020304" pitchFamily="18" charset="0"/>
                        </a:rPr>
                        <a:t>No.</a:t>
                      </a:r>
                    </a:p>
                  </a:txBody>
                  <a:tcPr marL="47625" marR="47625" marT="47625" marB="47625"/>
                </a:tc>
                <a:tc>
                  <a:txBody>
                    <a:bodyPr/>
                    <a:lstStyle/>
                    <a:p>
                      <a:pPr algn="l" fontAlgn="t"/>
                      <a:r>
                        <a:rPr lang="en-US">
                          <a:solidFill>
                            <a:srgbClr val="000000"/>
                          </a:solidFill>
                          <a:effectLst/>
                          <a:latin typeface="times new roman" panose="02020603050405020304" pitchFamily="18" charset="0"/>
                        </a:rPr>
                        <a:t>Property</a:t>
                      </a:r>
                    </a:p>
                  </a:txBody>
                  <a:tcPr marL="47625" marR="47625" marT="47625" marB="47625"/>
                </a:tc>
                <a:tc>
                  <a:txBody>
                    <a:bodyPr/>
                    <a:lstStyle/>
                    <a:p>
                      <a:pPr algn="l" fontAlgn="t"/>
                      <a:r>
                        <a:rPr lang="en-US">
                          <a:solidFill>
                            <a:srgbClr val="000000"/>
                          </a:solidFill>
                          <a:effectLst/>
                          <a:latin typeface="times new roman" panose="02020603050405020304" pitchFamily="18" charset="0"/>
                        </a:rPr>
                        <a:t>Description</a:t>
                      </a:r>
                    </a:p>
                  </a:txBody>
                  <a:tcPr marL="47625" marR="47625" marT="47625" marB="47625"/>
                </a:tc>
                <a:extLst>
                  <a:ext uri="{0D108BD9-81ED-4DB2-BD59-A6C34878D82A}">
                    <a16:rowId xmlns:a16="http://schemas.microsoft.com/office/drawing/2014/main" val="25085019"/>
                  </a:ext>
                </a:extLst>
              </a:tr>
              <a:tr h="325545">
                <a:tc>
                  <a:txBody>
                    <a:bodyPr/>
                    <a:lstStyle/>
                    <a:p>
                      <a:pPr algn="just" fontAlgn="t"/>
                      <a:r>
                        <a:rPr lang="en-US" b="0" i="0">
                          <a:solidFill>
                            <a:srgbClr val="000000"/>
                          </a:solidFill>
                          <a:effectLst/>
                          <a:latin typeface="verdana" panose="020B0604030504040204" pitchFamily="34" charset="0"/>
                        </a:rPr>
                        <a:t>1</a:t>
                      </a:r>
                    </a:p>
                  </a:txBody>
                  <a:tcPr marL="47625" marR="47625" marT="47625" marB="47625"/>
                </a:tc>
                <a:tc>
                  <a:txBody>
                    <a:bodyPr/>
                    <a:lstStyle/>
                    <a:p>
                      <a:pPr algn="just" fontAlgn="t"/>
                      <a:r>
                        <a:rPr lang="en-US" b="0" i="0">
                          <a:solidFill>
                            <a:srgbClr val="000000"/>
                          </a:solidFill>
                          <a:effectLst/>
                          <a:latin typeface="verdana" panose="020B0604030504040204" pitchFamily="34" charset="0"/>
                        </a:rPr>
                        <a:t>appName</a:t>
                      </a:r>
                    </a:p>
                  </a:txBody>
                  <a:tcPr marL="47625" marR="47625" marT="47625" marB="47625"/>
                </a:tc>
                <a:tc>
                  <a:txBody>
                    <a:bodyPr/>
                    <a:lstStyle/>
                    <a:p>
                      <a:pPr algn="just" fontAlgn="t"/>
                      <a:r>
                        <a:rPr lang="en-US" b="0" i="0">
                          <a:solidFill>
                            <a:srgbClr val="000000"/>
                          </a:solidFill>
                          <a:effectLst/>
                          <a:latin typeface="verdana" panose="020B0604030504040204" pitchFamily="34" charset="0"/>
                        </a:rPr>
                        <a:t>returns the name</a:t>
                      </a:r>
                    </a:p>
                  </a:txBody>
                  <a:tcPr marL="47625" marR="47625" marT="47625" marB="47625"/>
                </a:tc>
                <a:extLst>
                  <a:ext uri="{0D108BD9-81ED-4DB2-BD59-A6C34878D82A}">
                    <a16:rowId xmlns:a16="http://schemas.microsoft.com/office/drawing/2014/main" val="2400601382"/>
                  </a:ext>
                </a:extLst>
              </a:tr>
              <a:tr h="325545">
                <a:tc>
                  <a:txBody>
                    <a:bodyPr/>
                    <a:lstStyle/>
                    <a:p>
                      <a:pPr algn="just" fontAlgn="t"/>
                      <a:r>
                        <a:rPr lang="en-US" b="0" i="0">
                          <a:solidFill>
                            <a:srgbClr val="000000"/>
                          </a:solidFill>
                          <a:effectLst/>
                          <a:latin typeface="verdana" panose="020B0604030504040204" pitchFamily="34" charset="0"/>
                        </a:rPr>
                        <a:t>2</a:t>
                      </a:r>
                    </a:p>
                  </a:txBody>
                  <a:tcPr marL="47625" marR="47625" marT="47625" marB="47625"/>
                </a:tc>
                <a:tc>
                  <a:txBody>
                    <a:bodyPr/>
                    <a:lstStyle/>
                    <a:p>
                      <a:pPr algn="just" fontAlgn="t"/>
                      <a:r>
                        <a:rPr lang="en-US" b="0" i="0">
                          <a:solidFill>
                            <a:srgbClr val="000000"/>
                          </a:solidFill>
                          <a:effectLst/>
                          <a:latin typeface="verdana" panose="020B0604030504040204" pitchFamily="34" charset="0"/>
                        </a:rPr>
                        <a:t>appVersion</a:t>
                      </a:r>
                    </a:p>
                  </a:txBody>
                  <a:tcPr marL="47625" marR="47625" marT="47625" marB="47625"/>
                </a:tc>
                <a:tc>
                  <a:txBody>
                    <a:bodyPr/>
                    <a:lstStyle/>
                    <a:p>
                      <a:pPr algn="just" fontAlgn="t"/>
                      <a:r>
                        <a:rPr lang="en-US" b="0" i="0">
                          <a:solidFill>
                            <a:srgbClr val="000000"/>
                          </a:solidFill>
                          <a:effectLst/>
                          <a:latin typeface="verdana" panose="020B0604030504040204" pitchFamily="34" charset="0"/>
                        </a:rPr>
                        <a:t>returns the version</a:t>
                      </a:r>
                    </a:p>
                  </a:txBody>
                  <a:tcPr marL="47625" marR="47625" marT="47625" marB="47625"/>
                </a:tc>
                <a:extLst>
                  <a:ext uri="{0D108BD9-81ED-4DB2-BD59-A6C34878D82A}">
                    <a16:rowId xmlns:a16="http://schemas.microsoft.com/office/drawing/2014/main" val="1851123591"/>
                  </a:ext>
                </a:extLst>
              </a:tr>
              <a:tr h="325545">
                <a:tc>
                  <a:txBody>
                    <a:bodyPr/>
                    <a:lstStyle/>
                    <a:p>
                      <a:pPr algn="just" fontAlgn="t"/>
                      <a:r>
                        <a:rPr lang="en-US" b="0" i="0">
                          <a:solidFill>
                            <a:srgbClr val="000000"/>
                          </a:solidFill>
                          <a:effectLst/>
                          <a:latin typeface="verdana" panose="020B0604030504040204" pitchFamily="34" charset="0"/>
                        </a:rPr>
                        <a:t>3</a:t>
                      </a:r>
                    </a:p>
                  </a:txBody>
                  <a:tcPr marL="47625" marR="47625" marT="47625" marB="47625"/>
                </a:tc>
                <a:tc>
                  <a:txBody>
                    <a:bodyPr/>
                    <a:lstStyle/>
                    <a:p>
                      <a:pPr algn="just" fontAlgn="t"/>
                      <a:r>
                        <a:rPr lang="en-US" b="0" i="0">
                          <a:solidFill>
                            <a:srgbClr val="000000"/>
                          </a:solidFill>
                          <a:effectLst/>
                          <a:latin typeface="verdana" panose="020B0604030504040204" pitchFamily="34" charset="0"/>
                        </a:rPr>
                        <a:t>appCodeName</a:t>
                      </a:r>
                    </a:p>
                  </a:txBody>
                  <a:tcPr marL="47625" marR="47625" marT="47625" marB="47625"/>
                </a:tc>
                <a:tc>
                  <a:txBody>
                    <a:bodyPr/>
                    <a:lstStyle/>
                    <a:p>
                      <a:pPr algn="just" fontAlgn="t"/>
                      <a:r>
                        <a:rPr lang="en-US" b="0" i="0">
                          <a:solidFill>
                            <a:srgbClr val="000000"/>
                          </a:solidFill>
                          <a:effectLst/>
                          <a:latin typeface="verdana" panose="020B0604030504040204" pitchFamily="34" charset="0"/>
                        </a:rPr>
                        <a:t>returns the code name</a:t>
                      </a:r>
                    </a:p>
                  </a:txBody>
                  <a:tcPr marL="47625" marR="47625" marT="47625" marB="47625"/>
                </a:tc>
                <a:extLst>
                  <a:ext uri="{0D108BD9-81ED-4DB2-BD59-A6C34878D82A}">
                    <a16:rowId xmlns:a16="http://schemas.microsoft.com/office/drawing/2014/main" val="3901369010"/>
                  </a:ext>
                </a:extLst>
              </a:tr>
              <a:tr h="325545">
                <a:tc>
                  <a:txBody>
                    <a:bodyPr/>
                    <a:lstStyle/>
                    <a:p>
                      <a:pPr algn="just" fontAlgn="t"/>
                      <a:r>
                        <a:rPr lang="en-US" b="0" i="0">
                          <a:solidFill>
                            <a:srgbClr val="000000"/>
                          </a:solidFill>
                          <a:effectLst/>
                          <a:latin typeface="verdana" panose="020B0604030504040204" pitchFamily="34" charset="0"/>
                        </a:rPr>
                        <a:t>4</a:t>
                      </a:r>
                    </a:p>
                  </a:txBody>
                  <a:tcPr marL="47625" marR="47625" marT="47625" marB="47625"/>
                </a:tc>
                <a:tc>
                  <a:txBody>
                    <a:bodyPr/>
                    <a:lstStyle/>
                    <a:p>
                      <a:pPr algn="just" fontAlgn="t"/>
                      <a:r>
                        <a:rPr lang="en-US" b="0" i="0">
                          <a:solidFill>
                            <a:srgbClr val="000000"/>
                          </a:solidFill>
                          <a:effectLst/>
                          <a:latin typeface="verdana" panose="020B0604030504040204" pitchFamily="34" charset="0"/>
                        </a:rPr>
                        <a:t>cookieEnabled</a:t>
                      </a:r>
                    </a:p>
                  </a:txBody>
                  <a:tcPr marL="47625" marR="47625" marT="47625" marB="47625"/>
                </a:tc>
                <a:tc>
                  <a:txBody>
                    <a:bodyPr/>
                    <a:lstStyle/>
                    <a:p>
                      <a:pPr algn="just" fontAlgn="t"/>
                      <a:r>
                        <a:rPr lang="en-US" b="0" i="0">
                          <a:solidFill>
                            <a:srgbClr val="000000"/>
                          </a:solidFill>
                          <a:effectLst/>
                          <a:latin typeface="verdana" panose="020B0604030504040204" pitchFamily="34" charset="0"/>
                        </a:rPr>
                        <a:t>returns true if cookie is enabled otherwise false</a:t>
                      </a:r>
                    </a:p>
                  </a:txBody>
                  <a:tcPr marL="47625" marR="47625" marT="47625" marB="47625"/>
                </a:tc>
                <a:extLst>
                  <a:ext uri="{0D108BD9-81ED-4DB2-BD59-A6C34878D82A}">
                    <a16:rowId xmlns:a16="http://schemas.microsoft.com/office/drawing/2014/main" val="2857570142"/>
                  </a:ext>
                </a:extLst>
              </a:tr>
              <a:tr h="325545">
                <a:tc>
                  <a:txBody>
                    <a:bodyPr/>
                    <a:lstStyle/>
                    <a:p>
                      <a:pPr algn="just" fontAlgn="t"/>
                      <a:r>
                        <a:rPr lang="en-US" b="0" i="0">
                          <a:solidFill>
                            <a:srgbClr val="000000"/>
                          </a:solidFill>
                          <a:effectLst/>
                          <a:latin typeface="verdana" panose="020B0604030504040204" pitchFamily="34" charset="0"/>
                        </a:rPr>
                        <a:t>5</a:t>
                      </a:r>
                    </a:p>
                  </a:txBody>
                  <a:tcPr marL="47625" marR="47625" marT="47625" marB="47625"/>
                </a:tc>
                <a:tc>
                  <a:txBody>
                    <a:bodyPr/>
                    <a:lstStyle/>
                    <a:p>
                      <a:pPr algn="just" fontAlgn="t"/>
                      <a:r>
                        <a:rPr lang="en-US" b="0" i="0">
                          <a:solidFill>
                            <a:srgbClr val="000000"/>
                          </a:solidFill>
                          <a:effectLst/>
                          <a:latin typeface="verdana" panose="020B0604030504040204" pitchFamily="34" charset="0"/>
                        </a:rPr>
                        <a:t>userAgent</a:t>
                      </a:r>
                    </a:p>
                  </a:txBody>
                  <a:tcPr marL="47625" marR="47625" marT="47625" marB="47625"/>
                </a:tc>
                <a:tc>
                  <a:txBody>
                    <a:bodyPr/>
                    <a:lstStyle/>
                    <a:p>
                      <a:pPr algn="just" fontAlgn="t"/>
                      <a:r>
                        <a:rPr lang="en-US" b="0" i="0" dirty="0">
                          <a:solidFill>
                            <a:srgbClr val="000000"/>
                          </a:solidFill>
                          <a:effectLst/>
                          <a:latin typeface="verdana" panose="020B0604030504040204" pitchFamily="34" charset="0"/>
                        </a:rPr>
                        <a:t>returns the user agent</a:t>
                      </a:r>
                    </a:p>
                  </a:txBody>
                  <a:tcPr marL="47625" marR="47625" marT="47625" marB="47625"/>
                </a:tc>
                <a:extLst>
                  <a:ext uri="{0D108BD9-81ED-4DB2-BD59-A6C34878D82A}">
                    <a16:rowId xmlns:a16="http://schemas.microsoft.com/office/drawing/2014/main" val="891419449"/>
                  </a:ext>
                </a:extLst>
              </a:tr>
              <a:tr h="325545">
                <a:tc>
                  <a:txBody>
                    <a:bodyPr/>
                    <a:lstStyle/>
                    <a:p>
                      <a:pPr algn="just" fontAlgn="t"/>
                      <a:r>
                        <a:rPr lang="en-US" b="0" i="0">
                          <a:solidFill>
                            <a:srgbClr val="000000"/>
                          </a:solidFill>
                          <a:effectLst/>
                          <a:latin typeface="verdana" panose="020B0604030504040204" pitchFamily="34" charset="0"/>
                        </a:rPr>
                        <a:t>6</a:t>
                      </a:r>
                    </a:p>
                  </a:txBody>
                  <a:tcPr marL="47625" marR="47625" marT="47625" marB="47625"/>
                </a:tc>
                <a:tc>
                  <a:txBody>
                    <a:bodyPr/>
                    <a:lstStyle/>
                    <a:p>
                      <a:pPr algn="just" fontAlgn="t"/>
                      <a:r>
                        <a:rPr lang="en-US" b="0" i="0">
                          <a:solidFill>
                            <a:srgbClr val="000000"/>
                          </a:solidFill>
                          <a:effectLst/>
                          <a:latin typeface="verdana" panose="020B0604030504040204" pitchFamily="34" charset="0"/>
                        </a:rPr>
                        <a:t>language</a:t>
                      </a:r>
                    </a:p>
                  </a:txBody>
                  <a:tcPr marL="47625" marR="47625" marT="47625" marB="47625"/>
                </a:tc>
                <a:tc>
                  <a:txBody>
                    <a:bodyPr/>
                    <a:lstStyle/>
                    <a:p>
                      <a:pPr algn="just" fontAlgn="t"/>
                      <a:r>
                        <a:rPr lang="en-US" b="0" i="0" dirty="0">
                          <a:solidFill>
                            <a:srgbClr val="000000"/>
                          </a:solidFill>
                          <a:effectLst/>
                          <a:latin typeface="verdana" panose="020B0604030504040204" pitchFamily="34" charset="0"/>
                        </a:rPr>
                        <a:t>returns the language. It is supported in Netscape and Firefox only.</a:t>
                      </a:r>
                    </a:p>
                  </a:txBody>
                  <a:tcPr marL="47625" marR="47625" marT="47625" marB="47625"/>
                </a:tc>
                <a:extLst>
                  <a:ext uri="{0D108BD9-81ED-4DB2-BD59-A6C34878D82A}">
                    <a16:rowId xmlns:a16="http://schemas.microsoft.com/office/drawing/2014/main" val="458092523"/>
                  </a:ext>
                </a:extLst>
              </a:tr>
              <a:tr h="325545">
                <a:tc>
                  <a:txBody>
                    <a:bodyPr/>
                    <a:lstStyle/>
                    <a:p>
                      <a:pPr algn="just" fontAlgn="t"/>
                      <a:r>
                        <a:rPr lang="en-US" b="0" i="0">
                          <a:solidFill>
                            <a:srgbClr val="000000"/>
                          </a:solidFill>
                          <a:effectLst/>
                          <a:latin typeface="verdana" panose="020B0604030504040204" pitchFamily="34" charset="0"/>
                        </a:rPr>
                        <a:t>7</a:t>
                      </a:r>
                    </a:p>
                  </a:txBody>
                  <a:tcPr marL="47625" marR="47625" marT="47625" marB="47625"/>
                </a:tc>
                <a:tc>
                  <a:txBody>
                    <a:bodyPr/>
                    <a:lstStyle/>
                    <a:p>
                      <a:pPr algn="just" fontAlgn="t"/>
                      <a:r>
                        <a:rPr lang="en-US" b="0" i="0">
                          <a:solidFill>
                            <a:srgbClr val="000000"/>
                          </a:solidFill>
                          <a:effectLst/>
                          <a:latin typeface="verdana" panose="020B0604030504040204" pitchFamily="34" charset="0"/>
                        </a:rPr>
                        <a:t>userLanguage</a:t>
                      </a:r>
                    </a:p>
                  </a:txBody>
                  <a:tcPr marL="47625" marR="47625" marT="47625" marB="47625"/>
                </a:tc>
                <a:tc>
                  <a:txBody>
                    <a:bodyPr/>
                    <a:lstStyle/>
                    <a:p>
                      <a:pPr algn="just" fontAlgn="t"/>
                      <a:r>
                        <a:rPr lang="en-US" b="0" i="0" dirty="0">
                          <a:solidFill>
                            <a:srgbClr val="000000"/>
                          </a:solidFill>
                          <a:effectLst/>
                          <a:latin typeface="verdana" panose="020B0604030504040204" pitchFamily="34" charset="0"/>
                        </a:rPr>
                        <a:t>returns the user language. It is supported in IE only.</a:t>
                      </a:r>
                    </a:p>
                  </a:txBody>
                  <a:tcPr marL="47625" marR="47625" marT="47625" marB="47625"/>
                </a:tc>
                <a:extLst>
                  <a:ext uri="{0D108BD9-81ED-4DB2-BD59-A6C34878D82A}">
                    <a16:rowId xmlns:a16="http://schemas.microsoft.com/office/drawing/2014/main" val="1390654367"/>
                  </a:ext>
                </a:extLst>
              </a:tr>
              <a:tr h="325545">
                <a:tc>
                  <a:txBody>
                    <a:bodyPr/>
                    <a:lstStyle/>
                    <a:p>
                      <a:pPr algn="just" fontAlgn="t"/>
                      <a:r>
                        <a:rPr lang="en-US" b="0" i="0">
                          <a:solidFill>
                            <a:srgbClr val="000000"/>
                          </a:solidFill>
                          <a:effectLst/>
                          <a:latin typeface="verdana" panose="020B0604030504040204" pitchFamily="34" charset="0"/>
                        </a:rPr>
                        <a:t>8</a:t>
                      </a:r>
                    </a:p>
                  </a:txBody>
                  <a:tcPr marL="47625" marR="47625" marT="47625" marB="47625"/>
                </a:tc>
                <a:tc>
                  <a:txBody>
                    <a:bodyPr/>
                    <a:lstStyle/>
                    <a:p>
                      <a:pPr algn="just" fontAlgn="t"/>
                      <a:r>
                        <a:rPr lang="en-US" b="0" i="0">
                          <a:solidFill>
                            <a:srgbClr val="000000"/>
                          </a:solidFill>
                          <a:effectLst/>
                          <a:latin typeface="verdana" panose="020B0604030504040204" pitchFamily="34" charset="0"/>
                        </a:rPr>
                        <a:t>plugins</a:t>
                      </a:r>
                    </a:p>
                  </a:txBody>
                  <a:tcPr marL="47625" marR="47625" marT="47625" marB="47625"/>
                </a:tc>
                <a:tc>
                  <a:txBody>
                    <a:bodyPr/>
                    <a:lstStyle/>
                    <a:p>
                      <a:pPr algn="just" fontAlgn="t"/>
                      <a:r>
                        <a:rPr lang="en-US" b="0" i="0" dirty="0">
                          <a:solidFill>
                            <a:srgbClr val="000000"/>
                          </a:solidFill>
                          <a:effectLst/>
                          <a:latin typeface="verdana" panose="020B0604030504040204" pitchFamily="34" charset="0"/>
                        </a:rPr>
                        <a:t>returns the plugins. It is supported in Netscape and Firefox only.</a:t>
                      </a:r>
                    </a:p>
                  </a:txBody>
                  <a:tcPr marL="47625" marR="47625" marT="47625" marB="47625"/>
                </a:tc>
                <a:extLst>
                  <a:ext uri="{0D108BD9-81ED-4DB2-BD59-A6C34878D82A}">
                    <a16:rowId xmlns:a16="http://schemas.microsoft.com/office/drawing/2014/main" val="4173424652"/>
                  </a:ext>
                </a:extLst>
              </a:tr>
              <a:tr h="325545">
                <a:tc>
                  <a:txBody>
                    <a:bodyPr/>
                    <a:lstStyle/>
                    <a:p>
                      <a:pPr algn="just" fontAlgn="t"/>
                      <a:r>
                        <a:rPr lang="en-US" b="0" i="0">
                          <a:solidFill>
                            <a:srgbClr val="000000"/>
                          </a:solidFill>
                          <a:effectLst/>
                          <a:latin typeface="verdana" panose="020B0604030504040204" pitchFamily="34" charset="0"/>
                        </a:rPr>
                        <a:t>9</a:t>
                      </a:r>
                    </a:p>
                  </a:txBody>
                  <a:tcPr marL="47625" marR="47625" marT="47625" marB="47625"/>
                </a:tc>
                <a:tc>
                  <a:txBody>
                    <a:bodyPr/>
                    <a:lstStyle/>
                    <a:p>
                      <a:pPr algn="just" fontAlgn="t"/>
                      <a:r>
                        <a:rPr lang="en-US" b="0" i="0">
                          <a:solidFill>
                            <a:srgbClr val="000000"/>
                          </a:solidFill>
                          <a:effectLst/>
                          <a:latin typeface="verdana" panose="020B0604030504040204" pitchFamily="34" charset="0"/>
                        </a:rPr>
                        <a:t>systemLanguage</a:t>
                      </a:r>
                    </a:p>
                  </a:txBody>
                  <a:tcPr marL="47625" marR="47625" marT="47625" marB="47625"/>
                </a:tc>
                <a:tc>
                  <a:txBody>
                    <a:bodyPr/>
                    <a:lstStyle/>
                    <a:p>
                      <a:pPr algn="just" fontAlgn="t"/>
                      <a:r>
                        <a:rPr lang="en-US" b="0" i="0" dirty="0">
                          <a:solidFill>
                            <a:srgbClr val="000000"/>
                          </a:solidFill>
                          <a:effectLst/>
                          <a:latin typeface="verdana" panose="020B0604030504040204" pitchFamily="34" charset="0"/>
                        </a:rPr>
                        <a:t>returns the system language. It is supported in IE only.</a:t>
                      </a:r>
                    </a:p>
                  </a:txBody>
                  <a:tcPr marL="47625" marR="47625" marT="47625" marB="47625"/>
                </a:tc>
                <a:extLst>
                  <a:ext uri="{0D108BD9-81ED-4DB2-BD59-A6C34878D82A}">
                    <a16:rowId xmlns:a16="http://schemas.microsoft.com/office/drawing/2014/main" val="1112364929"/>
                  </a:ext>
                </a:extLst>
              </a:tr>
              <a:tr h="567186">
                <a:tc>
                  <a:txBody>
                    <a:bodyPr/>
                    <a:lstStyle/>
                    <a:p>
                      <a:pPr algn="just" fontAlgn="t"/>
                      <a:r>
                        <a:rPr lang="en-US" b="0" i="0">
                          <a:solidFill>
                            <a:srgbClr val="000000"/>
                          </a:solidFill>
                          <a:effectLst/>
                          <a:latin typeface="verdana" panose="020B0604030504040204" pitchFamily="34" charset="0"/>
                        </a:rPr>
                        <a:t>10</a:t>
                      </a:r>
                    </a:p>
                  </a:txBody>
                  <a:tcPr marL="47625" marR="47625" marT="47625" marB="47625"/>
                </a:tc>
                <a:tc>
                  <a:txBody>
                    <a:bodyPr/>
                    <a:lstStyle/>
                    <a:p>
                      <a:pPr algn="just" fontAlgn="t"/>
                      <a:r>
                        <a:rPr lang="en-US" b="0" i="0">
                          <a:solidFill>
                            <a:srgbClr val="000000"/>
                          </a:solidFill>
                          <a:effectLst/>
                          <a:latin typeface="verdana" panose="020B0604030504040204" pitchFamily="34" charset="0"/>
                        </a:rPr>
                        <a:t>mimeTypes[]</a:t>
                      </a:r>
                    </a:p>
                  </a:txBody>
                  <a:tcPr marL="47625" marR="47625" marT="47625" marB="47625"/>
                </a:tc>
                <a:tc>
                  <a:txBody>
                    <a:bodyPr/>
                    <a:lstStyle/>
                    <a:p>
                      <a:pPr algn="just" fontAlgn="t"/>
                      <a:r>
                        <a:rPr lang="en-US" b="0" i="0" dirty="0">
                          <a:solidFill>
                            <a:srgbClr val="000000"/>
                          </a:solidFill>
                          <a:effectLst/>
                          <a:latin typeface="verdana" panose="020B0604030504040204" pitchFamily="34" charset="0"/>
                        </a:rPr>
                        <a:t>returns the array of mime type. It is supported in Netscape and Firefox only.</a:t>
                      </a:r>
                    </a:p>
                  </a:txBody>
                  <a:tcPr marL="47625" marR="47625" marT="47625" marB="47625"/>
                </a:tc>
                <a:extLst>
                  <a:ext uri="{0D108BD9-81ED-4DB2-BD59-A6C34878D82A}">
                    <a16:rowId xmlns:a16="http://schemas.microsoft.com/office/drawing/2014/main" val="3941604664"/>
                  </a:ext>
                </a:extLst>
              </a:tr>
              <a:tr h="325545">
                <a:tc>
                  <a:txBody>
                    <a:bodyPr/>
                    <a:lstStyle/>
                    <a:p>
                      <a:pPr algn="just" fontAlgn="t"/>
                      <a:r>
                        <a:rPr lang="en-US" b="0" i="0">
                          <a:solidFill>
                            <a:srgbClr val="000000"/>
                          </a:solidFill>
                          <a:effectLst/>
                          <a:latin typeface="verdana" panose="020B0604030504040204" pitchFamily="34" charset="0"/>
                        </a:rPr>
                        <a:t>11</a:t>
                      </a:r>
                    </a:p>
                  </a:txBody>
                  <a:tcPr marL="47625" marR="47625" marT="47625" marB="47625"/>
                </a:tc>
                <a:tc>
                  <a:txBody>
                    <a:bodyPr/>
                    <a:lstStyle/>
                    <a:p>
                      <a:pPr algn="just" fontAlgn="t"/>
                      <a:r>
                        <a:rPr lang="en-US" b="0" i="0">
                          <a:solidFill>
                            <a:srgbClr val="000000"/>
                          </a:solidFill>
                          <a:effectLst/>
                          <a:latin typeface="verdana" panose="020B0604030504040204" pitchFamily="34" charset="0"/>
                        </a:rPr>
                        <a:t>platform</a:t>
                      </a:r>
                    </a:p>
                  </a:txBody>
                  <a:tcPr marL="47625" marR="47625" marT="47625" marB="47625"/>
                </a:tc>
                <a:tc>
                  <a:txBody>
                    <a:bodyPr/>
                    <a:lstStyle/>
                    <a:p>
                      <a:pPr algn="just" fontAlgn="t"/>
                      <a:r>
                        <a:rPr lang="en-US" b="0" i="0" dirty="0">
                          <a:solidFill>
                            <a:srgbClr val="000000"/>
                          </a:solidFill>
                          <a:effectLst/>
                          <a:latin typeface="verdana" panose="020B0604030504040204" pitchFamily="34" charset="0"/>
                        </a:rPr>
                        <a:t>returns the platform e.g. Win32.</a:t>
                      </a:r>
                    </a:p>
                  </a:txBody>
                  <a:tcPr marL="47625" marR="47625" marT="47625" marB="47625"/>
                </a:tc>
                <a:extLst>
                  <a:ext uri="{0D108BD9-81ED-4DB2-BD59-A6C34878D82A}">
                    <a16:rowId xmlns:a16="http://schemas.microsoft.com/office/drawing/2014/main" val="2047242669"/>
                  </a:ext>
                </a:extLst>
              </a:tr>
              <a:tr h="325545">
                <a:tc>
                  <a:txBody>
                    <a:bodyPr/>
                    <a:lstStyle/>
                    <a:p>
                      <a:pPr algn="just" fontAlgn="t"/>
                      <a:r>
                        <a:rPr lang="en-US" b="0" i="0">
                          <a:solidFill>
                            <a:srgbClr val="000000"/>
                          </a:solidFill>
                          <a:effectLst/>
                          <a:latin typeface="verdana" panose="020B0604030504040204" pitchFamily="34" charset="0"/>
                        </a:rPr>
                        <a:t>12</a:t>
                      </a:r>
                    </a:p>
                  </a:txBody>
                  <a:tcPr marL="47625" marR="47625" marT="47625" marB="47625"/>
                </a:tc>
                <a:tc>
                  <a:txBody>
                    <a:bodyPr/>
                    <a:lstStyle/>
                    <a:p>
                      <a:pPr algn="just" fontAlgn="t"/>
                      <a:r>
                        <a:rPr lang="en-US" b="0" i="0">
                          <a:solidFill>
                            <a:srgbClr val="000000"/>
                          </a:solidFill>
                          <a:effectLst/>
                          <a:latin typeface="verdana" panose="020B0604030504040204" pitchFamily="34" charset="0"/>
                        </a:rPr>
                        <a:t>online</a:t>
                      </a:r>
                    </a:p>
                  </a:txBody>
                  <a:tcPr marL="47625" marR="47625" marT="47625" marB="47625"/>
                </a:tc>
                <a:tc>
                  <a:txBody>
                    <a:bodyPr/>
                    <a:lstStyle/>
                    <a:p>
                      <a:pPr algn="just" fontAlgn="t"/>
                      <a:r>
                        <a:rPr lang="en-US" b="0" i="0" dirty="0">
                          <a:solidFill>
                            <a:srgbClr val="000000"/>
                          </a:solidFill>
                          <a:effectLst/>
                          <a:latin typeface="verdana" panose="020B0604030504040204" pitchFamily="34" charset="0"/>
                        </a:rPr>
                        <a:t>returns true if browser is online otherwise false.</a:t>
                      </a:r>
                    </a:p>
                  </a:txBody>
                  <a:tcPr marL="47625" marR="47625" marT="47625" marB="47625"/>
                </a:tc>
                <a:extLst>
                  <a:ext uri="{0D108BD9-81ED-4DB2-BD59-A6C34878D82A}">
                    <a16:rowId xmlns:a16="http://schemas.microsoft.com/office/drawing/2014/main" val="4023868299"/>
                  </a:ext>
                </a:extLst>
              </a:tr>
            </a:tbl>
          </a:graphicData>
        </a:graphic>
      </p:graphicFrame>
    </p:spTree>
    <p:extLst>
      <p:ext uri="{BB962C8B-B14F-4D97-AF65-F5344CB8AC3E}">
        <p14:creationId xmlns:p14="http://schemas.microsoft.com/office/powerpoint/2010/main" val="3885569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JavaScript navigator object</a:t>
            </a:r>
          </a:p>
        </p:txBody>
      </p:sp>
      <p:sp>
        <p:nvSpPr>
          <p:cNvPr id="3" name="Content Placeholder 2"/>
          <p:cNvSpPr>
            <a:spLocks noGrp="1"/>
          </p:cNvSpPr>
          <p:nvPr>
            <p:ph idx="1"/>
          </p:nvPr>
        </p:nvSpPr>
        <p:spPr/>
        <p:txBody>
          <a:bodyPr/>
          <a:lstStyle/>
          <a:p>
            <a:endParaRPr lang="en-US" dirty="0"/>
          </a:p>
          <a:p>
            <a:r>
              <a:rPr lang="en-US" dirty="0"/>
              <a:t>The methods of navigator object are given below.</a:t>
            </a:r>
          </a:p>
          <a:p>
            <a:endParaRPr lang="en-US" dirty="0"/>
          </a:p>
          <a:p>
            <a:r>
              <a:rPr lang="en-US" dirty="0"/>
              <a:t>	</a:t>
            </a:r>
            <a:r>
              <a:rPr lang="en-US" dirty="0" err="1"/>
              <a:t>javaEnabled</a:t>
            </a:r>
            <a:r>
              <a:rPr lang="en-US" dirty="0"/>
              <a:t>()	: checks if java is enabled.</a:t>
            </a:r>
          </a:p>
          <a:p>
            <a:r>
              <a:rPr lang="en-US" dirty="0"/>
              <a:t>	</a:t>
            </a:r>
            <a:r>
              <a:rPr lang="en-US" dirty="0" err="1"/>
              <a:t>taintEnabled</a:t>
            </a:r>
            <a:r>
              <a:rPr lang="en-US" dirty="0"/>
              <a:t>()	: checks if taint is enabled. It is deprecated since JavaScript 1.2.</a:t>
            </a:r>
          </a:p>
          <a:p>
            <a:endParaRPr lang="en-US" dirty="0"/>
          </a:p>
        </p:txBody>
      </p:sp>
    </p:spTree>
    <p:extLst>
      <p:ext uri="{BB962C8B-B14F-4D97-AF65-F5344CB8AC3E}">
        <p14:creationId xmlns:p14="http://schemas.microsoft.com/office/powerpoint/2010/main" val="1011290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Browser Object Model</a:t>
            </a:r>
          </a:p>
        </p:txBody>
      </p:sp>
      <p:sp>
        <p:nvSpPr>
          <p:cNvPr id="3" name="Content Placeholder 2"/>
          <p:cNvSpPr>
            <a:spLocks noGrp="1"/>
          </p:cNvSpPr>
          <p:nvPr>
            <p:ph idx="1"/>
          </p:nvPr>
        </p:nvSpPr>
        <p:spPr/>
        <p:txBody>
          <a:bodyPr>
            <a:normAutofit/>
          </a:bodyPr>
          <a:lstStyle/>
          <a:p>
            <a:r>
              <a:rPr lang="en-US" dirty="0"/>
              <a:t>Window object represents the browser's frame or window, in which the webpage is contained.</a:t>
            </a:r>
          </a:p>
          <a:p>
            <a:r>
              <a:rPr lang="en-US" dirty="0"/>
              <a:t>Can be used to find out what the browser is running, the pages visited, size of browser window or user screen, alter text in browser status bars, open new windows , change the page that is loaded.</a:t>
            </a:r>
          </a:p>
          <a:p>
            <a:r>
              <a:rPr lang="en-US" dirty="0"/>
              <a:t>Is a Global Object, hence its name need not be used to access its properties and methods.</a:t>
            </a:r>
          </a:p>
          <a:p>
            <a:r>
              <a:rPr lang="en-US" dirty="0"/>
              <a:t>Global functions and variables are all created as properties of the global object.</a:t>
            </a:r>
          </a:p>
          <a:p>
            <a:r>
              <a:rPr lang="en-US" dirty="0" err="1"/>
              <a:t>Eg</a:t>
            </a:r>
            <a:r>
              <a:rPr lang="en-US" dirty="0"/>
              <a:t>: The method alert() will produce same result as </a:t>
            </a:r>
            <a:r>
              <a:rPr lang="en-US" dirty="0" err="1"/>
              <a:t>window.alert</a:t>
            </a:r>
            <a:r>
              <a:rPr lang="en-US" dirty="0"/>
              <a:t>(), since </a:t>
            </a:r>
            <a:r>
              <a:rPr lang="en-US" dirty="0" err="1"/>
              <a:t>wndow</a:t>
            </a:r>
            <a:r>
              <a:rPr lang="en-US" dirty="0"/>
              <a:t> object is global object.</a:t>
            </a:r>
          </a:p>
        </p:txBody>
      </p:sp>
    </p:spTree>
    <p:extLst>
      <p:ext uri="{BB962C8B-B14F-4D97-AF65-F5344CB8AC3E}">
        <p14:creationId xmlns:p14="http://schemas.microsoft.com/office/powerpoint/2010/main" val="3179252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288" y="362782"/>
            <a:ext cx="10571998" cy="970450"/>
          </a:xfrm>
        </p:spPr>
        <p:txBody>
          <a:bodyPr/>
          <a:lstStyle/>
          <a:p>
            <a:r>
              <a:rPr lang="en-US" b="0" dirty="0"/>
              <a:t>Example of navigator object</a:t>
            </a:r>
            <a:endParaRPr lang="en-US" dirty="0"/>
          </a:p>
        </p:txBody>
      </p:sp>
      <p:sp>
        <p:nvSpPr>
          <p:cNvPr id="3" name="Content Placeholder 2"/>
          <p:cNvSpPr>
            <a:spLocks noGrp="1"/>
          </p:cNvSpPr>
          <p:nvPr>
            <p:ph idx="1"/>
          </p:nvPr>
        </p:nvSpPr>
        <p:spPr>
          <a:xfrm>
            <a:off x="818712" y="2222287"/>
            <a:ext cx="10554574" cy="4276987"/>
          </a:xfrm>
        </p:spPr>
        <p:txBody>
          <a:bodyPr>
            <a:normAutofit/>
          </a:bodyPr>
          <a:lstStyle/>
          <a:p>
            <a:r>
              <a:rPr lang="en-US" dirty="0"/>
              <a:t>&lt;script&gt;  </a:t>
            </a:r>
          </a:p>
          <a:p>
            <a:r>
              <a:rPr lang="en-US" dirty="0" err="1"/>
              <a:t>document.writeln</a:t>
            </a:r>
            <a:r>
              <a:rPr lang="en-US" dirty="0"/>
              <a:t>("&lt;</a:t>
            </a:r>
            <a:r>
              <a:rPr lang="en-US" dirty="0" err="1"/>
              <a:t>br</a:t>
            </a:r>
            <a:r>
              <a:rPr lang="en-US" dirty="0"/>
              <a:t>/&gt;</a:t>
            </a:r>
            <a:r>
              <a:rPr lang="en-US" dirty="0" err="1"/>
              <a:t>navigator.appCodeName</a:t>
            </a:r>
            <a:r>
              <a:rPr lang="en-US" dirty="0"/>
              <a:t>: "+</a:t>
            </a:r>
            <a:r>
              <a:rPr lang="en-US" dirty="0" err="1"/>
              <a:t>navigator.appCodeName</a:t>
            </a:r>
            <a:r>
              <a:rPr lang="en-US" dirty="0"/>
              <a:t>);  </a:t>
            </a:r>
          </a:p>
          <a:p>
            <a:r>
              <a:rPr lang="en-US" dirty="0" err="1"/>
              <a:t>document.writeln</a:t>
            </a:r>
            <a:r>
              <a:rPr lang="en-US" dirty="0"/>
              <a:t>("&lt;</a:t>
            </a:r>
            <a:r>
              <a:rPr lang="en-US" dirty="0" err="1"/>
              <a:t>br</a:t>
            </a:r>
            <a:r>
              <a:rPr lang="en-US" dirty="0"/>
              <a:t>/&gt;</a:t>
            </a:r>
            <a:r>
              <a:rPr lang="en-US" dirty="0" err="1"/>
              <a:t>navigator.appName</a:t>
            </a:r>
            <a:r>
              <a:rPr lang="en-US" dirty="0"/>
              <a:t>: "+</a:t>
            </a:r>
            <a:r>
              <a:rPr lang="en-US" dirty="0" err="1"/>
              <a:t>navigator.appName</a:t>
            </a:r>
            <a:r>
              <a:rPr lang="en-US" dirty="0"/>
              <a:t>);  </a:t>
            </a:r>
          </a:p>
          <a:p>
            <a:r>
              <a:rPr lang="en-US" dirty="0" err="1"/>
              <a:t>document.writeln</a:t>
            </a:r>
            <a:r>
              <a:rPr lang="en-US" dirty="0"/>
              <a:t>("&lt;</a:t>
            </a:r>
            <a:r>
              <a:rPr lang="en-US" dirty="0" err="1"/>
              <a:t>br</a:t>
            </a:r>
            <a:r>
              <a:rPr lang="en-US" dirty="0"/>
              <a:t>/&gt;</a:t>
            </a:r>
            <a:r>
              <a:rPr lang="en-US" dirty="0" err="1"/>
              <a:t>navigator.appVersion</a:t>
            </a:r>
            <a:r>
              <a:rPr lang="en-US" dirty="0"/>
              <a:t>: "+</a:t>
            </a:r>
            <a:r>
              <a:rPr lang="en-US" dirty="0" err="1"/>
              <a:t>navigator.appVersion</a:t>
            </a:r>
            <a:r>
              <a:rPr lang="en-US" dirty="0"/>
              <a:t>);  </a:t>
            </a:r>
          </a:p>
          <a:p>
            <a:r>
              <a:rPr lang="en-US" dirty="0" err="1"/>
              <a:t>document.writeln</a:t>
            </a:r>
            <a:r>
              <a:rPr lang="en-US" dirty="0"/>
              <a:t>("&lt;</a:t>
            </a:r>
            <a:r>
              <a:rPr lang="en-US" dirty="0" err="1"/>
              <a:t>br</a:t>
            </a:r>
            <a:r>
              <a:rPr lang="en-US" dirty="0"/>
              <a:t>/&gt;</a:t>
            </a:r>
            <a:r>
              <a:rPr lang="en-US" dirty="0" err="1"/>
              <a:t>navigator.cookieEnabled</a:t>
            </a:r>
            <a:r>
              <a:rPr lang="en-US" dirty="0"/>
              <a:t>: "+</a:t>
            </a:r>
            <a:r>
              <a:rPr lang="en-US" dirty="0" err="1"/>
              <a:t>navigator.cookieEnabled</a:t>
            </a:r>
            <a:r>
              <a:rPr lang="en-US" dirty="0"/>
              <a:t>);  </a:t>
            </a:r>
          </a:p>
          <a:p>
            <a:r>
              <a:rPr lang="en-US" dirty="0" err="1"/>
              <a:t>document.writeln</a:t>
            </a:r>
            <a:r>
              <a:rPr lang="en-US" dirty="0"/>
              <a:t>("&lt;</a:t>
            </a:r>
            <a:r>
              <a:rPr lang="en-US" dirty="0" err="1"/>
              <a:t>br</a:t>
            </a:r>
            <a:r>
              <a:rPr lang="en-US" dirty="0"/>
              <a:t>/&gt;</a:t>
            </a:r>
            <a:r>
              <a:rPr lang="en-US" dirty="0" err="1"/>
              <a:t>navigator.language</a:t>
            </a:r>
            <a:r>
              <a:rPr lang="en-US" dirty="0"/>
              <a:t>: "+</a:t>
            </a:r>
            <a:r>
              <a:rPr lang="en-US" dirty="0" err="1"/>
              <a:t>navigator.language</a:t>
            </a:r>
            <a:r>
              <a:rPr lang="en-US" dirty="0"/>
              <a:t>);  </a:t>
            </a:r>
          </a:p>
          <a:p>
            <a:r>
              <a:rPr lang="en-US" dirty="0" err="1"/>
              <a:t>document.writeln</a:t>
            </a:r>
            <a:r>
              <a:rPr lang="en-US" dirty="0"/>
              <a:t>("&lt;</a:t>
            </a:r>
            <a:r>
              <a:rPr lang="en-US" dirty="0" err="1"/>
              <a:t>br</a:t>
            </a:r>
            <a:r>
              <a:rPr lang="en-US" dirty="0"/>
              <a:t>/&gt;</a:t>
            </a:r>
            <a:r>
              <a:rPr lang="en-US" dirty="0" err="1"/>
              <a:t>navigator.userAgent</a:t>
            </a:r>
            <a:r>
              <a:rPr lang="en-US" dirty="0"/>
              <a:t>: "+</a:t>
            </a:r>
            <a:r>
              <a:rPr lang="en-US" dirty="0" err="1"/>
              <a:t>navigator.userAgent</a:t>
            </a:r>
            <a:r>
              <a:rPr lang="en-US" dirty="0"/>
              <a:t>);  </a:t>
            </a:r>
          </a:p>
          <a:p>
            <a:r>
              <a:rPr lang="en-US" dirty="0" err="1"/>
              <a:t>document.writeln</a:t>
            </a:r>
            <a:r>
              <a:rPr lang="en-US" dirty="0"/>
              <a:t>("&lt;</a:t>
            </a:r>
            <a:r>
              <a:rPr lang="en-US" dirty="0" err="1"/>
              <a:t>br</a:t>
            </a:r>
            <a:r>
              <a:rPr lang="en-US" dirty="0"/>
              <a:t>/&gt;</a:t>
            </a:r>
            <a:r>
              <a:rPr lang="en-US" dirty="0" err="1"/>
              <a:t>navigator.platform</a:t>
            </a:r>
            <a:r>
              <a:rPr lang="en-US" dirty="0"/>
              <a:t>: "+</a:t>
            </a:r>
            <a:r>
              <a:rPr lang="en-US" dirty="0" err="1"/>
              <a:t>navigator.platform</a:t>
            </a:r>
            <a:r>
              <a:rPr lang="en-US" dirty="0"/>
              <a:t>);  </a:t>
            </a:r>
          </a:p>
          <a:p>
            <a:r>
              <a:rPr lang="en-US" dirty="0" err="1"/>
              <a:t>document.writeln</a:t>
            </a:r>
            <a:r>
              <a:rPr lang="en-US" dirty="0"/>
              <a:t>("&lt;</a:t>
            </a:r>
            <a:r>
              <a:rPr lang="en-US" dirty="0" err="1"/>
              <a:t>br</a:t>
            </a:r>
            <a:r>
              <a:rPr lang="en-US" dirty="0"/>
              <a:t>/&gt;</a:t>
            </a:r>
            <a:r>
              <a:rPr lang="en-US" dirty="0" err="1"/>
              <a:t>navigator.onLine</a:t>
            </a:r>
            <a:r>
              <a:rPr lang="en-US" dirty="0"/>
              <a:t>: "+</a:t>
            </a:r>
            <a:r>
              <a:rPr lang="en-US" dirty="0" err="1"/>
              <a:t>navigator.onLine</a:t>
            </a:r>
            <a:r>
              <a:rPr lang="en-US" dirty="0"/>
              <a:t>);  </a:t>
            </a:r>
          </a:p>
          <a:p>
            <a:r>
              <a:rPr lang="en-US" dirty="0"/>
              <a:t>&lt;/script&gt; </a:t>
            </a:r>
          </a:p>
        </p:txBody>
      </p:sp>
    </p:spTree>
    <p:extLst>
      <p:ext uri="{BB962C8B-B14F-4D97-AF65-F5344CB8AC3E}">
        <p14:creationId xmlns:p14="http://schemas.microsoft.com/office/powerpoint/2010/main" val="1848642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Example of navigator object</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navigator.appCodeName</a:t>
            </a:r>
            <a:r>
              <a:rPr lang="en-US" dirty="0"/>
              <a:t>: Mozilla </a:t>
            </a:r>
          </a:p>
          <a:p>
            <a:r>
              <a:rPr lang="en-US" dirty="0" err="1"/>
              <a:t>navigator.appName</a:t>
            </a:r>
            <a:r>
              <a:rPr lang="en-US" dirty="0"/>
              <a:t>: Netscape </a:t>
            </a:r>
          </a:p>
          <a:p>
            <a:r>
              <a:rPr lang="en-US" dirty="0" err="1"/>
              <a:t>navigator.appVersion</a:t>
            </a:r>
            <a:r>
              <a:rPr lang="en-US" dirty="0"/>
              <a:t>: 5.0 (Windows NT 6.2; WOW64) </a:t>
            </a:r>
            <a:r>
              <a:rPr lang="en-US" dirty="0" err="1"/>
              <a:t>AppleWebKit</a:t>
            </a:r>
            <a:r>
              <a:rPr lang="en-US" dirty="0"/>
              <a:t>/537.36 </a:t>
            </a:r>
          </a:p>
          <a:p>
            <a:r>
              <a:rPr lang="en-US" dirty="0"/>
              <a:t>(KHTML, like Gecko) Chrome/37.0.2062.124 Safari/537.36 </a:t>
            </a:r>
          </a:p>
          <a:p>
            <a:r>
              <a:rPr lang="en-US" dirty="0" err="1"/>
              <a:t>navigator.cookieEnabled</a:t>
            </a:r>
            <a:r>
              <a:rPr lang="en-US" dirty="0"/>
              <a:t>: true </a:t>
            </a:r>
          </a:p>
          <a:p>
            <a:r>
              <a:rPr lang="en-US" dirty="0" err="1"/>
              <a:t>navigator.language</a:t>
            </a:r>
            <a:r>
              <a:rPr lang="en-US" dirty="0"/>
              <a:t>: </a:t>
            </a:r>
            <a:r>
              <a:rPr lang="en-US" dirty="0" err="1"/>
              <a:t>en</a:t>
            </a:r>
            <a:r>
              <a:rPr lang="en-US" dirty="0"/>
              <a:t>-US </a:t>
            </a:r>
          </a:p>
          <a:p>
            <a:r>
              <a:rPr lang="en-US" dirty="0" err="1"/>
              <a:t>navigator.userAgent</a:t>
            </a:r>
            <a:r>
              <a:rPr lang="en-US" dirty="0"/>
              <a:t>: Mozilla/5.0 (Windows NT 6.2; WOW64) </a:t>
            </a:r>
            <a:r>
              <a:rPr lang="en-US" dirty="0" err="1"/>
              <a:t>AppleWebKit</a:t>
            </a:r>
            <a:r>
              <a:rPr lang="en-US" dirty="0"/>
              <a:t>/537.36 </a:t>
            </a:r>
          </a:p>
          <a:p>
            <a:r>
              <a:rPr lang="en-US" dirty="0"/>
              <a:t>(KHTML, like Gecko) Chrome/37.0.2062.124 Safari/537.36 </a:t>
            </a:r>
          </a:p>
          <a:p>
            <a:r>
              <a:rPr lang="en-US" dirty="0" err="1"/>
              <a:t>navigator.platform</a:t>
            </a:r>
            <a:r>
              <a:rPr lang="en-US" dirty="0"/>
              <a:t>: Win32 </a:t>
            </a:r>
          </a:p>
          <a:p>
            <a:r>
              <a:rPr lang="en-US" dirty="0" err="1"/>
              <a:t>navigator.onLine</a:t>
            </a:r>
            <a:r>
              <a:rPr lang="en-US" dirty="0"/>
              <a:t>: true</a:t>
            </a:r>
          </a:p>
        </p:txBody>
      </p:sp>
    </p:spTree>
    <p:extLst>
      <p:ext uri="{BB962C8B-B14F-4D97-AF65-F5344CB8AC3E}">
        <p14:creationId xmlns:p14="http://schemas.microsoft.com/office/powerpoint/2010/main" val="2933118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t>Javascript</a:t>
            </a:r>
            <a:r>
              <a:rPr lang="en-US" b="0" dirty="0"/>
              <a:t> Navigator Object : </a:t>
            </a:r>
            <a:r>
              <a:rPr lang="en-US" b="0" i="1" dirty="0"/>
              <a:t>MIME</a:t>
            </a:r>
            <a:r>
              <a:rPr lang="en-US" b="0" dirty="0"/>
              <a:t> Types</a:t>
            </a:r>
            <a:endParaRPr lang="en-US" dirty="0"/>
          </a:p>
        </p:txBody>
      </p:sp>
      <p:sp>
        <p:nvSpPr>
          <p:cNvPr id="3" name="Content Placeholder 2"/>
          <p:cNvSpPr>
            <a:spLocks noGrp="1"/>
          </p:cNvSpPr>
          <p:nvPr>
            <p:ph idx="1"/>
          </p:nvPr>
        </p:nvSpPr>
        <p:spPr/>
        <p:txBody>
          <a:bodyPr/>
          <a:lstStyle/>
          <a:p>
            <a:r>
              <a:rPr lang="en-US" dirty="0"/>
              <a:t>MIME(Multipurpose Internet Mail Extension) specifies the protocol standard used to exchange different types of data files over the Internet. </a:t>
            </a:r>
            <a:r>
              <a:rPr lang="en-US" dirty="0" err="1"/>
              <a:t>Eg</a:t>
            </a:r>
            <a:r>
              <a:rPr lang="en-US" dirty="0"/>
              <a:t>: Audio, video, text etc.</a:t>
            </a:r>
          </a:p>
          <a:p>
            <a:endParaRPr lang="en-US" dirty="0"/>
          </a:p>
          <a:p>
            <a:r>
              <a:rPr lang="en-US" dirty="0"/>
              <a:t>The </a:t>
            </a:r>
            <a:r>
              <a:rPr lang="en-US" dirty="0" err="1"/>
              <a:t>mimeType</a:t>
            </a:r>
            <a:r>
              <a:rPr lang="en-US" dirty="0"/>
              <a:t> object are predefined and are used to access the </a:t>
            </a:r>
            <a:r>
              <a:rPr lang="en-US" dirty="0" err="1"/>
              <a:t>mimeTypes</a:t>
            </a:r>
            <a:r>
              <a:rPr lang="en-US" dirty="0"/>
              <a:t>[] array which belongs to both the navigator object and plugin object.</a:t>
            </a:r>
          </a:p>
        </p:txBody>
      </p:sp>
    </p:spTree>
    <p:extLst>
      <p:ext uri="{BB962C8B-B14F-4D97-AF65-F5344CB8AC3E}">
        <p14:creationId xmlns:p14="http://schemas.microsoft.com/office/powerpoint/2010/main" val="3936274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a:t>MIME </a:t>
            </a:r>
            <a:r>
              <a:rPr lang="en-US" b="0" dirty="0"/>
              <a:t> Properties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42052091"/>
              </p:ext>
            </p:extLst>
          </p:nvPr>
        </p:nvGraphicFramePr>
        <p:xfrm>
          <a:off x="706608" y="3333848"/>
          <a:ext cx="10553700" cy="2038350"/>
        </p:xfrm>
        <a:graphic>
          <a:graphicData uri="http://schemas.openxmlformats.org/drawingml/2006/table">
            <a:tbl>
              <a:tblPr firstRow="1" bandRow="1">
                <a:tableStyleId>{5C22544A-7EE6-4342-B048-85BDC9FD1C3A}</a:tableStyleId>
              </a:tblPr>
              <a:tblGrid>
                <a:gridCol w="3049466">
                  <a:extLst>
                    <a:ext uri="{9D8B030D-6E8A-4147-A177-3AD203B41FA5}">
                      <a16:colId xmlns:a16="http://schemas.microsoft.com/office/drawing/2014/main" val="1716459364"/>
                    </a:ext>
                  </a:extLst>
                </a:gridCol>
                <a:gridCol w="7504234">
                  <a:extLst>
                    <a:ext uri="{9D8B030D-6E8A-4147-A177-3AD203B41FA5}">
                      <a16:colId xmlns:a16="http://schemas.microsoft.com/office/drawing/2014/main" val="3174678956"/>
                    </a:ext>
                  </a:extLst>
                </a:gridCol>
              </a:tblGrid>
              <a:tr h="370840">
                <a:tc>
                  <a:txBody>
                    <a:bodyPr/>
                    <a:lstStyle/>
                    <a:p>
                      <a:pPr algn="l"/>
                      <a:r>
                        <a:rPr lang="en-US" b="0" dirty="0">
                          <a:solidFill>
                            <a:srgbClr val="FFFFFF"/>
                          </a:solidFill>
                          <a:effectLst/>
                          <a:latin typeface="Lucida Sans Unicode" panose="020B0602030504020204" pitchFamily="34" charset="0"/>
                        </a:rPr>
                        <a:t>Property</a:t>
                      </a:r>
                    </a:p>
                  </a:txBody>
                  <a:tcPr marL="66675" marR="66675" marT="66675" marB="66675" anchor="ctr"/>
                </a:tc>
                <a:tc>
                  <a:txBody>
                    <a:bodyPr/>
                    <a:lstStyle/>
                    <a:p>
                      <a:pPr algn="l"/>
                      <a:r>
                        <a:rPr lang="en-US" b="0">
                          <a:solidFill>
                            <a:srgbClr val="FFFFFF"/>
                          </a:solidFill>
                          <a:effectLst/>
                          <a:latin typeface="Lucida Sans Unicode" panose="020B0602030504020204" pitchFamily="34" charset="0"/>
                        </a:rPr>
                        <a:t>Description</a:t>
                      </a:r>
                    </a:p>
                  </a:txBody>
                  <a:tcPr marL="66675" marR="66675" marT="66675" marB="66675" anchor="ctr"/>
                </a:tc>
                <a:extLst>
                  <a:ext uri="{0D108BD9-81ED-4DB2-BD59-A6C34878D82A}">
                    <a16:rowId xmlns:a16="http://schemas.microsoft.com/office/drawing/2014/main" val="1919406171"/>
                  </a:ext>
                </a:extLst>
              </a:tr>
              <a:tr h="370840">
                <a:tc>
                  <a:txBody>
                    <a:bodyPr/>
                    <a:lstStyle/>
                    <a:p>
                      <a:pPr algn="l"/>
                      <a:r>
                        <a:rPr lang="en-US">
                          <a:solidFill>
                            <a:srgbClr val="303030"/>
                          </a:solidFill>
                          <a:effectLst/>
                          <a:latin typeface="Verdana" panose="020B0604030504040204" pitchFamily="34" charset="0"/>
                        </a:rPr>
                        <a:t>description</a:t>
                      </a:r>
                    </a:p>
                  </a:txBody>
                  <a:tcPr marL="66675" marR="66675" marT="66675" marB="66675" anchor="ctr"/>
                </a:tc>
                <a:tc>
                  <a:txBody>
                    <a:bodyPr/>
                    <a:lstStyle/>
                    <a:p>
                      <a:pPr algn="l"/>
                      <a:r>
                        <a:rPr lang="en-US" i="1">
                          <a:solidFill>
                            <a:srgbClr val="303030"/>
                          </a:solidFill>
                          <a:effectLst/>
                          <a:latin typeface="Verdana" panose="020B0604030504040204" pitchFamily="34" charset="0"/>
                        </a:rPr>
                        <a:t>To provide description about the MIME Type.</a:t>
                      </a:r>
                      <a:endParaRPr lang="en-US">
                        <a:solidFill>
                          <a:srgbClr val="303030"/>
                        </a:solidFill>
                        <a:effectLst/>
                        <a:latin typeface="Verdana" panose="020B0604030504040204" pitchFamily="34" charset="0"/>
                      </a:endParaRPr>
                    </a:p>
                  </a:txBody>
                  <a:tcPr marL="66675" marR="66675" marT="66675" marB="66675" anchor="ctr"/>
                </a:tc>
                <a:extLst>
                  <a:ext uri="{0D108BD9-81ED-4DB2-BD59-A6C34878D82A}">
                    <a16:rowId xmlns:a16="http://schemas.microsoft.com/office/drawing/2014/main" val="1794491794"/>
                  </a:ext>
                </a:extLst>
              </a:tr>
              <a:tr h="370840">
                <a:tc>
                  <a:txBody>
                    <a:bodyPr/>
                    <a:lstStyle/>
                    <a:p>
                      <a:pPr algn="l"/>
                      <a:r>
                        <a:rPr lang="en-US">
                          <a:solidFill>
                            <a:srgbClr val="303030"/>
                          </a:solidFill>
                          <a:effectLst/>
                          <a:latin typeface="Verdana" panose="020B0604030504040204" pitchFamily="34" charset="0"/>
                        </a:rPr>
                        <a:t>enabledPlugin</a:t>
                      </a:r>
                    </a:p>
                  </a:txBody>
                  <a:tcPr marL="66675" marR="66675" marT="66675" marB="66675" anchor="ctr"/>
                </a:tc>
                <a:tc>
                  <a:txBody>
                    <a:bodyPr/>
                    <a:lstStyle/>
                    <a:p>
                      <a:pPr algn="l"/>
                      <a:r>
                        <a:rPr lang="en-US" i="1">
                          <a:solidFill>
                            <a:srgbClr val="303030"/>
                          </a:solidFill>
                          <a:effectLst/>
                          <a:latin typeface="Verdana" panose="020B0604030504040204" pitchFamily="34" charset="0"/>
                        </a:rPr>
                        <a:t>To point to the plugin object for the specified MIME type.</a:t>
                      </a:r>
                      <a:endParaRPr lang="en-US">
                        <a:solidFill>
                          <a:srgbClr val="303030"/>
                        </a:solidFill>
                        <a:effectLst/>
                        <a:latin typeface="Verdana" panose="020B0604030504040204" pitchFamily="34" charset="0"/>
                      </a:endParaRPr>
                    </a:p>
                  </a:txBody>
                  <a:tcPr marL="66675" marR="66675" marT="66675" marB="66675" anchor="ctr"/>
                </a:tc>
                <a:extLst>
                  <a:ext uri="{0D108BD9-81ED-4DB2-BD59-A6C34878D82A}">
                    <a16:rowId xmlns:a16="http://schemas.microsoft.com/office/drawing/2014/main" val="3105174903"/>
                  </a:ext>
                </a:extLst>
              </a:tr>
              <a:tr h="370840">
                <a:tc>
                  <a:txBody>
                    <a:bodyPr/>
                    <a:lstStyle/>
                    <a:p>
                      <a:pPr algn="l"/>
                      <a:r>
                        <a:rPr lang="en-US">
                          <a:solidFill>
                            <a:srgbClr val="303030"/>
                          </a:solidFill>
                          <a:effectLst/>
                          <a:latin typeface="Verdana" panose="020B0604030504040204" pitchFamily="34" charset="0"/>
                        </a:rPr>
                        <a:t>suffixes</a:t>
                      </a:r>
                    </a:p>
                  </a:txBody>
                  <a:tcPr marL="66675" marR="66675" marT="66675" marB="66675" anchor="ctr"/>
                </a:tc>
                <a:tc>
                  <a:txBody>
                    <a:bodyPr/>
                    <a:lstStyle/>
                    <a:p>
                      <a:pPr algn="l"/>
                      <a:r>
                        <a:rPr lang="en-US" i="1">
                          <a:solidFill>
                            <a:srgbClr val="303030"/>
                          </a:solidFill>
                          <a:effectLst/>
                          <a:latin typeface="Verdana" panose="020B0604030504040204" pitchFamily="34" charset="0"/>
                        </a:rPr>
                        <a:t>The extension of the file. Eg .png, .pdf</a:t>
                      </a:r>
                      <a:endParaRPr lang="en-US">
                        <a:solidFill>
                          <a:srgbClr val="303030"/>
                        </a:solidFill>
                        <a:effectLst/>
                        <a:latin typeface="Verdana" panose="020B0604030504040204" pitchFamily="34" charset="0"/>
                      </a:endParaRPr>
                    </a:p>
                  </a:txBody>
                  <a:tcPr marL="66675" marR="66675" marT="66675" marB="66675" anchor="ctr"/>
                </a:tc>
                <a:extLst>
                  <a:ext uri="{0D108BD9-81ED-4DB2-BD59-A6C34878D82A}">
                    <a16:rowId xmlns:a16="http://schemas.microsoft.com/office/drawing/2014/main" val="1966415702"/>
                  </a:ext>
                </a:extLst>
              </a:tr>
              <a:tr h="370840">
                <a:tc>
                  <a:txBody>
                    <a:bodyPr/>
                    <a:lstStyle/>
                    <a:p>
                      <a:pPr algn="l"/>
                      <a:r>
                        <a:rPr lang="en-US">
                          <a:solidFill>
                            <a:srgbClr val="303030"/>
                          </a:solidFill>
                          <a:effectLst/>
                          <a:latin typeface="Verdana" panose="020B0604030504040204" pitchFamily="34" charset="0"/>
                        </a:rPr>
                        <a:t>type</a:t>
                      </a:r>
                    </a:p>
                  </a:txBody>
                  <a:tcPr marL="66675" marR="66675" marT="66675" marB="66675" anchor="ctr"/>
                </a:tc>
                <a:tc>
                  <a:txBody>
                    <a:bodyPr/>
                    <a:lstStyle/>
                    <a:p>
                      <a:pPr algn="l"/>
                      <a:r>
                        <a:rPr lang="en-US" i="1" dirty="0">
                          <a:solidFill>
                            <a:srgbClr val="303030"/>
                          </a:solidFill>
                          <a:effectLst/>
                          <a:latin typeface="Verdana" panose="020B0604030504040204" pitchFamily="34" charset="0"/>
                        </a:rPr>
                        <a:t>To name the MIME type. </a:t>
                      </a:r>
                      <a:r>
                        <a:rPr lang="en-US" i="1" dirty="0" err="1">
                          <a:solidFill>
                            <a:srgbClr val="303030"/>
                          </a:solidFill>
                          <a:effectLst/>
                          <a:latin typeface="Verdana" panose="020B0604030504040204" pitchFamily="34" charset="0"/>
                        </a:rPr>
                        <a:t>eg</a:t>
                      </a:r>
                      <a:r>
                        <a:rPr lang="en-US" i="1" dirty="0">
                          <a:solidFill>
                            <a:srgbClr val="303030"/>
                          </a:solidFill>
                          <a:effectLst/>
                          <a:latin typeface="Verdana" panose="020B0604030504040204" pitchFamily="34" charset="0"/>
                        </a:rPr>
                        <a:t>: image/</a:t>
                      </a:r>
                      <a:r>
                        <a:rPr lang="en-US" i="1" dirty="0" err="1">
                          <a:solidFill>
                            <a:srgbClr val="303030"/>
                          </a:solidFill>
                          <a:effectLst/>
                          <a:latin typeface="Verdana" panose="020B0604030504040204" pitchFamily="34" charset="0"/>
                        </a:rPr>
                        <a:t>png</a:t>
                      </a:r>
                      <a:endParaRPr lang="en-US" dirty="0">
                        <a:solidFill>
                          <a:srgbClr val="303030"/>
                        </a:solidFill>
                        <a:effectLst/>
                        <a:latin typeface="Verdana" panose="020B0604030504040204" pitchFamily="34" charset="0"/>
                      </a:endParaRPr>
                    </a:p>
                  </a:txBody>
                  <a:tcPr marL="66675" marR="66675" marT="66675" marB="66675" anchor="ctr"/>
                </a:tc>
                <a:extLst>
                  <a:ext uri="{0D108BD9-81ED-4DB2-BD59-A6C34878D82A}">
                    <a16:rowId xmlns:a16="http://schemas.microsoft.com/office/drawing/2014/main" val="1271100483"/>
                  </a:ext>
                </a:extLst>
              </a:tr>
            </a:tbl>
          </a:graphicData>
        </a:graphic>
      </p:graphicFrame>
    </p:spTree>
    <p:extLst>
      <p:ext uri="{BB962C8B-B14F-4D97-AF65-F5344CB8AC3E}">
        <p14:creationId xmlns:p14="http://schemas.microsoft.com/office/powerpoint/2010/main" val="2264969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Screen Object</a:t>
            </a:r>
            <a:endParaRPr lang="en-US" dirty="0"/>
          </a:p>
        </p:txBody>
      </p:sp>
      <p:sp>
        <p:nvSpPr>
          <p:cNvPr id="3" name="Content Placeholder 2"/>
          <p:cNvSpPr>
            <a:spLocks noGrp="1"/>
          </p:cNvSpPr>
          <p:nvPr>
            <p:ph idx="1"/>
          </p:nvPr>
        </p:nvSpPr>
        <p:spPr/>
        <p:txBody>
          <a:bodyPr/>
          <a:lstStyle/>
          <a:p>
            <a:r>
              <a:rPr lang="en-US" dirty="0"/>
              <a:t>Holds information of browser screen.</a:t>
            </a:r>
          </a:p>
          <a:p>
            <a:r>
              <a:rPr lang="en-US" dirty="0"/>
              <a:t>Can be used to display screen width, height, </a:t>
            </a:r>
            <a:r>
              <a:rPr lang="en-US" dirty="0" err="1"/>
              <a:t>colorDepth</a:t>
            </a:r>
            <a:r>
              <a:rPr lang="en-US" dirty="0"/>
              <a:t>, </a:t>
            </a:r>
            <a:r>
              <a:rPr lang="en-US" dirty="0" err="1"/>
              <a:t>pixelDepth</a:t>
            </a:r>
            <a:r>
              <a:rPr lang="en-US" dirty="0"/>
              <a:t> </a:t>
            </a:r>
          </a:p>
          <a:p>
            <a:r>
              <a:rPr lang="en-US" dirty="0"/>
              <a:t>The navigator object is the window property, so it can be accessed by:</a:t>
            </a:r>
          </a:p>
          <a:p>
            <a:pPr marL="0" indent="0">
              <a:buNone/>
            </a:pPr>
            <a:r>
              <a:rPr lang="en-US" dirty="0"/>
              <a:t>		</a:t>
            </a:r>
            <a:r>
              <a:rPr lang="en-US" dirty="0" err="1"/>
              <a:t>window.screen</a:t>
            </a:r>
            <a:r>
              <a:rPr lang="en-US" dirty="0"/>
              <a:t>  </a:t>
            </a:r>
          </a:p>
          <a:p>
            <a:pPr marL="0" indent="0">
              <a:buNone/>
            </a:pPr>
            <a:r>
              <a:rPr lang="en-US" dirty="0"/>
              <a:t>Or,</a:t>
            </a:r>
          </a:p>
          <a:p>
            <a:pPr marL="0" indent="0">
              <a:buNone/>
            </a:pPr>
            <a:r>
              <a:rPr lang="en-US" dirty="0"/>
              <a:t>		screen </a:t>
            </a:r>
          </a:p>
        </p:txBody>
      </p:sp>
    </p:spTree>
    <p:extLst>
      <p:ext uri="{BB962C8B-B14F-4D97-AF65-F5344CB8AC3E}">
        <p14:creationId xmlns:p14="http://schemas.microsoft.com/office/powerpoint/2010/main" val="2311279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Property of JavaScript Screen Object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2339563"/>
              </p:ext>
            </p:extLst>
          </p:nvPr>
        </p:nvGraphicFramePr>
        <p:xfrm>
          <a:off x="828298" y="2785206"/>
          <a:ext cx="10553700" cy="3418646"/>
        </p:xfrm>
        <a:graphic>
          <a:graphicData uri="http://schemas.openxmlformats.org/drawingml/2006/table">
            <a:tbl>
              <a:tblPr firstRow="1" bandRow="1">
                <a:tableStyleId>{5C22544A-7EE6-4342-B048-85BDC9FD1C3A}</a:tableStyleId>
              </a:tblPr>
              <a:tblGrid>
                <a:gridCol w="902028">
                  <a:extLst>
                    <a:ext uri="{9D8B030D-6E8A-4147-A177-3AD203B41FA5}">
                      <a16:colId xmlns:a16="http://schemas.microsoft.com/office/drawing/2014/main" val="1842465053"/>
                    </a:ext>
                  </a:extLst>
                </a:gridCol>
                <a:gridCol w="2110154">
                  <a:extLst>
                    <a:ext uri="{9D8B030D-6E8A-4147-A177-3AD203B41FA5}">
                      <a16:colId xmlns:a16="http://schemas.microsoft.com/office/drawing/2014/main" val="4020009827"/>
                    </a:ext>
                  </a:extLst>
                </a:gridCol>
                <a:gridCol w="7541518">
                  <a:extLst>
                    <a:ext uri="{9D8B030D-6E8A-4147-A177-3AD203B41FA5}">
                      <a16:colId xmlns:a16="http://schemas.microsoft.com/office/drawing/2014/main" val="2200092908"/>
                    </a:ext>
                  </a:extLst>
                </a:gridCol>
              </a:tblGrid>
              <a:tr h="488378">
                <a:tc>
                  <a:txBody>
                    <a:bodyPr/>
                    <a:lstStyle/>
                    <a:p>
                      <a:pPr algn="l" fontAlgn="t"/>
                      <a:r>
                        <a:rPr lang="en-US" dirty="0">
                          <a:solidFill>
                            <a:srgbClr val="000000"/>
                          </a:solidFill>
                          <a:effectLst/>
                          <a:latin typeface="times new roman" panose="02020603050405020304" pitchFamily="18" charset="0"/>
                        </a:rPr>
                        <a:t>No.</a:t>
                      </a:r>
                    </a:p>
                  </a:txBody>
                  <a:tcPr marL="47625" marR="47625" marT="47625" marB="47625"/>
                </a:tc>
                <a:tc>
                  <a:txBody>
                    <a:bodyPr/>
                    <a:lstStyle/>
                    <a:p>
                      <a:pPr algn="l" fontAlgn="t"/>
                      <a:r>
                        <a:rPr lang="en-US">
                          <a:solidFill>
                            <a:srgbClr val="000000"/>
                          </a:solidFill>
                          <a:effectLst/>
                          <a:latin typeface="times new roman" panose="02020603050405020304" pitchFamily="18" charset="0"/>
                        </a:rPr>
                        <a:t>Property</a:t>
                      </a:r>
                    </a:p>
                  </a:txBody>
                  <a:tcPr marL="47625" marR="47625" marT="47625" marB="47625"/>
                </a:tc>
                <a:tc>
                  <a:txBody>
                    <a:bodyPr/>
                    <a:lstStyle/>
                    <a:p>
                      <a:pPr algn="l" fontAlgn="t"/>
                      <a:r>
                        <a:rPr lang="en-US">
                          <a:solidFill>
                            <a:srgbClr val="000000"/>
                          </a:solidFill>
                          <a:effectLst/>
                          <a:latin typeface="times new roman" panose="02020603050405020304" pitchFamily="18" charset="0"/>
                        </a:rPr>
                        <a:t>Description</a:t>
                      </a:r>
                    </a:p>
                  </a:txBody>
                  <a:tcPr marL="47625" marR="47625" marT="47625" marB="47625"/>
                </a:tc>
                <a:extLst>
                  <a:ext uri="{0D108BD9-81ED-4DB2-BD59-A6C34878D82A}">
                    <a16:rowId xmlns:a16="http://schemas.microsoft.com/office/drawing/2014/main" val="3639602474"/>
                  </a:ext>
                </a:extLst>
              </a:tr>
              <a:tr h="488378">
                <a:tc>
                  <a:txBody>
                    <a:bodyPr/>
                    <a:lstStyle/>
                    <a:p>
                      <a:pPr algn="just" fontAlgn="t"/>
                      <a:r>
                        <a:rPr lang="en-US" b="0" i="0">
                          <a:solidFill>
                            <a:srgbClr val="000000"/>
                          </a:solidFill>
                          <a:effectLst/>
                          <a:latin typeface="verdana" panose="020B0604030504040204" pitchFamily="34" charset="0"/>
                        </a:rPr>
                        <a:t>1</a:t>
                      </a:r>
                    </a:p>
                  </a:txBody>
                  <a:tcPr marL="47625" marR="47625" marT="47625" marB="47625"/>
                </a:tc>
                <a:tc>
                  <a:txBody>
                    <a:bodyPr/>
                    <a:lstStyle/>
                    <a:p>
                      <a:pPr algn="just" fontAlgn="t"/>
                      <a:r>
                        <a:rPr lang="en-US" b="0" i="0">
                          <a:solidFill>
                            <a:srgbClr val="000000"/>
                          </a:solidFill>
                          <a:effectLst/>
                          <a:latin typeface="verdana" panose="020B0604030504040204" pitchFamily="34" charset="0"/>
                        </a:rPr>
                        <a:t>width</a:t>
                      </a:r>
                    </a:p>
                  </a:txBody>
                  <a:tcPr marL="47625" marR="47625" marT="47625" marB="47625"/>
                </a:tc>
                <a:tc>
                  <a:txBody>
                    <a:bodyPr/>
                    <a:lstStyle/>
                    <a:p>
                      <a:pPr algn="just" fontAlgn="t"/>
                      <a:r>
                        <a:rPr lang="en-US" b="0" i="0">
                          <a:solidFill>
                            <a:srgbClr val="000000"/>
                          </a:solidFill>
                          <a:effectLst/>
                          <a:latin typeface="verdana" panose="020B0604030504040204" pitchFamily="34" charset="0"/>
                        </a:rPr>
                        <a:t>returns the width of the screen</a:t>
                      </a:r>
                    </a:p>
                  </a:txBody>
                  <a:tcPr marL="47625" marR="47625" marT="47625" marB="47625"/>
                </a:tc>
                <a:extLst>
                  <a:ext uri="{0D108BD9-81ED-4DB2-BD59-A6C34878D82A}">
                    <a16:rowId xmlns:a16="http://schemas.microsoft.com/office/drawing/2014/main" val="3740961797"/>
                  </a:ext>
                </a:extLst>
              </a:tr>
              <a:tr h="488378">
                <a:tc>
                  <a:txBody>
                    <a:bodyPr/>
                    <a:lstStyle/>
                    <a:p>
                      <a:pPr algn="just" fontAlgn="t"/>
                      <a:r>
                        <a:rPr lang="en-US" b="0" i="0">
                          <a:solidFill>
                            <a:srgbClr val="000000"/>
                          </a:solidFill>
                          <a:effectLst/>
                          <a:latin typeface="verdana" panose="020B0604030504040204" pitchFamily="34" charset="0"/>
                        </a:rPr>
                        <a:t>2</a:t>
                      </a:r>
                    </a:p>
                  </a:txBody>
                  <a:tcPr marL="47625" marR="47625" marT="47625" marB="47625"/>
                </a:tc>
                <a:tc>
                  <a:txBody>
                    <a:bodyPr/>
                    <a:lstStyle/>
                    <a:p>
                      <a:pPr algn="just" fontAlgn="t"/>
                      <a:r>
                        <a:rPr lang="en-US" b="0" i="0">
                          <a:solidFill>
                            <a:srgbClr val="000000"/>
                          </a:solidFill>
                          <a:effectLst/>
                          <a:latin typeface="verdana" panose="020B0604030504040204" pitchFamily="34" charset="0"/>
                        </a:rPr>
                        <a:t>height</a:t>
                      </a:r>
                    </a:p>
                  </a:txBody>
                  <a:tcPr marL="47625" marR="47625" marT="47625" marB="47625"/>
                </a:tc>
                <a:tc>
                  <a:txBody>
                    <a:bodyPr/>
                    <a:lstStyle/>
                    <a:p>
                      <a:pPr algn="just" fontAlgn="t"/>
                      <a:r>
                        <a:rPr lang="en-US" b="0" i="0">
                          <a:solidFill>
                            <a:srgbClr val="000000"/>
                          </a:solidFill>
                          <a:effectLst/>
                          <a:latin typeface="verdana" panose="020B0604030504040204" pitchFamily="34" charset="0"/>
                        </a:rPr>
                        <a:t>returns the height of the screen</a:t>
                      </a:r>
                    </a:p>
                  </a:txBody>
                  <a:tcPr marL="47625" marR="47625" marT="47625" marB="47625"/>
                </a:tc>
                <a:extLst>
                  <a:ext uri="{0D108BD9-81ED-4DB2-BD59-A6C34878D82A}">
                    <a16:rowId xmlns:a16="http://schemas.microsoft.com/office/drawing/2014/main" val="2541991804"/>
                  </a:ext>
                </a:extLst>
              </a:tr>
              <a:tr h="488378">
                <a:tc>
                  <a:txBody>
                    <a:bodyPr/>
                    <a:lstStyle/>
                    <a:p>
                      <a:pPr algn="just" fontAlgn="t"/>
                      <a:r>
                        <a:rPr lang="en-US" b="0" i="0">
                          <a:solidFill>
                            <a:srgbClr val="000000"/>
                          </a:solidFill>
                          <a:effectLst/>
                          <a:latin typeface="verdana" panose="020B0604030504040204" pitchFamily="34" charset="0"/>
                        </a:rPr>
                        <a:t>3</a:t>
                      </a:r>
                    </a:p>
                  </a:txBody>
                  <a:tcPr marL="47625" marR="47625" marT="47625" marB="47625"/>
                </a:tc>
                <a:tc>
                  <a:txBody>
                    <a:bodyPr/>
                    <a:lstStyle/>
                    <a:p>
                      <a:pPr algn="just" fontAlgn="t"/>
                      <a:r>
                        <a:rPr lang="en-US" b="0" i="0">
                          <a:solidFill>
                            <a:srgbClr val="000000"/>
                          </a:solidFill>
                          <a:effectLst/>
                          <a:latin typeface="verdana" panose="020B0604030504040204" pitchFamily="34" charset="0"/>
                        </a:rPr>
                        <a:t>availWidth</a:t>
                      </a:r>
                    </a:p>
                  </a:txBody>
                  <a:tcPr marL="47625" marR="47625" marT="47625" marB="47625"/>
                </a:tc>
                <a:tc>
                  <a:txBody>
                    <a:bodyPr/>
                    <a:lstStyle/>
                    <a:p>
                      <a:pPr algn="just" fontAlgn="t"/>
                      <a:r>
                        <a:rPr lang="en-US" b="0" i="0">
                          <a:solidFill>
                            <a:srgbClr val="000000"/>
                          </a:solidFill>
                          <a:effectLst/>
                          <a:latin typeface="verdana" panose="020B0604030504040204" pitchFamily="34" charset="0"/>
                        </a:rPr>
                        <a:t>returns the available width</a:t>
                      </a:r>
                    </a:p>
                  </a:txBody>
                  <a:tcPr marL="47625" marR="47625" marT="47625" marB="47625"/>
                </a:tc>
                <a:extLst>
                  <a:ext uri="{0D108BD9-81ED-4DB2-BD59-A6C34878D82A}">
                    <a16:rowId xmlns:a16="http://schemas.microsoft.com/office/drawing/2014/main" val="2786304903"/>
                  </a:ext>
                </a:extLst>
              </a:tr>
              <a:tr h="488378">
                <a:tc>
                  <a:txBody>
                    <a:bodyPr/>
                    <a:lstStyle/>
                    <a:p>
                      <a:pPr algn="just" fontAlgn="t"/>
                      <a:r>
                        <a:rPr lang="en-US" b="0" i="0">
                          <a:solidFill>
                            <a:srgbClr val="000000"/>
                          </a:solidFill>
                          <a:effectLst/>
                          <a:latin typeface="verdana" panose="020B0604030504040204" pitchFamily="34" charset="0"/>
                        </a:rPr>
                        <a:t>4</a:t>
                      </a:r>
                    </a:p>
                  </a:txBody>
                  <a:tcPr marL="47625" marR="47625" marT="47625" marB="47625"/>
                </a:tc>
                <a:tc>
                  <a:txBody>
                    <a:bodyPr/>
                    <a:lstStyle/>
                    <a:p>
                      <a:pPr algn="just" fontAlgn="t"/>
                      <a:r>
                        <a:rPr lang="en-US" b="0" i="0">
                          <a:solidFill>
                            <a:srgbClr val="000000"/>
                          </a:solidFill>
                          <a:effectLst/>
                          <a:latin typeface="verdana" panose="020B0604030504040204" pitchFamily="34" charset="0"/>
                        </a:rPr>
                        <a:t>availHeight</a:t>
                      </a:r>
                    </a:p>
                  </a:txBody>
                  <a:tcPr marL="47625" marR="47625" marT="47625" marB="47625"/>
                </a:tc>
                <a:tc>
                  <a:txBody>
                    <a:bodyPr/>
                    <a:lstStyle/>
                    <a:p>
                      <a:pPr algn="just" fontAlgn="t"/>
                      <a:r>
                        <a:rPr lang="en-US" b="0" i="0">
                          <a:solidFill>
                            <a:srgbClr val="000000"/>
                          </a:solidFill>
                          <a:effectLst/>
                          <a:latin typeface="verdana" panose="020B0604030504040204" pitchFamily="34" charset="0"/>
                        </a:rPr>
                        <a:t>returns the available height</a:t>
                      </a:r>
                    </a:p>
                  </a:txBody>
                  <a:tcPr marL="47625" marR="47625" marT="47625" marB="47625"/>
                </a:tc>
                <a:extLst>
                  <a:ext uri="{0D108BD9-81ED-4DB2-BD59-A6C34878D82A}">
                    <a16:rowId xmlns:a16="http://schemas.microsoft.com/office/drawing/2014/main" val="1090259796"/>
                  </a:ext>
                </a:extLst>
              </a:tr>
              <a:tr h="488378">
                <a:tc>
                  <a:txBody>
                    <a:bodyPr/>
                    <a:lstStyle/>
                    <a:p>
                      <a:pPr algn="just" fontAlgn="t"/>
                      <a:r>
                        <a:rPr lang="en-US" b="0" i="0">
                          <a:solidFill>
                            <a:srgbClr val="000000"/>
                          </a:solidFill>
                          <a:effectLst/>
                          <a:latin typeface="verdana" panose="020B0604030504040204" pitchFamily="34" charset="0"/>
                        </a:rPr>
                        <a:t>5</a:t>
                      </a:r>
                    </a:p>
                  </a:txBody>
                  <a:tcPr marL="47625" marR="47625" marT="47625" marB="47625"/>
                </a:tc>
                <a:tc>
                  <a:txBody>
                    <a:bodyPr/>
                    <a:lstStyle/>
                    <a:p>
                      <a:pPr algn="just" fontAlgn="t"/>
                      <a:r>
                        <a:rPr lang="en-US" b="0" i="0">
                          <a:solidFill>
                            <a:srgbClr val="000000"/>
                          </a:solidFill>
                          <a:effectLst/>
                          <a:latin typeface="verdana" panose="020B0604030504040204" pitchFamily="34" charset="0"/>
                        </a:rPr>
                        <a:t>colorDepth</a:t>
                      </a:r>
                    </a:p>
                  </a:txBody>
                  <a:tcPr marL="47625" marR="47625" marT="47625" marB="47625"/>
                </a:tc>
                <a:tc>
                  <a:txBody>
                    <a:bodyPr/>
                    <a:lstStyle/>
                    <a:p>
                      <a:pPr algn="just" fontAlgn="t"/>
                      <a:r>
                        <a:rPr lang="en-US" b="0" i="0">
                          <a:solidFill>
                            <a:srgbClr val="000000"/>
                          </a:solidFill>
                          <a:effectLst/>
                          <a:latin typeface="verdana" panose="020B0604030504040204" pitchFamily="34" charset="0"/>
                        </a:rPr>
                        <a:t>returns the color depth</a:t>
                      </a:r>
                    </a:p>
                  </a:txBody>
                  <a:tcPr marL="47625" marR="47625" marT="47625" marB="47625"/>
                </a:tc>
                <a:extLst>
                  <a:ext uri="{0D108BD9-81ED-4DB2-BD59-A6C34878D82A}">
                    <a16:rowId xmlns:a16="http://schemas.microsoft.com/office/drawing/2014/main" val="2222489833"/>
                  </a:ext>
                </a:extLst>
              </a:tr>
              <a:tr h="488378">
                <a:tc>
                  <a:txBody>
                    <a:bodyPr/>
                    <a:lstStyle/>
                    <a:p>
                      <a:pPr algn="just" fontAlgn="t"/>
                      <a:r>
                        <a:rPr lang="en-US" b="0" i="0">
                          <a:solidFill>
                            <a:srgbClr val="000000"/>
                          </a:solidFill>
                          <a:effectLst/>
                          <a:latin typeface="verdana" panose="020B0604030504040204" pitchFamily="34" charset="0"/>
                        </a:rPr>
                        <a:t>6</a:t>
                      </a:r>
                    </a:p>
                  </a:txBody>
                  <a:tcPr marL="47625" marR="47625" marT="47625" marB="47625"/>
                </a:tc>
                <a:tc>
                  <a:txBody>
                    <a:bodyPr/>
                    <a:lstStyle/>
                    <a:p>
                      <a:pPr algn="just" fontAlgn="t"/>
                      <a:r>
                        <a:rPr lang="en-US" b="0" i="0">
                          <a:solidFill>
                            <a:srgbClr val="000000"/>
                          </a:solidFill>
                          <a:effectLst/>
                          <a:latin typeface="verdana" panose="020B0604030504040204" pitchFamily="34" charset="0"/>
                        </a:rPr>
                        <a:t>pixelDepth</a:t>
                      </a:r>
                    </a:p>
                  </a:txBody>
                  <a:tcPr marL="47625" marR="47625" marT="47625" marB="47625"/>
                </a:tc>
                <a:tc>
                  <a:txBody>
                    <a:bodyPr/>
                    <a:lstStyle/>
                    <a:p>
                      <a:pPr algn="just" fontAlgn="t"/>
                      <a:r>
                        <a:rPr lang="en-US" b="0" i="0" dirty="0">
                          <a:solidFill>
                            <a:srgbClr val="000000"/>
                          </a:solidFill>
                          <a:effectLst/>
                          <a:latin typeface="verdana" panose="020B0604030504040204" pitchFamily="34" charset="0"/>
                        </a:rPr>
                        <a:t>returns the pixel depth.</a:t>
                      </a:r>
                    </a:p>
                  </a:txBody>
                  <a:tcPr marL="47625" marR="47625" marT="47625" marB="47625"/>
                </a:tc>
                <a:extLst>
                  <a:ext uri="{0D108BD9-81ED-4DB2-BD59-A6C34878D82A}">
                    <a16:rowId xmlns:a16="http://schemas.microsoft.com/office/drawing/2014/main" val="2954838004"/>
                  </a:ext>
                </a:extLst>
              </a:tr>
            </a:tbl>
          </a:graphicData>
        </a:graphic>
      </p:graphicFrame>
    </p:spTree>
    <p:extLst>
      <p:ext uri="{BB962C8B-B14F-4D97-AF65-F5344CB8AC3E}">
        <p14:creationId xmlns:p14="http://schemas.microsoft.com/office/powerpoint/2010/main" val="2537602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Example of JavaScript Screen Object</a:t>
            </a:r>
            <a:endParaRPr lang="en-US" dirty="0"/>
          </a:p>
        </p:txBody>
      </p:sp>
      <p:sp>
        <p:nvSpPr>
          <p:cNvPr id="3" name="Content Placeholder 2"/>
          <p:cNvSpPr>
            <a:spLocks noGrp="1"/>
          </p:cNvSpPr>
          <p:nvPr>
            <p:ph idx="1"/>
          </p:nvPr>
        </p:nvSpPr>
        <p:spPr/>
        <p:txBody>
          <a:bodyPr/>
          <a:lstStyle/>
          <a:p>
            <a:pPr marL="0" indent="0">
              <a:buNone/>
            </a:pPr>
            <a:r>
              <a:rPr lang="en-US" b="1" dirty="0"/>
              <a:t>&lt;script&gt;</a:t>
            </a:r>
            <a:r>
              <a:rPr lang="en-US" dirty="0"/>
              <a:t>  </a:t>
            </a:r>
          </a:p>
          <a:p>
            <a:pPr marL="0" indent="0">
              <a:buNone/>
            </a:pPr>
            <a:r>
              <a:rPr lang="en-US" dirty="0" err="1"/>
              <a:t>document.writeln</a:t>
            </a:r>
            <a:r>
              <a:rPr lang="en-US" dirty="0"/>
              <a:t>("</a:t>
            </a:r>
            <a:r>
              <a:rPr lang="en-US" b="1" dirty="0"/>
              <a:t>&lt;</a:t>
            </a:r>
            <a:r>
              <a:rPr lang="en-US" b="1" dirty="0" err="1"/>
              <a:t>br</a:t>
            </a:r>
            <a:r>
              <a:rPr lang="en-US" b="1" dirty="0"/>
              <a:t>/&gt;</a:t>
            </a:r>
            <a:r>
              <a:rPr lang="en-US" dirty="0" err="1"/>
              <a:t>screen.width</a:t>
            </a:r>
            <a:r>
              <a:rPr lang="en-US" dirty="0"/>
              <a:t>: "+</a:t>
            </a:r>
            <a:r>
              <a:rPr lang="en-US" dirty="0" err="1"/>
              <a:t>screen.width</a:t>
            </a:r>
            <a:r>
              <a:rPr lang="en-US" dirty="0"/>
              <a:t>);  </a:t>
            </a:r>
          </a:p>
          <a:p>
            <a:pPr marL="0" indent="0">
              <a:buNone/>
            </a:pPr>
            <a:r>
              <a:rPr lang="en-US" dirty="0" err="1"/>
              <a:t>document.writeln</a:t>
            </a:r>
            <a:r>
              <a:rPr lang="en-US" dirty="0"/>
              <a:t>("</a:t>
            </a:r>
            <a:r>
              <a:rPr lang="en-US" b="1" dirty="0"/>
              <a:t>&lt;</a:t>
            </a:r>
            <a:r>
              <a:rPr lang="en-US" b="1" dirty="0" err="1"/>
              <a:t>br</a:t>
            </a:r>
            <a:r>
              <a:rPr lang="en-US" b="1" dirty="0"/>
              <a:t>/&gt;</a:t>
            </a:r>
            <a:r>
              <a:rPr lang="en-US" dirty="0" err="1"/>
              <a:t>screen.height</a:t>
            </a:r>
            <a:r>
              <a:rPr lang="en-US" dirty="0"/>
              <a:t>: "+</a:t>
            </a:r>
            <a:r>
              <a:rPr lang="en-US" dirty="0" err="1"/>
              <a:t>screen.height</a:t>
            </a:r>
            <a:r>
              <a:rPr lang="en-US" dirty="0"/>
              <a:t>);  </a:t>
            </a:r>
          </a:p>
          <a:p>
            <a:pPr marL="0" indent="0">
              <a:buNone/>
            </a:pPr>
            <a:r>
              <a:rPr lang="en-US" dirty="0" err="1"/>
              <a:t>document.writeln</a:t>
            </a:r>
            <a:r>
              <a:rPr lang="en-US" dirty="0"/>
              <a:t>("</a:t>
            </a:r>
            <a:r>
              <a:rPr lang="en-US" b="1" dirty="0"/>
              <a:t>&lt;</a:t>
            </a:r>
            <a:r>
              <a:rPr lang="en-US" b="1" dirty="0" err="1"/>
              <a:t>br</a:t>
            </a:r>
            <a:r>
              <a:rPr lang="en-US" b="1" dirty="0"/>
              <a:t>/&gt;</a:t>
            </a:r>
            <a:r>
              <a:rPr lang="en-US" dirty="0" err="1"/>
              <a:t>screen.availWidth</a:t>
            </a:r>
            <a:r>
              <a:rPr lang="en-US" dirty="0"/>
              <a:t>: "+</a:t>
            </a:r>
            <a:r>
              <a:rPr lang="en-US" dirty="0" err="1"/>
              <a:t>screen.availWidth</a:t>
            </a:r>
            <a:r>
              <a:rPr lang="en-US" dirty="0"/>
              <a:t>);  </a:t>
            </a:r>
          </a:p>
          <a:p>
            <a:pPr marL="0" indent="0">
              <a:buNone/>
            </a:pPr>
            <a:r>
              <a:rPr lang="en-US" dirty="0" err="1"/>
              <a:t>document.writeln</a:t>
            </a:r>
            <a:r>
              <a:rPr lang="en-US" dirty="0"/>
              <a:t>("</a:t>
            </a:r>
            <a:r>
              <a:rPr lang="en-US" b="1" dirty="0"/>
              <a:t>&lt;</a:t>
            </a:r>
            <a:r>
              <a:rPr lang="en-US" b="1" dirty="0" err="1"/>
              <a:t>br</a:t>
            </a:r>
            <a:r>
              <a:rPr lang="en-US" b="1" dirty="0"/>
              <a:t>/&gt;</a:t>
            </a:r>
            <a:r>
              <a:rPr lang="en-US" dirty="0" err="1"/>
              <a:t>screen.availHeight</a:t>
            </a:r>
            <a:r>
              <a:rPr lang="en-US" dirty="0"/>
              <a:t>: "+</a:t>
            </a:r>
            <a:r>
              <a:rPr lang="en-US" dirty="0" err="1"/>
              <a:t>screen.availHeight</a:t>
            </a:r>
            <a:r>
              <a:rPr lang="en-US" dirty="0"/>
              <a:t>);  </a:t>
            </a:r>
          </a:p>
          <a:p>
            <a:pPr marL="0" indent="0">
              <a:buNone/>
            </a:pPr>
            <a:r>
              <a:rPr lang="en-US" dirty="0" err="1"/>
              <a:t>document.writeln</a:t>
            </a:r>
            <a:r>
              <a:rPr lang="en-US" dirty="0"/>
              <a:t>("</a:t>
            </a:r>
            <a:r>
              <a:rPr lang="en-US" b="1" dirty="0"/>
              <a:t>&lt;</a:t>
            </a:r>
            <a:r>
              <a:rPr lang="en-US" b="1" dirty="0" err="1"/>
              <a:t>br</a:t>
            </a:r>
            <a:r>
              <a:rPr lang="en-US" b="1" dirty="0"/>
              <a:t>/&gt;</a:t>
            </a:r>
            <a:r>
              <a:rPr lang="en-US" dirty="0" err="1"/>
              <a:t>screen.colorDepth</a:t>
            </a:r>
            <a:r>
              <a:rPr lang="en-US" dirty="0"/>
              <a:t>: "+</a:t>
            </a:r>
            <a:r>
              <a:rPr lang="en-US" dirty="0" err="1"/>
              <a:t>screen.colorDepth</a:t>
            </a:r>
            <a:r>
              <a:rPr lang="en-US" dirty="0"/>
              <a:t>);  </a:t>
            </a:r>
          </a:p>
          <a:p>
            <a:pPr marL="0" indent="0">
              <a:buNone/>
            </a:pPr>
            <a:r>
              <a:rPr lang="en-US" dirty="0" err="1"/>
              <a:t>document.writeln</a:t>
            </a:r>
            <a:r>
              <a:rPr lang="en-US" dirty="0"/>
              <a:t>("</a:t>
            </a:r>
            <a:r>
              <a:rPr lang="en-US" b="1" dirty="0"/>
              <a:t>&lt;</a:t>
            </a:r>
            <a:r>
              <a:rPr lang="en-US" b="1" dirty="0" err="1"/>
              <a:t>br</a:t>
            </a:r>
            <a:r>
              <a:rPr lang="en-US" b="1" dirty="0"/>
              <a:t>/&gt;</a:t>
            </a:r>
            <a:r>
              <a:rPr lang="en-US" dirty="0" err="1"/>
              <a:t>screen.pixelDepth</a:t>
            </a:r>
            <a:r>
              <a:rPr lang="en-US" dirty="0"/>
              <a:t>: "+</a:t>
            </a:r>
            <a:r>
              <a:rPr lang="en-US" dirty="0" err="1"/>
              <a:t>screen.pixelDepth</a:t>
            </a:r>
            <a:r>
              <a:rPr lang="en-US" dirty="0"/>
              <a:t>);  </a:t>
            </a:r>
          </a:p>
          <a:p>
            <a:pPr marL="0" indent="0">
              <a:buNone/>
            </a:pPr>
            <a:r>
              <a:rPr lang="en-US" b="1" dirty="0"/>
              <a:t>&lt;/script&gt;</a:t>
            </a:r>
            <a:r>
              <a:rPr lang="en-US" dirty="0"/>
              <a:t>  </a:t>
            </a:r>
          </a:p>
          <a:p>
            <a:pPr marL="0" indent="0">
              <a:buNone/>
            </a:pPr>
            <a:endParaRPr lang="en-US" dirty="0"/>
          </a:p>
        </p:txBody>
      </p:sp>
    </p:spTree>
    <p:extLst>
      <p:ext uri="{BB962C8B-B14F-4D97-AF65-F5344CB8AC3E}">
        <p14:creationId xmlns:p14="http://schemas.microsoft.com/office/powerpoint/2010/main" val="2097281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Example of JavaScript Screen Object</a:t>
            </a:r>
            <a:endParaRPr lang="en-US" dirty="0"/>
          </a:p>
        </p:txBody>
      </p:sp>
      <p:sp>
        <p:nvSpPr>
          <p:cNvPr id="3" name="Content Placeholder 2"/>
          <p:cNvSpPr>
            <a:spLocks noGrp="1"/>
          </p:cNvSpPr>
          <p:nvPr>
            <p:ph idx="1"/>
          </p:nvPr>
        </p:nvSpPr>
        <p:spPr/>
        <p:txBody>
          <a:bodyPr/>
          <a:lstStyle/>
          <a:p>
            <a:pPr marL="0" indent="0">
              <a:buNone/>
            </a:pPr>
            <a:r>
              <a:rPr lang="en-US" dirty="0" err="1"/>
              <a:t>screen.width</a:t>
            </a:r>
            <a:r>
              <a:rPr lang="en-US" dirty="0"/>
              <a:t>: 1366 </a:t>
            </a:r>
          </a:p>
          <a:p>
            <a:pPr marL="0" indent="0">
              <a:buNone/>
            </a:pPr>
            <a:r>
              <a:rPr lang="en-US" dirty="0" err="1"/>
              <a:t>screen.height</a:t>
            </a:r>
            <a:r>
              <a:rPr lang="en-US" dirty="0"/>
              <a:t>: 768 </a:t>
            </a:r>
          </a:p>
          <a:p>
            <a:pPr marL="0" indent="0">
              <a:buNone/>
            </a:pPr>
            <a:r>
              <a:rPr lang="en-US" dirty="0" err="1"/>
              <a:t>screen.availWidth</a:t>
            </a:r>
            <a:r>
              <a:rPr lang="en-US" dirty="0"/>
              <a:t>: 1366 </a:t>
            </a:r>
          </a:p>
          <a:p>
            <a:pPr marL="0" indent="0">
              <a:buNone/>
            </a:pPr>
            <a:r>
              <a:rPr lang="en-US" dirty="0" err="1"/>
              <a:t>screen.availHeight</a:t>
            </a:r>
            <a:r>
              <a:rPr lang="en-US" dirty="0"/>
              <a:t>: 728 </a:t>
            </a:r>
          </a:p>
          <a:p>
            <a:pPr marL="0" indent="0">
              <a:buNone/>
            </a:pPr>
            <a:r>
              <a:rPr lang="en-US" dirty="0" err="1"/>
              <a:t>screen.colorDepth</a:t>
            </a:r>
            <a:r>
              <a:rPr lang="en-US" dirty="0"/>
              <a:t>: 24 </a:t>
            </a:r>
          </a:p>
          <a:p>
            <a:pPr marL="0" indent="0">
              <a:buNone/>
            </a:pPr>
            <a:r>
              <a:rPr lang="en-US" dirty="0" err="1"/>
              <a:t>screen.pixelDepth</a:t>
            </a:r>
            <a:r>
              <a:rPr lang="en-US" dirty="0"/>
              <a:t>: 24</a:t>
            </a:r>
          </a:p>
        </p:txBody>
      </p:sp>
    </p:spTree>
    <p:extLst>
      <p:ext uri="{BB962C8B-B14F-4D97-AF65-F5344CB8AC3E}">
        <p14:creationId xmlns:p14="http://schemas.microsoft.com/office/powerpoint/2010/main" val="3518247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t>javascript</a:t>
            </a:r>
            <a:r>
              <a:rPr lang="en-US" b="0" dirty="0"/>
              <a:t> BOM : Location Object</a:t>
            </a:r>
            <a:endParaRPr lang="en-US" dirty="0"/>
          </a:p>
        </p:txBody>
      </p:sp>
      <p:sp>
        <p:nvSpPr>
          <p:cNvPr id="3" name="Content Placeholder 2"/>
          <p:cNvSpPr>
            <a:spLocks noGrp="1"/>
          </p:cNvSpPr>
          <p:nvPr>
            <p:ph idx="1"/>
          </p:nvPr>
        </p:nvSpPr>
        <p:spPr/>
        <p:txBody>
          <a:bodyPr/>
          <a:lstStyle/>
          <a:p>
            <a:r>
              <a:rPr lang="en-US" dirty="0"/>
              <a:t>The window object property of location is used to access the URL of the document currently loaded in the window and also provides information about the general navigation functionality of the document.</a:t>
            </a:r>
          </a:p>
          <a:p>
            <a:r>
              <a:rPr lang="en-US" dirty="0"/>
              <a:t>Its uniqueness lies in the fact that it is a property of both window and document object, hence </a:t>
            </a:r>
            <a:r>
              <a:rPr lang="en-US" dirty="0" err="1"/>
              <a:t>window.location</a:t>
            </a:r>
            <a:r>
              <a:rPr lang="en-US" dirty="0"/>
              <a:t> and </a:t>
            </a:r>
            <a:r>
              <a:rPr lang="en-US" dirty="0" err="1"/>
              <a:t>document.location</a:t>
            </a:r>
            <a:r>
              <a:rPr lang="en-US" dirty="0"/>
              <a:t> points to the same object.</a:t>
            </a:r>
          </a:p>
          <a:p>
            <a:r>
              <a:rPr lang="en-US" dirty="0"/>
              <a:t>Can even parse the current URL into discrete segments which then can be accessed and manipulated using a series of properties.</a:t>
            </a:r>
          </a:p>
          <a:p>
            <a:endParaRPr lang="en-US" dirty="0"/>
          </a:p>
          <a:p>
            <a:endParaRPr lang="en-US" dirty="0"/>
          </a:p>
        </p:txBody>
      </p:sp>
    </p:spTree>
    <p:extLst>
      <p:ext uri="{BB962C8B-B14F-4D97-AF65-F5344CB8AC3E}">
        <p14:creationId xmlns:p14="http://schemas.microsoft.com/office/powerpoint/2010/main" val="943537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t>Javascript</a:t>
            </a:r>
            <a:r>
              <a:rPr lang="en-US" b="0" dirty="0"/>
              <a:t> Location Object: Properties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5739372"/>
              </p:ext>
            </p:extLst>
          </p:nvPr>
        </p:nvGraphicFramePr>
        <p:xfrm>
          <a:off x="819150" y="2222500"/>
          <a:ext cx="10553700" cy="3943350"/>
        </p:xfrm>
        <a:graphic>
          <a:graphicData uri="http://schemas.openxmlformats.org/drawingml/2006/table">
            <a:tbl>
              <a:tblPr firstRow="1" bandRow="1">
                <a:tableStyleId>{5C22544A-7EE6-4342-B048-85BDC9FD1C3A}</a:tableStyleId>
              </a:tblPr>
              <a:tblGrid>
                <a:gridCol w="1586425">
                  <a:extLst>
                    <a:ext uri="{9D8B030D-6E8A-4147-A177-3AD203B41FA5}">
                      <a16:colId xmlns:a16="http://schemas.microsoft.com/office/drawing/2014/main" val="2751014778"/>
                    </a:ext>
                  </a:extLst>
                </a:gridCol>
                <a:gridCol w="5449375">
                  <a:extLst>
                    <a:ext uri="{9D8B030D-6E8A-4147-A177-3AD203B41FA5}">
                      <a16:colId xmlns:a16="http://schemas.microsoft.com/office/drawing/2014/main" val="327976550"/>
                    </a:ext>
                  </a:extLst>
                </a:gridCol>
                <a:gridCol w="3517900">
                  <a:extLst>
                    <a:ext uri="{9D8B030D-6E8A-4147-A177-3AD203B41FA5}">
                      <a16:colId xmlns:a16="http://schemas.microsoft.com/office/drawing/2014/main" val="3855732352"/>
                    </a:ext>
                  </a:extLst>
                </a:gridCol>
              </a:tblGrid>
              <a:tr h="370840">
                <a:tc>
                  <a:txBody>
                    <a:bodyPr/>
                    <a:lstStyle/>
                    <a:p>
                      <a:pPr algn="l"/>
                      <a:r>
                        <a:rPr lang="en-US" b="0" dirty="0">
                          <a:solidFill>
                            <a:srgbClr val="FFFFFF"/>
                          </a:solidFill>
                          <a:effectLst/>
                          <a:latin typeface="Lucida Sans Unicode" panose="020B0602030504020204" pitchFamily="34" charset="0"/>
                        </a:rPr>
                        <a:t>Property</a:t>
                      </a:r>
                    </a:p>
                  </a:txBody>
                  <a:tcPr marL="66675" marR="66675" marT="66675" marB="66675" anchor="ctr"/>
                </a:tc>
                <a:tc>
                  <a:txBody>
                    <a:bodyPr/>
                    <a:lstStyle/>
                    <a:p>
                      <a:pPr algn="l"/>
                      <a:r>
                        <a:rPr lang="en-US" b="0">
                          <a:solidFill>
                            <a:srgbClr val="FFFFFF"/>
                          </a:solidFill>
                          <a:effectLst/>
                          <a:latin typeface="Lucida Sans Unicode" panose="020B0602030504020204" pitchFamily="34" charset="0"/>
                        </a:rPr>
                        <a:t>Description</a:t>
                      </a:r>
                    </a:p>
                  </a:txBody>
                  <a:tcPr marL="66675" marR="66675" marT="66675" marB="66675" anchor="ctr"/>
                </a:tc>
                <a:tc>
                  <a:txBody>
                    <a:bodyPr/>
                    <a:lstStyle/>
                    <a:p>
                      <a:pPr algn="l"/>
                      <a:r>
                        <a:rPr lang="en-US" b="0">
                          <a:solidFill>
                            <a:srgbClr val="FFFFFF"/>
                          </a:solidFill>
                          <a:effectLst/>
                          <a:latin typeface="Lucida Sans Unicode" panose="020B0602030504020204" pitchFamily="34" charset="0"/>
                        </a:rPr>
                        <a:t>Example</a:t>
                      </a:r>
                    </a:p>
                  </a:txBody>
                  <a:tcPr marL="66675" marR="66675" marT="66675" marB="66675" anchor="ctr"/>
                </a:tc>
                <a:extLst>
                  <a:ext uri="{0D108BD9-81ED-4DB2-BD59-A6C34878D82A}">
                    <a16:rowId xmlns:a16="http://schemas.microsoft.com/office/drawing/2014/main" val="1625366130"/>
                  </a:ext>
                </a:extLst>
              </a:tr>
              <a:tr h="370840">
                <a:tc>
                  <a:txBody>
                    <a:bodyPr/>
                    <a:lstStyle/>
                    <a:p>
                      <a:pPr algn="l"/>
                      <a:r>
                        <a:rPr lang="en-US">
                          <a:solidFill>
                            <a:srgbClr val="303030"/>
                          </a:solidFill>
                          <a:effectLst/>
                          <a:latin typeface="Verdana" panose="020B0604030504040204" pitchFamily="34" charset="0"/>
                        </a:rPr>
                        <a:t>hash</a:t>
                      </a:r>
                    </a:p>
                  </a:txBody>
                  <a:tcPr marL="66675" marR="66675" marT="66675" marB="66675" anchor="ctr"/>
                </a:tc>
                <a:tc>
                  <a:txBody>
                    <a:bodyPr/>
                    <a:lstStyle/>
                    <a:p>
                      <a:pPr algn="l"/>
                      <a:r>
                        <a:rPr lang="en-US" i="1">
                          <a:solidFill>
                            <a:srgbClr val="303030"/>
                          </a:solidFill>
                          <a:effectLst/>
                          <a:latin typeface="Verdana" panose="020B0604030504040204" pitchFamily="34" charset="0"/>
                        </a:rPr>
                        <a:t>The URL hash, the anchor part.</a:t>
                      </a:r>
                      <a:endParaRPr lang="en-US">
                        <a:solidFill>
                          <a:srgbClr val="303030"/>
                        </a:solidFill>
                        <a:effectLst/>
                        <a:latin typeface="Verdana" panose="020B0604030504040204" pitchFamily="34" charset="0"/>
                      </a:endParaRPr>
                    </a:p>
                  </a:txBody>
                  <a:tcPr marL="66675" marR="66675" marT="66675" marB="66675" anchor="ctr"/>
                </a:tc>
                <a:tc>
                  <a:txBody>
                    <a:bodyPr/>
                    <a:lstStyle/>
                    <a:p>
                      <a:pPr algn="l"/>
                      <a:r>
                        <a:rPr lang="en-US" i="1">
                          <a:solidFill>
                            <a:srgbClr val="303030"/>
                          </a:solidFill>
                          <a:effectLst/>
                          <a:latin typeface="Verdana" panose="020B0604030504040204" pitchFamily="34" charset="0"/>
                        </a:rPr>
                        <a:t>"#myData"</a:t>
                      </a:r>
                      <a:endParaRPr lang="en-US">
                        <a:solidFill>
                          <a:srgbClr val="303030"/>
                        </a:solidFill>
                        <a:effectLst/>
                        <a:latin typeface="Verdana" panose="020B0604030504040204" pitchFamily="34" charset="0"/>
                      </a:endParaRPr>
                    </a:p>
                  </a:txBody>
                  <a:tcPr marL="66675" marR="66675" marT="66675" marB="66675" anchor="ctr"/>
                </a:tc>
                <a:extLst>
                  <a:ext uri="{0D108BD9-81ED-4DB2-BD59-A6C34878D82A}">
                    <a16:rowId xmlns:a16="http://schemas.microsoft.com/office/drawing/2014/main" val="283000221"/>
                  </a:ext>
                </a:extLst>
              </a:tr>
              <a:tr h="370840">
                <a:tc>
                  <a:txBody>
                    <a:bodyPr/>
                    <a:lstStyle/>
                    <a:p>
                      <a:pPr algn="l"/>
                      <a:r>
                        <a:rPr lang="en-US">
                          <a:solidFill>
                            <a:srgbClr val="303030"/>
                          </a:solidFill>
                          <a:effectLst/>
                          <a:latin typeface="Verdana" panose="020B0604030504040204" pitchFamily="34" charset="0"/>
                        </a:rPr>
                        <a:t>host</a:t>
                      </a:r>
                    </a:p>
                  </a:txBody>
                  <a:tcPr marL="66675" marR="66675" marT="66675" marB="66675" anchor="ctr"/>
                </a:tc>
                <a:tc>
                  <a:txBody>
                    <a:bodyPr/>
                    <a:lstStyle/>
                    <a:p>
                      <a:pPr algn="l"/>
                      <a:r>
                        <a:rPr lang="en-US" i="1">
                          <a:solidFill>
                            <a:srgbClr val="303030"/>
                          </a:solidFill>
                          <a:effectLst/>
                          <a:latin typeface="Verdana" panose="020B0604030504040204" pitchFamily="34" charset="0"/>
                        </a:rPr>
                        <a:t>The servername and port number.</a:t>
                      </a:r>
                      <a:endParaRPr lang="en-US">
                        <a:solidFill>
                          <a:srgbClr val="303030"/>
                        </a:solidFill>
                        <a:effectLst/>
                        <a:latin typeface="Verdana" panose="020B0604030504040204" pitchFamily="34" charset="0"/>
                      </a:endParaRPr>
                    </a:p>
                  </a:txBody>
                  <a:tcPr marL="66675" marR="66675" marT="66675" marB="66675" anchor="ctr"/>
                </a:tc>
                <a:tc>
                  <a:txBody>
                    <a:bodyPr/>
                    <a:lstStyle/>
                    <a:p>
                      <a:pPr algn="l"/>
                      <a:r>
                        <a:rPr lang="en-US" i="1" dirty="0">
                          <a:solidFill>
                            <a:srgbClr val="303030"/>
                          </a:solidFill>
                          <a:effectLst/>
                          <a:latin typeface="Verdana" panose="020B0604030504040204" pitchFamily="34" charset="0"/>
                        </a:rPr>
                        <a:t>"www.google.com:80"</a:t>
                      </a:r>
                      <a:endParaRPr lang="en-US" dirty="0">
                        <a:solidFill>
                          <a:srgbClr val="303030"/>
                        </a:solidFill>
                        <a:effectLst/>
                        <a:latin typeface="Verdana" panose="020B0604030504040204" pitchFamily="34" charset="0"/>
                      </a:endParaRPr>
                    </a:p>
                  </a:txBody>
                  <a:tcPr marL="66675" marR="66675" marT="66675" marB="66675" anchor="ctr"/>
                </a:tc>
                <a:extLst>
                  <a:ext uri="{0D108BD9-81ED-4DB2-BD59-A6C34878D82A}">
                    <a16:rowId xmlns:a16="http://schemas.microsoft.com/office/drawing/2014/main" val="3840825111"/>
                  </a:ext>
                </a:extLst>
              </a:tr>
              <a:tr h="370840">
                <a:tc>
                  <a:txBody>
                    <a:bodyPr/>
                    <a:lstStyle/>
                    <a:p>
                      <a:pPr algn="l"/>
                      <a:r>
                        <a:rPr lang="en-US">
                          <a:solidFill>
                            <a:srgbClr val="303030"/>
                          </a:solidFill>
                          <a:effectLst/>
                          <a:latin typeface="Verdana" panose="020B0604030504040204" pitchFamily="34" charset="0"/>
                        </a:rPr>
                        <a:t>hostname</a:t>
                      </a:r>
                    </a:p>
                  </a:txBody>
                  <a:tcPr marL="66675" marR="66675" marT="66675" marB="66675" anchor="ctr"/>
                </a:tc>
                <a:tc>
                  <a:txBody>
                    <a:bodyPr/>
                    <a:lstStyle/>
                    <a:p>
                      <a:pPr algn="l"/>
                      <a:r>
                        <a:rPr lang="en-US" i="1">
                          <a:solidFill>
                            <a:srgbClr val="303030"/>
                          </a:solidFill>
                          <a:effectLst/>
                          <a:latin typeface="Verdana" panose="020B0604030504040204" pitchFamily="34" charset="0"/>
                        </a:rPr>
                        <a:t>Server name without the port number</a:t>
                      </a:r>
                      <a:endParaRPr lang="en-US">
                        <a:solidFill>
                          <a:srgbClr val="303030"/>
                        </a:solidFill>
                        <a:effectLst/>
                        <a:latin typeface="Verdana" panose="020B0604030504040204" pitchFamily="34" charset="0"/>
                      </a:endParaRPr>
                    </a:p>
                  </a:txBody>
                  <a:tcPr marL="66675" marR="66675" marT="66675" marB="66675" anchor="ctr"/>
                </a:tc>
                <a:tc>
                  <a:txBody>
                    <a:bodyPr/>
                    <a:lstStyle/>
                    <a:p>
                      <a:pPr algn="l"/>
                      <a:r>
                        <a:rPr lang="en-US" i="1" dirty="0">
                          <a:solidFill>
                            <a:srgbClr val="303030"/>
                          </a:solidFill>
                          <a:effectLst/>
                          <a:latin typeface="Verdana" panose="020B0604030504040204" pitchFamily="34" charset="0"/>
                        </a:rPr>
                        <a:t>"www.google.com"</a:t>
                      </a:r>
                      <a:endParaRPr lang="en-US" dirty="0">
                        <a:solidFill>
                          <a:srgbClr val="303030"/>
                        </a:solidFill>
                        <a:effectLst/>
                        <a:latin typeface="Verdana" panose="020B0604030504040204" pitchFamily="34" charset="0"/>
                      </a:endParaRPr>
                    </a:p>
                  </a:txBody>
                  <a:tcPr marL="66675" marR="66675" marT="66675" marB="66675" anchor="ctr"/>
                </a:tc>
                <a:extLst>
                  <a:ext uri="{0D108BD9-81ED-4DB2-BD59-A6C34878D82A}">
                    <a16:rowId xmlns:a16="http://schemas.microsoft.com/office/drawing/2014/main" val="1582902958"/>
                  </a:ext>
                </a:extLst>
              </a:tr>
              <a:tr h="370840">
                <a:tc>
                  <a:txBody>
                    <a:bodyPr/>
                    <a:lstStyle/>
                    <a:p>
                      <a:pPr algn="l"/>
                      <a:r>
                        <a:rPr lang="en-US">
                          <a:solidFill>
                            <a:srgbClr val="303030"/>
                          </a:solidFill>
                          <a:effectLst/>
                          <a:latin typeface="Verdana" panose="020B0604030504040204" pitchFamily="34" charset="0"/>
                        </a:rPr>
                        <a:t>href</a:t>
                      </a:r>
                    </a:p>
                  </a:txBody>
                  <a:tcPr marL="66675" marR="66675" marT="66675" marB="66675" anchor="ctr"/>
                </a:tc>
                <a:tc>
                  <a:txBody>
                    <a:bodyPr/>
                    <a:lstStyle/>
                    <a:p>
                      <a:pPr algn="l"/>
                      <a:r>
                        <a:rPr lang="en-US" i="1">
                          <a:solidFill>
                            <a:srgbClr val="303030"/>
                          </a:solidFill>
                          <a:effectLst/>
                          <a:latin typeface="Verdana" panose="020B0604030504040204" pitchFamily="34" charset="0"/>
                        </a:rPr>
                        <a:t>The full URL of the page currently loaded.</a:t>
                      </a:r>
                      <a:endParaRPr lang="en-US">
                        <a:solidFill>
                          <a:srgbClr val="303030"/>
                        </a:solidFill>
                        <a:effectLst/>
                        <a:latin typeface="Verdana" panose="020B0604030504040204" pitchFamily="34" charset="0"/>
                      </a:endParaRPr>
                    </a:p>
                  </a:txBody>
                  <a:tcPr marL="66675" marR="66675" marT="66675" marB="66675" anchor="ctr"/>
                </a:tc>
                <a:tc>
                  <a:txBody>
                    <a:bodyPr/>
                    <a:lstStyle/>
                    <a:p>
                      <a:pPr algn="l"/>
                      <a:r>
                        <a:rPr lang="en-US" i="1" dirty="0">
                          <a:solidFill>
                            <a:srgbClr val="303030"/>
                          </a:solidFill>
                          <a:effectLst/>
                          <a:latin typeface="Verdana" panose="020B0604030504040204" pitchFamily="34" charset="0"/>
                        </a:rPr>
                        <a:t>"http://www.google.com"</a:t>
                      </a:r>
                      <a:endParaRPr lang="en-US" dirty="0">
                        <a:solidFill>
                          <a:srgbClr val="303030"/>
                        </a:solidFill>
                        <a:effectLst/>
                        <a:latin typeface="Verdana" panose="020B0604030504040204" pitchFamily="34" charset="0"/>
                      </a:endParaRPr>
                    </a:p>
                  </a:txBody>
                  <a:tcPr marL="66675" marR="66675" marT="66675" marB="66675" anchor="ctr"/>
                </a:tc>
                <a:extLst>
                  <a:ext uri="{0D108BD9-81ED-4DB2-BD59-A6C34878D82A}">
                    <a16:rowId xmlns:a16="http://schemas.microsoft.com/office/drawing/2014/main" val="1764861886"/>
                  </a:ext>
                </a:extLst>
              </a:tr>
              <a:tr h="370840">
                <a:tc>
                  <a:txBody>
                    <a:bodyPr/>
                    <a:lstStyle/>
                    <a:p>
                      <a:pPr algn="l"/>
                      <a:r>
                        <a:rPr lang="en-US">
                          <a:solidFill>
                            <a:srgbClr val="303030"/>
                          </a:solidFill>
                          <a:effectLst/>
                          <a:latin typeface="Verdana" panose="020B0604030504040204" pitchFamily="34" charset="0"/>
                        </a:rPr>
                        <a:t>pathname</a:t>
                      </a:r>
                    </a:p>
                  </a:txBody>
                  <a:tcPr marL="66675" marR="66675" marT="66675" marB="66675" anchor="ctr"/>
                </a:tc>
                <a:tc>
                  <a:txBody>
                    <a:bodyPr/>
                    <a:lstStyle/>
                    <a:p>
                      <a:pPr algn="l"/>
                      <a:r>
                        <a:rPr lang="en-US" i="1">
                          <a:solidFill>
                            <a:srgbClr val="303030"/>
                          </a:solidFill>
                          <a:effectLst/>
                          <a:latin typeface="Verdana" panose="020B0604030504040204" pitchFamily="34" charset="0"/>
                        </a:rPr>
                        <a:t>The directory and filename of the URL.</a:t>
                      </a:r>
                      <a:endParaRPr lang="en-US">
                        <a:solidFill>
                          <a:srgbClr val="303030"/>
                        </a:solidFill>
                        <a:effectLst/>
                        <a:latin typeface="Verdana" panose="020B0604030504040204" pitchFamily="34" charset="0"/>
                      </a:endParaRPr>
                    </a:p>
                  </a:txBody>
                  <a:tcPr marL="66675" marR="66675" marT="66675" marB="66675" anchor="ctr"/>
                </a:tc>
                <a:tc>
                  <a:txBody>
                    <a:bodyPr/>
                    <a:lstStyle/>
                    <a:p>
                      <a:pPr algn="l"/>
                      <a:r>
                        <a:rPr lang="en-US" dirty="0">
                          <a:solidFill>
                            <a:srgbClr val="303030"/>
                          </a:solidFill>
                          <a:effectLst/>
                          <a:latin typeface="Verdana" panose="020B0604030504040204" pitchFamily="34" charset="0"/>
                        </a:rPr>
                        <a:t>"/JavaScript/"</a:t>
                      </a:r>
                    </a:p>
                  </a:txBody>
                  <a:tcPr marL="66675" marR="66675" marT="66675" marB="66675" anchor="ctr"/>
                </a:tc>
                <a:extLst>
                  <a:ext uri="{0D108BD9-81ED-4DB2-BD59-A6C34878D82A}">
                    <a16:rowId xmlns:a16="http://schemas.microsoft.com/office/drawing/2014/main" val="2749385527"/>
                  </a:ext>
                </a:extLst>
              </a:tr>
              <a:tr h="370840">
                <a:tc>
                  <a:txBody>
                    <a:bodyPr/>
                    <a:lstStyle/>
                    <a:p>
                      <a:pPr algn="l"/>
                      <a:r>
                        <a:rPr lang="en-US">
                          <a:solidFill>
                            <a:srgbClr val="303030"/>
                          </a:solidFill>
                          <a:effectLst/>
                          <a:latin typeface="Verdana" panose="020B0604030504040204" pitchFamily="34" charset="0"/>
                        </a:rPr>
                        <a:t>port</a:t>
                      </a:r>
                    </a:p>
                  </a:txBody>
                  <a:tcPr marL="66675" marR="66675" marT="66675" marB="66675" anchor="ctr"/>
                </a:tc>
                <a:tc>
                  <a:txBody>
                    <a:bodyPr/>
                    <a:lstStyle/>
                    <a:p>
                      <a:pPr algn="l"/>
                      <a:r>
                        <a:rPr lang="en-US">
                          <a:solidFill>
                            <a:srgbClr val="303030"/>
                          </a:solidFill>
                          <a:effectLst/>
                          <a:latin typeface="Verdana" panose="020B0604030504040204" pitchFamily="34" charset="0"/>
                        </a:rPr>
                        <a:t>The port number</a:t>
                      </a:r>
                    </a:p>
                  </a:txBody>
                  <a:tcPr marL="66675" marR="66675" marT="66675" marB="66675" anchor="ctr"/>
                </a:tc>
                <a:tc>
                  <a:txBody>
                    <a:bodyPr/>
                    <a:lstStyle/>
                    <a:p>
                      <a:pPr algn="l"/>
                      <a:r>
                        <a:rPr lang="en-US" i="1" dirty="0">
                          <a:solidFill>
                            <a:srgbClr val="303030"/>
                          </a:solidFill>
                          <a:effectLst/>
                          <a:latin typeface="Verdana" panose="020B0604030504040204" pitchFamily="34" charset="0"/>
                        </a:rPr>
                        <a:t>"8080"</a:t>
                      </a:r>
                      <a:endParaRPr lang="en-US" dirty="0">
                        <a:solidFill>
                          <a:srgbClr val="303030"/>
                        </a:solidFill>
                        <a:effectLst/>
                        <a:latin typeface="Verdana" panose="020B0604030504040204" pitchFamily="34" charset="0"/>
                      </a:endParaRPr>
                    </a:p>
                  </a:txBody>
                  <a:tcPr marL="66675" marR="66675" marT="66675" marB="66675" anchor="ctr"/>
                </a:tc>
                <a:extLst>
                  <a:ext uri="{0D108BD9-81ED-4DB2-BD59-A6C34878D82A}">
                    <a16:rowId xmlns:a16="http://schemas.microsoft.com/office/drawing/2014/main" val="2905350212"/>
                  </a:ext>
                </a:extLst>
              </a:tr>
              <a:tr h="370840">
                <a:tc>
                  <a:txBody>
                    <a:bodyPr/>
                    <a:lstStyle/>
                    <a:p>
                      <a:pPr algn="l"/>
                      <a:r>
                        <a:rPr lang="en-US">
                          <a:solidFill>
                            <a:srgbClr val="303030"/>
                          </a:solidFill>
                          <a:effectLst/>
                          <a:latin typeface="Verdana" panose="020B0604030504040204" pitchFamily="34" charset="0"/>
                        </a:rPr>
                        <a:t>protocol</a:t>
                      </a:r>
                    </a:p>
                  </a:txBody>
                  <a:tcPr marL="66675" marR="66675" marT="66675" marB="66675" anchor="ctr"/>
                </a:tc>
                <a:tc>
                  <a:txBody>
                    <a:bodyPr/>
                    <a:lstStyle/>
                    <a:p>
                      <a:pPr algn="l"/>
                      <a:r>
                        <a:rPr lang="en-US" i="1">
                          <a:solidFill>
                            <a:srgbClr val="303030"/>
                          </a:solidFill>
                          <a:effectLst/>
                          <a:latin typeface="Verdana" panose="020B0604030504040204" pitchFamily="34" charset="0"/>
                        </a:rPr>
                        <a:t>The protocol currently in use.</a:t>
                      </a:r>
                      <a:endParaRPr lang="en-US">
                        <a:solidFill>
                          <a:srgbClr val="303030"/>
                        </a:solidFill>
                        <a:effectLst/>
                        <a:latin typeface="Verdana" panose="020B0604030504040204" pitchFamily="34" charset="0"/>
                      </a:endParaRPr>
                    </a:p>
                  </a:txBody>
                  <a:tcPr marL="66675" marR="66675" marT="66675" marB="66675" anchor="ctr"/>
                </a:tc>
                <a:tc>
                  <a:txBody>
                    <a:bodyPr/>
                    <a:lstStyle/>
                    <a:p>
                      <a:pPr algn="l"/>
                      <a:r>
                        <a:rPr lang="en-US" dirty="0">
                          <a:solidFill>
                            <a:srgbClr val="303030"/>
                          </a:solidFill>
                          <a:effectLst/>
                          <a:latin typeface="Verdana" panose="020B0604030504040204" pitchFamily="34" charset="0"/>
                        </a:rPr>
                        <a:t>"http:"</a:t>
                      </a:r>
                    </a:p>
                  </a:txBody>
                  <a:tcPr marL="66675" marR="66675" marT="66675" marB="66675" anchor="ctr"/>
                </a:tc>
                <a:extLst>
                  <a:ext uri="{0D108BD9-81ED-4DB2-BD59-A6C34878D82A}">
                    <a16:rowId xmlns:a16="http://schemas.microsoft.com/office/drawing/2014/main" val="3763012447"/>
                  </a:ext>
                </a:extLst>
              </a:tr>
              <a:tr h="370840">
                <a:tc>
                  <a:txBody>
                    <a:bodyPr/>
                    <a:lstStyle/>
                    <a:p>
                      <a:pPr algn="l"/>
                      <a:r>
                        <a:rPr lang="en-US">
                          <a:solidFill>
                            <a:srgbClr val="303030"/>
                          </a:solidFill>
                          <a:effectLst/>
                          <a:latin typeface="Verdana" panose="020B0604030504040204" pitchFamily="34" charset="0"/>
                        </a:rPr>
                        <a:t>search</a:t>
                      </a:r>
                    </a:p>
                  </a:txBody>
                  <a:tcPr marL="66675" marR="66675" marT="66675" marB="66675" anchor="ctr"/>
                </a:tc>
                <a:tc>
                  <a:txBody>
                    <a:bodyPr/>
                    <a:lstStyle/>
                    <a:p>
                      <a:pPr algn="l"/>
                      <a:r>
                        <a:rPr lang="en-US" i="1">
                          <a:solidFill>
                            <a:srgbClr val="303030"/>
                          </a:solidFill>
                          <a:effectLst/>
                          <a:latin typeface="Verdana" panose="020B0604030504040204" pitchFamily="34" charset="0"/>
                        </a:rPr>
                        <a:t>The query string of the URL, beginning with a question mark.</a:t>
                      </a:r>
                      <a:endParaRPr lang="en-US">
                        <a:solidFill>
                          <a:srgbClr val="303030"/>
                        </a:solidFill>
                        <a:effectLst/>
                        <a:latin typeface="Verdana" panose="020B0604030504040204" pitchFamily="34" charset="0"/>
                      </a:endParaRPr>
                    </a:p>
                  </a:txBody>
                  <a:tcPr marL="66675" marR="66675" marT="66675" marB="66675" anchor="ctr"/>
                </a:tc>
                <a:tc>
                  <a:txBody>
                    <a:bodyPr/>
                    <a:lstStyle/>
                    <a:p>
                      <a:pPr algn="l"/>
                      <a:r>
                        <a:rPr lang="en-US" dirty="0">
                          <a:solidFill>
                            <a:srgbClr val="303030"/>
                          </a:solidFill>
                          <a:effectLst/>
                          <a:latin typeface="Verdana" panose="020B0604030504040204" pitchFamily="34" charset="0"/>
                        </a:rPr>
                        <a:t>"?q=tutorials"</a:t>
                      </a:r>
                    </a:p>
                  </a:txBody>
                  <a:tcPr marL="66675" marR="66675" marT="66675" marB="66675" anchor="ctr"/>
                </a:tc>
                <a:extLst>
                  <a:ext uri="{0D108BD9-81ED-4DB2-BD59-A6C34878D82A}">
                    <a16:rowId xmlns:a16="http://schemas.microsoft.com/office/drawing/2014/main" val="1628345699"/>
                  </a:ext>
                </a:extLst>
              </a:tr>
            </a:tbl>
          </a:graphicData>
        </a:graphic>
      </p:graphicFrame>
    </p:spTree>
    <p:extLst>
      <p:ext uri="{BB962C8B-B14F-4D97-AF65-F5344CB8AC3E}">
        <p14:creationId xmlns:p14="http://schemas.microsoft.com/office/powerpoint/2010/main" val="3376634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Opening and closing windows</a:t>
            </a:r>
          </a:p>
        </p:txBody>
      </p:sp>
      <p:sp>
        <p:nvSpPr>
          <p:cNvPr id="3" name="Content Placeholder 2"/>
          <p:cNvSpPr>
            <a:spLocks noGrp="1"/>
          </p:cNvSpPr>
          <p:nvPr>
            <p:ph idx="1"/>
          </p:nvPr>
        </p:nvSpPr>
        <p:spPr/>
        <p:txBody>
          <a:bodyPr>
            <a:normAutofit/>
          </a:bodyPr>
          <a:lstStyle/>
          <a:p>
            <a:r>
              <a:rPr lang="en-US" dirty="0"/>
              <a:t> A new window can be opened by pressing the new Window button from the file menu or by using a </a:t>
            </a:r>
            <a:r>
              <a:rPr lang="en-US" dirty="0" err="1"/>
              <a:t>Javascript</a:t>
            </a:r>
            <a:r>
              <a:rPr lang="en-US" dirty="0"/>
              <a:t> program with the window method open .</a:t>
            </a:r>
          </a:p>
          <a:p>
            <a:r>
              <a:rPr lang="en-US" dirty="0"/>
              <a:t>This windows are also called as popups.</a:t>
            </a:r>
          </a:p>
          <a:p>
            <a:r>
              <a:rPr lang="en-US" dirty="0"/>
              <a:t>Syntax:  </a:t>
            </a:r>
            <a:r>
              <a:rPr lang="en-US" dirty="0" err="1"/>
              <a:t>var</a:t>
            </a:r>
            <a:r>
              <a:rPr lang="en-US" dirty="0"/>
              <a:t> </a:t>
            </a:r>
            <a:r>
              <a:rPr lang="en-US" dirty="0" err="1"/>
              <a:t>window_object</a:t>
            </a:r>
            <a:r>
              <a:rPr lang="en-US" dirty="0"/>
              <a:t> = </a:t>
            </a:r>
            <a:r>
              <a:rPr lang="en-US" dirty="0" err="1"/>
              <a:t>window.open</a:t>
            </a:r>
            <a:r>
              <a:rPr lang="en-US" dirty="0"/>
              <a:t>("</a:t>
            </a:r>
            <a:r>
              <a:rPr lang="en-US" dirty="0" err="1"/>
              <a:t>url</a:t>
            </a:r>
            <a:r>
              <a:rPr lang="en-US" dirty="0"/>
              <a:t>", </a:t>
            </a:r>
            <a:r>
              <a:rPr lang="en-US" dirty="0" err="1"/>
              <a:t>windowname</a:t>
            </a:r>
            <a:r>
              <a:rPr lang="en-US" dirty="0"/>
              <a:t>, [options]);</a:t>
            </a:r>
          </a:p>
        </p:txBody>
      </p:sp>
    </p:spTree>
    <p:extLst>
      <p:ext uri="{BB962C8B-B14F-4D97-AF65-F5344CB8AC3E}">
        <p14:creationId xmlns:p14="http://schemas.microsoft.com/office/powerpoint/2010/main" val="1384089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 Methods of Location Object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68705946"/>
              </p:ext>
            </p:extLst>
          </p:nvPr>
        </p:nvGraphicFramePr>
        <p:xfrm>
          <a:off x="828298" y="2996223"/>
          <a:ext cx="10553700" cy="2586990"/>
        </p:xfrm>
        <a:graphic>
          <a:graphicData uri="http://schemas.openxmlformats.org/drawingml/2006/table">
            <a:tbl>
              <a:tblPr firstRow="1" bandRow="1">
                <a:tableStyleId>{5C22544A-7EE6-4342-B048-85BDC9FD1C3A}</a:tableStyleId>
              </a:tblPr>
              <a:tblGrid>
                <a:gridCol w="2697773">
                  <a:extLst>
                    <a:ext uri="{9D8B030D-6E8A-4147-A177-3AD203B41FA5}">
                      <a16:colId xmlns:a16="http://schemas.microsoft.com/office/drawing/2014/main" val="3964398030"/>
                    </a:ext>
                  </a:extLst>
                </a:gridCol>
                <a:gridCol w="4338027">
                  <a:extLst>
                    <a:ext uri="{9D8B030D-6E8A-4147-A177-3AD203B41FA5}">
                      <a16:colId xmlns:a16="http://schemas.microsoft.com/office/drawing/2014/main" val="2383622342"/>
                    </a:ext>
                  </a:extLst>
                </a:gridCol>
                <a:gridCol w="3517900">
                  <a:extLst>
                    <a:ext uri="{9D8B030D-6E8A-4147-A177-3AD203B41FA5}">
                      <a16:colId xmlns:a16="http://schemas.microsoft.com/office/drawing/2014/main" val="1990967842"/>
                    </a:ext>
                  </a:extLst>
                </a:gridCol>
              </a:tblGrid>
              <a:tr h="370840">
                <a:tc>
                  <a:txBody>
                    <a:bodyPr/>
                    <a:lstStyle/>
                    <a:p>
                      <a:pPr algn="l"/>
                      <a:r>
                        <a:rPr lang="en-US" b="0" dirty="0">
                          <a:solidFill>
                            <a:srgbClr val="FFFFFF"/>
                          </a:solidFill>
                          <a:effectLst/>
                          <a:latin typeface="Lucida Sans Unicode" panose="020B0602030504020204" pitchFamily="34" charset="0"/>
                        </a:rPr>
                        <a:t>Property</a:t>
                      </a:r>
                    </a:p>
                  </a:txBody>
                  <a:tcPr marL="66675" marR="66675" marT="66675" marB="66675" anchor="ctr"/>
                </a:tc>
                <a:tc>
                  <a:txBody>
                    <a:bodyPr/>
                    <a:lstStyle/>
                    <a:p>
                      <a:pPr algn="l"/>
                      <a:r>
                        <a:rPr lang="en-US" b="0">
                          <a:solidFill>
                            <a:srgbClr val="FFFFFF"/>
                          </a:solidFill>
                          <a:effectLst/>
                          <a:latin typeface="Lucida Sans Unicode" panose="020B0602030504020204" pitchFamily="34" charset="0"/>
                        </a:rPr>
                        <a:t>Description</a:t>
                      </a:r>
                    </a:p>
                  </a:txBody>
                  <a:tcPr marL="66675" marR="66675" marT="66675" marB="66675" anchor="ctr"/>
                </a:tc>
                <a:tc>
                  <a:txBody>
                    <a:bodyPr/>
                    <a:lstStyle/>
                    <a:p>
                      <a:pPr algn="l"/>
                      <a:r>
                        <a:rPr lang="en-US" b="0">
                          <a:solidFill>
                            <a:srgbClr val="FFFFFF"/>
                          </a:solidFill>
                          <a:effectLst/>
                          <a:latin typeface="Lucida Sans Unicode" panose="020B0602030504020204" pitchFamily="34" charset="0"/>
                        </a:rPr>
                        <a:t>Return</a:t>
                      </a:r>
                    </a:p>
                  </a:txBody>
                  <a:tcPr marL="66675" marR="66675" marT="66675" marB="66675" anchor="ctr"/>
                </a:tc>
                <a:extLst>
                  <a:ext uri="{0D108BD9-81ED-4DB2-BD59-A6C34878D82A}">
                    <a16:rowId xmlns:a16="http://schemas.microsoft.com/office/drawing/2014/main" val="2188051222"/>
                  </a:ext>
                </a:extLst>
              </a:tr>
              <a:tr h="370840">
                <a:tc>
                  <a:txBody>
                    <a:bodyPr/>
                    <a:lstStyle/>
                    <a:p>
                      <a:pPr algn="l"/>
                      <a:r>
                        <a:rPr lang="en-US">
                          <a:solidFill>
                            <a:srgbClr val="303030"/>
                          </a:solidFill>
                          <a:effectLst/>
                          <a:latin typeface="Verdana" panose="020B0604030504040204" pitchFamily="34" charset="0"/>
                        </a:rPr>
                        <a:t>assign(&lt;url&gt;)</a:t>
                      </a:r>
                    </a:p>
                  </a:txBody>
                  <a:tcPr marL="66675" marR="66675" marT="66675" marB="66675" anchor="ctr"/>
                </a:tc>
                <a:tc>
                  <a:txBody>
                    <a:bodyPr/>
                    <a:lstStyle/>
                    <a:p>
                      <a:pPr algn="l"/>
                      <a:r>
                        <a:rPr lang="en-US" i="1">
                          <a:solidFill>
                            <a:srgbClr val="303030"/>
                          </a:solidFill>
                          <a:effectLst/>
                          <a:latin typeface="Verdana" panose="020B0604030504040204" pitchFamily="34" charset="0"/>
                        </a:rPr>
                        <a:t>To Navigate to the specified URL.</a:t>
                      </a:r>
                      <a:endParaRPr lang="en-US">
                        <a:solidFill>
                          <a:srgbClr val="303030"/>
                        </a:solidFill>
                        <a:effectLst/>
                        <a:latin typeface="Verdana" panose="020B0604030504040204" pitchFamily="34" charset="0"/>
                      </a:endParaRPr>
                    </a:p>
                  </a:txBody>
                  <a:tcPr marL="66675" marR="66675" marT="66675" marB="66675" anchor="ctr"/>
                </a:tc>
                <a:tc>
                  <a:txBody>
                    <a:bodyPr/>
                    <a:lstStyle/>
                    <a:p>
                      <a:pPr algn="l"/>
                      <a:r>
                        <a:rPr lang="en-US" i="1">
                          <a:solidFill>
                            <a:srgbClr val="303030"/>
                          </a:solidFill>
                          <a:effectLst/>
                          <a:latin typeface="Verdana" panose="020B0604030504040204" pitchFamily="34" charset="0"/>
                        </a:rPr>
                        <a:t>void</a:t>
                      </a:r>
                      <a:endParaRPr lang="en-US">
                        <a:solidFill>
                          <a:srgbClr val="303030"/>
                        </a:solidFill>
                        <a:effectLst/>
                        <a:latin typeface="Verdana" panose="020B0604030504040204" pitchFamily="34" charset="0"/>
                      </a:endParaRPr>
                    </a:p>
                  </a:txBody>
                  <a:tcPr marL="66675" marR="66675" marT="66675" marB="66675" anchor="ctr"/>
                </a:tc>
                <a:extLst>
                  <a:ext uri="{0D108BD9-81ED-4DB2-BD59-A6C34878D82A}">
                    <a16:rowId xmlns:a16="http://schemas.microsoft.com/office/drawing/2014/main" val="1235439189"/>
                  </a:ext>
                </a:extLst>
              </a:tr>
              <a:tr h="370840">
                <a:tc>
                  <a:txBody>
                    <a:bodyPr/>
                    <a:lstStyle/>
                    <a:p>
                      <a:pPr algn="l"/>
                      <a:r>
                        <a:rPr lang="en-US">
                          <a:solidFill>
                            <a:srgbClr val="303030"/>
                          </a:solidFill>
                          <a:effectLst/>
                          <a:latin typeface="Verdana" panose="020B0604030504040204" pitchFamily="34" charset="0"/>
                        </a:rPr>
                        <a:t>replace(&lt;url&gt;)</a:t>
                      </a:r>
                    </a:p>
                  </a:txBody>
                  <a:tcPr marL="66675" marR="66675" marT="66675" marB="66675" anchor="ctr"/>
                </a:tc>
                <a:tc>
                  <a:txBody>
                    <a:bodyPr/>
                    <a:lstStyle/>
                    <a:p>
                      <a:pPr algn="l"/>
                      <a:r>
                        <a:rPr lang="en-US" i="1">
                          <a:solidFill>
                            <a:srgbClr val="303030"/>
                          </a:solidFill>
                          <a:effectLst/>
                          <a:latin typeface="Verdana" panose="020B0604030504040204" pitchFamily="34" charset="0"/>
                        </a:rPr>
                        <a:t>Removes the current URL and navigates to the specified URL</a:t>
                      </a:r>
                      <a:endParaRPr lang="en-US">
                        <a:solidFill>
                          <a:srgbClr val="303030"/>
                        </a:solidFill>
                        <a:effectLst/>
                        <a:latin typeface="Verdana" panose="020B0604030504040204" pitchFamily="34" charset="0"/>
                      </a:endParaRPr>
                    </a:p>
                  </a:txBody>
                  <a:tcPr marL="66675" marR="66675" marT="66675" marB="66675" anchor="ctr"/>
                </a:tc>
                <a:tc>
                  <a:txBody>
                    <a:bodyPr/>
                    <a:lstStyle/>
                    <a:p>
                      <a:pPr algn="l"/>
                      <a:r>
                        <a:rPr lang="en-US" i="1">
                          <a:solidFill>
                            <a:srgbClr val="303030"/>
                          </a:solidFill>
                          <a:effectLst/>
                          <a:latin typeface="Verdana" panose="020B0604030504040204" pitchFamily="34" charset="0"/>
                        </a:rPr>
                        <a:t>void</a:t>
                      </a:r>
                      <a:endParaRPr lang="en-US">
                        <a:solidFill>
                          <a:srgbClr val="303030"/>
                        </a:solidFill>
                        <a:effectLst/>
                        <a:latin typeface="Verdana" panose="020B0604030504040204" pitchFamily="34" charset="0"/>
                      </a:endParaRPr>
                    </a:p>
                  </a:txBody>
                  <a:tcPr marL="66675" marR="66675" marT="66675" marB="66675" anchor="ctr"/>
                </a:tc>
                <a:extLst>
                  <a:ext uri="{0D108BD9-81ED-4DB2-BD59-A6C34878D82A}">
                    <a16:rowId xmlns:a16="http://schemas.microsoft.com/office/drawing/2014/main" val="1785439288"/>
                  </a:ext>
                </a:extLst>
              </a:tr>
              <a:tr h="370840">
                <a:tc>
                  <a:txBody>
                    <a:bodyPr/>
                    <a:lstStyle/>
                    <a:p>
                      <a:pPr algn="l"/>
                      <a:r>
                        <a:rPr lang="en-US">
                          <a:solidFill>
                            <a:srgbClr val="303030"/>
                          </a:solidFill>
                          <a:effectLst/>
                          <a:latin typeface="Verdana" panose="020B0604030504040204" pitchFamily="34" charset="0"/>
                        </a:rPr>
                        <a:t>reload()</a:t>
                      </a:r>
                    </a:p>
                  </a:txBody>
                  <a:tcPr marL="66675" marR="66675" marT="66675" marB="66675" anchor="ctr"/>
                </a:tc>
                <a:tc>
                  <a:txBody>
                    <a:bodyPr/>
                    <a:lstStyle/>
                    <a:p>
                      <a:pPr algn="l"/>
                      <a:r>
                        <a:rPr lang="en-US" i="1">
                          <a:solidFill>
                            <a:srgbClr val="303030"/>
                          </a:solidFill>
                          <a:effectLst/>
                          <a:latin typeface="Verdana" panose="020B0604030504040204" pitchFamily="34" charset="0"/>
                        </a:rPr>
                        <a:t>To reload the current Document.</a:t>
                      </a:r>
                      <a:endParaRPr lang="en-US">
                        <a:solidFill>
                          <a:srgbClr val="303030"/>
                        </a:solidFill>
                        <a:effectLst/>
                        <a:latin typeface="Verdana" panose="020B0604030504040204" pitchFamily="34" charset="0"/>
                      </a:endParaRPr>
                    </a:p>
                  </a:txBody>
                  <a:tcPr marL="66675" marR="66675" marT="66675" marB="66675" anchor="ctr"/>
                </a:tc>
                <a:tc>
                  <a:txBody>
                    <a:bodyPr/>
                    <a:lstStyle/>
                    <a:p>
                      <a:pPr algn="l"/>
                      <a:r>
                        <a:rPr lang="en-US" i="1">
                          <a:solidFill>
                            <a:srgbClr val="303030"/>
                          </a:solidFill>
                          <a:effectLst/>
                          <a:latin typeface="Verdana" panose="020B0604030504040204" pitchFamily="34" charset="0"/>
                        </a:rPr>
                        <a:t>void</a:t>
                      </a:r>
                      <a:endParaRPr lang="en-US">
                        <a:solidFill>
                          <a:srgbClr val="303030"/>
                        </a:solidFill>
                        <a:effectLst/>
                        <a:latin typeface="Verdana" panose="020B0604030504040204" pitchFamily="34" charset="0"/>
                      </a:endParaRPr>
                    </a:p>
                  </a:txBody>
                  <a:tcPr marL="66675" marR="66675" marT="66675" marB="66675" anchor="ctr"/>
                </a:tc>
                <a:extLst>
                  <a:ext uri="{0D108BD9-81ED-4DB2-BD59-A6C34878D82A}">
                    <a16:rowId xmlns:a16="http://schemas.microsoft.com/office/drawing/2014/main" val="670286265"/>
                  </a:ext>
                </a:extLst>
              </a:tr>
              <a:tr h="370840">
                <a:tc>
                  <a:txBody>
                    <a:bodyPr/>
                    <a:lstStyle/>
                    <a:p>
                      <a:pPr algn="l"/>
                      <a:r>
                        <a:rPr lang="en-US">
                          <a:solidFill>
                            <a:srgbClr val="303030"/>
                          </a:solidFill>
                          <a:effectLst/>
                          <a:latin typeface="Verdana" panose="020B0604030504040204" pitchFamily="34" charset="0"/>
                        </a:rPr>
                        <a:t>resolveURL(&lt;url&gt;)</a:t>
                      </a:r>
                    </a:p>
                  </a:txBody>
                  <a:tcPr marL="66675" marR="66675" marT="66675" marB="66675" anchor="ctr"/>
                </a:tc>
                <a:tc>
                  <a:txBody>
                    <a:bodyPr/>
                    <a:lstStyle/>
                    <a:p>
                      <a:pPr algn="l"/>
                      <a:r>
                        <a:rPr lang="en-US" i="1">
                          <a:solidFill>
                            <a:srgbClr val="303030"/>
                          </a:solidFill>
                          <a:effectLst/>
                          <a:latin typeface="Verdana" panose="020B0604030504040204" pitchFamily="34" charset="0"/>
                        </a:rPr>
                        <a:t>To resolve the current URL to the specified one.</a:t>
                      </a:r>
                      <a:endParaRPr lang="en-US">
                        <a:solidFill>
                          <a:srgbClr val="303030"/>
                        </a:solidFill>
                        <a:effectLst/>
                        <a:latin typeface="Verdana" panose="020B0604030504040204" pitchFamily="34" charset="0"/>
                      </a:endParaRPr>
                    </a:p>
                  </a:txBody>
                  <a:tcPr marL="66675" marR="66675" marT="66675" marB="66675" anchor="ctr"/>
                </a:tc>
                <a:tc>
                  <a:txBody>
                    <a:bodyPr/>
                    <a:lstStyle/>
                    <a:p>
                      <a:pPr algn="l"/>
                      <a:r>
                        <a:rPr lang="en-US" i="1" dirty="0">
                          <a:solidFill>
                            <a:srgbClr val="303030"/>
                          </a:solidFill>
                          <a:effectLst/>
                          <a:latin typeface="Verdana" panose="020B0604030504040204" pitchFamily="34" charset="0"/>
                        </a:rPr>
                        <a:t>string</a:t>
                      </a:r>
                      <a:endParaRPr lang="en-US" dirty="0">
                        <a:solidFill>
                          <a:srgbClr val="303030"/>
                        </a:solidFill>
                        <a:effectLst/>
                        <a:latin typeface="Verdana" panose="020B0604030504040204" pitchFamily="34" charset="0"/>
                      </a:endParaRPr>
                    </a:p>
                  </a:txBody>
                  <a:tcPr marL="66675" marR="66675" marT="66675" marB="66675" anchor="ctr"/>
                </a:tc>
                <a:extLst>
                  <a:ext uri="{0D108BD9-81ED-4DB2-BD59-A6C34878D82A}">
                    <a16:rowId xmlns:a16="http://schemas.microsoft.com/office/drawing/2014/main" val="3130461036"/>
                  </a:ext>
                </a:extLst>
              </a:tr>
            </a:tbl>
          </a:graphicData>
        </a:graphic>
      </p:graphicFrame>
    </p:spTree>
    <p:extLst>
      <p:ext uri="{BB962C8B-B14F-4D97-AF65-F5344CB8AC3E}">
        <p14:creationId xmlns:p14="http://schemas.microsoft.com/office/powerpoint/2010/main" val="3949834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assign()</a:t>
            </a:r>
            <a:r>
              <a:rPr lang="en-US" dirty="0"/>
              <a:t> Method</a:t>
            </a:r>
            <a:endParaRPr lang="en-US" dirty="0"/>
          </a:p>
        </p:txBody>
      </p:sp>
      <p:sp>
        <p:nvSpPr>
          <p:cNvPr id="3" name="Content Placeholder 2"/>
          <p:cNvSpPr>
            <a:spLocks noGrp="1"/>
          </p:cNvSpPr>
          <p:nvPr>
            <p:ph idx="1"/>
          </p:nvPr>
        </p:nvSpPr>
        <p:spPr/>
        <p:txBody>
          <a:bodyPr/>
          <a:lstStyle/>
          <a:p>
            <a:pPr marL="0" indent="0">
              <a:buNone/>
            </a:pPr>
            <a:r>
              <a:rPr lang="en-US" i="1" dirty="0"/>
              <a:t>assign()</a:t>
            </a:r>
            <a:r>
              <a:rPr lang="en-US" dirty="0"/>
              <a:t> Method</a:t>
            </a:r>
          </a:p>
          <a:p>
            <a:r>
              <a:rPr lang="en-US" dirty="0"/>
              <a:t>The Location object method </a:t>
            </a:r>
            <a:r>
              <a:rPr lang="en-US" b="1" dirty="0"/>
              <a:t>assign()</a:t>
            </a:r>
            <a:r>
              <a:rPr lang="en-US" dirty="0"/>
              <a:t> is used to pass in an URL</a:t>
            </a:r>
          </a:p>
          <a:p>
            <a:r>
              <a:rPr lang="en-US" dirty="0"/>
              <a:t>Example: </a:t>
            </a:r>
          </a:p>
          <a:p>
            <a:pPr marL="0" indent="0">
              <a:buNone/>
            </a:pPr>
            <a:r>
              <a:rPr lang="en-US" dirty="0"/>
              <a:t>&lt;input type="button" name="load" value="Click to load page"</a:t>
            </a:r>
          </a:p>
          <a:p>
            <a:pPr marL="0" indent="0">
              <a:buNone/>
            </a:pPr>
            <a:r>
              <a:rPr lang="en-US" dirty="0"/>
              <a:t>    </a:t>
            </a:r>
            <a:r>
              <a:rPr lang="en-US" dirty="0" err="1"/>
              <a:t>onClick</a:t>
            </a:r>
            <a:r>
              <a:rPr lang="en-US" dirty="0"/>
              <a:t>='</a:t>
            </a:r>
            <a:r>
              <a:rPr lang="en-US" dirty="0" err="1"/>
              <a:t>document.location.assign</a:t>
            </a:r>
            <a:r>
              <a:rPr lang="en-US" dirty="0"/>
              <a:t>("http://www.google.com")'&gt;</a:t>
            </a:r>
          </a:p>
          <a:p>
            <a:endParaRPr lang="en-US" dirty="0"/>
          </a:p>
        </p:txBody>
      </p:sp>
    </p:spTree>
    <p:extLst>
      <p:ext uri="{BB962C8B-B14F-4D97-AF65-F5344CB8AC3E}">
        <p14:creationId xmlns:p14="http://schemas.microsoft.com/office/powerpoint/2010/main" val="29106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reload() Method</a:t>
            </a:r>
            <a:endParaRPr lang="en-US" dirty="0"/>
          </a:p>
        </p:txBody>
      </p:sp>
      <p:sp>
        <p:nvSpPr>
          <p:cNvPr id="3" name="Content Placeholder 2"/>
          <p:cNvSpPr>
            <a:spLocks noGrp="1"/>
          </p:cNvSpPr>
          <p:nvPr>
            <p:ph idx="1"/>
          </p:nvPr>
        </p:nvSpPr>
        <p:spPr/>
        <p:txBody>
          <a:bodyPr>
            <a:normAutofit lnSpcReduction="10000"/>
          </a:bodyPr>
          <a:lstStyle/>
          <a:p>
            <a:r>
              <a:rPr lang="en-US" dirty="0"/>
              <a:t> method reload() is used to reload a page from the browsers cache() , rather than requesting the page from the server again.</a:t>
            </a:r>
          </a:p>
          <a:p>
            <a:r>
              <a:rPr lang="en-US" dirty="0"/>
              <a:t>To re-request the page from the server, you need to pass a Boolean value of true to the method.</a:t>
            </a:r>
          </a:p>
          <a:p>
            <a:pPr marL="0" indent="0">
              <a:buNone/>
            </a:pPr>
            <a:r>
              <a:rPr lang="en-US" dirty="0"/>
              <a:t>Syntax: </a:t>
            </a:r>
          </a:p>
          <a:p>
            <a:pPr marL="0" indent="0">
              <a:buNone/>
            </a:pPr>
            <a:r>
              <a:rPr lang="en-US" dirty="0"/>
              <a:t>&lt;script&gt;</a:t>
            </a:r>
          </a:p>
          <a:p>
            <a:pPr marL="0" indent="0">
              <a:buNone/>
            </a:pPr>
            <a:r>
              <a:rPr lang="en-US" dirty="0" err="1"/>
              <a:t>location.reload</a:t>
            </a:r>
            <a:r>
              <a:rPr lang="en-US" dirty="0"/>
              <a:t>();       // reload from the browser's cache</a:t>
            </a:r>
          </a:p>
          <a:p>
            <a:pPr marL="0" indent="0">
              <a:buNone/>
            </a:pPr>
            <a:r>
              <a:rPr lang="en-US" dirty="0" err="1"/>
              <a:t>location.reload</a:t>
            </a:r>
            <a:r>
              <a:rPr lang="en-US" dirty="0"/>
              <a:t>(true);   //reload from the server</a:t>
            </a:r>
          </a:p>
          <a:p>
            <a:pPr marL="0" indent="0">
              <a:buNone/>
            </a:pPr>
            <a:r>
              <a:rPr lang="en-US" dirty="0" err="1"/>
              <a:t>location.reload</a:t>
            </a:r>
            <a:r>
              <a:rPr lang="en-US" dirty="0"/>
              <a:t>(false);   // reload from the browser's cache. default value is false.</a:t>
            </a:r>
          </a:p>
          <a:p>
            <a:pPr marL="0" indent="0">
              <a:buNone/>
            </a:pPr>
            <a:r>
              <a:rPr lang="en-US" dirty="0"/>
              <a:t>&lt;/script&gt;</a:t>
            </a:r>
            <a:endParaRPr lang="en-US" dirty="0"/>
          </a:p>
        </p:txBody>
      </p:sp>
    </p:spTree>
    <p:extLst>
      <p:ext uri="{BB962C8B-B14F-4D97-AF65-F5344CB8AC3E}">
        <p14:creationId xmlns:p14="http://schemas.microsoft.com/office/powerpoint/2010/main" val="992619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replace()</a:t>
            </a:r>
            <a:r>
              <a:rPr lang="en-US" dirty="0"/>
              <a:t> Method</a:t>
            </a:r>
            <a:endParaRPr lang="en-US" dirty="0"/>
          </a:p>
        </p:txBody>
      </p:sp>
      <p:sp>
        <p:nvSpPr>
          <p:cNvPr id="3" name="Content Placeholder 2"/>
          <p:cNvSpPr>
            <a:spLocks noGrp="1"/>
          </p:cNvSpPr>
          <p:nvPr>
            <p:ph idx="1"/>
          </p:nvPr>
        </p:nvSpPr>
        <p:spPr/>
        <p:txBody>
          <a:bodyPr/>
          <a:lstStyle/>
          <a:p>
            <a:r>
              <a:rPr lang="en-US" dirty="0"/>
              <a:t>method replace() is used to provide the URL as a single argument to navigate to. However, it does not make an entry into the history stack, hence it is not possible to go the </a:t>
            </a:r>
            <a:r>
              <a:rPr lang="en-US" dirty="0" err="1"/>
              <a:t>the</a:t>
            </a:r>
            <a:r>
              <a:rPr lang="en-US" dirty="0"/>
              <a:t> previous page.</a:t>
            </a:r>
          </a:p>
          <a:p>
            <a:r>
              <a:rPr lang="en-US" dirty="0"/>
              <a:t>Example:</a:t>
            </a:r>
          </a:p>
          <a:p>
            <a:pPr marL="0" indent="0">
              <a:buNone/>
            </a:pPr>
            <a:r>
              <a:rPr lang="en-US" dirty="0"/>
              <a:t> &lt;script type="text/</a:t>
            </a:r>
            <a:r>
              <a:rPr lang="en-US" dirty="0" err="1"/>
              <a:t>javascript</a:t>
            </a:r>
            <a:r>
              <a:rPr lang="en-US" dirty="0"/>
              <a:t>"&gt;</a:t>
            </a:r>
          </a:p>
          <a:p>
            <a:pPr marL="0" indent="0">
              <a:buNone/>
            </a:pPr>
            <a:r>
              <a:rPr lang="en-US" dirty="0"/>
              <a:t>        </a:t>
            </a:r>
            <a:r>
              <a:rPr lang="en-US" dirty="0" err="1"/>
              <a:t>setTimeout</a:t>
            </a:r>
            <a:r>
              <a:rPr lang="en-US" dirty="0"/>
              <a:t>(function () {</a:t>
            </a:r>
          </a:p>
          <a:p>
            <a:pPr marL="0" indent="0">
              <a:buNone/>
            </a:pPr>
            <a:r>
              <a:rPr lang="en-US" dirty="0"/>
              <a:t>            </a:t>
            </a:r>
            <a:r>
              <a:rPr lang="en-US" dirty="0" err="1"/>
              <a:t>location.replace</a:t>
            </a:r>
            <a:r>
              <a:rPr lang="en-US" dirty="0"/>
              <a:t>("http://www.google.com/");</a:t>
            </a:r>
          </a:p>
          <a:p>
            <a:pPr marL="0" indent="0">
              <a:buNone/>
            </a:pPr>
            <a:r>
              <a:rPr lang="en-US" dirty="0"/>
              <a:t>        }, 1000);</a:t>
            </a:r>
          </a:p>
          <a:p>
            <a:pPr marL="0" indent="0">
              <a:buNone/>
            </a:pPr>
            <a:r>
              <a:rPr lang="en-US" dirty="0"/>
              <a:t>    &lt;/script&gt;</a:t>
            </a:r>
            <a:endParaRPr lang="en-US" dirty="0"/>
          </a:p>
        </p:txBody>
      </p:sp>
    </p:spTree>
    <p:extLst>
      <p:ext uri="{BB962C8B-B14F-4D97-AF65-F5344CB8AC3E}">
        <p14:creationId xmlns:p14="http://schemas.microsoft.com/office/powerpoint/2010/main" val="3212513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Window Object Properties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30032453"/>
              </p:ext>
            </p:extLst>
          </p:nvPr>
        </p:nvGraphicFramePr>
        <p:xfrm>
          <a:off x="819150" y="2222500"/>
          <a:ext cx="10553700" cy="4541520"/>
        </p:xfrm>
        <a:graphic>
          <a:graphicData uri="http://schemas.openxmlformats.org/drawingml/2006/table">
            <a:tbl>
              <a:tblPr firstRow="1" bandRow="1">
                <a:tableStyleId>{5C22544A-7EE6-4342-B048-85BDC9FD1C3A}</a:tableStyleId>
              </a:tblPr>
              <a:tblGrid>
                <a:gridCol w="2627435">
                  <a:extLst>
                    <a:ext uri="{9D8B030D-6E8A-4147-A177-3AD203B41FA5}">
                      <a16:colId xmlns:a16="http://schemas.microsoft.com/office/drawing/2014/main" val="2001439137"/>
                    </a:ext>
                  </a:extLst>
                </a:gridCol>
                <a:gridCol w="7926265">
                  <a:extLst>
                    <a:ext uri="{9D8B030D-6E8A-4147-A177-3AD203B41FA5}">
                      <a16:colId xmlns:a16="http://schemas.microsoft.com/office/drawing/2014/main" val="3158084145"/>
                    </a:ext>
                  </a:extLst>
                </a:gridCol>
              </a:tblGrid>
              <a:tr h="370840">
                <a:tc>
                  <a:txBody>
                    <a:bodyPr/>
                    <a:lstStyle/>
                    <a:p>
                      <a:pPr algn="l" fontAlgn="t"/>
                      <a:r>
                        <a:rPr lang="en-US" b="0" dirty="0">
                          <a:effectLst/>
                        </a:rPr>
                        <a:t>Property</a:t>
                      </a:r>
                    </a:p>
                  </a:txBody>
                  <a:tcPr marL="152400" marR="76200" marT="76200" marB="76200"/>
                </a:tc>
                <a:tc>
                  <a:txBody>
                    <a:bodyPr/>
                    <a:lstStyle/>
                    <a:p>
                      <a:pPr algn="l" fontAlgn="t"/>
                      <a:r>
                        <a:rPr lang="en-US" b="0">
                          <a:effectLst/>
                        </a:rPr>
                        <a:t>Description</a:t>
                      </a:r>
                    </a:p>
                  </a:txBody>
                  <a:tcPr marL="76200" marR="76200" marT="76200" marB="76200"/>
                </a:tc>
                <a:extLst>
                  <a:ext uri="{0D108BD9-81ED-4DB2-BD59-A6C34878D82A}">
                    <a16:rowId xmlns:a16="http://schemas.microsoft.com/office/drawing/2014/main" val="2254591126"/>
                  </a:ext>
                </a:extLst>
              </a:tr>
              <a:tr h="370840">
                <a:tc>
                  <a:txBody>
                    <a:bodyPr/>
                    <a:lstStyle/>
                    <a:p>
                      <a:pPr algn="l" fontAlgn="t"/>
                      <a:r>
                        <a:rPr lang="en-US" sz="1800" b="1" dirty="0">
                          <a:solidFill>
                            <a:schemeClr val="accent5">
                              <a:lumMod val="75000"/>
                            </a:schemeClr>
                          </a:solidFill>
                          <a:hlinkClick r:id="rId2"/>
                        </a:rPr>
                        <a:t>closed</a:t>
                      </a:r>
                      <a:endParaRPr lang="en-US" sz="1800" b="1" dirty="0">
                        <a:solidFill>
                          <a:schemeClr val="accent5">
                            <a:lumMod val="75000"/>
                          </a:schemeClr>
                        </a:solidFill>
                      </a:endParaRPr>
                    </a:p>
                  </a:txBody>
                  <a:tcPr marL="152400" marR="76200" marT="76200" marB="76200"/>
                </a:tc>
                <a:tc>
                  <a:txBody>
                    <a:bodyPr/>
                    <a:lstStyle/>
                    <a:p>
                      <a:pPr algn="l" fontAlgn="t"/>
                      <a:r>
                        <a:rPr lang="en-US" b="0">
                          <a:effectLst/>
                        </a:rPr>
                        <a:t>Returns a Boolean value indicating whether a window has been closed or not</a:t>
                      </a:r>
                    </a:p>
                  </a:txBody>
                  <a:tcPr marL="76200" marR="76200" marT="76200" marB="76200"/>
                </a:tc>
                <a:extLst>
                  <a:ext uri="{0D108BD9-81ED-4DB2-BD59-A6C34878D82A}">
                    <a16:rowId xmlns:a16="http://schemas.microsoft.com/office/drawing/2014/main" val="496359422"/>
                  </a:ext>
                </a:extLst>
              </a:tr>
              <a:tr h="370840">
                <a:tc>
                  <a:txBody>
                    <a:bodyPr/>
                    <a:lstStyle/>
                    <a:p>
                      <a:pPr algn="l" fontAlgn="t"/>
                      <a:r>
                        <a:rPr lang="en-US" sz="1800" b="1" dirty="0" err="1">
                          <a:solidFill>
                            <a:schemeClr val="accent5">
                              <a:lumMod val="75000"/>
                            </a:schemeClr>
                          </a:solidFill>
                          <a:hlinkClick r:id="rId3"/>
                        </a:rPr>
                        <a:t>defaultStatus</a:t>
                      </a:r>
                      <a:endParaRPr lang="en-US" sz="1800" b="1" dirty="0">
                        <a:solidFill>
                          <a:schemeClr val="accent5">
                            <a:lumMod val="75000"/>
                          </a:schemeClr>
                        </a:solidFill>
                      </a:endParaRPr>
                    </a:p>
                  </a:txBody>
                  <a:tcPr marL="152400" marR="76200" marT="76200" marB="76200"/>
                </a:tc>
                <a:tc>
                  <a:txBody>
                    <a:bodyPr/>
                    <a:lstStyle/>
                    <a:p>
                      <a:pPr algn="l" fontAlgn="t"/>
                      <a:r>
                        <a:rPr lang="en-US" b="0">
                          <a:effectLst/>
                        </a:rPr>
                        <a:t>Sets or returns the default text in the statusbar of a window</a:t>
                      </a:r>
                    </a:p>
                  </a:txBody>
                  <a:tcPr marL="76200" marR="76200" marT="76200" marB="76200"/>
                </a:tc>
                <a:extLst>
                  <a:ext uri="{0D108BD9-81ED-4DB2-BD59-A6C34878D82A}">
                    <a16:rowId xmlns:a16="http://schemas.microsoft.com/office/drawing/2014/main" val="1711634710"/>
                  </a:ext>
                </a:extLst>
              </a:tr>
              <a:tr h="370840">
                <a:tc>
                  <a:txBody>
                    <a:bodyPr/>
                    <a:lstStyle/>
                    <a:p>
                      <a:pPr algn="l" fontAlgn="t"/>
                      <a:r>
                        <a:rPr lang="en-US" sz="1800" b="1" dirty="0">
                          <a:solidFill>
                            <a:schemeClr val="accent5">
                              <a:lumMod val="75000"/>
                            </a:schemeClr>
                          </a:solidFill>
                          <a:hlinkClick r:id="rId4"/>
                        </a:rPr>
                        <a:t>document</a:t>
                      </a:r>
                      <a:endParaRPr lang="en-US" sz="1800" b="1" dirty="0">
                        <a:solidFill>
                          <a:schemeClr val="accent5">
                            <a:lumMod val="75000"/>
                          </a:schemeClr>
                        </a:solidFill>
                      </a:endParaRPr>
                    </a:p>
                  </a:txBody>
                  <a:tcPr marL="152400" marR="76200" marT="76200" marB="76200"/>
                </a:tc>
                <a:tc>
                  <a:txBody>
                    <a:bodyPr/>
                    <a:lstStyle/>
                    <a:p>
                      <a:pPr algn="l" fontAlgn="t"/>
                      <a:r>
                        <a:rPr lang="en-US" b="0">
                          <a:effectLst/>
                        </a:rPr>
                        <a:t>Returns the Document object for the window (</a:t>
                      </a:r>
                      <a:r>
                        <a:rPr lang="en-US" b="0">
                          <a:effectLst/>
                          <a:hlinkClick r:id="rId4"/>
                        </a:rPr>
                        <a:t>See Document object</a:t>
                      </a:r>
                      <a:r>
                        <a:rPr lang="en-US" b="0">
                          <a:effectLst/>
                        </a:rPr>
                        <a:t>)</a:t>
                      </a:r>
                    </a:p>
                  </a:txBody>
                  <a:tcPr marL="76200" marR="76200" marT="76200" marB="76200"/>
                </a:tc>
                <a:extLst>
                  <a:ext uri="{0D108BD9-81ED-4DB2-BD59-A6C34878D82A}">
                    <a16:rowId xmlns:a16="http://schemas.microsoft.com/office/drawing/2014/main" val="761095045"/>
                  </a:ext>
                </a:extLst>
              </a:tr>
              <a:tr h="370840">
                <a:tc>
                  <a:txBody>
                    <a:bodyPr/>
                    <a:lstStyle/>
                    <a:p>
                      <a:pPr algn="l" fontAlgn="t"/>
                      <a:r>
                        <a:rPr lang="en-US" sz="1800" b="1" dirty="0" err="1">
                          <a:solidFill>
                            <a:schemeClr val="accent5">
                              <a:lumMod val="75000"/>
                            </a:schemeClr>
                          </a:solidFill>
                          <a:hlinkClick r:id="rId5"/>
                        </a:rPr>
                        <a:t>frameElement</a:t>
                      </a:r>
                      <a:endParaRPr lang="en-US" sz="1800" b="1" dirty="0">
                        <a:solidFill>
                          <a:schemeClr val="accent5">
                            <a:lumMod val="75000"/>
                          </a:schemeClr>
                        </a:solidFill>
                      </a:endParaRPr>
                    </a:p>
                  </a:txBody>
                  <a:tcPr marL="152400" marR="76200" marT="76200" marB="76200"/>
                </a:tc>
                <a:tc>
                  <a:txBody>
                    <a:bodyPr/>
                    <a:lstStyle/>
                    <a:p>
                      <a:pPr algn="l" fontAlgn="t"/>
                      <a:r>
                        <a:rPr lang="en-US" b="0">
                          <a:effectLst/>
                        </a:rPr>
                        <a:t>Returns the &lt;iframe&gt; element in which the current window is inserted</a:t>
                      </a:r>
                    </a:p>
                  </a:txBody>
                  <a:tcPr marL="76200" marR="76200" marT="76200" marB="76200"/>
                </a:tc>
                <a:extLst>
                  <a:ext uri="{0D108BD9-81ED-4DB2-BD59-A6C34878D82A}">
                    <a16:rowId xmlns:a16="http://schemas.microsoft.com/office/drawing/2014/main" val="352032871"/>
                  </a:ext>
                </a:extLst>
              </a:tr>
              <a:tr h="370840">
                <a:tc>
                  <a:txBody>
                    <a:bodyPr/>
                    <a:lstStyle/>
                    <a:p>
                      <a:pPr algn="l" fontAlgn="t"/>
                      <a:r>
                        <a:rPr lang="en-US" sz="1800" b="1" dirty="0">
                          <a:solidFill>
                            <a:schemeClr val="accent5">
                              <a:lumMod val="75000"/>
                            </a:schemeClr>
                          </a:solidFill>
                          <a:hlinkClick r:id="rId6"/>
                        </a:rPr>
                        <a:t>frames</a:t>
                      </a:r>
                      <a:endParaRPr lang="en-US" sz="1800" b="1" dirty="0">
                        <a:solidFill>
                          <a:schemeClr val="accent5">
                            <a:lumMod val="75000"/>
                          </a:schemeClr>
                        </a:solidFill>
                      </a:endParaRPr>
                    </a:p>
                  </a:txBody>
                  <a:tcPr marL="152400" marR="76200" marT="76200" marB="76200"/>
                </a:tc>
                <a:tc>
                  <a:txBody>
                    <a:bodyPr/>
                    <a:lstStyle/>
                    <a:p>
                      <a:pPr algn="l" fontAlgn="t"/>
                      <a:r>
                        <a:rPr lang="en-US" b="0">
                          <a:effectLst/>
                        </a:rPr>
                        <a:t>Returns all &lt;iframe&gt; elements in the current window</a:t>
                      </a:r>
                    </a:p>
                  </a:txBody>
                  <a:tcPr marL="76200" marR="76200" marT="76200" marB="76200"/>
                </a:tc>
                <a:extLst>
                  <a:ext uri="{0D108BD9-81ED-4DB2-BD59-A6C34878D82A}">
                    <a16:rowId xmlns:a16="http://schemas.microsoft.com/office/drawing/2014/main" val="2544592876"/>
                  </a:ext>
                </a:extLst>
              </a:tr>
              <a:tr h="370840">
                <a:tc>
                  <a:txBody>
                    <a:bodyPr/>
                    <a:lstStyle/>
                    <a:p>
                      <a:pPr algn="l" fontAlgn="t"/>
                      <a:r>
                        <a:rPr lang="en-US" sz="1800" b="1" dirty="0">
                          <a:solidFill>
                            <a:schemeClr val="accent5">
                              <a:lumMod val="75000"/>
                            </a:schemeClr>
                          </a:solidFill>
                          <a:hlinkClick r:id="rId7"/>
                        </a:rPr>
                        <a:t>history</a:t>
                      </a:r>
                      <a:endParaRPr lang="en-US" sz="1800" b="1" dirty="0">
                        <a:solidFill>
                          <a:schemeClr val="accent5">
                            <a:lumMod val="75000"/>
                          </a:schemeClr>
                        </a:solidFill>
                      </a:endParaRPr>
                    </a:p>
                  </a:txBody>
                  <a:tcPr marL="152400" marR="76200" marT="76200" marB="76200"/>
                </a:tc>
                <a:tc>
                  <a:txBody>
                    <a:bodyPr/>
                    <a:lstStyle/>
                    <a:p>
                      <a:pPr algn="l" fontAlgn="t"/>
                      <a:r>
                        <a:rPr lang="en-US" b="0">
                          <a:effectLst/>
                        </a:rPr>
                        <a:t>Returns the History object for the window (</a:t>
                      </a:r>
                      <a:r>
                        <a:rPr lang="en-US" b="0">
                          <a:effectLst/>
                          <a:hlinkClick r:id="rId7"/>
                        </a:rPr>
                        <a:t>See History object</a:t>
                      </a:r>
                      <a:r>
                        <a:rPr lang="en-US" b="0">
                          <a:effectLst/>
                        </a:rPr>
                        <a:t>)</a:t>
                      </a:r>
                    </a:p>
                  </a:txBody>
                  <a:tcPr marL="76200" marR="76200" marT="76200" marB="76200"/>
                </a:tc>
                <a:extLst>
                  <a:ext uri="{0D108BD9-81ED-4DB2-BD59-A6C34878D82A}">
                    <a16:rowId xmlns:a16="http://schemas.microsoft.com/office/drawing/2014/main" val="4091158241"/>
                  </a:ext>
                </a:extLst>
              </a:tr>
              <a:tr h="370840">
                <a:tc>
                  <a:txBody>
                    <a:bodyPr/>
                    <a:lstStyle/>
                    <a:p>
                      <a:pPr algn="l" fontAlgn="t"/>
                      <a:r>
                        <a:rPr lang="en-US" sz="1800" b="1" dirty="0" err="1">
                          <a:solidFill>
                            <a:schemeClr val="accent5">
                              <a:lumMod val="75000"/>
                            </a:schemeClr>
                          </a:solidFill>
                          <a:hlinkClick r:id="rId8"/>
                        </a:rPr>
                        <a:t>innerHeight</a:t>
                      </a:r>
                      <a:endParaRPr lang="en-US" sz="1800" b="1" dirty="0">
                        <a:solidFill>
                          <a:schemeClr val="accent5">
                            <a:lumMod val="75000"/>
                          </a:schemeClr>
                        </a:solidFill>
                      </a:endParaRPr>
                    </a:p>
                  </a:txBody>
                  <a:tcPr marL="152400" marR="76200" marT="76200" marB="76200"/>
                </a:tc>
                <a:tc>
                  <a:txBody>
                    <a:bodyPr/>
                    <a:lstStyle/>
                    <a:p>
                      <a:pPr algn="l" fontAlgn="t"/>
                      <a:r>
                        <a:rPr lang="en-US" b="0">
                          <a:effectLst/>
                        </a:rPr>
                        <a:t>Returns the inner height of a window's content area</a:t>
                      </a:r>
                    </a:p>
                  </a:txBody>
                  <a:tcPr marL="76200" marR="76200" marT="76200" marB="76200"/>
                </a:tc>
                <a:extLst>
                  <a:ext uri="{0D108BD9-81ED-4DB2-BD59-A6C34878D82A}">
                    <a16:rowId xmlns:a16="http://schemas.microsoft.com/office/drawing/2014/main" val="443584893"/>
                  </a:ext>
                </a:extLst>
              </a:tr>
              <a:tr h="370840">
                <a:tc>
                  <a:txBody>
                    <a:bodyPr/>
                    <a:lstStyle/>
                    <a:p>
                      <a:pPr algn="l" fontAlgn="t"/>
                      <a:r>
                        <a:rPr lang="en-US" sz="1800" b="1" dirty="0" err="1">
                          <a:solidFill>
                            <a:schemeClr val="accent5">
                              <a:lumMod val="75000"/>
                            </a:schemeClr>
                          </a:solidFill>
                          <a:hlinkClick r:id="rId8"/>
                        </a:rPr>
                        <a:t>innerWidth</a:t>
                      </a:r>
                      <a:endParaRPr lang="en-US" sz="1800" b="1" dirty="0">
                        <a:solidFill>
                          <a:schemeClr val="accent5">
                            <a:lumMod val="75000"/>
                          </a:schemeClr>
                        </a:solidFill>
                      </a:endParaRPr>
                    </a:p>
                  </a:txBody>
                  <a:tcPr marL="152400" marR="76200" marT="76200" marB="76200"/>
                </a:tc>
                <a:tc>
                  <a:txBody>
                    <a:bodyPr/>
                    <a:lstStyle/>
                    <a:p>
                      <a:pPr algn="l" fontAlgn="t"/>
                      <a:r>
                        <a:rPr lang="en-US" b="0">
                          <a:effectLst/>
                        </a:rPr>
                        <a:t>Returns the inner width of a window's content area</a:t>
                      </a:r>
                    </a:p>
                  </a:txBody>
                  <a:tcPr marL="76200" marR="76200" marT="76200" marB="76200"/>
                </a:tc>
                <a:extLst>
                  <a:ext uri="{0D108BD9-81ED-4DB2-BD59-A6C34878D82A}">
                    <a16:rowId xmlns:a16="http://schemas.microsoft.com/office/drawing/2014/main" val="2594130163"/>
                  </a:ext>
                </a:extLst>
              </a:tr>
              <a:tr h="370840">
                <a:tc>
                  <a:txBody>
                    <a:bodyPr/>
                    <a:lstStyle/>
                    <a:p>
                      <a:pPr algn="l" fontAlgn="t"/>
                      <a:r>
                        <a:rPr lang="en-US" sz="1800" b="1" dirty="0">
                          <a:solidFill>
                            <a:schemeClr val="accent5">
                              <a:lumMod val="75000"/>
                            </a:schemeClr>
                          </a:solidFill>
                          <a:hlinkClick r:id="rId9"/>
                        </a:rPr>
                        <a:t>length</a:t>
                      </a:r>
                      <a:endParaRPr lang="en-US" sz="1800" b="1" dirty="0">
                        <a:solidFill>
                          <a:schemeClr val="accent5">
                            <a:lumMod val="75000"/>
                          </a:schemeClr>
                        </a:solidFill>
                      </a:endParaRPr>
                    </a:p>
                  </a:txBody>
                  <a:tcPr marL="152400" marR="76200" marT="76200" marB="76200"/>
                </a:tc>
                <a:tc>
                  <a:txBody>
                    <a:bodyPr/>
                    <a:lstStyle/>
                    <a:p>
                      <a:pPr algn="l" fontAlgn="t"/>
                      <a:r>
                        <a:rPr lang="en-US" b="0" dirty="0">
                          <a:effectLst/>
                        </a:rPr>
                        <a:t>Returns the number of &lt;</a:t>
                      </a:r>
                      <a:r>
                        <a:rPr lang="en-US" b="0" dirty="0" err="1">
                          <a:effectLst/>
                        </a:rPr>
                        <a:t>iframe</a:t>
                      </a:r>
                      <a:r>
                        <a:rPr lang="en-US" b="0" dirty="0">
                          <a:effectLst/>
                        </a:rPr>
                        <a:t>&gt; elements in the current window</a:t>
                      </a:r>
                    </a:p>
                  </a:txBody>
                  <a:tcPr marL="76200" marR="76200" marT="76200" marB="76200"/>
                </a:tc>
                <a:extLst>
                  <a:ext uri="{0D108BD9-81ED-4DB2-BD59-A6C34878D82A}">
                    <a16:rowId xmlns:a16="http://schemas.microsoft.com/office/drawing/2014/main" val="1853195331"/>
                  </a:ext>
                </a:extLst>
              </a:tr>
            </a:tbl>
          </a:graphicData>
        </a:graphic>
      </p:graphicFrame>
    </p:spTree>
    <p:extLst>
      <p:ext uri="{BB962C8B-B14F-4D97-AF65-F5344CB8AC3E}">
        <p14:creationId xmlns:p14="http://schemas.microsoft.com/office/powerpoint/2010/main" val="3050901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Window Object Properties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821546"/>
              </p:ext>
            </p:extLst>
          </p:nvPr>
        </p:nvGraphicFramePr>
        <p:xfrm>
          <a:off x="365760" y="2222500"/>
          <a:ext cx="11619914" cy="4389120"/>
        </p:xfrm>
        <a:graphic>
          <a:graphicData uri="http://schemas.openxmlformats.org/drawingml/2006/table">
            <a:tbl>
              <a:tblPr firstRow="1" bandRow="1">
                <a:tableStyleId>{5C22544A-7EE6-4342-B048-85BDC9FD1C3A}</a:tableStyleId>
              </a:tblPr>
              <a:tblGrid>
                <a:gridCol w="2397232">
                  <a:extLst>
                    <a:ext uri="{9D8B030D-6E8A-4147-A177-3AD203B41FA5}">
                      <a16:colId xmlns:a16="http://schemas.microsoft.com/office/drawing/2014/main" val="3730471501"/>
                    </a:ext>
                  </a:extLst>
                </a:gridCol>
                <a:gridCol w="9222682">
                  <a:extLst>
                    <a:ext uri="{9D8B030D-6E8A-4147-A177-3AD203B41FA5}">
                      <a16:colId xmlns:a16="http://schemas.microsoft.com/office/drawing/2014/main" val="1027078213"/>
                    </a:ext>
                  </a:extLst>
                </a:gridCol>
              </a:tblGrid>
              <a:tr h="388605">
                <a:tc>
                  <a:txBody>
                    <a:bodyPr/>
                    <a:lstStyle/>
                    <a:p>
                      <a:pPr algn="l" fontAlgn="t"/>
                      <a:r>
                        <a:rPr lang="en-US" dirty="0">
                          <a:effectLst/>
                        </a:rPr>
                        <a:t>Property</a:t>
                      </a:r>
                    </a:p>
                  </a:txBody>
                  <a:tcPr marL="152400" marR="76200" marT="76200" marB="76200"/>
                </a:tc>
                <a:tc>
                  <a:txBody>
                    <a:bodyPr/>
                    <a:lstStyle/>
                    <a:p>
                      <a:pPr algn="l" fontAlgn="t"/>
                      <a:r>
                        <a:rPr lang="en-US" dirty="0">
                          <a:effectLst/>
                        </a:rPr>
                        <a:t>Description</a:t>
                      </a:r>
                    </a:p>
                  </a:txBody>
                  <a:tcPr marL="76200" marR="76200" marT="76200" marB="76200"/>
                </a:tc>
                <a:extLst>
                  <a:ext uri="{0D108BD9-81ED-4DB2-BD59-A6C34878D82A}">
                    <a16:rowId xmlns:a16="http://schemas.microsoft.com/office/drawing/2014/main" val="1901515499"/>
                  </a:ext>
                </a:extLst>
              </a:tr>
              <a:tr h="638422">
                <a:tc>
                  <a:txBody>
                    <a:bodyPr/>
                    <a:lstStyle/>
                    <a:p>
                      <a:pPr algn="l" fontAlgn="t"/>
                      <a:r>
                        <a:rPr lang="en-US" dirty="0" err="1">
                          <a:effectLst/>
                        </a:rPr>
                        <a:t>localStorage</a:t>
                      </a:r>
                      <a:endParaRPr lang="en-US" dirty="0">
                        <a:effectLst/>
                      </a:endParaRPr>
                    </a:p>
                  </a:txBody>
                  <a:tcPr marL="152400" marR="76200" marT="76200" marB="76200"/>
                </a:tc>
                <a:tc>
                  <a:txBody>
                    <a:bodyPr/>
                    <a:lstStyle/>
                    <a:p>
                      <a:pPr algn="l" fontAlgn="t"/>
                      <a:r>
                        <a:rPr lang="en-US" dirty="0">
                          <a:effectLst/>
                        </a:rPr>
                        <a:t>Returns a reference to the local storage object used to store data. Stores data with no expiration date</a:t>
                      </a:r>
                    </a:p>
                  </a:txBody>
                  <a:tcPr marL="76200" marR="76200" marT="76200" marB="76200"/>
                </a:tc>
                <a:extLst>
                  <a:ext uri="{0D108BD9-81ED-4DB2-BD59-A6C34878D82A}">
                    <a16:rowId xmlns:a16="http://schemas.microsoft.com/office/drawing/2014/main" val="4142737195"/>
                  </a:ext>
                </a:extLst>
              </a:tr>
              <a:tr h="388605">
                <a:tc>
                  <a:txBody>
                    <a:bodyPr/>
                    <a:lstStyle/>
                    <a:p>
                      <a:pPr algn="l" fontAlgn="t"/>
                      <a:r>
                        <a:rPr lang="en-US">
                          <a:effectLst/>
                          <a:hlinkClick r:id="rId2"/>
                        </a:rPr>
                        <a:t>location</a:t>
                      </a:r>
                      <a:endParaRPr lang="en-US">
                        <a:effectLst/>
                      </a:endParaRPr>
                    </a:p>
                  </a:txBody>
                  <a:tcPr marL="152400" marR="76200" marT="76200" marB="76200"/>
                </a:tc>
                <a:tc>
                  <a:txBody>
                    <a:bodyPr/>
                    <a:lstStyle/>
                    <a:p>
                      <a:pPr algn="l" fontAlgn="t"/>
                      <a:r>
                        <a:rPr lang="en-US" dirty="0">
                          <a:effectLst/>
                        </a:rPr>
                        <a:t>Returns the Location object for the window</a:t>
                      </a:r>
                    </a:p>
                  </a:txBody>
                  <a:tcPr marL="76200" marR="76200" marT="76200" marB="76200"/>
                </a:tc>
                <a:extLst>
                  <a:ext uri="{0D108BD9-81ED-4DB2-BD59-A6C34878D82A}">
                    <a16:rowId xmlns:a16="http://schemas.microsoft.com/office/drawing/2014/main" val="1393453831"/>
                  </a:ext>
                </a:extLst>
              </a:tr>
              <a:tr h="388605">
                <a:tc>
                  <a:txBody>
                    <a:bodyPr/>
                    <a:lstStyle/>
                    <a:p>
                      <a:pPr algn="l" fontAlgn="t"/>
                      <a:r>
                        <a:rPr lang="en-US">
                          <a:effectLst/>
                          <a:hlinkClick r:id="rId3"/>
                        </a:rPr>
                        <a:t>name</a:t>
                      </a:r>
                      <a:endParaRPr lang="en-US">
                        <a:effectLst/>
                      </a:endParaRPr>
                    </a:p>
                  </a:txBody>
                  <a:tcPr marL="152400" marR="76200" marT="76200" marB="76200"/>
                </a:tc>
                <a:tc>
                  <a:txBody>
                    <a:bodyPr/>
                    <a:lstStyle/>
                    <a:p>
                      <a:pPr algn="l" fontAlgn="t"/>
                      <a:r>
                        <a:rPr lang="en-US">
                          <a:effectLst/>
                        </a:rPr>
                        <a:t>Sets or returns the name of a window</a:t>
                      </a:r>
                    </a:p>
                  </a:txBody>
                  <a:tcPr marL="76200" marR="76200" marT="76200" marB="76200"/>
                </a:tc>
                <a:extLst>
                  <a:ext uri="{0D108BD9-81ED-4DB2-BD59-A6C34878D82A}">
                    <a16:rowId xmlns:a16="http://schemas.microsoft.com/office/drawing/2014/main" val="559490888"/>
                  </a:ext>
                </a:extLst>
              </a:tr>
              <a:tr h="388605">
                <a:tc>
                  <a:txBody>
                    <a:bodyPr/>
                    <a:lstStyle/>
                    <a:p>
                      <a:pPr algn="l" fontAlgn="t"/>
                      <a:r>
                        <a:rPr lang="en-US">
                          <a:effectLst/>
                          <a:hlinkClick r:id="rId4"/>
                        </a:rPr>
                        <a:t>navigator</a:t>
                      </a:r>
                      <a:endParaRPr lang="en-US">
                        <a:effectLst/>
                      </a:endParaRPr>
                    </a:p>
                  </a:txBody>
                  <a:tcPr marL="152400" marR="76200" marT="76200" marB="76200"/>
                </a:tc>
                <a:tc>
                  <a:txBody>
                    <a:bodyPr/>
                    <a:lstStyle/>
                    <a:p>
                      <a:pPr algn="l" fontAlgn="t"/>
                      <a:r>
                        <a:rPr lang="en-US">
                          <a:effectLst/>
                        </a:rPr>
                        <a:t>Returns the Navigator object for the window (</a:t>
                      </a:r>
                      <a:r>
                        <a:rPr lang="en-US">
                          <a:effectLst/>
                          <a:hlinkClick r:id="rId4"/>
                        </a:rPr>
                        <a:t>See Navigator object</a:t>
                      </a:r>
                      <a:r>
                        <a:rPr lang="en-US">
                          <a:effectLst/>
                        </a:rPr>
                        <a:t>)</a:t>
                      </a:r>
                    </a:p>
                  </a:txBody>
                  <a:tcPr marL="76200" marR="76200" marT="76200" marB="76200"/>
                </a:tc>
                <a:extLst>
                  <a:ext uri="{0D108BD9-81ED-4DB2-BD59-A6C34878D82A}">
                    <a16:rowId xmlns:a16="http://schemas.microsoft.com/office/drawing/2014/main" val="3953418083"/>
                  </a:ext>
                </a:extLst>
              </a:tr>
              <a:tr h="388605">
                <a:tc>
                  <a:txBody>
                    <a:bodyPr/>
                    <a:lstStyle/>
                    <a:p>
                      <a:pPr algn="l" fontAlgn="t"/>
                      <a:r>
                        <a:rPr lang="en-US">
                          <a:effectLst/>
                          <a:hlinkClick r:id="rId5"/>
                        </a:rPr>
                        <a:t>opener</a:t>
                      </a:r>
                      <a:endParaRPr lang="en-US">
                        <a:effectLst/>
                      </a:endParaRPr>
                    </a:p>
                  </a:txBody>
                  <a:tcPr marL="152400" marR="76200" marT="76200" marB="76200"/>
                </a:tc>
                <a:tc>
                  <a:txBody>
                    <a:bodyPr/>
                    <a:lstStyle/>
                    <a:p>
                      <a:pPr algn="l" fontAlgn="t"/>
                      <a:r>
                        <a:rPr lang="en-US">
                          <a:effectLst/>
                        </a:rPr>
                        <a:t>Returns a reference to the window that created the window</a:t>
                      </a:r>
                    </a:p>
                  </a:txBody>
                  <a:tcPr marL="76200" marR="76200" marT="76200" marB="76200"/>
                </a:tc>
                <a:extLst>
                  <a:ext uri="{0D108BD9-81ED-4DB2-BD59-A6C34878D82A}">
                    <a16:rowId xmlns:a16="http://schemas.microsoft.com/office/drawing/2014/main" val="2770857786"/>
                  </a:ext>
                </a:extLst>
              </a:tr>
              <a:tr h="388605">
                <a:tc>
                  <a:txBody>
                    <a:bodyPr/>
                    <a:lstStyle/>
                    <a:p>
                      <a:pPr algn="l" fontAlgn="t"/>
                      <a:r>
                        <a:rPr lang="en-US">
                          <a:effectLst/>
                          <a:hlinkClick r:id="rId6"/>
                        </a:rPr>
                        <a:t>outerHeight</a:t>
                      </a:r>
                      <a:endParaRPr lang="en-US">
                        <a:effectLst/>
                      </a:endParaRPr>
                    </a:p>
                  </a:txBody>
                  <a:tcPr marL="152400" marR="76200" marT="76200" marB="76200"/>
                </a:tc>
                <a:tc>
                  <a:txBody>
                    <a:bodyPr/>
                    <a:lstStyle/>
                    <a:p>
                      <a:pPr algn="l" fontAlgn="t"/>
                      <a:r>
                        <a:rPr lang="en-US">
                          <a:effectLst/>
                        </a:rPr>
                        <a:t>Returns the outer height of a window, including toolbars/scrollbars</a:t>
                      </a:r>
                    </a:p>
                  </a:txBody>
                  <a:tcPr marL="76200" marR="76200" marT="76200" marB="76200"/>
                </a:tc>
                <a:extLst>
                  <a:ext uri="{0D108BD9-81ED-4DB2-BD59-A6C34878D82A}">
                    <a16:rowId xmlns:a16="http://schemas.microsoft.com/office/drawing/2014/main" val="2360101958"/>
                  </a:ext>
                </a:extLst>
              </a:tr>
              <a:tr h="388605">
                <a:tc>
                  <a:txBody>
                    <a:bodyPr/>
                    <a:lstStyle/>
                    <a:p>
                      <a:pPr algn="l" fontAlgn="t"/>
                      <a:r>
                        <a:rPr lang="en-US">
                          <a:effectLst/>
                          <a:hlinkClick r:id="rId6"/>
                        </a:rPr>
                        <a:t>outerWidth</a:t>
                      </a:r>
                      <a:endParaRPr lang="en-US">
                        <a:effectLst/>
                      </a:endParaRPr>
                    </a:p>
                  </a:txBody>
                  <a:tcPr marL="152400" marR="76200" marT="76200" marB="76200"/>
                </a:tc>
                <a:tc>
                  <a:txBody>
                    <a:bodyPr/>
                    <a:lstStyle/>
                    <a:p>
                      <a:pPr algn="l" fontAlgn="t"/>
                      <a:r>
                        <a:rPr lang="en-US">
                          <a:effectLst/>
                        </a:rPr>
                        <a:t>Returns the outer width of a window, including toolbars/scrollbars</a:t>
                      </a:r>
                    </a:p>
                  </a:txBody>
                  <a:tcPr marL="76200" marR="76200" marT="76200" marB="76200"/>
                </a:tc>
                <a:extLst>
                  <a:ext uri="{0D108BD9-81ED-4DB2-BD59-A6C34878D82A}">
                    <a16:rowId xmlns:a16="http://schemas.microsoft.com/office/drawing/2014/main" val="154442121"/>
                  </a:ext>
                </a:extLst>
              </a:tr>
              <a:tr h="638422">
                <a:tc>
                  <a:txBody>
                    <a:bodyPr/>
                    <a:lstStyle/>
                    <a:p>
                      <a:pPr algn="l" fontAlgn="t"/>
                      <a:r>
                        <a:rPr lang="en-US">
                          <a:effectLst/>
                          <a:hlinkClick r:id="rId7"/>
                        </a:rPr>
                        <a:t>pageXOffset</a:t>
                      </a:r>
                      <a:endParaRPr lang="en-US">
                        <a:effectLst/>
                      </a:endParaRPr>
                    </a:p>
                  </a:txBody>
                  <a:tcPr marL="152400" marR="76200" marT="76200" marB="76200"/>
                </a:tc>
                <a:tc>
                  <a:txBody>
                    <a:bodyPr/>
                    <a:lstStyle/>
                    <a:p>
                      <a:pPr algn="l" fontAlgn="t"/>
                      <a:r>
                        <a:rPr lang="en-US" dirty="0">
                          <a:effectLst/>
                        </a:rPr>
                        <a:t>Returns the pixels the current document has been scrolled (horizontally) from the upper left corner of the window</a:t>
                      </a:r>
                    </a:p>
                  </a:txBody>
                  <a:tcPr marL="76200" marR="76200" marT="76200" marB="76200"/>
                </a:tc>
                <a:extLst>
                  <a:ext uri="{0D108BD9-81ED-4DB2-BD59-A6C34878D82A}">
                    <a16:rowId xmlns:a16="http://schemas.microsoft.com/office/drawing/2014/main" val="3739090638"/>
                  </a:ext>
                </a:extLst>
              </a:tr>
            </a:tbl>
          </a:graphicData>
        </a:graphic>
      </p:graphicFrame>
    </p:spTree>
    <p:extLst>
      <p:ext uri="{BB962C8B-B14F-4D97-AF65-F5344CB8AC3E}">
        <p14:creationId xmlns:p14="http://schemas.microsoft.com/office/powerpoint/2010/main" val="2614165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Window Object Properties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5490253"/>
              </p:ext>
            </p:extLst>
          </p:nvPr>
        </p:nvGraphicFramePr>
        <p:xfrm>
          <a:off x="819150" y="2222500"/>
          <a:ext cx="10553700" cy="4389120"/>
        </p:xfrm>
        <a:graphic>
          <a:graphicData uri="http://schemas.openxmlformats.org/drawingml/2006/table">
            <a:tbl>
              <a:tblPr firstRow="1" bandRow="1">
                <a:tableStyleId>{5C22544A-7EE6-4342-B048-85BDC9FD1C3A}</a:tableStyleId>
              </a:tblPr>
              <a:tblGrid>
                <a:gridCol w="2050659">
                  <a:extLst>
                    <a:ext uri="{9D8B030D-6E8A-4147-A177-3AD203B41FA5}">
                      <a16:colId xmlns:a16="http://schemas.microsoft.com/office/drawing/2014/main" val="839750087"/>
                    </a:ext>
                  </a:extLst>
                </a:gridCol>
                <a:gridCol w="8503041">
                  <a:extLst>
                    <a:ext uri="{9D8B030D-6E8A-4147-A177-3AD203B41FA5}">
                      <a16:colId xmlns:a16="http://schemas.microsoft.com/office/drawing/2014/main" val="1760265476"/>
                    </a:ext>
                  </a:extLst>
                </a:gridCol>
              </a:tblGrid>
              <a:tr h="370840">
                <a:tc>
                  <a:txBody>
                    <a:bodyPr/>
                    <a:lstStyle/>
                    <a:p>
                      <a:pPr algn="l" fontAlgn="t"/>
                      <a:r>
                        <a:rPr lang="en-US" dirty="0">
                          <a:effectLst/>
                        </a:rPr>
                        <a:t>Property</a:t>
                      </a:r>
                    </a:p>
                  </a:txBody>
                  <a:tcPr marL="152400" marR="76200" marT="76200" marB="76200"/>
                </a:tc>
                <a:tc>
                  <a:txBody>
                    <a:bodyPr/>
                    <a:lstStyle/>
                    <a:p>
                      <a:pPr algn="l" fontAlgn="t"/>
                      <a:r>
                        <a:rPr lang="en-US" dirty="0">
                          <a:effectLst/>
                        </a:rPr>
                        <a:t>Description</a:t>
                      </a:r>
                    </a:p>
                  </a:txBody>
                  <a:tcPr marL="76200" marR="76200" marT="76200" marB="76200"/>
                </a:tc>
                <a:extLst>
                  <a:ext uri="{0D108BD9-81ED-4DB2-BD59-A6C34878D82A}">
                    <a16:rowId xmlns:a16="http://schemas.microsoft.com/office/drawing/2014/main" val="818725883"/>
                  </a:ext>
                </a:extLst>
              </a:tr>
              <a:tr h="370840">
                <a:tc>
                  <a:txBody>
                    <a:bodyPr/>
                    <a:lstStyle/>
                    <a:p>
                      <a:pPr algn="l" fontAlgn="t"/>
                      <a:r>
                        <a:rPr lang="en-US" dirty="0" err="1">
                          <a:effectLst/>
                          <a:hlinkClick r:id="rId2"/>
                        </a:rPr>
                        <a:t>pageYOffset</a:t>
                      </a:r>
                      <a:endParaRPr lang="en-US" dirty="0">
                        <a:effectLst/>
                      </a:endParaRPr>
                    </a:p>
                  </a:txBody>
                  <a:tcPr marL="152400" marR="76200" marT="76200" marB="76200"/>
                </a:tc>
                <a:tc>
                  <a:txBody>
                    <a:bodyPr/>
                    <a:lstStyle/>
                    <a:p>
                      <a:pPr algn="l" fontAlgn="t"/>
                      <a:r>
                        <a:rPr lang="en-US" dirty="0">
                          <a:effectLst/>
                        </a:rPr>
                        <a:t>Returns the pixels the current document has been scrolled (vertically) from the upper left corner of the window</a:t>
                      </a:r>
                    </a:p>
                  </a:txBody>
                  <a:tcPr marL="76200" marR="76200" marT="76200" marB="76200"/>
                </a:tc>
                <a:extLst>
                  <a:ext uri="{0D108BD9-81ED-4DB2-BD59-A6C34878D82A}">
                    <a16:rowId xmlns:a16="http://schemas.microsoft.com/office/drawing/2014/main" val="2174057307"/>
                  </a:ext>
                </a:extLst>
              </a:tr>
              <a:tr h="370840">
                <a:tc>
                  <a:txBody>
                    <a:bodyPr/>
                    <a:lstStyle/>
                    <a:p>
                      <a:pPr algn="l" fontAlgn="t"/>
                      <a:r>
                        <a:rPr lang="en-US" dirty="0">
                          <a:effectLst/>
                          <a:hlinkClick r:id="rId3"/>
                        </a:rPr>
                        <a:t>parent</a:t>
                      </a:r>
                      <a:endParaRPr lang="en-US" dirty="0">
                        <a:effectLst/>
                      </a:endParaRPr>
                    </a:p>
                  </a:txBody>
                  <a:tcPr marL="152400" marR="76200" marT="76200" marB="76200"/>
                </a:tc>
                <a:tc>
                  <a:txBody>
                    <a:bodyPr/>
                    <a:lstStyle/>
                    <a:p>
                      <a:pPr algn="l" fontAlgn="t"/>
                      <a:r>
                        <a:rPr lang="en-US">
                          <a:effectLst/>
                        </a:rPr>
                        <a:t>Returns the parent window of the current window</a:t>
                      </a:r>
                    </a:p>
                  </a:txBody>
                  <a:tcPr marL="76200" marR="76200" marT="76200" marB="76200"/>
                </a:tc>
                <a:extLst>
                  <a:ext uri="{0D108BD9-81ED-4DB2-BD59-A6C34878D82A}">
                    <a16:rowId xmlns:a16="http://schemas.microsoft.com/office/drawing/2014/main" val="1531142585"/>
                  </a:ext>
                </a:extLst>
              </a:tr>
              <a:tr h="370840">
                <a:tc>
                  <a:txBody>
                    <a:bodyPr/>
                    <a:lstStyle/>
                    <a:p>
                      <a:pPr algn="l" fontAlgn="t"/>
                      <a:r>
                        <a:rPr lang="en-US">
                          <a:effectLst/>
                          <a:hlinkClick r:id="rId4"/>
                        </a:rPr>
                        <a:t>screen</a:t>
                      </a:r>
                      <a:endParaRPr lang="en-US">
                        <a:effectLst/>
                      </a:endParaRPr>
                    </a:p>
                  </a:txBody>
                  <a:tcPr marL="152400" marR="76200" marT="76200" marB="76200"/>
                </a:tc>
                <a:tc>
                  <a:txBody>
                    <a:bodyPr/>
                    <a:lstStyle/>
                    <a:p>
                      <a:pPr algn="l" fontAlgn="t"/>
                      <a:r>
                        <a:rPr lang="en-US">
                          <a:effectLst/>
                        </a:rPr>
                        <a:t>Returns the Screen object for the window </a:t>
                      </a:r>
                      <a:r>
                        <a:rPr lang="en-US">
                          <a:effectLst/>
                          <a:hlinkClick r:id="rId4"/>
                        </a:rPr>
                        <a:t>(See Screen object)</a:t>
                      </a:r>
                      <a:endParaRPr lang="en-US">
                        <a:effectLst/>
                      </a:endParaRPr>
                    </a:p>
                  </a:txBody>
                  <a:tcPr marL="76200" marR="76200" marT="76200" marB="76200"/>
                </a:tc>
                <a:extLst>
                  <a:ext uri="{0D108BD9-81ED-4DB2-BD59-A6C34878D82A}">
                    <a16:rowId xmlns:a16="http://schemas.microsoft.com/office/drawing/2014/main" val="2476695362"/>
                  </a:ext>
                </a:extLst>
              </a:tr>
              <a:tr h="370840">
                <a:tc>
                  <a:txBody>
                    <a:bodyPr/>
                    <a:lstStyle/>
                    <a:p>
                      <a:pPr algn="l" fontAlgn="t"/>
                      <a:r>
                        <a:rPr lang="en-US">
                          <a:effectLst/>
                          <a:hlinkClick r:id="rId5"/>
                        </a:rPr>
                        <a:t>screenLeft</a:t>
                      </a:r>
                      <a:endParaRPr lang="en-US">
                        <a:effectLst/>
                      </a:endParaRPr>
                    </a:p>
                  </a:txBody>
                  <a:tcPr marL="152400" marR="76200" marT="76200" marB="76200"/>
                </a:tc>
                <a:tc>
                  <a:txBody>
                    <a:bodyPr/>
                    <a:lstStyle/>
                    <a:p>
                      <a:pPr algn="l" fontAlgn="t"/>
                      <a:r>
                        <a:rPr lang="en-US">
                          <a:effectLst/>
                        </a:rPr>
                        <a:t>Returns the horizontal coordinate of the window relative to the screen</a:t>
                      </a:r>
                    </a:p>
                  </a:txBody>
                  <a:tcPr marL="76200" marR="76200" marT="76200" marB="76200"/>
                </a:tc>
                <a:extLst>
                  <a:ext uri="{0D108BD9-81ED-4DB2-BD59-A6C34878D82A}">
                    <a16:rowId xmlns:a16="http://schemas.microsoft.com/office/drawing/2014/main" val="2922451312"/>
                  </a:ext>
                </a:extLst>
              </a:tr>
              <a:tr h="370840">
                <a:tc>
                  <a:txBody>
                    <a:bodyPr/>
                    <a:lstStyle/>
                    <a:p>
                      <a:pPr algn="l" fontAlgn="t"/>
                      <a:r>
                        <a:rPr lang="en-US">
                          <a:effectLst/>
                          <a:hlinkClick r:id="rId5"/>
                        </a:rPr>
                        <a:t>screenTop</a:t>
                      </a:r>
                      <a:endParaRPr lang="en-US">
                        <a:effectLst/>
                      </a:endParaRPr>
                    </a:p>
                  </a:txBody>
                  <a:tcPr marL="152400" marR="76200" marT="76200" marB="76200"/>
                </a:tc>
                <a:tc>
                  <a:txBody>
                    <a:bodyPr/>
                    <a:lstStyle/>
                    <a:p>
                      <a:pPr algn="l" fontAlgn="t"/>
                      <a:r>
                        <a:rPr lang="en-US">
                          <a:effectLst/>
                        </a:rPr>
                        <a:t>Returns the vertical coordinate of the window relative to the screen</a:t>
                      </a:r>
                    </a:p>
                  </a:txBody>
                  <a:tcPr marL="76200" marR="76200" marT="76200" marB="76200"/>
                </a:tc>
                <a:extLst>
                  <a:ext uri="{0D108BD9-81ED-4DB2-BD59-A6C34878D82A}">
                    <a16:rowId xmlns:a16="http://schemas.microsoft.com/office/drawing/2014/main" val="2859582033"/>
                  </a:ext>
                </a:extLst>
              </a:tr>
              <a:tr h="370840">
                <a:tc>
                  <a:txBody>
                    <a:bodyPr/>
                    <a:lstStyle/>
                    <a:p>
                      <a:pPr algn="l" fontAlgn="t"/>
                      <a:r>
                        <a:rPr lang="en-US">
                          <a:effectLst/>
                          <a:hlinkClick r:id="rId6"/>
                        </a:rPr>
                        <a:t>screenX</a:t>
                      </a:r>
                      <a:endParaRPr lang="en-US">
                        <a:effectLst/>
                      </a:endParaRPr>
                    </a:p>
                  </a:txBody>
                  <a:tcPr marL="152400" marR="76200" marT="76200" marB="76200"/>
                </a:tc>
                <a:tc>
                  <a:txBody>
                    <a:bodyPr/>
                    <a:lstStyle/>
                    <a:p>
                      <a:pPr algn="l" fontAlgn="t"/>
                      <a:r>
                        <a:rPr lang="en-US">
                          <a:effectLst/>
                        </a:rPr>
                        <a:t>Returns the horizontal coordinate of the window relative to the screen</a:t>
                      </a:r>
                    </a:p>
                  </a:txBody>
                  <a:tcPr marL="76200" marR="76200" marT="76200" marB="76200"/>
                </a:tc>
                <a:extLst>
                  <a:ext uri="{0D108BD9-81ED-4DB2-BD59-A6C34878D82A}">
                    <a16:rowId xmlns:a16="http://schemas.microsoft.com/office/drawing/2014/main" val="3123150871"/>
                  </a:ext>
                </a:extLst>
              </a:tr>
              <a:tr h="370840">
                <a:tc>
                  <a:txBody>
                    <a:bodyPr/>
                    <a:lstStyle/>
                    <a:p>
                      <a:pPr algn="l" fontAlgn="t"/>
                      <a:r>
                        <a:rPr lang="en-US">
                          <a:effectLst/>
                          <a:hlinkClick r:id="rId6"/>
                        </a:rPr>
                        <a:t>screenY</a:t>
                      </a:r>
                      <a:endParaRPr lang="en-US">
                        <a:effectLst/>
                      </a:endParaRPr>
                    </a:p>
                  </a:txBody>
                  <a:tcPr marL="152400" marR="76200" marT="76200" marB="76200"/>
                </a:tc>
                <a:tc>
                  <a:txBody>
                    <a:bodyPr/>
                    <a:lstStyle/>
                    <a:p>
                      <a:pPr algn="l" fontAlgn="t"/>
                      <a:r>
                        <a:rPr lang="en-US">
                          <a:effectLst/>
                        </a:rPr>
                        <a:t>Returns the vertical coordinate of the window relative to the screen</a:t>
                      </a:r>
                    </a:p>
                  </a:txBody>
                  <a:tcPr marL="76200" marR="76200" marT="76200" marB="76200"/>
                </a:tc>
                <a:extLst>
                  <a:ext uri="{0D108BD9-81ED-4DB2-BD59-A6C34878D82A}">
                    <a16:rowId xmlns:a16="http://schemas.microsoft.com/office/drawing/2014/main" val="1523664965"/>
                  </a:ext>
                </a:extLst>
              </a:tr>
              <a:tr h="370840">
                <a:tc>
                  <a:txBody>
                    <a:bodyPr/>
                    <a:lstStyle/>
                    <a:p>
                      <a:pPr algn="l" fontAlgn="t"/>
                      <a:r>
                        <a:rPr lang="en-US">
                          <a:effectLst/>
                        </a:rPr>
                        <a:t>sessionStorage</a:t>
                      </a:r>
                    </a:p>
                  </a:txBody>
                  <a:tcPr marL="152400" marR="76200" marT="76200" marB="76200"/>
                </a:tc>
                <a:tc>
                  <a:txBody>
                    <a:bodyPr/>
                    <a:lstStyle/>
                    <a:p>
                      <a:pPr algn="l" fontAlgn="t"/>
                      <a:r>
                        <a:rPr lang="en-US" dirty="0">
                          <a:effectLst/>
                        </a:rPr>
                        <a:t>Returns a reference to the local storage object used to store data. Stores data for one session (lost when the browser tab is closed)</a:t>
                      </a:r>
                    </a:p>
                  </a:txBody>
                  <a:tcPr marL="76200" marR="76200" marT="76200" marB="76200"/>
                </a:tc>
                <a:extLst>
                  <a:ext uri="{0D108BD9-81ED-4DB2-BD59-A6C34878D82A}">
                    <a16:rowId xmlns:a16="http://schemas.microsoft.com/office/drawing/2014/main" val="3593140541"/>
                  </a:ext>
                </a:extLst>
              </a:tr>
            </a:tbl>
          </a:graphicData>
        </a:graphic>
      </p:graphicFrame>
    </p:spTree>
    <p:extLst>
      <p:ext uri="{BB962C8B-B14F-4D97-AF65-F5344CB8AC3E}">
        <p14:creationId xmlns:p14="http://schemas.microsoft.com/office/powerpoint/2010/main" val="3846096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Window Object Properties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0412338"/>
              </p:ext>
            </p:extLst>
          </p:nvPr>
        </p:nvGraphicFramePr>
        <p:xfrm>
          <a:off x="819150" y="2222500"/>
          <a:ext cx="10553700" cy="4043680"/>
        </p:xfrm>
        <a:graphic>
          <a:graphicData uri="http://schemas.openxmlformats.org/drawingml/2006/table">
            <a:tbl>
              <a:tblPr firstRow="1" bandRow="1">
                <a:tableStyleId>{5C22544A-7EE6-4342-B048-85BDC9FD1C3A}</a:tableStyleId>
              </a:tblPr>
              <a:tblGrid>
                <a:gridCol w="2261675">
                  <a:extLst>
                    <a:ext uri="{9D8B030D-6E8A-4147-A177-3AD203B41FA5}">
                      <a16:colId xmlns:a16="http://schemas.microsoft.com/office/drawing/2014/main" val="1040168345"/>
                    </a:ext>
                  </a:extLst>
                </a:gridCol>
                <a:gridCol w="8292025">
                  <a:extLst>
                    <a:ext uri="{9D8B030D-6E8A-4147-A177-3AD203B41FA5}">
                      <a16:colId xmlns:a16="http://schemas.microsoft.com/office/drawing/2014/main" val="1919482241"/>
                    </a:ext>
                  </a:extLst>
                </a:gridCol>
              </a:tblGrid>
              <a:tr h="370840">
                <a:tc>
                  <a:txBody>
                    <a:bodyPr/>
                    <a:lstStyle/>
                    <a:p>
                      <a:pPr algn="l" fontAlgn="t"/>
                      <a:r>
                        <a:rPr lang="en-US" dirty="0">
                          <a:effectLst/>
                        </a:rPr>
                        <a:t>Property</a:t>
                      </a:r>
                    </a:p>
                  </a:txBody>
                  <a:tcPr marL="152400" marR="76200" marT="76200" marB="76200"/>
                </a:tc>
                <a:tc>
                  <a:txBody>
                    <a:bodyPr/>
                    <a:lstStyle/>
                    <a:p>
                      <a:pPr algn="l" fontAlgn="t"/>
                      <a:r>
                        <a:rPr lang="en-US" dirty="0">
                          <a:effectLst/>
                        </a:rPr>
                        <a:t>Description</a:t>
                      </a:r>
                    </a:p>
                  </a:txBody>
                  <a:tcPr marL="76200" marR="76200" marT="76200" marB="76200"/>
                </a:tc>
                <a:extLst>
                  <a:ext uri="{0D108BD9-81ED-4DB2-BD59-A6C34878D82A}">
                    <a16:rowId xmlns:a16="http://schemas.microsoft.com/office/drawing/2014/main" val="3774508032"/>
                  </a:ext>
                </a:extLst>
              </a:tr>
              <a:tr h="370840">
                <a:tc>
                  <a:txBody>
                    <a:bodyPr/>
                    <a:lstStyle/>
                    <a:p>
                      <a:pPr algn="l" fontAlgn="t"/>
                      <a:r>
                        <a:rPr lang="en-US" b="1" dirty="0">
                          <a:effectLst/>
                        </a:rPr>
                        <a:t>scroll</a:t>
                      </a:r>
                    </a:p>
                  </a:txBody>
                  <a:tcPr marL="152400" marR="76200" marT="76200" marB="76200"/>
                </a:tc>
                <a:tc>
                  <a:txBody>
                    <a:bodyPr/>
                    <a:lstStyle/>
                    <a:p>
                      <a:pPr algn="l" fontAlgn="t"/>
                      <a:r>
                        <a:rPr lang="en-US">
                          <a:effectLst/>
                        </a:rPr>
                        <a:t>An alias of </a:t>
                      </a:r>
                      <a:r>
                        <a:rPr lang="en-US">
                          <a:effectLst/>
                          <a:hlinkClick r:id="rId2"/>
                        </a:rPr>
                        <a:t>pageXOffset</a:t>
                      </a:r>
                      <a:endParaRPr lang="en-US">
                        <a:effectLst/>
                      </a:endParaRPr>
                    </a:p>
                  </a:txBody>
                  <a:tcPr marL="76200" marR="76200" marT="76200" marB="76200"/>
                </a:tc>
                <a:extLst>
                  <a:ext uri="{0D108BD9-81ED-4DB2-BD59-A6C34878D82A}">
                    <a16:rowId xmlns:a16="http://schemas.microsoft.com/office/drawing/2014/main" val="168226631"/>
                  </a:ext>
                </a:extLst>
              </a:tr>
              <a:tr h="370840">
                <a:tc>
                  <a:txBody>
                    <a:bodyPr/>
                    <a:lstStyle/>
                    <a:p>
                      <a:pPr algn="l" fontAlgn="t"/>
                      <a:r>
                        <a:rPr lang="en-US" b="1" dirty="0">
                          <a:effectLst/>
                        </a:rPr>
                        <a:t>scroll</a:t>
                      </a:r>
                    </a:p>
                  </a:txBody>
                  <a:tcPr marL="152400" marR="76200" marT="76200" marB="76200"/>
                </a:tc>
                <a:tc>
                  <a:txBody>
                    <a:bodyPr/>
                    <a:lstStyle/>
                    <a:p>
                      <a:pPr algn="l" fontAlgn="t"/>
                      <a:r>
                        <a:rPr lang="en-US">
                          <a:effectLst/>
                        </a:rPr>
                        <a:t>An alias of </a:t>
                      </a:r>
                      <a:r>
                        <a:rPr lang="en-US">
                          <a:effectLst/>
                          <a:hlinkClick r:id="rId2"/>
                        </a:rPr>
                        <a:t>pageYOffset</a:t>
                      </a:r>
                      <a:endParaRPr lang="en-US">
                        <a:effectLst/>
                      </a:endParaRPr>
                    </a:p>
                  </a:txBody>
                  <a:tcPr marL="76200" marR="76200" marT="76200" marB="76200"/>
                </a:tc>
                <a:extLst>
                  <a:ext uri="{0D108BD9-81ED-4DB2-BD59-A6C34878D82A}">
                    <a16:rowId xmlns:a16="http://schemas.microsoft.com/office/drawing/2014/main" val="1341237813"/>
                  </a:ext>
                </a:extLst>
              </a:tr>
              <a:tr h="370840">
                <a:tc>
                  <a:txBody>
                    <a:bodyPr/>
                    <a:lstStyle/>
                    <a:p>
                      <a:pPr algn="l" fontAlgn="t"/>
                      <a:r>
                        <a:rPr lang="en-US" b="1" dirty="0">
                          <a:solidFill>
                            <a:schemeClr val="bg2"/>
                          </a:solidFill>
                          <a:effectLst/>
                          <a:hlinkClick r:id="rId3"/>
                        </a:rPr>
                        <a:t>Self</a:t>
                      </a:r>
                      <a:endParaRPr lang="en-US" b="1" dirty="0">
                        <a:solidFill>
                          <a:schemeClr val="bg2"/>
                        </a:solidFill>
                        <a:effectLst/>
                      </a:endParaRPr>
                    </a:p>
                  </a:txBody>
                  <a:tcPr marL="152400" marR="76200" marT="76200" marB="76200"/>
                </a:tc>
                <a:tc>
                  <a:txBody>
                    <a:bodyPr/>
                    <a:lstStyle/>
                    <a:p>
                      <a:pPr algn="l" fontAlgn="t"/>
                      <a:r>
                        <a:rPr lang="en-US">
                          <a:effectLst/>
                        </a:rPr>
                        <a:t>Returns the current window</a:t>
                      </a:r>
                    </a:p>
                  </a:txBody>
                  <a:tcPr marL="76200" marR="76200" marT="76200" marB="76200"/>
                </a:tc>
                <a:extLst>
                  <a:ext uri="{0D108BD9-81ED-4DB2-BD59-A6C34878D82A}">
                    <a16:rowId xmlns:a16="http://schemas.microsoft.com/office/drawing/2014/main" val="3924968986"/>
                  </a:ext>
                </a:extLst>
              </a:tr>
              <a:tr h="370840">
                <a:tc>
                  <a:txBody>
                    <a:bodyPr/>
                    <a:lstStyle/>
                    <a:p>
                      <a:pPr algn="l" fontAlgn="t"/>
                      <a:r>
                        <a:rPr lang="en-US" b="1" dirty="0">
                          <a:solidFill>
                            <a:schemeClr val="bg2"/>
                          </a:solidFill>
                          <a:effectLst/>
                          <a:hlinkClick r:id="rId4"/>
                        </a:rPr>
                        <a:t>Status</a:t>
                      </a:r>
                      <a:endParaRPr lang="en-US" b="1" dirty="0">
                        <a:solidFill>
                          <a:schemeClr val="bg2"/>
                        </a:solidFill>
                        <a:effectLst/>
                      </a:endParaRPr>
                    </a:p>
                  </a:txBody>
                  <a:tcPr marL="152400" marR="76200" marT="76200" marB="76200"/>
                </a:tc>
                <a:tc>
                  <a:txBody>
                    <a:bodyPr/>
                    <a:lstStyle/>
                    <a:p>
                      <a:pPr algn="l" fontAlgn="t"/>
                      <a:r>
                        <a:rPr lang="en-US">
                          <a:effectLst/>
                        </a:rPr>
                        <a:t>Sets or returns the text in the statusbar of a window</a:t>
                      </a:r>
                    </a:p>
                  </a:txBody>
                  <a:tcPr marL="76200" marR="76200" marT="76200" marB="76200"/>
                </a:tc>
                <a:extLst>
                  <a:ext uri="{0D108BD9-81ED-4DB2-BD59-A6C34878D82A}">
                    <a16:rowId xmlns:a16="http://schemas.microsoft.com/office/drawing/2014/main" val="3559497799"/>
                  </a:ext>
                </a:extLst>
              </a:tr>
              <a:tr h="370840">
                <a:tc>
                  <a:txBody>
                    <a:bodyPr/>
                    <a:lstStyle/>
                    <a:p>
                      <a:pPr algn="l" fontAlgn="t"/>
                      <a:r>
                        <a:rPr lang="en-US" b="1" dirty="0">
                          <a:solidFill>
                            <a:schemeClr val="bg2"/>
                          </a:solidFill>
                          <a:effectLst/>
                          <a:hlinkClick r:id="rId5"/>
                        </a:rPr>
                        <a:t>Top</a:t>
                      </a:r>
                      <a:endParaRPr lang="en-US" b="1" dirty="0">
                        <a:solidFill>
                          <a:schemeClr val="bg2"/>
                        </a:solidFill>
                        <a:effectLst/>
                      </a:endParaRPr>
                    </a:p>
                  </a:txBody>
                  <a:tcPr marL="152400" marR="76200" marT="76200" marB="76200"/>
                </a:tc>
                <a:tc>
                  <a:txBody>
                    <a:bodyPr/>
                    <a:lstStyle/>
                    <a:p>
                      <a:pPr algn="l" fontAlgn="t"/>
                      <a:r>
                        <a:rPr lang="en-US" dirty="0">
                          <a:effectLst/>
                        </a:rPr>
                        <a:t>Returns the topmost browser window</a:t>
                      </a:r>
                    </a:p>
                  </a:txBody>
                  <a:tcPr marL="76200" marR="76200" marT="76200" marB="76200"/>
                </a:tc>
                <a:extLst>
                  <a:ext uri="{0D108BD9-81ED-4DB2-BD59-A6C34878D82A}">
                    <a16:rowId xmlns:a16="http://schemas.microsoft.com/office/drawing/2014/main" val="682996910"/>
                  </a:ext>
                </a:extLst>
              </a:tr>
              <a:tr h="370840">
                <a:tc>
                  <a:txBody>
                    <a:bodyPr/>
                    <a:lstStyle/>
                    <a:p>
                      <a:endParaRPr lang="en-US" dirty="0">
                        <a:solidFill>
                          <a:schemeClr val="bg2"/>
                        </a:solidFill>
                      </a:endParaRPr>
                    </a:p>
                  </a:txBody>
                  <a:tcPr/>
                </a:tc>
                <a:tc>
                  <a:txBody>
                    <a:bodyPr/>
                    <a:lstStyle/>
                    <a:p>
                      <a:endParaRPr lang="en-US"/>
                    </a:p>
                  </a:txBody>
                  <a:tcPr/>
                </a:tc>
                <a:extLst>
                  <a:ext uri="{0D108BD9-81ED-4DB2-BD59-A6C34878D82A}">
                    <a16:rowId xmlns:a16="http://schemas.microsoft.com/office/drawing/2014/main" val="1900234804"/>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4022023220"/>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402895797"/>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77450320"/>
                  </a:ext>
                </a:extLst>
              </a:tr>
            </a:tbl>
          </a:graphicData>
        </a:graphic>
      </p:graphicFrame>
    </p:spTree>
    <p:extLst>
      <p:ext uri="{BB962C8B-B14F-4D97-AF65-F5344CB8AC3E}">
        <p14:creationId xmlns:p14="http://schemas.microsoft.com/office/powerpoint/2010/main" val="12539560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Window Object 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5628219"/>
              </p:ext>
            </p:extLst>
          </p:nvPr>
        </p:nvGraphicFramePr>
        <p:xfrm>
          <a:off x="819150" y="2222500"/>
          <a:ext cx="10553700" cy="4267200"/>
        </p:xfrm>
        <a:graphic>
          <a:graphicData uri="http://schemas.openxmlformats.org/drawingml/2006/table">
            <a:tbl>
              <a:tblPr firstRow="1" bandRow="1">
                <a:tableStyleId>{5C22544A-7EE6-4342-B048-85BDC9FD1C3A}</a:tableStyleId>
              </a:tblPr>
              <a:tblGrid>
                <a:gridCol w="2106930">
                  <a:extLst>
                    <a:ext uri="{9D8B030D-6E8A-4147-A177-3AD203B41FA5}">
                      <a16:colId xmlns:a16="http://schemas.microsoft.com/office/drawing/2014/main" val="2918599918"/>
                    </a:ext>
                  </a:extLst>
                </a:gridCol>
                <a:gridCol w="8446770">
                  <a:extLst>
                    <a:ext uri="{9D8B030D-6E8A-4147-A177-3AD203B41FA5}">
                      <a16:colId xmlns:a16="http://schemas.microsoft.com/office/drawing/2014/main" val="3416407371"/>
                    </a:ext>
                  </a:extLst>
                </a:gridCol>
              </a:tblGrid>
              <a:tr h="370840">
                <a:tc>
                  <a:txBody>
                    <a:bodyPr/>
                    <a:lstStyle/>
                    <a:p>
                      <a:pPr algn="l" fontAlgn="t"/>
                      <a:r>
                        <a:rPr lang="en-US" dirty="0">
                          <a:effectLst/>
                        </a:rPr>
                        <a:t>Method</a:t>
                      </a:r>
                    </a:p>
                  </a:txBody>
                  <a:tcPr marL="152400" marR="76200" marT="76200" marB="76200"/>
                </a:tc>
                <a:tc>
                  <a:txBody>
                    <a:bodyPr/>
                    <a:lstStyle/>
                    <a:p>
                      <a:pPr algn="l" fontAlgn="t"/>
                      <a:r>
                        <a:rPr lang="en-US" dirty="0">
                          <a:effectLst/>
                        </a:rPr>
                        <a:t>Description</a:t>
                      </a:r>
                    </a:p>
                  </a:txBody>
                  <a:tcPr marL="76200" marR="76200" marT="76200" marB="76200"/>
                </a:tc>
                <a:extLst>
                  <a:ext uri="{0D108BD9-81ED-4DB2-BD59-A6C34878D82A}">
                    <a16:rowId xmlns:a16="http://schemas.microsoft.com/office/drawing/2014/main" val="1685583724"/>
                  </a:ext>
                </a:extLst>
              </a:tr>
              <a:tr h="370840">
                <a:tc>
                  <a:txBody>
                    <a:bodyPr/>
                    <a:lstStyle/>
                    <a:p>
                      <a:pPr algn="l" fontAlgn="t"/>
                      <a:r>
                        <a:rPr lang="en-US" b="1" dirty="0">
                          <a:effectLst/>
                          <a:hlinkClick r:id="rId2"/>
                        </a:rPr>
                        <a:t>alert()</a:t>
                      </a:r>
                      <a:endParaRPr lang="en-US" b="1" dirty="0">
                        <a:effectLst/>
                      </a:endParaRPr>
                    </a:p>
                  </a:txBody>
                  <a:tcPr marL="152400" marR="76200" marT="76200" marB="76200"/>
                </a:tc>
                <a:tc>
                  <a:txBody>
                    <a:bodyPr/>
                    <a:lstStyle/>
                    <a:p>
                      <a:pPr algn="l" fontAlgn="t"/>
                      <a:r>
                        <a:rPr lang="en-US">
                          <a:effectLst/>
                        </a:rPr>
                        <a:t>Displays an alert box with a message and an OK button</a:t>
                      </a:r>
                    </a:p>
                  </a:txBody>
                  <a:tcPr marL="76200" marR="76200" marT="76200" marB="76200"/>
                </a:tc>
                <a:extLst>
                  <a:ext uri="{0D108BD9-81ED-4DB2-BD59-A6C34878D82A}">
                    <a16:rowId xmlns:a16="http://schemas.microsoft.com/office/drawing/2014/main" val="3599827682"/>
                  </a:ext>
                </a:extLst>
              </a:tr>
              <a:tr h="370840">
                <a:tc>
                  <a:txBody>
                    <a:bodyPr/>
                    <a:lstStyle/>
                    <a:p>
                      <a:pPr algn="l" fontAlgn="t"/>
                      <a:r>
                        <a:rPr lang="en-US" b="1" dirty="0" err="1">
                          <a:effectLst/>
                          <a:hlinkClick r:id="rId3"/>
                        </a:rPr>
                        <a:t>atob</a:t>
                      </a:r>
                      <a:r>
                        <a:rPr lang="en-US" b="1" dirty="0">
                          <a:effectLst/>
                          <a:hlinkClick r:id="rId3"/>
                        </a:rPr>
                        <a:t>()</a:t>
                      </a:r>
                      <a:endParaRPr lang="en-US" b="1" dirty="0">
                        <a:effectLst/>
                      </a:endParaRPr>
                    </a:p>
                  </a:txBody>
                  <a:tcPr marL="152400" marR="76200" marT="76200" marB="76200"/>
                </a:tc>
                <a:tc>
                  <a:txBody>
                    <a:bodyPr/>
                    <a:lstStyle/>
                    <a:p>
                      <a:pPr algn="l" fontAlgn="t"/>
                      <a:r>
                        <a:rPr lang="en-US" dirty="0">
                          <a:effectLst/>
                        </a:rPr>
                        <a:t>Decodes a base-64 encoded string</a:t>
                      </a:r>
                    </a:p>
                  </a:txBody>
                  <a:tcPr marL="76200" marR="76200" marT="76200" marB="76200"/>
                </a:tc>
                <a:extLst>
                  <a:ext uri="{0D108BD9-81ED-4DB2-BD59-A6C34878D82A}">
                    <a16:rowId xmlns:a16="http://schemas.microsoft.com/office/drawing/2014/main" val="1970473529"/>
                  </a:ext>
                </a:extLst>
              </a:tr>
              <a:tr h="370840">
                <a:tc>
                  <a:txBody>
                    <a:bodyPr/>
                    <a:lstStyle/>
                    <a:p>
                      <a:pPr algn="l" fontAlgn="t"/>
                      <a:r>
                        <a:rPr lang="en-US" b="1" dirty="0">
                          <a:effectLst/>
                          <a:hlinkClick r:id="rId4"/>
                        </a:rPr>
                        <a:t>blur()</a:t>
                      </a:r>
                      <a:endParaRPr lang="en-US" b="1" dirty="0">
                        <a:effectLst/>
                      </a:endParaRPr>
                    </a:p>
                  </a:txBody>
                  <a:tcPr marL="152400" marR="76200" marT="76200" marB="76200"/>
                </a:tc>
                <a:tc>
                  <a:txBody>
                    <a:bodyPr/>
                    <a:lstStyle/>
                    <a:p>
                      <a:pPr algn="l" fontAlgn="t"/>
                      <a:r>
                        <a:rPr lang="en-US">
                          <a:effectLst/>
                        </a:rPr>
                        <a:t>Removes focus from the current window</a:t>
                      </a:r>
                    </a:p>
                  </a:txBody>
                  <a:tcPr marL="76200" marR="76200" marT="76200" marB="76200"/>
                </a:tc>
                <a:extLst>
                  <a:ext uri="{0D108BD9-81ED-4DB2-BD59-A6C34878D82A}">
                    <a16:rowId xmlns:a16="http://schemas.microsoft.com/office/drawing/2014/main" val="1034263257"/>
                  </a:ext>
                </a:extLst>
              </a:tr>
              <a:tr h="370840">
                <a:tc>
                  <a:txBody>
                    <a:bodyPr/>
                    <a:lstStyle/>
                    <a:p>
                      <a:pPr algn="l" fontAlgn="t"/>
                      <a:r>
                        <a:rPr lang="en-US" b="1" dirty="0" err="1">
                          <a:effectLst/>
                          <a:hlinkClick r:id="rId5"/>
                        </a:rPr>
                        <a:t>btoa</a:t>
                      </a:r>
                      <a:r>
                        <a:rPr lang="en-US" b="1" dirty="0">
                          <a:effectLst/>
                          <a:hlinkClick r:id="rId5"/>
                        </a:rPr>
                        <a:t>()</a:t>
                      </a:r>
                      <a:endParaRPr lang="en-US" b="1" dirty="0">
                        <a:effectLst/>
                      </a:endParaRPr>
                    </a:p>
                  </a:txBody>
                  <a:tcPr marL="152400" marR="76200" marT="76200" marB="76200"/>
                </a:tc>
                <a:tc>
                  <a:txBody>
                    <a:bodyPr/>
                    <a:lstStyle/>
                    <a:p>
                      <a:pPr algn="l" fontAlgn="t"/>
                      <a:r>
                        <a:rPr lang="en-US">
                          <a:effectLst/>
                        </a:rPr>
                        <a:t>Encodes a string in base-64</a:t>
                      </a:r>
                    </a:p>
                  </a:txBody>
                  <a:tcPr marL="76200" marR="76200" marT="76200" marB="76200"/>
                </a:tc>
                <a:extLst>
                  <a:ext uri="{0D108BD9-81ED-4DB2-BD59-A6C34878D82A}">
                    <a16:rowId xmlns:a16="http://schemas.microsoft.com/office/drawing/2014/main" val="670491940"/>
                  </a:ext>
                </a:extLst>
              </a:tr>
              <a:tr h="370840">
                <a:tc>
                  <a:txBody>
                    <a:bodyPr/>
                    <a:lstStyle/>
                    <a:p>
                      <a:pPr algn="l" fontAlgn="t"/>
                      <a:r>
                        <a:rPr lang="en-US" b="1" dirty="0" err="1">
                          <a:effectLst/>
                          <a:hlinkClick r:id="rId6"/>
                        </a:rPr>
                        <a:t>clearInterval</a:t>
                      </a:r>
                      <a:r>
                        <a:rPr lang="en-US" b="1" dirty="0">
                          <a:effectLst/>
                          <a:hlinkClick r:id="rId6"/>
                        </a:rPr>
                        <a:t>()</a:t>
                      </a:r>
                      <a:endParaRPr lang="en-US" b="1" dirty="0">
                        <a:effectLst/>
                      </a:endParaRPr>
                    </a:p>
                  </a:txBody>
                  <a:tcPr marL="152400" marR="76200" marT="76200" marB="76200"/>
                </a:tc>
                <a:tc>
                  <a:txBody>
                    <a:bodyPr/>
                    <a:lstStyle/>
                    <a:p>
                      <a:pPr algn="l" fontAlgn="t"/>
                      <a:r>
                        <a:rPr lang="en-US">
                          <a:effectLst/>
                        </a:rPr>
                        <a:t>Clears a timer set with setInterval()</a:t>
                      </a:r>
                    </a:p>
                  </a:txBody>
                  <a:tcPr marL="76200" marR="76200" marT="76200" marB="76200"/>
                </a:tc>
                <a:extLst>
                  <a:ext uri="{0D108BD9-81ED-4DB2-BD59-A6C34878D82A}">
                    <a16:rowId xmlns:a16="http://schemas.microsoft.com/office/drawing/2014/main" val="4140728603"/>
                  </a:ext>
                </a:extLst>
              </a:tr>
              <a:tr h="370840">
                <a:tc>
                  <a:txBody>
                    <a:bodyPr/>
                    <a:lstStyle/>
                    <a:p>
                      <a:pPr algn="l" fontAlgn="t"/>
                      <a:r>
                        <a:rPr lang="en-US" b="1" dirty="0" err="1">
                          <a:effectLst/>
                          <a:hlinkClick r:id="rId7"/>
                        </a:rPr>
                        <a:t>clearTimeout</a:t>
                      </a:r>
                      <a:r>
                        <a:rPr lang="en-US" b="1" dirty="0">
                          <a:effectLst/>
                          <a:hlinkClick r:id="rId7"/>
                        </a:rPr>
                        <a:t>()</a:t>
                      </a:r>
                      <a:endParaRPr lang="en-US" b="1" dirty="0">
                        <a:effectLst/>
                      </a:endParaRPr>
                    </a:p>
                  </a:txBody>
                  <a:tcPr marL="152400" marR="76200" marT="76200" marB="76200"/>
                </a:tc>
                <a:tc>
                  <a:txBody>
                    <a:bodyPr/>
                    <a:lstStyle/>
                    <a:p>
                      <a:pPr algn="l" fontAlgn="t"/>
                      <a:r>
                        <a:rPr lang="en-US">
                          <a:effectLst/>
                        </a:rPr>
                        <a:t>Clears a timer set with setTimeout()</a:t>
                      </a:r>
                    </a:p>
                  </a:txBody>
                  <a:tcPr marL="76200" marR="76200" marT="76200" marB="76200"/>
                </a:tc>
                <a:extLst>
                  <a:ext uri="{0D108BD9-81ED-4DB2-BD59-A6C34878D82A}">
                    <a16:rowId xmlns:a16="http://schemas.microsoft.com/office/drawing/2014/main" val="767010881"/>
                  </a:ext>
                </a:extLst>
              </a:tr>
              <a:tr h="370840">
                <a:tc>
                  <a:txBody>
                    <a:bodyPr/>
                    <a:lstStyle/>
                    <a:p>
                      <a:pPr algn="l" fontAlgn="t"/>
                      <a:r>
                        <a:rPr lang="en-US" b="1" dirty="0">
                          <a:effectLst/>
                          <a:hlinkClick r:id="rId8"/>
                        </a:rPr>
                        <a:t>close()</a:t>
                      </a:r>
                      <a:endParaRPr lang="en-US" b="1" dirty="0">
                        <a:effectLst/>
                      </a:endParaRPr>
                    </a:p>
                  </a:txBody>
                  <a:tcPr marL="152400" marR="76200" marT="76200" marB="76200"/>
                </a:tc>
                <a:tc>
                  <a:txBody>
                    <a:bodyPr/>
                    <a:lstStyle/>
                    <a:p>
                      <a:pPr algn="l" fontAlgn="t"/>
                      <a:r>
                        <a:rPr lang="en-US">
                          <a:effectLst/>
                        </a:rPr>
                        <a:t>Closes the current window</a:t>
                      </a:r>
                    </a:p>
                  </a:txBody>
                  <a:tcPr marL="76200" marR="76200" marT="76200" marB="76200"/>
                </a:tc>
                <a:extLst>
                  <a:ext uri="{0D108BD9-81ED-4DB2-BD59-A6C34878D82A}">
                    <a16:rowId xmlns:a16="http://schemas.microsoft.com/office/drawing/2014/main" val="2025267589"/>
                  </a:ext>
                </a:extLst>
              </a:tr>
              <a:tr h="370840">
                <a:tc>
                  <a:txBody>
                    <a:bodyPr/>
                    <a:lstStyle/>
                    <a:p>
                      <a:pPr algn="l" fontAlgn="t"/>
                      <a:r>
                        <a:rPr lang="en-US" b="1" dirty="0">
                          <a:effectLst/>
                          <a:hlinkClick r:id="rId9"/>
                        </a:rPr>
                        <a:t>confirm()</a:t>
                      </a:r>
                      <a:endParaRPr lang="en-US" b="1" dirty="0">
                        <a:effectLst/>
                      </a:endParaRPr>
                    </a:p>
                  </a:txBody>
                  <a:tcPr marL="152400" marR="76200" marT="76200" marB="76200"/>
                </a:tc>
                <a:tc>
                  <a:txBody>
                    <a:bodyPr/>
                    <a:lstStyle/>
                    <a:p>
                      <a:pPr algn="l" fontAlgn="t"/>
                      <a:r>
                        <a:rPr lang="en-US">
                          <a:effectLst/>
                        </a:rPr>
                        <a:t>Displays a dialog box with a message and an OK and a Cancel button</a:t>
                      </a:r>
                    </a:p>
                  </a:txBody>
                  <a:tcPr marL="76200" marR="76200" marT="76200" marB="76200"/>
                </a:tc>
                <a:extLst>
                  <a:ext uri="{0D108BD9-81ED-4DB2-BD59-A6C34878D82A}">
                    <a16:rowId xmlns:a16="http://schemas.microsoft.com/office/drawing/2014/main" val="2590330963"/>
                  </a:ext>
                </a:extLst>
              </a:tr>
              <a:tr h="370840">
                <a:tc>
                  <a:txBody>
                    <a:bodyPr/>
                    <a:lstStyle/>
                    <a:p>
                      <a:pPr algn="l" fontAlgn="t"/>
                      <a:r>
                        <a:rPr lang="en-US" b="1" dirty="0">
                          <a:effectLst/>
                          <a:hlinkClick r:id="rId10"/>
                        </a:rPr>
                        <a:t>focus()</a:t>
                      </a:r>
                      <a:endParaRPr lang="en-US" b="1" dirty="0">
                        <a:effectLst/>
                      </a:endParaRPr>
                    </a:p>
                  </a:txBody>
                  <a:tcPr marL="152400" marR="76200" marT="76200" marB="76200"/>
                </a:tc>
                <a:tc>
                  <a:txBody>
                    <a:bodyPr/>
                    <a:lstStyle/>
                    <a:p>
                      <a:pPr algn="l" fontAlgn="t"/>
                      <a:r>
                        <a:rPr lang="en-US" dirty="0">
                          <a:effectLst/>
                        </a:rPr>
                        <a:t>Sets focus to the current window</a:t>
                      </a:r>
                    </a:p>
                  </a:txBody>
                  <a:tcPr marL="76200" marR="76200" marT="76200" marB="76200"/>
                </a:tc>
                <a:extLst>
                  <a:ext uri="{0D108BD9-81ED-4DB2-BD59-A6C34878D82A}">
                    <a16:rowId xmlns:a16="http://schemas.microsoft.com/office/drawing/2014/main" val="2341313312"/>
                  </a:ext>
                </a:extLst>
              </a:tr>
            </a:tbl>
          </a:graphicData>
        </a:graphic>
      </p:graphicFrame>
    </p:spTree>
    <p:extLst>
      <p:ext uri="{BB962C8B-B14F-4D97-AF65-F5344CB8AC3E}">
        <p14:creationId xmlns:p14="http://schemas.microsoft.com/office/powerpoint/2010/main" val="3989370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Window Object 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92204545"/>
              </p:ext>
            </p:extLst>
          </p:nvPr>
        </p:nvGraphicFramePr>
        <p:xfrm>
          <a:off x="239151" y="2222500"/>
          <a:ext cx="11830929" cy="4541520"/>
        </p:xfrm>
        <a:graphic>
          <a:graphicData uri="http://schemas.openxmlformats.org/drawingml/2006/table">
            <a:tbl>
              <a:tblPr firstRow="1" bandRow="1">
                <a:tableStyleId>{5C22544A-7EE6-4342-B048-85BDC9FD1C3A}</a:tableStyleId>
              </a:tblPr>
              <a:tblGrid>
                <a:gridCol w="3040033">
                  <a:extLst>
                    <a:ext uri="{9D8B030D-6E8A-4147-A177-3AD203B41FA5}">
                      <a16:colId xmlns:a16="http://schemas.microsoft.com/office/drawing/2014/main" val="2804046194"/>
                    </a:ext>
                  </a:extLst>
                </a:gridCol>
                <a:gridCol w="8790896">
                  <a:extLst>
                    <a:ext uri="{9D8B030D-6E8A-4147-A177-3AD203B41FA5}">
                      <a16:colId xmlns:a16="http://schemas.microsoft.com/office/drawing/2014/main" val="1734184668"/>
                    </a:ext>
                  </a:extLst>
                </a:gridCol>
              </a:tblGrid>
              <a:tr h="370840">
                <a:tc>
                  <a:txBody>
                    <a:bodyPr/>
                    <a:lstStyle/>
                    <a:p>
                      <a:pPr algn="l" fontAlgn="t"/>
                      <a:r>
                        <a:rPr lang="en-US" dirty="0">
                          <a:effectLst/>
                        </a:rPr>
                        <a:t>Method</a:t>
                      </a:r>
                    </a:p>
                  </a:txBody>
                  <a:tcPr marL="152400" marR="76200" marT="76200" marB="76200"/>
                </a:tc>
                <a:tc>
                  <a:txBody>
                    <a:bodyPr/>
                    <a:lstStyle/>
                    <a:p>
                      <a:pPr algn="l" fontAlgn="t"/>
                      <a:r>
                        <a:rPr lang="en-US" dirty="0">
                          <a:effectLst/>
                        </a:rPr>
                        <a:t>Description</a:t>
                      </a:r>
                    </a:p>
                  </a:txBody>
                  <a:tcPr marL="76200" marR="76200" marT="76200" marB="76200"/>
                </a:tc>
                <a:extLst>
                  <a:ext uri="{0D108BD9-81ED-4DB2-BD59-A6C34878D82A}">
                    <a16:rowId xmlns:a16="http://schemas.microsoft.com/office/drawing/2014/main" val="1202702575"/>
                  </a:ext>
                </a:extLst>
              </a:tr>
              <a:tr h="370840">
                <a:tc>
                  <a:txBody>
                    <a:bodyPr/>
                    <a:lstStyle/>
                    <a:p>
                      <a:pPr algn="l" fontAlgn="t"/>
                      <a:r>
                        <a:rPr lang="en-US" dirty="0" err="1">
                          <a:effectLst/>
                          <a:hlinkClick r:id="rId2"/>
                        </a:rPr>
                        <a:t>getComputedStyle</a:t>
                      </a:r>
                      <a:r>
                        <a:rPr lang="en-US" dirty="0">
                          <a:effectLst/>
                          <a:hlinkClick r:id="rId2"/>
                        </a:rPr>
                        <a:t>()</a:t>
                      </a:r>
                      <a:endParaRPr lang="en-US" dirty="0">
                        <a:effectLst/>
                      </a:endParaRPr>
                    </a:p>
                  </a:txBody>
                  <a:tcPr marL="152400" marR="76200" marT="76200" marB="76200"/>
                </a:tc>
                <a:tc>
                  <a:txBody>
                    <a:bodyPr/>
                    <a:lstStyle/>
                    <a:p>
                      <a:pPr algn="l" fontAlgn="t"/>
                      <a:r>
                        <a:rPr lang="en-US" dirty="0">
                          <a:effectLst/>
                        </a:rPr>
                        <a:t>Gets the current computed CSS styles applied to an element</a:t>
                      </a:r>
                    </a:p>
                  </a:txBody>
                  <a:tcPr marL="76200" marR="76200" marT="76200" marB="76200"/>
                </a:tc>
                <a:extLst>
                  <a:ext uri="{0D108BD9-81ED-4DB2-BD59-A6C34878D82A}">
                    <a16:rowId xmlns:a16="http://schemas.microsoft.com/office/drawing/2014/main" val="1801437748"/>
                  </a:ext>
                </a:extLst>
              </a:tr>
              <a:tr h="370840">
                <a:tc>
                  <a:txBody>
                    <a:bodyPr/>
                    <a:lstStyle/>
                    <a:p>
                      <a:pPr algn="l" fontAlgn="t"/>
                      <a:r>
                        <a:rPr lang="en-US">
                          <a:effectLst/>
                        </a:rPr>
                        <a:t>getSelection()</a:t>
                      </a:r>
                    </a:p>
                  </a:txBody>
                  <a:tcPr marL="152400" marR="76200" marT="76200" marB="76200"/>
                </a:tc>
                <a:tc>
                  <a:txBody>
                    <a:bodyPr/>
                    <a:lstStyle/>
                    <a:p>
                      <a:pPr algn="l" fontAlgn="t"/>
                      <a:r>
                        <a:rPr lang="en-US" dirty="0">
                          <a:effectLst/>
                        </a:rPr>
                        <a:t>Returns a Selection object representing the range of text selected by the user</a:t>
                      </a:r>
                    </a:p>
                  </a:txBody>
                  <a:tcPr marL="76200" marR="76200" marT="76200" marB="76200"/>
                </a:tc>
                <a:extLst>
                  <a:ext uri="{0D108BD9-81ED-4DB2-BD59-A6C34878D82A}">
                    <a16:rowId xmlns:a16="http://schemas.microsoft.com/office/drawing/2014/main" val="3182398216"/>
                  </a:ext>
                </a:extLst>
              </a:tr>
              <a:tr h="370840">
                <a:tc>
                  <a:txBody>
                    <a:bodyPr/>
                    <a:lstStyle/>
                    <a:p>
                      <a:pPr algn="l" fontAlgn="t"/>
                      <a:r>
                        <a:rPr lang="en-US">
                          <a:effectLst/>
                          <a:hlinkClick r:id="rId3"/>
                        </a:rPr>
                        <a:t>matchMedia()</a:t>
                      </a:r>
                      <a:endParaRPr lang="en-US">
                        <a:effectLst/>
                      </a:endParaRPr>
                    </a:p>
                  </a:txBody>
                  <a:tcPr marL="152400" marR="76200" marT="76200" marB="76200"/>
                </a:tc>
                <a:tc>
                  <a:txBody>
                    <a:bodyPr/>
                    <a:lstStyle/>
                    <a:p>
                      <a:pPr algn="l" fontAlgn="t"/>
                      <a:r>
                        <a:rPr lang="en-US">
                          <a:effectLst/>
                        </a:rPr>
                        <a:t>Returns a MediaQueryList object representing the specified CSS media query string</a:t>
                      </a:r>
                    </a:p>
                  </a:txBody>
                  <a:tcPr marL="76200" marR="76200" marT="76200" marB="76200"/>
                </a:tc>
                <a:extLst>
                  <a:ext uri="{0D108BD9-81ED-4DB2-BD59-A6C34878D82A}">
                    <a16:rowId xmlns:a16="http://schemas.microsoft.com/office/drawing/2014/main" val="2971093880"/>
                  </a:ext>
                </a:extLst>
              </a:tr>
              <a:tr h="370840">
                <a:tc>
                  <a:txBody>
                    <a:bodyPr/>
                    <a:lstStyle/>
                    <a:p>
                      <a:pPr algn="l" fontAlgn="t"/>
                      <a:r>
                        <a:rPr lang="en-US">
                          <a:effectLst/>
                          <a:hlinkClick r:id="rId4"/>
                        </a:rPr>
                        <a:t>moveBy()</a:t>
                      </a:r>
                      <a:endParaRPr lang="en-US">
                        <a:effectLst/>
                      </a:endParaRPr>
                    </a:p>
                  </a:txBody>
                  <a:tcPr marL="152400" marR="76200" marT="76200" marB="76200"/>
                </a:tc>
                <a:tc>
                  <a:txBody>
                    <a:bodyPr/>
                    <a:lstStyle/>
                    <a:p>
                      <a:pPr algn="l" fontAlgn="t"/>
                      <a:r>
                        <a:rPr lang="en-US">
                          <a:effectLst/>
                        </a:rPr>
                        <a:t>Moves a window relative to its current position</a:t>
                      </a:r>
                    </a:p>
                  </a:txBody>
                  <a:tcPr marL="76200" marR="76200" marT="76200" marB="76200"/>
                </a:tc>
                <a:extLst>
                  <a:ext uri="{0D108BD9-81ED-4DB2-BD59-A6C34878D82A}">
                    <a16:rowId xmlns:a16="http://schemas.microsoft.com/office/drawing/2014/main" val="2136357295"/>
                  </a:ext>
                </a:extLst>
              </a:tr>
              <a:tr h="370840">
                <a:tc>
                  <a:txBody>
                    <a:bodyPr/>
                    <a:lstStyle/>
                    <a:p>
                      <a:pPr algn="l" fontAlgn="t"/>
                      <a:r>
                        <a:rPr lang="en-US">
                          <a:effectLst/>
                          <a:hlinkClick r:id="rId5"/>
                        </a:rPr>
                        <a:t>moveTo()</a:t>
                      </a:r>
                      <a:endParaRPr lang="en-US">
                        <a:effectLst/>
                      </a:endParaRPr>
                    </a:p>
                  </a:txBody>
                  <a:tcPr marL="152400" marR="76200" marT="76200" marB="76200"/>
                </a:tc>
                <a:tc>
                  <a:txBody>
                    <a:bodyPr/>
                    <a:lstStyle/>
                    <a:p>
                      <a:pPr algn="l" fontAlgn="t"/>
                      <a:r>
                        <a:rPr lang="en-US">
                          <a:effectLst/>
                        </a:rPr>
                        <a:t>Moves a window to the specified position</a:t>
                      </a:r>
                    </a:p>
                  </a:txBody>
                  <a:tcPr marL="76200" marR="76200" marT="76200" marB="76200"/>
                </a:tc>
                <a:extLst>
                  <a:ext uri="{0D108BD9-81ED-4DB2-BD59-A6C34878D82A}">
                    <a16:rowId xmlns:a16="http://schemas.microsoft.com/office/drawing/2014/main" val="1836444154"/>
                  </a:ext>
                </a:extLst>
              </a:tr>
              <a:tr h="370840">
                <a:tc>
                  <a:txBody>
                    <a:bodyPr/>
                    <a:lstStyle/>
                    <a:p>
                      <a:pPr algn="l" fontAlgn="t"/>
                      <a:r>
                        <a:rPr lang="en-US">
                          <a:effectLst/>
                          <a:hlinkClick r:id="rId6"/>
                        </a:rPr>
                        <a:t>open()</a:t>
                      </a:r>
                      <a:endParaRPr lang="en-US">
                        <a:effectLst/>
                      </a:endParaRPr>
                    </a:p>
                  </a:txBody>
                  <a:tcPr marL="152400" marR="76200" marT="76200" marB="76200"/>
                </a:tc>
                <a:tc>
                  <a:txBody>
                    <a:bodyPr/>
                    <a:lstStyle/>
                    <a:p>
                      <a:pPr algn="l" fontAlgn="t"/>
                      <a:r>
                        <a:rPr lang="en-US">
                          <a:effectLst/>
                        </a:rPr>
                        <a:t>Opens a new browser window</a:t>
                      </a:r>
                    </a:p>
                  </a:txBody>
                  <a:tcPr marL="76200" marR="76200" marT="76200" marB="76200"/>
                </a:tc>
                <a:extLst>
                  <a:ext uri="{0D108BD9-81ED-4DB2-BD59-A6C34878D82A}">
                    <a16:rowId xmlns:a16="http://schemas.microsoft.com/office/drawing/2014/main" val="2682748106"/>
                  </a:ext>
                </a:extLst>
              </a:tr>
              <a:tr h="370840">
                <a:tc>
                  <a:txBody>
                    <a:bodyPr/>
                    <a:lstStyle/>
                    <a:p>
                      <a:pPr algn="l" fontAlgn="t"/>
                      <a:r>
                        <a:rPr lang="en-US">
                          <a:effectLst/>
                          <a:hlinkClick r:id="rId7"/>
                        </a:rPr>
                        <a:t>print()</a:t>
                      </a:r>
                      <a:endParaRPr lang="en-US">
                        <a:effectLst/>
                      </a:endParaRPr>
                    </a:p>
                  </a:txBody>
                  <a:tcPr marL="152400" marR="76200" marT="76200" marB="76200"/>
                </a:tc>
                <a:tc>
                  <a:txBody>
                    <a:bodyPr/>
                    <a:lstStyle/>
                    <a:p>
                      <a:pPr algn="l" fontAlgn="t"/>
                      <a:r>
                        <a:rPr lang="en-US">
                          <a:effectLst/>
                        </a:rPr>
                        <a:t>Prints the content of the current window</a:t>
                      </a:r>
                    </a:p>
                  </a:txBody>
                  <a:tcPr marL="76200" marR="76200" marT="76200" marB="76200"/>
                </a:tc>
                <a:extLst>
                  <a:ext uri="{0D108BD9-81ED-4DB2-BD59-A6C34878D82A}">
                    <a16:rowId xmlns:a16="http://schemas.microsoft.com/office/drawing/2014/main" val="2778314990"/>
                  </a:ext>
                </a:extLst>
              </a:tr>
              <a:tr h="370840">
                <a:tc>
                  <a:txBody>
                    <a:bodyPr/>
                    <a:lstStyle/>
                    <a:p>
                      <a:pPr algn="l" fontAlgn="t"/>
                      <a:r>
                        <a:rPr lang="en-US">
                          <a:effectLst/>
                          <a:hlinkClick r:id="rId8"/>
                        </a:rPr>
                        <a:t>prompt()</a:t>
                      </a:r>
                      <a:endParaRPr lang="en-US">
                        <a:effectLst/>
                      </a:endParaRPr>
                    </a:p>
                  </a:txBody>
                  <a:tcPr marL="152400" marR="76200" marT="76200" marB="76200"/>
                </a:tc>
                <a:tc>
                  <a:txBody>
                    <a:bodyPr/>
                    <a:lstStyle/>
                    <a:p>
                      <a:pPr algn="l" fontAlgn="t"/>
                      <a:r>
                        <a:rPr lang="en-US">
                          <a:effectLst/>
                        </a:rPr>
                        <a:t>Displays a dialog box that prompts the visitor for input</a:t>
                      </a:r>
                    </a:p>
                  </a:txBody>
                  <a:tcPr marL="76200" marR="76200" marT="76200" marB="76200"/>
                </a:tc>
                <a:extLst>
                  <a:ext uri="{0D108BD9-81ED-4DB2-BD59-A6C34878D82A}">
                    <a16:rowId xmlns:a16="http://schemas.microsoft.com/office/drawing/2014/main" val="4225587760"/>
                  </a:ext>
                </a:extLst>
              </a:tr>
              <a:tr h="370840">
                <a:tc>
                  <a:txBody>
                    <a:bodyPr/>
                    <a:lstStyle/>
                    <a:p>
                      <a:pPr algn="l" fontAlgn="t"/>
                      <a:r>
                        <a:rPr lang="en-US">
                          <a:effectLst/>
                          <a:hlinkClick r:id="rId9"/>
                        </a:rPr>
                        <a:t>resizeBy()</a:t>
                      </a:r>
                      <a:endParaRPr lang="en-US">
                        <a:effectLst/>
                      </a:endParaRPr>
                    </a:p>
                  </a:txBody>
                  <a:tcPr marL="152400" marR="76200" marT="76200" marB="76200"/>
                </a:tc>
                <a:tc>
                  <a:txBody>
                    <a:bodyPr/>
                    <a:lstStyle/>
                    <a:p>
                      <a:pPr algn="l" fontAlgn="t"/>
                      <a:r>
                        <a:rPr lang="en-US" dirty="0">
                          <a:effectLst/>
                        </a:rPr>
                        <a:t>Resizes the window by the specified pixels</a:t>
                      </a:r>
                    </a:p>
                  </a:txBody>
                  <a:tcPr marL="76200" marR="76200" marT="76200" marB="76200"/>
                </a:tc>
                <a:extLst>
                  <a:ext uri="{0D108BD9-81ED-4DB2-BD59-A6C34878D82A}">
                    <a16:rowId xmlns:a16="http://schemas.microsoft.com/office/drawing/2014/main" val="152136269"/>
                  </a:ext>
                </a:extLst>
              </a:tr>
            </a:tbl>
          </a:graphicData>
        </a:graphic>
      </p:graphicFrame>
    </p:spTree>
    <p:extLst>
      <p:ext uri="{BB962C8B-B14F-4D97-AF65-F5344CB8AC3E}">
        <p14:creationId xmlns:p14="http://schemas.microsoft.com/office/powerpoint/2010/main" val="2278896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8462" y="1250246"/>
            <a:ext cx="7751298" cy="5355312"/>
          </a:xfrm>
          <a:prstGeom prst="rect">
            <a:avLst/>
          </a:prstGeom>
        </p:spPr>
        <p:txBody>
          <a:bodyPr wrap="square">
            <a:spAutoFit/>
          </a:bodyPr>
          <a:lstStyle/>
          <a:p>
            <a:r>
              <a:rPr lang="en-US" dirty="0"/>
              <a:t>&lt;!DOCTYPE html&gt;</a:t>
            </a:r>
          </a:p>
          <a:p>
            <a:r>
              <a:rPr lang="en-US" dirty="0"/>
              <a:t>&lt;html&gt;</a:t>
            </a:r>
          </a:p>
          <a:p>
            <a:r>
              <a:rPr lang="en-US" dirty="0"/>
              <a:t>&lt;head&gt;</a:t>
            </a:r>
          </a:p>
          <a:p>
            <a:r>
              <a:rPr lang="en-US" dirty="0"/>
              <a:t>  &lt;title&gt;</a:t>
            </a:r>
            <a:r>
              <a:rPr lang="en-US" dirty="0" err="1"/>
              <a:t>Javascript</a:t>
            </a:r>
            <a:r>
              <a:rPr lang="en-US" dirty="0"/>
              <a:t> Window Object: Opening a New Window&lt;/title&gt;</a:t>
            </a:r>
          </a:p>
          <a:p>
            <a:r>
              <a:rPr lang="en-US" dirty="0"/>
              <a:t>    &lt;script&gt;</a:t>
            </a:r>
          </a:p>
          <a:p>
            <a:r>
              <a:rPr lang="en-US" dirty="0"/>
              <a:t>    </a:t>
            </a:r>
          </a:p>
          <a:p>
            <a:r>
              <a:rPr lang="en-US" dirty="0"/>
              <a:t>      </a:t>
            </a:r>
          </a:p>
          <a:p>
            <a:r>
              <a:rPr lang="en-US" dirty="0"/>
              <a:t>	  function </a:t>
            </a:r>
            <a:r>
              <a:rPr lang="en-US" dirty="0" err="1"/>
              <a:t>newWindow</a:t>
            </a:r>
            <a:r>
              <a:rPr lang="en-US" dirty="0"/>
              <a:t>() {</a:t>
            </a:r>
          </a:p>
          <a:p>
            <a:r>
              <a:rPr lang="en-US" dirty="0"/>
              <a:t>	  </a:t>
            </a:r>
            <a:r>
              <a:rPr lang="en-US" dirty="0" err="1"/>
              <a:t>var</a:t>
            </a:r>
            <a:r>
              <a:rPr lang="en-US" dirty="0"/>
              <a:t> </a:t>
            </a:r>
            <a:r>
              <a:rPr lang="en-US" dirty="0" err="1"/>
              <a:t>newWindow</a:t>
            </a:r>
            <a:r>
              <a:rPr lang="en-US" dirty="0"/>
              <a:t> = open("snowleopard.jpg", "</a:t>
            </a:r>
            <a:r>
              <a:rPr lang="en-US" dirty="0" err="1"/>
              <a:t>SnowLeopard</a:t>
            </a:r>
            <a:r>
              <a:rPr lang="en-US" dirty="0"/>
              <a:t>");</a:t>
            </a:r>
          </a:p>
          <a:p>
            <a:r>
              <a:rPr lang="en-US" dirty="0"/>
              <a:t>          }</a:t>
            </a:r>
          </a:p>
          <a:p>
            <a:endParaRPr lang="en-US" dirty="0"/>
          </a:p>
          <a:p>
            <a:r>
              <a:rPr lang="en-US" dirty="0"/>
              <a:t>&lt;/script&gt;</a:t>
            </a:r>
          </a:p>
          <a:p>
            <a:r>
              <a:rPr lang="en-US" dirty="0"/>
              <a:t>&lt;/head&gt;</a:t>
            </a:r>
          </a:p>
          <a:p>
            <a:r>
              <a:rPr lang="en-US" dirty="0"/>
              <a:t>&lt;body&gt;</a:t>
            </a:r>
          </a:p>
          <a:p>
            <a:r>
              <a:rPr lang="en-US" dirty="0"/>
              <a:t>  &lt;p&gt;Click the button below&lt;/p&gt;</a:t>
            </a:r>
          </a:p>
          <a:p>
            <a:r>
              <a:rPr lang="en-US" dirty="0"/>
              <a:t>&lt;h3&gt;&lt;a </a:t>
            </a:r>
            <a:r>
              <a:rPr lang="en-US" dirty="0" err="1"/>
              <a:t>href</a:t>
            </a:r>
            <a:r>
              <a:rPr lang="en-US" dirty="0"/>
              <a:t>="</a:t>
            </a:r>
            <a:r>
              <a:rPr lang="en-US" dirty="0" err="1"/>
              <a:t>JavaScript:newWindow</a:t>
            </a:r>
            <a:r>
              <a:rPr lang="en-US" dirty="0"/>
              <a:t>()"&gt; Snow Leopard &lt;/a&gt;&lt;/h3&gt;</a:t>
            </a:r>
          </a:p>
          <a:p>
            <a:endParaRPr lang="en-US" dirty="0"/>
          </a:p>
          <a:p>
            <a:r>
              <a:rPr lang="en-US" dirty="0"/>
              <a:t>&lt;/body&gt;</a:t>
            </a:r>
          </a:p>
          <a:p>
            <a:r>
              <a:rPr lang="en-US" dirty="0"/>
              <a:t>&lt;/html&gt;</a:t>
            </a:r>
          </a:p>
        </p:txBody>
      </p:sp>
      <p:sp>
        <p:nvSpPr>
          <p:cNvPr id="5" name="TextBox 4"/>
          <p:cNvSpPr txBox="1"/>
          <p:nvPr/>
        </p:nvSpPr>
        <p:spPr>
          <a:xfrm>
            <a:off x="2067950" y="351693"/>
            <a:ext cx="8053605" cy="523220"/>
          </a:xfrm>
          <a:prstGeom prst="rect">
            <a:avLst/>
          </a:prstGeom>
          <a:noFill/>
        </p:spPr>
        <p:txBody>
          <a:bodyPr wrap="square" rtlCol="0">
            <a:spAutoFit/>
          </a:bodyPr>
          <a:lstStyle/>
          <a:p>
            <a:r>
              <a:rPr lang="en-US" sz="2800" b="1" dirty="0">
                <a:solidFill>
                  <a:srgbClr val="FF0000"/>
                </a:solidFill>
              </a:rPr>
              <a:t>OPENING A NEW WINDOW</a:t>
            </a:r>
          </a:p>
        </p:txBody>
      </p:sp>
    </p:spTree>
    <p:extLst>
      <p:ext uri="{BB962C8B-B14F-4D97-AF65-F5344CB8AC3E}">
        <p14:creationId xmlns:p14="http://schemas.microsoft.com/office/powerpoint/2010/main" val="23214302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Window Object 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0417596"/>
              </p:ext>
            </p:extLst>
          </p:nvPr>
        </p:nvGraphicFramePr>
        <p:xfrm>
          <a:off x="819150" y="2222500"/>
          <a:ext cx="10553700" cy="4236720"/>
        </p:xfrm>
        <a:graphic>
          <a:graphicData uri="http://schemas.openxmlformats.org/drawingml/2006/table">
            <a:tbl>
              <a:tblPr firstRow="1" bandRow="1">
                <a:tableStyleId>{5C22544A-7EE6-4342-B048-85BDC9FD1C3A}</a:tableStyleId>
              </a:tblPr>
              <a:tblGrid>
                <a:gridCol w="2599299">
                  <a:extLst>
                    <a:ext uri="{9D8B030D-6E8A-4147-A177-3AD203B41FA5}">
                      <a16:colId xmlns:a16="http://schemas.microsoft.com/office/drawing/2014/main" val="1698439710"/>
                    </a:ext>
                  </a:extLst>
                </a:gridCol>
                <a:gridCol w="7954401">
                  <a:extLst>
                    <a:ext uri="{9D8B030D-6E8A-4147-A177-3AD203B41FA5}">
                      <a16:colId xmlns:a16="http://schemas.microsoft.com/office/drawing/2014/main" val="1995342579"/>
                    </a:ext>
                  </a:extLst>
                </a:gridCol>
              </a:tblGrid>
              <a:tr h="370840">
                <a:tc>
                  <a:txBody>
                    <a:bodyPr/>
                    <a:lstStyle/>
                    <a:p>
                      <a:pPr algn="l" fontAlgn="t"/>
                      <a:r>
                        <a:rPr lang="en-US" dirty="0">
                          <a:effectLst/>
                        </a:rPr>
                        <a:t>Method</a:t>
                      </a:r>
                    </a:p>
                  </a:txBody>
                  <a:tcPr marL="152400" marR="76200" marT="76200" marB="76200"/>
                </a:tc>
                <a:tc>
                  <a:txBody>
                    <a:bodyPr/>
                    <a:lstStyle/>
                    <a:p>
                      <a:pPr algn="l" fontAlgn="t"/>
                      <a:r>
                        <a:rPr lang="en-US" dirty="0">
                          <a:effectLst/>
                        </a:rPr>
                        <a:t>Description</a:t>
                      </a:r>
                    </a:p>
                  </a:txBody>
                  <a:tcPr marL="76200" marR="76200" marT="76200" marB="76200"/>
                </a:tc>
                <a:extLst>
                  <a:ext uri="{0D108BD9-81ED-4DB2-BD59-A6C34878D82A}">
                    <a16:rowId xmlns:a16="http://schemas.microsoft.com/office/drawing/2014/main" val="104436912"/>
                  </a:ext>
                </a:extLst>
              </a:tr>
              <a:tr h="370840">
                <a:tc>
                  <a:txBody>
                    <a:bodyPr/>
                    <a:lstStyle/>
                    <a:p>
                      <a:pPr algn="l" fontAlgn="t"/>
                      <a:r>
                        <a:rPr lang="en-US" b="1" dirty="0" err="1">
                          <a:effectLst/>
                          <a:hlinkClick r:id="rId2"/>
                        </a:rPr>
                        <a:t>resizeTo</a:t>
                      </a:r>
                      <a:r>
                        <a:rPr lang="en-US" b="1" dirty="0">
                          <a:effectLst/>
                          <a:hlinkClick r:id="rId2"/>
                        </a:rPr>
                        <a:t>()</a:t>
                      </a:r>
                      <a:endParaRPr lang="en-US" b="1" dirty="0">
                        <a:effectLst/>
                      </a:endParaRPr>
                    </a:p>
                  </a:txBody>
                  <a:tcPr marL="152400" marR="76200" marT="76200" marB="76200"/>
                </a:tc>
                <a:tc>
                  <a:txBody>
                    <a:bodyPr/>
                    <a:lstStyle/>
                    <a:p>
                      <a:pPr algn="l" fontAlgn="t"/>
                      <a:r>
                        <a:rPr lang="en-US">
                          <a:effectLst/>
                        </a:rPr>
                        <a:t>Resizes the window to the specified width and height</a:t>
                      </a:r>
                    </a:p>
                  </a:txBody>
                  <a:tcPr marL="76200" marR="76200" marT="76200" marB="76200"/>
                </a:tc>
                <a:extLst>
                  <a:ext uri="{0D108BD9-81ED-4DB2-BD59-A6C34878D82A}">
                    <a16:rowId xmlns:a16="http://schemas.microsoft.com/office/drawing/2014/main" val="608468653"/>
                  </a:ext>
                </a:extLst>
              </a:tr>
              <a:tr h="370840">
                <a:tc>
                  <a:txBody>
                    <a:bodyPr/>
                    <a:lstStyle/>
                    <a:p>
                      <a:pPr algn="l" fontAlgn="t"/>
                      <a:r>
                        <a:rPr lang="en-US" b="1" dirty="0">
                          <a:effectLst/>
                        </a:rPr>
                        <a:t>scroll()</a:t>
                      </a:r>
                    </a:p>
                  </a:txBody>
                  <a:tcPr marL="152400" marR="76200" marT="76200" marB="76200"/>
                </a:tc>
                <a:tc>
                  <a:txBody>
                    <a:bodyPr/>
                    <a:lstStyle/>
                    <a:p>
                      <a:pPr algn="l" fontAlgn="t"/>
                      <a:r>
                        <a:rPr lang="en-US">
                          <a:solidFill>
                            <a:srgbClr val="E80000"/>
                          </a:solidFill>
                          <a:effectLst/>
                        </a:rPr>
                        <a:t>Deprecated.</a:t>
                      </a:r>
                      <a:r>
                        <a:rPr lang="en-US">
                          <a:effectLst/>
                        </a:rPr>
                        <a:t> This method has been replaced by the </a:t>
                      </a:r>
                      <a:r>
                        <a:rPr lang="en-US">
                          <a:effectLst/>
                          <a:hlinkClick r:id="rId3"/>
                        </a:rPr>
                        <a:t>scrollTo()</a:t>
                      </a:r>
                      <a:r>
                        <a:rPr lang="en-US">
                          <a:effectLst/>
                        </a:rPr>
                        <a:t> method.</a:t>
                      </a:r>
                    </a:p>
                  </a:txBody>
                  <a:tcPr marL="76200" marR="76200" marT="76200" marB="76200"/>
                </a:tc>
                <a:extLst>
                  <a:ext uri="{0D108BD9-81ED-4DB2-BD59-A6C34878D82A}">
                    <a16:rowId xmlns:a16="http://schemas.microsoft.com/office/drawing/2014/main" val="3790981170"/>
                  </a:ext>
                </a:extLst>
              </a:tr>
              <a:tr h="370840">
                <a:tc>
                  <a:txBody>
                    <a:bodyPr/>
                    <a:lstStyle/>
                    <a:p>
                      <a:pPr algn="l" fontAlgn="t"/>
                      <a:r>
                        <a:rPr lang="en-US" b="1" dirty="0" err="1">
                          <a:effectLst/>
                          <a:hlinkClick r:id="rId4"/>
                        </a:rPr>
                        <a:t>scrollBy</a:t>
                      </a:r>
                      <a:r>
                        <a:rPr lang="en-US" b="1" dirty="0">
                          <a:effectLst/>
                          <a:hlinkClick r:id="rId4"/>
                        </a:rPr>
                        <a:t>()</a:t>
                      </a:r>
                      <a:endParaRPr lang="en-US" b="1" dirty="0">
                        <a:effectLst/>
                      </a:endParaRPr>
                    </a:p>
                  </a:txBody>
                  <a:tcPr marL="152400" marR="76200" marT="76200" marB="76200"/>
                </a:tc>
                <a:tc>
                  <a:txBody>
                    <a:bodyPr/>
                    <a:lstStyle/>
                    <a:p>
                      <a:pPr algn="l" fontAlgn="t"/>
                      <a:r>
                        <a:rPr lang="en-US">
                          <a:effectLst/>
                        </a:rPr>
                        <a:t>Scrolls the document by the specified number of pixels</a:t>
                      </a:r>
                    </a:p>
                  </a:txBody>
                  <a:tcPr marL="76200" marR="76200" marT="76200" marB="76200"/>
                </a:tc>
                <a:extLst>
                  <a:ext uri="{0D108BD9-81ED-4DB2-BD59-A6C34878D82A}">
                    <a16:rowId xmlns:a16="http://schemas.microsoft.com/office/drawing/2014/main" val="635277669"/>
                  </a:ext>
                </a:extLst>
              </a:tr>
              <a:tr h="370840">
                <a:tc>
                  <a:txBody>
                    <a:bodyPr/>
                    <a:lstStyle/>
                    <a:p>
                      <a:pPr algn="l" fontAlgn="t"/>
                      <a:r>
                        <a:rPr lang="en-US" b="1" dirty="0" err="1">
                          <a:effectLst/>
                          <a:hlinkClick r:id="rId3"/>
                        </a:rPr>
                        <a:t>scrollTo</a:t>
                      </a:r>
                      <a:r>
                        <a:rPr lang="en-US" b="1" dirty="0">
                          <a:effectLst/>
                          <a:hlinkClick r:id="rId3"/>
                        </a:rPr>
                        <a:t>()</a:t>
                      </a:r>
                      <a:endParaRPr lang="en-US" b="1" dirty="0">
                        <a:effectLst/>
                      </a:endParaRPr>
                    </a:p>
                  </a:txBody>
                  <a:tcPr marL="152400" marR="76200" marT="76200" marB="76200"/>
                </a:tc>
                <a:tc>
                  <a:txBody>
                    <a:bodyPr/>
                    <a:lstStyle/>
                    <a:p>
                      <a:pPr algn="l" fontAlgn="t"/>
                      <a:r>
                        <a:rPr lang="en-US">
                          <a:effectLst/>
                        </a:rPr>
                        <a:t>Scrolls the document to the specified coordinates</a:t>
                      </a:r>
                    </a:p>
                  </a:txBody>
                  <a:tcPr marL="76200" marR="76200" marT="76200" marB="76200"/>
                </a:tc>
                <a:extLst>
                  <a:ext uri="{0D108BD9-81ED-4DB2-BD59-A6C34878D82A}">
                    <a16:rowId xmlns:a16="http://schemas.microsoft.com/office/drawing/2014/main" val="1152852629"/>
                  </a:ext>
                </a:extLst>
              </a:tr>
              <a:tr h="370840">
                <a:tc>
                  <a:txBody>
                    <a:bodyPr/>
                    <a:lstStyle/>
                    <a:p>
                      <a:pPr algn="l" fontAlgn="t"/>
                      <a:r>
                        <a:rPr lang="en-US" b="1" dirty="0" err="1">
                          <a:effectLst/>
                          <a:hlinkClick r:id="rId5"/>
                        </a:rPr>
                        <a:t>setInterval</a:t>
                      </a:r>
                      <a:r>
                        <a:rPr lang="en-US" b="1" dirty="0">
                          <a:effectLst/>
                          <a:hlinkClick r:id="rId5"/>
                        </a:rPr>
                        <a:t>()</a:t>
                      </a:r>
                      <a:endParaRPr lang="en-US" b="1" dirty="0">
                        <a:effectLst/>
                      </a:endParaRPr>
                    </a:p>
                  </a:txBody>
                  <a:tcPr marL="152400" marR="76200" marT="76200" marB="76200"/>
                </a:tc>
                <a:tc>
                  <a:txBody>
                    <a:bodyPr/>
                    <a:lstStyle/>
                    <a:p>
                      <a:pPr algn="l" fontAlgn="t"/>
                      <a:r>
                        <a:rPr lang="en-US">
                          <a:effectLst/>
                        </a:rPr>
                        <a:t>Calls a function or evaluates an expression at specified intervals (in milliseconds)</a:t>
                      </a:r>
                    </a:p>
                  </a:txBody>
                  <a:tcPr marL="76200" marR="76200" marT="76200" marB="76200"/>
                </a:tc>
                <a:extLst>
                  <a:ext uri="{0D108BD9-81ED-4DB2-BD59-A6C34878D82A}">
                    <a16:rowId xmlns:a16="http://schemas.microsoft.com/office/drawing/2014/main" val="637283751"/>
                  </a:ext>
                </a:extLst>
              </a:tr>
              <a:tr h="370840">
                <a:tc>
                  <a:txBody>
                    <a:bodyPr/>
                    <a:lstStyle/>
                    <a:p>
                      <a:pPr algn="l" fontAlgn="t"/>
                      <a:r>
                        <a:rPr lang="en-US" b="1" dirty="0" err="1">
                          <a:effectLst/>
                          <a:hlinkClick r:id="rId6"/>
                        </a:rPr>
                        <a:t>setTimeout</a:t>
                      </a:r>
                      <a:r>
                        <a:rPr lang="en-US" b="1" dirty="0">
                          <a:effectLst/>
                          <a:hlinkClick r:id="rId6"/>
                        </a:rPr>
                        <a:t>()</a:t>
                      </a:r>
                      <a:endParaRPr lang="en-US" b="1" dirty="0">
                        <a:effectLst/>
                      </a:endParaRPr>
                    </a:p>
                  </a:txBody>
                  <a:tcPr marL="152400" marR="76200" marT="76200" marB="76200"/>
                </a:tc>
                <a:tc>
                  <a:txBody>
                    <a:bodyPr/>
                    <a:lstStyle/>
                    <a:p>
                      <a:pPr algn="l" fontAlgn="t"/>
                      <a:r>
                        <a:rPr lang="en-US">
                          <a:effectLst/>
                        </a:rPr>
                        <a:t>Calls a function or evaluates an expression after a specified number of milliseconds</a:t>
                      </a:r>
                    </a:p>
                  </a:txBody>
                  <a:tcPr marL="76200" marR="76200" marT="76200" marB="76200"/>
                </a:tc>
                <a:extLst>
                  <a:ext uri="{0D108BD9-81ED-4DB2-BD59-A6C34878D82A}">
                    <a16:rowId xmlns:a16="http://schemas.microsoft.com/office/drawing/2014/main" val="2551572458"/>
                  </a:ext>
                </a:extLst>
              </a:tr>
              <a:tr h="370840">
                <a:tc>
                  <a:txBody>
                    <a:bodyPr/>
                    <a:lstStyle/>
                    <a:p>
                      <a:pPr algn="l" fontAlgn="t"/>
                      <a:r>
                        <a:rPr lang="en-US" b="1" dirty="0">
                          <a:effectLst/>
                          <a:hlinkClick r:id="rId7"/>
                        </a:rPr>
                        <a:t>stop()</a:t>
                      </a:r>
                      <a:endParaRPr lang="en-US" b="1" dirty="0">
                        <a:effectLst/>
                      </a:endParaRPr>
                    </a:p>
                  </a:txBody>
                  <a:tcPr marL="152400" marR="76200" marT="76200" marB="76200"/>
                </a:tc>
                <a:tc>
                  <a:txBody>
                    <a:bodyPr/>
                    <a:lstStyle/>
                    <a:p>
                      <a:pPr algn="l" fontAlgn="t"/>
                      <a:r>
                        <a:rPr lang="en-US" dirty="0">
                          <a:effectLst/>
                        </a:rPr>
                        <a:t>Stops the window from loading</a:t>
                      </a:r>
                    </a:p>
                  </a:txBody>
                  <a:tcPr marL="76200" marR="76200" marT="76200" marB="76200"/>
                </a:tc>
                <a:extLst>
                  <a:ext uri="{0D108BD9-81ED-4DB2-BD59-A6C34878D82A}">
                    <a16:rowId xmlns:a16="http://schemas.microsoft.com/office/drawing/2014/main" val="3653240521"/>
                  </a:ext>
                </a:extLst>
              </a:tr>
            </a:tbl>
          </a:graphicData>
        </a:graphic>
      </p:graphicFrame>
    </p:spTree>
    <p:extLst>
      <p:ext uri="{BB962C8B-B14F-4D97-AF65-F5344CB8AC3E}">
        <p14:creationId xmlns:p14="http://schemas.microsoft.com/office/powerpoint/2010/main" val="272820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Opening a new browser window</a:t>
            </a:r>
          </a:p>
        </p:txBody>
      </p:sp>
      <p:sp>
        <p:nvSpPr>
          <p:cNvPr id="3" name="Content Placeholder 2"/>
          <p:cNvSpPr>
            <a:spLocks noGrp="1"/>
          </p:cNvSpPr>
          <p:nvPr>
            <p:ph idx="1"/>
          </p:nvPr>
        </p:nvSpPr>
        <p:spPr/>
        <p:txBody>
          <a:bodyPr>
            <a:normAutofit/>
          </a:bodyPr>
          <a:lstStyle/>
          <a:p>
            <a:pPr marL="0" indent="0">
              <a:buNone/>
            </a:pPr>
            <a:r>
              <a:rPr lang="en-US" dirty="0"/>
              <a:t>SYNTAX : </a:t>
            </a:r>
            <a:r>
              <a:rPr lang="en-US" dirty="0" err="1"/>
              <a:t>window.open</a:t>
            </a:r>
            <a:r>
              <a:rPr lang="en-US" dirty="0"/>
              <a:t> (p1, [p2, p3, p4])</a:t>
            </a:r>
          </a:p>
          <a:p>
            <a:r>
              <a:rPr lang="en-US" dirty="0"/>
              <a:t>p1: URL</a:t>
            </a:r>
          </a:p>
          <a:p>
            <a:r>
              <a:rPr lang="en-US" dirty="0"/>
              <a:t>p2: target. Blank (or new name) opens new window.</a:t>
            </a:r>
          </a:p>
          <a:p>
            <a:r>
              <a:rPr lang="en-US" dirty="0"/>
              <a:t>Existing window or frame, opened there.</a:t>
            </a:r>
          </a:p>
          <a:p>
            <a:r>
              <a:rPr lang="en-US" dirty="0"/>
              <a:t>p3: controls window attributes using attribute/value pairs in a single string.</a:t>
            </a:r>
          </a:p>
          <a:p>
            <a:r>
              <a:rPr lang="en-US" dirty="0"/>
              <a:t>p4: replace current page in browsing history  (true/false)</a:t>
            </a:r>
          </a:p>
          <a:p>
            <a:endParaRPr lang="en-US" dirty="0"/>
          </a:p>
        </p:txBody>
      </p:sp>
    </p:spTree>
    <p:extLst>
      <p:ext uri="{BB962C8B-B14F-4D97-AF65-F5344CB8AC3E}">
        <p14:creationId xmlns:p14="http://schemas.microsoft.com/office/powerpoint/2010/main" val="3869908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IN OPEN METHOD</a:t>
            </a:r>
          </a:p>
        </p:txBody>
      </p:sp>
      <p:graphicFrame>
        <p:nvGraphicFramePr>
          <p:cNvPr id="4" name="Content Placeholder 3"/>
          <p:cNvGraphicFramePr>
            <a:graphicFrameLocks noGrp="1"/>
          </p:cNvGraphicFramePr>
          <p:nvPr>
            <p:ph idx="1"/>
          </p:nvPr>
        </p:nvGraphicFramePr>
        <p:xfrm>
          <a:off x="819149" y="2222499"/>
          <a:ext cx="10828899" cy="4318980"/>
        </p:xfrm>
        <a:graphic>
          <a:graphicData uri="http://schemas.openxmlformats.org/drawingml/2006/table">
            <a:tbl>
              <a:tblPr firstRow="1" bandRow="1">
                <a:tableStyleId>{5C22544A-7EE6-4342-B048-85BDC9FD1C3A}</a:tableStyleId>
              </a:tblPr>
              <a:tblGrid>
                <a:gridCol w="2190739">
                  <a:extLst>
                    <a:ext uri="{9D8B030D-6E8A-4147-A177-3AD203B41FA5}">
                      <a16:colId xmlns:a16="http://schemas.microsoft.com/office/drawing/2014/main" val="1085815484"/>
                    </a:ext>
                  </a:extLst>
                </a:gridCol>
                <a:gridCol w="8638160">
                  <a:extLst>
                    <a:ext uri="{9D8B030D-6E8A-4147-A177-3AD203B41FA5}">
                      <a16:colId xmlns:a16="http://schemas.microsoft.com/office/drawing/2014/main" val="543042068"/>
                    </a:ext>
                  </a:extLst>
                </a:gridCol>
              </a:tblGrid>
              <a:tr h="431898">
                <a:tc>
                  <a:txBody>
                    <a:bodyPr/>
                    <a:lstStyle/>
                    <a:p>
                      <a:r>
                        <a:rPr lang="en-US" dirty="0"/>
                        <a:t>ATTRIBUTE</a:t>
                      </a:r>
                    </a:p>
                  </a:txBody>
                  <a:tcPr/>
                </a:tc>
                <a:tc>
                  <a:txBody>
                    <a:bodyPr/>
                    <a:lstStyle/>
                    <a:p>
                      <a:r>
                        <a:rPr lang="en-US" dirty="0"/>
                        <a:t>DESCRIPTION</a:t>
                      </a:r>
                    </a:p>
                  </a:txBody>
                  <a:tcPr/>
                </a:tc>
                <a:extLst>
                  <a:ext uri="{0D108BD9-81ED-4DB2-BD59-A6C34878D82A}">
                    <a16:rowId xmlns:a16="http://schemas.microsoft.com/office/drawing/2014/main" val="790088841"/>
                  </a:ext>
                </a:extLst>
              </a:tr>
              <a:tr h="431898">
                <a:tc>
                  <a:txBody>
                    <a:bodyPr/>
                    <a:lstStyle/>
                    <a:p>
                      <a:r>
                        <a:rPr lang="en-US" dirty="0"/>
                        <a:t>toolbar</a:t>
                      </a:r>
                    </a:p>
                  </a:txBody>
                  <a:tcPr/>
                </a:tc>
                <a:tc>
                  <a:txBody>
                    <a:bodyPr/>
                    <a:lstStyle/>
                    <a:p>
                      <a:r>
                        <a:rPr lang="en-US" dirty="0"/>
                        <a:t>Creates the standard toolbar</a:t>
                      </a:r>
                    </a:p>
                  </a:txBody>
                  <a:tcPr/>
                </a:tc>
                <a:extLst>
                  <a:ext uri="{0D108BD9-81ED-4DB2-BD59-A6C34878D82A}">
                    <a16:rowId xmlns:a16="http://schemas.microsoft.com/office/drawing/2014/main" val="2340408586"/>
                  </a:ext>
                </a:extLst>
              </a:tr>
              <a:tr h="431898">
                <a:tc>
                  <a:txBody>
                    <a:bodyPr/>
                    <a:lstStyle/>
                    <a:p>
                      <a:r>
                        <a:rPr lang="en-US" dirty="0"/>
                        <a:t>location</a:t>
                      </a:r>
                    </a:p>
                  </a:txBody>
                  <a:tcPr/>
                </a:tc>
                <a:tc>
                  <a:txBody>
                    <a:bodyPr/>
                    <a:lstStyle/>
                    <a:p>
                      <a:r>
                        <a:rPr lang="en-US" dirty="0"/>
                        <a:t>Creates the location entry field</a:t>
                      </a:r>
                    </a:p>
                  </a:txBody>
                  <a:tcPr/>
                </a:tc>
                <a:extLst>
                  <a:ext uri="{0D108BD9-81ED-4DB2-BD59-A6C34878D82A}">
                    <a16:rowId xmlns:a16="http://schemas.microsoft.com/office/drawing/2014/main" val="3011949960"/>
                  </a:ext>
                </a:extLst>
              </a:tr>
              <a:tr h="431898">
                <a:tc>
                  <a:txBody>
                    <a:bodyPr/>
                    <a:lstStyle/>
                    <a:p>
                      <a:r>
                        <a:rPr lang="en-US" dirty="0"/>
                        <a:t>directories</a:t>
                      </a:r>
                    </a:p>
                  </a:txBody>
                  <a:tcPr/>
                </a:tc>
                <a:tc>
                  <a:txBody>
                    <a:bodyPr/>
                    <a:lstStyle/>
                    <a:p>
                      <a:r>
                        <a:rPr lang="en-US" dirty="0"/>
                        <a:t>Creates standard directory buttons</a:t>
                      </a:r>
                    </a:p>
                  </a:txBody>
                  <a:tcPr/>
                </a:tc>
                <a:extLst>
                  <a:ext uri="{0D108BD9-81ED-4DB2-BD59-A6C34878D82A}">
                    <a16:rowId xmlns:a16="http://schemas.microsoft.com/office/drawing/2014/main" val="2695021400"/>
                  </a:ext>
                </a:extLst>
              </a:tr>
              <a:tr h="431898">
                <a:tc>
                  <a:txBody>
                    <a:bodyPr/>
                    <a:lstStyle/>
                    <a:p>
                      <a:r>
                        <a:rPr lang="en-US" dirty="0"/>
                        <a:t>Status</a:t>
                      </a:r>
                    </a:p>
                  </a:txBody>
                  <a:tcPr/>
                </a:tc>
                <a:tc>
                  <a:txBody>
                    <a:bodyPr/>
                    <a:lstStyle/>
                    <a:p>
                      <a:r>
                        <a:rPr lang="en-US" dirty="0"/>
                        <a:t>Creates the status bar</a:t>
                      </a:r>
                    </a:p>
                  </a:txBody>
                  <a:tcPr/>
                </a:tc>
                <a:extLst>
                  <a:ext uri="{0D108BD9-81ED-4DB2-BD59-A6C34878D82A}">
                    <a16:rowId xmlns:a16="http://schemas.microsoft.com/office/drawing/2014/main" val="3158064906"/>
                  </a:ext>
                </a:extLst>
              </a:tr>
              <a:tr h="431898">
                <a:tc>
                  <a:txBody>
                    <a:bodyPr/>
                    <a:lstStyle/>
                    <a:p>
                      <a:r>
                        <a:rPr lang="en-US" dirty="0" err="1"/>
                        <a:t>menubar</a:t>
                      </a:r>
                      <a:endParaRPr lang="en-US" dirty="0"/>
                    </a:p>
                  </a:txBody>
                  <a:tcPr/>
                </a:tc>
                <a:tc>
                  <a:txBody>
                    <a:bodyPr/>
                    <a:lstStyle/>
                    <a:p>
                      <a:r>
                        <a:rPr lang="en-US" dirty="0"/>
                        <a:t>Creates the menu bar at the top of a window</a:t>
                      </a:r>
                    </a:p>
                  </a:txBody>
                  <a:tcPr/>
                </a:tc>
                <a:extLst>
                  <a:ext uri="{0D108BD9-81ED-4DB2-BD59-A6C34878D82A}">
                    <a16:rowId xmlns:a16="http://schemas.microsoft.com/office/drawing/2014/main" val="2956076268"/>
                  </a:ext>
                </a:extLst>
              </a:tr>
              <a:tr h="431898">
                <a:tc>
                  <a:txBody>
                    <a:bodyPr/>
                    <a:lstStyle/>
                    <a:p>
                      <a:r>
                        <a:rPr lang="en-US" dirty="0"/>
                        <a:t>scrollbars</a:t>
                      </a:r>
                    </a:p>
                  </a:txBody>
                  <a:tcPr/>
                </a:tc>
                <a:tc>
                  <a:txBody>
                    <a:bodyPr/>
                    <a:lstStyle/>
                    <a:p>
                      <a:r>
                        <a:rPr lang="en-US" dirty="0"/>
                        <a:t>Creates scrollbars when the document exceeds the window size</a:t>
                      </a:r>
                    </a:p>
                  </a:txBody>
                  <a:tcPr/>
                </a:tc>
                <a:extLst>
                  <a:ext uri="{0D108BD9-81ED-4DB2-BD59-A6C34878D82A}">
                    <a16:rowId xmlns:a16="http://schemas.microsoft.com/office/drawing/2014/main" val="946561033"/>
                  </a:ext>
                </a:extLst>
              </a:tr>
              <a:tr h="431898">
                <a:tc>
                  <a:txBody>
                    <a:bodyPr/>
                    <a:lstStyle/>
                    <a:p>
                      <a:r>
                        <a:rPr lang="en-US" dirty="0"/>
                        <a:t>resizable</a:t>
                      </a:r>
                    </a:p>
                  </a:txBody>
                  <a:tcPr/>
                </a:tc>
                <a:tc>
                  <a:txBody>
                    <a:bodyPr/>
                    <a:lstStyle/>
                    <a:p>
                      <a:r>
                        <a:rPr lang="en-US" dirty="0"/>
                        <a:t>Enables the user to resize the window</a:t>
                      </a:r>
                    </a:p>
                  </a:txBody>
                  <a:tcPr/>
                </a:tc>
                <a:extLst>
                  <a:ext uri="{0D108BD9-81ED-4DB2-BD59-A6C34878D82A}">
                    <a16:rowId xmlns:a16="http://schemas.microsoft.com/office/drawing/2014/main" val="3938087301"/>
                  </a:ext>
                </a:extLst>
              </a:tr>
              <a:tr h="431898">
                <a:tc>
                  <a:txBody>
                    <a:bodyPr/>
                    <a:lstStyle/>
                    <a:p>
                      <a:r>
                        <a:rPr lang="en-US" dirty="0"/>
                        <a:t>width</a:t>
                      </a:r>
                    </a:p>
                  </a:txBody>
                  <a:tcPr/>
                </a:tc>
                <a:tc>
                  <a:txBody>
                    <a:bodyPr/>
                    <a:lstStyle/>
                    <a:p>
                      <a:r>
                        <a:rPr lang="en-US" dirty="0"/>
                        <a:t>Specifies the width of the window</a:t>
                      </a:r>
                    </a:p>
                  </a:txBody>
                  <a:tcPr/>
                </a:tc>
                <a:extLst>
                  <a:ext uri="{0D108BD9-81ED-4DB2-BD59-A6C34878D82A}">
                    <a16:rowId xmlns:a16="http://schemas.microsoft.com/office/drawing/2014/main" val="2226852662"/>
                  </a:ext>
                </a:extLst>
              </a:tr>
              <a:tr h="431898">
                <a:tc>
                  <a:txBody>
                    <a:bodyPr/>
                    <a:lstStyle/>
                    <a:p>
                      <a:r>
                        <a:rPr lang="en-US" dirty="0"/>
                        <a:t>height</a:t>
                      </a:r>
                    </a:p>
                  </a:txBody>
                  <a:tcPr/>
                </a:tc>
                <a:tc>
                  <a:txBody>
                    <a:bodyPr/>
                    <a:lstStyle/>
                    <a:p>
                      <a:r>
                        <a:rPr lang="en-US" dirty="0"/>
                        <a:t>Specifies the height of the window</a:t>
                      </a:r>
                    </a:p>
                  </a:txBody>
                  <a:tcPr/>
                </a:tc>
                <a:extLst>
                  <a:ext uri="{0D108BD9-81ED-4DB2-BD59-A6C34878D82A}">
                    <a16:rowId xmlns:a16="http://schemas.microsoft.com/office/drawing/2014/main" val="2881588827"/>
                  </a:ext>
                </a:extLst>
              </a:tr>
            </a:tbl>
          </a:graphicData>
        </a:graphic>
      </p:graphicFrame>
    </p:spTree>
    <p:extLst>
      <p:ext uri="{BB962C8B-B14F-4D97-AF65-F5344CB8AC3E}">
        <p14:creationId xmlns:p14="http://schemas.microsoft.com/office/powerpoint/2010/main" val="2903151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 Window Object : Moving and Resizing a Window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7133366"/>
              </p:ext>
            </p:extLst>
          </p:nvPr>
        </p:nvGraphicFramePr>
        <p:xfrm>
          <a:off x="819150" y="2222500"/>
          <a:ext cx="10553700" cy="3684270"/>
        </p:xfrm>
        <a:graphic>
          <a:graphicData uri="http://schemas.openxmlformats.org/drawingml/2006/table">
            <a:tbl>
              <a:tblPr firstRow="1" bandRow="1">
                <a:tableStyleId>{5C22544A-7EE6-4342-B048-85BDC9FD1C3A}</a:tableStyleId>
              </a:tblPr>
              <a:tblGrid>
                <a:gridCol w="3517900">
                  <a:extLst>
                    <a:ext uri="{9D8B030D-6E8A-4147-A177-3AD203B41FA5}">
                      <a16:colId xmlns:a16="http://schemas.microsoft.com/office/drawing/2014/main" val="3646757020"/>
                    </a:ext>
                  </a:extLst>
                </a:gridCol>
                <a:gridCol w="2668661">
                  <a:extLst>
                    <a:ext uri="{9D8B030D-6E8A-4147-A177-3AD203B41FA5}">
                      <a16:colId xmlns:a16="http://schemas.microsoft.com/office/drawing/2014/main" val="1154900100"/>
                    </a:ext>
                  </a:extLst>
                </a:gridCol>
                <a:gridCol w="4367139">
                  <a:extLst>
                    <a:ext uri="{9D8B030D-6E8A-4147-A177-3AD203B41FA5}">
                      <a16:colId xmlns:a16="http://schemas.microsoft.com/office/drawing/2014/main" val="535937695"/>
                    </a:ext>
                  </a:extLst>
                </a:gridCol>
              </a:tblGrid>
              <a:tr h="370840">
                <a:tc>
                  <a:txBody>
                    <a:bodyPr/>
                    <a:lstStyle/>
                    <a:p>
                      <a:pPr algn="l"/>
                      <a:r>
                        <a:rPr lang="en-US" b="0" dirty="0">
                          <a:solidFill>
                            <a:srgbClr val="FFFFFF"/>
                          </a:solidFill>
                          <a:effectLst/>
                          <a:latin typeface="Lucida Sans Unicode" panose="020B0602030504020204" pitchFamily="34" charset="0"/>
                        </a:rPr>
                        <a:t>Method</a:t>
                      </a:r>
                    </a:p>
                  </a:txBody>
                  <a:tcPr marL="66675" marR="66675" marT="66675" marB="66675" anchor="ctr"/>
                </a:tc>
                <a:tc>
                  <a:txBody>
                    <a:bodyPr/>
                    <a:lstStyle/>
                    <a:p>
                      <a:pPr algn="l"/>
                      <a:r>
                        <a:rPr lang="en-US" b="0">
                          <a:solidFill>
                            <a:srgbClr val="FFFFFF"/>
                          </a:solidFill>
                          <a:effectLst/>
                          <a:latin typeface="Lucida Sans Unicode" panose="020B0602030504020204" pitchFamily="34" charset="0"/>
                        </a:rPr>
                        <a:t>Example</a:t>
                      </a:r>
                    </a:p>
                  </a:txBody>
                  <a:tcPr marL="66675" marR="66675" marT="66675" marB="66675" anchor="ctr"/>
                </a:tc>
                <a:tc>
                  <a:txBody>
                    <a:bodyPr/>
                    <a:lstStyle/>
                    <a:p>
                      <a:pPr algn="l"/>
                      <a:r>
                        <a:rPr lang="en-US" b="0">
                          <a:solidFill>
                            <a:srgbClr val="FFFFFF"/>
                          </a:solidFill>
                          <a:effectLst/>
                          <a:latin typeface="Lucida Sans Unicode" panose="020B0602030504020204" pitchFamily="34" charset="0"/>
                        </a:rPr>
                        <a:t>Description</a:t>
                      </a:r>
                    </a:p>
                  </a:txBody>
                  <a:tcPr marL="66675" marR="66675" marT="66675" marB="66675" anchor="ctr"/>
                </a:tc>
                <a:extLst>
                  <a:ext uri="{0D108BD9-81ED-4DB2-BD59-A6C34878D82A}">
                    <a16:rowId xmlns:a16="http://schemas.microsoft.com/office/drawing/2014/main" val="1772160693"/>
                  </a:ext>
                </a:extLst>
              </a:tr>
              <a:tr h="370840">
                <a:tc>
                  <a:txBody>
                    <a:bodyPr/>
                    <a:lstStyle/>
                    <a:p>
                      <a:pPr algn="l"/>
                      <a:r>
                        <a:rPr lang="en-US" i="1">
                          <a:solidFill>
                            <a:srgbClr val="303030"/>
                          </a:solidFill>
                          <a:effectLst/>
                          <a:latin typeface="Verdana" panose="020B0604030504040204" pitchFamily="34" charset="0"/>
                        </a:rPr>
                        <a:t>moveBy()</a:t>
                      </a:r>
                      <a:endParaRPr lang="en-US">
                        <a:solidFill>
                          <a:srgbClr val="303030"/>
                        </a:solidFill>
                        <a:effectLst/>
                        <a:latin typeface="Verdana" panose="020B0604030504040204" pitchFamily="34" charset="0"/>
                      </a:endParaRPr>
                    </a:p>
                  </a:txBody>
                  <a:tcPr marL="66675" marR="66675" marT="66675" marB="66675" anchor="ctr"/>
                </a:tc>
                <a:tc>
                  <a:txBody>
                    <a:bodyPr/>
                    <a:lstStyle/>
                    <a:p>
                      <a:pPr algn="l"/>
                      <a:r>
                        <a:rPr lang="en-US" i="1">
                          <a:solidFill>
                            <a:srgbClr val="303030"/>
                          </a:solidFill>
                          <a:effectLst/>
                          <a:latin typeface="Verdana" panose="020B0604030504040204" pitchFamily="34" charset="0"/>
                        </a:rPr>
                        <a:t>moveBy(30,30)</a:t>
                      </a:r>
                      <a:endParaRPr lang="en-US">
                        <a:solidFill>
                          <a:srgbClr val="303030"/>
                        </a:solidFill>
                        <a:effectLst/>
                        <a:latin typeface="Verdana" panose="020B0604030504040204" pitchFamily="34" charset="0"/>
                      </a:endParaRPr>
                    </a:p>
                  </a:txBody>
                  <a:tcPr marL="66675" marR="66675" marT="66675" marB="66675" anchor="ctr"/>
                </a:tc>
                <a:tc>
                  <a:txBody>
                    <a:bodyPr/>
                    <a:lstStyle/>
                    <a:p>
                      <a:pPr algn="l"/>
                      <a:r>
                        <a:rPr lang="en-US">
                          <a:solidFill>
                            <a:srgbClr val="303030"/>
                          </a:solidFill>
                          <a:effectLst/>
                          <a:latin typeface="Verdana" panose="020B0604030504040204" pitchFamily="34" charset="0"/>
                        </a:rPr>
                        <a:t>To move the window relatively by 30 pixels along both the axes</a:t>
                      </a:r>
                    </a:p>
                  </a:txBody>
                  <a:tcPr marL="66675" marR="66675" marT="66675" marB="66675" anchor="ctr"/>
                </a:tc>
                <a:extLst>
                  <a:ext uri="{0D108BD9-81ED-4DB2-BD59-A6C34878D82A}">
                    <a16:rowId xmlns:a16="http://schemas.microsoft.com/office/drawing/2014/main" val="4079082077"/>
                  </a:ext>
                </a:extLst>
              </a:tr>
              <a:tr h="370840">
                <a:tc>
                  <a:txBody>
                    <a:bodyPr/>
                    <a:lstStyle/>
                    <a:p>
                      <a:pPr algn="l"/>
                      <a:r>
                        <a:rPr lang="en-US" i="1">
                          <a:solidFill>
                            <a:srgbClr val="303030"/>
                          </a:solidFill>
                          <a:effectLst/>
                          <a:latin typeface="Verdana" panose="020B0604030504040204" pitchFamily="34" charset="0"/>
                        </a:rPr>
                        <a:t>moveTo()</a:t>
                      </a:r>
                      <a:endParaRPr lang="en-US">
                        <a:solidFill>
                          <a:srgbClr val="303030"/>
                        </a:solidFill>
                        <a:effectLst/>
                        <a:latin typeface="Verdana" panose="020B0604030504040204" pitchFamily="34" charset="0"/>
                      </a:endParaRPr>
                    </a:p>
                  </a:txBody>
                  <a:tcPr marL="66675" marR="66675" marT="66675" marB="66675" anchor="ctr"/>
                </a:tc>
                <a:tc>
                  <a:txBody>
                    <a:bodyPr/>
                    <a:lstStyle/>
                    <a:p>
                      <a:pPr algn="l"/>
                      <a:r>
                        <a:rPr lang="en-US" i="1">
                          <a:solidFill>
                            <a:srgbClr val="303030"/>
                          </a:solidFill>
                          <a:effectLst/>
                          <a:latin typeface="Verdana" panose="020B0604030504040204" pitchFamily="34" charset="0"/>
                        </a:rPr>
                        <a:t>moveTo(0,0)</a:t>
                      </a:r>
                      <a:endParaRPr lang="en-US">
                        <a:solidFill>
                          <a:srgbClr val="303030"/>
                        </a:solidFill>
                        <a:effectLst/>
                        <a:latin typeface="Verdana" panose="020B0604030504040204" pitchFamily="34" charset="0"/>
                      </a:endParaRPr>
                    </a:p>
                  </a:txBody>
                  <a:tcPr marL="66675" marR="66675" marT="66675" marB="66675" anchor="ctr"/>
                </a:tc>
                <a:tc>
                  <a:txBody>
                    <a:bodyPr/>
                    <a:lstStyle/>
                    <a:p>
                      <a:pPr algn="l"/>
                      <a:r>
                        <a:rPr lang="en-US">
                          <a:solidFill>
                            <a:srgbClr val="303030"/>
                          </a:solidFill>
                          <a:effectLst/>
                          <a:latin typeface="Verdana" panose="020B0604030504040204" pitchFamily="34" charset="0"/>
                        </a:rPr>
                        <a:t>Moves to top left corner of the screen.</a:t>
                      </a:r>
                    </a:p>
                  </a:txBody>
                  <a:tcPr marL="66675" marR="66675" marT="66675" marB="66675" anchor="ctr"/>
                </a:tc>
                <a:extLst>
                  <a:ext uri="{0D108BD9-81ED-4DB2-BD59-A6C34878D82A}">
                    <a16:rowId xmlns:a16="http://schemas.microsoft.com/office/drawing/2014/main" val="1316016611"/>
                  </a:ext>
                </a:extLst>
              </a:tr>
              <a:tr h="370840">
                <a:tc>
                  <a:txBody>
                    <a:bodyPr/>
                    <a:lstStyle/>
                    <a:p>
                      <a:pPr algn="l"/>
                      <a:r>
                        <a:rPr lang="en-US" i="1">
                          <a:solidFill>
                            <a:srgbClr val="303030"/>
                          </a:solidFill>
                          <a:effectLst/>
                          <a:latin typeface="Verdana" panose="020B0604030504040204" pitchFamily="34" charset="0"/>
                        </a:rPr>
                        <a:t>resizeBy()</a:t>
                      </a:r>
                      <a:endParaRPr lang="en-US">
                        <a:solidFill>
                          <a:srgbClr val="303030"/>
                        </a:solidFill>
                        <a:effectLst/>
                        <a:latin typeface="Verdana" panose="020B0604030504040204" pitchFamily="34" charset="0"/>
                      </a:endParaRPr>
                    </a:p>
                  </a:txBody>
                  <a:tcPr marL="66675" marR="66675" marT="66675" marB="66675" anchor="ctr"/>
                </a:tc>
                <a:tc>
                  <a:txBody>
                    <a:bodyPr/>
                    <a:lstStyle/>
                    <a:p>
                      <a:pPr algn="l"/>
                      <a:r>
                        <a:rPr lang="en-US" i="1">
                          <a:solidFill>
                            <a:srgbClr val="303030"/>
                          </a:solidFill>
                          <a:effectLst/>
                          <a:latin typeface="Verdana" panose="020B0604030504040204" pitchFamily="34" charset="0"/>
                        </a:rPr>
                        <a:t>moveBy(50,50)</a:t>
                      </a:r>
                      <a:endParaRPr lang="en-US">
                        <a:solidFill>
                          <a:srgbClr val="303030"/>
                        </a:solidFill>
                        <a:effectLst/>
                        <a:latin typeface="Verdana" panose="020B0604030504040204" pitchFamily="34" charset="0"/>
                      </a:endParaRPr>
                    </a:p>
                  </a:txBody>
                  <a:tcPr marL="66675" marR="66675" marT="66675" marB="66675" anchor="ctr"/>
                </a:tc>
                <a:tc>
                  <a:txBody>
                    <a:bodyPr/>
                    <a:lstStyle/>
                    <a:p>
                      <a:pPr algn="l"/>
                      <a:r>
                        <a:rPr lang="en-US">
                          <a:solidFill>
                            <a:srgbClr val="303030"/>
                          </a:solidFill>
                          <a:effectLst/>
                          <a:latin typeface="Verdana" panose="020B0604030504040204" pitchFamily="34" charset="0"/>
                        </a:rPr>
                        <a:t>Resizes the window relatively by 50* 50 pixels.</a:t>
                      </a:r>
                    </a:p>
                  </a:txBody>
                  <a:tcPr marL="66675" marR="66675" marT="66675" marB="66675" anchor="ctr"/>
                </a:tc>
                <a:extLst>
                  <a:ext uri="{0D108BD9-81ED-4DB2-BD59-A6C34878D82A}">
                    <a16:rowId xmlns:a16="http://schemas.microsoft.com/office/drawing/2014/main" val="2373034590"/>
                  </a:ext>
                </a:extLst>
              </a:tr>
              <a:tr h="370840">
                <a:tc>
                  <a:txBody>
                    <a:bodyPr/>
                    <a:lstStyle/>
                    <a:p>
                      <a:pPr algn="l"/>
                      <a:r>
                        <a:rPr lang="en-US" i="1">
                          <a:solidFill>
                            <a:srgbClr val="303030"/>
                          </a:solidFill>
                          <a:effectLst/>
                          <a:latin typeface="Verdana" panose="020B0604030504040204" pitchFamily="34" charset="0"/>
                        </a:rPr>
                        <a:t>resizeTo()</a:t>
                      </a:r>
                      <a:endParaRPr lang="en-US">
                        <a:solidFill>
                          <a:srgbClr val="303030"/>
                        </a:solidFill>
                        <a:effectLst/>
                        <a:latin typeface="Verdana" panose="020B0604030504040204" pitchFamily="34" charset="0"/>
                      </a:endParaRPr>
                    </a:p>
                  </a:txBody>
                  <a:tcPr marL="66675" marR="66675" marT="66675" marB="66675" anchor="ctr"/>
                </a:tc>
                <a:tc>
                  <a:txBody>
                    <a:bodyPr/>
                    <a:lstStyle/>
                    <a:p>
                      <a:pPr algn="l"/>
                      <a:r>
                        <a:rPr lang="en-US" i="1">
                          <a:solidFill>
                            <a:srgbClr val="303030"/>
                          </a:solidFill>
                          <a:effectLst/>
                          <a:latin typeface="Verdana" panose="020B0604030504040204" pitchFamily="34" charset="0"/>
                        </a:rPr>
                        <a:t>resizeTo(500,500)</a:t>
                      </a:r>
                      <a:endParaRPr lang="en-US">
                        <a:solidFill>
                          <a:srgbClr val="303030"/>
                        </a:solidFill>
                        <a:effectLst/>
                        <a:latin typeface="Verdana" panose="020B0604030504040204" pitchFamily="34" charset="0"/>
                      </a:endParaRPr>
                    </a:p>
                  </a:txBody>
                  <a:tcPr marL="66675" marR="66675" marT="66675" marB="66675" anchor="ctr"/>
                </a:tc>
                <a:tc>
                  <a:txBody>
                    <a:bodyPr/>
                    <a:lstStyle/>
                    <a:p>
                      <a:pPr algn="l"/>
                      <a:r>
                        <a:rPr lang="en-US" dirty="0">
                          <a:solidFill>
                            <a:srgbClr val="303030"/>
                          </a:solidFill>
                          <a:effectLst/>
                          <a:latin typeface="Verdana" panose="020B0604030504040204" pitchFamily="34" charset="0"/>
                        </a:rPr>
                        <a:t>Incase the value specified by digits is too small or too large. Value in between 1 to 21 digits won't cause Range errors.</a:t>
                      </a:r>
                    </a:p>
                  </a:txBody>
                  <a:tcPr marL="66675" marR="66675" marT="66675" marB="66675" anchor="ctr"/>
                </a:tc>
                <a:extLst>
                  <a:ext uri="{0D108BD9-81ED-4DB2-BD59-A6C34878D82A}">
                    <a16:rowId xmlns:a16="http://schemas.microsoft.com/office/drawing/2014/main" val="3775255004"/>
                  </a:ext>
                </a:extLst>
              </a:tr>
            </a:tbl>
          </a:graphicData>
        </a:graphic>
      </p:graphicFrame>
    </p:spTree>
    <p:extLst>
      <p:ext uri="{BB962C8B-B14F-4D97-AF65-F5344CB8AC3E}">
        <p14:creationId xmlns:p14="http://schemas.microsoft.com/office/powerpoint/2010/main" val="659811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 Object: Interaction with the Window</a:t>
            </a:r>
          </a:p>
        </p:txBody>
      </p:sp>
      <p:sp>
        <p:nvSpPr>
          <p:cNvPr id="3" name="Content Placeholder 2"/>
          <p:cNvSpPr>
            <a:spLocks noGrp="1"/>
          </p:cNvSpPr>
          <p:nvPr>
            <p:ph idx="1"/>
          </p:nvPr>
        </p:nvSpPr>
        <p:spPr/>
        <p:txBody>
          <a:bodyPr/>
          <a:lstStyle/>
          <a:p>
            <a:r>
              <a:rPr lang="en-US" dirty="0"/>
              <a:t>The Window object provides a set of method through which you can interact with the window that contains your document.</a:t>
            </a:r>
          </a:p>
          <a:p>
            <a:endParaRPr lang="en-US" dirty="0"/>
          </a:p>
          <a:p>
            <a:r>
              <a:rPr lang="en-US" dirty="0"/>
              <a:t>These methods should be used with caution because they take control of the browser window away from the user.</a:t>
            </a:r>
          </a:p>
        </p:txBody>
      </p:sp>
    </p:spTree>
    <p:extLst>
      <p:ext uri="{BB962C8B-B14F-4D97-AF65-F5344CB8AC3E}">
        <p14:creationId xmlns:p14="http://schemas.microsoft.com/office/powerpoint/2010/main" val="2339927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 Object: Interaction with the Window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9837979"/>
              </p:ext>
            </p:extLst>
          </p:nvPr>
        </p:nvGraphicFramePr>
        <p:xfrm>
          <a:off x="810000" y="2278770"/>
          <a:ext cx="10336530" cy="3261360"/>
        </p:xfrm>
        <a:graphic>
          <a:graphicData uri="http://schemas.openxmlformats.org/drawingml/2006/table">
            <a:tbl>
              <a:tblPr firstRow="1" bandRow="1">
                <a:tableStyleId>{5C22544A-7EE6-4342-B048-85BDC9FD1C3A}</a:tableStyleId>
              </a:tblPr>
              <a:tblGrid>
                <a:gridCol w="1732897">
                  <a:extLst>
                    <a:ext uri="{9D8B030D-6E8A-4147-A177-3AD203B41FA5}">
                      <a16:colId xmlns:a16="http://schemas.microsoft.com/office/drawing/2014/main" val="3032718790"/>
                    </a:ext>
                  </a:extLst>
                </a:gridCol>
                <a:gridCol w="6760765">
                  <a:extLst>
                    <a:ext uri="{9D8B030D-6E8A-4147-A177-3AD203B41FA5}">
                      <a16:colId xmlns:a16="http://schemas.microsoft.com/office/drawing/2014/main" val="3885668735"/>
                    </a:ext>
                  </a:extLst>
                </a:gridCol>
                <a:gridCol w="1842868">
                  <a:extLst>
                    <a:ext uri="{9D8B030D-6E8A-4147-A177-3AD203B41FA5}">
                      <a16:colId xmlns:a16="http://schemas.microsoft.com/office/drawing/2014/main" val="3703586207"/>
                    </a:ext>
                  </a:extLst>
                </a:gridCol>
              </a:tblGrid>
              <a:tr h="370840">
                <a:tc>
                  <a:txBody>
                    <a:bodyPr/>
                    <a:lstStyle/>
                    <a:p>
                      <a:pPr algn="l"/>
                      <a:r>
                        <a:rPr lang="en-US" b="0" dirty="0">
                          <a:solidFill>
                            <a:srgbClr val="FFFFFF"/>
                          </a:solidFill>
                          <a:effectLst/>
                          <a:latin typeface="Lucida Sans Unicode" panose="020B0602030504020204" pitchFamily="34" charset="0"/>
                        </a:rPr>
                        <a:t>Name</a:t>
                      </a:r>
                    </a:p>
                  </a:txBody>
                  <a:tcPr marL="66675" marR="66675" marT="66675" marB="66675" anchor="ctr"/>
                </a:tc>
                <a:tc>
                  <a:txBody>
                    <a:bodyPr/>
                    <a:lstStyle/>
                    <a:p>
                      <a:pPr algn="l"/>
                      <a:r>
                        <a:rPr lang="en-US" b="0">
                          <a:solidFill>
                            <a:srgbClr val="FFFFFF"/>
                          </a:solidFill>
                          <a:effectLst/>
                          <a:latin typeface="Lucida Sans Unicode" panose="020B0602030504020204" pitchFamily="34" charset="0"/>
                        </a:rPr>
                        <a:t>Description</a:t>
                      </a:r>
                    </a:p>
                  </a:txBody>
                  <a:tcPr marL="66675" marR="66675" marT="66675" marB="66675" anchor="ctr"/>
                </a:tc>
                <a:tc>
                  <a:txBody>
                    <a:bodyPr/>
                    <a:lstStyle/>
                    <a:p>
                      <a:pPr algn="l"/>
                      <a:r>
                        <a:rPr lang="en-US" b="0">
                          <a:solidFill>
                            <a:srgbClr val="FFFFFF"/>
                          </a:solidFill>
                          <a:effectLst/>
                          <a:latin typeface="Lucida Sans Unicode" panose="020B0602030504020204" pitchFamily="34" charset="0"/>
                        </a:rPr>
                        <a:t>Returns</a:t>
                      </a:r>
                    </a:p>
                  </a:txBody>
                  <a:tcPr marL="66675" marR="66675" marT="66675" marB="66675" anchor="ctr"/>
                </a:tc>
                <a:extLst>
                  <a:ext uri="{0D108BD9-81ED-4DB2-BD59-A6C34878D82A}">
                    <a16:rowId xmlns:a16="http://schemas.microsoft.com/office/drawing/2014/main" val="765913336"/>
                  </a:ext>
                </a:extLst>
              </a:tr>
              <a:tr h="370840">
                <a:tc>
                  <a:txBody>
                    <a:bodyPr/>
                    <a:lstStyle/>
                    <a:p>
                      <a:pPr algn="l"/>
                      <a:r>
                        <a:rPr lang="en-US">
                          <a:solidFill>
                            <a:srgbClr val="303030"/>
                          </a:solidFill>
                          <a:effectLst/>
                          <a:latin typeface="Verdana" panose="020B0604030504040204" pitchFamily="34" charset="0"/>
                        </a:rPr>
                        <a:t>blur()</a:t>
                      </a:r>
                    </a:p>
                  </a:txBody>
                  <a:tcPr marL="66675" marR="66675" marT="66675" marB="66675" anchor="ctr"/>
                </a:tc>
                <a:tc>
                  <a:txBody>
                    <a:bodyPr/>
                    <a:lstStyle/>
                    <a:p>
                      <a:pPr algn="l"/>
                      <a:r>
                        <a:rPr lang="en-US" i="1">
                          <a:solidFill>
                            <a:srgbClr val="303030"/>
                          </a:solidFill>
                          <a:effectLst/>
                          <a:latin typeface="Verdana" panose="020B0604030504040204" pitchFamily="34" charset="0"/>
                        </a:rPr>
                        <a:t>To Unfocuses the Window</a:t>
                      </a:r>
                      <a:endParaRPr lang="en-US">
                        <a:solidFill>
                          <a:srgbClr val="303030"/>
                        </a:solidFill>
                        <a:effectLst/>
                        <a:latin typeface="Verdana" panose="020B0604030504040204" pitchFamily="34" charset="0"/>
                      </a:endParaRPr>
                    </a:p>
                  </a:txBody>
                  <a:tcPr marL="66675" marR="66675" marT="66675" marB="66675" anchor="ctr"/>
                </a:tc>
                <a:tc>
                  <a:txBody>
                    <a:bodyPr/>
                    <a:lstStyle/>
                    <a:p>
                      <a:pPr algn="l"/>
                      <a:r>
                        <a:rPr lang="en-US">
                          <a:solidFill>
                            <a:srgbClr val="303030"/>
                          </a:solidFill>
                          <a:effectLst/>
                          <a:latin typeface="Verdana" panose="020B0604030504040204" pitchFamily="34" charset="0"/>
                        </a:rPr>
                        <a:t>void</a:t>
                      </a:r>
                    </a:p>
                  </a:txBody>
                  <a:tcPr marL="66675" marR="66675" marT="66675" marB="66675" anchor="ctr"/>
                </a:tc>
                <a:extLst>
                  <a:ext uri="{0D108BD9-81ED-4DB2-BD59-A6C34878D82A}">
                    <a16:rowId xmlns:a16="http://schemas.microsoft.com/office/drawing/2014/main" val="1678173550"/>
                  </a:ext>
                </a:extLst>
              </a:tr>
              <a:tr h="370840">
                <a:tc>
                  <a:txBody>
                    <a:bodyPr/>
                    <a:lstStyle/>
                    <a:p>
                      <a:pPr algn="l"/>
                      <a:r>
                        <a:rPr lang="en-US">
                          <a:solidFill>
                            <a:srgbClr val="303030"/>
                          </a:solidFill>
                          <a:effectLst/>
                          <a:latin typeface="Verdana" panose="020B0604030504040204" pitchFamily="34" charset="0"/>
                        </a:rPr>
                        <a:t>close()</a:t>
                      </a:r>
                    </a:p>
                  </a:txBody>
                  <a:tcPr marL="66675" marR="66675" marT="66675" marB="66675" anchor="ctr"/>
                </a:tc>
                <a:tc>
                  <a:txBody>
                    <a:bodyPr/>
                    <a:lstStyle/>
                    <a:p>
                      <a:pPr algn="l"/>
                      <a:r>
                        <a:rPr lang="en-US" i="1" dirty="0">
                          <a:solidFill>
                            <a:srgbClr val="303030"/>
                          </a:solidFill>
                          <a:effectLst/>
                          <a:latin typeface="Verdana" panose="020B0604030504040204" pitchFamily="34" charset="0"/>
                        </a:rPr>
                        <a:t>To Close the window</a:t>
                      </a:r>
                      <a:endParaRPr lang="en-US" dirty="0">
                        <a:solidFill>
                          <a:srgbClr val="303030"/>
                        </a:solidFill>
                        <a:effectLst/>
                        <a:latin typeface="Verdana" panose="020B0604030504040204" pitchFamily="34" charset="0"/>
                      </a:endParaRPr>
                    </a:p>
                  </a:txBody>
                  <a:tcPr marL="66675" marR="66675" marT="66675" marB="66675" anchor="ctr"/>
                </a:tc>
                <a:tc>
                  <a:txBody>
                    <a:bodyPr/>
                    <a:lstStyle/>
                    <a:p>
                      <a:pPr algn="l"/>
                      <a:r>
                        <a:rPr lang="en-US">
                          <a:solidFill>
                            <a:srgbClr val="303030"/>
                          </a:solidFill>
                          <a:effectLst/>
                          <a:latin typeface="Verdana" panose="020B0604030504040204" pitchFamily="34" charset="0"/>
                        </a:rPr>
                        <a:t>void</a:t>
                      </a:r>
                    </a:p>
                  </a:txBody>
                  <a:tcPr marL="66675" marR="66675" marT="66675" marB="66675" anchor="ctr"/>
                </a:tc>
                <a:extLst>
                  <a:ext uri="{0D108BD9-81ED-4DB2-BD59-A6C34878D82A}">
                    <a16:rowId xmlns:a16="http://schemas.microsoft.com/office/drawing/2014/main" val="1657278257"/>
                  </a:ext>
                </a:extLst>
              </a:tr>
              <a:tr h="370840">
                <a:tc>
                  <a:txBody>
                    <a:bodyPr/>
                    <a:lstStyle/>
                    <a:p>
                      <a:pPr algn="l"/>
                      <a:r>
                        <a:rPr lang="en-US">
                          <a:solidFill>
                            <a:srgbClr val="303030"/>
                          </a:solidFill>
                          <a:effectLst/>
                          <a:latin typeface="Verdana" panose="020B0604030504040204" pitchFamily="34" charset="0"/>
                        </a:rPr>
                        <a:t>focus()</a:t>
                      </a:r>
                    </a:p>
                  </a:txBody>
                  <a:tcPr marL="66675" marR="66675" marT="66675" marB="66675" anchor="ctr"/>
                </a:tc>
                <a:tc>
                  <a:txBody>
                    <a:bodyPr/>
                    <a:lstStyle/>
                    <a:p>
                      <a:pPr algn="l"/>
                      <a:r>
                        <a:rPr lang="en-US" i="1">
                          <a:solidFill>
                            <a:srgbClr val="303030"/>
                          </a:solidFill>
                          <a:effectLst/>
                          <a:latin typeface="Verdana" panose="020B0604030504040204" pitchFamily="34" charset="0"/>
                        </a:rPr>
                        <a:t>To focus on the Window</a:t>
                      </a:r>
                      <a:endParaRPr lang="en-US">
                        <a:solidFill>
                          <a:srgbClr val="303030"/>
                        </a:solidFill>
                        <a:effectLst/>
                        <a:latin typeface="Verdana" panose="020B0604030504040204" pitchFamily="34" charset="0"/>
                      </a:endParaRPr>
                    </a:p>
                  </a:txBody>
                  <a:tcPr marL="66675" marR="66675" marT="66675" marB="66675" anchor="ctr"/>
                </a:tc>
                <a:tc>
                  <a:txBody>
                    <a:bodyPr/>
                    <a:lstStyle/>
                    <a:p>
                      <a:pPr algn="l"/>
                      <a:r>
                        <a:rPr lang="en-US">
                          <a:solidFill>
                            <a:srgbClr val="303030"/>
                          </a:solidFill>
                          <a:effectLst/>
                          <a:latin typeface="Verdana" panose="020B0604030504040204" pitchFamily="34" charset="0"/>
                        </a:rPr>
                        <a:t>void</a:t>
                      </a:r>
                    </a:p>
                  </a:txBody>
                  <a:tcPr marL="66675" marR="66675" marT="66675" marB="66675" anchor="ctr"/>
                </a:tc>
                <a:extLst>
                  <a:ext uri="{0D108BD9-81ED-4DB2-BD59-A6C34878D82A}">
                    <a16:rowId xmlns:a16="http://schemas.microsoft.com/office/drawing/2014/main" val="1159664497"/>
                  </a:ext>
                </a:extLst>
              </a:tr>
              <a:tr h="370840">
                <a:tc>
                  <a:txBody>
                    <a:bodyPr/>
                    <a:lstStyle/>
                    <a:p>
                      <a:pPr algn="l"/>
                      <a:r>
                        <a:rPr lang="en-US">
                          <a:solidFill>
                            <a:srgbClr val="303030"/>
                          </a:solidFill>
                          <a:effectLst/>
                          <a:latin typeface="Verdana" panose="020B0604030504040204" pitchFamily="34" charset="0"/>
                        </a:rPr>
                        <a:t>print()</a:t>
                      </a:r>
                    </a:p>
                  </a:txBody>
                  <a:tcPr marL="66675" marR="66675" marT="66675" marB="66675" anchor="ctr"/>
                </a:tc>
                <a:tc>
                  <a:txBody>
                    <a:bodyPr/>
                    <a:lstStyle/>
                    <a:p>
                      <a:pPr algn="l"/>
                      <a:r>
                        <a:rPr lang="en-US" i="1">
                          <a:solidFill>
                            <a:srgbClr val="303030"/>
                          </a:solidFill>
                          <a:effectLst/>
                          <a:latin typeface="Verdana" panose="020B0604030504040204" pitchFamily="34" charset="0"/>
                        </a:rPr>
                        <a:t>Prompts the user to print the page</a:t>
                      </a:r>
                      <a:endParaRPr lang="en-US">
                        <a:solidFill>
                          <a:srgbClr val="303030"/>
                        </a:solidFill>
                        <a:effectLst/>
                        <a:latin typeface="Verdana" panose="020B0604030504040204" pitchFamily="34" charset="0"/>
                      </a:endParaRPr>
                    </a:p>
                  </a:txBody>
                  <a:tcPr marL="66675" marR="66675" marT="66675" marB="66675" anchor="ctr"/>
                </a:tc>
                <a:tc>
                  <a:txBody>
                    <a:bodyPr/>
                    <a:lstStyle/>
                    <a:p>
                      <a:pPr algn="l"/>
                      <a:r>
                        <a:rPr lang="en-US">
                          <a:solidFill>
                            <a:srgbClr val="303030"/>
                          </a:solidFill>
                          <a:effectLst/>
                          <a:latin typeface="Verdana" panose="020B0604030504040204" pitchFamily="34" charset="0"/>
                        </a:rPr>
                        <a:t>void</a:t>
                      </a:r>
                    </a:p>
                  </a:txBody>
                  <a:tcPr marL="66675" marR="66675" marT="66675" marB="66675" anchor="ctr"/>
                </a:tc>
                <a:extLst>
                  <a:ext uri="{0D108BD9-81ED-4DB2-BD59-A6C34878D82A}">
                    <a16:rowId xmlns:a16="http://schemas.microsoft.com/office/drawing/2014/main" val="1150196245"/>
                  </a:ext>
                </a:extLst>
              </a:tr>
              <a:tr h="370840">
                <a:tc>
                  <a:txBody>
                    <a:bodyPr/>
                    <a:lstStyle/>
                    <a:p>
                      <a:pPr algn="l"/>
                      <a:r>
                        <a:rPr lang="en-US">
                          <a:solidFill>
                            <a:srgbClr val="303030"/>
                          </a:solidFill>
                          <a:effectLst/>
                          <a:latin typeface="Verdana" panose="020B0604030504040204" pitchFamily="34" charset="0"/>
                        </a:rPr>
                        <a:t>scrollBy(x, y)</a:t>
                      </a:r>
                    </a:p>
                  </a:txBody>
                  <a:tcPr marL="66675" marR="66675" marT="66675" marB="66675" anchor="ctr"/>
                </a:tc>
                <a:tc>
                  <a:txBody>
                    <a:bodyPr/>
                    <a:lstStyle/>
                    <a:p>
                      <a:pPr algn="l"/>
                      <a:r>
                        <a:rPr lang="en-US" i="1">
                          <a:solidFill>
                            <a:srgbClr val="303030"/>
                          </a:solidFill>
                          <a:effectLst/>
                          <a:latin typeface="Verdana" panose="020B0604030504040204" pitchFamily="34" charset="0"/>
                        </a:rPr>
                        <a:t>To Scroll the document relative to its current position</a:t>
                      </a:r>
                      <a:endParaRPr lang="en-US">
                        <a:solidFill>
                          <a:srgbClr val="303030"/>
                        </a:solidFill>
                        <a:effectLst/>
                        <a:latin typeface="Verdana" panose="020B0604030504040204" pitchFamily="34" charset="0"/>
                      </a:endParaRPr>
                    </a:p>
                  </a:txBody>
                  <a:tcPr marL="66675" marR="66675" marT="66675" marB="66675" anchor="ctr"/>
                </a:tc>
                <a:tc>
                  <a:txBody>
                    <a:bodyPr/>
                    <a:lstStyle/>
                    <a:p>
                      <a:pPr algn="l"/>
                      <a:r>
                        <a:rPr lang="en-US">
                          <a:solidFill>
                            <a:srgbClr val="303030"/>
                          </a:solidFill>
                          <a:effectLst/>
                          <a:latin typeface="Verdana" panose="020B0604030504040204" pitchFamily="34" charset="0"/>
                        </a:rPr>
                        <a:t>void</a:t>
                      </a:r>
                    </a:p>
                  </a:txBody>
                  <a:tcPr marL="66675" marR="66675" marT="66675" marB="66675" anchor="ctr"/>
                </a:tc>
                <a:extLst>
                  <a:ext uri="{0D108BD9-81ED-4DB2-BD59-A6C34878D82A}">
                    <a16:rowId xmlns:a16="http://schemas.microsoft.com/office/drawing/2014/main" val="4037403575"/>
                  </a:ext>
                </a:extLst>
              </a:tr>
              <a:tr h="370840">
                <a:tc>
                  <a:txBody>
                    <a:bodyPr/>
                    <a:lstStyle/>
                    <a:p>
                      <a:pPr algn="l"/>
                      <a:r>
                        <a:rPr lang="en-US">
                          <a:solidFill>
                            <a:srgbClr val="303030"/>
                          </a:solidFill>
                          <a:effectLst/>
                          <a:latin typeface="Verdana" panose="020B0604030504040204" pitchFamily="34" charset="0"/>
                        </a:rPr>
                        <a:t>scrollTo(x, y)</a:t>
                      </a:r>
                    </a:p>
                  </a:txBody>
                  <a:tcPr marL="66675" marR="66675" marT="66675" marB="66675" anchor="ctr"/>
                </a:tc>
                <a:tc>
                  <a:txBody>
                    <a:bodyPr/>
                    <a:lstStyle/>
                    <a:p>
                      <a:pPr algn="l"/>
                      <a:r>
                        <a:rPr lang="en-US" i="1">
                          <a:solidFill>
                            <a:srgbClr val="303030"/>
                          </a:solidFill>
                          <a:effectLst/>
                          <a:latin typeface="Verdana" panose="020B0604030504040204" pitchFamily="34" charset="0"/>
                        </a:rPr>
                        <a:t>To Scroll to the specifies position</a:t>
                      </a:r>
                      <a:endParaRPr lang="en-US">
                        <a:solidFill>
                          <a:srgbClr val="303030"/>
                        </a:solidFill>
                        <a:effectLst/>
                        <a:latin typeface="Verdana" panose="020B0604030504040204" pitchFamily="34" charset="0"/>
                      </a:endParaRPr>
                    </a:p>
                  </a:txBody>
                  <a:tcPr marL="66675" marR="66675" marT="66675" marB="66675" anchor="ctr"/>
                </a:tc>
                <a:tc>
                  <a:txBody>
                    <a:bodyPr/>
                    <a:lstStyle/>
                    <a:p>
                      <a:pPr algn="l"/>
                      <a:r>
                        <a:rPr lang="en-US">
                          <a:solidFill>
                            <a:srgbClr val="303030"/>
                          </a:solidFill>
                          <a:effectLst/>
                          <a:latin typeface="Verdana" panose="020B0604030504040204" pitchFamily="34" charset="0"/>
                        </a:rPr>
                        <a:t>void</a:t>
                      </a:r>
                    </a:p>
                  </a:txBody>
                  <a:tcPr marL="66675" marR="66675" marT="66675" marB="66675" anchor="ctr"/>
                </a:tc>
                <a:extLst>
                  <a:ext uri="{0D108BD9-81ED-4DB2-BD59-A6C34878D82A}">
                    <a16:rowId xmlns:a16="http://schemas.microsoft.com/office/drawing/2014/main" val="3403526607"/>
                  </a:ext>
                </a:extLst>
              </a:tr>
              <a:tr h="370840">
                <a:tc>
                  <a:txBody>
                    <a:bodyPr/>
                    <a:lstStyle/>
                    <a:p>
                      <a:pPr algn="l"/>
                      <a:r>
                        <a:rPr lang="en-US">
                          <a:solidFill>
                            <a:srgbClr val="303030"/>
                          </a:solidFill>
                          <a:effectLst/>
                          <a:latin typeface="Verdana" panose="020B0604030504040204" pitchFamily="34" charset="0"/>
                        </a:rPr>
                        <a:t>stop()</a:t>
                      </a:r>
                    </a:p>
                  </a:txBody>
                  <a:tcPr marL="66675" marR="66675" marT="66675" marB="66675" anchor="ctr"/>
                </a:tc>
                <a:tc>
                  <a:txBody>
                    <a:bodyPr/>
                    <a:lstStyle/>
                    <a:p>
                      <a:pPr algn="l"/>
                      <a:r>
                        <a:rPr lang="en-US" i="1">
                          <a:solidFill>
                            <a:srgbClr val="303030"/>
                          </a:solidFill>
                          <a:effectLst/>
                          <a:latin typeface="Verdana" panose="020B0604030504040204" pitchFamily="34" charset="0"/>
                        </a:rPr>
                        <a:t>To stop the document from loading</a:t>
                      </a:r>
                      <a:endParaRPr lang="en-US">
                        <a:solidFill>
                          <a:srgbClr val="303030"/>
                        </a:solidFill>
                        <a:effectLst/>
                        <a:latin typeface="Verdana" panose="020B0604030504040204" pitchFamily="34" charset="0"/>
                      </a:endParaRPr>
                    </a:p>
                  </a:txBody>
                  <a:tcPr marL="66675" marR="66675" marT="66675" marB="66675" anchor="ctr"/>
                </a:tc>
                <a:tc>
                  <a:txBody>
                    <a:bodyPr/>
                    <a:lstStyle/>
                    <a:p>
                      <a:pPr algn="l"/>
                      <a:r>
                        <a:rPr lang="en-US" dirty="0">
                          <a:solidFill>
                            <a:srgbClr val="303030"/>
                          </a:solidFill>
                          <a:effectLst/>
                          <a:latin typeface="Verdana" panose="020B0604030504040204" pitchFamily="34" charset="0"/>
                        </a:rPr>
                        <a:t>void</a:t>
                      </a:r>
                    </a:p>
                  </a:txBody>
                  <a:tcPr marL="66675" marR="66675" marT="66675" marB="66675" anchor="ctr"/>
                </a:tc>
                <a:extLst>
                  <a:ext uri="{0D108BD9-81ED-4DB2-BD59-A6C34878D82A}">
                    <a16:rowId xmlns:a16="http://schemas.microsoft.com/office/drawing/2014/main" val="2387762246"/>
                  </a:ext>
                </a:extLst>
              </a:tr>
            </a:tbl>
          </a:graphicData>
        </a:graphic>
      </p:graphicFrame>
    </p:spTree>
    <p:extLst>
      <p:ext uri="{BB962C8B-B14F-4D97-AF65-F5344CB8AC3E}">
        <p14:creationId xmlns:p14="http://schemas.microsoft.com/office/powerpoint/2010/main" val="3372939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208</TotalTime>
  <Words>2823</Words>
  <Application>Microsoft Office PowerPoint</Application>
  <PresentationFormat>Widescreen</PresentationFormat>
  <Paragraphs>505</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Century Gothic</vt:lpstr>
      <vt:lpstr>Lucida Sans Unicode</vt:lpstr>
      <vt:lpstr>Times New Roman</vt:lpstr>
      <vt:lpstr>Verdana</vt:lpstr>
      <vt:lpstr>Verdana</vt:lpstr>
      <vt:lpstr>Wingdings 2</vt:lpstr>
      <vt:lpstr>Quotable</vt:lpstr>
      <vt:lpstr>BROWSER OBJECT MODEL</vt:lpstr>
      <vt:lpstr>Javascript Browser Object Model</vt:lpstr>
      <vt:lpstr>Opening and closing windows</vt:lpstr>
      <vt:lpstr>PowerPoint Presentation</vt:lpstr>
      <vt:lpstr>Opening a new browser window</vt:lpstr>
      <vt:lpstr>ATTRIBUTES IN OPEN METHOD</vt:lpstr>
      <vt:lpstr> Window Object : Moving and Resizing a Window</vt:lpstr>
      <vt:lpstr>Window Object: Interaction with the Window</vt:lpstr>
      <vt:lpstr>Window Object: Interaction with the Window</vt:lpstr>
      <vt:lpstr>Properties in the "window" object</vt:lpstr>
      <vt:lpstr>JavaScript History Object</vt:lpstr>
      <vt:lpstr>Property and methods of history object</vt:lpstr>
      <vt:lpstr>Properties and Methods of history Object</vt:lpstr>
      <vt:lpstr>Navigating within browsing history</vt:lpstr>
      <vt:lpstr>Example of history object</vt:lpstr>
      <vt:lpstr> Inserting an Entry into browser History</vt:lpstr>
      <vt:lpstr>JavaScript Navigator Object</vt:lpstr>
      <vt:lpstr>Property of JavaScript navigator object</vt:lpstr>
      <vt:lpstr>Methods of JavaScript navigator object</vt:lpstr>
      <vt:lpstr>Example of navigator object</vt:lpstr>
      <vt:lpstr>Example of navigator object</vt:lpstr>
      <vt:lpstr>Javascript Navigator Object : MIME Types</vt:lpstr>
      <vt:lpstr>MIME  Properties</vt:lpstr>
      <vt:lpstr>JavaScript Screen Object</vt:lpstr>
      <vt:lpstr>Property of JavaScript Screen Object</vt:lpstr>
      <vt:lpstr>Example of JavaScript Screen Object</vt:lpstr>
      <vt:lpstr>Example of JavaScript Screen Object</vt:lpstr>
      <vt:lpstr>javascript BOM : Location Object</vt:lpstr>
      <vt:lpstr>Javascript Location Object: Properties</vt:lpstr>
      <vt:lpstr> Methods of Location Object</vt:lpstr>
      <vt:lpstr>assign() Method</vt:lpstr>
      <vt:lpstr>reload() Method</vt:lpstr>
      <vt:lpstr>replace() Method</vt:lpstr>
      <vt:lpstr>Window Object Properties</vt:lpstr>
      <vt:lpstr>Window Object Properties</vt:lpstr>
      <vt:lpstr>Window Object Properties</vt:lpstr>
      <vt:lpstr>Window Object Properties</vt:lpstr>
      <vt:lpstr>Window Object Methods</vt:lpstr>
      <vt:lpstr>Window Object Methods</vt:lpstr>
      <vt:lpstr>Window Object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BROWSER OBJECT MODEL</dc:title>
  <dc:creator>User</dc:creator>
  <cp:lastModifiedBy>User</cp:lastModifiedBy>
  <cp:revision>52</cp:revision>
  <dcterms:created xsi:type="dcterms:W3CDTF">2017-03-25T10:14:51Z</dcterms:created>
  <dcterms:modified xsi:type="dcterms:W3CDTF">2017-03-25T13:45:09Z</dcterms:modified>
</cp:coreProperties>
</file>