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8" r:id="rId4"/>
    <p:sldId id="267" r:id="rId5"/>
    <p:sldId id="261" r:id="rId6"/>
    <p:sldId id="270" r:id="rId7"/>
    <p:sldId id="262" r:id="rId8"/>
    <p:sldId id="263" r:id="rId9"/>
    <p:sldId id="264" r:id="rId10"/>
    <p:sldId id="266" r:id="rId11"/>
    <p:sldId id="269" r:id="rId12"/>
    <p:sldId id="265" r:id="rId13"/>
    <p:sldId id="258" r:id="rId14"/>
    <p:sldId id="26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70" autoAdjust="0"/>
    <p:restoredTop sz="88686" autoAdjust="0"/>
  </p:normalViewPr>
  <p:slideViewPr>
    <p:cSldViewPr snapToGrid="0">
      <p:cViewPr varScale="1">
        <p:scale>
          <a:sx n="86" d="100"/>
          <a:sy n="86" d="100"/>
        </p:scale>
        <p:origin x="2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1D6C1-FC4C-4399-A936-16D3589D2156}" type="datetimeFigureOut">
              <a:rPr lang="en-US" smtClean="0"/>
              <a:t>10/1/2015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FEC862-893E-4276-8BA6-82BC206A7F30}" type="slidenum">
              <a:rPr lang="en-US" smtClean="0"/>
              <a:t>‹#›</a:t>
            </a:fld>
            <a:endParaRPr lang="en-US"/>
          </a:p>
        </p:txBody>
      </p:sp>
    </p:spTree>
    <p:extLst>
      <p:ext uri="{BB962C8B-B14F-4D97-AF65-F5344CB8AC3E}">
        <p14:creationId xmlns:p14="http://schemas.microsoft.com/office/powerpoint/2010/main" val="3771742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pdf</a:t>
            </a:r>
          </a:p>
          <a:p>
            <a:r>
              <a:rPr lang="en-US" dirty="0" smtClean="0"/>
              <a:t>C:\BVK\Qfor\Classroom\JavaScript\docs\1Essential_Javascript_--_A_Javascript_Tutorial 2007.pdf</a:t>
            </a:r>
            <a:endParaRPr lang="en-US" dirty="0"/>
          </a:p>
        </p:txBody>
      </p:sp>
      <p:sp>
        <p:nvSpPr>
          <p:cNvPr id="4" name="Slide Number Placeholder 3"/>
          <p:cNvSpPr>
            <a:spLocks noGrp="1"/>
          </p:cNvSpPr>
          <p:nvPr>
            <p:ph type="sldNum" sz="quarter" idx="10"/>
          </p:nvPr>
        </p:nvSpPr>
        <p:spPr/>
        <p:txBody>
          <a:bodyPr/>
          <a:lstStyle/>
          <a:p>
            <a:fld id="{51FEC862-893E-4276-8BA6-82BC206A7F30}" type="slidenum">
              <a:rPr lang="en-US" smtClean="0"/>
              <a:t>1</a:t>
            </a:fld>
            <a:endParaRPr lang="en-US"/>
          </a:p>
        </p:txBody>
      </p:sp>
    </p:spTree>
    <p:extLst>
      <p:ext uri="{BB962C8B-B14F-4D97-AF65-F5344CB8AC3E}">
        <p14:creationId xmlns:p14="http://schemas.microsoft.com/office/powerpoint/2010/main" val="198715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Make sure you uncheck the option “Disable script debugging (Internet Explorer)” and check the option “Display a notification about every script error”. </a:t>
            </a:r>
            <a:endParaRPr lang="en-US" dirty="0"/>
          </a:p>
        </p:txBody>
      </p:sp>
      <p:sp>
        <p:nvSpPr>
          <p:cNvPr id="4" name="Slide Number Placeholder 3"/>
          <p:cNvSpPr>
            <a:spLocks noGrp="1"/>
          </p:cNvSpPr>
          <p:nvPr>
            <p:ph type="sldNum" sz="quarter" idx="10"/>
          </p:nvPr>
        </p:nvSpPr>
        <p:spPr/>
        <p:txBody>
          <a:bodyPr/>
          <a:lstStyle/>
          <a:p>
            <a:fld id="{51FEC862-893E-4276-8BA6-82BC206A7F30}" type="slidenum">
              <a:rPr lang="en-US" smtClean="0"/>
              <a:t>4</a:t>
            </a:fld>
            <a:endParaRPr lang="en-US"/>
          </a:p>
        </p:txBody>
      </p:sp>
    </p:spTree>
    <p:extLst>
      <p:ext uri="{BB962C8B-B14F-4D97-AF65-F5344CB8AC3E}">
        <p14:creationId xmlns:p14="http://schemas.microsoft.com/office/powerpoint/2010/main" val="119925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should note that while comments are useful for maintaining the code, they are a liability</a:t>
            </a:r>
          </a:p>
          <a:p>
            <a:r>
              <a:rPr lang="en-US" sz="1200" b="0" i="0" u="none" strike="noStrike" kern="1200" baseline="0" dirty="0" smtClean="0">
                <a:solidFill>
                  <a:schemeClr val="tx1"/>
                </a:solidFill>
                <a:latin typeface="+mn-lt"/>
                <a:ea typeface="+mn-ea"/>
                <a:cs typeface="+mn-cs"/>
              </a:rPr>
              <a:t>itself in </a:t>
            </a:r>
            <a:r>
              <a:rPr lang="en-US" sz="1200" b="0" i="0" u="none" strike="noStrike" kern="1200" baseline="0" dirty="0" err="1" smtClean="0">
                <a:solidFill>
                  <a:schemeClr val="tx1"/>
                </a:solidFill>
                <a:latin typeface="+mn-lt"/>
                <a:ea typeface="+mn-ea"/>
                <a:cs typeface="+mn-cs"/>
              </a:rPr>
              <a:t>Javascript</a:t>
            </a:r>
            <a:r>
              <a:rPr lang="en-US" sz="1200" b="0" i="0" u="none" strike="noStrike" kern="1200" baseline="0" dirty="0" smtClean="0">
                <a:solidFill>
                  <a:schemeClr val="tx1"/>
                </a:solidFill>
                <a:latin typeface="+mn-lt"/>
                <a:ea typeface="+mn-ea"/>
                <a:cs typeface="+mn-cs"/>
              </a:rPr>
              <a:t> since they will be transmitted along with the code to each and every page load,</a:t>
            </a:r>
          </a:p>
          <a:p>
            <a:r>
              <a:rPr lang="en-US" sz="1200" b="0" i="0" u="none" strike="noStrike" kern="1200" baseline="0" dirty="0" smtClean="0">
                <a:solidFill>
                  <a:schemeClr val="tx1"/>
                </a:solidFill>
                <a:latin typeface="+mn-lt"/>
                <a:ea typeface="+mn-ea"/>
                <a:cs typeface="+mn-cs"/>
              </a:rPr>
              <a:t>which can create substantial bandwidth penalties and increase the load time of your page for</a:t>
            </a:r>
          </a:p>
          <a:p>
            <a:r>
              <a:rPr lang="en-US" sz="1200" b="0" i="0" u="none" strike="noStrike" kern="1200" baseline="0" smtClean="0">
                <a:solidFill>
                  <a:schemeClr val="tx1"/>
                </a:solidFill>
                <a:latin typeface="+mn-lt"/>
                <a:ea typeface="+mn-ea"/>
                <a:cs typeface="+mn-cs"/>
              </a:rPr>
              <a:t>users.</a:t>
            </a:r>
          </a:p>
          <a:p>
            <a:endParaRPr lang="en-US"/>
          </a:p>
        </p:txBody>
      </p:sp>
      <p:sp>
        <p:nvSpPr>
          <p:cNvPr id="4" name="Slide Number Placeholder 3"/>
          <p:cNvSpPr>
            <a:spLocks noGrp="1"/>
          </p:cNvSpPr>
          <p:nvPr>
            <p:ph type="sldNum" sz="quarter" idx="10"/>
          </p:nvPr>
        </p:nvSpPr>
        <p:spPr/>
        <p:txBody>
          <a:bodyPr/>
          <a:lstStyle/>
          <a:p>
            <a:fld id="{51FEC862-893E-4276-8BA6-82BC206A7F30}" type="slidenum">
              <a:rPr lang="en-US" smtClean="0"/>
              <a:t>8</a:t>
            </a:fld>
            <a:endParaRPr lang="en-US"/>
          </a:p>
        </p:txBody>
      </p:sp>
    </p:spTree>
    <p:extLst>
      <p:ext uri="{BB962C8B-B14F-4D97-AF65-F5344CB8AC3E}">
        <p14:creationId xmlns:p14="http://schemas.microsoft.com/office/powerpoint/2010/main" val="1850497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recent years a convention has formed around the use of the $ symbol as various libraries like</a:t>
            </a:r>
          </a:p>
          <a:p>
            <a:r>
              <a:rPr lang="en-US" sz="1200" b="0" i="0" u="none" strike="noStrike" kern="1200" baseline="0" dirty="0" smtClean="0">
                <a:solidFill>
                  <a:schemeClr val="tx1"/>
                </a:solidFill>
                <a:latin typeface="+mn-lt"/>
                <a:ea typeface="+mn-ea"/>
                <a:cs typeface="+mn-cs"/>
              </a:rPr>
              <a:t>Prototype and JQuery use it to look up a named HTML element. For most purposes if you see</a:t>
            </a:r>
          </a:p>
          <a:p>
            <a:r>
              <a:rPr lang="en-US" sz="1200" b="0" i="0" u="none" strike="noStrike" kern="1200" baseline="0" dirty="0" smtClean="0">
                <a:solidFill>
                  <a:schemeClr val="tx1"/>
                </a:solidFill>
                <a:latin typeface="+mn-lt"/>
                <a:ea typeface="+mn-ea"/>
                <a:cs typeface="+mn-cs"/>
              </a:rPr>
              <a:t>$('something') in </a:t>
            </a:r>
            <a:r>
              <a:rPr lang="en-US" sz="1200" b="0" i="0" u="none" strike="noStrike" kern="1200" baseline="0" dirty="0" err="1" smtClean="0">
                <a:solidFill>
                  <a:schemeClr val="tx1"/>
                </a:solidFill>
                <a:latin typeface="+mn-lt"/>
                <a:ea typeface="+mn-ea"/>
                <a:cs typeface="+mn-cs"/>
              </a:rPr>
              <a:t>Javascript</a:t>
            </a:r>
            <a:r>
              <a:rPr lang="en-US" sz="1200" b="0" i="0" u="none" strike="noStrike" kern="1200" baseline="0" dirty="0" smtClean="0">
                <a:solidFill>
                  <a:schemeClr val="tx1"/>
                </a:solidFill>
                <a:latin typeface="+mn-lt"/>
                <a:ea typeface="+mn-ea"/>
                <a:cs typeface="+mn-cs"/>
              </a:rPr>
              <a:t> you should read that as being</a:t>
            </a:r>
          </a:p>
          <a:p>
            <a:r>
              <a:rPr lang="en-US" sz="1200" b="0" i="1" u="none" strike="noStrike" kern="1200" baseline="0" dirty="0" err="1" smtClean="0">
                <a:solidFill>
                  <a:schemeClr val="tx1"/>
                </a:solidFill>
                <a:latin typeface="+mn-lt"/>
                <a:ea typeface="+mn-ea"/>
                <a:cs typeface="+mn-cs"/>
              </a:rPr>
              <a:t>document.getElementById</a:t>
            </a:r>
            <a:r>
              <a:rPr lang="en-US" sz="1200" b="0" i="1" u="none" strike="noStrike" kern="1200" baseline="0" dirty="0" smtClean="0">
                <a:solidFill>
                  <a:schemeClr val="tx1"/>
                </a:solidFill>
                <a:latin typeface="+mn-lt"/>
                <a:ea typeface="+mn-ea"/>
                <a:cs typeface="+mn-cs"/>
              </a:rPr>
              <a:t>('something')</a:t>
            </a:r>
            <a:r>
              <a:rPr lang="en-US" sz="1200" b="0" i="0" u="none" strike="noStrike" kern="1200" baseline="0" dirty="0" smtClean="0">
                <a:solidFill>
                  <a:schemeClr val="tx1"/>
                </a:solidFill>
                <a:latin typeface="+mn-lt"/>
                <a:ea typeface="+mn-ea"/>
                <a:cs typeface="+mn-cs"/>
              </a:rPr>
              <a:t>. This is not standard </a:t>
            </a:r>
            <a:r>
              <a:rPr lang="en-US" sz="1200" b="0" i="0" u="none" strike="noStrike" kern="1200" baseline="0" dirty="0" err="1" smtClean="0">
                <a:solidFill>
                  <a:schemeClr val="tx1"/>
                </a:solidFill>
                <a:latin typeface="+mn-lt"/>
                <a:ea typeface="+mn-ea"/>
                <a:cs typeface="+mn-cs"/>
              </a:rPr>
              <a:t>Javascript</a:t>
            </a:r>
            <a:r>
              <a:rPr lang="en-US" sz="1200" b="0" i="0" u="none" strike="noStrike" kern="1200" baseline="0" dirty="0" smtClean="0">
                <a:solidFill>
                  <a:schemeClr val="tx1"/>
                </a:solidFill>
                <a:latin typeface="+mn-lt"/>
                <a:ea typeface="+mn-ea"/>
                <a:cs typeface="+mn-cs"/>
              </a:rPr>
              <a:t>, in order for</a:t>
            </a:r>
          </a:p>
          <a:p>
            <a:r>
              <a:rPr lang="en-US" sz="1200" b="0" i="1" u="none" strike="noStrike" kern="1200" baseline="0" dirty="0" smtClean="0">
                <a:solidFill>
                  <a:schemeClr val="tx1"/>
                </a:solidFill>
                <a:latin typeface="+mn-lt"/>
                <a:ea typeface="+mn-ea"/>
                <a:cs typeface="+mn-cs"/>
              </a:rPr>
              <a:t>$('something') </a:t>
            </a:r>
            <a:r>
              <a:rPr lang="en-US" sz="1200" b="0" i="0" u="none" strike="noStrike" kern="1200" baseline="0" dirty="0" smtClean="0">
                <a:solidFill>
                  <a:schemeClr val="tx1"/>
                </a:solidFill>
                <a:latin typeface="+mn-lt"/>
                <a:ea typeface="+mn-ea"/>
                <a:cs typeface="+mn-cs"/>
              </a:rPr>
              <a:t>to work, you need to be using a </a:t>
            </a:r>
            <a:r>
              <a:rPr lang="en-US" sz="1200" b="0" i="0" u="none" strike="noStrike" kern="1200" baseline="0" dirty="0" err="1" smtClean="0">
                <a:solidFill>
                  <a:schemeClr val="tx1"/>
                </a:solidFill>
                <a:latin typeface="+mn-lt"/>
                <a:ea typeface="+mn-ea"/>
                <a:cs typeface="+mn-cs"/>
              </a:rPr>
              <a:t>Javascript</a:t>
            </a:r>
            <a:r>
              <a:rPr lang="en-US" sz="1200" b="0" i="0" u="none" strike="noStrike" kern="1200" baseline="0" dirty="0" smtClean="0">
                <a:solidFill>
                  <a:schemeClr val="tx1"/>
                </a:solidFill>
                <a:latin typeface="+mn-lt"/>
                <a:ea typeface="+mn-ea"/>
                <a:cs typeface="+mn-cs"/>
              </a:rPr>
              <a:t> framework which will define $ as doing</a:t>
            </a:r>
          </a:p>
          <a:p>
            <a:r>
              <a:rPr lang="en-US" sz="1200" b="0" i="0" u="none" strike="noStrike" kern="1200" baseline="0" dirty="0" smtClean="0">
                <a:solidFill>
                  <a:schemeClr val="tx1"/>
                </a:solidFill>
                <a:latin typeface="+mn-lt"/>
                <a:ea typeface="+mn-ea"/>
                <a:cs typeface="+mn-cs"/>
              </a:rPr>
              <a:t>something (Like JQuery, Prototype, </a:t>
            </a:r>
            <a:r>
              <a:rPr lang="en-US" sz="1200" b="0" i="0" u="none" strike="noStrike" kern="1200" baseline="0" dirty="0" err="1" smtClean="0">
                <a:solidFill>
                  <a:schemeClr val="tx1"/>
                </a:solidFill>
                <a:latin typeface="+mn-lt"/>
                <a:ea typeface="+mn-ea"/>
                <a:cs typeface="+mn-cs"/>
              </a:rPr>
              <a:t>etc</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use of a leading underscore (_) is generally useful to indicate a global variable or a variable</a:t>
            </a:r>
          </a:p>
          <a:p>
            <a:r>
              <a:rPr lang="en-US" sz="1200" b="0" i="0" u="none" strike="noStrike" kern="1200" baseline="0" dirty="0" smtClean="0">
                <a:solidFill>
                  <a:schemeClr val="tx1"/>
                </a:solidFill>
                <a:latin typeface="+mn-lt"/>
                <a:ea typeface="+mn-ea"/>
                <a:cs typeface="+mn-cs"/>
              </a:rPr>
              <a:t>that has been set outside the current scope.</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1FEC862-893E-4276-8BA6-82BC206A7F30}" type="slidenum">
              <a:rPr lang="en-US" smtClean="0"/>
              <a:t>9</a:t>
            </a:fld>
            <a:endParaRPr lang="en-US"/>
          </a:p>
        </p:txBody>
      </p:sp>
    </p:spTree>
    <p:extLst>
      <p:ext uri="{BB962C8B-B14F-4D97-AF65-F5344CB8AC3E}">
        <p14:creationId xmlns:p14="http://schemas.microsoft.com/office/powerpoint/2010/main" val="2003783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err="1" smtClean="0">
                <a:solidFill>
                  <a:schemeClr val="tx1"/>
                </a:solidFill>
                <a:latin typeface="+mn-lt"/>
                <a:ea typeface="+mn-ea"/>
                <a:cs typeface="+mn-cs"/>
              </a:rPr>
              <a:t>Number.MAX_VALUE</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err="1" smtClean="0">
                <a:solidFill>
                  <a:schemeClr val="tx1"/>
                </a:solidFill>
                <a:latin typeface="+mn-lt"/>
                <a:ea typeface="+mn-ea"/>
                <a:cs typeface="+mn-cs"/>
              </a:rPr>
              <a:t>Number.MIN_VALUE</a:t>
            </a:r>
            <a:endParaRPr lang="en-US" sz="1200" b="0" i="1"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1FEC862-893E-4276-8BA6-82BC206A7F30}" type="slidenum">
              <a:rPr lang="en-US" smtClean="0"/>
              <a:t>12</a:t>
            </a:fld>
            <a:endParaRPr lang="en-US"/>
          </a:p>
        </p:txBody>
      </p:sp>
    </p:spTree>
    <p:extLst>
      <p:ext uri="{BB962C8B-B14F-4D97-AF65-F5344CB8AC3E}">
        <p14:creationId xmlns:p14="http://schemas.microsoft.com/office/powerpoint/2010/main" val="837120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 to java script part1</a:t>
            </a:r>
            <a:endParaRPr lang="en-US" dirty="0"/>
          </a:p>
        </p:txBody>
      </p:sp>
      <p:sp>
        <p:nvSpPr>
          <p:cNvPr id="4" name="Slide Number Placeholder 3"/>
          <p:cNvSpPr>
            <a:spLocks noGrp="1"/>
          </p:cNvSpPr>
          <p:nvPr>
            <p:ph type="sldNum" sz="quarter" idx="10"/>
          </p:nvPr>
        </p:nvSpPr>
        <p:spPr/>
        <p:txBody>
          <a:bodyPr/>
          <a:lstStyle/>
          <a:p>
            <a:fld id="{51FEC862-893E-4276-8BA6-82BC206A7F30}" type="slidenum">
              <a:rPr lang="en-US" smtClean="0"/>
              <a:t>13</a:t>
            </a:fld>
            <a:endParaRPr lang="en-US"/>
          </a:p>
        </p:txBody>
      </p:sp>
    </p:spTree>
    <p:extLst>
      <p:ext uri="{BB962C8B-B14F-4D97-AF65-F5344CB8AC3E}">
        <p14:creationId xmlns:p14="http://schemas.microsoft.com/office/powerpoint/2010/main" val="132851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FEC862-893E-4276-8BA6-82BC206A7F30}" type="slidenum">
              <a:rPr lang="en-US" smtClean="0"/>
              <a:t>14</a:t>
            </a:fld>
            <a:endParaRPr lang="en-US"/>
          </a:p>
        </p:txBody>
      </p:sp>
    </p:spTree>
    <p:extLst>
      <p:ext uri="{BB962C8B-B14F-4D97-AF65-F5344CB8AC3E}">
        <p14:creationId xmlns:p14="http://schemas.microsoft.com/office/powerpoint/2010/main" val="41787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FB4813-4FC4-435B-9456-338F87CA047C}"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30321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B4813-4FC4-435B-9456-338F87CA047C}"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249538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B4813-4FC4-435B-9456-338F87CA047C}"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187161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B4813-4FC4-435B-9456-338F87CA047C}"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271976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FB4813-4FC4-435B-9456-338F87CA047C}" type="datetimeFigureOut">
              <a:rPr lang="en-US" smtClean="0"/>
              <a:t>10/1/2015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372333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FB4813-4FC4-435B-9456-338F87CA047C}" type="datetimeFigureOut">
              <a:rPr lang="en-US" smtClean="0"/>
              <a:t>10/1/2015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179064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FB4813-4FC4-435B-9456-338F87CA047C}" type="datetimeFigureOut">
              <a:rPr lang="en-US" smtClean="0"/>
              <a:t>10/1/2015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355100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FB4813-4FC4-435B-9456-338F87CA047C}" type="datetimeFigureOut">
              <a:rPr lang="en-US" smtClean="0"/>
              <a:t>10/1/2015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205273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FB4813-4FC4-435B-9456-338F87CA047C}" type="datetimeFigureOut">
              <a:rPr lang="en-US" smtClean="0"/>
              <a:t>10/1/2015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65090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B4813-4FC4-435B-9456-338F87CA047C}" type="datetimeFigureOut">
              <a:rPr lang="en-US" smtClean="0"/>
              <a:t>10/1/2015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182381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B4813-4FC4-435B-9456-338F87CA047C}" type="datetimeFigureOut">
              <a:rPr lang="en-US" smtClean="0"/>
              <a:t>10/1/2015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CC2C8-9181-4DA3-854C-170604C08E23}" type="slidenum">
              <a:rPr lang="en-US" smtClean="0"/>
              <a:t>‹#›</a:t>
            </a:fld>
            <a:endParaRPr lang="en-US"/>
          </a:p>
        </p:txBody>
      </p:sp>
    </p:spTree>
    <p:extLst>
      <p:ext uri="{BB962C8B-B14F-4D97-AF65-F5344CB8AC3E}">
        <p14:creationId xmlns:p14="http://schemas.microsoft.com/office/powerpoint/2010/main" val="303282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B4813-4FC4-435B-9456-338F87CA047C}" type="datetimeFigureOut">
              <a:rPr lang="en-US" smtClean="0"/>
              <a:t>10/1/2015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CC2C8-9181-4DA3-854C-170604C08E23}" type="slidenum">
              <a:rPr lang="en-US" smtClean="0"/>
              <a:t>‹#›</a:t>
            </a:fld>
            <a:endParaRPr lang="en-US"/>
          </a:p>
        </p:txBody>
      </p:sp>
    </p:spTree>
    <p:extLst>
      <p:ext uri="{BB962C8B-B14F-4D97-AF65-F5344CB8AC3E}">
        <p14:creationId xmlns:p14="http://schemas.microsoft.com/office/powerpoint/2010/main" val="829601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Script</a:t>
            </a:r>
            <a:endParaRPr lang="en-US" dirty="0"/>
          </a:p>
        </p:txBody>
      </p:sp>
    </p:spTree>
    <p:extLst>
      <p:ext uri="{BB962C8B-B14F-4D97-AF65-F5344CB8AC3E}">
        <p14:creationId xmlns:p14="http://schemas.microsoft.com/office/powerpoint/2010/main" val="2822522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 CLOSURE</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a:t>The concept that a variable will continue to exist, and can be referenced after the function </a:t>
            </a:r>
            <a:r>
              <a:rPr lang="en-US" dirty="0" smtClean="0"/>
              <a:t>that created </a:t>
            </a:r>
            <a:r>
              <a:rPr lang="en-US" dirty="0"/>
              <a:t>it has ceased executing is known as </a:t>
            </a:r>
            <a:r>
              <a:rPr lang="en-US" b="1" dirty="0"/>
              <a:t>CLOSURE</a:t>
            </a:r>
            <a:r>
              <a:rPr lang="en-US" dirty="0"/>
              <a:t>. </a:t>
            </a:r>
            <a:endParaRPr lang="en-US" dirty="0" smtClean="0"/>
          </a:p>
        </p:txBody>
      </p:sp>
    </p:spTree>
    <p:extLst>
      <p:ext uri="{BB962C8B-B14F-4D97-AF65-F5344CB8AC3E}">
        <p14:creationId xmlns:p14="http://schemas.microsoft.com/office/powerpoint/2010/main" val="2030121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have to be very careful about the variable names. If you already have a variable in your code with the same name as the ID of an HTML element, your code will result in an error. </a:t>
            </a:r>
            <a:endParaRPr lang="en-US" dirty="0" smtClean="0"/>
          </a:p>
          <a:p>
            <a:r>
              <a:rPr lang="en-US" dirty="0"/>
              <a:t>&lt;span id="text1"&gt;My element&lt;/span&gt; </a:t>
            </a:r>
            <a:endParaRPr lang="en-US" dirty="0" smtClean="0"/>
          </a:p>
          <a:p>
            <a:r>
              <a:rPr lang="en-US" dirty="0"/>
              <a:t>text1 = "Hello</a:t>
            </a:r>
            <a:r>
              <a:rPr lang="en-US" dirty="0" smtClean="0"/>
              <a:t>";</a:t>
            </a:r>
          </a:p>
          <a:p>
            <a:r>
              <a:rPr lang="en-US" dirty="0" smtClean="0"/>
              <a:t>text2 </a:t>
            </a:r>
            <a:r>
              <a:rPr lang="en-US" dirty="0"/>
              <a:t>= "world" </a:t>
            </a:r>
            <a:endParaRPr lang="en-US" dirty="0" smtClean="0"/>
          </a:p>
          <a:p>
            <a:r>
              <a:rPr lang="en-US" dirty="0" smtClean="0"/>
              <a:t>text </a:t>
            </a:r>
            <a:r>
              <a:rPr lang="en-US" dirty="0"/>
              <a:t>= text1 + " " + text2; </a:t>
            </a:r>
          </a:p>
        </p:txBody>
      </p:sp>
    </p:spTree>
    <p:extLst>
      <p:ext uri="{BB962C8B-B14F-4D97-AF65-F5344CB8AC3E}">
        <p14:creationId xmlns:p14="http://schemas.microsoft.com/office/powerpoint/2010/main" val="1558217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Keywords</a:t>
            </a:r>
            <a:endParaRPr lang="en-US" dirty="0"/>
          </a:p>
        </p:txBody>
      </p:sp>
      <p:sp>
        <p:nvSpPr>
          <p:cNvPr id="3" name="Content Placeholder 2"/>
          <p:cNvSpPr>
            <a:spLocks noGrp="1"/>
          </p:cNvSpPr>
          <p:nvPr>
            <p:ph idx="1"/>
          </p:nvPr>
        </p:nvSpPr>
        <p:spPr/>
        <p:txBody>
          <a:bodyPr/>
          <a:lstStyle/>
          <a:p>
            <a:r>
              <a:rPr lang="en-US" b="1" i="1" dirty="0" err="1"/>
              <a:t>NaN</a:t>
            </a:r>
            <a:r>
              <a:rPr lang="en-US" i="1" dirty="0"/>
              <a:t> </a:t>
            </a:r>
            <a:r>
              <a:rPr lang="en-US" dirty="0"/>
              <a:t>-- Not a </a:t>
            </a:r>
            <a:r>
              <a:rPr lang="en-US" dirty="0" smtClean="0"/>
              <a:t>Number</a:t>
            </a:r>
          </a:p>
          <a:p>
            <a:pPr lvl="1"/>
            <a:r>
              <a:rPr lang="en-US" i="1" dirty="0" err="1"/>
              <a:t>isNaN</a:t>
            </a:r>
            <a:r>
              <a:rPr lang="en-US" i="1" dirty="0"/>
              <a:t>(3/dog</a:t>
            </a:r>
            <a:r>
              <a:rPr lang="en-US" i="1" dirty="0" smtClean="0"/>
              <a:t>) -- </a:t>
            </a:r>
            <a:r>
              <a:rPr lang="en-US" dirty="0"/>
              <a:t>to determine if the operation failed</a:t>
            </a:r>
            <a:endParaRPr lang="en-US" i="1" dirty="0" smtClean="0"/>
          </a:p>
          <a:p>
            <a:r>
              <a:rPr lang="en-US" b="1" i="1" dirty="0" smtClean="0"/>
              <a:t>Infinity</a:t>
            </a:r>
            <a:r>
              <a:rPr lang="en-US" i="1" dirty="0" smtClean="0"/>
              <a:t> - </a:t>
            </a:r>
            <a:r>
              <a:rPr lang="en-US" sz="2400" dirty="0"/>
              <a:t>is returned when an arithmetic operation overflows </a:t>
            </a:r>
            <a:r>
              <a:rPr lang="en-US" sz="2400" dirty="0" smtClean="0"/>
              <a:t>Java script's </a:t>
            </a:r>
            <a:r>
              <a:rPr lang="en-US" sz="2400" dirty="0" smtClean="0"/>
              <a:t>precision </a:t>
            </a:r>
            <a:r>
              <a:rPr lang="en-US" sz="2400" dirty="0"/>
              <a:t>which is in the order of 300 </a:t>
            </a:r>
            <a:r>
              <a:rPr lang="en-US" sz="2400" dirty="0" smtClean="0"/>
              <a:t>digits</a:t>
            </a:r>
          </a:p>
          <a:p>
            <a:r>
              <a:rPr lang="en-US" b="1" dirty="0" smtClean="0"/>
              <a:t>Null  - </a:t>
            </a:r>
            <a:r>
              <a:rPr lang="en-US" dirty="0" smtClean="0"/>
              <a:t>means empty</a:t>
            </a:r>
            <a:endParaRPr lang="en-US" dirty="0" smtClean="0"/>
          </a:p>
          <a:p>
            <a:r>
              <a:rPr lang="en-US" b="1" dirty="0" smtClean="0"/>
              <a:t>Undefined  -  </a:t>
            </a:r>
            <a:r>
              <a:rPr lang="en-US" dirty="0"/>
              <a:t>If a variable hasn't been declared or assigned yet</a:t>
            </a:r>
            <a:endParaRPr lang="en-US" b="1" dirty="0" smtClean="0"/>
          </a:p>
          <a:p>
            <a:endParaRPr lang="en-US" dirty="0" smtClean="0"/>
          </a:p>
          <a:p>
            <a:endParaRPr lang="en-US" dirty="0"/>
          </a:p>
        </p:txBody>
      </p:sp>
    </p:spTree>
    <p:extLst>
      <p:ext uri="{BB962C8B-B14F-4D97-AF65-F5344CB8AC3E}">
        <p14:creationId xmlns:p14="http://schemas.microsoft.com/office/powerpoint/2010/main" val="3026703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objects </a:t>
            </a:r>
            <a:endParaRPr lang="en-US" dirty="0"/>
          </a:p>
        </p:txBody>
      </p:sp>
      <p:sp>
        <p:nvSpPr>
          <p:cNvPr id="3" name="Content Placeholder 2"/>
          <p:cNvSpPr>
            <a:spLocks noGrp="1"/>
          </p:cNvSpPr>
          <p:nvPr>
            <p:ph idx="1"/>
          </p:nvPr>
        </p:nvSpPr>
        <p:spPr/>
        <p:txBody>
          <a:bodyPr/>
          <a:lstStyle/>
          <a:p>
            <a:r>
              <a:rPr lang="en-US" b="1" dirty="0"/>
              <a:t>String object </a:t>
            </a:r>
            <a:endParaRPr lang="en-US" b="1" dirty="0" smtClean="0"/>
          </a:p>
          <a:p>
            <a:r>
              <a:rPr lang="en-US" b="1" dirty="0"/>
              <a:t>Document object </a:t>
            </a:r>
            <a:endParaRPr lang="en-US" dirty="0"/>
          </a:p>
        </p:txBody>
      </p:sp>
    </p:spTree>
    <p:extLst>
      <p:ext uri="{BB962C8B-B14F-4D97-AF65-F5344CB8AC3E}">
        <p14:creationId xmlns:p14="http://schemas.microsoft.com/office/powerpoint/2010/main" val="1060259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normAutofit/>
          </a:bodyPr>
          <a:lstStyle/>
          <a:p>
            <a:pPr lvl="1"/>
            <a:r>
              <a:rPr lang="en-US" dirty="0" smtClean="0"/>
              <a:t>Accessing Elements</a:t>
            </a:r>
            <a:endParaRPr lang="en-US" dirty="0"/>
          </a:p>
        </p:txBody>
      </p:sp>
    </p:spTree>
    <p:extLst>
      <p:ext uri="{BB962C8B-B14F-4D97-AF65-F5344CB8AC3E}">
        <p14:creationId xmlns:p14="http://schemas.microsoft.com/office/powerpoint/2010/main" val="258505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Forms</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30077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Windows</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421113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3850"/>
            <a:ext cx="10515600" cy="6349666"/>
          </a:xfrm>
        </p:spPr>
        <p:txBody>
          <a:bodyPr/>
          <a:lstStyle/>
          <a:p>
            <a:r>
              <a:rPr lang="en-US" dirty="0" smtClean="0"/>
              <a:t>In-Line </a:t>
            </a:r>
            <a:r>
              <a:rPr lang="en-US" dirty="0" err="1" smtClean="0"/>
              <a:t>Javascript</a:t>
            </a:r>
            <a:endParaRPr lang="en-US" dirty="0" smtClean="0"/>
          </a:p>
          <a:p>
            <a:r>
              <a:rPr lang="en-US" dirty="0" smtClean="0"/>
              <a:t>External </a:t>
            </a:r>
            <a:r>
              <a:rPr lang="en-US" dirty="0" err="1" smtClean="0"/>
              <a:t>Javascript</a:t>
            </a:r>
            <a:endParaRPr lang="en-US" dirty="0" smtClean="0"/>
          </a:p>
          <a:p>
            <a:r>
              <a:rPr lang="en-US" dirty="0" smtClean="0"/>
              <a:t>Programming Structure</a:t>
            </a:r>
          </a:p>
          <a:p>
            <a:pPr lvl="1"/>
            <a:r>
              <a:rPr lang="en-US" dirty="0" smtClean="0"/>
              <a:t>DOM The Document Object</a:t>
            </a:r>
          </a:p>
          <a:p>
            <a:pPr lvl="1"/>
            <a:r>
              <a:rPr lang="en-US" dirty="0" smtClean="0"/>
              <a:t>Output (</a:t>
            </a:r>
            <a:r>
              <a:rPr lang="en-US" dirty="0" err="1" smtClean="0"/>
              <a:t>writeln</a:t>
            </a:r>
            <a:r>
              <a:rPr lang="en-US" dirty="0" smtClean="0"/>
              <a:t>) -- </a:t>
            </a:r>
            <a:r>
              <a:rPr lang="en-US" dirty="0" err="1" smtClean="0"/>
              <a:t>document.writeln</a:t>
            </a:r>
            <a:r>
              <a:rPr lang="en-US" dirty="0" smtClean="0"/>
              <a:t>('Hello World!');</a:t>
            </a:r>
          </a:p>
          <a:p>
            <a:pPr lvl="1"/>
            <a:r>
              <a:rPr lang="en-US" dirty="0" smtClean="0"/>
              <a:t>Output (alert)   -- alert('Hello World!');</a:t>
            </a:r>
          </a:p>
          <a:p>
            <a:pPr lvl="1"/>
            <a:r>
              <a:rPr lang="en-US" dirty="0" smtClean="0"/>
              <a:t>Output (</a:t>
            </a:r>
            <a:r>
              <a:rPr lang="en-US" dirty="0" err="1" smtClean="0"/>
              <a:t>getElementById</a:t>
            </a:r>
            <a:r>
              <a:rPr lang="en-US" dirty="0" smtClean="0"/>
              <a:t>) </a:t>
            </a:r>
            <a:r>
              <a:rPr lang="en-US" dirty="0" err="1" smtClean="0"/>
              <a:t>innerHTML</a:t>
            </a:r>
            <a:endParaRPr lang="en-US" dirty="0" smtClean="0"/>
          </a:p>
          <a:p>
            <a:pPr lvl="1"/>
            <a:r>
              <a:rPr lang="en-US" dirty="0" smtClean="0"/>
              <a:t>Input </a:t>
            </a:r>
          </a:p>
          <a:p>
            <a:r>
              <a:rPr lang="en-US" dirty="0" smtClean="0"/>
              <a:t>Comments</a:t>
            </a:r>
          </a:p>
          <a:p>
            <a:r>
              <a:rPr lang="en-US" dirty="0" smtClean="0"/>
              <a:t>Variables</a:t>
            </a:r>
          </a:p>
          <a:p>
            <a:r>
              <a:rPr lang="en-US" dirty="0" smtClean="0"/>
              <a:t>Special Keywords</a:t>
            </a:r>
          </a:p>
          <a:p>
            <a:r>
              <a:rPr lang="en-US" dirty="0" smtClean="0"/>
              <a:t>Arithmetic Operators</a:t>
            </a:r>
          </a:p>
          <a:p>
            <a:endParaRPr lang="en-US" dirty="0"/>
          </a:p>
        </p:txBody>
      </p:sp>
    </p:spTree>
    <p:extLst>
      <p:ext uri="{BB962C8B-B14F-4D97-AF65-F5344CB8AC3E}">
        <p14:creationId xmlns:p14="http://schemas.microsoft.com/office/powerpoint/2010/main" val="4228999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Inbuild</a:t>
            </a:r>
            <a:r>
              <a:rPr lang="en-US" dirty="0" smtClean="0"/>
              <a:t> </a:t>
            </a:r>
            <a:r>
              <a:rPr lang="en-US" dirty="0" err="1" smtClean="0"/>
              <a:t>js</a:t>
            </a:r>
            <a:r>
              <a:rPr lang="en-US" dirty="0" smtClean="0"/>
              <a:t> functions</a:t>
            </a:r>
            <a:endParaRPr lang="en-US" dirty="0"/>
          </a:p>
        </p:txBody>
      </p:sp>
      <p:sp>
        <p:nvSpPr>
          <p:cNvPr id="3" name="Content Placeholder 2"/>
          <p:cNvSpPr>
            <a:spLocks noGrp="1"/>
          </p:cNvSpPr>
          <p:nvPr>
            <p:ph idx="1"/>
          </p:nvPr>
        </p:nvSpPr>
        <p:spPr/>
        <p:txBody>
          <a:bodyPr/>
          <a:lstStyle/>
          <a:p>
            <a:r>
              <a:rPr lang="en-US"/>
              <a:t>a</a:t>
            </a:r>
            <a:r>
              <a:rPr lang="en-US" smtClean="0"/>
              <a:t>lert</a:t>
            </a:r>
            <a:r>
              <a:rPr lang="en-US" smtClean="0"/>
              <a:t>(…)</a:t>
            </a:r>
            <a:endParaRPr lang="en-US" dirty="0" smtClean="0"/>
          </a:p>
          <a:p>
            <a:r>
              <a:rPr lang="en-US" dirty="0" smtClean="0"/>
              <a:t>prompt</a:t>
            </a:r>
            <a:r>
              <a:rPr lang="en-US" dirty="0" smtClean="0"/>
              <a:t>(…)</a:t>
            </a:r>
            <a:endParaRPr lang="en-US" dirty="0" smtClean="0"/>
          </a:p>
          <a:p>
            <a:r>
              <a:rPr lang="en-US" dirty="0" smtClean="0"/>
              <a:t>confirm</a:t>
            </a:r>
            <a:r>
              <a:rPr lang="en-US" dirty="0" smtClean="0"/>
              <a:t>(….)</a:t>
            </a:r>
          </a:p>
          <a:p>
            <a:r>
              <a:rPr lang="en-US" dirty="0" err="1" smtClean="0"/>
              <a:t>parseInt</a:t>
            </a:r>
            <a:r>
              <a:rPr lang="en-US" dirty="0" smtClean="0"/>
              <a:t>(….)</a:t>
            </a:r>
            <a:endParaRPr lang="en-US" dirty="0" smtClean="0"/>
          </a:p>
          <a:p>
            <a:endParaRPr lang="en-US" dirty="0"/>
          </a:p>
        </p:txBody>
      </p:sp>
    </p:spTree>
    <p:extLst>
      <p:ext uri="{BB962C8B-B14F-4D97-AF65-F5344CB8AC3E}">
        <p14:creationId xmlns:p14="http://schemas.microsoft.com/office/powerpoint/2010/main" val="2140936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355592" cy="1325563"/>
          </a:xfrm>
        </p:spPr>
        <p:txBody>
          <a:bodyPr/>
          <a:lstStyle/>
          <a:p>
            <a:r>
              <a:rPr lang="en-US" dirty="0" smtClean="0"/>
              <a:t>Debugging</a:t>
            </a:r>
            <a:endParaRPr lang="en-US" dirty="0"/>
          </a:p>
        </p:txBody>
      </p:sp>
      <p:sp>
        <p:nvSpPr>
          <p:cNvPr id="3" name="Content Placeholder 2"/>
          <p:cNvSpPr>
            <a:spLocks noGrp="1"/>
          </p:cNvSpPr>
          <p:nvPr>
            <p:ph idx="1"/>
          </p:nvPr>
        </p:nvSpPr>
        <p:spPr>
          <a:xfrm>
            <a:off x="838200" y="1825625"/>
            <a:ext cx="4355592" cy="4351338"/>
          </a:xfrm>
        </p:spPr>
        <p:txBody>
          <a:bodyPr>
            <a:normAutofit fontScale="92500" lnSpcReduction="10000"/>
          </a:bodyPr>
          <a:lstStyle/>
          <a:p>
            <a:pPr marL="0" indent="0">
              <a:buNone/>
            </a:pPr>
            <a:r>
              <a:rPr lang="en-US" dirty="0"/>
              <a:t>When writing JavaScript code, it is very useful to turn debugging on in your browser and to enable displaying all JavaScript errors. Otherwise you won’t know when something is wrong with your code and you’ll have no idea where the errors are. In Internet Explorer click on Tools – Internet Options and then on the Advanced tab. </a:t>
            </a:r>
          </a:p>
        </p:txBody>
      </p:sp>
      <p:pic>
        <p:nvPicPr>
          <p:cNvPr id="4" name="Picture 3"/>
          <p:cNvPicPr>
            <a:picLocks noChangeAspect="1"/>
          </p:cNvPicPr>
          <p:nvPr/>
        </p:nvPicPr>
        <p:blipFill>
          <a:blip r:embed="rId3"/>
          <a:stretch>
            <a:fillRect/>
          </a:stretch>
        </p:blipFill>
        <p:spPr>
          <a:xfrm>
            <a:off x="6236208" y="105560"/>
            <a:ext cx="5742432" cy="6639510"/>
          </a:xfrm>
          <a:prstGeom prst="rect">
            <a:avLst/>
          </a:prstGeom>
        </p:spPr>
      </p:pic>
    </p:spTree>
    <p:extLst>
      <p:ext uri="{BB962C8B-B14F-4D97-AF65-F5344CB8AC3E}">
        <p14:creationId xmlns:p14="http://schemas.microsoft.com/office/powerpoint/2010/main" val="240937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74" y="28244"/>
            <a:ext cx="10515600" cy="805946"/>
          </a:xfrm>
        </p:spPr>
        <p:txBody>
          <a:bodyPr/>
          <a:lstStyle/>
          <a:p>
            <a:r>
              <a:rPr lang="en-US" dirty="0" err="1"/>
              <a:t>Javascript</a:t>
            </a:r>
            <a:r>
              <a:rPr lang="en-US" dirty="0"/>
              <a:t> is an Event Driven Language</a:t>
            </a:r>
          </a:p>
        </p:txBody>
      </p:sp>
      <p:graphicFrame>
        <p:nvGraphicFramePr>
          <p:cNvPr id="5" name="Table 4"/>
          <p:cNvGraphicFramePr>
            <a:graphicFrameLocks noGrp="1"/>
          </p:cNvGraphicFramePr>
          <p:nvPr>
            <p:extLst>
              <p:ext uri="{D42A27DB-BD31-4B8C-83A1-F6EECF244321}">
                <p14:modId xmlns:p14="http://schemas.microsoft.com/office/powerpoint/2010/main" val="558172031"/>
              </p:ext>
            </p:extLst>
          </p:nvPr>
        </p:nvGraphicFramePr>
        <p:xfrm>
          <a:off x="548640" y="1053768"/>
          <a:ext cx="11326528" cy="5337509"/>
        </p:xfrm>
        <a:graphic>
          <a:graphicData uri="http://schemas.openxmlformats.org/drawingml/2006/table">
            <a:tbl>
              <a:tblPr>
                <a:tableStyleId>{5C22544A-7EE6-4342-B048-85BDC9FD1C3A}</a:tableStyleId>
              </a:tblPr>
              <a:tblGrid>
                <a:gridCol w="1572136"/>
                <a:gridCol w="4953792"/>
                <a:gridCol w="4800600"/>
              </a:tblGrid>
              <a:tr h="408071">
                <a:tc>
                  <a:txBody>
                    <a:bodyPr/>
                    <a:lstStyle/>
                    <a:p>
                      <a:pPr algn="ctr" fontAlgn="b"/>
                      <a:r>
                        <a:rPr lang="en-US" sz="2400" b="1" i="0" u="none" strike="noStrike" dirty="0" smtClean="0">
                          <a:solidFill>
                            <a:srgbClr val="000000"/>
                          </a:solidFill>
                          <a:effectLst/>
                          <a:latin typeface="Calibri" panose="020F0502020204030204" pitchFamily="34" charset="0"/>
                        </a:rPr>
                        <a:t>Event</a:t>
                      </a:r>
                      <a:endParaRPr lang="en-US" sz="2400" b="1" i="0" u="none" strike="noStrike" dirty="0">
                        <a:solidFill>
                          <a:srgbClr val="000000"/>
                        </a:solidFill>
                        <a:effectLst/>
                        <a:latin typeface="Calibri" panose="020F0502020204030204" pitchFamily="34" charset="0"/>
                      </a:endParaRPr>
                    </a:p>
                  </a:txBody>
                  <a:tcPr marL="9525" marR="9525" marT="9525" marB="0" anchor="ctr">
                    <a:solidFill>
                      <a:srgbClr val="00B0F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Calibri" panose="020F0502020204030204" pitchFamily="34" charset="0"/>
                        </a:rPr>
                        <a:t>  </a:t>
                      </a:r>
                      <a:r>
                        <a:rPr lang="en-US" sz="2400" b="1" i="0" u="none" strike="noStrike" kern="1200" baseline="0" dirty="0" smtClean="0">
                          <a:solidFill>
                            <a:schemeClr val="dk1"/>
                          </a:solidFill>
                          <a:latin typeface="+mn-lt"/>
                          <a:ea typeface="+mn-ea"/>
                          <a:cs typeface="+mn-cs"/>
                        </a:rPr>
                        <a:t>What starts this event? </a:t>
                      </a:r>
                      <a:r>
                        <a:rPr lang="en-US" sz="2400" b="0" i="0" u="none" strike="noStrike" kern="1200" baseline="0" dirty="0" smtClean="0">
                          <a:solidFill>
                            <a:schemeClr val="dk1"/>
                          </a:solidFill>
                          <a:latin typeface="+mn-lt"/>
                          <a:ea typeface="+mn-ea"/>
                          <a:cs typeface="+mn-cs"/>
                        </a:rPr>
                        <a:t>	</a:t>
                      </a:r>
                    </a:p>
                  </a:txBody>
                  <a:tcPr marL="9525" marR="9525" marT="9525" marB="0" anchor="ctr">
                    <a:solidFill>
                      <a:srgbClr val="00B0F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400" b="1" i="0" u="none" strike="noStrike" kern="1200" baseline="0" dirty="0" smtClean="0">
                          <a:solidFill>
                            <a:schemeClr val="dk1"/>
                          </a:solidFill>
                          <a:latin typeface="+mn-lt"/>
                          <a:ea typeface="+mn-ea"/>
                          <a:cs typeface="+mn-cs"/>
                        </a:rPr>
                        <a:t>Elements affected</a:t>
                      </a:r>
                      <a:endParaRPr lang="en-US" sz="2400" b="0" i="0" u="none" strike="noStrike" kern="1200" baseline="0" dirty="0" smtClean="0">
                        <a:solidFill>
                          <a:schemeClr val="dk1"/>
                        </a:solidFill>
                        <a:latin typeface="+mn-lt"/>
                        <a:ea typeface="+mn-ea"/>
                        <a:cs typeface="+mn-cs"/>
                      </a:endParaRPr>
                    </a:p>
                  </a:txBody>
                  <a:tcPr marL="9525" marR="9525" marT="9525" marB="0" anchor="ctr">
                    <a:solidFill>
                      <a:srgbClr val="00B0F0"/>
                    </a:solidFill>
                  </a:tcPr>
                </a:tc>
              </a:tr>
              <a:tr h="408071">
                <a:tc>
                  <a:txBody>
                    <a:bodyPr/>
                    <a:lstStyle/>
                    <a:p>
                      <a:pPr algn="l" fontAlgn="b"/>
                      <a:r>
                        <a:rPr lang="en-US" sz="2400" u="none" strike="noStrike" dirty="0" err="1">
                          <a:effectLst/>
                        </a:rPr>
                        <a:t>onAbort</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An image failed to load.      </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400" b="0" i="0" u="none" strike="noStrike" kern="1200" baseline="0" dirty="0" smtClean="0">
                          <a:solidFill>
                            <a:schemeClr val="dk1"/>
                          </a:solidFill>
                          <a:latin typeface="+mn-lt"/>
                          <a:ea typeface="+mn-ea"/>
                          <a:cs typeface="+mn-cs"/>
                        </a:rPr>
                        <a:t>Image </a:t>
                      </a:r>
                      <a:endParaRPr lang="en-US" sz="1800" b="0" i="0" u="none" strike="noStrike" kern="1200" baseline="0" dirty="0" smtClean="0">
                        <a:solidFill>
                          <a:schemeClr val="dk1"/>
                        </a:solidFill>
                        <a:latin typeface="+mn-lt"/>
                        <a:ea typeface="+mn-ea"/>
                        <a:cs typeface="+mn-cs"/>
                      </a:endParaRPr>
                    </a:p>
                  </a:txBody>
                  <a:tcPr marL="9525" marR="9525" marT="9525" marB="0" anchor="ctr"/>
                </a:tc>
              </a:tr>
              <a:tr h="408071">
                <a:tc>
                  <a:txBody>
                    <a:bodyPr/>
                    <a:lstStyle/>
                    <a:p>
                      <a:pPr algn="l" fontAlgn="b"/>
                      <a:r>
                        <a:rPr lang="en-US" sz="2400" u="none" strike="noStrike">
                          <a:effectLst/>
                        </a:rPr>
                        <a:t>onBeforeUnload</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The user is navigating away from a page.   </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2400" b="0" i="0" u="none" strike="noStrike" dirty="0">
                        <a:solidFill>
                          <a:srgbClr val="000000"/>
                        </a:solidFill>
                        <a:effectLst/>
                        <a:latin typeface="Calibri" panose="020F0502020204030204" pitchFamily="34" charset="0"/>
                      </a:endParaRPr>
                    </a:p>
                  </a:txBody>
                  <a:tcPr marL="9525" marR="9525" marT="9525" marB="0" anchor="ctr"/>
                </a:tc>
              </a:tr>
              <a:tr h="408071">
                <a:tc>
                  <a:txBody>
                    <a:bodyPr/>
                    <a:lstStyle/>
                    <a:p>
                      <a:pPr algn="l" fontAlgn="b"/>
                      <a:r>
                        <a:rPr lang="en-US" sz="2400" u="none" strike="noStrike">
                          <a:effectLst/>
                        </a:rPr>
                        <a:t>onBlur</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A form field lost the focus (User moved to another field)</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Button, Checkbox, </a:t>
                      </a:r>
                      <a:r>
                        <a:rPr lang="en-US" sz="1800" b="0" i="0" u="none" strike="noStrike" kern="1200" baseline="0" dirty="0" err="1" smtClean="0">
                          <a:solidFill>
                            <a:schemeClr val="dk1"/>
                          </a:solidFill>
                          <a:latin typeface="+mn-lt"/>
                          <a:ea typeface="+mn-ea"/>
                          <a:cs typeface="+mn-cs"/>
                        </a:rPr>
                        <a:t>FileUpload</a:t>
                      </a:r>
                      <a:r>
                        <a:rPr lang="en-US" sz="1800" b="0" i="0" u="none" strike="noStrike" kern="1200" baseline="0" dirty="0" smtClean="0">
                          <a:solidFill>
                            <a:schemeClr val="dk1"/>
                          </a:solidFill>
                          <a:latin typeface="+mn-lt"/>
                          <a:ea typeface="+mn-ea"/>
                          <a:cs typeface="+mn-cs"/>
                        </a:rPr>
                        <a:t>, Frame, Layer, Password, Radio, Reset, Select, Submit, Text, </a:t>
                      </a:r>
                      <a:r>
                        <a:rPr lang="en-US" sz="1800" b="0" i="0" u="none" strike="noStrike" kern="1200" baseline="0" dirty="0" err="1" smtClean="0">
                          <a:solidFill>
                            <a:schemeClr val="dk1"/>
                          </a:solidFill>
                          <a:latin typeface="+mn-lt"/>
                          <a:ea typeface="+mn-ea"/>
                          <a:cs typeface="+mn-cs"/>
                        </a:rPr>
                        <a:t>Textarea</a:t>
                      </a:r>
                      <a:r>
                        <a:rPr lang="en-US" sz="1800" b="0" i="0" u="none" strike="noStrike" kern="1200" baseline="0" dirty="0" smtClean="0">
                          <a:solidFill>
                            <a:schemeClr val="dk1"/>
                          </a:solidFill>
                          <a:latin typeface="+mn-lt"/>
                          <a:ea typeface="+mn-ea"/>
                          <a:cs typeface="+mn-cs"/>
                        </a:rPr>
                        <a:t>, Window 	</a:t>
                      </a:r>
                    </a:p>
                  </a:txBody>
                  <a:tcPr marL="9525" marR="9525" marT="9525" marB="0" anchor="ctr"/>
                </a:tc>
              </a:tr>
              <a:tr h="408071">
                <a:tc>
                  <a:txBody>
                    <a:bodyPr/>
                    <a:lstStyle/>
                    <a:p>
                      <a:pPr algn="l" fontAlgn="b"/>
                      <a:r>
                        <a:rPr lang="en-US" sz="2400" u="none" strike="noStrike">
                          <a:effectLst/>
                        </a:rPr>
                        <a:t>onChange</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The contents of a field has changed.    </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0" i="0" u="none" strike="noStrike" kern="1200" baseline="0" dirty="0" err="1" smtClean="0">
                          <a:solidFill>
                            <a:schemeClr val="dk1"/>
                          </a:solidFill>
                          <a:latin typeface="+mn-lt"/>
                          <a:ea typeface="+mn-ea"/>
                          <a:cs typeface="+mn-cs"/>
                        </a:rPr>
                        <a:t>FileUpload</a:t>
                      </a:r>
                      <a:r>
                        <a:rPr lang="en-US" sz="1800" b="0" i="0" u="none" strike="noStrike" kern="1200" baseline="0" dirty="0" smtClean="0">
                          <a:solidFill>
                            <a:schemeClr val="dk1"/>
                          </a:solidFill>
                          <a:latin typeface="+mn-lt"/>
                          <a:ea typeface="+mn-ea"/>
                          <a:cs typeface="+mn-cs"/>
                        </a:rPr>
                        <a:t>, Select, Text, </a:t>
                      </a:r>
                      <a:r>
                        <a:rPr lang="en-US" sz="1800" b="0" i="0" u="none" strike="noStrike" kern="1200" baseline="0" dirty="0" err="1" smtClean="0">
                          <a:solidFill>
                            <a:schemeClr val="dk1"/>
                          </a:solidFill>
                          <a:latin typeface="+mn-lt"/>
                          <a:ea typeface="+mn-ea"/>
                          <a:cs typeface="+mn-cs"/>
                        </a:rPr>
                        <a:t>Textarea</a:t>
                      </a:r>
                      <a:r>
                        <a:rPr lang="en-US" sz="1800" b="0" i="0" u="none" strike="noStrike" kern="1200" baseline="0" dirty="0" smtClean="0">
                          <a:solidFill>
                            <a:schemeClr val="dk1"/>
                          </a:solidFill>
                          <a:latin typeface="+mn-lt"/>
                          <a:ea typeface="+mn-ea"/>
                          <a:cs typeface="+mn-cs"/>
                        </a:rPr>
                        <a:t> 	</a:t>
                      </a:r>
                    </a:p>
                  </a:txBody>
                  <a:tcPr marL="9525" marR="9525" marT="9525" marB="0" anchor="ctr"/>
                </a:tc>
              </a:tr>
              <a:tr h="408071">
                <a:tc>
                  <a:txBody>
                    <a:bodyPr/>
                    <a:lstStyle/>
                    <a:p>
                      <a:pPr algn="l" fontAlgn="b"/>
                      <a:r>
                        <a:rPr lang="en-US" sz="2400" u="none" strike="noStrike" dirty="0" err="1">
                          <a:effectLst/>
                        </a:rPr>
                        <a:t>onClick</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User clicked on this item.      </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Button, Document, Checkbox, Link, Radio, Reset, Submit 	</a:t>
                      </a:r>
                    </a:p>
                  </a:txBody>
                  <a:tcPr marL="9525" marR="9525" marT="9525" marB="0" anchor="ctr"/>
                </a:tc>
              </a:tr>
              <a:tr h="408071">
                <a:tc>
                  <a:txBody>
                    <a:bodyPr/>
                    <a:lstStyle/>
                    <a:p>
                      <a:pPr algn="l" fontAlgn="b"/>
                      <a:r>
                        <a:rPr lang="en-US" sz="2400" u="none" strike="noStrike">
                          <a:effectLst/>
                        </a:rPr>
                        <a:t>onDblClick</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User double-clicked on this item.      </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Area, Document, Link </a:t>
                      </a:r>
                    </a:p>
                  </a:txBody>
                  <a:tcPr marL="9525" marR="9525" marT="9525" marB="0" anchor="ctr"/>
                </a:tc>
              </a:tr>
              <a:tr h="408071">
                <a:tc>
                  <a:txBody>
                    <a:bodyPr/>
                    <a:lstStyle/>
                    <a:p>
                      <a:pPr algn="l" fontAlgn="b"/>
                      <a:r>
                        <a:rPr lang="en-US" sz="2400" u="none" strike="noStrike">
                          <a:effectLst/>
                        </a:rPr>
                        <a:t>onError</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An error occurred while loading an image.    </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Frame, Image, Window </a:t>
                      </a:r>
                    </a:p>
                  </a:txBody>
                  <a:tcPr marL="9525" marR="9525" marT="9525" marB="0" anchor="ctr"/>
                </a:tc>
              </a:tr>
              <a:tr h="408071">
                <a:tc>
                  <a:txBody>
                    <a:bodyPr/>
                    <a:lstStyle/>
                    <a:p>
                      <a:pPr algn="l" fontAlgn="b"/>
                      <a:r>
                        <a:rPr lang="en-US" sz="2400" u="none" strike="noStrike">
                          <a:effectLst/>
                        </a:rPr>
                        <a:t>onFocus</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User just moved into this form element.    </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Button, Checkbox, </a:t>
                      </a:r>
                      <a:r>
                        <a:rPr lang="en-US" sz="1800" b="0" i="0" u="none" strike="noStrike" kern="1200" baseline="0" dirty="0" err="1" smtClean="0">
                          <a:solidFill>
                            <a:schemeClr val="dk1"/>
                          </a:solidFill>
                          <a:latin typeface="+mn-lt"/>
                          <a:ea typeface="+mn-ea"/>
                          <a:cs typeface="+mn-cs"/>
                        </a:rPr>
                        <a:t>FileUpload</a:t>
                      </a:r>
                      <a:r>
                        <a:rPr lang="en-US" sz="1800" b="0" i="0" u="none" strike="noStrike" kern="1200" baseline="0" dirty="0" smtClean="0">
                          <a:solidFill>
                            <a:schemeClr val="dk1"/>
                          </a:solidFill>
                          <a:latin typeface="+mn-lt"/>
                          <a:ea typeface="+mn-ea"/>
                          <a:cs typeface="+mn-cs"/>
                        </a:rPr>
                        <a:t>, Frame, Layer, Password, Radio, Reset, Select, Submit, Text, </a:t>
                      </a:r>
                      <a:r>
                        <a:rPr lang="en-US" sz="1800" b="0" i="0" u="none" strike="noStrike" kern="1200" baseline="0" dirty="0" err="1" smtClean="0">
                          <a:solidFill>
                            <a:schemeClr val="dk1"/>
                          </a:solidFill>
                          <a:latin typeface="+mn-lt"/>
                          <a:ea typeface="+mn-ea"/>
                          <a:cs typeface="+mn-cs"/>
                        </a:rPr>
                        <a:t>Textarea</a:t>
                      </a:r>
                      <a:r>
                        <a:rPr lang="en-US" sz="1800" b="0" i="0" u="none" strike="noStrike" kern="1200" baseline="0" dirty="0" smtClean="0">
                          <a:solidFill>
                            <a:schemeClr val="dk1"/>
                          </a:solidFill>
                          <a:latin typeface="+mn-lt"/>
                          <a:ea typeface="+mn-ea"/>
                          <a:cs typeface="+mn-cs"/>
                        </a:rPr>
                        <a:t>, Window 	</a:t>
                      </a:r>
                    </a:p>
                  </a:txBody>
                  <a:tcPr marL="9525" marR="9525" marT="9525" marB="0" anchor="ctr"/>
                </a:tc>
              </a:tr>
            </a:tbl>
          </a:graphicData>
        </a:graphic>
      </p:graphicFrame>
    </p:spTree>
    <p:extLst>
      <p:ext uri="{BB962C8B-B14F-4D97-AF65-F5344CB8AC3E}">
        <p14:creationId xmlns:p14="http://schemas.microsoft.com/office/powerpoint/2010/main" val="64806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84100244"/>
              </p:ext>
            </p:extLst>
          </p:nvPr>
        </p:nvGraphicFramePr>
        <p:xfrm>
          <a:off x="838200" y="1825625"/>
          <a:ext cx="11326528" cy="1632284"/>
        </p:xfrm>
        <a:graphic>
          <a:graphicData uri="http://schemas.openxmlformats.org/drawingml/2006/table">
            <a:tbl>
              <a:tblPr>
                <a:tableStyleId>{5C22544A-7EE6-4342-B048-85BDC9FD1C3A}</a:tableStyleId>
              </a:tblPr>
              <a:tblGrid>
                <a:gridCol w="1572136"/>
                <a:gridCol w="4953792"/>
                <a:gridCol w="4800600"/>
              </a:tblGrid>
              <a:tr h="408071">
                <a:tc>
                  <a:txBody>
                    <a:bodyPr/>
                    <a:lstStyle/>
                    <a:p>
                      <a:pPr algn="ctr" fontAlgn="b"/>
                      <a:r>
                        <a:rPr lang="en-US" sz="2400" b="1" i="0" u="none" strike="noStrike" dirty="0" smtClean="0">
                          <a:solidFill>
                            <a:srgbClr val="000000"/>
                          </a:solidFill>
                          <a:effectLst/>
                          <a:latin typeface="Calibri" panose="020F0502020204030204" pitchFamily="34" charset="0"/>
                        </a:rPr>
                        <a:t>Event</a:t>
                      </a:r>
                      <a:endParaRPr lang="en-US" sz="2400" b="1" i="0" u="none" strike="noStrike" dirty="0">
                        <a:solidFill>
                          <a:srgbClr val="000000"/>
                        </a:solidFill>
                        <a:effectLst/>
                        <a:latin typeface="Calibri" panose="020F0502020204030204" pitchFamily="34" charset="0"/>
                      </a:endParaRPr>
                    </a:p>
                  </a:txBody>
                  <a:tcPr marL="9525" marR="9525" marT="9525" marB="0" anchor="ctr">
                    <a:solidFill>
                      <a:srgbClr val="00B0F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Calibri" panose="020F0502020204030204" pitchFamily="34" charset="0"/>
                        </a:rPr>
                        <a:t>  </a:t>
                      </a:r>
                      <a:r>
                        <a:rPr lang="en-US" sz="2400" b="1" i="0" u="none" strike="noStrike" kern="1200" baseline="0" dirty="0" smtClean="0">
                          <a:solidFill>
                            <a:schemeClr val="dk1"/>
                          </a:solidFill>
                          <a:latin typeface="+mn-lt"/>
                          <a:ea typeface="+mn-ea"/>
                          <a:cs typeface="+mn-cs"/>
                        </a:rPr>
                        <a:t>What starts this event? </a:t>
                      </a:r>
                      <a:r>
                        <a:rPr lang="en-US" sz="2400" b="0" i="0" u="none" strike="noStrike" kern="1200" baseline="0" dirty="0" smtClean="0">
                          <a:solidFill>
                            <a:schemeClr val="dk1"/>
                          </a:solidFill>
                          <a:latin typeface="+mn-lt"/>
                          <a:ea typeface="+mn-ea"/>
                          <a:cs typeface="+mn-cs"/>
                        </a:rPr>
                        <a:t>	</a:t>
                      </a:r>
                    </a:p>
                  </a:txBody>
                  <a:tcPr marL="9525" marR="9525" marT="9525" marB="0" anchor="ctr">
                    <a:solidFill>
                      <a:srgbClr val="00B0F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400" b="1" i="0" u="none" strike="noStrike" kern="1200" baseline="0" dirty="0" smtClean="0">
                          <a:solidFill>
                            <a:schemeClr val="dk1"/>
                          </a:solidFill>
                          <a:latin typeface="+mn-lt"/>
                          <a:ea typeface="+mn-ea"/>
                          <a:cs typeface="+mn-cs"/>
                        </a:rPr>
                        <a:t>Elements affected</a:t>
                      </a:r>
                      <a:endParaRPr lang="en-US" sz="2400" b="0" i="0" u="none" strike="noStrike" kern="1200" baseline="0" dirty="0" smtClean="0">
                        <a:solidFill>
                          <a:schemeClr val="dk1"/>
                        </a:solidFill>
                        <a:latin typeface="+mn-lt"/>
                        <a:ea typeface="+mn-ea"/>
                        <a:cs typeface="+mn-cs"/>
                      </a:endParaRPr>
                    </a:p>
                  </a:txBody>
                  <a:tcPr marL="9525" marR="9525" marT="9525" marB="0" anchor="ctr">
                    <a:solidFill>
                      <a:srgbClr val="00B0F0"/>
                    </a:solidFill>
                  </a:tcPr>
                </a:tc>
              </a:tr>
              <a:tr h="408071">
                <a:tc>
                  <a:txBody>
                    <a:bodyPr/>
                    <a:lstStyle/>
                    <a:p>
                      <a:pPr algn="l" fontAlgn="b"/>
                      <a:r>
                        <a:rPr lang="en-US" sz="2400" u="none" strike="noStrike" dirty="0" err="1">
                          <a:effectLst/>
                        </a:rPr>
                        <a:t>onKeyDown</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a:effectLst/>
                        </a:rPr>
                        <a:t>A key was pressed.       </a:t>
                      </a:r>
                      <a:endParaRPr lang="en-US" sz="2400" b="0" i="0" u="none" strike="noStrike">
                        <a:solidFill>
                          <a:srgbClr val="000000"/>
                        </a:solidFill>
                        <a:effectLst/>
                        <a:latin typeface="Calibri" panose="020F0502020204030204" pitchFamily="34" charset="0"/>
                      </a:endParaRPr>
                    </a:p>
                  </a:txBody>
                  <a:tcPr marL="9525" marR="9525" marT="9525" marB="0" anchor="ctr"/>
                </a:tc>
                <a:tc rowSpan="3">
                  <a:txBody>
                    <a:bodyPr/>
                    <a:lstStyle/>
                    <a:p>
                      <a:r>
                        <a:rPr lang="en-US" sz="1800" b="0" i="0" u="none" strike="noStrike" kern="1200" baseline="0" dirty="0" smtClean="0">
                          <a:solidFill>
                            <a:schemeClr val="dk1"/>
                          </a:solidFill>
                          <a:latin typeface="+mn-lt"/>
                          <a:ea typeface="+mn-ea"/>
                          <a:cs typeface="+mn-cs"/>
                        </a:rPr>
                        <a:t>Document, Image, Link, </a:t>
                      </a:r>
                      <a:r>
                        <a:rPr lang="en-US" sz="1800" b="0" i="0" u="none" strike="noStrike" kern="1200" baseline="0" dirty="0" err="1" smtClean="0">
                          <a:solidFill>
                            <a:schemeClr val="dk1"/>
                          </a:solidFill>
                          <a:latin typeface="+mn-lt"/>
                          <a:ea typeface="+mn-ea"/>
                          <a:cs typeface="+mn-cs"/>
                        </a:rPr>
                        <a:t>Textarea</a:t>
                      </a:r>
                      <a:r>
                        <a:rPr lang="en-US" sz="1800" b="0" i="0" u="none" strike="noStrike" kern="1200" baseline="0" dirty="0" smtClean="0">
                          <a:solidFill>
                            <a:schemeClr val="dk1"/>
                          </a:solidFill>
                          <a:latin typeface="+mn-lt"/>
                          <a:ea typeface="+mn-ea"/>
                          <a:cs typeface="+mn-cs"/>
                        </a:rPr>
                        <a:t> </a:t>
                      </a:r>
                    </a:p>
                  </a:txBody>
                  <a:tcPr marL="9525" marR="9525" marT="9525" marB="0" anchor="ctr"/>
                </a:tc>
              </a:tr>
              <a:tr h="408071">
                <a:tc>
                  <a:txBody>
                    <a:bodyPr/>
                    <a:lstStyle/>
                    <a:p>
                      <a:pPr algn="l" fontAlgn="b"/>
                      <a:r>
                        <a:rPr lang="en-US" sz="2400" u="none" strike="noStrike">
                          <a:effectLst/>
                        </a:rPr>
                        <a:t>onKeyPress</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A key was pressed OR released.     </a:t>
                      </a:r>
                      <a:endParaRPr lang="en-US" sz="24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l" fontAlgn="ctr"/>
                      <a:endParaRPr lang="en-US" sz="2400" b="0" i="0" u="none" strike="noStrike" dirty="0">
                        <a:solidFill>
                          <a:srgbClr val="000000"/>
                        </a:solidFill>
                        <a:effectLst/>
                        <a:latin typeface="Calibri" panose="020F0502020204030204" pitchFamily="34" charset="0"/>
                      </a:endParaRPr>
                    </a:p>
                  </a:txBody>
                  <a:tcPr marL="9525" marR="9525" marT="9525" marB="0" anchor="ctr"/>
                </a:tc>
              </a:tr>
              <a:tr h="408071">
                <a:tc>
                  <a:txBody>
                    <a:bodyPr/>
                    <a:lstStyle/>
                    <a:p>
                      <a:pPr algn="l" fontAlgn="b"/>
                      <a:r>
                        <a:rPr lang="en-US" sz="2400" u="none" strike="noStrike" dirty="0" err="1">
                          <a:effectLst/>
                        </a:rPr>
                        <a:t>onKeyUp</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u="none" strike="noStrike" dirty="0">
                          <a:effectLst/>
                        </a:rPr>
                        <a:t>A key was released.       </a:t>
                      </a:r>
                      <a:endParaRPr lang="en-US" sz="24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l" fontAlgn="ctr"/>
                      <a:endParaRPr lang="en-US" sz="24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304245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00633439"/>
              </p:ext>
            </p:extLst>
          </p:nvPr>
        </p:nvGraphicFramePr>
        <p:xfrm>
          <a:off x="565484" y="613616"/>
          <a:ext cx="11093116" cy="5558586"/>
        </p:xfrm>
        <a:graphic>
          <a:graphicData uri="http://schemas.openxmlformats.org/drawingml/2006/table">
            <a:tbl>
              <a:tblPr>
                <a:tableStyleId>{5C22544A-7EE6-4342-B048-85BDC9FD1C3A}</a:tableStyleId>
              </a:tblPr>
              <a:tblGrid>
                <a:gridCol w="2704139"/>
                <a:gridCol w="8388977"/>
              </a:tblGrid>
              <a:tr h="505326">
                <a:tc>
                  <a:txBody>
                    <a:bodyPr/>
                    <a:lstStyle/>
                    <a:p>
                      <a:pPr algn="l" fontAlgn="b"/>
                      <a:r>
                        <a:rPr lang="en-US" sz="2400" u="none" strike="noStrike" dirty="0" err="1">
                          <a:effectLst/>
                        </a:rPr>
                        <a:t>onLoad</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a:effectLst/>
                        </a:rPr>
                        <a:t>This object (iframe, image, script) finished loading.    </a:t>
                      </a:r>
                      <a:endParaRPr lang="en-US" sz="2400" b="0" i="0" u="none" strike="noStrike">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onMouseDown</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a:effectLst/>
                        </a:rPr>
                        <a:t>A mouse button was pressed.      </a:t>
                      </a:r>
                      <a:endParaRPr lang="en-US" sz="2400" b="0" i="0" u="none" strike="noStrike">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onMouseMove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a:effectLst/>
                        </a:rPr>
                        <a:t>The mouse moved.        </a:t>
                      </a:r>
                      <a:endParaRPr lang="en-US" sz="2400" b="0" i="0" u="none" strike="noStrike">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onMouseOut</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a:effectLst/>
                        </a:rPr>
                        <a:t>A mouse moved off of this element.    </a:t>
                      </a:r>
                      <a:endParaRPr lang="en-US" sz="2400" b="0" i="0" u="none" strike="noStrike">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onMouseOver</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a:effectLst/>
                        </a:rPr>
                        <a:t>The mouse moved over this element.     </a:t>
                      </a:r>
                      <a:endParaRPr lang="en-US" sz="2400" b="0" i="0" u="none" strike="noStrike">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onMouseUp</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dirty="0">
                          <a:effectLst/>
                        </a:rPr>
                        <a:t>The mouse button was released.      </a:t>
                      </a:r>
                      <a:endParaRPr lang="en-US" sz="2400" b="0" i="0" u="none" strike="noStrike" dirty="0">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onReset</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a:effectLst/>
                        </a:rPr>
                        <a:t>A form reset button was pressed.     </a:t>
                      </a:r>
                      <a:endParaRPr lang="en-US" sz="2400" b="0" i="0" u="none" strike="noStrike">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onResize</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a:effectLst/>
                        </a:rPr>
                        <a:t>The window or frame was resized.     </a:t>
                      </a:r>
                      <a:endParaRPr lang="en-US" sz="2400" b="0" i="0" u="none" strike="noStrike">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onSelect</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a:effectLst/>
                        </a:rPr>
                        <a:t>Text has been selected.       </a:t>
                      </a:r>
                      <a:endParaRPr lang="en-US" sz="2400" b="0" i="0" u="none" strike="noStrike">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onSubmit</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a:effectLst/>
                        </a:rPr>
                        <a:t>A form's Submit button has been pressed.    </a:t>
                      </a:r>
                      <a:endParaRPr lang="en-US" sz="2400" b="0" i="0" u="none" strike="noStrike">
                        <a:solidFill>
                          <a:srgbClr val="000000"/>
                        </a:solidFill>
                        <a:effectLst/>
                        <a:latin typeface="Calibri" panose="020F0502020204030204" pitchFamily="34" charset="0"/>
                      </a:endParaRPr>
                    </a:p>
                  </a:txBody>
                  <a:tcPr marL="9525" marR="9525" marT="9525" marB="0" anchor="ctr"/>
                </a:tc>
              </a:tr>
              <a:tr h="505326">
                <a:tc>
                  <a:txBody>
                    <a:bodyPr/>
                    <a:lstStyle/>
                    <a:p>
                      <a:pPr algn="l" fontAlgn="b"/>
                      <a:r>
                        <a:rPr lang="en-US" sz="2400" u="none" strike="noStrike">
                          <a:effectLst/>
                        </a:rPr>
                        <a:t>onUnload</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2400" u="none" strike="noStrike" dirty="0">
                          <a:effectLst/>
                        </a:rPr>
                        <a:t>The user is navigating away from a page.   </a:t>
                      </a:r>
                      <a:endParaRPr lang="en-US" sz="24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4278870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3970068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337" y="4542971"/>
            <a:ext cx="11904006" cy="19594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337" y="0"/>
            <a:ext cx="11225463" cy="1325563"/>
          </a:xfrm>
        </p:spPr>
        <p:txBody>
          <a:bodyPr/>
          <a:lstStyle/>
          <a:p>
            <a:r>
              <a:rPr lang="en-US" dirty="0" smtClean="0"/>
              <a:t>Variables</a:t>
            </a:r>
            <a:endParaRPr lang="en-US" dirty="0"/>
          </a:p>
        </p:txBody>
      </p:sp>
      <p:sp>
        <p:nvSpPr>
          <p:cNvPr id="3" name="Content Placeholder 2"/>
          <p:cNvSpPr>
            <a:spLocks noGrp="1"/>
          </p:cNvSpPr>
          <p:nvPr>
            <p:ph idx="1"/>
          </p:nvPr>
        </p:nvSpPr>
        <p:spPr>
          <a:xfrm>
            <a:off x="128337" y="1235242"/>
            <a:ext cx="11871157" cy="5622758"/>
          </a:xfrm>
        </p:spPr>
        <p:txBody>
          <a:bodyPr>
            <a:normAutofit/>
          </a:bodyPr>
          <a:lstStyle/>
          <a:p>
            <a:r>
              <a:rPr lang="en-US" dirty="0" err="1"/>
              <a:t>Javascript</a:t>
            </a:r>
            <a:r>
              <a:rPr lang="en-US" dirty="0"/>
              <a:t> is not a strongly typed language which means you rarely have to concern yourself </a:t>
            </a:r>
            <a:r>
              <a:rPr lang="en-US" dirty="0" smtClean="0"/>
              <a:t>with the </a:t>
            </a:r>
            <a:r>
              <a:rPr lang="en-US" dirty="0"/>
              <a:t>type of data a variable is storing, only what the variable is storing and in </a:t>
            </a:r>
            <a:r>
              <a:rPr lang="en-US" dirty="0" err="1"/>
              <a:t>Javascript</a:t>
            </a:r>
            <a:r>
              <a:rPr lang="en-US" dirty="0"/>
              <a:t>, </a:t>
            </a:r>
            <a:r>
              <a:rPr lang="en-US" dirty="0" smtClean="0"/>
              <a:t>variables can </a:t>
            </a:r>
            <a:r>
              <a:rPr lang="en-US" dirty="0"/>
              <a:t>store </a:t>
            </a:r>
            <a:r>
              <a:rPr lang="en-US" dirty="0" smtClean="0"/>
              <a:t>anything</a:t>
            </a:r>
            <a:r>
              <a:rPr lang="en-US" dirty="0"/>
              <a:t>, even </a:t>
            </a:r>
            <a:r>
              <a:rPr lang="en-US" b="1" u="sng" dirty="0" smtClean="0"/>
              <a:t>functions</a:t>
            </a:r>
            <a:r>
              <a:rPr lang="en-US" dirty="0" smtClean="0"/>
              <a:t>.</a:t>
            </a:r>
          </a:p>
          <a:p>
            <a:r>
              <a:rPr lang="en-US" dirty="0">
                <a:solidFill>
                  <a:srgbClr val="FF0000"/>
                </a:solidFill>
              </a:rPr>
              <a:t>A variable may not be a </a:t>
            </a:r>
            <a:r>
              <a:rPr lang="en-US" dirty="0" err="1">
                <a:solidFill>
                  <a:srgbClr val="FF0000"/>
                </a:solidFill>
              </a:rPr>
              <a:t>Javascript</a:t>
            </a:r>
            <a:r>
              <a:rPr lang="en-US" dirty="0">
                <a:solidFill>
                  <a:srgbClr val="FF0000"/>
                </a:solidFill>
              </a:rPr>
              <a:t> reserved word or begin with a number or any symbol </a:t>
            </a:r>
            <a:r>
              <a:rPr lang="en-US" dirty="0" smtClean="0">
                <a:solidFill>
                  <a:srgbClr val="FF0000"/>
                </a:solidFill>
              </a:rPr>
              <a:t>other than </a:t>
            </a:r>
            <a:r>
              <a:rPr lang="en-US" dirty="0">
                <a:solidFill>
                  <a:srgbClr val="FF0000"/>
                </a:solidFill>
              </a:rPr>
              <a:t>$ or _. In Internet explorer you should also avoid variable names with the same name </a:t>
            </a:r>
            <a:r>
              <a:rPr lang="en-US" dirty="0" smtClean="0">
                <a:solidFill>
                  <a:srgbClr val="FF0000"/>
                </a:solidFill>
              </a:rPr>
              <a:t>as html </a:t>
            </a:r>
            <a:r>
              <a:rPr lang="en-US" dirty="0">
                <a:solidFill>
                  <a:srgbClr val="FF0000"/>
                </a:solidFill>
              </a:rPr>
              <a:t>elements you have </a:t>
            </a:r>
            <a:r>
              <a:rPr lang="en-US" dirty="0" smtClean="0">
                <a:solidFill>
                  <a:srgbClr val="FF0000"/>
                </a:solidFill>
              </a:rPr>
              <a:t>named.</a:t>
            </a:r>
          </a:p>
          <a:p>
            <a:pPr marL="457200" lvl="1" indent="0">
              <a:buNone/>
            </a:pPr>
            <a:r>
              <a:rPr lang="en-US" b="1" dirty="0" err="1">
                <a:solidFill>
                  <a:srgbClr val="FF0000"/>
                </a:solidFill>
              </a:rPr>
              <a:t>var</a:t>
            </a:r>
            <a:r>
              <a:rPr lang="en-US" b="1" dirty="0">
                <a:solidFill>
                  <a:srgbClr val="FF0000"/>
                </a:solidFill>
              </a:rPr>
              <a:t> </a:t>
            </a:r>
            <a:r>
              <a:rPr lang="en-US" b="1" dirty="0" err="1">
                <a:solidFill>
                  <a:srgbClr val="FF0000"/>
                </a:solidFill>
              </a:rPr>
              <a:t>someDiv</a:t>
            </a:r>
            <a:r>
              <a:rPr lang="en-US" b="1" dirty="0">
                <a:solidFill>
                  <a:srgbClr val="FF0000"/>
                </a:solidFill>
              </a:rPr>
              <a:t> = </a:t>
            </a:r>
            <a:r>
              <a:rPr lang="en-US" b="1" dirty="0" err="1">
                <a:solidFill>
                  <a:srgbClr val="FF0000"/>
                </a:solidFill>
              </a:rPr>
              <a:t>document.getElementByID</a:t>
            </a:r>
            <a:r>
              <a:rPr lang="en-US" b="1" dirty="0">
                <a:solidFill>
                  <a:srgbClr val="FF0000"/>
                </a:solidFill>
              </a:rPr>
              <a:t>('</a:t>
            </a:r>
            <a:r>
              <a:rPr lang="en-US" b="1" dirty="0" err="1">
                <a:solidFill>
                  <a:srgbClr val="FF0000"/>
                </a:solidFill>
              </a:rPr>
              <a:t>someDiv</a:t>
            </a:r>
            <a:r>
              <a:rPr lang="en-US" b="1" dirty="0" smtClean="0">
                <a:solidFill>
                  <a:srgbClr val="FF0000"/>
                </a:solidFill>
              </a:rPr>
              <a:t>');</a:t>
            </a:r>
          </a:p>
          <a:p>
            <a:r>
              <a:rPr lang="en-US" dirty="0"/>
              <a:t>Variables in </a:t>
            </a:r>
            <a:r>
              <a:rPr lang="en-US" dirty="0" err="1"/>
              <a:t>Javascript</a:t>
            </a:r>
            <a:r>
              <a:rPr lang="en-US" dirty="0"/>
              <a:t> have FUNCTION scope. That is, all variables are global unless they </a:t>
            </a:r>
            <a:r>
              <a:rPr lang="en-US" dirty="0" smtClean="0"/>
              <a:t>are explicitly </a:t>
            </a:r>
            <a:r>
              <a:rPr lang="en-US" dirty="0"/>
              <a:t>defined inside a function and even then child-functions have access to their </a:t>
            </a:r>
            <a:r>
              <a:rPr lang="en-US" dirty="0" smtClean="0"/>
              <a:t>parent's variables</a:t>
            </a:r>
            <a:r>
              <a:rPr lang="en-US" dirty="0"/>
              <a:t>. If a function defines a new variable WITHOUT using the </a:t>
            </a:r>
            <a:r>
              <a:rPr lang="en-US" i="1" dirty="0" err="1"/>
              <a:t>var</a:t>
            </a:r>
            <a:r>
              <a:rPr lang="en-US" i="1" dirty="0"/>
              <a:t> </a:t>
            </a:r>
            <a:r>
              <a:rPr lang="en-US" dirty="0"/>
              <a:t>keyword, that variable </a:t>
            </a:r>
            <a:r>
              <a:rPr lang="en-US" dirty="0" smtClean="0"/>
              <a:t>will be </a:t>
            </a:r>
            <a:r>
              <a:rPr lang="en-US" b="1" dirty="0"/>
              <a:t>global </a:t>
            </a:r>
            <a:r>
              <a:rPr lang="en-US" dirty="0"/>
              <a:t>in scope.</a:t>
            </a:r>
            <a:endParaRPr lang="en-US" b="1" dirty="0" smtClean="0"/>
          </a:p>
        </p:txBody>
      </p:sp>
    </p:spTree>
    <p:extLst>
      <p:ext uri="{BB962C8B-B14F-4D97-AF65-F5344CB8AC3E}">
        <p14:creationId xmlns:p14="http://schemas.microsoft.com/office/powerpoint/2010/main" val="2866994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948</Words>
  <Application>Microsoft Office PowerPoint</Application>
  <PresentationFormat>Widescreen</PresentationFormat>
  <Paragraphs>132</Paragraphs>
  <Slides>16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Java Script</vt:lpstr>
      <vt:lpstr>PowerPoint Presentation</vt:lpstr>
      <vt:lpstr>Inbuild js functions</vt:lpstr>
      <vt:lpstr>Debugging</vt:lpstr>
      <vt:lpstr>Javascript is an Event Driven Language</vt:lpstr>
      <vt:lpstr>PowerPoint Presentation</vt:lpstr>
      <vt:lpstr>PowerPoint Presentation</vt:lpstr>
      <vt:lpstr>Comments</vt:lpstr>
      <vt:lpstr>Variables</vt:lpstr>
      <vt:lpstr>Variables - CLOSURE</vt:lpstr>
      <vt:lpstr>PowerPoint Presentation</vt:lpstr>
      <vt:lpstr>Special Keywords</vt:lpstr>
      <vt:lpstr>objects </vt:lpstr>
      <vt:lpstr>DOM</vt:lpstr>
      <vt:lpstr>Working with Forms</vt:lpstr>
      <vt:lpstr>Working with Windows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Venkatakrishnan Bindusaran</dc:creator>
  <cp:lastModifiedBy>Venkatakrishnan Bindusaran</cp:lastModifiedBy>
  <cp:revision>56</cp:revision>
  <dcterms:created xsi:type="dcterms:W3CDTF">2015-09-29T02:48:00Z</dcterms:created>
  <dcterms:modified xsi:type="dcterms:W3CDTF">2015-10-01T10:15:11Z</dcterms:modified>
</cp:coreProperties>
</file>