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9" r:id="rId6"/>
    <p:sldId id="258"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75" r:id="rId24"/>
    <p:sldId id="280" r:id="rId25"/>
    <p:sldId id="281" r:id="rId26"/>
    <p:sldId id="282" r:id="rId27"/>
    <p:sldId id="283" r:id="rId28"/>
    <p:sldId id="285" r:id="rId29"/>
    <p:sldId id="286" r:id="rId30"/>
    <p:sldId id="287" r:id="rId31"/>
    <p:sldId id="290" r:id="rId32"/>
    <p:sldId id="284" r:id="rId33"/>
    <p:sldId id="289" r:id="rId34"/>
    <p:sldId id="292" r:id="rId35"/>
    <p:sldId id="293" r:id="rId36"/>
    <p:sldId id="294" r:id="rId37"/>
    <p:sldId id="295" r:id="rId38"/>
    <p:sldId id="296" r:id="rId39"/>
    <p:sldId id="297" r:id="rId40"/>
    <p:sldId id="288" r:id="rId41"/>
    <p:sldId id="299" r:id="rId42"/>
    <p:sldId id="300" r:id="rId43"/>
    <p:sldId id="301" r:id="rId44"/>
    <p:sldId id="298" r:id="rId45"/>
    <p:sldId id="302" r:id="rId46"/>
    <p:sldId id="303" r:id="rId47"/>
    <p:sldId id="304" r:id="rId48"/>
    <p:sldId id="291" r:id="rId49"/>
    <p:sldId id="305" r:id="rId50"/>
    <p:sldId id="306" r:id="rId51"/>
    <p:sldId id="308" r:id="rId52"/>
    <p:sldId id="307" r:id="rId53"/>
    <p:sldId id="310" r:id="rId54"/>
    <p:sldId id="314" r:id="rId55"/>
    <p:sldId id="309" r:id="rId56"/>
    <p:sldId id="311" r:id="rId57"/>
    <p:sldId id="312" r:id="rId58"/>
    <p:sldId id="313" r:id="rId59"/>
    <p:sldId id="315" r:id="rId60"/>
    <p:sldId id="316" r:id="rId61"/>
    <p:sldId id="317" r:id="rId62"/>
    <p:sldId id="318" r:id="rId63"/>
    <p:sldId id="319" r:id="rId64"/>
    <p:sldId id="320" r:id="rId65"/>
    <p:sldId id="321" r:id="rId66"/>
    <p:sldId id="32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21-Jan-17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21-Jan-17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21-Jan-17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21-Jan-17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21-Jan-17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21-Jan-17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javascript%20demos/onchangeevent.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javascript%20demos/onmouseoverou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javascript%20demos/onmouseupdow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javascript%20demos/onfocus.html" TargetMode="External"/><Relationship Id="rId2" Type="http://schemas.openxmlformats.org/officeDocument/2006/relationships/hyperlink" Target="javascript%20demos/onloadevent.html" TargetMode="External"/><Relationship Id="rId1" Type="http://schemas.openxmlformats.org/officeDocument/2006/relationships/slideLayout" Target="../slideLayouts/slideLayout2.xml"/><Relationship Id="rId6" Type="http://schemas.openxmlformats.org/officeDocument/2006/relationships/hyperlink" Target="javascript%20demos/analogclock.html" TargetMode="External"/><Relationship Id="rId5" Type="http://schemas.openxmlformats.org/officeDocument/2006/relationships/hyperlink" Target="javascript%20demos/animationeg1.html" TargetMode="External"/><Relationship Id="rId4" Type="http://schemas.openxmlformats.org/officeDocument/2006/relationships/hyperlink" Target="javascript%20demos/onmouseupdown1.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javascript%20demos/windowopen.html" TargetMode="External"/><Relationship Id="rId2" Type="http://schemas.openxmlformats.org/officeDocument/2006/relationships/hyperlink" Target="javascript%20demos/windowdemo1.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javascript%20demos/capturebub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javascript%20demos/removeeventlistener.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Document object model	</a:t>
            </a:r>
          </a:p>
        </p:txBody>
      </p:sp>
      <p:sp>
        <p:nvSpPr>
          <p:cNvPr id="3" name="Subtitle 2"/>
          <p:cNvSpPr>
            <a:spLocks noGrp="1"/>
          </p:cNvSpPr>
          <p:nvPr>
            <p:ph type="subTitle" idx="1"/>
          </p:nvPr>
        </p:nvSpPr>
        <p:spPr/>
        <p:txBody>
          <a:bodyPr/>
          <a:lstStyle/>
          <a:p>
            <a:r>
              <a:rPr lang="en-US" dirty="0"/>
              <a:t>Anju </a:t>
            </a:r>
            <a:r>
              <a:rPr lang="en-US" dirty="0" err="1"/>
              <a:t>Munoth</a:t>
            </a:r>
            <a:endParaRPr lang="en-US" dirty="0"/>
          </a:p>
        </p:txBody>
      </p:sp>
    </p:spTree>
    <p:extLst>
      <p:ext uri="{BB962C8B-B14F-4D97-AF65-F5344CB8AC3E}">
        <p14:creationId xmlns:p14="http://schemas.microsoft.com/office/powerpoint/2010/main" val="1572054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err="1"/>
              <a:t>dom</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Is a standard </a:t>
            </a:r>
            <a:r>
              <a:rPr lang="en-US" b="1" dirty="0">
                <a:effectLst/>
              </a:rPr>
              <a:t>object</a:t>
            </a:r>
            <a:r>
              <a:rPr lang="en-US" dirty="0">
                <a:effectLst/>
              </a:rPr>
              <a:t> model and </a:t>
            </a:r>
            <a:r>
              <a:rPr lang="en-US" b="1" dirty="0">
                <a:effectLst/>
              </a:rPr>
              <a:t>programming interface</a:t>
            </a:r>
            <a:r>
              <a:rPr lang="en-US" dirty="0">
                <a:effectLst/>
              </a:rPr>
              <a:t> for HTML.</a:t>
            </a:r>
          </a:p>
          <a:p>
            <a:r>
              <a:rPr lang="en-US" b="1" dirty="0">
                <a:effectLst/>
              </a:rPr>
              <a:t>Is a standard for how to get, change, add, or delete HTML elements.</a:t>
            </a:r>
            <a:endParaRPr lang="en-US" dirty="0">
              <a:effectLst/>
            </a:endParaRPr>
          </a:p>
          <a:p>
            <a:pPr marL="0" indent="0">
              <a:buNone/>
            </a:pPr>
            <a:r>
              <a:rPr lang="en-US" dirty="0">
                <a:effectLst/>
              </a:rPr>
              <a:t> It defines:</a:t>
            </a:r>
          </a:p>
          <a:p>
            <a:r>
              <a:rPr lang="en-US" dirty="0">
                <a:effectLst/>
              </a:rPr>
              <a:t>The HTML elements as </a:t>
            </a:r>
            <a:r>
              <a:rPr lang="en-US" b="1" dirty="0">
                <a:effectLst/>
              </a:rPr>
              <a:t>objects</a:t>
            </a:r>
            <a:endParaRPr lang="en-US" dirty="0">
              <a:effectLst/>
            </a:endParaRPr>
          </a:p>
          <a:p>
            <a:r>
              <a:rPr lang="en-US" dirty="0">
                <a:effectLst/>
              </a:rPr>
              <a:t>The </a:t>
            </a:r>
            <a:r>
              <a:rPr lang="en-US" b="1" dirty="0">
                <a:effectLst/>
              </a:rPr>
              <a:t>properties</a:t>
            </a:r>
            <a:r>
              <a:rPr lang="en-US" dirty="0">
                <a:effectLst/>
              </a:rPr>
              <a:t> of all HTML elements</a:t>
            </a:r>
          </a:p>
          <a:p>
            <a:r>
              <a:rPr lang="en-US" dirty="0">
                <a:effectLst/>
              </a:rPr>
              <a:t>The </a:t>
            </a:r>
            <a:r>
              <a:rPr lang="en-US" b="1" dirty="0">
                <a:effectLst/>
              </a:rPr>
              <a:t>methods</a:t>
            </a:r>
            <a:r>
              <a:rPr lang="en-US" dirty="0">
                <a:effectLst/>
              </a:rPr>
              <a:t> to access all HTML elements</a:t>
            </a:r>
          </a:p>
          <a:p>
            <a:r>
              <a:rPr lang="en-US" dirty="0">
                <a:effectLst/>
              </a:rPr>
              <a:t>The </a:t>
            </a:r>
            <a:r>
              <a:rPr lang="en-US" b="1" dirty="0">
                <a:effectLst/>
              </a:rPr>
              <a:t>events</a:t>
            </a:r>
            <a:r>
              <a:rPr lang="en-US" dirty="0">
                <a:effectLst/>
              </a:rPr>
              <a:t> for all HTML elements</a:t>
            </a:r>
          </a:p>
          <a:p>
            <a:br>
              <a:rPr lang="en-US" dirty="0"/>
            </a:br>
            <a:endParaRPr lang="en-US" dirty="0"/>
          </a:p>
        </p:txBody>
      </p:sp>
    </p:spTree>
    <p:extLst>
      <p:ext uri="{BB962C8B-B14F-4D97-AF65-F5344CB8AC3E}">
        <p14:creationId xmlns:p14="http://schemas.microsoft.com/office/powerpoint/2010/main" val="220716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DOM Programming Interface</a:t>
            </a:r>
          </a:p>
        </p:txBody>
      </p:sp>
      <p:sp>
        <p:nvSpPr>
          <p:cNvPr id="3" name="Content Placeholder 2"/>
          <p:cNvSpPr>
            <a:spLocks noGrp="1"/>
          </p:cNvSpPr>
          <p:nvPr>
            <p:ph idx="1"/>
          </p:nvPr>
        </p:nvSpPr>
        <p:spPr/>
        <p:txBody>
          <a:bodyPr/>
          <a:lstStyle/>
          <a:p>
            <a:r>
              <a:rPr lang="en-US" dirty="0">
                <a:effectLst/>
              </a:rPr>
              <a:t>can be accessed with JavaScript (and with other programming languages).</a:t>
            </a:r>
          </a:p>
          <a:p>
            <a:r>
              <a:rPr lang="en-US" dirty="0">
                <a:effectLst/>
              </a:rPr>
              <a:t>In the DOM, all HTML elements are defined as </a:t>
            </a:r>
            <a:r>
              <a:rPr lang="en-US" b="1" dirty="0">
                <a:effectLst/>
              </a:rPr>
              <a:t>objects</a:t>
            </a:r>
            <a:r>
              <a:rPr lang="en-US" dirty="0">
                <a:effectLst/>
              </a:rPr>
              <a:t>.</a:t>
            </a:r>
          </a:p>
          <a:p>
            <a:r>
              <a:rPr lang="en-US" dirty="0">
                <a:effectLst/>
              </a:rPr>
              <a:t>The programming interface is the properties and methods of each object.</a:t>
            </a:r>
          </a:p>
          <a:p>
            <a:r>
              <a:rPr lang="en-US" dirty="0">
                <a:effectLst/>
              </a:rPr>
              <a:t>A </a:t>
            </a:r>
            <a:r>
              <a:rPr lang="en-US" b="1" dirty="0">
                <a:effectLst/>
              </a:rPr>
              <a:t>property</a:t>
            </a:r>
            <a:r>
              <a:rPr lang="en-US" dirty="0">
                <a:effectLst/>
              </a:rPr>
              <a:t> is a value that you can get or set (like changing the content of an HTML element).</a:t>
            </a:r>
          </a:p>
          <a:p>
            <a:r>
              <a:rPr lang="en-US" dirty="0">
                <a:effectLst/>
              </a:rPr>
              <a:t>A </a:t>
            </a:r>
            <a:r>
              <a:rPr lang="en-US" b="1" dirty="0">
                <a:effectLst/>
              </a:rPr>
              <a:t>method</a:t>
            </a:r>
            <a:r>
              <a:rPr lang="en-US" dirty="0">
                <a:effectLst/>
              </a:rPr>
              <a:t> is an action you can do (like add or deleting an HTML element).</a:t>
            </a:r>
          </a:p>
          <a:p>
            <a:endParaRPr lang="en-US" dirty="0"/>
          </a:p>
        </p:txBody>
      </p:sp>
    </p:spTree>
    <p:extLst>
      <p:ext uri="{BB962C8B-B14F-4D97-AF65-F5344CB8AC3E}">
        <p14:creationId xmlns:p14="http://schemas.microsoft.com/office/powerpoint/2010/main" val="384667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HTML Elements</a:t>
            </a:r>
            <a:br>
              <a:rPr lang="en-US" dirty="0"/>
            </a:br>
            <a:endParaRPr lang="en-US" dirty="0"/>
          </a:p>
        </p:txBody>
      </p:sp>
      <p:sp>
        <p:nvSpPr>
          <p:cNvPr id="8" name="Content Placeholder 7"/>
          <p:cNvSpPr>
            <a:spLocks noGrp="1"/>
          </p:cNvSpPr>
          <p:nvPr>
            <p:ph idx="1"/>
          </p:nvPr>
        </p:nvSpPr>
        <p:spPr/>
        <p:txBody>
          <a:bodyPr/>
          <a:lstStyle/>
          <a:p>
            <a:pPr marL="0" indent="0">
              <a:buNone/>
            </a:pPr>
            <a:r>
              <a:rPr lang="en-US" dirty="0"/>
              <a:t>	Method					Description</a:t>
            </a:r>
          </a:p>
          <a:p>
            <a:pPr marL="0" indent="0">
              <a:buNone/>
            </a:pPr>
            <a:r>
              <a:rPr lang="en-US" dirty="0" err="1"/>
              <a:t>document.getElementById</a:t>
            </a:r>
            <a:r>
              <a:rPr lang="en-US" dirty="0"/>
              <a:t>(id)			Find an element by element id</a:t>
            </a:r>
          </a:p>
          <a:p>
            <a:pPr marL="0" indent="0">
              <a:buNone/>
            </a:pPr>
            <a:r>
              <a:rPr lang="en-US" dirty="0" err="1"/>
              <a:t>document.getElementsByTagName</a:t>
            </a:r>
            <a:r>
              <a:rPr lang="en-US" dirty="0"/>
              <a:t>(name)	Find elements by tag name</a:t>
            </a:r>
          </a:p>
          <a:p>
            <a:pPr marL="0" indent="0">
              <a:buNone/>
            </a:pPr>
            <a:r>
              <a:rPr lang="en-US" dirty="0" err="1"/>
              <a:t>document.getElementsByClassName</a:t>
            </a:r>
            <a:r>
              <a:rPr lang="en-US" dirty="0"/>
              <a:t>(name)	Find elements by class name</a:t>
            </a:r>
          </a:p>
        </p:txBody>
      </p:sp>
    </p:spTree>
    <p:extLst>
      <p:ext uri="{BB962C8B-B14F-4D97-AF65-F5344CB8AC3E}">
        <p14:creationId xmlns:p14="http://schemas.microsoft.com/office/powerpoint/2010/main" val="183931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Changing HTML Elements</a:t>
            </a:r>
            <a:endParaRPr lang="en-US" dirty="0"/>
          </a:p>
        </p:txBody>
      </p:sp>
      <p:sp>
        <p:nvSpPr>
          <p:cNvPr id="3" name="Content Placeholder 2"/>
          <p:cNvSpPr>
            <a:spLocks noGrp="1"/>
          </p:cNvSpPr>
          <p:nvPr>
            <p:ph idx="1"/>
          </p:nvPr>
        </p:nvSpPr>
        <p:spPr/>
        <p:txBody>
          <a:bodyPr/>
          <a:lstStyle/>
          <a:p>
            <a:r>
              <a:rPr lang="en-US" dirty="0"/>
              <a:t>Method						Description</a:t>
            </a:r>
          </a:p>
          <a:p>
            <a:r>
              <a:rPr lang="en-US" dirty="0" err="1"/>
              <a:t>element.innerHTML</a:t>
            </a:r>
            <a:r>
              <a:rPr lang="en-US" dirty="0"/>
              <a:t> =  new html content	Change the inner HTML of an element</a:t>
            </a:r>
          </a:p>
          <a:p>
            <a:r>
              <a:rPr lang="en-US" dirty="0" err="1"/>
              <a:t>element.attribute</a:t>
            </a:r>
            <a:r>
              <a:rPr lang="en-US" dirty="0"/>
              <a:t> = new value		Change the attribute value of an HTML 							element	</a:t>
            </a:r>
          </a:p>
          <a:p>
            <a:r>
              <a:rPr lang="en-US" dirty="0" err="1"/>
              <a:t>element.setAttribute</a:t>
            </a:r>
            <a:r>
              <a:rPr lang="en-US" dirty="0"/>
              <a:t>(attribute, value)	Change the attribute value of an HTML 							element</a:t>
            </a:r>
          </a:p>
          <a:p>
            <a:r>
              <a:rPr lang="en-US" dirty="0" err="1"/>
              <a:t>element.style.property</a:t>
            </a:r>
            <a:r>
              <a:rPr lang="en-US" dirty="0"/>
              <a:t> = new style		Change the style of an HTML element</a:t>
            </a:r>
          </a:p>
        </p:txBody>
      </p:sp>
    </p:spTree>
    <p:extLst>
      <p:ext uri="{BB962C8B-B14F-4D97-AF65-F5344CB8AC3E}">
        <p14:creationId xmlns:p14="http://schemas.microsoft.com/office/powerpoint/2010/main" val="132369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Adding and Deleting Elements</a:t>
            </a:r>
            <a:endParaRPr lang="en-US" dirty="0"/>
          </a:p>
        </p:txBody>
      </p:sp>
      <p:sp>
        <p:nvSpPr>
          <p:cNvPr id="3" name="Content Placeholder 2"/>
          <p:cNvSpPr>
            <a:spLocks noGrp="1"/>
          </p:cNvSpPr>
          <p:nvPr>
            <p:ph idx="1"/>
          </p:nvPr>
        </p:nvSpPr>
        <p:spPr/>
        <p:txBody>
          <a:bodyPr/>
          <a:lstStyle/>
          <a:p>
            <a:r>
              <a:rPr lang="en-US" dirty="0"/>
              <a:t>Method					Description</a:t>
            </a:r>
          </a:p>
          <a:p>
            <a:r>
              <a:rPr lang="en-US" dirty="0" err="1"/>
              <a:t>document.createElement</a:t>
            </a:r>
            <a:r>
              <a:rPr lang="en-US" dirty="0"/>
              <a:t>(element)	Create an HTML element</a:t>
            </a:r>
          </a:p>
          <a:p>
            <a:r>
              <a:rPr lang="en-US" dirty="0" err="1"/>
              <a:t>document.removeChild</a:t>
            </a:r>
            <a:r>
              <a:rPr lang="en-US" dirty="0"/>
              <a:t>(element)	Remove an HTML element</a:t>
            </a:r>
          </a:p>
          <a:p>
            <a:r>
              <a:rPr lang="en-US" dirty="0" err="1"/>
              <a:t>document.appendChild</a:t>
            </a:r>
            <a:r>
              <a:rPr lang="en-US" dirty="0"/>
              <a:t>(element)	Add an HTML element</a:t>
            </a:r>
          </a:p>
          <a:p>
            <a:r>
              <a:rPr lang="en-US" dirty="0" err="1"/>
              <a:t>document.replaceChild</a:t>
            </a:r>
            <a:r>
              <a:rPr lang="en-US" dirty="0"/>
              <a:t>(element)	Replace an HTML element</a:t>
            </a:r>
          </a:p>
          <a:p>
            <a:r>
              <a:rPr lang="en-US" dirty="0" err="1"/>
              <a:t>document.write</a:t>
            </a:r>
            <a:r>
              <a:rPr lang="en-US" dirty="0"/>
              <a:t>(text)			Write into the HTML output stream</a:t>
            </a:r>
          </a:p>
        </p:txBody>
      </p:sp>
    </p:spTree>
    <p:extLst>
      <p:ext uri="{BB962C8B-B14F-4D97-AF65-F5344CB8AC3E}">
        <p14:creationId xmlns:p14="http://schemas.microsoft.com/office/powerpoint/2010/main" val="266659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Events Handlers</a:t>
            </a:r>
          </a:p>
        </p:txBody>
      </p:sp>
      <p:sp>
        <p:nvSpPr>
          <p:cNvPr id="3" name="Content Placeholder 2"/>
          <p:cNvSpPr>
            <a:spLocks noGrp="1"/>
          </p:cNvSpPr>
          <p:nvPr>
            <p:ph idx="1"/>
          </p:nvPr>
        </p:nvSpPr>
        <p:spPr/>
        <p:txBody>
          <a:bodyPr/>
          <a:lstStyle/>
          <a:p>
            <a:r>
              <a:rPr lang="en-US" dirty="0" err="1"/>
              <a:t>document.getElementById</a:t>
            </a:r>
            <a:r>
              <a:rPr lang="en-US" dirty="0"/>
              <a:t>(id).</a:t>
            </a:r>
            <a:r>
              <a:rPr lang="en-US" dirty="0" err="1"/>
              <a:t>onclick</a:t>
            </a:r>
            <a:r>
              <a:rPr lang="en-US" dirty="0"/>
              <a:t> = function(){code}	//Adding event handler code to an </a:t>
            </a:r>
            <a:r>
              <a:rPr lang="en-US" dirty="0" err="1"/>
              <a:t>onclick</a:t>
            </a:r>
            <a:r>
              <a:rPr lang="en-US" dirty="0"/>
              <a:t> event</a:t>
            </a:r>
          </a:p>
        </p:txBody>
      </p:sp>
    </p:spTree>
    <p:extLst>
      <p:ext uri="{BB962C8B-B14F-4D97-AF65-F5344CB8AC3E}">
        <p14:creationId xmlns:p14="http://schemas.microsoft.com/office/powerpoint/2010/main" val="72750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Finding HTML Elements</a:t>
            </a:r>
            <a:endParaRPr lang="en-US" dirty="0"/>
          </a:p>
        </p:txBody>
      </p:sp>
      <p:sp>
        <p:nvSpPr>
          <p:cNvPr id="3" name="Content Placeholder 2"/>
          <p:cNvSpPr>
            <a:spLocks noGrp="1"/>
          </p:cNvSpPr>
          <p:nvPr>
            <p:ph idx="1"/>
          </p:nvPr>
        </p:nvSpPr>
        <p:spPr/>
        <p:txBody>
          <a:bodyPr/>
          <a:lstStyle/>
          <a:p>
            <a:r>
              <a:rPr lang="en-US" dirty="0">
                <a:effectLst/>
              </a:rPr>
              <a:t>Finding HTML elements by id</a:t>
            </a:r>
          </a:p>
          <a:p>
            <a:r>
              <a:rPr lang="en-US" dirty="0">
                <a:effectLst/>
              </a:rPr>
              <a:t>Finding HTML elements by tag name</a:t>
            </a:r>
          </a:p>
          <a:p>
            <a:r>
              <a:rPr lang="en-US" dirty="0">
                <a:effectLst/>
              </a:rPr>
              <a:t>Finding HTML elements by class name</a:t>
            </a:r>
          </a:p>
          <a:p>
            <a:r>
              <a:rPr lang="en-US" dirty="0">
                <a:effectLst/>
              </a:rPr>
              <a:t>Finding HTML elements by CSS selectors</a:t>
            </a:r>
          </a:p>
          <a:p>
            <a:r>
              <a:rPr lang="en-US" dirty="0">
                <a:effectLst/>
              </a:rPr>
              <a:t>Finding HTML elements by HTML object collections</a:t>
            </a:r>
          </a:p>
          <a:p>
            <a:endParaRPr lang="en-US" dirty="0"/>
          </a:p>
        </p:txBody>
      </p:sp>
    </p:spTree>
    <p:extLst>
      <p:ext uri="{BB962C8B-B14F-4D97-AF65-F5344CB8AC3E}">
        <p14:creationId xmlns:p14="http://schemas.microsoft.com/office/powerpoint/2010/main" val="365478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Finding HTML Element by Id</a:t>
            </a:r>
            <a:endParaRPr lang="en-US" dirty="0"/>
          </a:p>
        </p:txBody>
      </p:sp>
      <p:sp>
        <p:nvSpPr>
          <p:cNvPr id="3" name="Content Placeholder 2"/>
          <p:cNvSpPr>
            <a:spLocks noGrp="1"/>
          </p:cNvSpPr>
          <p:nvPr>
            <p:ph idx="1"/>
          </p:nvPr>
        </p:nvSpPr>
        <p:spPr/>
        <p:txBody>
          <a:bodyPr>
            <a:normAutofit lnSpcReduction="10000"/>
          </a:bodyPr>
          <a:lstStyle/>
          <a:p>
            <a:r>
              <a:rPr lang="en-US" dirty="0"/>
              <a:t>Easiest way to find an HTML element in the DOM, is by using the element id.</a:t>
            </a:r>
          </a:p>
          <a:p>
            <a:r>
              <a:rPr lang="en-US" dirty="0"/>
              <a:t>To find the element with id="intro":</a:t>
            </a:r>
          </a:p>
          <a:p>
            <a:r>
              <a:rPr lang="en-US" dirty="0"/>
              <a:t>Example</a:t>
            </a:r>
          </a:p>
          <a:p>
            <a:r>
              <a:rPr lang="en-US" dirty="0" err="1"/>
              <a:t>var</a:t>
            </a:r>
            <a:r>
              <a:rPr lang="en-US" dirty="0"/>
              <a:t> </a:t>
            </a:r>
            <a:r>
              <a:rPr lang="en-US" dirty="0" err="1"/>
              <a:t>myElement</a:t>
            </a:r>
            <a:r>
              <a:rPr lang="en-US" dirty="0"/>
              <a:t> = </a:t>
            </a:r>
            <a:r>
              <a:rPr lang="en-US" dirty="0" err="1"/>
              <a:t>document.getElementById</a:t>
            </a:r>
            <a:r>
              <a:rPr lang="en-US" dirty="0"/>
              <a:t>("intro");</a:t>
            </a:r>
          </a:p>
          <a:p>
            <a:endParaRPr lang="en-US" dirty="0"/>
          </a:p>
          <a:p>
            <a:r>
              <a:rPr lang="en-US" dirty="0"/>
              <a:t>If the element is found, the method will return the element as an object (in </a:t>
            </a:r>
            <a:r>
              <a:rPr lang="en-US" dirty="0" err="1"/>
              <a:t>myElement</a:t>
            </a:r>
            <a:r>
              <a:rPr lang="en-US" dirty="0"/>
              <a:t>).</a:t>
            </a:r>
          </a:p>
          <a:p>
            <a:r>
              <a:rPr lang="en-US" dirty="0"/>
              <a:t>If the element is not found, </a:t>
            </a:r>
            <a:r>
              <a:rPr lang="en-US" dirty="0" err="1"/>
              <a:t>myElement</a:t>
            </a:r>
            <a:r>
              <a:rPr lang="en-US" dirty="0"/>
              <a:t> will contain null.</a:t>
            </a:r>
          </a:p>
        </p:txBody>
      </p:sp>
    </p:spTree>
    <p:extLst>
      <p:ext uri="{BB962C8B-B14F-4D97-AF65-F5344CB8AC3E}">
        <p14:creationId xmlns:p14="http://schemas.microsoft.com/office/powerpoint/2010/main" val="274982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Finding HTML Elements by Tag Name</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To find all the elements using the HTML tag</a:t>
            </a:r>
          </a:p>
          <a:p>
            <a:r>
              <a:rPr lang="en-US" dirty="0">
                <a:effectLst/>
              </a:rPr>
              <a:t>To find all &lt;p&gt; elements:</a:t>
            </a:r>
          </a:p>
          <a:p>
            <a:r>
              <a:rPr lang="en-US" dirty="0">
                <a:effectLst/>
              </a:rPr>
              <a:t>Example</a:t>
            </a:r>
          </a:p>
          <a:p>
            <a:r>
              <a:rPr lang="en-US" dirty="0" err="1">
                <a:effectLst/>
              </a:rPr>
              <a:t>var</a:t>
            </a:r>
            <a:r>
              <a:rPr lang="en-US" dirty="0">
                <a:effectLst/>
              </a:rPr>
              <a:t> x = </a:t>
            </a:r>
            <a:r>
              <a:rPr lang="en-US" dirty="0" err="1">
                <a:effectLst/>
              </a:rPr>
              <a:t>document.getElementsByTagName</a:t>
            </a:r>
            <a:r>
              <a:rPr lang="en-US" dirty="0">
                <a:effectLst/>
              </a:rPr>
              <a:t>("p");</a:t>
            </a:r>
          </a:p>
          <a:p>
            <a:endParaRPr lang="en-US" dirty="0"/>
          </a:p>
        </p:txBody>
      </p:sp>
    </p:spTree>
    <p:extLst>
      <p:ext uri="{BB962C8B-B14F-4D97-AF65-F5344CB8AC3E}">
        <p14:creationId xmlns:p14="http://schemas.microsoft.com/office/powerpoint/2010/main" val="57850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Finding HTML Elements by Class Name</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To find all HTML elements with the same class name  - </a:t>
            </a:r>
            <a:r>
              <a:rPr lang="en-US" dirty="0" err="1">
                <a:effectLst/>
              </a:rPr>
              <a:t>getElementsByClassName</a:t>
            </a:r>
            <a:r>
              <a:rPr lang="en-US" dirty="0">
                <a:effectLst/>
              </a:rPr>
              <a:t>().</a:t>
            </a:r>
            <a:br>
              <a:rPr lang="en-US" dirty="0">
                <a:effectLst/>
              </a:rPr>
            </a:br>
            <a:endParaRPr lang="en-US" dirty="0">
              <a:effectLst/>
            </a:endParaRPr>
          </a:p>
          <a:p>
            <a:r>
              <a:rPr lang="en-US" dirty="0">
                <a:effectLst/>
              </a:rPr>
              <a:t>To return a list of all elements with class="intro".</a:t>
            </a:r>
          </a:p>
          <a:p>
            <a:r>
              <a:rPr lang="en-US" dirty="0">
                <a:effectLst/>
              </a:rPr>
              <a:t>Example</a:t>
            </a:r>
          </a:p>
          <a:p>
            <a:r>
              <a:rPr lang="en-US" dirty="0" err="1">
                <a:effectLst/>
              </a:rPr>
              <a:t>var</a:t>
            </a:r>
            <a:r>
              <a:rPr lang="en-US" dirty="0">
                <a:effectLst/>
              </a:rPr>
              <a:t> x = </a:t>
            </a:r>
            <a:r>
              <a:rPr lang="en-US" dirty="0" err="1">
                <a:effectLst/>
              </a:rPr>
              <a:t>document.getElementsByClassName</a:t>
            </a:r>
            <a:r>
              <a:rPr lang="en-US" dirty="0">
                <a:effectLst/>
              </a:rPr>
              <a:t>("intro");</a:t>
            </a:r>
          </a:p>
          <a:p>
            <a:endParaRPr lang="en-US" dirty="0"/>
          </a:p>
        </p:txBody>
      </p:sp>
    </p:spTree>
    <p:extLst>
      <p:ext uri="{BB962C8B-B14F-4D97-AF65-F5344CB8AC3E}">
        <p14:creationId xmlns:p14="http://schemas.microsoft.com/office/powerpoint/2010/main" val="3380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endParaRPr lang="en-US" dirty="0"/>
          </a:p>
        </p:txBody>
      </p:sp>
      <p:sp>
        <p:nvSpPr>
          <p:cNvPr id="3" name="Content Placeholder 2"/>
          <p:cNvSpPr>
            <a:spLocks noGrp="1"/>
          </p:cNvSpPr>
          <p:nvPr>
            <p:ph idx="1"/>
          </p:nvPr>
        </p:nvSpPr>
        <p:spPr/>
        <p:txBody>
          <a:bodyPr/>
          <a:lstStyle/>
          <a:p>
            <a:pPr marL="0" indent="0">
              <a:buNone/>
            </a:pPr>
            <a:r>
              <a:rPr lang="en-US" dirty="0"/>
              <a:t>JavaScript evolved with the code abstraction in mind. It was implemented with following sections.</a:t>
            </a:r>
          </a:p>
          <a:p>
            <a:endParaRPr lang="en-US" dirty="0"/>
          </a:p>
          <a:p>
            <a:r>
              <a:rPr lang="en-US" dirty="0"/>
              <a:t>Core(</a:t>
            </a:r>
            <a:r>
              <a:rPr lang="en-US" dirty="0" err="1"/>
              <a:t>Ecma</a:t>
            </a:r>
            <a:r>
              <a:rPr lang="en-US" dirty="0"/>
              <a:t> Script Specifications)</a:t>
            </a:r>
          </a:p>
          <a:p>
            <a:r>
              <a:rPr lang="en-US" dirty="0"/>
              <a:t>DOM (Document Object Model)</a:t>
            </a:r>
          </a:p>
          <a:p>
            <a:r>
              <a:rPr lang="en-US" dirty="0"/>
              <a:t>BOM (Browser Object Model)</a:t>
            </a:r>
          </a:p>
        </p:txBody>
      </p:sp>
    </p:spTree>
    <p:extLst>
      <p:ext uri="{BB962C8B-B14F-4D97-AF65-F5344CB8AC3E}">
        <p14:creationId xmlns:p14="http://schemas.microsoft.com/office/powerpoint/2010/main" val="1426502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Finding HTML Elements by CSS Selectors</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To find all HTML elements that matches a specified CSS selector (id, class names, types, attributes, values of attributes, </a:t>
            </a:r>
            <a:r>
              <a:rPr lang="en-US" dirty="0" err="1">
                <a:effectLst/>
              </a:rPr>
              <a:t>etc</a:t>
            </a:r>
            <a:r>
              <a:rPr lang="en-US" dirty="0">
                <a:effectLst/>
              </a:rPr>
              <a:t>)  -    </a:t>
            </a:r>
            <a:r>
              <a:rPr lang="en-US" dirty="0" err="1">
                <a:effectLst/>
              </a:rPr>
              <a:t>querySelectorAll</a:t>
            </a:r>
            <a:r>
              <a:rPr lang="en-US" dirty="0">
                <a:effectLst/>
              </a:rPr>
              <a:t>() method.</a:t>
            </a:r>
            <a:br>
              <a:rPr lang="en-US" dirty="0">
                <a:effectLst/>
              </a:rPr>
            </a:br>
            <a:endParaRPr lang="en-US" dirty="0">
              <a:effectLst/>
            </a:endParaRPr>
          </a:p>
          <a:p>
            <a:r>
              <a:rPr lang="en-US" dirty="0">
                <a:effectLst/>
              </a:rPr>
              <a:t>To return a list of all &lt;p&gt; elements with class="intro".</a:t>
            </a:r>
          </a:p>
          <a:p>
            <a:r>
              <a:rPr lang="en-US" dirty="0">
                <a:effectLst/>
              </a:rPr>
              <a:t>Example</a:t>
            </a:r>
          </a:p>
          <a:p>
            <a:r>
              <a:rPr lang="en-US" dirty="0" err="1">
                <a:effectLst/>
              </a:rPr>
              <a:t>var</a:t>
            </a:r>
            <a:r>
              <a:rPr lang="en-US" dirty="0">
                <a:effectLst/>
              </a:rPr>
              <a:t> x = </a:t>
            </a:r>
            <a:r>
              <a:rPr lang="en-US" dirty="0" err="1">
                <a:effectLst/>
              </a:rPr>
              <a:t>document.querySelectorAll</a:t>
            </a:r>
            <a:r>
              <a:rPr lang="en-US" dirty="0">
                <a:effectLst/>
              </a:rPr>
              <a:t>("</a:t>
            </a:r>
            <a:r>
              <a:rPr lang="en-US" dirty="0" err="1">
                <a:effectLst/>
              </a:rPr>
              <a:t>p.intro</a:t>
            </a:r>
            <a:r>
              <a:rPr lang="en-US" dirty="0">
                <a:effectLst/>
              </a:rPr>
              <a:t>");</a:t>
            </a:r>
          </a:p>
          <a:p>
            <a:endParaRPr lang="en-US" dirty="0"/>
          </a:p>
        </p:txBody>
      </p:sp>
    </p:spTree>
    <p:extLst>
      <p:ext uri="{BB962C8B-B14F-4D97-AF65-F5344CB8AC3E}">
        <p14:creationId xmlns:p14="http://schemas.microsoft.com/office/powerpoint/2010/main" val="44722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Finding HTML Elements by HTML Object Collections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effectLst/>
              </a:rPr>
              <a:t>To find the form element with id="frm1", in the forms collection, and displays all element values:</a:t>
            </a:r>
          </a:p>
          <a:p>
            <a:r>
              <a:rPr lang="en-US" dirty="0">
                <a:effectLst/>
              </a:rPr>
              <a:t>Example</a:t>
            </a:r>
          </a:p>
          <a:p>
            <a:r>
              <a:rPr lang="en-US" dirty="0" err="1">
                <a:effectLst/>
              </a:rPr>
              <a:t>var</a:t>
            </a:r>
            <a:r>
              <a:rPr lang="en-US" dirty="0">
                <a:effectLst/>
              </a:rPr>
              <a:t> x = </a:t>
            </a:r>
            <a:r>
              <a:rPr lang="en-US" dirty="0" err="1">
                <a:effectLst/>
              </a:rPr>
              <a:t>document.forms</a:t>
            </a:r>
            <a:r>
              <a:rPr lang="en-US" dirty="0">
                <a:effectLst/>
              </a:rPr>
              <a:t>["frm1"];</a:t>
            </a:r>
            <a:br>
              <a:rPr lang="en-US" dirty="0">
                <a:effectLst/>
              </a:rPr>
            </a:br>
            <a:r>
              <a:rPr lang="en-US" dirty="0" err="1">
                <a:effectLst/>
              </a:rPr>
              <a:t>var</a:t>
            </a:r>
            <a:r>
              <a:rPr lang="en-US" dirty="0">
                <a:effectLst/>
              </a:rPr>
              <a:t> text = "";</a:t>
            </a:r>
            <a:br>
              <a:rPr lang="en-US" dirty="0">
                <a:effectLst/>
              </a:rPr>
            </a:br>
            <a:r>
              <a:rPr lang="en-US" dirty="0" err="1">
                <a:effectLst/>
              </a:rPr>
              <a:t>var</a:t>
            </a:r>
            <a:r>
              <a:rPr lang="en-US" dirty="0">
                <a:effectLst/>
              </a:rPr>
              <a:t> </a:t>
            </a:r>
            <a:r>
              <a:rPr lang="en-US" dirty="0" err="1">
                <a:effectLst/>
              </a:rPr>
              <a:t>i</a:t>
            </a:r>
            <a:r>
              <a:rPr lang="en-US" dirty="0">
                <a:effectLst/>
              </a:rPr>
              <a:t>;</a:t>
            </a:r>
            <a:br>
              <a:rPr lang="en-US" dirty="0">
                <a:effectLst/>
              </a:rPr>
            </a:br>
            <a:r>
              <a:rPr lang="en-US" dirty="0">
                <a:effectLst/>
              </a:rPr>
              <a:t>for (</a:t>
            </a:r>
            <a:r>
              <a:rPr lang="en-US" dirty="0" err="1">
                <a:effectLst/>
              </a:rPr>
              <a:t>i</a:t>
            </a:r>
            <a:r>
              <a:rPr lang="en-US" dirty="0">
                <a:effectLst/>
              </a:rPr>
              <a:t> = 0; </a:t>
            </a:r>
            <a:r>
              <a:rPr lang="en-US" dirty="0" err="1">
                <a:effectLst/>
              </a:rPr>
              <a:t>i</a:t>
            </a:r>
            <a:r>
              <a:rPr lang="en-US" dirty="0">
                <a:effectLst/>
              </a:rPr>
              <a:t> &lt; </a:t>
            </a:r>
            <a:r>
              <a:rPr lang="en-US" dirty="0" err="1">
                <a:effectLst/>
              </a:rPr>
              <a:t>x.length</a:t>
            </a:r>
            <a:r>
              <a:rPr lang="en-US" dirty="0">
                <a:effectLst/>
              </a:rPr>
              <a:t>; </a:t>
            </a:r>
            <a:r>
              <a:rPr lang="en-US" dirty="0" err="1">
                <a:effectLst/>
              </a:rPr>
              <a:t>i</a:t>
            </a:r>
            <a:r>
              <a:rPr lang="en-US" dirty="0">
                <a:effectLst/>
              </a:rPr>
              <a:t>++) {</a:t>
            </a:r>
            <a:br>
              <a:rPr lang="en-US" dirty="0">
                <a:effectLst/>
              </a:rPr>
            </a:br>
            <a:r>
              <a:rPr lang="en-US" dirty="0">
                <a:effectLst/>
              </a:rPr>
              <a:t>    text += </a:t>
            </a:r>
            <a:r>
              <a:rPr lang="en-US" dirty="0" err="1">
                <a:effectLst/>
              </a:rPr>
              <a:t>x.elements</a:t>
            </a:r>
            <a:r>
              <a:rPr lang="en-US" dirty="0">
                <a:effectLst/>
              </a:rPr>
              <a:t>[</a:t>
            </a:r>
            <a:r>
              <a:rPr lang="en-US" dirty="0" err="1">
                <a:effectLst/>
              </a:rPr>
              <a:t>i</a:t>
            </a:r>
            <a:r>
              <a:rPr lang="en-US" dirty="0">
                <a:effectLst/>
              </a:rPr>
              <a:t>].value + "&lt;</a:t>
            </a:r>
            <a:r>
              <a:rPr lang="en-US" dirty="0" err="1">
                <a:effectLst/>
              </a:rPr>
              <a:t>br</a:t>
            </a:r>
            <a:r>
              <a:rPr lang="en-US" dirty="0">
                <a:effectLst/>
              </a:rPr>
              <a:t>&gt;";</a:t>
            </a:r>
            <a:br>
              <a:rPr lang="en-US" dirty="0">
                <a:effectLst/>
              </a:rPr>
            </a:br>
            <a:r>
              <a:rPr lang="en-US" dirty="0">
                <a:effectLst/>
              </a:rPr>
              <a:t>}</a:t>
            </a:r>
            <a:br>
              <a:rPr lang="en-US" dirty="0">
                <a:effectLst/>
              </a:rPr>
            </a:br>
            <a:r>
              <a:rPr lang="en-US" dirty="0" err="1">
                <a:effectLst/>
              </a:rPr>
              <a:t>document.getElementById</a:t>
            </a:r>
            <a:r>
              <a:rPr lang="en-US" dirty="0">
                <a:effectLst/>
              </a:rPr>
              <a:t>("demo").</a:t>
            </a:r>
            <a:r>
              <a:rPr lang="en-US" dirty="0" err="1">
                <a:effectLst/>
              </a:rPr>
              <a:t>innerHTML</a:t>
            </a:r>
            <a:r>
              <a:rPr lang="en-US" dirty="0">
                <a:effectLst/>
              </a:rPr>
              <a:t> = text;</a:t>
            </a:r>
          </a:p>
          <a:p>
            <a:endParaRPr lang="en-US" dirty="0"/>
          </a:p>
        </p:txBody>
      </p:sp>
    </p:spTree>
    <p:extLst>
      <p:ext uri="{BB962C8B-B14F-4D97-AF65-F5344CB8AC3E}">
        <p14:creationId xmlns:p14="http://schemas.microsoft.com/office/powerpoint/2010/main" val="1094681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Finding HTML Elements by HTML Object Collections</a:t>
            </a:r>
            <a:endParaRPr lang="en-US" dirty="0"/>
          </a:p>
        </p:txBody>
      </p:sp>
      <p:sp>
        <p:nvSpPr>
          <p:cNvPr id="3" name="Content Placeholder 2"/>
          <p:cNvSpPr>
            <a:spLocks noGrp="1"/>
          </p:cNvSpPr>
          <p:nvPr>
            <p:ph idx="1"/>
          </p:nvPr>
        </p:nvSpPr>
        <p:spPr>
          <a:xfrm>
            <a:off x="913795" y="2096063"/>
            <a:ext cx="10353762" cy="4370997"/>
          </a:xfrm>
        </p:spPr>
        <p:txBody>
          <a:bodyPr>
            <a:normAutofit fontScale="85000" lnSpcReduction="20000"/>
          </a:bodyPr>
          <a:lstStyle/>
          <a:p>
            <a:pPr marL="0" indent="0">
              <a:buNone/>
            </a:pPr>
            <a:r>
              <a:rPr lang="en-US" dirty="0"/>
              <a:t>Following HTML objects (and object collections) are also accessible:</a:t>
            </a:r>
          </a:p>
          <a:p>
            <a:r>
              <a:rPr lang="en-US" dirty="0" err="1"/>
              <a:t>document.anchors</a:t>
            </a:r>
            <a:endParaRPr lang="en-US" dirty="0"/>
          </a:p>
          <a:p>
            <a:r>
              <a:rPr lang="en-US" dirty="0" err="1"/>
              <a:t>document.body</a:t>
            </a:r>
            <a:endParaRPr lang="en-US" dirty="0"/>
          </a:p>
          <a:p>
            <a:r>
              <a:rPr lang="en-US" dirty="0" err="1"/>
              <a:t>document.documentElement</a:t>
            </a:r>
            <a:endParaRPr lang="en-US" dirty="0"/>
          </a:p>
          <a:p>
            <a:r>
              <a:rPr lang="en-US" dirty="0" err="1"/>
              <a:t>document.embeds</a:t>
            </a:r>
            <a:endParaRPr lang="en-US" dirty="0"/>
          </a:p>
          <a:p>
            <a:r>
              <a:rPr lang="en-US" dirty="0" err="1"/>
              <a:t>document.forms</a:t>
            </a:r>
            <a:endParaRPr lang="en-US" dirty="0"/>
          </a:p>
          <a:p>
            <a:r>
              <a:rPr lang="en-US" dirty="0" err="1"/>
              <a:t>document.head</a:t>
            </a:r>
            <a:endParaRPr lang="en-US" dirty="0"/>
          </a:p>
          <a:p>
            <a:r>
              <a:rPr lang="en-US" dirty="0" err="1"/>
              <a:t>document.images</a:t>
            </a:r>
            <a:endParaRPr lang="en-US" dirty="0"/>
          </a:p>
          <a:p>
            <a:r>
              <a:rPr lang="en-US" dirty="0" err="1"/>
              <a:t>document.links</a:t>
            </a:r>
            <a:endParaRPr lang="en-US" dirty="0"/>
          </a:p>
          <a:p>
            <a:r>
              <a:rPr lang="en-US" dirty="0" err="1"/>
              <a:t>document.scripts</a:t>
            </a:r>
            <a:endParaRPr lang="en-US" dirty="0"/>
          </a:p>
          <a:p>
            <a:r>
              <a:rPr lang="en-US" dirty="0" err="1"/>
              <a:t>document.title</a:t>
            </a:r>
            <a:endParaRPr lang="en-US" dirty="0"/>
          </a:p>
        </p:txBody>
      </p:sp>
    </p:spTree>
    <p:extLst>
      <p:ext uri="{BB962C8B-B14F-4D97-AF65-F5344CB8AC3E}">
        <p14:creationId xmlns:p14="http://schemas.microsoft.com/office/powerpoint/2010/main" val="333013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err="1">
                <a:effectLst/>
              </a:rPr>
              <a:t>var</a:t>
            </a:r>
            <a:r>
              <a:rPr lang="en-US" dirty="0">
                <a:effectLst/>
              </a:rPr>
              <a:t> x = </a:t>
            </a:r>
            <a:r>
              <a:rPr lang="en-US" dirty="0" err="1">
                <a:effectLst/>
              </a:rPr>
              <a:t>document.getElementById</a:t>
            </a:r>
            <a:r>
              <a:rPr lang="en-US" dirty="0">
                <a:effectLst/>
              </a:rPr>
              <a:t>("main");</a:t>
            </a:r>
            <a:br>
              <a:rPr lang="en-US" dirty="0"/>
            </a:br>
            <a:r>
              <a:rPr lang="en-US" dirty="0" err="1">
                <a:effectLst/>
              </a:rPr>
              <a:t>var</a:t>
            </a:r>
            <a:r>
              <a:rPr lang="en-US" dirty="0">
                <a:effectLst/>
              </a:rPr>
              <a:t> y = </a:t>
            </a:r>
            <a:r>
              <a:rPr lang="en-US" dirty="0" err="1">
                <a:effectLst/>
              </a:rPr>
              <a:t>x.getElementsByTagName</a:t>
            </a:r>
            <a:r>
              <a:rPr lang="en-US" dirty="0">
                <a:effectLst/>
              </a:rPr>
              <a:t>("p");</a:t>
            </a:r>
          </a:p>
          <a:p>
            <a:pPr marL="0" indent="0">
              <a:buNone/>
            </a:pPr>
            <a:r>
              <a:rPr lang="en-US" dirty="0">
                <a:effectLst/>
              </a:rPr>
              <a:t>//finds the element with id="main", and then finds all &lt;p&gt; elements inside "main"</a:t>
            </a:r>
            <a:endParaRPr lang="en-US" dirty="0"/>
          </a:p>
        </p:txBody>
      </p:sp>
    </p:spTree>
    <p:extLst>
      <p:ext uri="{BB962C8B-B14F-4D97-AF65-F5344CB8AC3E}">
        <p14:creationId xmlns:p14="http://schemas.microsoft.com/office/powerpoint/2010/main" val="259706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Changing the HTML Output Stream</a:t>
            </a:r>
            <a:br>
              <a:rPr lang="en-US" dirty="0">
                <a:effectLst/>
              </a:rPr>
            </a:br>
            <a:endParaRPr lang="en-US" dirty="0"/>
          </a:p>
        </p:txBody>
      </p:sp>
      <p:sp>
        <p:nvSpPr>
          <p:cNvPr id="3" name="Content Placeholder 2"/>
          <p:cNvSpPr>
            <a:spLocks noGrp="1"/>
          </p:cNvSpPr>
          <p:nvPr>
            <p:ph idx="1"/>
          </p:nvPr>
        </p:nvSpPr>
        <p:spPr/>
        <p:txBody>
          <a:bodyPr>
            <a:normAutofit fontScale="77500" lnSpcReduction="20000"/>
          </a:bodyPr>
          <a:lstStyle/>
          <a:p>
            <a:r>
              <a:rPr lang="en-US" dirty="0">
                <a:effectLst/>
              </a:rPr>
              <a:t>JavaScript can create dynamic HTML content:</a:t>
            </a:r>
          </a:p>
          <a:p>
            <a:r>
              <a:rPr lang="en-US" dirty="0" err="1">
                <a:effectLst/>
              </a:rPr>
              <a:t>document.write</a:t>
            </a:r>
            <a:r>
              <a:rPr lang="en-US" dirty="0">
                <a:effectLst/>
              </a:rPr>
              <a:t>() can be used to write directly to the HTML output stream:</a:t>
            </a:r>
          </a:p>
          <a:p>
            <a:r>
              <a:rPr lang="en-US" dirty="0">
                <a:effectLst/>
              </a:rPr>
              <a:t>Example</a:t>
            </a:r>
          </a:p>
          <a:p>
            <a:r>
              <a:rPr lang="en-US" dirty="0">
                <a:effectLst/>
              </a:rPr>
              <a:t>&lt;!DOCTYPE html&gt;</a:t>
            </a:r>
            <a:br>
              <a:rPr lang="en-US" dirty="0">
                <a:effectLst/>
              </a:rPr>
            </a:br>
            <a:r>
              <a:rPr lang="en-US" dirty="0">
                <a:effectLst/>
              </a:rPr>
              <a:t>&lt;html&gt;</a:t>
            </a:r>
            <a:br>
              <a:rPr lang="en-US" dirty="0">
                <a:effectLst/>
              </a:rPr>
            </a:br>
            <a:r>
              <a:rPr lang="en-US" dirty="0">
                <a:effectLst/>
              </a:rPr>
              <a:t>&lt;body&gt;</a:t>
            </a:r>
            <a:br>
              <a:rPr lang="en-US" dirty="0">
                <a:effectLst/>
              </a:rPr>
            </a:br>
            <a:br>
              <a:rPr lang="en-US" dirty="0">
                <a:effectLst/>
              </a:rPr>
            </a:br>
            <a:r>
              <a:rPr lang="en-US" dirty="0">
                <a:effectLst/>
              </a:rPr>
              <a:t>&lt;script&gt;</a:t>
            </a:r>
            <a:br>
              <a:rPr lang="en-US" dirty="0">
                <a:effectLst/>
              </a:rPr>
            </a:br>
            <a:r>
              <a:rPr lang="en-US" dirty="0" err="1">
                <a:effectLst/>
              </a:rPr>
              <a:t>document.write</a:t>
            </a:r>
            <a:r>
              <a:rPr lang="en-US" dirty="0">
                <a:effectLst/>
              </a:rPr>
              <a:t>(Date());</a:t>
            </a:r>
            <a:br>
              <a:rPr lang="en-US" dirty="0">
                <a:effectLst/>
              </a:rPr>
            </a:br>
            <a:r>
              <a:rPr lang="en-US" dirty="0">
                <a:effectLst/>
              </a:rPr>
              <a:t>&lt;/script&gt;</a:t>
            </a:r>
            <a:br>
              <a:rPr lang="en-US" dirty="0">
                <a:effectLst/>
              </a:rPr>
            </a:br>
            <a:br>
              <a:rPr lang="en-US" dirty="0">
                <a:effectLst/>
              </a:rPr>
            </a:br>
            <a:r>
              <a:rPr lang="en-US" dirty="0">
                <a:effectLst/>
              </a:rPr>
              <a:t>&lt;/body&gt;</a:t>
            </a:r>
            <a:br>
              <a:rPr lang="en-US" dirty="0">
                <a:effectLst/>
              </a:rPr>
            </a:br>
            <a:r>
              <a:rPr lang="en-US" dirty="0">
                <a:effectLst/>
              </a:rPr>
              <a:t>&lt;/html&gt;</a:t>
            </a:r>
          </a:p>
          <a:p>
            <a:endParaRPr lang="en-US" dirty="0"/>
          </a:p>
        </p:txBody>
      </p:sp>
    </p:spTree>
    <p:extLst>
      <p:ext uri="{BB962C8B-B14F-4D97-AF65-F5344CB8AC3E}">
        <p14:creationId xmlns:p14="http://schemas.microsoft.com/office/powerpoint/2010/main" val="281884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 Content</a:t>
            </a:r>
            <a:br>
              <a:rPr lang="en-US" dirty="0"/>
            </a:br>
            <a:endParaRPr lang="en-US" dirty="0"/>
          </a:p>
        </p:txBody>
      </p:sp>
      <p:sp>
        <p:nvSpPr>
          <p:cNvPr id="3" name="Content Placeholder 2"/>
          <p:cNvSpPr>
            <a:spLocks noGrp="1"/>
          </p:cNvSpPr>
          <p:nvPr>
            <p:ph idx="1"/>
          </p:nvPr>
        </p:nvSpPr>
        <p:spPr>
          <a:xfrm>
            <a:off x="913795" y="2096063"/>
            <a:ext cx="10353762" cy="4503519"/>
          </a:xfrm>
        </p:spPr>
        <p:txBody>
          <a:bodyPr>
            <a:normAutofit fontScale="92500" lnSpcReduction="20000"/>
          </a:bodyPr>
          <a:lstStyle/>
          <a:p>
            <a:r>
              <a:rPr lang="en-US" dirty="0"/>
              <a:t>Easiest way to modify the content of an HTML element is by using the </a:t>
            </a:r>
            <a:r>
              <a:rPr lang="en-US" dirty="0" err="1"/>
              <a:t>innerHTML</a:t>
            </a:r>
            <a:r>
              <a:rPr lang="en-US" dirty="0"/>
              <a:t> property.</a:t>
            </a:r>
          </a:p>
          <a:p>
            <a:r>
              <a:rPr lang="en-US" dirty="0" err="1"/>
              <a:t>document.getElementById</a:t>
            </a:r>
            <a:r>
              <a:rPr lang="en-US" dirty="0"/>
              <a:t>(id).</a:t>
            </a:r>
            <a:r>
              <a:rPr lang="en-US" dirty="0" err="1"/>
              <a:t>innerHTML</a:t>
            </a:r>
            <a:r>
              <a:rPr lang="en-US" dirty="0"/>
              <a:t> = new HTML</a:t>
            </a:r>
          </a:p>
          <a:p>
            <a:r>
              <a:rPr lang="en-US" dirty="0"/>
              <a:t>Example below  changes the content of a &lt;p&gt; element:</a:t>
            </a:r>
          </a:p>
          <a:p>
            <a:pPr marL="0" indent="0">
              <a:spcBef>
                <a:spcPts val="600"/>
              </a:spcBef>
              <a:buNone/>
            </a:pPr>
            <a:r>
              <a:rPr lang="en-US" dirty="0"/>
              <a:t>&lt;html&gt;</a:t>
            </a:r>
          </a:p>
          <a:p>
            <a:pPr marL="0" indent="0">
              <a:spcBef>
                <a:spcPts val="600"/>
              </a:spcBef>
              <a:buNone/>
            </a:pPr>
            <a:r>
              <a:rPr lang="en-US" dirty="0"/>
              <a:t>&lt;body&gt;</a:t>
            </a:r>
          </a:p>
          <a:p>
            <a:pPr marL="0" indent="0">
              <a:spcBef>
                <a:spcPts val="600"/>
              </a:spcBef>
              <a:buNone/>
            </a:pPr>
            <a:r>
              <a:rPr lang="en-US" dirty="0"/>
              <a:t>&lt;p id="p1"&gt;Hello World!&lt;/p&gt;</a:t>
            </a:r>
          </a:p>
          <a:p>
            <a:pPr marL="0" indent="0">
              <a:spcBef>
                <a:spcPts val="600"/>
              </a:spcBef>
              <a:buNone/>
            </a:pPr>
            <a:r>
              <a:rPr lang="en-US" dirty="0"/>
              <a:t>&lt;script&gt;</a:t>
            </a:r>
          </a:p>
          <a:p>
            <a:pPr marL="0" indent="0">
              <a:spcBef>
                <a:spcPts val="600"/>
              </a:spcBef>
              <a:buNone/>
            </a:pPr>
            <a:r>
              <a:rPr lang="en-US" dirty="0" err="1"/>
              <a:t>document.getElementById</a:t>
            </a:r>
            <a:r>
              <a:rPr lang="en-US" dirty="0"/>
              <a:t>("p1").</a:t>
            </a:r>
            <a:r>
              <a:rPr lang="en-US" dirty="0" err="1"/>
              <a:t>innerHTML</a:t>
            </a:r>
            <a:r>
              <a:rPr lang="en-US" dirty="0"/>
              <a:t> = "New text!";</a:t>
            </a:r>
          </a:p>
          <a:p>
            <a:pPr marL="0" indent="0">
              <a:spcBef>
                <a:spcPts val="600"/>
              </a:spcBef>
              <a:buNone/>
            </a:pPr>
            <a:r>
              <a:rPr lang="en-US" dirty="0"/>
              <a:t>&lt;/script&gt;</a:t>
            </a:r>
          </a:p>
          <a:p>
            <a:pPr marL="0" indent="0">
              <a:spcBef>
                <a:spcPts val="600"/>
              </a:spcBef>
              <a:buNone/>
            </a:pPr>
            <a:r>
              <a:rPr lang="en-US" dirty="0"/>
              <a:t>&lt;/body&gt;</a:t>
            </a:r>
          </a:p>
          <a:p>
            <a:pPr marL="0" indent="0">
              <a:spcBef>
                <a:spcPts val="600"/>
              </a:spcBef>
              <a:buNone/>
            </a:pPr>
            <a:r>
              <a:rPr lang="en-US" dirty="0"/>
              <a:t>&lt;/html&gt;</a:t>
            </a:r>
          </a:p>
        </p:txBody>
      </p:sp>
    </p:spTree>
    <p:extLst>
      <p:ext uri="{BB962C8B-B14F-4D97-AF65-F5344CB8AC3E}">
        <p14:creationId xmlns:p14="http://schemas.microsoft.com/office/powerpoint/2010/main" val="331221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 Content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a:t>Eample</a:t>
            </a:r>
            <a:r>
              <a:rPr lang="en-US" dirty="0"/>
              <a:t> changes the content of an &lt;h1&gt; element:</a:t>
            </a:r>
          </a:p>
          <a:p>
            <a:pPr marL="0" indent="0">
              <a:spcBef>
                <a:spcPts val="600"/>
              </a:spcBef>
              <a:buNone/>
            </a:pPr>
            <a:r>
              <a:rPr lang="en-US" dirty="0"/>
              <a:t>&lt;html&gt;</a:t>
            </a:r>
          </a:p>
          <a:p>
            <a:pPr marL="0" indent="0">
              <a:spcBef>
                <a:spcPts val="600"/>
              </a:spcBef>
              <a:buNone/>
            </a:pPr>
            <a:r>
              <a:rPr lang="en-US" dirty="0"/>
              <a:t>&lt;body&gt;</a:t>
            </a:r>
          </a:p>
          <a:p>
            <a:pPr marL="0" indent="0">
              <a:spcBef>
                <a:spcPts val="600"/>
              </a:spcBef>
              <a:buNone/>
            </a:pPr>
            <a:r>
              <a:rPr lang="en-US" dirty="0"/>
              <a:t>&lt;h1 id="header"&gt;Old Header&lt;/h1&gt;</a:t>
            </a:r>
          </a:p>
          <a:p>
            <a:pPr marL="0" indent="0">
              <a:spcBef>
                <a:spcPts val="600"/>
              </a:spcBef>
              <a:buNone/>
            </a:pPr>
            <a:r>
              <a:rPr lang="en-US" dirty="0"/>
              <a:t>&lt;script&gt;</a:t>
            </a:r>
          </a:p>
          <a:p>
            <a:pPr marL="0" indent="0">
              <a:spcBef>
                <a:spcPts val="600"/>
              </a:spcBef>
              <a:buNone/>
            </a:pPr>
            <a:r>
              <a:rPr lang="en-US" dirty="0" err="1"/>
              <a:t>var</a:t>
            </a:r>
            <a:r>
              <a:rPr lang="en-US" dirty="0"/>
              <a:t> element = </a:t>
            </a:r>
            <a:r>
              <a:rPr lang="en-US" dirty="0" err="1"/>
              <a:t>document.getElementById</a:t>
            </a:r>
            <a:r>
              <a:rPr lang="en-US" dirty="0"/>
              <a:t>("header");</a:t>
            </a:r>
          </a:p>
          <a:p>
            <a:pPr marL="0" indent="0">
              <a:spcBef>
                <a:spcPts val="600"/>
              </a:spcBef>
              <a:buNone/>
            </a:pPr>
            <a:r>
              <a:rPr lang="en-US" dirty="0" err="1"/>
              <a:t>element.innerHTML</a:t>
            </a:r>
            <a:r>
              <a:rPr lang="en-US" dirty="0"/>
              <a:t> = "New Header";</a:t>
            </a:r>
          </a:p>
          <a:p>
            <a:pPr marL="0" indent="0">
              <a:spcBef>
                <a:spcPts val="600"/>
              </a:spcBef>
              <a:buNone/>
            </a:pPr>
            <a:r>
              <a:rPr lang="en-US" dirty="0"/>
              <a:t>&lt;/script&gt;</a:t>
            </a:r>
          </a:p>
          <a:p>
            <a:pPr marL="0" indent="0">
              <a:spcBef>
                <a:spcPts val="600"/>
              </a:spcBef>
              <a:buNone/>
            </a:pPr>
            <a:r>
              <a:rPr lang="en-US" dirty="0"/>
              <a:t>&lt;/body&gt;</a:t>
            </a:r>
          </a:p>
          <a:p>
            <a:pPr marL="0" indent="0">
              <a:spcBef>
                <a:spcPts val="600"/>
              </a:spcBef>
              <a:buNone/>
            </a:pPr>
            <a:r>
              <a:rPr lang="en-US" dirty="0"/>
              <a:t>&lt;/html&gt;</a:t>
            </a:r>
          </a:p>
          <a:p>
            <a:pPr marL="0" indent="0">
              <a:spcBef>
                <a:spcPts val="600"/>
              </a:spcBef>
              <a:buNone/>
            </a:pPr>
            <a:endParaRPr lang="en-US" dirty="0"/>
          </a:p>
        </p:txBody>
      </p:sp>
    </p:spTree>
    <p:extLst>
      <p:ext uri="{BB962C8B-B14F-4D97-AF65-F5344CB8AC3E}">
        <p14:creationId xmlns:p14="http://schemas.microsoft.com/office/powerpoint/2010/main" val="1969847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Changing the Value of an Attribute</a:t>
            </a:r>
            <a:br>
              <a:rPr lang="en-US" dirty="0">
                <a:effectLst/>
              </a:rPr>
            </a:br>
            <a:endParaRPr lang="en-US" dirty="0"/>
          </a:p>
        </p:txBody>
      </p:sp>
      <p:sp>
        <p:nvSpPr>
          <p:cNvPr id="3" name="Content Placeholder 2"/>
          <p:cNvSpPr>
            <a:spLocks noGrp="1"/>
          </p:cNvSpPr>
          <p:nvPr>
            <p:ph idx="1"/>
          </p:nvPr>
        </p:nvSpPr>
        <p:spPr/>
        <p:txBody>
          <a:bodyPr>
            <a:normAutofit fontScale="85000" lnSpcReduction="20000"/>
          </a:bodyPr>
          <a:lstStyle/>
          <a:p>
            <a:r>
              <a:rPr lang="en-US" dirty="0">
                <a:effectLst/>
              </a:rPr>
              <a:t>To change the value of an HTML attribute, use this syntax:</a:t>
            </a:r>
          </a:p>
          <a:p>
            <a:pPr marL="0" indent="0">
              <a:buNone/>
            </a:pPr>
            <a:r>
              <a:rPr lang="en-US" dirty="0">
                <a:effectLst/>
              </a:rPr>
              <a:t>	</a:t>
            </a:r>
            <a:r>
              <a:rPr lang="en-US" dirty="0" err="1">
                <a:effectLst/>
              </a:rPr>
              <a:t>document.getElementById</a:t>
            </a:r>
            <a:r>
              <a:rPr lang="en-US" dirty="0">
                <a:effectLst/>
              </a:rPr>
              <a:t>(</a:t>
            </a:r>
            <a:r>
              <a:rPr lang="en-US" i="1" dirty="0">
                <a:effectLst/>
              </a:rPr>
              <a:t>id</a:t>
            </a:r>
            <a:r>
              <a:rPr lang="en-US" dirty="0">
                <a:effectLst/>
              </a:rPr>
              <a:t>).</a:t>
            </a:r>
            <a:r>
              <a:rPr lang="en-US" i="1" dirty="0">
                <a:effectLst/>
              </a:rPr>
              <a:t>attribute=new value</a:t>
            </a:r>
            <a:endParaRPr lang="en-US" dirty="0">
              <a:effectLst/>
            </a:endParaRPr>
          </a:p>
          <a:p>
            <a:r>
              <a:rPr lang="en-US" dirty="0">
                <a:effectLst/>
              </a:rPr>
              <a:t>Example changes the value of the </a:t>
            </a:r>
            <a:r>
              <a:rPr lang="en-US" dirty="0" err="1">
                <a:effectLst/>
              </a:rPr>
              <a:t>src</a:t>
            </a:r>
            <a:r>
              <a:rPr lang="en-US" dirty="0">
                <a:effectLst/>
              </a:rPr>
              <a:t> attribute of an &lt;</a:t>
            </a:r>
            <a:r>
              <a:rPr lang="en-US" dirty="0" err="1">
                <a:effectLst/>
              </a:rPr>
              <a:t>img</a:t>
            </a:r>
            <a:r>
              <a:rPr lang="en-US" dirty="0">
                <a:effectLst/>
              </a:rPr>
              <a:t>&gt; element:</a:t>
            </a:r>
          </a:p>
          <a:p>
            <a:r>
              <a:rPr lang="en-US" dirty="0">
                <a:effectLst/>
              </a:rPr>
              <a:t>&lt;!DOCTYPE html&gt;</a:t>
            </a:r>
            <a:br>
              <a:rPr lang="en-US" dirty="0">
                <a:effectLst/>
              </a:rPr>
            </a:br>
            <a:r>
              <a:rPr lang="en-US" dirty="0">
                <a:effectLst/>
              </a:rPr>
              <a:t>&lt;html&gt;</a:t>
            </a:r>
            <a:br>
              <a:rPr lang="en-US" dirty="0">
                <a:effectLst/>
              </a:rPr>
            </a:br>
            <a:r>
              <a:rPr lang="en-US" dirty="0">
                <a:effectLst/>
              </a:rPr>
              <a:t>&lt;body&gt;</a:t>
            </a:r>
            <a:br>
              <a:rPr lang="en-US" dirty="0">
                <a:effectLst/>
              </a:rPr>
            </a:br>
            <a:r>
              <a:rPr lang="en-US" dirty="0">
                <a:effectLst/>
              </a:rPr>
              <a:t>&lt;</a:t>
            </a:r>
            <a:r>
              <a:rPr lang="en-US" dirty="0" err="1">
                <a:effectLst/>
              </a:rPr>
              <a:t>img</a:t>
            </a:r>
            <a:r>
              <a:rPr lang="en-US" dirty="0">
                <a:effectLst/>
              </a:rPr>
              <a:t> id="</a:t>
            </a:r>
            <a:r>
              <a:rPr lang="en-US" dirty="0" err="1">
                <a:effectLst/>
              </a:rPr>
              <a:t>myImage</a:t>
            </a:r>
            <a:r>
              <a:rPr lang="en-US" dirty="0">
                <a:effectLst/>
              </a:rPr>
              <a:t>" </a:t>
            </a:r>
            <a:r>
              <a:rPr lang="en-US" dirty="0" err="1">
                <a:effectLst/>
              </a:rPr>
              <a:t>src</a:t>
            </a:r>
            <a:r>
              <a:rPr lang="en-US" dirty="0">
                <a:effectLst/>
              </a:rPr>
              <a:t>="smiley.gif"&gt;</a:t>
            </a:r>
            <a:br>
              <a:rPr lang="en-US" dirty="0">
                <a:effectLst/>
              </a:rPr>
            </a:br>
            <a:r>
              <a:rPr lang="en-US" dirty="0">
                <a:effectLst/>
              </a:rPr>
              <a:t>&lt;script&gt;</a:t>
            </a:r>
            <a:br>
              <a:rPr lang="en-US" dirty="0">
                <a:effectLst/>
              </a:rPr>
            </a:br>
            <a:r>
              <a:rPr lang="en-US" dirty="0" err="1">
                <a:effectLst/>
              </a:rPr>
              <a:t>document.getElementById</a:t>
            </a:r>
            <a:r>
              <a:rPr lang="en-US" dirty="0">
                <a:effectLst/>
              </a:rPr>
              <a:t>("</a:t>
            </a:r>
            <a:r>
              <a:rPr lang="en-US" dirty="0" err="1">
                <a:effectLst/>
              </a:rPr>
              <a:t>myImage</a:t>
            </a:r>
            <a:r>
              <a:rPr lang="en-US" dirty="0">
                <a:effectLst/>
              </a:rPr>
              <a:t>").</a:t>
            </a:r>
            <a:r>
              <a:rPr lang="en-US" dirty="0" err="1">
                <a:effectLst/>
              </a:rPr>
              <a:t>src</a:t>
            </a:r>
            <a:r>
              <a:rPr lang="en-US" dirty="0">
                <a:effectLst/>
              </a:rPr>
              <a:t> = "landscape.jpg";</a:t>
            </a:r>
            <a:br>
              <a:rPr lang="en-US" dirty="0">
                <a:effectLst/>
              </a:rPr>
            </a:br>
            <a:r>
              <a:rPr lang="en-US" dirty="0">
                <a:effectLst/>
              </a:rPr>
              <a:t>&lt;/script&gt;</a:t>
            </a:r>
            <a:br>
              <a:rPr lang="en-US" dirty="0">
                <a:effectLst/>
              </a:rPr>
            </a:br>
            <a:r>
              <a:rPr lang="en-US" dirty="0">
                <a:effectLst/>
              </a:rPr>
              <a:t>&lt;/body&gt;</a:t>
            </a:r>
            <a:br>
              <a:rPr lang="en-US" dirty="0">
                <a:effectLst/>
              </a:rPr>
            </a:br>
            <a:r>
              <a:rPr lang="en-US" dirty="0">
                <a:effectLst/>
              </a:rPr>
              <a:t>&lt;/html&gt;</a:t>
            </a:r>
          </a:p>
          <a:p>
            <a:endParaRPr lang="en-US" dirty="0"/>
          </a:p>
        </p:txBody>
      </p:sp>
    </p:spTree>
    <p:extLst>
      <p:ext uri="{BB962C8B-B14F-4D97-AF65-F5344CB8AC3E}">
        <p14:creationId xmlns:p14="http://schemas.microsoft.com/office/powerpoint/2010/main" val="133270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ffectLst/>
              </a:rPr>
              <a:t>JavaScript HTML DOM - Changing CSS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4155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 Style</a:t>
            </a:r>
            <a:br>
              <a:rPr lang="en-US" dirty="0"/>
            </a:br>
            <a:endParaRPr lang="en-US" dirty="0"/>
          </a:p>
        </p:txBody>
      </p:sp>
      <p:sp>
        <p:nvSpPr>
          <p:cNvPr id="3" name="Content Placeholder 2"/>
          <p:cNvSpPr>
            <a:spLocks noGrp="1"/>
          </p:cNvSpPr>
          <p:nvPr>
            <p:ph idx="1"/>
          </p:nvPr>
        </p:nvSpPr>
        <p:spPr>
          <a:xfrm>
            <a:off x="913795" y="2096064"/>
            <a:ext cx="10353762" cy="4304736"/>
          </a:xfrm>
        </p:spPr>
        <p:txBody>
          <a:bodyPr>
            <a:normAutofit fontScale="85000" lnSpcReduction="20000"/>
          </a:bodyPr>
          <a:lstStyle/>
          <a:p>
            <a:r>
              <a:rPr lang="en-US" dirty="0"/>
              <a:t>To change the style of an HTML element</a:t>
            </a:r>
          </a:p>
          <a:p>
            <a:pPr marL="457200" lvl="1" indent="0">
              <a:buNone/>
            </a:pPr>
            <a:r>
              <a:rPr lang="en-US" dirty="0"/>
              <a:t>	</a:t>
            </a:r>
            <a:r>
              <a:rPr lang="en-US" sz="2100" dirty="0" err="1"/>
              <a:t>document.getElementById</a:t>
            </a:r>
            <a:r>
              <a:rPr lang="en-US" sz="2100" dirty="0"/>
              <a:t>(id).</a:t>
            </a:r>
            <a:r>
              <a:rPr lang="en-US" sz="2100" dirty="0" err="1"/>
              <a:t>style.property</a:t>
            </a:r>
            <a:r>
              <a:rPr lang="en-US" sz="2100" dirty="0"/>
              <a:t>=new style</a:t>
            </a:r>
          </a:p>
          <a:p>
            <a:r>
              <a:rPr lang="en-US" dirty="0"/>
              <a:t>Example changes the style of a &lt;p&gt; element:</a:t>
            </a:r>
          </a:p>
          <a:p>
            <a:pPr marL="0" indent="0">
              <a:spcBef>
                <a:spcPts val="600"/>
              </a:spcBef>
              <a:buNone/>
            </a:pPr>
            <a:r>
              <a:rPr lang="en-US" dirty="0"/>
              <a:t>&lt;html&gt;</a:t>
            </a:r>
          </a:p>
          <a:p>
            <a:pPr marL="0" indent="0">
              <a:spcBef>
                <a:spcPts val="600"/>
              </a:spcBef>
              <a:buNone/>
            </a:pPr>
            <a:r>
              <a:rPr lang="en-US" dirty="0"/>
              <a:t>&lt;body&gt;</a:t>
            </a:r>
          </a:p>
          <a:p>
            <a:pPr marL="0" indent="0">
              <a:spcBef>
                <a:spcPts val="600"/>
              </a:spcBef>
              <a:buNone/>
            </a:pPr>
            <a:r>
              <a:rPr lang="en-US" dirty="0"/>
              <a:t>&lt;p id="p2"&gt;Hello World!&lt;/p&gt;</a:t>
            </a:r>
          </a:p>
          <a:p>
            <a:pPr marL="0" indent="0">
              <a:spcBef>
                <a:spcPts val="600"/>
              </a:spcBef>
              <a:buNone/>
            </a:pPr>
            <a:r>
              <a:rPr lang="en-US" dirty="0"/>
              <a:t>&lt;script&gt;</a:t>
            </a:r>
          </a:p>
          <a:p>
            <a:pPr marL="0" indent="0">
              <a:spcBef>
                <a:spcPts val="600"/>
              </a:spcBef>
              <a:buNone/>
            </a:pPr>
            <a:r>
              <a:rPr lang="en-US" dirty="0" err="1"/>
              <a:t>document.getElementById</a:t>
            </a:r>
            <a:r>
              <a:rPr lang="en-US" dirty="0"/>
              <a:t>("p2").</a:t>
            </a:r>
            <a:r>
              <a:rPr lang="en-US" dirty="0" err="1"/>
              <a:t>style.color</a:t>
            </a:r>
            <a:r>
              <a:rPr lang="en-US" dirty="0"/>
              <a:t> = "blue";</a:t>
            </a:r>
          </a:p>
          <a:p>
            <a:pPr marL="0" indent="0">
              <a:spcBef>
                <a:spcPts val="600"/>
              </a:spcBef>
              <a:buNone/>
            </a:pPr>
            <a:r>
              <a:rPr lang="en-US" dirty="0"/>
              <a:t>&lt;/script&gt;</a:t>
            </a:r>
          </a:p>
          <a:p>
            <a:pPr marL="0" indent="0">
              <a:spcBef>
                <a:spcPts val="600"/>
              </a:spcBef>
              <a:buNone/>
            </a:pPr>
            <a:r>
              <a:rPr lang="en-US" dirty="0"/>
              <a:t>&lt;p&gt;The paragraph above was changed by a script.&lt;/p&gt;</a:t>
            </a:r>
          </a:p>
          <a:p>
            <a:pPr marL="0" indent="0">
              <a:spcBef>
                <a:spcPts val="600"/>
              </a:spcBef>
              <a:buNone/>
            </a:pPr>
            <a:r>
              <a:rPr lang="en-US" dirty="0"/>
              <a:t>&lt;/body&gt;</a:t>
            </a:r>
          </a:p>
          <a:p>
            <a:pPr marL="0" indent="0">
              <a:spcBef>
                <a:spcPts val="600"/>
              </a:spcBef>
              <a:buNone/>
            </a:pPr>
            <a:r>
              <a:rPr lang="en-US" dirty="0"/>
              <a:t>&lt;/html&gt;</a:t>
            </a:r>
          </a:p>
        </p:txBody>
      </p:sp>
    </p:spTree>
    <p:extLst>
      <p:ext uri="{BB962C8B-B14F-4D97-AF65-F5344CB8AC3E}">
        <p14:creationId xmlns:p14="http://schemas.microsoft.com/office/powerpoint/2010/main" val="330731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a:t>
            </a:r>
          </a:p>
        </p:txBody>
      </p:sp>
      <p:sp>
        <p:nvSpPr>
          <p:cNvPr id="3" name="Content Placeholder 2"/>
          <p:cNvSpPr>
            <a:spLocks noGrp="1"/>
          </p:cNvSpPr>
          <p:nvPr>
            <p:ph idx="1"/>
          </p:nvPr>
        </p:nvSpPr>
        <p:spPr/>
        <p:txBody>
          <a:bodyPr/>
          <a:lstStyle/>
          <a:p>
            <a:r>
              <a:rPr lang="en-US" dirty="0"/>
              <a:t>includes the core features of JavaScript programming language – How to write variables, data types, control loops, conditional statements, operators etc.</a:t>
            </a:r>
          </a:p>
          <a:p>
            <a:endParaRPr lang="en-US" dirty="0"/>
          </a:p>
          <a:p>
            <a:r>
              <a:rPr lang="en-US" dirty="0"/>
              <a:t>The core entirely depends on the browser vendor. can add or remove core functions. </a:t>
            </a:r>
          </a:p>
          <a:p>
            <a:r>
              <a:rPr lang="en-US" dirty="0"/>
              <a:t>Most of the major browsers today are close to ECMA script standards such as Chrome, Firefox, Internet Explorer 9 &amp; 10, Safari, Opera.</a:t>
            </a:r>
          </a:p>
        </p:txBody>
      </p:sp>
    </p:spTree>
    <p:extLst>
      <p:ext uri="{BB962C8B-B14F-4D97-AF65-F5344CB8AC3E}">
        <p14:creationId xmlns:p14="http://schemas.microsoft.com/office/powerpoint/2010/main" val="212032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Events</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 HTML DOM allows you to execute code when an event occurs.</a:t>
            </a:r>
          </a:p>
          <a:p>
            <a:r>
              <a:rPr lang="en-US" dirty="0">
                <a:effectLst/>
              </a:rPr>
              <a:t>Events are generated by the browser when "things happen" to HTML elements:</a:t>
            </a:r>
          </a:p>
          <a:p>
            <a:pPr lvl="1"/>
            <a:r>
              <a:rPr lang="en-US" dirty="0">
                <a:effectLst/>
              </a:rPr>
              <a:t>An element is clicked on</a:t>
            </a:r>
          </a:p>
          <a:p>
            <a:pPr lvl="1"/>
            <a:r>
              <a:rPr lang="en-US" dirty="0">
                <a:effectLst/>
              </a:rPr>
              <a:t>The page has loaded</a:t>
            </a:r>
          </a:p>
          <a:p>
            <a:pPr lvl="1"/>
            <a:r>
              <a:rPr lang="en-US" dirty="0">
                <a:effectLst/>
              </a:rPr>
              <a:t>Input fields are changed</a:t>
            </a:r>
          </a:p>
          <a:p>
            <a:endParaRPr lang="en-US" dirty="0"/>
          </a:p>
        </p:txBody>
      </p:sp>
    </p:spTree>
    <p:extLst>
      <p:ext uri="{BB962C8B-B14F-4D97-AF65-F5344CB8AC3E}">
        <p14:creationId xmlns:p14="http://schemas.microsoft.com/office/powerpoint/2010/main" val="2638061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Reacting to Events</a:t>
            </a:r>
          </a:p>
        </p:txBody>
      </p:sp>
      <p:sp>
        <p:nvSpPr>
          <p:cNvPr id="3" name="Content Placeholder 2"/>
          <p:cNvSpPr>
            <a:spLocks noGrp="1"/>
          </p:cNvSpPr>
          <p:nvPr>
            <p:ph idx="1"/>
          </p:nvPr>
        </p:nvSpPr>
        <p:spPr>
          <a:xfrm>
            <a:off x="913795" y="2096064"/>
            <a:ext cx="10353762" cy="4463762"/>
          </a:xfrm>
        </p:spPr>
        <p:txBody>
          <a:bodyPr>
            <a:normAutofit fontScale="85000" lnSpcReduction="20000"/>
          </a:bodyPr>
          <a:lstStyle/>
          <a:p>
            <a:r>
              <a:rPr lang="en-US" dirty="0"/>
              <a:t>A JavaScript can be executed when an event occurs, like when a user clicks on an HTML element.</a:t>
            </a:r>
          </a:p>
          <a:p>
            <a:r>
              <a:rPr lang="en-US" dirty="0"/>
              <a:t>To execute code when a user clicks on an element, add JavaScript code to an HTML event attribute:</a:t>
            </a:r>
          </a:p>
          <a:p>
            <a:pPr marL="0" indent="0">
              <a:buNone/>
            </a:pPr>
            <a:r>
              <a:rPr lang="en-US" dirty="0"/>
              <a:t>	</a:t>
            </a:r>
            <a:r>
              <a:rPr lang="en-US" dirty="0" err="1"/>
              <a:t>onclick</a:t>
            </a:r>
            <a:r>
              <a:rPr lang="en-US" dirty="0"/>
              <a:t>=JavaScript</a:t>
            </a:r>
          </a:p>
          <a:p>
            <a:pPr marL="0" indent="0">
              <a:buNone/>
            </a:pPr>
            <a:r>
              <a:rPr lang="en-US" dirty="0"/>
              <a:t>Examples of HTML events:</a:t>
            </a:r>
          </a:p>
          <a:p>
            <a:r>
              <a:rPr lang="en-US" dirty="0"/>
              <a:t>When a user clicks the mouse</a:t>
            </a:r>
          </a:p>
          <a:p>
            <a:r>
              <a:rPr lang="en-US" dirty="0"/>
              <a:t>When a web page has loaded</a:t>
            </a:r>
          </a:p>
          <a:p>
            <a:r>
              <a:rPr lang="en-US" dirty="0"/>
              <a:t>When an image has been loaded</a:t>
            </a:r>
          </a:p>
          <a:p>
            <a:r>
              <a:rPr lang="en-US" dirty="0"/>
              <a:t>When the mouse moves over an element</a:t>
            </a:r>
          </a:p>
          <a:p>
            <a:r>
              <a:rPr lang="en-US" dirty="0"/>
              <a:t>When an input field is changed</a:t>
            </a:r>
          </a:p>
          <a:p>
            <a:r>
              <a:rPr lang="en-US" dirty="0"/>
              <a:t>When an HTML form is submitted</a:t>
            </a:r>
          </a:p>
          <a:p>
            <a:r>
              <a:rPr lang="en-US" dirty="0"/>
              <a:t>When a user strokes a key</a:t>
            </a:r>
          </a:p>
        </p:txBody>
      </p:sp>
    </p:spTree>
    <p:extLst>
      <p:ext uri="{BB962C8B-B14F-4D97-AF65-F5344CB8AC3E}">
        <p14:creationId xmlns:p14="http://schemas.microsoft.com/office/powerpoint/2010/main" val="179979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Onclick</a:t>
            </a:r>
            <a:r>
              <a:rPr lang="en-US" dirty="0"/>
              <a:t> event</a:t>
            </a:r>
          </a:p>
        </p:txBody>
      </p:sp>
      <p:sp>
        <p:nvSpPr>
          <p:cNvPr id="3" name="Content Placeholder 2"/>
          <p:cNvSpPr>
            <a:spLocks noGrp="1"/>
          </p:cNvSpPr>
          <p:nvPr>
            <p:ph idx="1"/>
          </p:nvPr>
        </p:nvSpPr>
        <p:spPr>
          <a:xfrm>
            <a:off x="913795" y="2096063"/>
            <a:ext cx="10353762" cy="4569779"/>
          </a:xfrm>
        </p:spPr>
        <p:txBody>
          <a:bodyPr>
            <a:noAutofit/>
          </a:bodyPr>
          <a:lstStyle/>
          <a:p>
            <a:r>
              <a:rPr lang="en-US" sz="1600" dirty="0">
                <a:effectLst/>
              </a:rPr>
              <a:t>&lt;!DOCTYPE html&gt;</a:t>
            </a:r>
            <a:br>
              <a:rPr lang="en-US" sz="1600" dirty="0"/>
            </a:br>
            <a:r>
              <a:rPr lang="en-US" sz="1600" dirty="0">
                <a:effectLst/>
              </a:rPr>
              <a:t>&lt;html&gt;</a:t>
            </a:r>
            <a:br>
              <a:rPr lang="en-US" sz="1600" dirty="0"/>
            </a:br>
            <a:r>
              <a:rPr lang="en-US" sz="1600" dirty="0">
                <a:effectLst/>
              </a:rPr>
              <a:t>&lt;body&gt;</a:t>
            </a:r>
            <a:br>
              <a:rPr lang="en-US" sz="1600" dirty="0"/>
            </a:br>
            <a:r>
              <a:rPr lang="en-US" sz="1600" dirty="0">
                <a:effectLst/>
              </a:rPr>
              <a:t>&lt;h1 id="id1"&gt;My Heading 1&lt;/h1&gt;</a:t>
            </a:r>
            <a:br>
              <a:rPr lang="en-US" sz="1600" dirty="0"/>
            </a:br>
            <a:r>
              <a:rPr lang="en-US" sz="1600" dirty="0">
                <a:effectLst/>
              </a:rPr>
              <a:t>&lt;button type="button" </a:t>
            </a:r>
            <a:r>
              <a:rPr lang="en-US" sz="1600" dirty="0" err="1">
                <a:effectLst/>
              </a:rPr>
              <a:t>onclick</a:t>
            </a:r>
            <a:r>
              <a:rPr lang="en-US" sz="1600" dirty="0">
                <a:effectLst/>
              </a:rPr>
              <a:t>="</a:t>
            </a:r>
            <a:r>
              <a:rPr lang="en-US" sz="1600" dirty="0" err="1">
                <a:effectLst/>
              </a:rPr>
              <a:t>document.getElementById</a:t>
            </a:r>
            <a:r>
              <a:rPr lang="en-US" sz="1600" dirty="0">
                <a:effectLst/>
              </a:rPr>
              <a:t>('id1').</a:t>
            </a:r>
            <a:r>
              <a:rPr lang="en-US" sz="1600" dirty="0" err="1">
                <a:effectLst/>
              </a:rPr>
              <a:t>style.color</a:t>
            </a:r>
            <a:r>
              <a:rPr lang="en-US" sz="1600" dirty="0">
                <a:effectLst/>
              </a:rPr>
              <a:t> = 'red'"&gt;</a:t>
            </a:r>
            <a:br>
              <a:rPr lang="en-US" sz="1600" dirty="0"/>
            </a:br>
            <a:r>
              <a:rPr lang="en-US" sz="1600" dirty="0">
                <a:effectLst/>
              </a:rPr>
              <a:t>Click Me!&lt;/button&gt;</a:t>
            </a:r>
            <a:br>
              <a:rPr lang="en-US" sz="1600" dirty="0"/>
            </a:br>
            <a:r>
              <a:rPr lang="en-US" sz="1600" dirty="0">
                <a:effectLst/>
              </a:rPr>
              <a:t>&lt;/body&gt;</a:t>
            </a:r>
            <a:br>
              <a:rPr lang="en-US" sz="1600" dirty="0"/>
            </a:br>
            <a:r>
              <a:rPr lang="en-US" sz="1600" dirty="0">
                <a:effectLst/>
              </a:rPr>
              <a:t>&lt;/html&gt;&lt;!DOCTYPE html&gt;</a:t>
            </a:r>
            <a:br>
              <a:rPr lang="en-US" sz="1600" dirty="0"/>
            </a:br>
            <a:r>
              <a:rPr lang="en-US" sz="1600" dirty="0">
                <a:effectLst/>
              </a:rPr>
              <a:t>&lt;html&gt;</a:t>
            </a:r>
            <a:br>
              <a:rPr lang="en-US" sz="1600" dirty="0"/>
            </a:br>
            <a:r>
              <a:rPr lang="en-US" sz="1600" dirty="0">
                <a:effectLst/>
              </a:rPr>
              <a:t>&lt;body&gt;</a:t>
            </a:r>
            <a:br>
              <a:rPr lang="en-US" sz="1600" dirty="0"/>
            </a:br>
            <a:r>
              <a:rPr lang="en-US" sz="1600" dirty="0">
                <a:effectLst/>
              </a:rPr>
              <a:t>&lt;h1 id="id1"&gt;My Heading 1&lt;/h1&gt;</a:t>
            </a:r>
            <a:br>
              <a:rPr lang="en-US" sz="1600" dirty="0"/>
            </a:br>
            <a:r>
              <a:rPr lang="en-US" sz="1600" dirty="0">
                <a:effectLst/>
              </a:rPr>
              <a:t>&lt;button type="button" </a:t>
            </a:r>
            <a:r>
              <a:rPr lang="en-US" sz="1600" dirty="0" err="1">
                <a:effectLst/>
              </a:rPr>
              <a:t>onclick</a:t>
            </a:r>
            <a:r>
              <a:rPr lang="en-US" sz="1600" dirty="0">
                <a:effectLst/>
              </a:rPr>
              <a:t>="</a:t>
            </a:r>
            <a:r>
              <a:rPr lang="en-US" sz="1600" dirty="0" err="1">
                <a:effectLst/>
              </a:rPr>
              <a:t>document.getElementById</a:t>
            </a:r>
            <a:r>
              <a:rPr lang="en-US" sz="1600" dirty="0">
                <a:effectLst/>
              </a:rPr>
              <a:t>('id1').</a:t>
            </a:r>
            <a:r>
              <a:rPr lang="en-US" sz="1600" dirty="0" err="1">
                <a:effectLst/>
              </a:rPr>
              <a:t>style.color</a:t>
            </a:r>
            <a:r>
              <a:rPr lang="en-US" sz="1600" dirty="0">
                <a:effectLst/>
              </a:rPr>
              <a:t> = 'red'"&gt;</a:t>
            </a:r>
            <a:br>
              <a:rPr lang="en-US" sz="1600" dirty="0"/>
            </a:br>
            <a:r>
              <a:rPr lang="en-US" sz="1600" dirty="0">
                <a:effectLst/>
              </a:rPr>
              <a:t>Click Me!&lt;/button&gt;</a:t>
            </a:r>
            <a:br>
              <a:rPr lang="en-US" sz="1600" dirty="0"/>
            </a:br>
            <a:r>
              <a:rPr lang="en-US" sz="1600" dirty="0">
                <a:effectLst/>
              </a:rPr>
              <a:t>&lt;/body&gt;</a:t>
            </a:r>
            <a:br>
              <a:rPr lang="en-US" sz="1600" dirty="0"/>
            </a:br>
            <a:r>
              <a:rPr lang="en-US" sz="1600" dirty="0">
                <a:effectLst/>
              </a:rPr>
              <a:t>&lt;/html&gt;</a:t>
            </a:r>
            <a:endParaRPr lang="en-US" sz="1600" dirty="0"/>
          </a:p>
        </p:txBody>
      </p:sp>
    </p:spTree>
    <p:extLst>
      <p:ext uri="{BB962C8B-B14F-4D97-AF65-F5344CB8AC3E}">
        <p14:creationId xmlns:p14="http://schemas.microsoft.com/office/powerpoint/2010/main" val="55214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Onclick</a:t>
            </a:r>
            <a:r>
              <a:rPr lang="en-US" dirty="0"/>
              <a:t> event</a:t>
            </a:r>
          </a:p>
        </p:txBody>
      </p:sp>
      <p:sp>
        <p:nvSpPr>
          <p:cNvPr id="3" name="Content Placeholder 2"/>
          <p:cNvSpPr>
            <a:spLocks noGrp="1"/>
          </p:cNvSpPr>
          <p:nvPr>
            <p:ph idx="1"/>
          </p:nvPr>
        </p:nvSpPr>
        <p:spPr>
          <a:xfrm>
            <a:off x="913795" y="2096064"/>
            <a:ext cx="10353762" cy="4450510"/>
          </a:xfrm>
        </p:spPr>
        <p:txBody>
          <a:bodyPr>
            <a:normAutofit fontScale="77500" lnSpcReduction="20000"/>
          </a:bodyPr>
          <a:lstStyle/>
          <a:p>
            <a:pPr marL="0" indent="0">
              <a:buNone/>
            </a:pPr>
            <a:r>
              <a:rPr lang="en-US" dirty="0"/>
              <a:t>&lt;html&gt;</a:t>
            </a:r>
          </a:p>
          <a:p>
            <a:pPr marL="0" indent="0">
              <a:buNone/>
            </a:pPr>
            <a:r>
              <a:rPr lang="en-US" dirty="0"/>
              <a:t>&lt;body&gt;</a:t>
            </a:r>
          </a:p>
          <a:p>
            <a:pPr marL="0" indent="0">
              <a:buNone/>
            </a:pPr>
            <a:r>
              <a:rPr lang="en-US" dirty="0"/>
              <a:t>&lt;p id="p1"&gt;</a:t>
            </a:r>
          </a:p>
          <a:p>
            <a:pPr marL="0" indent="0">
              <a:buNone/>
            </a:pPr>
            <a:r>
              <a:rPr lang="en-US" dirty="0"/>
              <a:t>This is a text.</a:t>
            </a:r>
          </a:p>
          <a:p>
            <a:pPr marL="0" indent="0">
              <a:buNone/>
            </a:pPr>
            <a:r>
              <a:rPr lang="en-US" dirty="0"/>
              <a:t>This is a text.</a:t>
            </a:r>
          </a:p>
          <a:p>
            <a:pPr marL="0" indent="0">
              <a:buNone/>
            </a:pPr>
            <a:r>
              <a:rPr lang="en-US" dirty="0"/>
              <a:t>This is a text.</a:t>
            </a:r>
          </a:p>
          <a:p>
            <a:pPr marL="0" indent="0">
              <a:buNone/>
            </a:pPr>
            <a:r>
              <a:rPr lang="en-US" dirty="0"/>
              <a:t>This is a text.</a:t>
            </a:r>
          </a:p>
          <a:p>
            <a:pPr marL="0" indent="0">
              <a:buNone/>
            </a:pPr>
            <a:r>
              <a:rPr lang="en-US" dirty="0"/>
              <a:t>&lt;/p&gt;</a:t>
            </a:r>
          </a:p>
          <a:p>
            <a:pPr marL="0" indent="0">
              <a:buNone/>
            </a:pPr>
            <a:r>
              <a:rPr lang="en-US" dirty="0"/>
              <a:t>&lt;input type="button" value="Hide text" </a:t>
            </a:r>
            <a:r>
              <a:rPr lang="en-US" dirty="0" err="1"/>
              <a:t>onclick</a:t>
            </a:r>
            <a:r>
              <a:rPr lang="en-US" dirty="0"/>
              <a:t>="</a:t>
            </a:r>
            <a:r>
              <a:rPr lang="en-US" dirty="0" err="1"/>
              <a:t>document.getElementById</a:t>
            </a:r>
            <a:r>
              <a:rPr lang="en-US" dirty="0"/>
              <a:t>('p1').</a:t>
            </a:r>
            <a:r>
              <a:rPr lang="en-US" dirty="0" err="1"/>
              <a:t>style.visibility</a:t>
            </a:r>
            <a:r>
              <a:rPr lang="en-US" dirty="0"/>
              <a:t>='hidden'"&gt;</a:t>
            </a:r>
          </a:p>
          <a:p>
            <a:pPr marL="0" indent="0">
              <a:buNone/>
            </a:pPr>
            <a:r>
              <a:rPr lang="en-US" dirty="0"/>
              <a:t>&lt;input type="button" value="Show text" </a:t>
            </a:r>
            <a:r>
              <a:rPr lang="en-US" dirty="0" err="1"/>
              <a:t>onclick</a:t>
            </a:r>
            <a:r>
              <a:rPr lang="en-US" dirty="0"/>
              <a:t>="</a:t>
            </a:r>
            <a:r>
              <a:rPr lang="en-US" dirty="0" err="1"/>
              <a:t>document.getElementById</a:t>
            </a:r>
            <a:r>
              <a:rPr lang="en-US" dirty="0"/>
              <a:t>('p1').</a:t>
            </a:r>
            <a:r>
              <a:rPr lang="en-US" dirty="0" err="1"/>
              <a:t>style.visibility</a:t>
            </a:r>
            <a:r>
              <a:rPr lang="en-US" dirty="0"/>
              <a:t>='visible'"&gt;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8317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Assign Events Using the HTML DOM</a:t>
            </a:r>
            <a:br>
              <a:rPr lang="en-US" dirty="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The HTML DOM allows  to assign events to HTML elements using JavaScript:</a:t>
            </a:r>
          </a:p>
          <a:p>
            <a:r>
              <a:rPr lang="en-US" dirty="0">
                <a:effectLst/>
              </a:rPr>
              <a:t>To Assign an </a:t>
            </a:r>
            <a:r>
              <a:rPr lang="en-US" dirty="0" err="1">
                <a:effectLst/>
              </a:rPr>
              <a:t>onclick</a:t>
            </a:r>
            <a:r>
              <a:rPr lang="en-US" dirty="0">
                <a:effectLst/>
              </a:rPr>
              <a:t> event to a button element:</a:t>
            </a:r>
          </a:p>
          <a:p>
            <a:r>
              <a:rPr lang="en-US" dirty="0">
                <a:effectLst/>
              </a:rPr>
              <a:t>&lt;script&gt;</a:t>
            </a:r>
          </a:p>
          <a:p>
            <a:pPr marL="0" indent="0">
              <a:buNone/>
            </a:pPr>
            <a:r>
              <a:rPr lang="en-US" dirty="0" err="1">
                <a:effectLst/>
              </a:rPr>
              <a:t>document.getElementById</a:t>
            </a:r>
            <a:r>
              <a:rPr lang="en-US" dirty="0">
                <a:effectLst/>
              </a:rPr>
              <a:t>("</a:t>
            </a:r>
            <a:r>
              <a:rPr lang="en-US" dirty="0" err="1">
                <a:effectLst/>
              </a:rPr>
              <a:t>myBtn</a:t>
            </a:r>
            <a:r>
              <a:rPr lang="en-US" dirty="0">
                <a:effectLst/>
              </a:rPr>
              <a:t>").</a:t>
            </a:r>
            <a:r>
              <a:rPr lang="en-US" dirty="0" err="1">
                <a:effectLst/>
              </a:rPr>
              <a:t>onclick</a:t>
            </a:r>
            <a:r>
              <a:rPr lang="en-US" dirty="0">
                <a:effectLst/>
              </a:rPr>
              <a:t> = </a:t>
            </a:r>
            <a:r>
              <a:rPr lang="en-US" dirty="0" err="1">
                <a:effectLst/>
              </a:rPr>
              <a:t>displayDate</a:t>
            </a:r>
            <a:r>
              <a:rPr lang="en-US" dirty="0">
                <a:effectLst/>
              </a:rPr>
              <a:t>;</a:t>
            </a:r>
          </a:p>
          <a:p>
            <a:pPr marL="0" indent="0">
              <a:buNone/>
            </a:pPr>
            <a:r>
              <a:rPr lang="en-US" dirty="0">
                <a:effectLst/>
              </a:rPr>
              <a:t> function </a:t>
            </a:r>
            <a:r>
              <a:rPr lang="en-US" dirty="0" err="1">
                <a:effectLst/>
              </a:rPr>
              <a:t>displayDate</a:t>
            </a:r>
            <a:r>
              <a:rPr lang="en-US" dirty="0">
                <a:effectLst/>
              </a:rPr>
              <a:t>() {</a:t>
            </a:r>
          </a:p>
          <a:p>
            <a:pPr marL="0" indent="0">
              <a:buNone/>
            </a:pPr>
            <a:r>
              <a:rPr lang="en-US" dirty="0">
                <a:effectLst/>
              </a:rPr>
              <a:t>    </a:t>
            </a:r>
            <a:r>
              <a:rPr lang="en-US" dirty="0" err="1">
                <a:effectLst/>
              </a:rPr>
              <a:t>document.getElementById</a:t>
            </a:r>
            <a:r>
              <a:rPr lang="en-US" dirty="0">
                <a:effectLst/>
              </a:rPr>
              <a:t>("demo").</a:t>
            </a:r>
            <a:r>
              <a:rPr lang="en-US" dirty="0" err="1">
                <a:effectLst/>
              </a:rPr>
              <a:t>innerHTML</a:t>
            </a:r>
            <a:r>
              <a:rPr lang="en-US" dirty="0">
                <a:effectLst/>
              </a:rPr>
              <a:t> = Date();</a:t>
            </a:r>
          </a:p>
          <a:p>
            <a:pPr marL="0" indent="0">
              <a:buNone/>
            </a:pPr>
            <a:r>
              <a:rPr lang="en-US" dirty="0">
                <a:effectLst/>
              </a:rPr>
              <a:t>}</a:t>
            </a:r>
          </a:p>
          <a:p>
            <a:pPr marL="0" indent="0">
              <a:buNone/>
            </a:pPr>
            <a:br>
              <a:rPr lang="en-US" dirty="0">
                <a:effectLst/>
              </a:rPr>
            </a:br>
            <a:r>
              <a:rPr lang="en-US" dirty="0">
                <a:effectLst/>
              </a:rPr>
              <a:t>&lt;/script&gt;</a:t>
            </a:r>
          </a:p>
          <a:p>
            <a:endParaRPr lang="en-US" dirty="0"/>
          </a:p>
        </p:txBody>
      </p:sp>
    </p:spTree>
    <p:extLst>
      <p:ext uri="{BB962C8B-B14F-4D97-AF65-F5344CB8AC3E}">
        <p14:creationId xmlns:p14="http://schemas.microsoft.com/office/powerpoint/2010/main" val="1512382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onload</a:t>
            </a:r>
            <a:r>
              <a:rPr lang="en-US" dirty="0">
                <a:effectLst/>
              </a:rPr>
              <a:t> and </a:t>
            </a:r>
            <a:r>
              <a:rPr lang="en-US" dirty="0" err="1">
                <a:effectLst/>
              </a:rPr>
              <a:t>onunload</a:t>
            </a:r>
            <a:r>
              <a:rPr lang="en-US" dirty="0">
                <a:effectLst/>
              </a:rPr>
              <a:t> Events</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The </a:t>
            </a:r>
            <a:r>
              <a:rPr lang="en-US" dirty="0" err="1">
                <a:effectLst/>
              </a:rPr>
              <a:t>onload</a:t>
            </a:r>
            <a:r>
              <a:rPr lang="en-US" dirty="0">
                <a:effectLst/>
              </a:rPr>
              <a:t> and </a:t>
            </a:r>
            <a:r>
              <a:rPr lang="en-US" dirty="0" err="1">
                <a:effectLst/>
              </a:rPr>
              <a:t>onunload</a:t>
            </a:r>
            <a:r>
              <a:rPr lang="en-US" dirty="0">
                <a:effectLst/>
              </a:rPr>
              <a:t> events are triggered when the user enters or leaves the page.</a:t>
            </a:r>
          </a:p>
          <a:p>
            <a:r>
              <a:rPr lang="en-US" dirty="0">
                <a:effectLst/>
              </a:rPr>
              <a:t>The </a:t>
            </a:r>
            <a:r>
              <a:rPr lang="en-US" dirty="0" err="1">
                <a:effectLst/>
              </a:rPr>
              <a:t>onload</a:t>
            </a:r>
            <a:r>
              <a:rPr lang="en-US" dirty="0">
                <a:effectLst/>
              </a:rPr>
              <a:t> event can be used to check the visitor's browser type and browser version, and load the proper version of the web page based on the information.</a:t>
            </a:r>
          </a:p>
          <a:p>
            <a:r>
              <a:rPr lang="en-US" dirty="0">
                <a:effectLst/>
              </a:rPr>
              <a:t>The </a:t>
            </a:r>
            <a:r>
              <a:rPr lang="en-US" dirty="0" err="1">
                <a:effectLst/>
              </a:rPr>
              <a:t>onload</a:t>
            </a:r>
            <a:r>
              <a:rPr lang="en-US" dirty="0">
                <a:effectLst/>
              </a:rPr>
              <a:t> and </a:t>
            </a:r>
            <a:r>
              <a:rPr lang="en-US" dirty="0" err="1">
                <a:effectLst/>
              </a:rPr>
              <a:t>onunload</a:t>
            </a:r>
            <a:r>
              <a:rPr lang="en-US" dirty="0">
                <a:effectLst/>
              </a:rPr>
              <a:t> events can be used to deal with cookies.</a:t>
            </a:r>
          </a:p>
          <a:p>
            <a:r>
              <a:rPr lang="en-US" dirty="0">
                <a:effectLst/>
              </a:rPr>
              <a:t>&lt;body </a:t>
            </a:r>
            <a:r>
              <a:rPr lang="en-US" dirty="0" err="1">
                <a:effectLst/>
              </a:rPr>
              <a:t>onload</a:t>
            </a:r>
            <a:r>
              <a:rPr lang="en-US" dirty="0">
                <a:effectLst/>
              </a:rPr>
              <a:t>="</a:t>
            </a:r>
            <a:r>
              <a:rPr lang="en-US" dirty="0" err="1">
                <a:effectLst/>
              </a:rPr>
              <a:t>checkCookies</a:t>
            </a:r>
            <a:r>
              <a:rPr lang="en-US" dirty="0">
                <a:effectLst/>
              </a:rPr>
              <a:t>()"&gt;</a:t>
            </a:r>
          </a:p>
          <a:p>
            <a:endParaRPr lang="en-US" dirty="0"/>
          </a:p>
        </p:txBody>
      </p:sp>
    </p:spTree>
    <p:extLst>
      <p:ext uri="{BB962C8B-B14F-4D97-AF65-F5344CB8AC3E}">
        <p14:creationId xmlns:p14="http://schemas.microsoft.com/office/powerpoint/2010/main" val="2786471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onload</a:t>
            </a:r>
            <a:r>
              <a:rPr lang="en-US" dirty="0">
                <a:effectLst/>
              </a:rPr>
              <a:t> and </a:t>
            </a:r>
            <a:r>
              <a:rPr lang="en-US" dirty="0" err="1">
                <a:effectLst/>
              </a:rPr>
              <a:t>onunload</a:t>
            </a:r>
            <a:r>
              <a:rPr lang="en-US" dirty="0">
                <a:effectLst/>
              </a:rPr>
              <a:t> Events</a:t>
            </a:r>
            <a:endParaRPr lang="en-US" dirty="0"/>
          </a:p>
        </p:txBody>
      </p:sp>
      <p:sp>
        <p:nvSpPr>
          <p:cNvPr id="3" name="Content Placeholder 2"/>
          <p:cNvSpPr>
            <a:spLocks noGrp="1"/>
          </p:cNvSpPr>
          <p:nvPr>
            <p:ph idx="1"/>
          </p:nvPr>
        </p:nvSpPr>
        <p:spPr>
          <a:xfrm>
            <a:off x="913795" y="2096063"/>
            <a:ext cx="10353762" cy="4495805"/>
          </a:xfrm>
        </p:spPr>
        <p:txBody>
          <a:bodyPr>
            <a:normAutofit fontScale="85000" lnSpcReduction="20000"/>
          </a:bodyPr>
          <a:lstStyle/>
          <a:p>
            <a:pPr marL="0" indent="0">
              <a:buNone/>
            </a:pPr>
            <a:r>
              <a:rPr lang="en-US" dirty="0"/>
              <a:t>&lt;script&gt;</a:t>
            </a:r>
          </a:p>
          <a:p>
            <a:pPr marL="0" indent="0">
              <a:buNone/>
            </a:pPr>
            <a:r>
              <a:rPr lang="en-US" dirty="0"/>
              <a:t>function </a:t>
            </a:r>
            <a:r>
              <a:rPr lang="en-US" dirty="0" err="1"/>
              <a:t>checkCookies</a:t>
            </a:r>
            <a:r>
              <a:rPr lang="en-US" dirty="0"/>
              <a:t>() {</a:t>
            </a:r>
          </a:p>
          <a:p>
            <a:pPr marL="0" indent="0">
              <a:buNone/>
            </a:pPr>
            <a:r>
              <a:rPr lang="en-US" dirty="0"/>
              <a:t>    </a:t>
            </a:r>
            <a:r>
              <a:rPr lang="en-US" dirty="0" err="1"/>
              <a:t>var</a:t>
            </a:r>
            <a:r>
              <a:rPr lang="en-US" dirty="0"/>
              <a:t> text = "";</a:t>
            </a:r>
          </a:p>
          <a:p>
            <a:pPr marL="0" indent="0">
              <a:buNone/>
            </a:pPr>
            <a:r>
              <a:rPr lang="en-US" dirty="0"/>
              <a:t>    if (</a:t>
            </a:r>
            <a:r>
              <a:rPr lang="en-US" dirty="0" err="1"/>
              <a:t>navigator.cookieEnabled</a:t>
            </a:r>
            <a:r>
              <a:rPr lang="en-US" dirty="0"/>
              <a:t> == true) {</a:t>
            </a:r>
          </a:p>
          <a:p>
            <a:pPr marL="0" indent="0">
              <a:buNone/>
            </a:pPr>
            <a:r>
              <a:rPr lang="en-US" dirty="0"/>
              <a:t>        text = "Cookies are enabled.";</a:t>
            </a:r>
          </a:p>
          <a:p>
            <a:pPr marL="0" indent="0">
              <a:buNone/>
            </a:pPr>
            <a:r>
              <a:rPr lang="en-US" dirty="0"/>
              <a:t>    } else {</a:t>
            </a:r>
          </a:p>
          <a:p>
            <a:pPr marL="0" indent="0">
              <a:buNone/>
            </a:pPr>
            <a:r>
              <a:rPr lang="en-US" dirty="0"/>
              <a:t>        text = "Cookies are not enabled.";</a:t>
            </a:r>
          </a:p>
          <a:p>
            <a:pPr marL="0" indent="0">
              <a:buNone/>
            </a:pPr>
            <a:r>
              <a:rPr lang="en-US" dirty="0"/>
              <a:t>    }</a:t>
            </a:r>
          </a:p>
          <a:p>
            <a:pPr marL="0" indent="0">
              <a:buNone/>
            </a:pPr>
            <a:r>
              <a:rPr lang="en-US" dirty="0"/>
              <a:t>    </a:t>
            </a:r>
            <a:r>
              <a:rPr lang="en-US" dirty="0" err="1"/>
              <a:t>document.getElementById</a:t>
            </a:r>
            <a:r>
              <a:rPr lang="en-US" dirty="0"/>
              <a:t>("demo").</a:t>
            </a:r>
            <a:r>
              <a:rPr lang="en-US" dirty="0" err="1"/>
              <a:t>innerHTML</a:t>
            </a:r>
            <a:r>
              <a:rPr lang="en-US" dirty="0"/>
              <a:t> = text;</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327594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onchange</a:t>
            </a:r>
            <a:r>
              <a:rPr lang="en-US" dirty="0">
                <a:effectLst/>
              </a:rPr>
              <a:t> Event</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effectLst/>
              </a:rPr>
              <a:t>onchange</a:t>
            </a:r>
            <a:r>
              <a:rPr lang="en-US" dirty="0">
                <a:effectLst/>
              </a:rPr>
              <a:t> event is often used in combination with validation of input fields.</a:t>
            </a:r>
          </a:p>
          <a:p>
            <a:r>
              <a:rPr lang="en-US" dirty="0">
                <a:effectLst/>
              </a:rPr>
              <a:t> </a:t>
            </a:r>
            <a:r>
              <a:rPr lang="en-US" dirty="0" err="1">
                <a:effectLst/>
              </a:rPr>
              <a:t>upperCase</a:t>
            </a:r>
            <a:r>
              <a:rPr lang="en-US" dirty="0">
                <a:effectLst/>
              </a:rPr>
              <a:t>() function will be called when a user changes the content of an input field.</a:t>
            </a:r>
          </a:p>
          <a:p>
            <a:r>
              <a:rPr lang="en-US" dirty="0">
                <a:effectLst/>
              </a:rPr>
              <a:t>&lt;input type="text" id="</a:t>
            </a:r>
            <a:r>
              <a:rPr lang="en-US" dirty="0" err="1">
                <a:effectLst/>
              </a:rPr>
              <a:t>fname</a:t>
            </a:r>
            <a:r>
              <a:rPr lang="en-US" dirty="0">
                <a:effectLst/>
              </a:rPr>
              <a:t>" </a:t>
            </a:r>
            <a:r>
              <a:rPr lang="en-US" dirty="0" err="1">
                <a:effectLst/>
              </a:rPr>
              <a:t>onchange</a:t>
            </a:r>
            <a:r>
              <a:rPr lang="en-US" dirty="0">
                <a:effectLst/>
              </a:rPr>
              <a:t>="</a:t>
            </a:r>
            <a:r>
              <a:rPr lang="en-US" dirty="0" err="1">
                <a:effectLst/>
              </a:rPr>
              <a:t>myFunction</a:t>
            </a:r>
            <a:r>
              <a:rPr lang="en-US" dirty="0">
                <a:effectLst/>
              </a:rPr>
              <a:t>()"&gt;</a:t>
            </a:r>
          </a:p>
          <a:p>
            <a:pPr marL="0" indent="0">
              <a:buNone/>
            </a:pPr>
            <a:r>
              <a:rPr lang="en-US" dirty="0"/>
              <a:t>&lt;script&gt;</a:t>
            </a:r>
          </a:p>
          <a:p>
            <a:pPr marL="0" indent="0">
              <a:buNone/>
            </a:pPr>
            <a:r>
              <a:rPr lang="en-US" dirty="0"/>
              <a:t>function </a:t>
            </a:r>
            <a:r>
              <a:rPr lang="en-US" dirty="0" err="1"/>
              <a:t>myFunction</a:t>
            </a:r>
            <a:r>
              <a:rPr lang="en-US" dirty="0"/>
              <a:t>() {</a:t>
            </a:r>
          </a:p>
          <a:p>
            <a:pPr marL="0" indent="0">
              <a:buNone/>
            </a:pPr>
            <a:r>
              <a:rPr lang="en-US" dirty="0"/>
              <a:t>    </a:t>
            </a:r>
            <a:r>
              <a:rPr lang="en-US" dirty="0" err="1"/>
              <a:t>var</a:t>
            </a:r>
            <a:r>
              <a:rPr lang="en-US" dirty="0"/>
              <a:t> x = </a:t>
            </a:r>
            <a:r>
              <a:rPr lang="en-US" dirty="0" err="1"/>
              <a:t>document.getElementById</a:t>
            </a:r>
            <a:r>
              <a:rPr lang="en-US" dirty="0"/>
              <a:t>("</a:t>
            </a:r>
            <a:r>
              <a:rPr lang="en-US" dirty="0" err="1"/>
              <a:t>fname</a:t>
            </a:r>
            <a:r>
              <a:rPr lang="en-US" dirty="0"/>
              <a:t>");</a:t>
            </a:r>
          </a:p>
          <a:p>
            <a:pPr marL="0" indent="0">
              <a:buNone/>
            </a:pPr>
            <a:r>
              <a:rPr lang="en-US" dirty="0"/>
              <a:t>    </a:t>
            </a:r>
            <a:r>
              <a:rPr lang="en-US" dirty="0" err="1"/>
              <a:t>x.value</a:t>
            </a:r>
            <a:r>
              <a:rPr lang="en-US" dirty="0"/>
              <a:t> = </a:t>
            </a:r>
            <a:r>
              <a:rPr lang="en-US" dirty="0" err="1"/>
              <a:t>x.value.toUpperCase</a:t>
            </a:r>
            <a:r>
              <a:rPr lang="en-US" dirty="0"/>
              <a:t>();</a:t>
            </a:r>
          </a:p>
          <a:p>
            <a:pPr marL="0" indent="0">
              <a:buNone/>
            </a:pPr>
            <a:r>
              <a:rPr lang="en-US" dirty="0"/>
              <a:t>}</a:t>
            </a:r>
          </a:p>
          <a:p>
            <a:pPr marL="0" indent="0">
              <a:buNone/>
            </a:pPr>
            <a:r>
              <a:rPr lang="en-US" dirty="0"/>
              <a:t>&lt;/script&gt;</a:t>
            </a:r>
          </a:p>
          <a:p>
            <a:pPr marL="0" indent="0">
              <a:buNone/>
            </a:pPr>
            <a:r>
              <a:rPr lang="en-US" dirty="0"/>
              <a:t>Example:  </a:t>
            </a:r>
            <a:r>
              <a:rPr lang="en-US" dirty="0" err="1">
                <a:hlinkClick r:id="rId2" action="ppaction://hlinkfile"/>
              </a:rPr>
              <a:t>javascript</a:t>
            </a:r>
            <a:r>
              <a:rPr lang="en-US" dirty="0">
                <a:hlinkClick r:id="rId2" action="ppaction://hlinkfile"/>
              </a:rPr>
              <a:t> demos\onchangeevent.html</a:t>
            </a:r>
            <a:endParaRPr lang="en-US" dirty="0"/>
          </a:p>
        </p:txBody>
      </p:sp>
    </p:spTree>
    <p:extLst>
      <p:ext uri="{BB962C8B-B14F-4D97-AF65-F5344CB8AC3E}">
        <p14:creationId xmlns:p14="http://schemas.microsoft.com/office/powerpoint/2010/main" val="104268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onmouseover</a:t>
            </a:r>
            <a:r>
              <a:rPr lang="en-US" dirty="0"/>
              <a:t> and </a:t>
            </a:r>
            <a:r>
              <a:rPr lang="en-US" dirty="0" err="1"/>
              <a:t>onmouseout</a:t>
            </a:r>
            <a:r>
              <a:rPr lang="en-US" dirty="0"/>
              <a:t> Events</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onmouseover</a:t>
            </a:r>
            <a:r>
              <a:rPr lang="en-US" dirty="0"/>
              <a:t> and </a:t>
            </a:r>
            <a:r>
              <a:rPr lang="en-US" dirty="0" err="1"/>
              <a:t>onmouseout</a:t>
            </a:r>
            <a:r>
              <a:rPr lang="en-US" dirty="0"/>
              <a:t> events can be used to trigger a function when the user </a:t>
            </a:r>
            <a:r>
              <a:rPr lang="en-US" dirty="0" err="1"/>
              <a:t>mouses</a:t>
            </a:r>
            <a:r>
              <a:rPr lang="en-US" dirty="0"/>
              <a:t> over, or out of, an HTML element</a:t>
            </a:r>
          </a:p>
          <a:p>
            <a:r>
              <a:rPr lang="en-US" dirty="0"/>
              <a:t>Example :  </a:t>
            </a:r>
            <a:r>
              <a:rPr lang="en-US" dirty="0" err="1">
                <a:hlinkClick r:id="rId2" action="ppaction://hlinkfile"/>
              </a:rPr>
              <a:t>javascript</a:t>
            </a:r>
            <a:r>
              <a:rPr lang="en-US" dirty="0">
                <a:hlinkClick r:id="rId2" action="ppaction://hlinkfile"/>
              </a:rPr>
              <a:t> demos\onmouseoverout.html</a:t>
            </a:r>
            <a:endParaRPr lang="en-US" dirty="0"/>
          </a:p>
        </p:txBody>
      </p:sp>
    </p:spTree>
    <p:extLst>
      <p:ext uri="{BB962C8B-B14F-4D97-AF65-F5344CB8AC3E}">
        <p14:creationId xmlns:p14="http://schemas.microsoft.com/office/powerpoint/2010/main" val="558647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onmousedown</a:t>
            </a:r>
            <a:r>
              <a:rPr lang="en-US" dirty="0"/>
              <a:t>, </a:t>
            </a:r>
            <a:r>
              <a:rPr lang="en-US" dirty="0" err="1"/>
              <a:t>onmouseup</a:t>
            </a:r>
            <a:r>
              <a:rPr lang="en-US" dirty="0"/>
              <a:t> and </a:t>
            </a:r>
            <a:r>
              <a:rPr lang="en-US" dirty="0" err="1"/>
              <a:t>onclick</a:t>
            </a:r>
            <a:r>
              <a:rPr lang="en-US" dirty="0"/>
              <a:t> Events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err="1"/>
              <a:t>onmousedown</a:t>
            </a:r>
            <a:r>
              <a:rPr lang="en-US" dirty="0"/>
              <a:t>, </a:t>
            </a:r>
            <a:r>
              <a:rPr lang="en-US" dirty="0" err="1"/>
              <a:t>onmouseup</a:t>
            </a:r>
            <a:r>
              <a:rPr lang="en-US" dirty="0"/>
              <a:t>, and </a:t>
            </a:r>
            <a:r>
              <a:rPr lang="en-US" dirty="0" err="1"/>
              <a:t>onclick</a:t>
            </a:r>
            <a:r>
              <a:rPr lang="en-US" dirty="0"/>
              <a:t> events are all parts of a mouse-click.</a:t>
            </a:r>
          </a:p>
          <a:p>
            <a:r>
              <a:rPr lang="en-US" dirty="0"/>
              <a:t> First when a mouse-button is clicked, the </a:t>
            </a:r>
            <a:r>
              <a:rPr lang="en-US" dirty="0" err="1"/>
              <a:t>onmousedown</a:t>
            </a:r>
            <a:r>
              <a:rPr lang="en-US" dirty="0"/>
              <a:t> event is triggered</a:t>
            </a:r>
          </a:p>
          <a:p>
            <a:r>
              <a:rPr lang="en-US" dirty="0"/>
              <a:t>Then, when the mouse-button is released, the </a:t>
            </a:r>
            <a:r>
              <a:rPr lang="en-US" dirty="0" err="1"/>
              <a:t>onmouseup</a:t>
            </a:r>
            <a:r>
              <a:rPr lang="en-US" dirty="0"/>
              <a:t> event is triggered</a:t>
            </a:r>
          </a:p>
          <a:p>
            <a:r>
              <a:rPr lang="en-US" dirty="0"/>
              <a:t>And finally, when the mouse-click is completed, the </a:t>
            </a:r>
            <a:r>
              <a:rPr lang="en-US" dirty="0" err="1"/>
              <a:t>onclick</a:t>
            </a:r>
            <a:r>
              <a:rPr lang="en-US" dirty="0"/>
              <a:t> event is triggered.</a:t>
            </a:r>
          </a:p>
          <a:p>
            <a:r>
              <a:rPr lang="en-US" dirty="0"/>
              <a:t>Example : </a:t>
            </a:r>
            <a:r>
              <a:rPr lang="en-US" dirty="0" err="1">
                <a:hlinkClick r:id="rId2" action="ppaction://hlinkfile"/>
              </a:rPr>
              <a:t>javascript</a:t>
            </a:r>
            <a:r>
              <a:rPr lang="en-US" dirty="0">
                <a:hlinkClick r:id="rId2" action="ppaction://hlinkfile"/>
              </a:rPr>
              <a:t> demos\onmouseupdown.html</a:t>
            </a:r>
            <a:endParaRPr lang="en-US" dirty="0"/>
          </a:p>
        </p:txBody>
      </p:sp>
    </p:spTree>
    <p:extLst>
      <p:ext uri="{BB962C8B-B14F-4D97-AF65-F5344CB8AC3E}">
        <p14:creationId xmlns:p14="http://schemas.microsoft.com/office/powerpoint/2010/main" val="161133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a:t>
            </a:r>
          </a:p>
        </p:txBody>
      </p:sp>
      <p:sp>
        <p:nvSpPr>
          <p:cNvPr id="3" name="Content Placeholder 2"/>
          <p:cNvSpPr>
            <a:spLocks noGrp="1"/>
          </p:cNvSpPr>
          <p:nvPr>
            <p:ph idx="1"/>
          </p:nvPr>
        </p:nvSpPr>
        <p:spPr/>
        <p:txBody>
          <a:bodyPr/>
          <a:lstStyle/>
          <a:p>
            <a:r>
              <a:rPr lang="en-US" dirty="0">
                <a:effectLst/>
              </a:rPr>
              <a:t>The DOM in JavaScript is the API (Application Programming Interface) to access the elements inside the document. </a:t>
            </a:r>
          </a:p>
          <a:p>
            <a:r>
              <a:rPr lang="en-US" dirty="0">
                <a:effectLst/>
              </a:rPr>
              <a:t>Maps the entire Document into an hierarchy of parent and child tree.</a:t>
            </a:r>
          </a:p>
          <a:p>
            <a:r>
              <a:rPr lang="en-US" dirty="0">
                <a:effectLst/>
              </a:rPr>
              <a:t> Each node can hold number of children element or can inherit to other parent element in some or the other way.</a:t>
            </a:r>
          </a:p>
          <a:p>
            <a:r>
              <a:rPr lang="en-US" dirty="0">
                <a:effectLst/>
              </a:rPr>
              <a:t>One can access each element and it’s properties using the DOM structure. </a:t>
            </a:r>
          </a:p>
          <a:p>
            <a:r>
              <a:rPr lang="en-US" dirty="0">
                <a:effectLst/>
              </a:rPr>
              <a:t>Model describes how the element inherits the property of another element.</a:t>
            </a:r>
          </a:p>
          <a:p>
            <a:endParaRPr lang="en-US" dirty="0"/>
          </a:p>
        </p:txBody>
      </p:sp>
    </p:spTree>
    <p:extLst>
      <p:ext uri="{BB962C8B-B14F-4D97-AF65-F5344CB8AC3E}">
        <p14:creationId xmlns:p14="http://schemas.microsoft.com/office/powerpoint/2010/main" val="3500760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err="1">
                <a:hlinkClick r:id="rId2" action="ppaction://hlinkfile"/>
              </a:rPr>
              <a:t>javascript</a:t>
            </a:r>
            <a:r>
              <a:rPr lang="en-US" dirty="0">
                <a:hlinkClick r:id="rId2" action="ppaction://hlinkfile"/>
              </a:rPr>
              <a:t> demos\onloadevent.html</a:t>
            </a:r>
            <a:endParaRPr lang="en-US" dirty="0"/>
          </a:p>
          <a:p>
            <a:r>
              <a:rPr lang="en-US" dirty="0" err="1">
                <a:hlinkClick r:id="rId3" action="ppaction://hlinkfile"/>
              </a:rPr>
              <a:t>javascript</a:t>
            </a:r>
            <a:r>
              <a:rPr lang="en-US" dirty="0">
                <a:hlinkClick r:id="rId3" action="ppaction://hlinkfile"/>
              </a:rPr>
              <a:t> demos\onfocus.html</a:t>
            </a:r>
            <a:endParaRPr lang="en-US" dirty="0"/>
          </a:p>
          <a:p>
            <a:r>
              <a:rPr lang="en-US" dirty="0" err="1">
                <a:hlinkClick r:id="rId4" action="ppaction://hlinkfile"/>
              </a:rPr>
              <a:t>javascript</a:t>
            </a:r>
            <a:r>
              <a:rPr lang="en-US" dirty="0">
                <a:hlinkClick r:id="rId4" action="ppaction://hlinkfile"/>
              </a:rPr>
              <a:t> demos\onmouseupdown1.html</a:t>
            </a:r>
            <a:endParaRPr lang="en-US" dirty="0"/>
          </a:p>
          <a:p>
            <a:r>
              <a:rPr lang="en-US" dirty="0" err="1">
                <a:hlinkClick r:id="rId5" action="ppaction://hlinkfile"/>
              </a:rPr>
              <a:t>javascript</a:t>
            </a:r>
            <a:r>
              <a:rPr lang="en-US" dirty="0">
                <a:hlinkClick r:id="rId5" action="ppaction://hlinkfile"/>
              </a:rPr>
              <a:t> demos\animationeg1.html</a:t>
            </a:r>
            <a:endParaRPr lang="en-US" dirty="0"/>
          </a:p>
          <a:p>
            <a:r>
              <a:rPr lang="en-US" dirty="0" err="1">
                <a:hlinkClick r:id="rId6" action="ppaction://hlinkfile"/>
              </a:rPr>
              <a:t>javascript</a:t>
            </a:r>
            <a:r>
              <a:rPr lang="en-US" dirty="0">
                <a:hlinkClick r:id="rId6" action="ppaction://hlinkfile"/>
              </a:rPr>
              <a:t> demos\analogclock.html</a:t>
            </a:r>
            <a:endParaRPr lang="en-US" dirty="0"/>
          </a:p>
          <a:p>
            <a:endParaRPr lang="en-US" dirty="0"/>
          </a:p>
        </p:txBody>
      </p:sp>
    </p:spTree>
    <p:extLst>
      <p:ext uri="{BB962C8B-B14F-4D97-AF65-F5344CB8AC3E}">
        <p14:creationId xmlns:p14="http://schemas.microsoft.com/office/powerpoint/2010/main" val="3129619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HTML DOM </a:t>
            </a:r>
            <a:r>
              <a:rPr lang="en-US" b="0" dirty="0" err="1">
                <a:effectLst/>
              </a:rPr>
              <a:t>EventListener</a:t>
            </a:r>
            <a:endParaRPr lang="en-US" cap="none"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err="1">
                <a:effectLst/>
              </a:rPr>
              <a:t>addEventListener</a:t>
            </a:r>
            <a:r>
              <a:rPr lang="en-US" b="1" dirty="0">
                <a:effectLst/>
              </a:rPr>
              <a:t>() method : </a:t>
            </a:r>
          </a:p>
          <a:p>
            <a:r>
              <a:rPr lang="en-US" dirty="0">
                <a:effectLst/>
              </a:rPr>
              <a:t>Attaches an event handler to the specified element.</a:t>
            </a:r>
          </a:p>
          <a:p>
            <a:r>
              <a:rPr lang="en-US" dirty="0">
                <a:effectLst/>
              </a:rPr>
              <a:t>Attaches an event handler to an element without overwriting existing event handlers.</a:t>
            </a:r>
          </a:p>
          <a:p>
            <a:r>
              <a:rPr lang="en-US" dirty="0">
                <a:effectLst/>
              </a:rPr>
              <a:t>Can add many event handlers to one element.</a:t>
            </a:r>
          </a:p>
          <a:p>
            <a:r>
              <a:rPr lang="en-US" dirty="0">
                <a:effectLst/>
              </a:rPr>
              <a:t>Can add many event handlers of the same type to one element, </a:t>
            </a:r>
            <a:r>
              <a:rPr lang="en-US" dirty="0" err="1">
                <a:effectLst/>
              </a:rPr>
              <a:t>i.e</a:t>
            </a:r>
            <a:r>
              <a:rPr lang="en-US" dirty="0">
                <a:effectLst/>
              </a:rPr>
              <a:t> two "click" events.</a:t>
            </a:r>
          </a:p>
          <a:p>
            <a:r>
              <a:rPr lang="en-US" dirty="0">
                <a:effectLst/>
              </a:rPr>
              <a:t>Can add event listeners to any DOM object not only HTML elements. </a:t>
            </a:r>
            <a:r>
              <a:rPr lang="en-US" dirty="0" err="1">
                <a:effectLst/>
              </a:rPr>
              <a:t>i.e</a:t>
            </a:r>
            <a:r>
              <a:rPr lang="en-US" dirty="0">
                <a:effectLst/>
              </a:rPr>
              <a:t> the window object.</a:t>
            </a:r>
          </a:p>
          <a:p>
            <a:r>
              <a:rPr lang="en-US" dirty="0">
                <a:effectLst/>
              </a:rPr>
              <a:t>Makes it easier to control how the event reacts to bubbling.</a:t>
            </a:r>
          </a:p>
          <a:p>
            <a:r>
              <a:rPr lang="en-US" dirty="0">
                <a:effectLst/>
              </a:rPr>
              <a:t>JavaScript is separated from the HTML markup, for better readability and allows you to add event listeners even when you do not control the HTML markup.</a:t>
            </a:r>
          </a:p>
          <a:p>
            <a:endParaRPr lang="en-US" b="1" dirty="0">
              <a:effectLst/>
            </a:endParaRPr>
          </a:p>
          <a:p>
            <a:endParaRPr lang="en-US" dirty="0"/>
          </a:p>
        </p:txBody>
      </p:sp>
    </p:spTree>
    <p:extLst>
      <p:ext uri="{BB962C8B-B14F-4D97-AF65-F5344CB8AC3E}">
        <p14:creationId xmlns:p14="http://schemas.microsoft.com/office/powerpoint/2010/main" val="1644309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20000"/>
              </a:lnSpc>
              <a:spcBef>
                <a:spcPts val="1000"/>
              </a:spcBef>
            </a:pPr>
            <a:r>
              <a:rPr lang="en-US" sz="2400" cap="none" dirty="0" err="1">
                <a:solidFill>
                  <a:prstClr val="white"/>
                </a:solidFill>
                <a:effectLst/>
                <a:latin typeface="Rockwell" panose="02060603020205020403"/>
                <a:ea typeface="+mn-ea"/>
                <a:cs typeface="+mn-cs"/>
              </a:rPr>
              <a:t>addEventListener</a:t>
            </a:r>
            <a:r>
              <a:rPr lang="en-US" sz="2400" cap="none" dirty="0">
                <a:solidFill>
                  <a:prstClr val="white"/>
                </a:solidFill>
                <a:effectLst/>
                <a:latin typeface="Rockwell" panose="02060603020205020403"/>
                <a:ea typeface="+mn-ea"/>
                <a:cs typeface="+mn-cs"/>
              </a:rPr>
              <a:t>() method </a:t>
            </a:r>
            <a:endParaRPr lang="en-US" sz="4400" dirty="0"/>
          </a:p>
        </p:txBody>
      </p:sp>
      <p:sp>
        <p:nvSpPr>
          <p:cNvPr id="3" name="Content Placeholder 2"/>
          <p:cNvSpPr>
            <a:spLocks noGrp="1"/>
          </p:cNvSpPr>
          <p:nvPr>
            <p:ph idx="1"/>
          </p:nvPr>
        </p:nvSpPr>
        <p:spPr/>
        <p:txBody>
          <a:bodyPr>
            <a:normAutofit/>
          </a:bodyPr>
          <a:lstStyle/>
          <a:p>
            <a:pPr marL="0" indent="0">
              <a:buNone/>
            </a:pPr>
            <a:r>
              <a:rPr lang="en-US" dirty="0"/>
              <a:t>Syntax</a:t>
            </a:r>
          </a:p>
          <a:p>
            <a:pPr lvl="1"/>
            <a:r>
              <a:rPr lang="en-US" sz="2000" dirty="0" err="1"/>
              <a:t>element.addEventListener</a:t>
            </a:r>
            <a:r>
              <a:rPr lang="en-US" sz="2000" dirty="0"/>
              <a:t>(event, function, </a:t>
            </a:r>
            <a:r>
              <a:rPr lang="en-US" sz="2000" dirty="0" err="1"/>
              <a:t>useCapture</a:t>
            </a:r>
            <a:r>
              <a:rPr lang="en-US" sz="2000" dirty="0"/>
              <a:t>);</a:t>
            </a:r>
          </a:p>
          <a:p>
            <a:endParaRPr lang="en-US" dirty="0"/>
          </a:p>
          <a:p>
            <a:r>
              <a:rPr lang="en-US" dirty="0"/>
              <a:t>First parameter is the type of the event (like "click" or "</a:t>
            </a:r>
            <a:r>
              <a:rPr lang="en-US" dirty="0" err="1"/>
              <a:t>mousedown</a:t>
            </a:r>
            <a:r>
              <a:rPr lang="en-US" dirty="0"/>
              <a:t>").</a:t>
            </a:r>
          </a:p>
          <a:p>
            <a:r>
              <a:rPr lang="en-US" dirty="0"/>
              <a:t>Second parameter is the function  to call when the event occurs.</a:t>
            </a:r>
          </a:p>
          <a:p>
            <a:r>
              <a:rPr lang="en-US" dirty="0"/>
              <a:t>Third parameter is a </a:t>
            </a:r>
            <a:r>
              <a:rPr lang="en-US" dirty="0" err="1"/>
              <a:t>boolean</a:t>
            </a:r>
            <a:r>
              <a:rPr lang="en-US" dirty="0"/>
              <a:t> value specifying whether to use event bubbling or event </a:t>
            </a:r>
            <a:r>
              <a:rPr lang="en-US" dirty="0" err="1"/>
              <a:t>capturing.optional</a:t>
            </a:r>
            <a:r>
              <a:rPr lang="en-US" dirty="0"/>
              <a:t>.</a:t>
            </a:r>
          </a:p>
        </p:txBody>
      </p:sp>
    </p:spTree>
    <p:extLst>
      <p:ext uri="{BB962C8B-B14F-4D97-AF65-F5344CB8AC3E}">
        <p14:creationId xmlns:p14="http://schemas.microsoft.com/office/powerpoint/2010/main" val="2760307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cap="none" dirty="0" err="1">
                <a:solidFill>
                  <a:prstClr val="white"/>
                </a:solidFill>
                <a:effectLst/>
                <a:latin typeface="Rockwell" panose="02060603020205020403"/>
              </a:rPr>
              <a:t>addEventListener</a:t>
            </a:r>
            <a:r>
              <a:rPr lang="en-US" sz="3600" cap="none" dirty="0">
                <a:solidFill>
                  <a:prstClr val="white"/>
                </a:solidFill>
                <a:effectLst/>
                <a:latin typeface="Rockwell" panose="02060603020205020403"/>
              </a:rPr>
              <a:t>() method </a:t>
            </a:r>
            <a:endParaRPr lang="en-US" dirty="0"/>
          </a:p>
        </p:txBody>
      </p:sp>
      <p:sp>
        <p:nvSpPr>
          <p:cNvPr id="3" name="Content Placeholder 2"/>
          <p:cNvSpPr>
            <a:spLocks noGrp="1"/>
          </p:cNvSpPr>
          <p:nvPr>
            <p:ph idx="1"/>
          </p:nvPr>
        </p:nvSpPr>
        <p:spPr/>
        <p:txBody>
          <a:bodyPr/>
          <a:lstStyle/>
          <a:p>
            <a:pPr marL="0" indent="0">
              <a:buNone/>
            </a:pPr>
            <a:r>
              <a:rPr lang="en-US" i="1" dirty="0" err="1">
                <a:effectLst/>
              </a:rPr>
              <a:t>element</a:t>
            </a:r>
            <a:r>
              <a:rPr lang="en-US" dirty="0" err="1">
                <a:effectLst/>
              </a:rPr>
              <a:t>.addEventListener</a:t>
            </a:r>
            <a:r>
              <a:rPr lang="en-US" dirty="0">
                <a:effectLst/>
              </a:rPr>
              <a:t>("click", function(){ alert("Hello World!"); });</a:t>
            </a:r>
          </a:p>
          <a:p>
            <a:r>
              <a:rPr lang="en-US" dirty="0" err="1">
                <a:effectLst/>
              </a:rPr>
              <a:t>document.getElementById</a:t>
            </a:r>
            <a:r>
              <a:rPr lang="en-US" dirty="0">
                <a:effectLst/>
              </a:rPr>
              <a:t>("</a:t>
            </a:r>
            <a:r>
              <a:rPr lang="en-US" dirty="0" err="1">
                <a:effectLst/>
              </a:rPr>
              <a:t>myBtn</a:t>
            </a:r>
            <a:r>
              <a:rPr lang="en-US" dirty="0">
                <a:effectLst/>
              </a:rPr>
              <a:t>").</a:t>
            </a:r>
            <a:r>
              <a:rPr lang="en-US" dirty="0" err="1">
                <a:effectLst/>
              </a:rPr>
              <a:t>addEventListener</a:t>
            </a:r>
            <a:r>
              <a:rPr lang="en-US" dirty="0">
                <a:effectLst/>
              </a:rPr>
              <a:t>("click", </a:t>
            </a:r>
            <a:r>
              <a:rPr lang="en-US" dirty="0" err="1">
                <a:effectLst/>
              </a:rPr>
              <a:t>displayDate</a:t>
            </a:r>
            <a:r>
              <a:rPr lang="en-US" dirty="0">
                <a:effectLst/>
              </a:rPr>
              <a:t>);</a:t>
            </a:r>
          </a:p>
          <a:p>
            <a:r>
              <a:rPr lang="en-US" dirty="0" err="1"/>
              <a:t>document.getElementById</a:t>
            </a:r>
            <a:r>
              <a:rPr lang="en-US" dirty="0"/>
              <a:t>("</a:t>
            </a:r>
            <a:r>
              <a:rPr lang="en-US" dirty="0" err="1"/>
              <a:t>myBtn</a:t>
            </a:r>
            <a:r>
              <a:rPr lang="en-US" dirty="0"/>
              <a:t>").</a:t>
            </a:r>
            <a:r>
              <a:rPr lang="en-US" dirty="0" err="1"/>
              <a:t>addEventListener</a:t>
            </a:r>
            <a:r>
              <a:rPr lang="en-US" dirty="0"/>
              <a:t>("click", function(){</a:t>
            </a:r>
          </a:p>
          <a:p>
            <a:r>
              <a:rPr lang="en-US" dirty="0"/>
              <a:t>    alert("Hello World!");</a:t>
            </a:r>
          </a:p>
        </p:txBody>
      </p:sp>
    </p:spTree>
    <p:extLst>
      <p:ext uri="{BB962C8B-B14F-4D97-AF65-F5344CB8AC3E}">
        <p14:creationId xmlns:p14="http://schemas.microsoft.com/office/powerpoint/2010/main" val="1102729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Add Many Event Handlers to the Same Element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err="1"/>
              <a:t>var</a:t>
            </a:r>
            <a:r>
              <a:rPr lang="en-US" dirty="0"/>
              <a:t> x = </a:t>
            </a:r>
            <a:r>
              <a:rPr lang="en-US" dirty="0" err="1"/>
              <a:t>document.getElementById</a:t>
            </a:r>
            <a:r>
              <a:rPr lang="en-US" dirty="0"/>
              <a:t>("</a:t>
            </a:r>
            <a:r>
              <a:rPr lang="en-US" dirty="0" err="1"/>
              <a:t>myBtn</a:t>
            </a:r>
            <a:r>
              <a:rPr lang="en-US" dirty="0"/>
              <a:t>");</a:t>
            </a:r>
          </a:p>
          <a:p>
            <a:pPr marL="0" indent="0">
              <a:buNone/>
            </a:pPr>
            <a:r>
              <a:rPr lang="en-US" dirty="0" err="1"/>
              <a:t>x.addEventListener</a:t>
            </a:r>
            <a:r>
              <a:rPr lang="en-US" dirty="0"/>
              <a:t>("click", </a:t>
            </a:r>
            <a:r>
              <a:rPr lang="en-US" dirty="0" err="1"/>
              <a:t>myFunction</a:t>
            </a:r>
            <a:r>
              <a:rPr lang="en-US" dirty="0"/>
              <a:t>);</a:t>
            </a:r>
          </a:p>
          <a:p>
            <a:pPr marL="0" indent="0">
              <a:buNone/>
            </a:pPr>
            <a:r>
              <a:rPr lang="en-US" dirty="0" err="1"/>
              <a:t>x.addEventListener</a:t>
            </a:r>
            <a:r>
              <a:rPr lang="en-US" dirty="0"/>
              <a:t>("click", </a:t>
            </a:r>
            <a:r>
              <a:rPr lang="en-US" dirty="0" err="1"/>
              <a:t>someOtherFunction</a:t>
            </a:r>
            <a:r>
              <a:rPr lang="en-US" dirty="0"/>
              <a:t>);</a:t>
            </a:r>
          </a:p>
          <a:p>
            <a:pPr marL="0" indent="0">
              <a:buNone/>
            </a:pPr>
            <a:r>
              <a:rPr lang="en-US" dirty="0"/>
              <a:t>function </a:t>
            </a:r>
            <a:r>
              <a:rPr lang="en-US" dirty="0" err="1"/>
              <a:t>myFunction</a:t>
            </a:r>
            <a:r>
              <a:rPr lang="en-US" dirty="0"/>
              <a:t>() {</a:t>
            </a:r>
          </a:p>
          <a:p>
            <a:pPr marL="0" indent="0">
              <a:buNone/>
            </a:pPr>
            <a:r>
              <a:rPr lang="en-US" dirty="0"/>
              <a:t>    alert ("Hello World!");</a:t>
            </a:r>
          </a:p>
          <a:p>
            <a:pPr marL="0" indent="0">
              <a:buNone/>
            </a:pPr>
            <a:r>
              <a:rPr lang="en-US" dirty="0"/>
              <a:t>}</a:t>
            </a:r>
          </a:p>
          <a:p>
            <a:pPr marL="0" indent="0">
              <a:buNone/>
            </a:pPr>
            <a:r>
              <a:rPr lang="en-US" dirty="0"/>
              <a:t>function </a:t>
            </a:r>
            <a:r>
              <a:rPr lang="en-US" dirty="0" err="1"/>
              <a:t>someOtherFunction</a:t>
            </a:r>
            <a:r>
              <a:rPr lang="en-US" dirty="0"/>
              <a:t>() {</a:t>
            </a:r>
          </a:p>
          <a:p>
            <a:pPr marL="0" indent="0">
              <a:buNone/>
            </a:pPr>
            <a:r>
              <a:rPr lang="en-US" dirty="0"/>
              <a:t>    alert ("This function was also executed!");</a:t>
            </a:r>
          </a:p>
          <a:p>
            <a:pPr marL="0" indent="0">
              <a:buNone/>
            </a:pPr>
            <a:r>
              <a:rPr lang="en-US" dirty="0"/>
              <a:t>}</a:t>
            </a:r>
          </a:p>
        </p:txBody>
      </p:sp>
    </p:spTree>
    <p:extLst>
      <p:ext uri="{BB962C8B-B14F-4D97-AF65-F5344CB8AC3E}">
        <p14:creationId xmlns:p14="http://schemas.microsoft.com/office/powerpoint/2010/main" val="622479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add events of different types to the same element</a:t>
            </a:r>
            <a:endParaRPr lang="en-US" dirty="0"/>
          </a:p>
        </p:txBody>
      </p:sp>
      <p:sp>
        <p:nvSpPr>
          <p:cNvPr id="3" name="Content Placeholder 2"/>
          <p:cNvSpPr>
            <a:spLocks noGrp="1"/>
          </p:cNvSpPr>
          <p:nvPr>
            <p:ph idx="1"/>
          </p:nvPr>
        </p:nvSpPr>
        <p:spPr/>
        <p:txBody>
          <a:bodyPr/>
          <a:lstStyle/>
          <a:p>
            <a:r>
              <a:rPr lang="en-US" i="1" dirty="0" err="1">
                <a:effectLst/>
              </a:rPr>
              <a:t>element</a:t>
            </a:r>
            <a:r>
              <a:rPr lang="en-US" dirty="0" err="1">
                <a:effectLst/>
              </a:rPr>
              <a:t>.addEventListener</a:t>
            </a:r>
            <a:r>
              <a:rPr lang="en-US" dirty="0">
                <a:effectLst/>
              </a:rPr>
              <a:t>("</a:t>
            </a:r>
            <a:r>
              <a:rPr lang="en-US" dirty="0" err="1">
                <a:effectLst/>
              </a:rPr>
              <a:t>mouseover</a:t>
            </a:r>
            <a:r>
              <a:rPr lang="en-US" dirty="0">
                <a:effectLst/>
              </a:rPr>
              <a:t>", </a:t>
            </a:r>
            <a:r>
              <a:rPr lang="en-US" dirty="0" err="1">
                <a:effectLst/>
              </a:rPr>
              <a:t>myFunction</a:t>
            </a:r>
            <a:r>
              <a:rPr lang="en-US" dirty="0">
                <a:effectLst/>
              </a:rPr>
              <a:t>);</a:t>
            </a:r>
            <a:br>
              <a:rPr lang="en-US" dirty="0"/>
            </a:br>
            <a:r>
              <a:rPr lang="en-US" i="1" dirty="0" err="1">
                <a:effectLst/>
              </a:rPr>
              <a:t>element</a:t>
            </a:r>
            <a:r>
              <a:rPr lang="en-US" dirty="0" err="1">
                <a:effectLst/>
              </a:rPr>
              <a:t>.addEventListener</a:t>
            </a:r>
            <a:r>
              <a:rPr lang="en-US" dirty="0">
                <a:effectLst/>
              </a:rPr>
              <a:t>("click", </a:t>
            </a:r>
            <a:r>
              <a:rPr lang="en-US" dirty="0" err="1">
                <a:effectLst/>
              </a:rPr>
              <a:t>mySecondFunction</a:t>
            </a:r>
            <a:r>
              <a:rPr lang="en-US" dirty="0">
                <a:effectLst/>
              </a:rPr>
              <a:t>);</a:t>
            </a:r>
            <a:br>
              <a:rPr lang="en-US" dirty="0"/>
            </a:br>
            <a:r>
              <a:rPr lang="en-US" i="1" dirty="0" err="1">
                <a:effectLst/>
              </a:rPr>
              <a:t>element</a:t>
            </a:r>
            <a:r>
              <a:rPr lang="en-US" dirty="0" err="1">
                <a:effectLst/>
              </a:rPr>
              <a:t>.addEventListener</a:t>
            </a:r>
            <a:r>
              <a:rPr lang="en-US" dirty="0">
                <a:effectLst/>
              </a:rPr>
              <a:t>("</a:t>
            </a:r>
            <a:r>
              <a:rPr lang="en-US" dirty="0" err="1">
                <a:effectLst/>
              </a:rPr>
              <a:t>mouseout</a:t>
            </a:r>
            <a:r>
              <a:rPr lang="en-US" dirty="0">
                <a:effectLst/>
              </a:rPr>
              <a:t>", </a:t>
            </a:r>
            <a:r>
              <a:rPr lang="en-US" dirty="0" err="1">
                <a:effectLst/>
              </a:rPr>
              <a:t>myThirdFunction</a:t>
            </a:r>
            <a:r>
              <a:rPr lang="en-US" dirty="0">
                <a:effectLst/>
              </a:rPr>
              <a:t>);</a:t>
            </a:r>
            <a:endParaRPr lang="en-US" dirty="0"/>
          </a:p>
        </p:txBody>
      </p:sp>
    </p:spTree>
    <p:extLst>
      <p:ext uri="{BB962C8B-B14F-4D97-AF65-F5344CB8AC3E}">
        <p14:creationId xmlns:p14="http://schemas.microsoft.com/office/powerpoint/2010/main" val="3562286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Event Handler to the Window Object</a:t>
            </a:r>
            <a:br>
              <a:rPr lang="en-US" b="0" dirty="0">
                <a:effectLst/>
              </a:rPr>
            </a:br>
            <a:endParaRPr lang="en-US" dirty="0"/>
          </a:p>
        </p:txBody>
      </p:sp>
      <p:sp>
        <p:nvSpPr>
          <p:cNvPr id="3" name="Content Placeholder 2"/>
          <p:cNvSpPr>
            <a:spLocks noGrp="1"/>
          </p:cNvSpPr>
          <p:nvPr>
            <p:ph idx="1"/>
          </p:nvPr>
        </p:nvSpPr>
        <p:spPr/>
        <p:txBody>
          <a:bodyPr/>
          <a:lstStyle/>
          <a:p>
            <a:r>
              <a:rPr lang="en-US" dirty="0" err="1"/>
              <a:t>window.addEventListener</a:t>
            </a:r>
            <a:r>
              <a:rPr lang="en-US" dirty="0"/>
              <a:t>("resize", function(){</a:t>
            </a:r>
          </a:p>
          <a:p>
            <a:pPr marL="0" indent="0">
              <a:buNone/>
            </a:pPr>
            <a:r>
              <a:rPr lang="en-US" dirty="0"/>
              <a:t>   </a:t>
            </a:r>
            <a:r>
              <a:rPr lang="en-US" dirty="0" err="1"/>
              <a:t>document.getElementById</a:t>
            </a:r>
            <a:r>
              <a:rPr lang="en-US" dirty="0"/>
              <a:t>("demo").</a:t>
            </a:r>
            <a:r>
              <a:rPr lang="en-US" dirty="0" err="1"/>
              <a:t>innerHTML</a:t>
            </a:r>
            <a:r>
              <a:rPr lang="en-US" dirty="0"/>
              <a:t> = </a:t>
            </a:r>
            <a:r>
              <a:rPr lang="en-US" dirty="0" err="1"/>
              <a:t>Math.random</a:t>
            </a:r>
            <a:r>
              <a:rPr lang="en-US" dirty="0"/>
              <a:t>();</a:t>
            </a:r>
          </a:p>
          <a:p>
            <a:pPr marL="0" indent="0">
              <a:buNone/>
            </a:pPr>
            <a:endParaRPr lang="en-US" dirty="0"/>
          </a:p>
          <a:p>
            <a:r>
              <a:rPr lang="en-US" dirty="0" err="1">
                <a:hlinkClick r:id="rId2" action="ppaction://hlinkfile"/>
              </a:rPr>
              <a:t>javascript</a:t>
            </a:r>
            <a:r>
              <a:rPr lang="en-US" dirty="0">
                <a:hlinkClick r:id="rId2" action="ppaction://hlinkfile"/>
              </a:rPr>
              <a:t> demos\windowdemo1.html</a:t>
            </a:r>
            <a:endParaRPr lang="en-US" dirty="0"/>
          </a:p>
          <a:p>
            <a:r>
              <a:rPr lang="en-US" dirty="0" err="1">
                <a:hlinkClick r:id="rId3" action="ppaction://hlinkfile"/>
              </a:rPr>
              <a:t>javascript</a:t>
            </a:r>
            <a:r>
              <a:rPr lang="en-US" dirty="0">
                <a:hlinkClick r:id="rId3" action="ppaction://hlinkfile"/>
              </a:rPr>
              <a:t> demos\windowopen.html</a:t>
            </a:r>
            <a:endParaRPr lang="en-US" dirty="0"/>
          </a:p>
        </p:txBody>
      </p:sp>
    </p:spTree>
    <p:extLst>
      <p:ext uri="{BB962C8B-B14F-4D97-AF65-F5344CB8AC3E}">
        <p14:creationId xmlns:p14="http://schemas.microsoft.com/office/powerpoint/2010/main" val="93119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Passing Parameters</a:t>
            </a:r>
            <a:endParaRPr lang="en-US" dirty="0"/>
          </a:p>
        </p:txBody>
      </p:sp>
      <p:sp>
        <p:nvSpPr>
          <p:cNvPr id="3" name="Content Placeholder 2"/>
          <p:cNvSpPr>
            <a:spLocks noGrp="1"/>
          </p:cNvSpPr>
          <p:nvPr>
            <p:ph idx="1"/>
          </p:nvPr>
        </p:nvSpPr>
        <p:spPr>
          <a:xfrm>
            <a:off x="913795" y="2096063"/>
            <a:ext cx="10353762" cy="4543275"/>
          </a:xfrm>
        </p:spPr>
        <p:txBody>
          <a:bodyPr>
            <a:noAutofit/>
          </a:bodyPr>
          <a:lstStyle/>
          <a:p>
            <a:r>
              <a:rPr lang="en-US" sz="1500" dirty="0">
                <a:effectLst/>
              </a:rPr>
              <a:t>When passing parameter values, use an "anonymous function" that calls the specified function with the parameters</a:t>
            </a:r>
          </a:p>
          <a:p>
            <a:pPr marL="0" indent="0">
              <a:buNone/>
            </a:pPr>
            <a:r>
              <a:rPr lang="en-US" sz="1500" dirty="0"/>
              <a:t>&lt;script&gt;</a:t>
            </a:r>
          </a:p>
          <a:p>
            <a:pPr marL="0" indent="0">
              <a:buNone/>
            </a:pPr>
            <a:r>
              <a:rPr lang="en-US" sz="1500" dirty="0" err="1"/>
              <a:t>var</a:t>
            </a:r>
            <a:r>
              <a:rPr lang="en-US" sz="1500" dirty="0"/>
              <a:t> p1 = 5;</a:t>
            </a:r>
          </a:p>
          <a:p>
            <a:pPr marL="0" indent="0">
              <a:buNone/>
            </a:pPr>
            <a:r>
              <a:rPr lang="en-US" sz="1500" dirty="0" err="1"/>
              <a:t>var</a:t>
            </a:r>
            <a:r>
              <a:rPr lang="en-US" sz="1500" dirty="0"/>
              <a:t> p2 = 7;</a:t>
            </a:r>
          </a:p>
          <a:p>
            <a:pPr marL="0" indent="0">
              <a:buNone/>
            </a:pPr>
            <a:r>
              <a:rPr lang="en-US" sz="1500" dirty="0" err="1"/>
              <a:t>document.getElementById</a:t>
            </a:r>
            <a:r>
              <a:rPr lang="en-US" sz="1500" dirty="0"/>
              <a:t>("</a:t>
            </a:r>
            <a:r>
              <a:rPr lang="en-US" sz="1500" dirty="0" err="1"/>
              <a:t>myBtn</a:t>
            </a:r>
            <a:r>
              <a:rPr lang="en-US" sz="1500" dirty="0"/>
              <a:t>").</a:t>
            </a:r>
            <a:r>
              <a:rPr lang="en-US" sz="1500" dirty="0" err="1"/>
              <a:t>addEventListener</a:t>
            </a:r>
            <a:r>
              <a:rPr lang="en-US" sz="1500" dirty="0"/>
              <a:t>("click", function() {</a:t>
            </a:r>
          </a:p>
          <a:p>
            <a:pPr marL="0" indent="0">
              <a:buNone/>
            </a:pPr>
            <a:r>
              <a:rPr lang="en-US" sz="1500" dirty="0"/>
              <a:t>    </a:t>
            </a:r>
            <a:r>
              <a:rPr lang="en-US" sz="1500" dirty="0" err="1"/>
              <a:t>myFunction</a:t>
            </a:r>
            <a:r>
              <a:rPr lang="en-US" sz="1500" dirty="0"/>
              <a:t>(p1, p2);</a:t>
            </a:r>
          </a:p>
          <a:p>
            <a:pPr marL="0" indent="0">
              <a:buNone/>
            </a:pPr>
            <a:r>
              <a:rPr lang="en-US" sz="1500" dirty="0"/>
              <a:t>});</a:t>
            </a:r>
          </a:p>
          <a:p>
            <a:pPr marL="0" indent="0">
              <a:buNone/>
            </a:pPr>
            <a:r>
              <a:rPr lang="en-US" sz="1500" dirty="0"/>
              <a:t>function </a:t>
            </a:r>
            <a:r>
              <a:rPr lang="en-US" sz="1500" dirty="0" err="1"/>
              <a:t>myFunction</a:t>
            </a:r>
            <a:r>
              <a:rPr lang="en-US" sz="1500" dirty="0"/>
              <a:t>(a, b) {</a:t>
            </a:r>
          </a:p>
          <a:p>
            <a:pPr marL="0" indent="0">
              <a:buNone/>
            </a:pPr>
            <a:r>
              <a:rPr lang="en-US" sz="1500" dirty="0"/>
              <a:t>    </a:t>
            </a:r>
            <a:r>
              <a:rPr lang="en-US" sz="1500" dirty="0" err="1"/>
              <a:t>var</a:t>
            </a:r>
            <a:r>
              <a:rPr lang="en-US" sz="1500" dirty="0"/>
              <a:t> result = a * b;</a:t>
            </a:r>
          </a:p>
          <a:p>
            <a:pPr marL="0" indent="0">
              <a:buNone/>
            </a:pPr>
            <a:r>
              <a:rPr lang="en-US" sz="1500" dirty="0"/>
              <a:t>    </a:t>
            </a:r>
            <a:r>
              <a:rPr lang="en-US" sz="1500" dirty="0" err="1"/>
              <a:t>document.getElementById</a:t>
            </a:r>
            <a:r>
              <a:rPr lang="en-US" sz="1500" dirty="0"/>
              <a:t>("demo").</a:t>
            </a:r>
            <a:r>
              <a:rPr lang="en-US" sz="1500" dirty="0" err="1"/>
              <a:t>innerHTML</a:t>
            </a:r>
            <a:r>
              <a:rPr lang="en-US" sz="1500" dirty="0"/>
              <a:t> = result;</a:t>
            </a:r>
          </a:p>
          <a:p>
            <a:pPr marL="0" indent="0">
              <a:buNone/>
            </a:pPr>
            <a:r>
              <a:rPr lang="en-US" sz="1500" dirty="0"/>
              <a:t>}</a:t>
            </a:r>
          </a:p>
          <a:p>
            <a:pPr marL="0" indent="0">
              <a:buNone/>
            </a:pPr>
            <a:r>
              <a:rPr lang="en-US" sz="1500" dirty="0"/>
              <a:t>&lt;/script&gt;</a:t>
            </a:r>
          </a:p>
        </p:txBody>
      </p:sp>
    </p:spTree>
    <p:extLst>
      <p:ext uri="{BB962C8B-B14F-4D97-AF65-F5344CB8AC3E}">
        <p14:creationId xmlns:p14="http://schemas.microsoft.com/office/powerpoint/2010/main" val="1218958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Event Bubbling And Event Capturing</a:t>
            </a:r>
            <a:br>
              <a:rPr lang="en-US" b="0" dirty="0">
                <a:effectLst/>
              </a:rPr>
            </a:br>
            <a:endParaRPr lang="en-US" dirty="0"/>
          </a:p>
        </p:txBody>
      </p:sp>
      <p:sp>
        <p:nvSpPr>
          <p:cNvPr id="3" name="Content Placeholder 2"/>
          <p:cNvSpPr>
            <a:spLocks noGrp="1"/>
          </p:cNvSpPr>
          <p:nvPr>
            <p:ph idx="1"/>
          </p:nvPr>
        </p:nvSpPr>
        <p:spPr/>
        <p:txBody>
          <a:bodyPr/>
          <a:lstStyle/>
          <a:p>
            <a:r>
              <a:rPr lang="en-US" dirty="0">
                <a:effectLst/>
              </a:rPr>
              <a:t>Two ways of event propagation in the HTML DOM  - bubbling and capturing.</a:t>
            </a:r>
          </a:p>
          <a:p>
            <a:r>
              <a:rPr lang="en-US" dirty="0">
                <a:effectLst/>
              </a:rPr>
              <a:t>Event propagation is a way of defining the element order when an event occurs. If you have a &lt;p&gt; element inside a &lt;div&gt; element, and the user clicks on the &lt;p&gt; element, which element's "click" event should be handled first?</a:t>
            </a:r>
          </a:p>
          <a:p>
            <a:r>
              <a:rPr lang="en-US" dirty="0">
                <a:effectLst/>
              </a:rPr>
              <a:t>In </a:t>
            </a:r>
            <a:r>
              <a:rPr lang="en-US" i="1" dirty="0">
                <a:effectLst/>
              </a:rPr>
              <a:t>bubbling </a:t>
            </a:r>
            <a:r>
              <a:rPr lang="en-US" dirty="0">
                <a:effectLst/>
              </a:rPr>
              <a:t>the inner most element's event is handled first and then the outer: the &lt;p&gt; element's click event is handled first, then the &lt;div&gt; element's click event.</a:t>
            </a:r>
          </a:p>
          <a:p>
            <a:r>
              <a:rPr lang="en-US" dirty="0">
                <a:effectLst/>
              </a:rPr>
              <a:t>In </a:t>
            </a:r>
            <a:r>
              <a:rPr lang="en-US" i="1" dirty="0">
                <a:effectLst/>
              </a:rPr>
              <a:t>capturing </a:t>
            </a:r>
            <a:r>
              <a:rPr lang="en-US" dirty="0">
                <a:effectLst/>
              </a:rPr>
              <a:t>the outer most element's event is handled first and then the inner: the &lt;div&gt; element's click event will be handled first, then the &lt;p&gt; element's click event.</a:t>
            </a:r>
          </a:p>
          <a:p>
            <a:endParaRPr lang="en-US" dirty="0"/>
          </a:p>
        </p:txBody>
      </p:sp>
    </p:spTree>
    <p:extLst>
      <p:ext uri="{BB962C8B-B14F-4D97-AF65-F5344CB8AC3E}">
        <p14:creationId xmlns:p14="http://schemas.microsoft.com/office/powerpoint/2010/main" val="3953769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cap="none" dirty="0" err="1">
                <a:solidFill>
                  <a:prstClr val="white"/>
                </a:solidFill>
                <a:effectLst/>
                <a:latin typeface="Rockwell" panose="02060603020205020403"/>
              </a:rPr>
              <a:t>addEventListener</a:t>
            </a:r>
            <a:r>
              <a:rPr lang="en-US" sz="3600" cap="none" dirty="0">
                <a:solidFill>
                  <a:prstClr val="white"/>
                </a:solidFill>
                <a:effectLst/>
                <a:latin typeface="Rockwell" panose="02060603020205020403"/>
              </a:rPr>
              <a:t>() method </a:t>
            </a:r>
            <a:endParaRPr lang="en-US" dirty="0"/>
          </a:p>
        </p:txBody>
      </p:sp>
      <p:sp>
        <p:nvSpPr>
          <p:cNvPr id="3" name="Content Placeholder 2"/>
          <p:cNvSpPr>
            <a:spLocks noGrp="1"/>
          </p:cNvSpPr>
          <p:nvPr>
            <p:ph idx="1"/>
          </p:nvPr>
        </p:nvSpPr>
        <p:spPr/>
        <p:txBody>
          <a:bodyPr/>
          <a:lstStyle/>
          <a:p>
            <a:r>
              <a:rPr lang="en-US" dirty="0" err="1">
                <a:effectLst/>
              </a:rPr>
              <a:t>addEventListener</a:t>
            </a:r>
            <a:r>
              <a:rPr lang="en-US" dirty="0">
                <a:effectLst/>
              </a:rPr>
              <a:t>() method - Can specify the propagation type by using the "</a:t>
            </a:r>
            <a:r>
              <a:rPr lang="en-US" dirty="0" err="1">
                <a:effectLst/>
              </a:rPr>
              <a:t>useCapture</a:t>
            </a:r>
            <a:r>
              <a:rPr lang="en-US" dirty="0">
                <a:effectLst/>
              </a:rPr>
              <a:t>" parameter:</a:t>
            </a:r>
          </a:p>
          <a:p>
            <a:pPr marL="0" indent="0">
              <a:buNone/>
            </a:pPr>
            <a:r>
              <a:rPr lang="en-US" dirty="0">
                <a:effectLst/>
              </a:rPr>
              <a:t>	</a:t>
            </a:r>
            <a:r>
              <a:rPr lang="en-US" dirty="0" err="1">
                <a:effectLst/>
              </a:rPr>
              <a:t>addEventListener</a:t>
            </a:r>
            <a:r>
              <a:rPr lang="en-US" dirty="0">
                <a:effectLst/>
              </a:rPr>
              <a:t>(</a:t>
            </a:r>
            <a:r>
              <a:rPr lang="en-US" i="1" dirty="0">
                <a:effectLst/>
              </a:rPr>
              <a:t>event</a:t>
            </a:r>
            <a:r>
              <a:rPr lang="en-US" dirty="0">
                <a:effectLst/>
              </a:rPr>
              <a:t>, </a:t>
            </a:r>
            <a:r>
              <a:rPr lang="en-US" i="1" dirty="0">
                <a:effectLst/>
              </a:rPr>
              <a:t>function</a:t>
            </a:r>
            <a:r>
              <a:rPr lang="en-US" dirty="0">
                <a:effectLst/>
              </a:rPr>
              <a:t>, </a:t>
            </a:r>
            <a:r>
              <a:rPr lang="en-US" i="1" dirty="0" err="1">
                <a:effectLst/>
              </a:rPr>
              <a:t>useCapture</a:t>
            </a:r>
            <a:r>
              <a:rPr lang="en-US" dirty="0">
                <a:effectLst/>
              </a:rPr>
              <a:t>);</a:t>
            </a:r>
          </a:p>
          <a:p>
            <a:r>
              <a:rPr lang="en-US" dirty="0">
                <a:effectLst/>
              </a:rPr>
              <a:t>The default value is false, which will use the bubbling propagation</a:t>
            </a:r>
          </a:p>
          <a:p>
            <a:r>
              <a:rPr lang="en-US" dirty="0">
                <a:effectLst/>
              </a:rPr>
              <a:t>When the value is set to true, the event uses the capturing propagation.</a:t>
            </a:r>
          </a:p>
          <a:p>
            <a:r>
              <a:rPr lang="en-US" dirty="0">
                <a:effectLst/>
              </a:rPr>
              <a:t>Example :  </a:t>
            </a:r>
            <a:r>
              <a:rPr lang="en-US" dirty="0" err="1">
                <a:effectLst/>
                <a:hlinkClick r:id="rId2" action="ppaction://hlinkfile"/>
              </a:rPr>
              <a:t>javascript</a:t>
            </a:r>
            <a:r>
              <a:rPr lang="en-US" dirty="0">
                <a:effectLst/>
                <a:hlinkClick r:id="rId2" action="ppaction://hlinkfile"/>
              </a:rPr>
              <a:t> demos\capturebubble.html</a:t>
            </a:r>
            <a:endParaRPr lang="en-US" dirty="0">
              <a:effectLst/>
            </a:endParaRPr>
          </a:p>
          <a:p>
            <a:endParaRPr lang="en-US" dirty="0"/>
          </a:p>
        </p:txBody>
      </p:sp>
    </p:spTree>
    <p:extLst>
      <p:ext uri="{BB962C8B-B14F-4D97-AF65-F5344CB8AC3E}">
        <p14:creationId xmlns:p14="http://schemas.microsoft.com/office/powerpoint/2010/main" val="108367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BOM (Browser Object Model)</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BOM allows the access to manipulate the Browser’s window, which may consist following objects.</a:t>
            </a:r>
          </a:p>
          <a:p>
            <a:r>
              <a:rPr lang="en-US" dirty="0"/>
              <a:t>navigator</a:t>
            </a:r>
          </a:p>
          <a:p>
            <a:r>
              <a:rPr lang="en-US" dirty="0"/>
              <a:t>location</a:t>
            </a:r>
          </a:p>
          <a:p>
            <a:r>
              <a:rPr lang="en-US" dirty="0"/>
              <a:t>document (DOM)</a:t>
            </a:r>
          </a:p>
          <a:p>
            <a:r>
              <a:rPr lang="en-US" dirty="0"/>
              <a:t>history</a:t>
            </a:r>
          </a:p>
          <a:p>
            <a:r>
              <a:rPr lang="en-US" dirty="0"/>
              <a:t>screen</a:t>
            </a:r>
          </a:p>
          <a:p>
            <a:r>
              <a:rPr lang="en-US" dirty="0"/>
              <a:t>Array of frames</a:t>
            </a:r>
          </a:p>
          <a:p>
            <a:pPr marL="0" indent="0">
              <a:buNone/>
            </a:pPr>
            <a:r>
              <a:rPr lang="en-US" dirty="0"/>
              <a:t>Using BOM one can modify, move the window or can change the text in status bar, read the current URL, hast tag, go back or forward of the current page which otherwise not possible with DOM</a:t>
            </a:r>
          </a:p>
          <a:p>
            <a:pPr marL="0" indent="0">
              <a:buNone/>
            </a:pPr>
            <a:r>
              <a:rPr lang="en-US" dirty="0">
                <a:effectLst/>
              </a:rPr>
              <a:t>BOM depends on browser vendor who may or may not include additional features to it</a:t>
            </a:r>
            <a:endParaRPr lang="en-US" dirty="0"/>
          </a:p>
        </p:txBody>
      </p:sp>
    </p:spTree>
    <p:extLst>
      <p:ext uri="{BB962C8B-B14F-4D97-AF65-F5344CB8AC3E}">
        <p14:creationId xmlns:p14="http://schemas.microsoft.com/office/powerpoint/2010/main" val="1757244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228600" lvl="0" indent="-228600">
              <a:lnSpc>
                <a:spcPct val="120000"/>
              </a:lnSpc>
              <a:spcBef>
                <a:spcPts val="1000"/>
              </a:spcBef>
            </a:pPr>
            <a:r>
              <a:rPr lang="en-US" sz="2800" cap="none" dirty="0" err="1">
                <a:solidFill>
                  <a:prstClr val="white"/>
                </a:solidFill>
                <a:effectLst/>
                <a:latin typeface="Rockwell" panose="02060603020205020403"/>
                <a:ea typeface="+mn-ea"/>
                <a:cs typeface="+mn-cs"/>
              </a:rPr>
              <a:t>removeEventListener</a:t>
            </a:r>
            <a:r>
              <a:rPr lang="en-US" sz="2800" cap="none" dirty="0">
                <a:solidFill>
                  <a:prstClr val="white"/>
                </a:solidFill>
                <a:effectLst/>
                <a:latin typeface="Rockwell" panose="02060603020205020403"/>
                <a:ea typeface="+mn-ea"/>
                <a:cs typeface="+mn-cs"/>
              </a:rPr>
              <a:t>() method</a:t>
            </a:r>
            <a:endParaRPr lang="en-US" sz="4000" dirty="0"/>
          </a:p>
        </p:txBody>
      </p:sp>
      <p:sp>
        <p:nvSpPr>
          <p:cNvPr id="3" name="Content Placeholder 2"/>
          <p:cNvSpPr>
            <a:spLocks noGrp="1"/>
          </p:cNvSpPr>
          <p:nvPr>
            <p:ph idx="1"/>
          </p:nvPr>
        </p:nvSpPr>
        <p:spPr/>
        <p:txBody>
          <a:bodyPr/>
          <a:lstStyle/>
          <a:p>
            <a:r>
              <a:rPr lang="en-US" dirty="0" err="1">
                <a:effectLst/>
              </a:rPr>
              <a:t>removeEventListener</a:t>
            </a:r>
            <a:r>
              <a:rPr lang="en-US" dirty="0">
                <a:effectLst/>
              </a:rPr>
              <a:t>() method removes event handlers that have been attached with the </a:t>
            </a:r>
            <a:r>
              <a:rPr lang="en-US" dirty="0" err="1">
                <a:effectLst/>
              </a:rPr>
              <a:t>addEventListener</a:t>
            </a:r>
            <a:r>
              <a:rPr lang="en-US" dirty="0">
                <a:effectLst/>
              </a:rPr>
              <a:t>() method:</a:t>
            </a:r>
          </a:p>
          <a:p>
            <a:pPr marL="0" indent="0">
              <a:buNone/>
            </a:pPr>
            <a:r>
              <a:rPr lang="en-US" i="1" dirty="0">
                <a:effectLst/>
              </a:rPr>
              <a:t>	</a:t>
            </a:r>
            <a:r>
              <a:rPr lang="en-US" i="1" dirty="0" err="1">
                <a:effectLst/>
              </a:rPr>
              <a:t>element</a:t>
            </a:r>
            <a:r>
              <a:rPr lang="en-US" dirty="0" err="1">
                <a:effectLst/>
              </a:rPr>
              <a:t>.removeEventListener</a:t>
            </a:r>
            <a:r>
              <a:rPr lang="en-US" dirty="0">
                <a:effectLst/>
              </a:rPr>
              <a:t>("</a:t>
            </a:r>
            <a:r>
              <a:rPr lang="en-US" dirty="0" err="1">
                <a:effectLst/>
              </a:rPr>
              <a:t>mousemove</a:t>
            </a:r>
            <a:r>
              <a:rPr lang="en-US" dirty="0">
                <a:effectLst/>
              </a:rPr>
              <a:t>", </a:t>
            </a:r>
            <a:r>
              <a:rPr lang="en-US" dirty="0" err="1">
                <a:effectLst/>
              </a:rPr>
              <a:t>myFunction</a:t>
            </a:r>
            <a:r>
              <a:rPr lang="en-US" dirty="0">
                <a:effectLst/>
              </a:rPr>
              <a:t>);</a:t>
            </a:r>
          </a:p>
          <a:p>
            <a:r>
              <a:rPr lang="en-US" dirty="0"/>
              <a:t>Example : </a:t>
            </a:r>
            <a:r>
              <a:rPr lang="en-US" dirty="0" err="1">
                <a:hlinkClick r:id="rId2" action="ppaction://hlinkfile"/>
              </a:rPr>
              <a:t>javascript</a:t>
            </a:r>
            <a:r>
              <a:rPr lang="en-US" dirty="0">
                <a:hlinkClick r:id="rId2" action="ppaction://hlinkfile"/>
              </a:rPr>
              <a:t> demos\removeeventlistener.html</a:t>
            </a:r>
            <a:endParaRPr lang="en-US" dirty="0"/>
          </a:p>
        </p:txBody>
      </p:sp>
    </p:spTree>
    <p:extLst>
      <p:ext uri="{BB962C8B-B14F-4D97-AF65-F5344CB8AC3E}">
        <p14:creationId xmlns:p14="http://schemas.microsoft.com/office/powerpoint/2010/main" val="3567849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ffectLst/>
              </a:rPr>
              <a:t>HTML DOM Navigation</a:t>
            </a:r>
            <a:br>
              <a:rPr lang="en-US" b="0" dirty="0">
                <a:effectLst/>
              </a:rPr>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17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 Nodes</a:t>
            </a:r>
            <a:br>
              <a:rPr lang="en-US" dirty="0">
                <a:effectLst/>
              </a:rPr>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effectLst/>
              </a:rPr>
              <a:t>According to the W3C HTML DOM standard, everything in an HTML document is a node:</a:t>
            </a:r>
          </a:p>
          <a:p>
            <a:r>
              <a:rPr lang="en-US" dirty="0">
                <a:effectLst/>
              </a:rPr>
              <a:t>The entire document is a document node</a:t>
            </a:r>
          </a:p>
          <a:p>
            <a:r>
              <a:rPr lang="en-US" dirty="0">
                <a:effectLst/>
              </a:rPr>
              <a:t>Every HTML element is an element node</a:t>
            </a:r>
          </a:p>
          <a:p>
            <a:r>
              <a:rPr lang="en-US" dirty="0">
                <a:effectLst/>
              </a:rPr>
              <a:t>The text inside HTML elements are text nodes</a:t>
            </a:r>
          </a:p>
          <a:p>
            <a:r>
              <a:rPr lang="en-US" dirty="0">
                <a:effectLst/>
              </a:rPr>
              <a:t>Every HTML attribute is an attribute node</a:t>
            </a:r>
          </a:p>
          <a:p>
            <a:r>
              <a:rPr lang="en-US" dirty="0">
                <a:effectLst/>
              </a:rPr>
              <a:t>All comments are comment nodes</a:t>
            </a:r>
          </a:p>
          <a:p>
            <a:r>
              <a:rPr lang="en-US" dirty="0">
                <a:effectLst/>
              </a:rPr>
              <a:t>New nodes can be created, and all nodes can be modified or deleted.</a:t>
            </a:r>
          </a:p>
          <a:p>
            <a:endParaRPr lang="en-US" dirty="0"/>
          </a:p>
        </p:txBody>
      </p:sp>
    </p:spTree>
    <p:extLst>
      <p:ext uri="{BB962C8B-B14F-4D97-AF65-F5344CB8AC3E}">
        <p14:creationId xmlns:p14="http://schemas.microsoft.com/office/powerpoint/2010/main" val="744377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t>
            </a:r>
            <a:r>
              <a:rPr lang="en-US" dirty="0" err="1"/>
              <a:t>dom</a:t>
            </a:r>
            <a:r>
              <a:rPr lang="en-US" dirty="0"/>
              <a:t> elements</a:t>
            </a:r>
          </a:p>
        </p:txBody>
      </p:sp>
      <p:sp>
        <p:nvSpPr>
          <p:cNvPr id="3" name="Content Placeholder 2"/>
          <p:cNvSpPr>
            <a:spLocks noGrp="1"/>
          </p:cNvSpPr>
          <p:nvPr>
            <p:ph idx="1"/>
          </p:nvPr>
        </p:nvSpPr>
        <p:spPr/>
        <p:txBody>
          <a:bodyPr>
            <a:normAutofit/>
          </a:bodyPr>
          <a:lstStyle/>
          <a:p>
            <a:r>
              <a:rPr lang="en-US" dirty="0"/>
              <a:t>&lt;title&gt;DOM Tutorial&lt;/title&gt;</a:t>
            </a:r>
          </a:p>
          <a:p>
            <a:r>
              <a:rPr lang="en-US" dirty="0"/>
              <a:t> the element node &lt;title&gt; does not contain text. It contains a text node with the value "DOM Tutorial".</a:t>
            </a:r>
          </a:p>
          <a:p>
            <a:r>
              <a:rPr lang="en-US" dirty="0"/>
              <a:t>The value of the text node can be accessed by the node's </a:t>
            </a:r>
            <a:r>
              <a:rPr lang="en-US" dirty="0" err="1"/>
              <a:t>innerHTML</a:t>
            </a:r>
            <a:r>
              <a:rPr lang="en-US" dirty="0"/>
              <a:t> property, or the </a:t>
            </a:r>
            <a:r>
              <a:rPr lang="en-US" dirty="0" err="1"/>
              <a:t>nodeValue</a:t>
            </a:r>
            <a:r>
              <a:rPr lang="en-US" dirty="0"/>
              <a:t>.</a:t>
            </a:r>
          </a:p>
        </p:txBody>
      </p:sp>
    </p:spTree>
    <p:extLst>
      <p:ext uri="{BB962C8B-B14F-4D97-AF65-F5344CB8AC3E}">
        <p14:creationId xmlns:p14="http://schemas.microsoft.com/office/powerpoint/2010/main" val="2807162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 Root Nodes</a:t>
            </a:r>
            <a:br>
              <a:rPr lang="en-US" dirty="0">
                <a:effectLst/>
              </a:rPr>
            </a:br>
            <a:endParaRPr lang="en-US" dirty="0"/>
          </a:p>
        </p:txBody>
      </p:sp>
      <p:sp>
        <p:nvSpPr>
          <p:cNvPr id="3" name="Content Placeholder 2"/>
          <p:cNvSpPr>
            <a:spLocks noGrp="1"/>
          </p:cNvSpPr>
          <p:nvPr>
            <p:ph idx="1"/>
          </p:nvPr>
        </p:nvSpPr>
        <p:spPr/>
        <p:txBody>
          <a:bodyPr/>
          <a:lstStyle/>
          <a:p>
            <a:pPr marL="0" indent="0">
              <a:buNone/>
            </a:pPr>
            <a:r>
              <a:rPr lang="en-US" dirty="0">
                <a:effectLst/>
              </a:rPr>
              <a:t>Two special properties that allow access to the full document:</a:t>
            </a:r>
          </a:p>
          <a:p>
            <a:r>
              <a:rPr lang="en-US" dirty="0" err="1">
                <a:effectLst/>
              </a:rPr>
              <a:t>document.body</a:t>
            </a:r>
            <a:r>
              <a:rPr lang="en-US" dirty="0">
                <a:effectLst/>
              </a:rPr>
              <a:t> - The body of the document</a:t>
            </a:r>
          </a:p>
          <a:p>
            <a:r>
              <a:rPr lang="en-US" dirty="0" err="1">
                <a:effectLst/>
              </a:rPr>
              <a:t>document.documentElement</a:t>
            </a:r>
            <a:r>
              <a:rPr lang="en-US" dirty="0">
                <a:effectLst/>
              </a:rPr>
              <a:t> - The full document</a:t>
            </a:r>
          </a:p>
          <a:p>
            <a:endParaRPr lang="en-US" dirty="0"/>
          </a:p>
        </p:txBody>
      </p:sp>
    </p:spTree>
    <p:extLst>
      <p:ext uri="{BB962C8B-B14F-4D97-AF65-F5344CB8AC3E}">
        <p14:creationId xmlns:p14="http://schemas.microsoft.com/office/powerpoint/2010/main" val="3381996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Between Nodes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Node properties to navigate between nodes with JavaScript:</a:t>
            </a:r>
          </a:p>
          <a:p>
            <a:endParaRPr lang="en-US" dirty="0"/>
          </a:p>
          <a:p>
            <a:r>
              <a:rPr lang="en-US" dirty="0" err="1"/>
              <a:t>parentNode</a:t>
            </a:r>
            <a:endParaRPr lang="en-US" dirty="0"/>
          </a:p>
          <a:p>
            <a:r>
              <a:rPr lang="en-US" dirty="0" err="1"/>
              <a:t>childNodes</a:t>
            </a:r>
            <a:r>
              <a:rPr lang="en-US" dirty="0"/>
              <a:t>[</a:t>
            </a:r>
            <a:r>
              <a:rPr lang="en-US" dirty="0" err="1"/>
              <a:t>nodenumber</a:t>
            </a:r>
            <a:r>
              <a:rPr lang="en-US" dirty="0"/>
              <a:t>]</a:t>
            </a:r>
          </a:p>
          <a:p>
            <a:r>
              <a:rPr lang="en-US" dirty="0" err="1"/>
              <a:t>firstChild</a:t>
            </a:r>
            <a:endParaRPr lang="en-US" dirty="0"/>
          </a:p>
          <a:p>
            <a:r>
              <a:rPr lang="en-US" dirty="0" err="1"/>
              <a:t>lastChild</a:t>
            </a:r>
            <a:endParaRPr lang="en-US" dirty="0"/>
          </a:p>
          <a:p>
            <a:r>
              <a:rPr lang="en-US" dirty="0" err="1"/>
              <a:t>nextSibling</a:t>
            </a:r>
            <a:endParaRPr lang="en-US" dirty="0"/>
          </a:p>
          <a:p>
            <a:r>
              <a:rPr lang="en-US" dirty="0" err="1"/>
              <a:t>previousSibling</a:t>
            </a:r>
            <a:endParaRPr lang="en-US" dirty="0"/>
          </a:p>
        </p:txBody>
      </p:sp>
    </p:spTree>
    <p:extLst>
      <p:ext uri="{BB962C8B-B14F-4D97-AF65-F5344CB8AC3E}">
        <p14:creationId xmlns:p14="http://schemas.microsoft.com/office/powerpoint/2010/main" val="2439105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240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childNodes</a:t>
            </a:r>
            <a:r>
              <a:rPr lang="en-US" sz="2400" cap="none" dirty="0">
                <a:solidFill>
                  <a:prstClr val="white"/>
                </a:solidFill>
                <a:effectLst>
                  <a:outerShdw blurRad="50800" dist="38100" dir="2700000" algn="tl" rotWithShape="0">
                    <a:srgbClr val="000000">
                      <a:alpha val="48000"/>
                    </a:srgbClr>
                  </a:outerShdw>
                </a:effectLst>
                <a:latin typeface="Rockwell" panose="02060603020205020403"/>
                <a:ea typeface="+mn-ea"/>
                <a:cs typeface="+mn-cs"/>
              </a:rPr>
              <a:t>[</a:t>
            </a:r>
            <a:r>
              <a:rPr lang="en-US" sz="240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nodenumber</a:t>
            </a:r>
            <a:r>
              <a:rPr lang="en-US" sz="2400" cap="none" dirty="0">
                <a:solidFill>
                  <a:prstClr val="white"/>
                </a:solidFill>
                <a:effectLst>
                  <a:outerShdw blurRad="50800" dist="38100" dir="2700000" algn="tl" rotWithShape="0">
                    <a:srgbClr val="000000">
                      <a:alpha val="48000"/>
                    </a:srgbClr>
                  </a:outerShdw>
                </a:effectLst>
                <a:latin typeface="Rockwell" panose="02060603020205020403"/>
                <a:ea typeface="+mn-ea"/>
                <a:cs typeface="+mn-cs"/>
              </a:rPr>
              <a:t>]</a:t>
            </a:r>
            <a:endParaRPr lang="en-US" sz="4000" dirty="0"/>
          </a:p>
        </p:txBody>
      </p:sp>
      <p:sp>
        <p:nvSpPr>
          <p:cNvPr id="3" name="Content Placeholder 2"/>
          <p:cNvSpPr>
            <a:spLocks noGrp="1"/>
          </p:cNvSpPr>
          <p:nvPr>
            <p:ph idx="1"/>
          </p:nvPr>
        </p:nvSpPr>
        <p:spPr>
          <a:xfrm>
            <a:off x="913795" y="2096063"/>
            <a:ext cx="10353762" cy="4516771"/>
          </a:xfrm>
        </p:spPr>
        <p:txBody>
          <a:bodyPr>
            <a:normAutofit fontScale="92500" lnSpcReduction="10000"/>
          </a:bodyPr>
          <a:lstStyle/>
          <a:p>
            <a:pPr marL="0" indent="0">
              <a:buNone/>
            </a:pPr>
            <a:r>
              <a:rPr lang="en-US" dirty="0"/>
              <a:t>&lt;html&gt;</a:t>
            </a:r>
          </a:p>
          <a:p>
            <a:pPr marL="0" indent="0">
              <a:buNone/>
            </a:pPr>
            <a:r>
              <a:rPr lang="en-US" dirty="0"/>
              <a:t>&lt;body&gt;</a:t>
            </a:r>
          </a:p>
          <a:p>
            <a:pPr marL="0" indent="0">
              <a:buNone/>
            </a:pPr>
            <a:r>
              <a:rPr lang="en-US" dirty="0"/>
              <a:t>&lt;h1 id="intro"&gt;My First Page&lt;/h1&gt;</a:t>
            </a:r>
          </a:p>
          <a:p>
            <a:pPr marL="0" indent="0">
              <a:buNone/>
            </a:pPr>
            <a:r>
              <a:rPr lang="en-US" dirty="0"/>
              <a:t>&lt;p id="demo"&gt;Hello World!&lt;/p&gt;</a:t>
            </a:r>
          </a:p>
          <a:p>
            <a:pPr marL="0" indent="0">
              <a:buNone/>
            </a:pPr>
            <a:r>
              <a:rPr lang="en-US" dirty="0"/>
              <a:t>&lt;script&gt;</a:t>
            </a:r>
          </a:p>
          <a:p>
            <a:pPr marL="0" indent="0">
              <a:buNone/>
            </a:pPr>
            <a:r>
              <a:rPr lang="en-US" dirty="0" err="1"/>
              <a:t>var</a:t>
            </a:r>
            <a:r>
              <a:rPr lang="en-US" dirty="0"/>
              <a:t> </a:t>
            </a:r>
            <a:r>
              <a:rPr lang="en-US" dirty="0" err="1"/>
              <a:t>myText</a:t>
            </a:r>
            <a:r>
              <a:rPr lang="en-US" dirty="0"/>
              <a:t> = </a:t>
            </a:r>
            <a:r>
              <a:rPr lang="en-US" dirty="0" err="1"/>
              <a:t>document.getElementById</a:t>
            </a:r>
            <a:r>
              <a:rPr lang="en-US" dirty="0"/>
              <a:t>("intro").</a:t>
            </a:r>
            <a:r>
              <a:rPr lang="en-US" dirty="0" err="1"/>
              <a:t>childNodes</a:t>
            </a:r>
            <a:r>
              <a:rPr lang="en-US" dirty="0"/>
              <a:t>[0].</a:t>
            </a:r>
            <a:r>
              <a:rPr lang="en-US" dirty="0" err="1"/>
              <a:t>nodeValue</a:t>
            </a:r>
            <a:r>
              <a:rPr lang="en-US" dirty="0"/>
              <a:t>;</a:t>
            </a:r>
          </a:p>
          <a:p>
            <a:pPr marL="0" indent="0">
              <a:buNone/>
            </a:pPr>
            <a:r>
              <a:rPr lang="en-US" dirty="0" err="1"/>
              <a:t>document.getElementById</a:t>
            </a:r>
            <a:r>
              <a:rPr lang="en-US" dirty="0"/>
              <a:t>("demo").</a:t>
            </a:r>
            <a:r>
              <a:rPr lang="en-US" dirty="0" err="1"/>
              <a:t>innerHTML</a:t>
            </a:r>
            <a:r>
              <a:rPr lang="en-US" dirty="0"/>
              <a:t> = </a:t>
            </a:r>
            <a:r>
              <a:rPr lang="en-US" dirty="0" err="1"/>
              <a:t>myText</a:t>
            </a:r>
            <a:r>
              <a:rPr lang="en-US" dirty="0"/>
              <a:t>;</a:t>
            </a:r>
          </a:p>
          <a:p>
            <a:pPr marL="0" indent="0">
              <a:buNone/>
            </a:pPr>
            <a:r>
              <a:rPr lang="en-US" dirty="0"/>
              <a:t>&lt;/script&gt;</a:t>
            </a:r>
          </a:p>
          <a:p>
            <a:pPr marL="0" indent="0">
              <a:buNone/>
            </a:pPr>
            <a:r>
              <a:rPr lang="en-US" dirty="0"/>
              <a:t>&lt;/body&gt;</a:t>
            </a:r>
          </a:p>
          <a:p>
            <a:pPr marL="0" indent="0">
              <a:buNone/>
            </a:pPr>
            <a:r>
              <a:rPr lang="en-US" dirty="0"/>
              <a:t>&lt;/html&gt;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90362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360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firstChild</a:t>
            </a:r>
            <a:endParaRPr lang="en-US" sz="5400" dirty="0"/>
          </a:p>
        </p:txBody>
      </p:sp>
      <p:sp>
        <p:nvSpPr>
          <p:cNvPr id="3" name="Content Placeholder 2"/>
          <p:cNvSpPr>
            <a:spLocks noGrp="1"/>
          </p:cNvSpPr>
          <p:nvPr>
            <p:ph idx="1"/>
          </p:nvPr>
        </p:nvSpPr>
        <p:spPr>
          <a:xfrm>
            <a:off x="913795" y="2096063"/>
            <a:ext cx="10353762" cy="4516771"/>
          </a:xfrm>
        </p:spPr>
        <p:txBody>
          <a:bodyPr>
            <a:normAutofit fontScale="92500" lnSpcReduction="10000"/>
          </a:bodyPr>
          <a:lstStyle/>
          <a:p>
            <a:pPr marL="0" indent="0">
              <a:buNone/>
            </a:pPr>
            <a:r>
              <a:rPr lang="en-US" dirty="0"/>
              <a:t>&lt;html&gt;</a:t>
            </a:r>
          </a:p>
          <a:p>
            <a:pPr marL="0" indent="0">
              <a:buNone/>
            </a:pPr>
            <a:r>
              <a:rPr lang="en-US" dirty="0"/>
              <a:t>&lt;body&gt;</a:t>
            </a:r>
          </a:p>
          <a:p>
            <a:pPr marL="0" indent="0">
              <a:buNone/>
            </a:pPr>
            <a:r>
              <a:rPr lang="en-US" dirty="0"/>
              <a:t>&lt;h1 id="intro"&gt;My First Page&lt;/h1&gt;</a:t>
            </a:r>
          </a:p>
          <a:p>
            <a:pPr marL="0" indent="0">
              <a:buNone/>
            </a:pPr>
            <a:r>
              <a:rPr lang="en-US" dirty="0"/>
              <a:t>&lt;p id="demo"&gt;Hello World!&lt;/p&gt;</a:t>
            </a:r>
          </a:p>
          <a:p>
            <a:pPr marL="0" indent="0">
              <a:buNone/>
            </a:pPr>
            <a:r>
              <a:rPr lang="en-US" dirty="0"/>
              <a:t>&lt;script&gt;</a:t>
            </a:r>
          </a:p>
          <a:p>
            <a:pPr marL="0" indent="0">
              <a:buNone/>
            </a:pPr>
            <a:r>
              <a:rPr lang="en-US" dirty="0" err="1"/>
              <a:t>myText</a:t>
            </a:r>
            <a:r>
              <a:rPr lang="en-US" dirty="0"/>
              <a:t> = </a:t>
            </a:r>
            <a:r>
              <a:rPr lang="en-US" dirty="0" err="1"/>
              <a:t>document.getElementById</a:t>
            </a:r>
            <a:r>
              <a:rPr lang="en-US" dirty="0"/>
              <a:t>("intro").</a:t>
            </a:r>
            <a:r>
              <a:rPr lang="en-US" dirty="0" err="1"/>
              <a:t>firstChild.nodeValue</a:t>
            </a:r>
            <a:r>
              <a:rPr lang="en-US" dirty="0"/>
              <a:t>;</a:t>
            </a:r>
          </a:p>
          <a:p>
            <a:pPr marL="0" indent="0">
              <a:buNone/>
            </a:pPr>
            <a:r>
              <a:rPr lang="en-US" dirty="0" err="1"/>
              <a:t>document.getElementById</a:t>
            </a:r>
            <a:r>
              <a:rPr lang="en-US" dirty="0"/>
              <a:t>("demo").</a:t>
            </a:r>
            <a:r>
              <a:rPr lang="en-US" dirty="0" err="1"/>
              <a:t>innerHTML</a:t>
            </a:r>
            <a:r>
              <a:rPr lang="en-US" dirty="0"/>
              <a:t> = </a:t>
            </a:r>
            <a:r>
              <a:rPr lang="en-US" dirty="0" err="1"/>
              <a:t>myText</a:t>
            </a:r>
            <a:r>
              <a:rPr lang="en-US" dirty="0"/>
              <a:t>;</a:t>
            </a:r>
          </a:p>
          <a:p>
            <a:pPr marL="0" indent="0">
              <a:buNone/>
            </a:pPr>
            <a:r>
              <a:rPr lang="en-US" dirty="0"/>
              <a:t>&lt;/script&gt;</a:t>
            </a:r>
          </a:p>
          <a:p>
            <a:pPr marL="0" indent="0">
              <a:buNone/>
            </a:pPr>
            <a:r>
              <a:rPr lang="en-US" dirty="0"/>
              <a:t>&lt;/body&gt;</a:t>
            </a:r>
          </a:p>
          <a:p>
            <a:pPr marL="0" indent="0">
              <a:buNone/>
            </a:pPr>
            <a:r>
              <a:rPr lang="en-US" dirty="0"/>
              <a:t>&lt;/html&gt;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7876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2800" b="0" cap="none" dirty="0" err="1">
                <a:solidFill>
                  <a:prstClr val="white"/>
                </a:solidFill>
                <a:effectLst/>
                <a:latin typeface="Rockwell" panose="02060603020205020403"/>
                <a:ea typeface="+mn-ea"/>
                <a:cs typeface="+mn-cs"/>
              </a:rPr>
              <a:t>nodeName</a:t>
            </a:r>
            <a:r>
              <a:rPr lang="en-US" sz="2800" b="0" cap="none" dirty="0">
                <a:solidFill>
                  <a:prstClr val="white"/>
                </a:solidFill>
                <a:effectLst/>
                <a:latin typeface="Rockwell" panose="02060603020205020403"/>
                <a:ea typeface="+mn-ea"/>
                <a:cs typeface="+mn-cs"/>
              </a:rPr>
              <a:t> Property</a:t>
            </a:r>
            <a:endParaRPr lang="en-US" sz="4000" dirty="0"/>
          </a:p>
        </p:txBody>
      </p:sp>
      <p:sp>
        <p:nvSpPr>
          <p:cNvPr id="3" name="Content Placeholder 2"/>
          <p:cNvSpPr>
            <a:spLocks noGrp="1"/>
          </p:cNvSpPr>
          <p:nvPr>
            <p:ph idx="1"/>
          </p:nvPr>
        </p:nvSpPr>
        <p:spPr/>
        <p:txBody>
          <a:bodyPr/>
          <a:lstStyle/>
          <a:p>
            <a:pPr marL="0" indent="0">
              <a:buNone/>
            </a:pPr>
            <a:r>
              <a:rPr lang="en-US" dirty="0">
                <a:effectLst/>
              </a:rPr>
              <a:t>Specifies the name of a node.</a:t>
            </a:r>
          </a:p>
          <a:p>
            <a:r>
              <a:rPr lang="en-US" dirty="0" err="1">
                <a:effectLst/>
              </a:rPr>
              <a:t>nodeName</a:t>
            </a:r>
            <a:r>
              <a:rPr lang="en-US" dirty="0">
                <a:effectLst/>
              </a:rPr>
              <a:t> is read-only</a:t>
            </a:r>
          </a:p>
          <a:p>
            <a:r>
              <a:rPr lang="en-US" dirty="0" err="1">
                <a:effectLst/>
              </a:rPr>
              <a:t>nodeName</a:t>
            </a:r>
            <a:r>
              <a:rPr lang="en-US" dirty="0">
                <a:effectLst/>
              </a:rPr>
              <a:t> of an element node is the same as the tag name</a:t>
            </a:r>
          </a:p>
          <a:p>
            <a:r>
              <a:rPr lang="en-US" dirty="0" err="1">
                <a:effectLst/>
              </a:rPr>
              <a:t>nodeName</a:t>
            </a:r>
            <a:r>
              <a:rPr lang="en-US" dirty="0">
                <a:effectLst/>
              </a:rPr>
              <a:t> of an attribute node is the attribute name</a:t>
            </a:r>
          </a:p>
          <a:p>
            <a:r>
              <a:rPr lang="en-US" dirty="0" err="1">
                <a:effectLst/>
              </a:rPr>
              <a:t>nodeName</a:t>
            </a:r>
            <a:r>
              <a:rPr lang="en-US" dirty="0">
                <a:effectLst/>
              </a:rPr>
              <a:t> of a text node is always #text</a:t>
            </a:r>
          </a:p>
          <a:p>
            <a:r>
              <a:rPr lang="en-US" dirty="0" err="1">
                <a:effectLst/>
              </a:rPr>
              <a:t>nodeName</a:t>
            </a:r>
            <a:r>
              <a:rPr lang="en-US" dirty="0">
                <a:effectLst/>
              </a:rPr>
              <a:t> of the document node is always #document</a:t>
            </a:r>
          </a:p>
          <a:p>
            <a:endParaRPr lang="en-US" dirty="0"/>
          </a:p>
        </p:txBody>
      </p:sp>
    </p:spTree>
    <p:extLst>
      <p:ext uri="{BB962C8B-B14F-4D97-AF65-F5344CB8AC3E}">
        <p14:creationId xmlns:p14="http://schemas.microsoft.com/office/powerpoint/2010/main" val="3813301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3200" b="0" cap="none" dirty="0" err="1">
                <a:solidFill>
                  <a:prstClr val="white"/>
                </a:solidFill>
                <a:effectLst/>
                <a:latin typeface="Rockwell" panose="02060603020205020403"/>
                <a:ea typeface="+mn-ea"/>
                <a:cs typeface="+mn-cs"/>
              </a:rPr>
              <a:t>nodeValue</a:t>
            </a:r>
            <a:r>
              <a:rPr lang="en-US" sz="3200" b="0" cap="none" dirty="0">
                <a:solidFill>
                  <a:prstClr val="white"/>
                </a:solidFill>
                <a:effectLst/>
                <a:latin typeface="Rockwell" panose="02060603020205020403"/>
                <a:ea typeface="+mn-ea"/>
                <a:cs typeface="+mn-cs"/>
              </a:rPr>
              <a:t> Property</a:t>
            </a:r>
            <a:endParaRPr lang="en-US" sz="4400" dirty="0"/>
          </a:p>
        </p:txBody>
      </p:sp>
      <p:sp>
        <p:nvSpPr>
          <p:cNvPr id="3" name="Content Placeholder 2"/>
          <p:cNvSpPr>
            <a:spLocks noGrp="1"/>
          </p:cNvSpPr>
          <p:nvPr>
            <p:ph idx="1"/>
          </p:nvPr>
        </p:nvSpPr>
        <p:spPr/>
        <p:txBody>
          <a:bodyPr/>
          <a:lstStyle/>
          <a:p>
            <a:pPr marL="0" indent="0">
              <a:buNone/>
            </a:pPr>
            <a:r>
              <a:rPr lang="en-US" dirty="0">
                <a:effectLst/>
              </a:rPr>
              <a:t>Specifies the value of a node.</a:t>
            </a:r>
          </a:p>
          <a:p>
            <a:r>
              <a:rPr lang="en-US" dirty="0" err="1">
                <a:effectLst/>
              </a:rPr>
              <a:t>nodeValue</a:t>
            </a:r>
            <a:r>
              <a:rPr lang="en-US" dirty="0">
                <a:effectLst/>
              </a:rPr>
              <a:t> for element nodes is undefined</a:t>
            </a:r>
          </a:p>
          <a:p>
            <a:r>
              <a:rPr lang="en-US" dirty="0" err="1">
                <a:effectLst/>
              </a:rPr>
              <a:t>nodeValue</a:t>
            </a:r>
            <a:r>
              <a:rPr lang="en-US" dirty="0">
                <a:effectLst/>
              </a:rPr>
              <a:t> for text nodes is the text itself</a:t>
            </a:r>
          </a:p>
          <a:p>
            <a:r>
              <a:rPr lang="en-US" dirty="0" err="1">
                <a:effectLst/>
              </a:rPr>
              <a:t>nodeValue</a:t>
            </a:r>
            <a:r>
              <a:rPr lang="en-US" dirty="0">
                <a:effectLst/>
              </a:rPr>
              <a:t> for attribute nodes is the attribute value</a:t>
            </a:r>
          </a:p>
          <a:p>
            <a:endParaRPr lang="en-US" dirty="0"/>
          </a:p>
        </p:txBody>
      </p:sp>
    </p:spTree>
    <p:extLst>
      <p:ext uri="{BB962C8B-B14F-4D97-AF65-F5344CB8AC3E}">
        <p14:creationId xmlns:p14="http://schemas.microsoft.com/office/powerpoint/2010/main" val="160599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window model</a:t>
            </a:r>
          </a:p>
        </p:txBody>
      </p:sp>
      <p:pic>
        <p:nvPicPr>
          <p:cNvPr id="1026" name="Picture 2" descr="javaScript-DOM-vs-B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2383" y="2095500"/>
            <a:ext cx="8136834" cy="414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217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2400" b="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nodeType</a:t>
            </a:r>
            <a:r>
              <a:rPr lang="en-US" sz="2400" b="0" cap="none" dirty="0">
                <a:solidFill>
                  <a:prstClr val="white"/>
                </a:solidFill>
                <a:effectLst>
                  <a:outerShdw blurRad="50800" dist="38100" dir="2700000" algn="tl" rotWithShape="0">
                    <a:srgbClr val="000000">
                      <a:alpha val="48000"/>
                    </a:srgbClr>
                  </a:outerShdw>
                </a:effectLst>
                <a:latin typeface="Rockwell" panose="02060603020205020403"/>
                <a:ea typeface="+mn-ea"/>
                <a:cs typeface="+mn-cs"/>
              </a:rPr>
              <a:t> Property</a:t>
            </a:r>
            <a:endParaRPr lang="en-US" sz="5400"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nodeType</a:t>
            </a:r>
            <a:r>
              <a:rPr lang="en-US" dirty="0"/>
              <a:t> property returns the type of node. </a:t>
            </a:r>
            <a:r>
              <a:rPr lang="en-US" dirty="0" err="1"/>
              <a:t>nodeType</a:t>
            </a:r>
            <a:r>
              <a:rPr lang="en-US" dirty="0"/>
              <a:t> is read only.</a:t>
            </a:r>
          </a:p>
          <a:p>
            <a:r>
              <a:rPr lang="en-US" dirty="0"/>
              <a:t>The most important node types are:</a:t>
            </a:r>
          </a:p>
          <a:p>
            <a:r>
              <a:rPr lang="en-US" dirty="0"/>
              <a:t>Element type	</a:t>
            </a:r>
            <a:r>
              <a:rPr lang="en-US" dirty="0" err="1"/>
              <a:t>NodeType</a:t>
            </a:r>
            <a:endParaRPr lang="en-US" dirty="0"/>
          </a:p>
          <a:p>
            <a:r>
              <a:rPr lang="en-US" dirty="0"/>
              <a:t>Element	1</a:t>
            </a:r>
          </a:p>
          <a:p>
            <a:r>
              <a:rPr lang="en-US" dirty="0"/>
              <a:t>Attribute	2</a:t>
            </a:r>
          </a:p>
          <a:p>
            <a:r>
              <a:rPr lang="en-US" dirty="0"/>
              <a:t>Text		3</a:t>
            </a:r>
          </a:p>
          <a:p>
            <a:r>
              <a:rPr lang="en-US" dirty="0"/>
              <a:t>Comment	8</a:t>
            </a:r>
          </a:p>
          <a:p>
            <a:r>
              <a:rPr lang="en-US" dirty="0"/>
              <a:t>Document	9</a:t>
            </a:r>
          </a:p>
          <a:p>
            <a:endParaRPr lang="en-US" dirty="0"/>
          </a:p>
        </p:txBody>
      </p:sp>
    </p:spTree>
    <p:extLst>
      <p:ext uri="{BB962C8B-B14F-4D97-AF65-F5344CB8AC3E}">
        <p14:creationId xmlns:p14="http://schemas.microsoft.com/office/powerpoint/2010/main" val="2268662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effectLst/>
              </a:rPr>
              <a:t>Creating New HTML Elements (Nodes)</a:t>
            </a:r>
            <a:endParaRPr lang="en-US"/>
          </a:p>
        </p:txBody>
      </p:sp>
      <p:sp>
        <p:nvSpPr>
          <p:cNvPr id="3" name="Content Placeholder 2"/>
          <p:cNvSpPr>
            <a:spLocks noGrp="1"/>
          </p:cNvSpPr>
          <p:nvPr>
            <p:ph idx="1"/>
          </p:nvPr>
        </p:nvSpPr>
        <p:spPr/>
        <p:txBody>
          <a:bodyPr/>
          <a:lstStyle/>
          <a:p>
            <a:r>
              <a:rPr lang="en-US" dirty="0"/>
              <a:t>&lt;script&gt;</a:t>
            </a:r>
          </a:p>
          <a:p>
            <a:r>
              <a:rPr lang="en-US" dirty="0" err="1"/>
              <a:t>var</a:t>
            </a:r>
            <a:r>
              <a:rPr lang="en-US" dirty="0"/>
              <a:t> para = </a:t>
            </a:r>
            <a:r>
              <a:rPr lang="en-US" dirty="0" err="1"/>
              <a:t>document.createElement</a:t>
            </a:r>
            <a:r>
              <a:rPr lang="en-US" dirty="0"/>
              <a:t>("p");</a:t>
            </a:r>
          </a:p>
          <a:p>
            <a:r>
              <a:rPr lang="en-US" dirty="0" err="1"/>
              <a:t>var</a:t>
            </a:r>
            <a:r>
              <a:rPr lang="en-US" dirty="0"/>
              <a:t> node = </a:t>
            </a:r>
            <a:r>
              <a:rPr lang="en-US" dirty="0" err="1"/>
              <a:t>document.createTextNode</a:t>
            </a:r>
            <a:r>
              <a:rPr lang="en-US" dirty="0"/>
              <a:t>("This is new.");</a:t>
            </a:r>
          </a:p>
          <a:p>
            <a:r>
              <a:rPr lang="en-US" dirty="0" err="1"/>
              <a:t>para.appendChild</a:t>
            </a:r>
            <a:r>
              <a:rPr lang="en-US" dirty="0"/>
              <a:t>(node);</a:t>
            </a:r>
          </a:p>
          <a:p>
            <a:r>
              <a:rPr lang="en-US" dirty="0" err="1"/>
              <a:t>var</a:t>
            </a:r>
            <a:r>
              <a:rPr lang="en-US" dirty="0"/>
              <a:t> element = </a:t>
            </a:r>
            <a:r>
              <a:rPr lang="en-US" dirty="0" err="1"/>
              <a:t>document.getElementById</a:t>
            </a:r>
            <a:r>
              <a:rPr lang="en-US" dirty="0"/>
              <a:t>("div1");</a:t>
            </a:r>
          </a:p>
          <a:p>
            <a:r>
              <a:rPr lang="en-US" dirty="0" err="1"/>
              <a:t>element.appendChild</a:t>
            </a:r>
            <a:r>
              <a:rPr lang="en-US" dirty="0"/>
              <a:t>(para);</a:t>
            </a:r>
          </a:p>
          <a:p>
            <a:r>
              <a:rPr lang="en-US" dirty="0"/>
              <a:t>&lt;/script&gt;</a:t>
            </a:r>
          </a:p>
        </p:txBody>
      </p:sp>
    </p:spTree>
    <p:extLst>
      <p:ext uri="{BB962C8B-B14F-4D97-AF65-F5344CB8AC3E}">
        <p14:creationId xmlns:p14="http://schemas.microsoft.com/office/powerpoint/2010/main" val="36141536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effectLst/>
                <a:latin typeface="Segoe UI" panose="020B0502040204020203" pitchFamily="34" charset="0"/>
              </a:rPr>
              <a:t>Creating new HTML Elements - </a:t>
            </a:r>
            <a:r>
              <a:rPr lang="en-US" sz="3600" b="0" dirty="0" err="1">
                <a:effectLst/>
                <a:latin typeface="Segoe UI" panose="020B0502040204020203" pitchFamily="34" charset="0"/>
              </a:rPr>
              <a:t>insertBefore</a:t>
            </a:r>
            <a:r>
              <a:rPr lang="en-US" sz="3600" b="0" dirty="0">
                <a:effectLst/>
                <a:latin typeface="Segoe UI" panose="020B0502040204020203" pitchFamily="34" charset="0"/>
              </a:rPr>
              <a:t>()</a:t>
            </a:r>
            <a:endParaRPr lang="en-US" sz="36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&lt;script&gt;</a:t>
            </a:r>
          </a:p>
          <a:p>
            <a:pPr marL="0" indent="0">
              <a:buNone/>
            </a:pPr>
            <a:r>
              <a:rPr lang="en-US" dirty="0" err="1"/>
              <a:t>var</a:t>
            </a:r>
            <a:r>
              <a:rPr lang="en-US" dirty="0"/>
              <a:t> para = </a:t>
            </a:r>
            <a:r>
              <a:rPr lang="en-US" dirty="0" err="1"/>
              <a:t>document.createElement</a:t>
            </a:r>
            <a:r>
              <a:rPr lang="en-US" dirty="0"/>
              <a:t>("p");</a:t>
            </a:r>
          </a:p>
          <a:p>
            <a:pPr marL="0" indent="0">
              <a:buNone/>
            </a:pPr>
            <a:r>
              <a:rPr lang="en-US" dirty="0" err="1"/>
              <a:t>var</a:t>
            </a:r>
            <a:r>
              <a:rPr lang="en-US" dirty="0"/>
              <a:t> node = </a:t>
            </a:r>
            <a:r>
              <a:rPr lang="en-US" dirty="0" err="1"/>
              <a:t>document.createTextNode</a:t>
            </a:r>
            <a:r>
              <a:rPr lang="en-US" dirty="0"/>
              <a:t>("This is new.");</a:t>
            </a:r>
          </a:p>
          <a:p>
            <a:pPr marL="0" indent="0">
              <a:buNone/>
            </a:pPr>
            <a:r>
              <a:rPr lang="en-US" dirty="0" err="1"/>
              <a:t>para.appendChild</a:t>
            </a:r>
            <a:r>
              <a:rPr lang="en-US" dirty="0"/>
              <a:t>(node);</a:t>
            </a:r>
          </a:p>
          <a:p>
            <a:pPr marL="0" indent="0">
              <a:buNone/>
            </a:pPr>
            <a:r>
              <a:rPr lang="en-US" dirty="0" err="1"/>
              <a:t>var</a:t>
            </a:r>
            <a:r>
              <a:rPr lang="en-US" dirty="0"/>
              <a:t> element = </a:t>
            </a:r>
            <a:r>
              <a:rPr lang="en-US" dirty="0" err="1"/>
              <a:t>document.getElementById</a:t>
            </a:r>
            <a:r>
              <a:rPr lang="en-US" dirty="0"/>
              <a:t>("div1");</a:t>
            </a:r>
          </a:p>
          <a:p>
            <a:pPr marL="0" indent="0">
              <a:buNone/>
            </a:pPr>
            <a:r>
              <a:rPr lang="en-US" dirty="0" err="1"/>
              <a:t>var</a:t>
            </a:r>
            <a:r>
              <a:rPr lang="en-US" dirty="0"/>
              <a:t> child = </a:t>
            </a:r>
            <a:r>
              <a:rPr lang="en-US" dirty="0" err="1"/>
              <a:t>document.getElementById</a:t>
            </a:r>
            <a:r>
              <a:rPr lang="en-US" dirty="0"/>
              <a:t>("p1");</a:t>
            </a:r>
          </a:p>
          <a:p>
            <a:pPr marL="0" indent="0">
              <a:buNone/>
            </a:pPr>
            <a:r>
              <a:rPr lang="en-US" dirty="0" err="1"/>
              <a:t>element.insertBefore</a:t>
            </a:r>
            <a:r>
              <a:rPr lang="en-US" dirty="0"/>
              <a:t>(</a:t>
            </a:r>
            <a:r>
              <a:rPr lang="en-US" dirty="0" err="1"/>
              <a:t>para,child</a:t>
            </a:r>
            <a:r>
              <a:rPr lang="en-US" dirty="0"/>
              <a:t>);</a:t>
            </a:r>
          </a:p>
          <a:p>
            <a:pPr marL="0" indent="0">
              <a:buNone/>
            </a:pPr>
            <a:r>
              <a:rPr lang="en-US" dirty="0"/>
              <a:t>&lt;/script&gt;</a:t>
            </a:r>
          </a:p>
        </p:txBody>
      </p:sp>
    </p:spTree>
    <p:extLst>
      <p:ext uri="{BB962C8B-B14F-4D97-AF65-F5344CB8AC3E}">
        <p14:creationId xmlns:p14="http://schemas.microsoft.com/office/powerpoint/2010/main" val="2996297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Removing Existing HTML Elements</a:t>
            </a:r>
            <a:br>
              <a:rPr lang="en-US" b="0" dirty="0">
                <a:effectLst/>
              </a:rPr>
            </a:br>
            <a:endParaRPr lang="en-US" dirty="0"/>
          </a:p>
        </p:txBody>
      </p:sp>
      <p:sp>
        <p:nvSpPr>
          <p:cNvPr id="3" name="Content Placeholder 2"/>
          <p:cNvSpPr>
            <a:spLocks noGrp="1"/>
          </p:cNvSpPr>
          <p:nvPr>
            <p:ph idx="1"/>
          </p:nvPr>
        </p:nvSpPr>
        <p:spPr>
          <a:xfrm>
            <a:off x="913795" y="2096063"/>
            <a:ext cx="10353762" cy="4384249"/>
          </a:xfrm>
        </p:spPr>
        <p:txBody>
          <a:bodyPr>
            <a:normAutofit fontScale="92500" lnSpcReduction="20000"/>
          </a:bodyPr>
          <a:lstStyle/>
          <a:p>
            <a:pPr marL="0" indent="0">
              <a:buNone/>
            </a:pPr>
            <a:r>
              <a:rPr lang="en-US" dirty="0"/>
              <a:t>&lt;div id="div1"&gt;</a:t>
            </a:r>
          </a:p>
          <a:p>
            <a:pPr marL="0" indent="0">
              <a:buNone/>
            </a:pPr>
            <a:r>
              <a:rPr lang="en-US" dirty="0"/>
              <a:t>&lt;p id="p1"&gt;This is a paragraph.&lt;/p&gt;</a:t>
            </a:r>
          </a:p>
          <a:p>
            <a:pPr marL="0" indent="0">
              <a:buNone/>
            </a:pPr>
            <a:r>
              <a:rPr lang="en-US" dirty="0"/>
              <a:t>&lt;p id="p2"&gt;This is another paragraph.&lt;/p&gt;</a:t>
            </a:r>
          </a:p>
          <a:p>
            <a:pPr marL="0" indent="0">
              <a:buNone/>
            </a:pPr>
            <a:r>
              <a:rPr lang="en-US" dirty="0"/>
              <a:t>&lt;/div&gt;</a:t>
            </a:r>
          </a:p>
          <a:p>
            <a:pPr marL="0" indent="0">
              <a:buNone/>
            </a:pPr>
            <a:endParaRPr lang="en-US" dirty="0"/>
          </a:p>
          <a:p>
            <a:pPr marL="0" indent="0">
              <a:buNone/>
            </a:pPr>
            <a:r>
              <a:rPr lang="en-US" dirty="0"/>
              <a:t>&lt;script&gt;</a:t>
            </a:r>
          </a:p>
          <a:p>
            <a:pPr marL="0" indent="0">
              <a:buNone/>
            </a:pPr>
            <a:r>
              <a:rPr lang="en-US" dirty="0" err="1"/>
              <a:t>var</a:t>
            </a:r>
            <a:r>
              <a:rPr lang="en-US" dirty="0"/>
              <a:t> parent = </a:t>
            </a:r>
            <a:r>
              <a:rPr lang="en-US" dirty="0" err="1"/>
              <a:t>document.getElementById</a:t>
            </a:r>
            <a:r>
              <a:rPr lang="en-US" dirty="0"/>
              <a:t>("div1");</a:t>
            </a:r>
          </a:p>
          <a:p>
            <a:pPr marL="0" indent="0">
              <a:buNone/>
            </a:pPr>
            <a:r>
              <a:rPr lang="en-US" dirty="0" err="1"/>
              <a:t>var</a:t>
            </a:r>
            <a:r>
              <a:rPr lang="en-US" dirty="0"/>
              <a:t> child = </a:t>
            </a:r>
            <a:r>
              <a:rPr lang="en-US" dirty="0" err="1"/>
              <a:t>document.getElementById</a:t>
            </a:r>
            <a:r>
              <a:rPr lang="en-US" dirty="0"/>
              <a:t>("p1");</a:t>
            </a:r>
          </a:p>
          <a:p>
            <a:pPr marL="0" indent="0">
              <a:buNone/>
            </a:pPr>
            <a:r>
              <a:rPr lang="en-US" dirty="0" err="1"/>
              <a:t>parent.removeChild</a:t>
            </a:r>
            <a:r>
              <a:rPr lang="en-US" dirty="0"/>
              <a:t>(child);</a:t>
            </a:r>
          </a:p>
          <a:p>
            <a:pPr marL="0" indent="0">
              <a:buNone/>
            </a:pPr>
            <a:r>
              <a:rPr lang="en-US" dirty="0"/>
              <a:t>&lt;/script&gt;</a:t>
            </a:r>
          </a:p>
        </p:txBody>
      </p:sp>
    </p:spTree>
    <p:extLst>
      <p:ext uri="{BB962C8B-B14F-4D97-AF65-F5344CB8AC3E}">
        <p14:creationId xmlns:p14="http://schemas.microsoft.com/office/powerpoint/2010/main" val="662005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Replacing HTML Elements </a:t>
            </a:r>
            <a:br>
              <a:rPr lang="en-US" b="0" dirty="0">
                <a:effectLst/>
              </a:rPr>
            </a:br>
            <a:endParaRPr lang="en-US" dirty="0"/>
          </a:p>
        </p:txBody>
      </p:sp>
      <p:sp>
        <p:nvSpPr>
          <p:cNvPr id="3" name="Content Placeholder 2"/>
          <p:cNvSpPr>
            <a:spLocks noGrp="1"/>
          </p:cNvSpPr>
          <p:nvPr>
            <p:ph idx="1"/>
          </p:nvPr>
        </p:nvSpPr>
        <p:spPr>
          <a:xfrm>
            <a:off x="913795" y="1470991"/>
            <a:ext cx="10353762" cy="4784035"/>
          </a:xfrm>
        </p:spPr>
        <p:txBody>
          <a:bodyPr>
            <a:normAutofit fontScale="85000" lnSpcReduction="20000"/>
          </a:bodyPr>
          <a:lstStyle/>
          <a:p>
            <a:pPr marL="0" indent="0">
              <a:buNone/>
            </a:pPr>
            <a:r>
              <a:rPr lang="en-US" dirty="0"/>
              <a:t>&lt;div id="div1"&gt;</a:t>
            </a:r>
          </a:p>
          <a:p>
            <a:pPr marL="0" indent="0">
              <a:buNone/>
            </a:pPr>
            <a:r>
              <a:rPr lang="en-US" dirty="0"/>
              <a:t>&lt;p id="p1"&gt;This is a paragraph.&lt;/p&gt;</a:t>
            </a:r>
          </a:p>
          <a:p>
            <a:pPr marL="0" indent="0">
              <a:buNone/>
            </a:pPr>
            <a:r>
              <a:rPr lang="en-US" dirty="0"/>
              <a:t>&lt;p id="p2"&gt;This is another paragraph.&lt;/p&gt;</a:t>
            </a:r>
          </a:p>
          <a:p>
            <a:pPr marL="0" indent="0">
              <a:buNone/>
            </a:pPr>
            <a:r>
              <a:rPr lang="en-US" dirty="0"/>
              <a:t>&lt;/div&gt;</a:t>
            </a:r>
          </a:p>
          <a:p>
            <a:pPr marL="0" indent="0">
              <a:buNone/>
            </a:pPr>
            <a:r>
              <a:rPr lang="en-US" dirty="0"/>
              <a:t>&lt;script&gt;</a:t>
            </a:r>
          </a:p>
          <a:p>
            <a:pPr marL="0" indent="0">
              <a:buNone/>
            </a:pPr>
            <a:r>
              <a:rPr lang="en-US" dirty="0" err="1"/>
              <a:t>var</a:t>
            </a:r>
            <a:r>
              <a:rPr lang="en-US" dirty="0"/>
              <a:t> para = </a:t>
            </a:r>
            <a:r>
              <a:rPr lang="en-US" dirty="0" err="1"/>
              <a:t>document.createElement</a:t>
            </a:r>
            <a:r>
              <a:rPr lang="en-US" dirty="0"/>
              <a:t>("p");</a:t>
            </a:r>
          </a:p>
          <a:p>
            <a:pPr marL="0" indent="0">
              <a:buNone/>
            </a:pPr>
            <a:r>
              <a:rPr lang="en-US" dirty="0" err="1"/>
              <a:t>var</a:t>
            </a:r>
            <a:r>
              <a:rPr lang="en-US" dirty="0"/>
              <a:t> node = </a:t>
            </a:r>
            <a:r>
              <a:rPr lang="en-US" dirty="0" err="1"/>
              <a:t>document.createTextNode</a:t>
            </a:r>
            <a:r>
              <a:rPr lang="en-US" dirty="0"/>
              <a:t>("This is new.");</a:t>
            </a:r>
          </a:p>
          <a:p>
            <a:pPr marL="0" indent="0">
              <a:buNone/>
            </a:pPr>
            <a:r>
              <a:rPr lang="en-US" dirty="0" err="1"/>
              <a:t>para.appendChild</a:t>
            </a:r>
            <a:r>
              <a:rPr lang="en-US" dirty="0"/>
              <a:t>(node);</a:t>
            </a:r>
          </a:p>
          <a:p>
            <a:pPr marL="0" indent="0">
              <a:buNone/>
            </a:pPr>
            <a:r>
              <a:rPr lang="en-US" dirty="0" err="1"/>
              <a:t>var</a:t>
            </a:r>
            <a:r>
              <a:rPr lang="en-US" dirty="0"/>
              <a:t> parent = </a:t>
            </a:r>
            <a:r>
              <a:rPr lang="en-US" dirty="0" err="1"/>
              <a:t>document.getElementById</a:t>
            </a:r>
            <a:r>
              <a:rPr lang="en-US" dirty="0"/>
              <a:t>("div1");</a:t>
            </a:r>
          </a:p>
          <a:p>
            <a:pPr marL="0" indent="0">
              <a:buNone/>
            </a:pPr>
            <a:r>
              <a:rPr lang="en-US" dirty="0" err="1"/>
              <a:t>var</a:t>
            </a:r>
            <a:r>
              <a:rPr lang="en-US" dirty="0"/>
              <a:t> child = </a:t>
            </a:r>
            <a:r>
              <a:rPr lang="en-US" dirty="0" err="1"/>
              <a:t>document.getElementById</a:t>
            </a:r>
            <a:r>
              <a:rPr lang="en-US" dirty="0"/>
              <a:t>("p1");</a:t>
            </a:r>
          </a:p>
          <a:p>
            <a:pPr marL="0" indent="0">
              <a:buNone/>
            </a:pPr>
            <a:r>
              <a:rPr lang="en-US" dirty="0" err="1"/>
              <a:t>parent.replaceChild</a:t>
            </a:r>
            <a:r>
              <a:rPr lang="en-US" dirty="0"/>
              <a:t>(</a:t>
            </a:r>
            <a:r>
              <a:rPr lang="en-US" dirty="0" err="1"/>
              <a:t>para,child</a:t>
            </a:r>
            <a:r>
              <a:rPr lang="en-US" dirty="0"/>
              <a:t>);</a:t>
            </a:r>
          </a:p>
          <a:p>
            <a:pPr marL="0" indent="0">
              <a:buNone/>
            </a:pPr>
            <a:r>
              <a:rPr lang="en-US" dirty="0"/>
              <a:t>&lt;/script&gt;</a:t>
            </a:r>
          </a:p>
        </p:txBody>
      </p:sp>
    </p:spTree>
    <p:extLst>
      <p:ext uri="{BB962C8B-B14F-4D97-AF65-F5344CB8AC3E}">
        <p14:creationId xmlns:p14="http://schemas.microsoft.com/office/powerpoint/2010/main" val="3670208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HTML DOM Node List</a:t>
            </a:r>
          </a:p>
        </p:txBody>
      </p:sp>
      <p:sp>
        <p:nvSpPr>
          <p:cNvPr id="3" name="Content Placeholder 2"/>
          <p:cNvSpPr>
            <a:spLocks noGrp="1"/>
          </p:cNvSpPr>
          <p:nvPr>
            <p:ph idx="1"/>
          </p:nvPr>
        </p:nvSpPr>
        <p:spPr/>
        <p:txBody>
          <a:bodyPr/>
          <a:lstStyle/>
          <a:p>
            <a:r>
              <a:rPr lang="en-US" dirty="0" err="1">
                <a:effectLst/>
              </a:rPr>
              <a:t>var</a:t>
            </a:r>
            <a:r>
              <a:rPr lang="en-US" dirty="0">
                <a:effectLst/>
              </a:rPr>
              <a:t> </a:t>
            </a:r>
            <a:r>
              <a:rPr lang="en-US" dirty="0" err="1">
                <a:effectLst/>
              </a:rPr>
              <a:t>myNodelist</a:t>
            </a:r>
            <a:r>
              <a:rPr lang="en-US" dirty="0">
                <a:effectLst/>
              </a:rPr>
              <a:t> = </a:t>
            </a:r>
            <a:r>
              <a:rPr lang="en-US" dirty="0" err="1">
                <a:effectLst/>
              </a:rPr>
              <a:t>document.getElementsByTagName</a:t>
            </a:r>
            <a:r>
              <a:rPr lang="en-US" dirty="0">
                <a:effectLst/>
              </a:rPr>
              <a:t>("p");</a:t>
            </a:r>
            <a:br>
              <a:rPr lang="en-US" dirty="0"/>
            </a:br>
            <a:r>
              <a:rPr lang="en-US" dirty="0" err="1">
                <a:effectLst/>
              </a:rPr>
              <a:t>var</a:t>
            </a:r>
            <a:r>
              <a:rPr lang="en-US" dirty="0">
                <a:effectLst/>
              </a:rPr>
              <a:t> </a:t>
            </a:r>
            <a:r>
              <a:rPr lang="en-US" dirty="0" err="1">
                <a:effectLst/>
              </a:rPr>
              <a:t>i</a:t>
            </a:r>
            <a:r>
              <a:rPr lang="en-US" dirty="0">
                <a:effectLst/>
              </a:rPr>
              <a:t>;</a:t>
            </a:r>
            <a:br>
              <a:rPr lang="en-US" dirty="0"/>
            </a:br>
            <a:r>
              <a:rPr lang="en-US" dirty="0">
                <a:effectLst/>
              </a:rPr>
              <a:t>for (</a:t>
            </a:r>
            <a:r>
              <a:rPr lang="en-US" dirty="0" err="1">
                <a:effectLst/>
              </a:rPr>
              <a:t>i</a:t>
            </a:r>
            <a:r>
              <a:rPr lang="en-US" dirty="0">
                <a:effectLst/>
              </a:rPr>
              <a:t> = 0; </a:t>
            </a:r>
            <a:r>
              <a:rPr lang="en-US" dirty="0" err="1">
                <a:effectLst/>
              </a:rPr>
              <a:t>i</a:t>
            </a:r>
            <a:r>
              <a:rPr lang="en-US" dirty="0">
                <a:effectLst/>
              </a:rPr>
              <a:t> &lt; </a:t>
            </a:r>
            <a:r>
              <a:rPr lang="en-US" dirty="0" err="1">
                <a:effectLst/>
              </a:rPr>
              <a:t>myNodelist.length</a:t>
            </a:r>
            <a:r>
              <a:rPr lang="en-US" dirty="0">
                <a:effectLst/>
              </a:rPr>
              <a:t>; </a:t>
            </a:r>
            <a:r>
              <a:rPr lang="en-US" dirty="0" err="1">
                <a:effectLst/>
              </a:rPr>
              <a:t>i</a:t>
            </a:r>
            <a:r>
              <a:rPr lang="en-US" dirty="0">
                <a:effectLst/>
              </a:rPr>
              <a:t>++) {</a:t>
            </a:r>
            <a:br>
              <a:rPr lang="en-US" dirty="0"/>
            </a:br>
            <a:r>
              <a:rPr lang="en-US" dirty="0">
                <a:effectLst/>
              </a:rPr>
              <a:t>    </a:t>
            </a:r>
            <a:r>
              <a:rPr lang="en-US" dirty="0" err="1">
                <a:effectLst/>
              </a:rPr>
              <a:t>myNodelist</a:t>
            </a:r>
            <a:r>
              <a:rPr lang="en-US" dirty="0">
                <a:effectLst/>
              </a:rPr>
              <a:t>[</a:t>
            </a:r>
            <a:r>
              <a:rPr lang="en-US" dirty="0" err="1">
                <a:effectLst/>
              </a:rPr>
              <a:t>i</a:t>
            </a:r>
            <a:r>
              <a:rPr lang="en-US" dirty="0">
                <a:effectLst/>
              </a:rPr>
              <a:t>].</a:t>
            </a:r>
            <a:r>
              <a:rPr lang="en-US" dirty="0" err="1">
                <a:effectLst/>
              </a:rPr>
              <a:t>style.backgroundColor</a:t>
            </a:r>
            <a:r>
              <a:rPr lang="en-US" dirty="0">
                <a:effectLst/>
              </a:rPr>
              <a:t> = "red";</a:t>
            </a:r>
            <a:br>
              <a:rPr lang="en-US" dirty="0"/>
            </a:br>
            <a:r>
              <a:rPr lang="en-US" dirty="0">
                <a:effectLst/>
              </a:rPr>
              <a:t>}</a:t>
            </a:r>
            <a:endParaRPr lang="en-US" dirty="0"/>
          </a:p>
        </p:txBody>
      </p:sp>
    </p:spTree>
    <p:extLst>
      <p:ext uri="{BB962C8B-B14F-4D97-AF65-F5344CB8AC3E}">
        <p14:creationId xmlns:p14="http://schemas.microsoft.com/office/powerpoint/2010/main" val="10565701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940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540" y="697049"/>
            <a:ext cx="9404204" cy="514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8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With the object model, JavaScript gets all the power it needs to create dynamic HTML:</a:t>
            </a:r>
          </a:p>
          <a:p>
            <a:r>
              <a:rPr lang="en-US" dirty="0"/>
              <a:t>Can change all the HTML elements in the page</a:t>
            </a:r>
          </a:p>
          <a:p>
            <a:r>
              <a:rPr lang="en-US" dirty="0"/>
              <a:t>Can change all the HTML attributes in the page</a:t>
            </a:r>
          </a:p>
          <a:p>
            <a:r>
              <a:rPr lang="en-US" dirty="0"/>
              <a:t>Can change all the CSS styles in the page</a:t>
            </a:r>
          </a:p>
          <a:p>
            <a:r>
              <a:rPr lang="en-US" dirty="0"/>
              <a:t>Can remove existing HTML elements and attributes</a:t>
            </a:r>
          </a:p>
          <a:p>
            <a:r>
              <a:rPr lang="en-US" dirty="0"/>
              <a:t>Can add new HTML elements and attributes</a:t>
            </a:r>
          </a:p>
          <a:p>
            <a:r>
              <a:rPr lang="en-US" dirty="0"/>
              <a:t>Can react to all existing HTML events in the page</a:t>
            </a:r>
          </a:p>
          <a:p>
            <a:r>
              <a:rPr lang="en-US" dirty="0"/>
              <a:t>Can create new HTML events in the page</a:t>
            </a:r>
          </a:p>
        </p:txBody>
      </p:sp>
    </p:spTree>
    <p:extLst>
      <p:ext uri="{BB962C8B-B14F-4D97-AF65-F5344CB8AC3E}">
        <p14:creationId xmlns:p14="http://schemas.microsoft.com/office/powerpoint/2010/main" val="346092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dom</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Is a W3C (World Wide Web Consortium) standard.</a:t>
            </a:r>
          </a:p>
          <a:p>
            <a:r>
              <a:rPr lang="en-US" dirty="0">
                <a:effectLst/>
              </a:rPr>
              <a:t>Defines a standard for accessing documents:</a:t>
            </a:r>
          </a:p>
          <a:p>
            <a:r>
              <a:rPr lang="en-US" i="1" dirty="0">
                <a:effectLst/>
              </a:rPr>
              <a:t>"The W3C Document Object Model (DOM) is a platform and language-neutral interface that allows programs and scripts to dynamically access and update the content, structure, and style of a document."</a:t>
            </a:r>
            <a:endParaRPr lang="en-US" dirty="0">
              <a:effectLst/>
            </a:endParaRPr>
          </a:p>
          <a:p>
            <a:pPr marL="0" indent="0">
              <a:buNone/>
            </a:pPr>
            <a:r>
              <a:rPr lang="en-US" dirty="0">
                <a:effectLst/>
              </a:rPr>
              <a:t>The W3C DOM standard is separated into 3 different parts:</a:t>
            </a:r>
          </a:p>
          <a:p>
            <a:r>
              <a:rPr lang="en-US" dirty="0">
                <a:effectLst/>
              </a:rPr>
              <a:t>Core DOM - standard model for all document types</a:t>
            </a:r>
          </a:p>
          <a:p>
            <a:r>
              <a:rPr lang="en-US" dirty="0">
                <a:effectLst/>
              </a:rPr>
              <a:t>XML DOM - standard model for XML documents</a:t>
            </a:r>
          </a:p>
          <a:p>
            <a:r>
              <a:rPr lang="en-US" dirty="0">
                <a:effectLst/>
              </a:rPr>
              <a:t>HTML DOM - standard model for HTML documents</a:t>
            </a:r>
          </a:p>
          <a:p>
            <a:endParaRPr lang="en-US" dirty="0"/>
          </a:p>
        </p:txBody>
      </p:sp>
    </p:spTree>
    <p:extLst>
      <p:ext uri="{BB962C8B-B14F-4D97-AF65-F5344CB8AC3E}">
        <p14:creationId xmlns:p14="http://schemas.microsoft.com/office/powerpoint/2010/main" val="2211485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249</TotalTime>
  <Words>2798</Words>
  <Application>Microsoft Office PowerPoint</Application>
  <PresentationFormat>Widescreen</PresentationFormat>
  <Paragraphs>441</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Bookman Old Style</vt:lpstr>
      <vt:lpstr>Rockwell</vt:lpstr>
      <vt:lpstr>Segoe UI</vt:lpstr>
      <vt:lpstr>Damask</vt:lpstr>
      <vt:lpstr>Document object model </vt:lpstr>
      <vt:lpstr>javascript</vt:lpstr>
      <vt:lpstr>Core</vt:lpstr>
      <vt:lpstr>Document object model </vt:lpstr>
      <vt:lpstr>BOM (Browser Object Model) </vt:lpstr>
      <vt:lpstr>Object window model</vt:lpstr>
      <vt:lpstr>PowerPoint Presentation</vt:lpstr>
      <vt:lpstr>dom</vt:lpstr>
      <vt:lpstr>dom</vt:lpstr>
      <vt:lpstr>Html dom</vt:lpstr>
      <vt:lpstr>DOM Programming Interface</vt:lpstr>
      <vt:lpstr>Finding HTML Elements </vt:lpstr>
      <vt:lpstr>Changing HTML Elements</vt:lpstr>
      <vt:lpstr>Adding and Deleting Elements</vt:lpstr>
      <vt:lpstr>Adding Events Handlers</vt:lpstr>
      <vt:lpstr>Finding HTML Elements</vt:lpstr>
      <vt:lpstr>Finding HTML Element by Id</vt:lpstr>
      <vt:lpstr>Finding HTML Elements by Tag Name </vt:lpstr>
      <vt:lpstr>Finding HTML Elements by Class Name </vt:lpstr>
      <vt:lpstr>Finding HTML Elements by CSS Selectors </vt:lpstr>
      <vt:lpstr>Finding HTML Elements by HTML Object Collections</vt:lpstr>
      <vt:lpstr>Finding HTML Elements by HTML Object Collections</vt:lpstr>
      <vt:lpstr>Examples</vt:lpstr>
      <vt:lpstr>Changing the HTML Output Stream </vt:lpstr>
      <vt:lpstr>Changing HTML Content </vt:lpstr>
      <vt:lpstr>Changing HTML Content </vt:lpstr>
      <vt:lpstr>Changing the Value of an Attribute </vt:lpstr>
      <vt:lpstr>JavaScript HTML DOM - Changing CSS</vt:lpstr>
      <vt:lpstr>Changing HTML Style </vt:lpstr>
      <vt:lpstr>Using Events </vt:lpstr>
      <vt:lpstr>Reacting to Events</vt:lpstr>
      <vt:lpstr>Onclick event</vt:lpstr>
      <vt:lpstr>Onclick event</vt:lpstr>
      <vt:lpstr>Assign Events Using the HTML DOM </vt:lpstr>
      <vt:lpstr>onload and onunload Events </vt:lpstr>
      <vt:lpstr>onload and onunload Events</vt:lpstr>
      <vt:lpstr>onchange Event</vt:lpstr>
      <vt:lpstr>onmouseover and onmouseout Events </vt:lpstr>
      <vt:lpstr>onmousedown, onmouseup and onclick Events </vt:lpstr>
      <vt:lpstr>examples</vt:lpstr>
      <vt:lpstr>HTML DOM EventListener</vt:lpstr>
      <vt:lpstr>addEventListener() method </vt:lpstr>
      <vt:lpstr>addEventListener() method </vt:lpstr>
      <vt:lpstr>Add Many Event Handlers to the Same Element</vt:lpstr>
      <vt:lpstr>add events of different types to the same element</vt:lpstr>
      <vt:lpstr>Event Handler to the Window Object </vt:lpstr>
      <vt:lpstr>Passing Parameters</vt:lpstr>
      <vt:lpstr>Event Bubbling And Event Capturing </vt:lpstr>
      <vt:lpstr>addEventListener() method </vt:lpstr>
      <vt:lpstr>removeEventListener() method</vt:lpstr>
      <vt:lpstr>HTML DOM Navigation </vt:lpstr>
      <vt:lpstr>DOM Nodes </vt:lpstr>
      <vt:lpstr>Properties of dom elements</vt:lpstr>
      <vt:lpstr>DOM Root Nodes </vt:lpstr>
      <vt:lpstr>Navigating Between Nodes</vt:lpstr>
      <vt:lpstr>childNodes[nodenumber]</vt:lpstr>
      <vt:lpstr>firstChild</vt:lpstr>
      <vt:lpstr>nodeName Property</vt:lpstr>
      <vt:lpstr>nodeValue Property</vt:lpstr>
      <vt:lpstr>nodeType Property</vt:lpstr>
      <vt:lpstr>Creating New HTML Elements (Nodes)</vt:lpstr>
      <vt:lpstr>Creating new HTML Elements - insertBefore()</vt:lpstr>
      <vt:lpstr>Removing Existing HTML Elements </vt:lpstr>
      <vt:lpstr>Replacing HTML Elements  </vt:lpstr>
      <vt:lpstr>HTML DOM Node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 </dc:title>
  <dc:creator>User</dc:creator>
  <cp:lastModifiedBy>User</cp:lastModifiedBy>
  <cp:revision>96</cp:revision>
  <dcterms:created xsi:type="dcterms:W3CDTF">2016-06-15T15:00:53Z</dcterms:created>
  <dcterms:modified xsi:type="dcterms:W3CDTF">2017-01-21T10:13:19Z</dcterms:modified>
</cp:coreProperties>
</file>