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40" r:id="rId24"/>
    <p:sldId id="343" r:id="rId25"/>
    <p:sldId id="341" r:id="rId26"/>
    <p:sldId id="342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21" r:id="rId98"/>
    <p:sldId id="322" r:id="rId99"/>
    <p:sldId id="323" r:id="rId100"/>
    <p:sldId id="324" r:id="rId101"/>
    <p:sldId id="325" r:id="rId102"/>
    <p:sldId id="326" r:id="rId103"/>
    <p:sldId id="328" r:id="rId104"/>
    <p:sldId id="329" r:id="rId105"/>
    <p:sldId id="330" r:id="rId106"/>
    <p:sldId id="331" r:id="rId107"/>
    <p:sldId id="327" r:id="rId108"/>
    <p:sldId id="332" r:id="rId109"/>
    <p:sldId id="333" r:id="rId110"/>
    <p:sldId id="334" r:id="rId111"/>
    <p:sldId id="335" r:id="rId112"/>
    <p:sldId id="336" r:id="rId113"/>
    <p:sldId id="337" r:id="rId114"/>
    <p:sldId id="338" r:id="rId115"/>
    <p:sldId id="347" r:id="rId116"/>
    <p:sldId id="344" r:id="rId117"/>
    <p:sldId id="345" r:id="rId118"/>
    <p:sldId id="346" r:id="rId1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2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javascript%20demos/trycatchdemo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</a:t>
            </a:r>
            <a:r>
              <a:rPr lang="en-US" dirty="0" err="1"/>
              <a:t>munoth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indexOf</a:t>
            </a:r>
            <a:r>
              <a:rPr lang="en-US" dirty="0"/>
              <a:t>() to count occurrences of a letter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'To be, or not to be, that is the question.';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str.indexOf</a:t>
            </a:r>
            <a:r>
              <a:rPr lang="en-US" dirty="0"/>
              <a:t>('e');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pos</a:t>
            </a:r>
            <a:r>
              <a:rPr lang="en-US" dirty="0"/>
              <a:t> !== -1) {</a:t>
            </a:r>
          </a:p>
          <a:p>
            <a:pPr marL="0" indent="0">
              <a:buNone/>
            </a:pPr>
            <a:r>
              <a:rPr lang="en-US" dirty="0"/>
              <a:t>  count++;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pos</a:t>
            </a:r>
            <a:r>
              <a:rPr lang="en-US" dirty="0"/>
              <a:t> = </a:t>
            </a:r>
            <a:r>
              <a:rPr lang="en-US" dirty="0" err="1"/>
              <a:t>str.indexOf</a:t>
            </a:r>
            <a:r>
              <a:rPr lang="en-US" dirty="0"/>
              <a:t>('e', </a:t>
            </a:r>
            <a:r>
              <a:rPr lang="en-US" dirty="0" err="1"/>
              <a:t>pos</a:t>
            </a:r>
            <a:r>
              <a:rPr lang="en-US" dirty="0"/>
              <a:t> + 1);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console.log(count); // displays 4</a:t>
            </a:r>
          </a:p>
        </p:txBody>
      </p:sp>
    </p:spTree>
    <p:extLst>
      <p:ext uri="{BB962C8B-B14F-4D97-AF65-F5344CB8AC3E}">
        <p14:creationId xmlns:p14="http://schemas.microsoft.com/office/powerpoint/2010/main" val="18862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and 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myCar</a:t>
            </a:r>
            <a:r>
              <a:rPr lang="en-US" sz="1800" dirty="0"/>
              <a:t> = new Object();</a:t>
            </a:r>
          </a:p>
          <a:p>
            <a:pPr marL="457200" lvl="1" indent="0">
              <a:buNone/>
            </a:pPr>
            <a:r>
              <a:rPr lang="en-US" sz="1800" dirty="0" err="1"/>
              <a:t>myCar.make</a:t>
            </a:r>
            <a:r>
              <a:rPr lang="en-US" sz="1800" dirty="0"/>
              <a:t> = "Ford";</a:t>
            </a:r>
          </a:p>
          <a:p>
            <a:pPr marL="457200" lvl="1" indent="0">
              <a:buNone/>
            </a:pPr>
            <a:r>
              <a:rPr lang="en-US" sz="1800" dirty="0" err="1"/>
              <a:t>myCar.model</a:t>
            </a:r>
            <a:r>
              <a:rPr lang="en-US" sz="1800" dirty="0"/>
              <a:t> = "Mustang";</a:t>
            </a:r>
          </a:p>
          <a:p>
            <a:pPr marL="457200" lvl="1" indent="0">
              <a:buNone/>
            </a:pPr>
            <a:r>
              <a:rPr lang="en-US" sz="1800" dirty="0" err="1"/>
              <a:t>myCar.year</a:t>
            </a:r>
            <a:r>
              <a:rPr lang="en-US" sz="1800" dirty="0"/>
              <a:t> = 1969;</a:t>
            </a:r>
          </a:p>
          <a:p>
            <a:pPr marL="0" indent="0">
              <a:buNone/>
            </a:pPr>
            <a:r>
              <a:rPr lang="en-US" dirty="0"/>
              <a:t>Unassigned properties of an object are undefined (and not null).</a:t>
            </a:r>
          </a:p>
          <a:p>
            <a:r>
              <a:rPr lang="en-US" dirty="0" err="1"/>
              <a:t>myCar.noProperty</a:t>
            </a:r>
            <a:r>
              <a:rPr lang="en-US" dirty="0"/>
              <a:t>; // undefined</a:t>
            </a:r>
          </a:p>
        </p:txBody>
      </p:sp>
    </p:spTree>
    <p:extLst>
      <p:ext uri="{BB962C8B-B14F-4D97-AF65-F5344CB8AC3E}">
        <p14:creationId xmlns:p14="http://schemas.microsoft.com/office/powerpoint/2010/main" val="4868269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and 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JavaScript objects can also be accessed or set using a bracket notation.</a:t>
            </a:r>
          </a:p>
          <a:p>
            <a:r>
              <a:rPr lang="en-US" dirty="0"/>
              <a:t> Objects are sometimes called associative arrays, since each property is associated with a string value that can be used to access it. </a:t>
            </a:r>
          </a:p>
          <a:p>
            <a:r>
              <a:rPr lang="en-US" dirty="0"/>
              <a:t>Could access the properties of the </a:t>
            </a:r>
            <a:r>
              <a:rPr lang="en-US" dirty="0" err="1"/>
              <a:t>myCar</a:t>
            </a:r>
            <a:r>
              <a:rPr lang="en-US" dirty="0"/>
              <a:t> object as follows:</a:t>
            </a:r>
          </a:p>
          <a:p>
            <a:pPr marL="457200" lvl="1" indent="0">
              <a:buNone/>
            </a:pPr>
            <a:r>
              <a:rPr lang="en-US" sz="1800" dirty="0" err="1"/>
              <a:t>myCar</a:t>
            </a:r>
            <a:r>
              <a:rPr lang="en-US" sz="1800" dirty="0"/>
              <a:t>["make"] = "Ford";</a:t>
            </a:r>
          </a:p>
          <a:p>
            <a:pPr marL="457200" lvl="1" indent="0">
              <a:buNone/>
            </a:pPr>
            <a:r>
              <a:rPr lang="en-US" sz="1800" dirty="0" err="1"/>
              <a:t>myCar</a:t>
            </a:r>
            <a:r>
              <a:rPr lang="en-US" sz="1800" dirty="0"/>
              <a:t>["model"] = "Mustang";</a:t>
            </a:r>
          </a:p>
          <a:p>
            <a:pPr marL="457200" lvl="1" indent="0">
              <a:buNone/>
            </a:pPr>
            <a:r>
              <a:rPr lang="en-US" sz="1800" dirty="0" err="1"/>
              <a:t>myCar</a:t>
            </a:r>
            <a:r>
              <a:rPr lang="en-US" sz="1800" dirty="0"/>
              <a:t>["year"] = 1969;</a:t>
            </a:r>
          </a:p>
        </p:txBody>
      </p:sp>
    </p:spTree>
    <p:extLst>
      <p:ext uri="{BB962C8B-B14F-4D97-AF65-F5344CB8AC3E}">
        <p14:creationId xmlns:p14="http://schemas.microsoft.com/office/powerpoint/2010/main" val="34303372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property name can be any valid JavaScript string, or anything that can be converted to a string, including the empty string. </a:t>
            </a:r>
          </a:p>
          <a:p>
            <a:r>
              <a:rPr lang="en-US" dirty="0"/>
              <a:t>Property name that has a space or a hyphen, or that starts with a number can only be accessed using the square bracket notation.</a:t>
            </a:r>
          </a:p>
          <a:p>
            <a:r>
              <a:rPr lang="en-US" dirty="0"/>
              <a:t> square bracket notation is also very useful when property names are to be </a:t>
            </a:r>
            <a:r>
              <a:rPr lang="en-US" b="1" dirty="0"/>
              <a:t>dynamically</a:t>
            </a:r>
            <a:r>
              <a:rPr lang="en-US" dirty="0"/>
              <a:t> determined (when the property name is not determined until runtime). </a:t>
            </a:r>
          </a:p>
        </p:txBody>
      </p:sp>
    </p:spTree>
    <p:extLst>
      <p:ext uri="{BB962C8B-B14F-4D97-AF65-F5344CB8AC3E}">
        <p14:creationId xmlns:p14="http://schemas.microsoft.com/office/powerpoint/2010/main" val="32733189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// four variables are created and assigned in a single go,  separated by commas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new Object(),</a:t>
            </a:r>
          </a:p>
          <a:p>
            <a:r>
              <a:rPr lang="en-US" dirty="0"/>
              <a:t>    </a:t>
            </a:r>
            <a:r>
              <a:rPr lang="en-US" dirty="0" err="1"/>
              <a:t>str</a:t>
            </a:r>
            <a:r>
              <a:rPr lang="en-US" dirty="0"/>
              <a:t> = "</a:t>
            </a:r>
            <a:r>
              <a:rPr lang="en-US" dirty="0" err="1"/>
              <a:t>myString</a:t>
            </a:r>
            <a:r>
              <a:rPr lang="en-US" dirty="0"/>
              <a:t>",</a:t>
            </a:r>
          </a:p>
          <a:p>
            <a:r>
              <a:rPr lang="en-US" dirty="0"/>
              <a:t>    rand = </a:t>
            </a:r>
            <a:r>
              <a:rPr lang="en-US" dirty="0" err="1"/>
              <a:t>Math.random</a:t>
            </a:r>
            <a:r>
              <a:rPr lang="en-US" dirty="0"/>
              <a:t>(),</a:t>
            </a:r>
          </a:p>
          <a:p>
            <a:r>
              <a:rPr lang="en-US" dirty="0"/>
              <a:t>    </a:t>
            </a:r>
            <a:r>
              <a:rPr lang="en-US" dirty="0" err="1"/>
              <a:t>obj</a:t>
            </a:r>
            <a:r>
              <a:rPr lang="en-US" dirty="0"/>
              <a:t> = new Object();</a:t>
            </a:r>
          </a:p>
          <a:p>
            <a:r>
              <a:rPr lang="en-US" dirty="0" err="1"/>
              <a:t>myObj.type</a:t>
            </a:r>
            <a:r>
              <a:rPr lang="en-US" dirty="0"/>
              <a:t>              = "Dot syntax";</a:t>
            </a:r>
          </a:p>
          <a:p>
            <a:r>
              <a:rPr lang="en-US" dirty="0" err="1"/>
              <a:t>myObj</a:t>
            </a:r>
            <a:r>
              <a:rPr lang="en-US" dirty="0"/>
              <a:t>["date created"]   = "String with space";</a:t>
            </a:r>
          </a:p>
          <a:p>
            <a:r>
              <a:rPr lang="en-US" dirty="0" err="1"/>
              <a:t>myObj</a:t>
            </a:r>
            <a:r>
              <a:rPr lang="en-US" dirty="0"/>
              <a:t>[</a:t>
            </a:r>
            <a:r>
              <a:rPr lang="en-US" dirty="0" err="1"/>
              <a:t>str</a:t>
            </a:r>
            <a:r>
              <a:rPr lang="en-US" dirty="0"/>
              <a:t>]              = "String value";</a:t>
            </a:r>
          </a:p>
          <a:p>
            <a:r>
              <a:rPr lang="en-US" dirty="0" err="1"/>
              <a:t>myObj</a:t>
            </a:r>
            <a:r>
              <a:rPr lang="en-US" dirty="0"/>
              <a:t>[rand]             = "Random Number";</a:t>
            </a:r>
          </a:p>
          <a:p>
            <a:r>
              <a:rPr lang="en-US" dirty="0" err="1"/>
              <a:t>myObj</a:t>
            </a:r>
            <a:r>
              <a:rPr lang="en-US" dirty="0"/>
              <a:t>[</a:t>
            </a:r>
            <a:r>
              <a:rPr lang="en-US" dirty="0" err="1"/>
              <a:t>obj</a:t>
            </a:r>
            <a:r>
              <a:rPr lang="en-US" dirty="0"/>
              <a:t>]              = "Object";</a:t>
            </a:r>
          </a:p>
          <a:p>
            <a:r>
              <a:rPr lang="en-US" dirty="0" err="1"/>
              <a:t>myObj</a:t>
            </a:r>
            <a:r>
              <a:rPr lang="en-US" dirty="0"/>
              <a:t>[""]               = "Even an empty string";</a:t>
            </a:r>
          </a:p>
        </p:txBody>
      </p:sp>
    </p:spTree>
    <p:extLst>
      <p:ext uri="{BB962C8B-B14F-4D97-AF65-F5344CB8AC3E}">
        <p14:creationId xmlns:p14="http://schemas.microsoft.com/office/powerpoint/2010/main" val="3439688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and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Can also access properties by using a string value that is stored in a variable: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propertyName</a:t>
            </a:r>
            <a:r>
              <a:rPr lang="en-US" dirty="0"/>
              <a:t> = "make";</a:t>
            </a:r>
          </a:p>
          <a:p>
            <a:r>
              <a:rPr lang="en-US" dirty="0" err="1"/>
              <a:t>myCar</a:t>
            </a:r>
            <a:r>
              <a:rPr lang="en-US" dirty="0"/>
              <a:t>[</a:t>
            </a:r>
            <a:r>
              <a:rPr lang="en-US" dirty="0" err="1"/>
              <a:t>propertyName</a:t>
            </a:r>
            <a:r>
              <a:rPr lang="en-US" dirty="0"/>
              <a:t>] = "Ford";</a:t>
            </a:r>
          </a:p>
          <a:p>
            <a:endParaRPr lang="en-US" dirty="0"/>
          </a:p>
          <a:p>
            <a:r>
              <a:rPr lang="en-US" dirty="0" err="1"/>
              <a:t>propertyName</a:t>
            </a:r>
            <a:r>
              <a:rPr lang="en-US" dirty="0"/>
              <a:t> = "model";</a:t>
            </a:r>
          </a:p>
          <a:p>
            <a:r>
              <a:rPr lang="en-US" dirty="0" err="1"/>
              <a:t>myCar</a:t>
            </a:r>
            <a:r>
              <a:rPr lang="en-US" dirty="0"/>
              <a:t>[</a:t>
            </a:r>
            <a:r>
              <a:rPr lang="en-US" dirty="0" err="1"/>
              <a:t>propertyName</a:t>
            </a:r>
            <a:r>
              <a:rPr lang="en-US" dirty="0"/>
              <a:t>] = "Mustang";</a:t>
            </a:r>
          </a:p>
        </p:txBody>
      </p:sp>
    </p:spTree>
    <p:extLst>
      <p:ext uri="{BB962C8B-B14F-4D97-AF65-F5344CB8AC3E}">
        <p14:creationId xmlns:p14="http://schemas.microsoft.com/office/powerpoint/2010/main" val="21527849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new objects </a:t>
            </a:r>
            <a:r>
              <a:rPr lang="en-US" dirty="0"/>
              <a:t>Using object initializers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creating objects with literal notation</a:t>
            </a:r>
          </a:p>
          <a:p>
            <a:r>
              <a:rPr lang="en-US" dirty="0"/>
              <a:t>Syntax for an object using an object initializer 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{ property_1:   value_1,   // property_# may be an identifier...</a:t>
            </a:r>
          </a:p>
          <a:p>
            <a:pPr marL="0" indent="0">
              <a:buNone/>
            </a:pPr>
            <a:r>
              <a:rPr lang="en-US" dirty="0"/>
              <a:t>            property_2:            value_2,   // or a number...</a:t>
            </a:r>
          </a:p>
          <a:p>
            <a:pPr marL="0" indent="0">
              <a:buNone/>
            </a:pPr>
            <a:r>
              <a:rPr lang="en-US" dirty="0"/>
              <a:t>            // ...,</a:t>
            </a:r>
          </a:p>
          <a:p>
            <a:pPr marL="0" indent="0">
              <a:buNone/>
            </a:pPr>
            <a:r>
              <a:rPr lang="en-US" dirty="0"/>
              <a:t>            "property n": </a:t>
            </a:r>
            <a:r>
              <a:rPr lang="en-US" dirty="0" err="1"/>
              <a:t>value_n</a:t>
            </a:r>
            <a:r>
              <a:rPr lang="en-US" dirty="0"/>
              <a:t> }; // or a string</a:t>
            </a:r>
          </a:p>
          <a:p>
            <a:pPr marL="0" indent="0">
              <a:buNone/>
            </a:pPr>
            <a:r>
              <a:rPr lang="en-US" dirty="0"/>
              <a:t>Example 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myHonda</a:t>
            </a:r>
            <a:r>
              <a:rPr lang="en-US" dirty="0"/>
              <a:t> = {color: "red", wheels: 4, engine: {cylinders: 4, size: 2.2}};</a:t>
            </a:r>
          </a:p>
        </p:txBody>
      </p:sp>
    </p:spTree>
    <p:extLst>
      <p:ext uri="{BB962C8B-B14F-4D97-AF65-F5344CB8AC3E}">
        <p14:creationId xmlns:p14="http://schemas.microsoft.com/office/powerpoint/2010/main" val="1152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Using a constructor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an object with these two steps:</a:t>
            </a:r>
          </a:p>
          <a:p>
            <a:endParaRPr lang="en-US" dirty="0"/>
          </a:p>
          <a:p>
            <a:r>
              <a:rPr lang="en-US" dirty="0"/>
              <a:t>Define the object type by writing a constructor function. </a:t>
            </a:r>
          </a:p>
          <a:p>
            <a:r>
              <a:rPr lang="en-US" dirty="0"/>
              <a:t>Create an instance of the object with new</a:t>
            </a:r>
          </a:p>
        </p:txBody>
      </p:sp>
    </p:spTree>
    <p:extLst>
      <p:ext uri="{BB962C8B-B14F-4D97-AF65-F5344CB8AC3E}">
        <p14:creationId xmlns:p14="http://schemas.microsoft.com/office/powerpoint/2010/main" val="16528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Using a constructor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Car(make, model, year) {</a:t>
            </a:r>
          </a:p>
          <a:p>
            <a:r>
              <a:rPr lang="en-US" dirty="0"/>
              <a:t>  </a:t>
            </a:r>
            <a:r>
              <a:rPr lang="en-US" dirty="0" err="1"/>
              <a:t>this.make</a:t>
            </a:r>
            <a:r>
              <a:rPr lang="en-US" dirty="0"/>
              <a:t> = make;</a:t>
            </a:r>
          </a:p>
          <a:p>
            <a:r>
              <a:rPr lang="en-US" dirty="0"/>
              <a:t>  </a:t>
            </a:r>
            <a:r>
              <a:rPr lang="en-US" dirty="0" err="1"/>
              <a:t>this.model</a:t>
            </a:r>
            <a:r>
              <a:rPr lang="en-US" dirty="0"/>
              <a:t> = model;</a:t>
            </a:r>
          </a:p>
          <a:p>
            <a:r>
              <a:rPr lang="en-US" dirty="0"/>
              <a:t>  </a:t>
            </a:r>
            <a:r>
              <a:rPr lang="en-US" dirty="0" err="1"/>
              <a:t>this.year</a:t>
            </a:r>
            <a:r>
              <a:rPr lang="en-US" dirty="0"/>
              <a:t> = year;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mycar</a:t>
            </a:r>
            <a:r>
              <a:rPr lang="en-US" dirty="0"/>
              <a:t> = new Car("Eagle", "Talon </a:t>
            </a:r>
            <a:r>
              <a:rPr lang="en-US" dirty="0" err="1"/>
              <a:t>TSi</a:t>
            </a:r>
            <a:r>
              <a:rPr lang="en-US" dirty="0"/>
              <a:t>", 1993);</a:t>
            </a:r>
          </a:p>
          <a:p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kenscar</a:t>
            </a:r>
            <a:r>
              <a:rPr lang="en-US" dirty="0"/>
              <a:t> = new Car("Nissan", "300ZX", 1992);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vpgscar</a:t>
            </a:r>
            <a:r>
              <a:rPr lang="en-US" dirty="0"/>
              <a:t> = new Car("Mazda", "Miata", 1990);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10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object can have a property that is itself another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rand = new Person("Rand McKinnon", 33, "M");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ken = new Person("Ken Jones", 39, "M");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car1 = new Car("Eagle", "Talon </a:t>
            </a:r>
            <a:r>
              <a:rPr lang="en-US" dirty="0" err="1"/>
              <a:t>TSi</a:t>
            </a:r>
            <a:r>
              <a:rPr lang="en-US" dirty="0"/>
              <a:t>", 1993, rand);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car2 = new Car("Nissan", "300ZX", 1992, ken);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12704"/>
              </p:ext>
            </p:extLst>
          </p:nvPr>
        </p:nvGraphicFramePr>
        <p:xfrm>
          <a:off x="685801" y="2588222"/>
          <a:ext cx="10131424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65712">
                  <a:extLst>
                    <a:ext uri="{9D8B030D-6E8A-4147-A177-3AD203B41FA5}">
                      <a16:colId xmlns="" xmlns:a16="http://schemas.microsoft.com/office/drawing/2014/main" val="2102171837"/>
                    </a:ext>
                  </a:extLst>
                </a:gridCol>
                <a:gridCol w="5065712">
                  <a:extLst>
                    <a:ext uri="{9D8B030D-6E8A-4147-A177-3AD203B41FA5}">
                      <a16:colId xmlns="" xmlns:a16="http://schemas.microsoft.com/office/drawing/2014/main" val="1282633068"/>
                    </a:ext>
                  </a:extLst>
                </a:gridCol>
              </a:tblGrid>
              <a:tr h="173736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Person(</a:t>
                      </a:r>
                      <a:r>
                        <a:rPr lang="en-US" dirty="0"/>
                        <a:t>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/>
                        <a:t> age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/>
                        <a:t> sex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dirty="0"/>
                        <a:t>name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name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dirty="0" err="1"/>
                        <a:t>age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age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dirty="0" err="1"/>
                        <a:t>sex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sex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Car(</a:t>
                      </a:r>
                      <a:r>
                        <a:rPr lang="en-US" dirty="0"/>
                        <a:t>make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/>
                        <a:t> model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/>
                        <a:t> year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/>
                        <a:t> owner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dirty="0" err="1"/>
                        <a:t>make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make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dirty="0" err="1"/>
                        <a:t>model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model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dirty="0" err="1"/>
                        <a:t>year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year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</a:t>
                      </a:r>
                      <a:r>
                        <a:rPr lang="en-US" dirty="0" err="1"/>
                        <a:t>owner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owner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390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always add a property to a previously defined object. For example</a:t>
            </a:r>
          </a:p>
          <a:p>
            <a:r>
              <a:rPr lang="en-US" dirty="0"/>
              <a:t>car1.color = "black";</a:t>
            </a:r>
          </a:p>
          <a:p>
            <a:r>
              <a:rPr lang="en-US" dirty="0"/>
              <a:t>Adds a property color to car1, and assigns it a value of "black." </a:t>
            </a:r>
          </a:p>
          <a:p>
            <a:r>
              <a:rPr lang="en-US" dirty="0"/>
              <a:t>Does not affect any other objects. </a:t>
            </a:r>
          </a:p>
          <a:p>
            <a:r>
              <a:rPr lang="en-US" dirty="0"/>
              <a:t>To add the new property to all objects of the same type, you have to add the property to the definition of the car object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String.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lastIndexOf</a:t>
            </a:r>
            <a:r>
              <a:rPr lang="en-US" dirty="0"/>
              <a:t>() method returns the index within the calling String object of the last occurrence of the specified value, searching backwards from </a:t>
            </a:r>
            <a:r>
              <a:rPr lang="en-US" dirty="0" err="1"/>
              <a:t>fromIndex</a:t>
            </a:r>
            <a:r>
              <a:rPr lang="en-US" dirty="0"/>
              <a:t>. Returns -1 if the value is not found.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r>
              <a:rPr lang="en-US" dirty="0" err="1"/>
              <a:t>str.lastIndexOf</a:t>
            </a:r>
            <a:r>
              <a:rPr lang="en-US" dirty="0"/>
              <a:t>(</a:t>
            </a:r>
            <a:r>
              <a:rPr lang="en-US" dirty="0" err="1"/>
              <a:t>searchValue</a:t>
            </a:r>
            <a:r>
              <a:rPr lang="en-US" dirty="0"/>
              <a:t>[, </a:t>
            </a:r>
            <a:r>
              <a:rPr lang="en-US" dirty="0" err="1"/>
              <a:t>fromIndex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 err="1"/>
              <a:t>searchValue</a:t>
            </a:r>
            <a:r>
              <a:rPr lang="en-US" dirty="0"/>
              <a:t> - A string representing the value to search for. If </a:t>
            </a:r>
            <a:r>
              <a:rPr lang="en-US" dirty="0" err="1"/>
              <a:t>searchValue</a:t>
            </a:r>
            <a:r>
              <a:rPr lang="en-US" dirty="0"/>
              <a:t> is an empty string, then </a:t>
            </a:r>
            <a:r>
              <a:rPr lang="en-US" dirty="0" err="1"/>
              <a:t>fromIndex</a:t>
            </a:r>
            <a:r>
              <a:rPr lang="en-US" dirty="0"/>
              <a:t> is returned.</a:t>
            </a:r>
          </a:p>
          <a:p>
            <a:r>
              <a:rPr lang="en-US" dirty="0" err="1"/>
              <a:t>fromIndex</a:t>
            </a:r>
            <a:r>
              <a:rPr lang="en-US" dirty="0"/>
              <a:t> (Optional) - The index at which to start searching backwards in the string. It can be any integer. The default value is </a:t>
            </a:r>
            <a:r>
              <a:rPr lang="en-US" dirty="0" err="1"/>
              <a:t>str.length</a:t>
            </a:r>
            <a:r>
              <a:rPr lang="en-US" dirty="0"/>
              <a:t> - 1, so the whole array is searched. If </a:t>
            </a:r>
            <a:r>
              <a:rPr lang="en-US" dirty="0" err="1"/>
              <a:t>fromIndex</a:t>
            </a:r>
            <a:r>
              <a:rPr lang="en-US" dirty="0"/>
              <a:t> &gt;= </a:t>
            </a:r>
            <a:r>
              <a:rPr lang="en-US" dirty="0" err="1"/>
              <a:t>str.length</a:t>
            </a:r>
            <a:r>
              <a:rPr lang="en-US" dirty="0"/>
              <a:t>, the whole string is searched. If </a:t>
            </a:r>
            <a:r>
              <a:rPr lang="en-US" dirty="0" err="1"/>
              <a:t>fromIndex</a:t>
            </a:r>
            <a:r>
              <a:rPr lang="en-US" dirty="0"/>
              <a:t> &lt; 0,  the behavior will be the same as if it would be 0.</a:t>
            </a:r>
          </a:p>
        </p:txBody>
      </p:sp>
    </p:spTree>
    <p:extLst>
      <p:ext uri="{BB962C8B-B14F-4D97-AF65-F5344CB8AC3E}">
        <p14:creationId xmlns:p14="http://schemas.microsoft.com/office/powerpoint/2010/main" val="8439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Object.create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be created using the </a:t>
            </a:r>
            <a:r>
              <a:rPr lang="en-US" dirty="0" err="1"/>
              <a:t>Object.create</a:t>
            </a:r>
            <a:r>
              <a:rPr lang="en-US" dirty="0"/>
              <a:t>() method.</a:t>
            </a:r>
          </a:p>
          <a:p>
            <a:r>
              <a:rPr lang="en-US" dirty="0"/>
              <a:t>Can be very useful, because it allows you to choose the prototype object for the object you want to create, without having to define a constructor function.</a:t>
            </a:r>
          </a:p>
        </p:txBody>
      </p:sp>
    </p:spTree>
    <p:extLst>
      <p:ext uri="{BB962C8B-B14F-4D97-AF65-F5344CB8AC3E}">
        <p14:creationId xmlns:p14="http://schemas.microsoft.com/office/powerpoint/2010/main" val="15372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Object.create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62539"/>
            <a:ext cx="10131425" cy="47840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// Animal properties and method encapsulation</a:t>
            </a:r>
          </a:p>
          <a:p>
            <a:r>
              <a:rPr lang="en-US" dirty="0" err="1"/>
              <a:t>var</a:t>
            </a:r>
            <a:r>
              <a:rPr lang="en-US" dirty="0"/>
              <a:t> Animal = {</a:t>
            </a:r>
          </a:p>
          <a:p>
            <a:r>
              <a:rPr lang="en-US" dirty="0"/>
              <a:t>  type: "Invertebrates", // Default value of properties</a:t>
            </a:r>
          </a:p>
          <a:p>
            <a:r>
              <a:rPr lang="en-US" dirty="0"/>
              <a:t>  </a:t>
            </a:r>
            <a:r>
              <a:rPr lang="en-US" dirty="0" err="1"/>
              <a:t>displayType</a:t>
            </a:r>
            <a:r>
              <a:rPr lang="en-US" dirty="0"/>
              <a:t> : function() {  // Method which will display type of Animal</a:t>
            </a:r>
          </a:p>
          <a:p>
            <a:r>
              <a:rPr lang="en-US" dirty="0"/>
              <a:t>    console.log(</a:t>
            </a:r>
            <a:r>
              <a:rPr lang="en-US" dirty="0" err="1"/>
              <a:t>this.type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// Create new animal type called animal1 </a:t>
            </a:r>
          </a:p>
          <a:p>
            <a:r>
              <a:rPr lang="en-US" dirty="0" err="1"/>
              <a:t>var</a:t>
            </a:r>
            <a:r>
              <a:rPr lang="en-US" dirty="0"/>
              <a:t> animal1 = </a:t>
            </a:r>
            <a:r>
              <a:rPr lang="en-US" dirty="0" err="1"/>
              <a:t>Object.create</a:t>
            </a:r>
            <a:r>
              <a:rPr lang="en-US" dirty="0"/>
              <a:t>(Animal);</a:t>
            </a:r>
          </a:p>
          <a:p>
            <a:r>
              <a:rPr lang="en-US" dirty="0"/>
              <a:t>animal1.displayType(); // </a:t>
            </a:r>
            <a:r>
              <a:rPr lang="en-US" dirty="0" err="1"/>
              <a:t>Output:Invertebrates</a:t>
            </a:r>
            <a:endParaRPr lang="en-US" dirty="0"/>
          </a:p>
          <a:p>
            <a:r>
              <a:rPr lang="en-US" dirty="0"/>
              <a:t>// Create new animal type called Fishes</a:t>
            </a:r>
          </a:p>
          <a:p>
            <a:r>
              <a:rPr lang="en-US" dirty="0" err="1"/>
              <a:t>var</a:t>
            </a:r>
            <a:r>
              <a:rPr lang="en-US" dirty="0"/>
              <a:t> fish = </a:t>
            </a:r>
            <a:r>
              <a:rPr lang="en-US" dirty="0" err="1"/>
              <a:t>Object.create</a:t>
            </a:r>
            <a:r>
              <a:rPr lang="en-US" dirty="0"/>
              <a:t>(Animal);</a:t>
            </a:r>
          </a:p>
          <a:p>
            <a:r>
              <a:rPr lang="en-US" dirty="0" err="1"/>
              <a:t>fish.type</a:t>
            </a:r>
            <a:r>
              <a:rPr lang="en-US" dirty="0"/>
              <a:t> = "Fishes";</a:t>
            </a:r>
          </a:p>
          <a:p>
            <a:r>
              <a:rPr lang="en-US" dirty="0" err="1"/>
              <a:t>fish.displayType</a:t>
            </a:r>
            <a:r>
              <a:rPr lang="en-US" dirty="0"/>
              <a:t>(); // </a:t>
            </a:r>
            <a:r>
              <a:rPr lang="en-US" dirty="0" err="1"/>
              <a:t>Output:Fishes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a property to a previously defined object type by using the prototype property</a:t>
            </a:r>
          </a:p>
          <a:p>
            <a:r>
              <a:rPr lang="en-US" dirty="0"/>
              <a:t>Defines a property that is shared by all objects of the specified type, rather than by just one instance of the object.</a:t>
            </a:r>
          </a:p>
          <a:p>
            <a:r>
              <a:rPr lang="en-US" dirty="0"/>
              <a:t> The following code adds a color property to all objects of type car, and then assigns a value to the color property of the object car1.</a:t>
            </a:r>
          </a:p>
          <a:p>
            <a:r>
              <a:rPr lang="en-US" b="1" dirty="0" err="1"/>
              <a:t>Car.prototype.color</a:t>
            </a:r>
            <a:r>
              <a:rPr lang="en-US" b="1" dirty="0"/>
              <a:t> = null;</a:t>
            </a:r>
          </a:p>
          <a:p>
            <a:r>
              <a:rPr lang="en-US" dirty="0"/>
              <a:t>car1.color = "black";</a:t>
            </a:r>
          </a:p>
        </p:txBody>
      </p:sp>
    </p:spTree>
    <p:extLst>
      <p:ext uri="{BB962C8B-B14F-4D97-AF65-F5344CB8AC3E}">
        <p14:creationId xmlns:p14="http://schemas.microsoft.com/office/powerpoint/2010/main" val="189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-  Defining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method is a function associated with an object</a:t>
            </a:r>
          </a:p>
          <a:p>
            <a:r>
              <a:rPr lang="en-US" dirty="0"/>
              <a:t>Method is a property of an object that is a function.</a:t>
            </a:r>
          </a:p>
          <a:p>
            <a:pPr marL="0" indent="0">
              <a:buNone/>
            </a:pPr>
            <a:r>
              <a:rPr lang="en-US" dirty="0" err="1"/>
              <a:t>objectName.methodname</a:t>
            </a:r>
            <a:r>
              <a:rPr lang="en-US" dirty="0"/>
              <a:t> = </a:t>
            </a:r>
            <a:r>
              <a:rPr lang="en-US" dirty="0" err="1"/>
              <a:t>function_name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myMethod</a:t>
            </a:r>
            <a:r>
              <a:rPr lang="en-US" dirty="0"/>
              <a:t>: function(</a:t>
            </a:r>
            <a:r>
              <a:rPr lang="en-US" dirty="0" err="1"/>
              <a:t>params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// ...do something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r>
              <a:rPr lang="en-US" dirty="0"/>
              <a:t>where </a:t>
            </a:r>
            <a:r>
              <a:rPr lang="en-US" dirty="0" err="1"/>
              <a:t>objectName</a:t>
            </a:r>
            <a:r>
              <a:rPr lang="en-US" dirty="0"/>
              <a:t> is an existing object, </a:t>
            </a:r>
            <a:r>
              <a:rPr lang="en-US" dirty="0" err="1"/>
              <a:t>methodname</a:t>
            </a:r>
            <a:r>
              <a:rPr lang="en-US" dirty="0"/>
              <a:t> is the name you are assigning to the method, and </a:t>
            </a:r>
            <a:r>
              <a:rPr lang="en-US" dirty="0" err="1"/>
              <a:t>function_name</a:t>
            </a:r>
            <a:r>
              <a:rPr lang="en-US" dirty="0"/>
              <a:t> is the name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5624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219201"/>
          </a:xfrm>
        </p:spPr>
        <p:txBody>
          <a:bodyPr>
            <a:normAutofit/>
          </a:bodyPr>
          <a:lstStyle/>
          <a:p>
            <a:r>
              <a:rPr lang="en-US" dirty="0"/>
              <a:t>Objects -  Defining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848139"/>
            <a:ext cx="10131425" cy="57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call the method in the context of the object as follows:</a:t>
            </a:r>
          </a:p>
          <a:p>
            <a:pPr marL="0" indent="0">
              <a:buNone/>
            </a:pPr>
            <a:r>
              <a:rPr lang="en-US" sz="2400" b="1" dirty="0" err="1"/>
              <a:t>object.methodname</a:t>
            </a:r>
            <a:r>
              <a:rPr lang="en-US" sz="2400" b="1" dirty="0"/>
              <a:t>(</a:t>
            </a:r>
            <a:r>
              <a:rPr lang="en-US" sz="2400" b="1" dirty="0" err="1"/>
              <a:t>params</a:t>
            </a:r>
            <a:r>
              <a:rPr lang="en-US" sz="2400" b="1" dirty="0"/>
              <a:t>);</a:t>
            </a:r>
          </a:p>
          <a:p>
            <a:pPr marL="457200" lvl="1" indent="0">
              <a:buNone/>
            </a:pPr>
            <a:r>
              <a:rPr lang="en-US" sz="1800" dirty="0"/>
              <a:t> function </a:t>
            </a:r>
            <a:r>
              <a:rPr lang="en-US" sz="1800" dirty="0" err="1" smtClean="0"/>
              <a:t>diCar</a:t>
            </a:r>
            <a:r>
              <a:rPr lang="en-US" sz="1800" dirty="0"/>
              <a:t>() {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var</a:t>
            </a:r>
            <a:r>
              <a:rPr lang="en-US" sz="1800" dirty="0"/>
              <a:t> result = "A Beautiful " + </a:t>
            </a:r>
            <a:r>
              <a:rPr lang="en-US" sz="1800" dirty="0" err="1"/>
              <a:t>this.year</a:t>
            </a:r>
            <a:r>
              <a:rPr lang="en-US" sz="1800" dirty="0"/>
              <a:t> + " " + </a:t>
            </a:r>
            <a:r>
              <a:rPr lang="en-US" sz="1800" dirty="0" err="1"/>
              <a:t>this.make</a:t>
            </a:r>
            <a:r>
              <a:rPr lang="en-US" sz="1800" dirty="0"/>
              <a:t>    + " " + </a:t>
            </a:r>
            <a:r>
              <a:rPr lang="en-US" sz="1800" dirty="0" err="1"/>
              <a:t>this.model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pretty_print</a:t>
            </a:r>
            <a:r>
              <a:rPr lang="en-US" sz="1800" dirty="0"/>
              <a:t>(result);      }</a:t>
            </a:r>
          </a:p>
          <a:p>
            <a:pPr marL="457200" lvl="1" indent="0">
              <a:buNone/>
            </a:pPr>
            <a:r>
              <a:rPr lang="en-US" sz="1800" dirty="0"/>
              <a:t>function Car(make, model, year, owner) {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this.make</a:t>
            </a:r>
            <a:r>
              <a:rPr lang="en-US" sz="1800" dirty="0"/>
              <a:t> = make;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this.model</a:t>
            </a:r>
            <a:r>
              <a:rPr lang="en-US" sz="1800" dirty="0"/>
              <a:t> = model;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this.year</a:t>
            </a:r>
            <a:r>
              <a:rPr lang="en-US" sz="1800" dirty="0"/>
              <a:t> = year;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this.owner</a:t>
            </a:r>
            <a:r>
              <a:rPr lang="en-US" sz="1800" dirty="0"/>
              <a:t> = owner;</a:t>
            </a:r>
          </a:p>
          <a:p>
            <a:pPr marL="457200" lvl="1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this.displayCar</a:t>
            </a:r>
            <a:r>
              <a:rPr lang="en-US" sz="1800" dirty="0"/>
              <a:t> = </a:t>
            </a:r>
            <a:r>
              <a:rPr lang="en-US" sz="1800" dirty="0" err="1" smtClean="0"/>
              <a:t>diCar</a:t>
            </a:r>
            <a:r>
              <a:rPr lang="en-US" sz="1800" dirty="0"/>
              <a:t>;     }</a:t>
            </a:r>
          </a:p>
          <a:p>
            <a:pPr marL="457200" lvl="1" indent="0">
              <a:buNone/>
            </a:pPr>
            <a:r>
              <a:rPr lang="en-US" sz="1800" dirty="0"/>
              <a:t>car1.displayCar();</a:t>
            </a:r>
          </a:p>
          <a:p>
            <a:pPr marL="457200" lvl="1" indent="0">
              <a:buNone/>
            </a:pPr>
            <a:r>
              <a:rPr lang="en-US" sz="1800" dirty="0"/>
              <a:t>car2.displayCar();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// Two variables, two distinct objects with the same properties</a:t>
            </a:r>
          </a:p>
          <a:p>
            <a:r>
              <a:rPr lang="en-US" dirty="0" err="1"/>
              <a:t>var</a:t>
            </a:r>
            <a:r>
              <a:rPr lang="en-US" dirty="0"/>
              <a:t> fruit = {name: "apple"};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fruitbear</a:t>
            </a:r>
            <a:r>
              <a:rPr lang="en-US" dirty="0"/>
              <a:t> = {name: "apple"};</a:t>
            </a:r>
          </a:p>
          <a:p>
            <a:r>
              <a:rPr lang="en-US" dirty="0"/>
              <a:t>fruit == </a:t>
            </a:r>
            <a:r>
              <a:rPr lang="en-US" dirty="0" err="1"/>
              <a:t>fruitbear</a:t>
            </a:r>
            <a:r>
              <a:rPr lang="en-US" dirty="0"/>
              <a:t> // return false</a:t>
            </a:r>
          </a:p>
          <a:p>
            <a:r>
              <a:rPr lang="en-US" dirty="0"/>
              <a:t>fruit === </a:t>
            </a:r>
            <a:r>
              <a:rPr lang="en-US" dirty="0" err="1"/>
              <a:t>fruitbear</a:t>
            </a:r>
            <a:r>
              <a:rPr lang="en-US" dirty="0"/>
              <a:t> // return false</a:t>
            </a:r>
          </a:p>
          <a:p>
            <a:endParaRPr lang="en-US" dirty="0"/>
          </a:p>
          <a:p>
            <a:r>
              <a:rPr lang="en-US" dirty="0"/>
              <a:t>// Two variables, a single object</a:t>
            </a:r>
          </a:p>
          <a:p>
            <a:r>
              <a:rPr lang="en-US" dirty="0" err="1"/>
              <a:t>var</a:t>
            </a:r>
            <a:r>
              <a:rPr lang="en-US" dirty="0"/>
              <a:t> fruit = {name: "apple"};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fruitbear</a:t>
            </a:r>
            <a:r>
              <a:rPr lang="en-US" dirty="0"/>
              <a:t> = fruit;  // assign fruit object reference to </a:t>
            </a:r>
            <a:r>
              <a:rPr lang="en-US" dirty="0" err="1"/>
              <a:t>fruitbear</a:t>
            </a:r>
            <a:endParaRPr lang="en-US" dirty="0"/>
          </a:p>
          <a:p>
            <a:r>
              <a:rPr lang="en-US" dirty="0"/>
              <a:t>// here fruit and </a:t>
            </a:r>
            <a:r>
              <a:rPr lang="en-US" dirty="0" err="1"/>
              <a:t>fruitbear</a:t>
            </a:r>
            <a:r>
              <a:rPr lang="en-US" dirty="0"/>
              <a:t> are pointing to same object</a:t>
            </a:r>
          </a:p>
          <a:p>
            <a:r>
              <a:rPr lang="en-US" dirty="0"/>
              <a:t>fruit == </a:t>
            </a:r>
            <a:r>
              <a:rPr lang="en-US" dirty="0" err="1"/>
              <a:t>fruitbear</a:t>
            </a:r>
            <a:r>
              <a:rPr lang="en-US" dirty="0"/>
              <a:t> // return true</a:t>
            </a:r>
          </a:p>
          <a:p>
            <a:r>
              <a:rPr lang="en-US" dirty="0"/>
              <a:t>fruit === </a:t>
            </a:r>
            <a:r>
              <a:rPr lang="en-US" dirty="0" err="1"/>
              <a:t>fruitbear</a:t>
            </a:r>
            <a:r>
              <a:rPr lang="en-US" dirty="0"/>
              <a:t> // return true</a:t>
            </a:r>
          </a:p>
        </p:txBody>
      </p:sp>
    </p:spTree>
    <p:extLst>
      <p:ext uri="{BB962C8B-B14F-4D97-AF65-F5344CB8AC3E}">
        <p14:creationId xmlns:p14="http://schemas.microsoft.com/office/powerpoint/2010/main" val="35676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- prototype-based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JavaScript-  object-based language based on prototypes</a:t>
            </a:r>
          </a:p>
          <a:p>
            <a:r>
              <a:rPr lang="en-US" dirty="0"/>
              <a:t>Java and C++  - Class-based object-oriented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- prototype-based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Class-based object-oriented languages, such as Java and C++, are founded on the concept of two distinct entities: classes and instances.</a:t>
            </a:r>
          </a:p>
          <a:p>
            <a:r>
              <a:rPr lang="en-US" dirty="0"/>
              <a:t>A prototype-based language has objects.</a:t>
            </a:r>
          </a:p>
          <a:p>
            <a:r>
              <a:rPr lang="en-US" dirty="0"/>
              <a:t>Has the notion of a prototypical object, an object used as a template from which to get the initial properties for a new object. </a:t>
            </a:r>
          </a:p>
          <a:p>
            <a:r>
              <a:rPr lang="en-US" dirty="0"/>
              <a:t>Any object can specify its own properties, either when you create it or at run time.</a:t>
            </a:r>
          </a:p>
          <a:p>
            <a:r>
              <a:rPr lang="en-US" dirty="0"/>
              <a:t> In addition, any object can be associated as the prototype for another object, allowing the second object to share the first object's properties.</a:t>
            </a:r>
          </a:p>
        </p:txBody>
      </p:sp>
    </p:spTree>
    <p:extLst>
      <p:ext uri="{BB962C8B-B14F-4D97-AF65-F5344CB8AC3E}">
        <p14:creationId xmlns:p14="http://schemas.microsoft.com/office/powerpoint/2010/main" val="290574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088" y="304801"/>
            <a:ext cx="10131425" cy="1456267"/>
          </a:xfrm>
        </p:spPr>
        <p:txBody>
          <a:bodyPr/>
          <a:lstStyle/>
          <a:p>
            <a:r>
              <a:rPr lang="en-US" dirty="0"/>
              <a:t>Java and </a:t>
            </a:r>
            <a:r>
              <a:rPr lang="en-US" dirty="0" err="1"/>
              <a:t>javascript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897749"/>
              </p:ext>
            </p:extLst>
          </p:nvPr>
        </p:nvGraphicFramePr>
        <p:xfrm>
          <a:off x="911087" y="1761066"/>
          <a:ext cx="10131424" cy="4705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="" xmlns:a16="http://schemas.microsoft.com/office/drawing/2014/main" val="1819772873"/>
                    </a:ext>
                  </a:extLst>
                </a:gridCol>
                <a:gridCol w="5065712">
                  <a:extLst>
                    <a:ext uri="{9D8B030D-6E8A-4147-A177-3AD203B41FA5}">
                      <a16:colId xmlns="" xmlns:a16="http://schemas.microsoft.com/office/drawing/2014/main" val="4267881581"/>
                    </a:ext>
                  </a:extLst>
                </a:gridCol>
              </a:tblGrid>
              <a:tr h="425304">
                <a:tc gridSpan="2"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Comparison of class-based (Java) and prototype-based (JavaScript) object systems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90834883"/>
                  </a:ext>
                </a:extLst>
              </a:tr>
              <a:tr h="425304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Class-based (Java)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Prototype-based (JavaScript)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381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505930"/>
                  </a:ext>
                </a:extLst>
              </a:tr>
              <a:tr h="518664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Class and instance are distinct entities.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All objects can inherit from another object.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945158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Define a class with a class definition; instantiate a class with constructor methods.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Define and create a set of objects with constructor functions.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5044442"/>
                  </a:ext>
                </a:extLst>
              </a:tr>
              <a:tr h="518664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Create a single object with the new operator.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Same.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0511115"/>
                  </a:ext>
                </a:extLst>
              </a:tr>
              <a:tr h="850609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Construct an object hierarchy by using class definitions to define subclasses of existing classes.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Construct an object hierarchy by assigning an object as the prototype associated with a constructor function.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8684373"/>
                  </a:ext>
                </a:extLst>
              </a:tr>
              <a:tr h="518664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Inherit properties by following the class chain.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</a:rPr>
                        <a:t>Inherit properties by following the prototype chain.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68747146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</a:rPr>
                        <a:t>Class definition specifies all properties of all instances of a class. Cannot add properties dynamically at run time.</a:t>
                      </a:r>
                      <a:endParaRPr lang="en-US" sz="2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Constructor function or prototype specifies an initial set of properties. Can add or remove properties dynamically to individual objects or to the entire set of objects.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5715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215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68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String. </a:t>
            </a: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'canal'.</a:t>
            </a:r>
            <a:r>
              <a:rPr lang="en-US" dirty="0" err="1"/>
              <a:t>lastIndexOf</a:t>
            </a:r>
            <a:r>
              <a:rPr lang="en-US" dirty="0"/>
              <a:t>('a');     // returns 3</a:t>
            </a:r>
          </a:p>
          <a:p>
            <a:r>
              <a:rPr lang="en-US" dirty="0"/>
              <a:t>'canal'.</a:t>
            </a:r>
            <a:r>
              <a:rPr lang="en-US" dirty="0" err="1"/>
              <a:t>lastIndexOf</a:t>
            </a:r>
            <a:r>
              <a:rPr lang="en-US" dirty="0"/>
              <a:t>('a', 2);  // returns 1</a:t>
            </a:r>
          </a:p>
          <a:p>
            <a:r>
              <a:rPr lang="en-US" dirty="0"/>
              <a:t>'canal'.</a:t>
            </a:r>
            <a:r>
              <a:rPr lang="en-US" dirty="0" err="1"/>
              <a:t>lastIndexOf</a:t>
            </a:r>
            <a:r>
              <a:rPr lang="en-US" dirty="0"/>
              <a:t>('a', 0);  // returns -1</a:t>
            </a:r>
          </a:p>
          <a:p>
            <a:r>
              <a:rPr lang="en-US" dirty="0"/>
              <a:t>'canal'.</a:t>
            </a:r>
            <a:r>
              <a:rPr lang="en-US" dirty="0" err="1"/>
              <a:t>lastIndexOf</a:t>
            </a:r>
            <a:r>
              <a:rPr lang="en-US" dirty="0"/>
              <a:t>('x');     // returns -1</a:t>
            </a:r>
          </a:p>
          <a:p>
            <a:r>
              <a:rPr lang="en-US" dirty="0"/>
              <a:t>'canal'.</a:t>
            </a:r>
            <a:r>
              <a:rPr lang="en-US" dirty="0" err="1"/>
              <a:t>lastIndexOf</a:t>
            </a:r>
            <a:r>
              <a:rPr lang="en-US" dirty="0"/>
              <a:t>('c', -5); // returns 0</a:t>
            </a:r>
          </a:p>
          <a:p>
            <a:r>
              <a:rPr lang="en-US" dirty="0"/>
              <a:t>'canal'.</a:t>
            </a:r>
            <a:r>
              <a:rPr lang="en-US" dirty="0" err="1"/>
              <a:t>lastIndexOf</a:t>
            </a:r>
            <a:r>
              <a:rPr lang="en-US" dirty="0"/>
              <a:t>('c', 0);  // returns 0</a:t>
            </a:r>
          </a:p>
          <a:p>
            <a:r>
              <a:rPr lang="en-US" dirty="0"/>
              <a:t>'canal'.</a:t>
            </a:r>
            <a:r>
              <a:rPr lang="en-US" dirty="0" err="1"/>
              <a:t>lastIndexOf</a:t>
            </a:r>
            <a:r>
              <a:rPr lang="en-US" dirty="0"/>
              <a:t>('');      // </a:t>
            </a:r>
            <a:r>
              <a:rPr lang="en-US"/>
              <a:t>returns </a:t>
            </a:r>
            <a:r>
              <a:rPr lang="en-US" smtClean="0"/>
              <a:t>4</a:t>
            </a:r>
            <a:endParaRPr lang="en-US" dirty="0"/>
          </a:p>
          <a:p>
            <a:r>
              <a:rPr lang="en-US" dirty="0"/>
              <a:t>'canal'.</a:t>
            </a:r>
            <a:r>
              <a:rPr lang="en-US" dirty="0" err="1"/>
              <a:t>lastIndexOf</a:t>
            </a:r>
            <a:r>
              <a:rPr lang="en-US" dirty="0"/>
              <a:t>('', 2);   // returns 2</a:t>
            </a:r>
          </a:p>
          <a:p>
            <a:r>
              <a:rPr lang="en-US" dirty="0"/>
              <a:t>'Blue Whale, Killer Whale'.</a:t>
            </a:r>
            <a:r>
              <a:rPr lang="en-US" dirty="0" err="1"/>
              <a:t>lastIndexOf</a:t>
            </a:r>
            <a:r>
              <a:rPr lang="en-US" dirty="0"/>
              <a:t>('blue'); // returns -1</a:t>
            </a:r>
          </a:p>
        </p:txBody>
      </p:sp>
    </p:spTree>
    <p:extLst>
      <p:ext uri="{BB962C8B-B14F-4D97-AF65-F5344CB8AC3E}">
        <p14:creationId xmlns:p14="http://schemas.microsoft.com/office/powerpoint/2010/main" val="39880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String.concat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() method combines the text of two or more strings and returns a new string.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r>
              <a:rPr lang="en-US" dirty="0" err="1"/>
              <a:t>str.concat</a:t>
            </a:r>
            <a:r>
              <a:rPr lang="en-US" dirty="0"/>
              <a:t>(string2, string3[, ..., </a:t>
            </a:r>
            <a:r>
              <a:rPr lang="en-US" dirty="0" err="1"/>
              <a:t>stringN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/>
              <a:t>string2...string - Strings to concatenate to this string.</a:t>
            </a:r>
          </a:p>
          <a:p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() function combines the text from one or more strings and returns a new string. Changes to the text in one string do not affect the other string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hello = 'Hello, ';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hello.concat</a:t>
            </a:r>
            <a:r>
              <a:rPr lang="en-US" dirty="0"/>
              <a:t>('Kevin', ' have a nice day.'));</a:t>
            </a:r>
          </a:p>
          <a:p>
            <a:pPr marL="0" indent="0">
              <a:buNone/>
            </a:pPr>
            <a:r>
              <a:rPr lang="en-US" dirty="0"/>
              <a:t>/* Hello, Kevin have a nice day.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String.endsWith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endsWith</a:t>
            </a:r>
            <a:r>
              <a:rPr lang="en-US" dirty="0"/>
              <a:t>() method determines whether a string ends with the characters of another string, returning true or false as appropriate.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r>
              <a:rPr lang="en-US" dirty="0" err="1"/>
              <a:t>str.endsWith</a:t>
            </a:r>
            <a:r>
              <a:rPr lang="en-US" dirty="0"/>
              <a:t>(</a:t>
            </a:r>
            <a:r>
              <a:rPr lang="en-US" dirty="0" err="1"/>
              <a:t>searchString</a:t>
            </a:r>
            <a:r>
              <a:rPr lang="en-US" dirty="0"/>
              <a:t>[, position])</a:t>
            </a:r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 err="1"/>
              <a:t>searchString</a:t>
            </a:r>
            <a:r>
              <a:rPr lang="en-US" dirty="0"/>
              <a:t> - The characters to be searched for at the end of this string.</a:t>
            </a:r>
          </a:p>
          <a:p>
            <a:r>
              <a:rPr lang="en-US" dirty="0"/>
              <a:t>Position - Optional. Search within this string as if this string were only this long; defaults to this string's actual length, clamped within the range established by this string's length.</a:t>
            </a:r>
          </a:p>
          <a:p>
            <a:pPr marL="0" indent="0">
              <a:buNone/>
            </a:pPr>
            <a:r>
              <a:rPr lang="en-US" dirty="0"/>
              <a:t>This method lets you determine whether or not a string ends with another string. This method is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174912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String.endsWith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'To be, or not to be, that is the question.';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str.endsWith</a:t>
            </a:r>
            <a:r>
              <a:rPr lang="en-US" dirty="0"/>
              <a:t>('question.')); // true</a:t>
            </a:r>
          </a:p>
          <a:p>
            <a:r>
              <a:rPr lang="en-US" dirty="0"/>
              <a:t>console.log(</a:t>
            </a:r>
            <a:r>
              <a:rPr lang="en-US" dirty="0" err="1"/>
              <a:t>str.endsWith</a:t>
            </a:r>
            <a:r>
              <a:rPr lang="en-US" dirty="0"/>
              <a:t>('to be'));     // false</a:t>
            </a:r>
          </a:p>
          <a:p>
            <a:r>
              <a:rPr lang="en-US" dirty="0"/>
              <a:t>console.log(</a:t>
            </a:r>
            <a:r>
              <a:rPr lang="en-US" dirty="0" err="1"/>
              <a:t>str.endsWith</a:t>
            </a:r>
            <a:r>
              <a:rPr lang="en-US" dirty="0"/>
              <a:t>('to be', 19)); // true</a:t>
            </a:r>
          </a:p>
        </p:txBody>
      </p:sp>
    </p:spTree>
    <p:extLst>
      <p:ext uri="{BB962C8B-B14F-4D97-AF65-F5344CB8AC3E}">
        <p14:creationId xmlns:p14="http://schemas.microsoft.com/office/powerpoint/2010/main" val="392158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String.replace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84243"/>
            <a:ext cx="10131425" cy="4969566"/>
          </a:xfrm>
        </p:spPr>
        <p:txBody>
          <a:bodyPr>
            <a:normAutofit/>
          </a:bodyPr>
          <a:lstStyle/>
          <a:p>
            <a:r>
              <a:rPr lang="en-US" dirty="0"/>
              <a:t>The replace() method returns a new string with some or all matches of a pattern replaced by a replacement. The pattern can be a string or a </a:t>
            </a:r>
            <a:r>
              <a:rPr lang="en-US" dirty="0" err="1"/>
              <a:t>RegExp</a:t>
            </a:r>
            <a:r>
              <a:rPr lang="en-US" dirty="0"/>
              <a:t>, and the replacement can be a string or a function to be called for each match.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r>
              <a:rPr lang="en-US" dirty="0" err="1"/>
              <a:t>str.replace</a:t>
            </a:r>
            <a:r>
              <a:rPr lang="en-US" dirty="0"/>
              <a:t>(</a:t>
            </a:r>
            <a:r>
              <a:rPr lang="en-US" dirty="0" err="1"/>
              <a:t>regexp|substr</a:t>
            </a:r>
            <a:r>
              <a:rPr lang="en-US" dirty="0"/>
              <a:t>, </a:t>
            </a:r>
            <a:r>
              <a:rPr lang="en-US" dirty="0" err="1"/>
              <a:t>newSubStr|function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 err="1"/>
              <a:t>regexp</a:t>
            </a:r>
            <a:r>
              <a:rPr lang="en-US" dirty="0"/>
              <a:t> (pattern) - A </a:t>
            </a:r>
            <a:r>
              <a:rPr lang="en-US" dirty="0" err="1"/>
              <a:t>RegExp</a:t>
            </a:r>
            <a:r>
              <a:rPr lang="en-US" dirty="0"/>
              <a:t> object or literal. The match is replaced by the return value of parameter #2.</a:t>
            </a:r>
          </a:p>
          <a:p>
            <a:r>
              <a:rPr lang="en-US" dirty="0" err="1"/>
              <a:t>substr</a:t>
            </a:r>
            <a:r>
              <a:rPr lang="en-US" dirty="0"/>
              <a:t> (pattern) - A String that is to be replaced by </a:t>
            </a:r>
            <a:r>
              <a:rPr lang="en-US" dirty="0" err="1"/>
              <a:t>newSubStr</a:t>
            </a:r>
            <a:r>
              <a:rPr lang="en-US" dirty="0"/>
              <a:t>.</a:t>
            </a:r>
          </a:p>
          <a:p>
            <a:r>
              <a:rPr lang="en-US" dirty="0" err="1"/>
              <a:t>newSubStr</a:t>
            </a:r>
            <a:r>
              <a:rPr lang="en-US" dirty="0"/>
              <a:t> (replacement) - The String that replaces the substring received from parameter #1. </a:t>
            </a:r>
          </a:p>
          <a:p>
            <a:r>
              <a:rPr lang="en-US" dirty="0"/>
              <a:t>function (replacement) - A function to be invoked to create the new substring (to put in place of the substring received from parameter #1).</a:t>
            </a:r>
          </a:p>
          <a:p>
            <a:r>
              <a:rPr lang="en-US" dirty="0"/>
              <a:t>Return value - A new string with some or all matches of a pattern replaced by a replacement.</a:t>
            </a:r>
          </a:p>
          <a:p>
            <a:r>
              <a:rPr lang="en-US" dirty="0"/>
              <a:t>This method does not change the String object it is called on. It simply returns a new string.</a:t>
            </a:r>
          </a:p>
        </p:txBody>
      </p:sp>
    </p:spTree>
    <p:extLst>
      <p:ext uri="{BB962C8B-B14F-4D97-AF65-F5344CB8AC3E}">
        <p14:creationId xmlns:p14="http://schemas.microsoft.com/office/powerpoint/2010/main" val="135469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String.replace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'Twas</a:t>
            </a:r>
            <a:r>
              <a:rPr lang="en-US" dirty="0"/>
              <a:t> the night before Xmas...';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newstr</a:t>
            </a:r>
            <a:r>
              <a:rPr lang="en-US" dirty="0"/>
              <a:t> = </a:t>
            </a:r>
            <a:r>
              <a:rPr lang="en-US" dirty="0" err="1"/>
              <a:t>str.replace</a:t>
            </a:r>
            <a:r>
              <a:rPr lang="en-US" dirty="0"/>
              <a:t>(/</a:t>
            </a:r>
            <a:r>
              <a:rPr lang="en-US" dirty="0" err="1"/>
              <a:t>xmas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, 'Christmas');</a:t>
            </a:r>
          </a:p>
          <a:p>
            <a:r>
              <a:rPr lang="en-US" dirty="0"/>
              <a:t>console.log(</a:t>
            </a:r>
            <a:r>
              <a:rPr lang="en-US" dirty="0" err="1"/>
              <a:t>newstr</a:t>
            </a:r>
            <a:r>
              <a:rPr lang="en-US" dirty="0"/>
              <a:t>);  // </a:t>
            </a:r>
            <a:r>
              <a:rPr lang="en-US" dirty="0" err="1"/>
              <a:t>Twas</a:t>
            </a:r>
            <a:r>
              <a:rPr lang="en-US" dirty="0"/>
              <a:t> the night before Christmas...</a:t>
            </a:r>
          </a:p>
        </p:txBody>
      </p:sp>
    </p:spTree>
    <p:extLst>
      <p:ext uri="{BB962C8B-B14F-4D97-AF65-F5344CB8AC3E}">
        <p14:creationId xmlns:p14="http://schemas.microsoft.com/office/powerpoint/2010/main" val="93709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global and ignore with replace()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re = /apples/</a:t>
            </a:r>
            <a:r>
              <a:rPr lang="en-US" dirty="0" err="1"/>
              <a:t>gi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'Apples are round, and apples are juicy.';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newstr</a:t>
            </a:r>
            <a:r>
              <a:rPr lang="en-US" dirty="0"/>
              <a:t> = </a:t>
            </a:r>
            <a:r>
              <a:rPr lang="en-US" dirty="0" err="1"/>
              <a:t>str.replace</a:t>
            </a:r>
            <a:r>
              <a:rPr lang="en-US" dirty="0"/>
              <a:t>(re, 'oranges');</a:t>
            </a:r>
          </a:p>
          <a:p>
            <a:r>
              <a:rPr lang="en-US" dirty="0"/>
              <a:t>console.log(</a:t>
            </a:r>
            <a:r>
              <a:rPr lang="en-US" dirty="0" err="1"/>
              <a:t>newstr</a:t>
            </a:r>
            <a:r>
              <a:rPr lang="en-US" dirty="0"/>
              <a:t>);  // oranges are round, and oranges are juicy.</a:t>
            </a:r>
          </a:p>
        </p:txBody>
      </p:sp>
    </p:spTree>
    <p:extLst>
      <p:ext uri="{BB962C8B-B14F-4D97-AF65-F5344CB8AC3E}">
        <p14:creationId xmlns:p14="http://schemas.microsoft.com/office/powerpoint/2010/main" val="345304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String.prototype.charAt</a:t>
            </a:r>
            <a:r>
              <a:rPr lang="en-US" dirty="0"/>
              <a:t>()</a:t>
            </a:r>
          </a:p>
          <a:p>
            <a:r>
              <a:rPr lang="en-US" dirty="0"/>
              <a:t>Returns the character at the specified index.</a:t>
            </a:r>
          </a:p>
          <a:p>
            <a:pPr marL="0" indent="0">
              <a:buNone/>
            </a:pPr>
            <a:r>
              <a:rPr lang="en-US" dirty="0" err="1"/>
              <a:t>String.prototype.charCodeAt</a:t>
            </a:r>
            <a:r>
              <a:rPr lang="en-US" dirty="0"/>
              <a:t>()</a:t>
            </a:r>
          </a:p>
          <a:p>
            <a:r>
              <a:rPr lang="en-US" dirty="0"/>
              <a:t>Returns a number indicating the Unicode value of the character at the given index.</a:t>
            </a:r>
          </a:p>
          <a:p>
            <a:pPr marL="0" indent="0">
              <a:buNone/>
            </a:pPr>
            <a:r>
              <a:rPr lang="en-US" dirty="0" err="1"/>
              <a:t>String.prototype.concat</a:t>
            </a:r>
            <a:r>
              <a:rPr lang="en-US" dirty="0"/>
              <a:t>()</a:t>
            </a:r>
          </a:p>
          <a:p>
            <a:r>
              <a:rPr lang="en-US" dirty="0"/>
              <a:t>Combines the text of two strings and returns a new string.</a:t>
            </a:r>
          </a:p>
          <a:p>
            <a:pPr marL="0" indent="0">
              <a:buNone/>
            </a:pPr>
            <a:r>
              <a:rPr lang="en-US" dirty="0" err="1"/>
              <a:t>String.prototype.includes</a:t>
            </a:r>
            <a:r>
              <a:rPr lang="en-US" dirty="0"/>
              <a:t>()</a:t>
            </a:r>
          </a:p>
          <a:p>
            <a:r>
              <a:rPr lang="en-US" dirty="0"/>
              <a:t>Determines whether one string may be found within another string.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String.prototype.match</a:t>
            </a:r>
            <a:r>
              <a:rPr lang="en-US" dirty="0"/>
              <a:t>()</a:t>
            </a:r>
          </a:p>
          <a:p>
            <a:r>
              <a:rPr lang="en-US" dirty="0"/>
              <a:t>Used to match a regular expression against a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8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String.prototype.endsWith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Determines whether a string ends with the characters of another string.</a:t>
            </a:r>
          </a:p>
          <a:p>
            <a:r>
              <a:rPr lang="en-US" dirty="0" err="1"/>
              <a:t>String.prototype.indexOf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the index within the calling String object of the first occurrence of the specified value, or -1 if not found.</a:t>
            </a:r>
          </a:p>
          <a:p>
            <a:r>
              <a:rPr lang="en-US" dirty="0" err="1"/>
              <a:t>String.prototype.lastIndexOf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the index within the calling String object of the last occurrence of the specified value, or -1 if not found.</a:t>
            </a:r>
          </a:p>
          <a:p>
            <a:r>
              <a:rPr lang="en-US" dirty="0"/>
              <a:t> </a:t>
            </a:r>
            <a:r>
              <a:rPr lang="en-US" dirty="0" err="1"/>
              <a:t>String.prototype.replace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Used to find a match between a regular expression and a string, and to replace the matched substring with a new substring.</a:t>
            </a:r>
          </a:p>
          <a:p>
            <a:r>
              <a:rPr lang="en-US" dirty="0" err="1"/>
              <a:t>String.prototype.search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Executes the search for a match between a regular expression and a specified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3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String.prototype.slice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Extracts a section of a string and returns a new string.</a:t>
            </a:r>
          </a:p>
          <a:p>
            <a:r>
              <a:rPr lang="en-US" dirty="0" err="1"/>
              <a:t>String.prototype.split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Splits a String object into an array of strings by separating the string into substrings.</a:t>
            </a:r>
          </a:p>
          <a:p>
            <a:r>
              <a:rPr lang="en-US" dirty="0" err="1"/>
              <a:t>String.prototype.startsWith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Determines whether a string begins with the characters of another string.</a:t>
            </a:r>
          </a:p>
          <a:p>
            <a:r>
              <a:rPr lang="en-US" dirty="0" err="1"/>
              <a:t>String.prototype.substr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the characters in a string beginning at the specified location through the specified number of characters.</a:t>
            </a:r>
          </a:p>
          <a:p>
            <a:r>
              <a:rPr lang="en-US" dirty="0" err="1"/>
              <a:t>String.prototype.substring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the characters in a string between two indexes into the string.</a:t>
            </a:r>
          </a:p>
        </p:txBody>
      </p:sp>
    </p:spTree>
    <p:extLst>
      <p:ext uri="{BB962C8B-B14F-4D97-AF65-F5344CB8AC3E}">
        <p14:creationId xmlns:p14="http://schemas.microsoft.com/office/powerpoint/2010/main" val="3126475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String.prototype.toLowerCase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the calling string value converted to lower case.</a:t>
            </a:r>
          </a:p>
          <a:p>
            <a:r>
              <a:rPr lang="en-US" dirty="0" err="1"/>
              <a:t>String.prototype.toString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a string representing the specified object. </a:t>
            </a:r>
          </a:p>
          <a:p>
            <a:r>
              <a:rPr lang="en-US" dirty="0" err="1"/>
              <a:t>String.prototype.toUpperCase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the calling string value converted to uppercase.</a:t>
            </a:r>
          </a:p>
          <a:p>
            <a:r>
              <a:rPr lang="en-US" dirty="0" err="1"/>
              <a:t>String.prototype.trim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Trims whitespace from the beginning and end of the string. Part of the ECMAScript 5 standard.</a:t>
            </a:r>
          </a:p>
        </p:txBody>
      </p:sp>
    </p:spTree>
    <p:extLst>
      <p:ext uri="{BB962C8B-B14F-4D97-AF65-F5344CB8AC3E}">
        <p14:creationId xmlns:p14="http://schemas.microsoft.com/office/powerpoint/2010/main" val="3898399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 :</a:t>
            </a:r>
            <a:r>
              <a:rPr lang="en-US" dirty="0"/>
              <a:t> </a:t>
            </a:r>
          </a:p>
          <a:p>
            <a:r>
              <a:rPr lang="en-US" dirty="0"/>
              <a:t>substring(start [, end])</a:t>
            </a:r>
          </a:p>
          <a:p>
            <a:pPr marL="0" indent="0">
              <a:buNone/>
            </a:pPr>
            <a:r>
              <a:rPr lang="en-US" dirty="0"/>
              <a:t>Method substring(start, end) extracts a substring from start to, but not including position end. The count starts from 0. </a:t>
            </a:r>
          </a:p>
          <a:p>
            <a:r>
              <a:rPr lang="en-US" dirty="0"/>
              <a:t>Example 1: 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</a:t>
            </a:r>
            <a:r>
              <a:rPr lang="en-US" dirty="0" err="1"/>
              <a:t>stringify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alert(</a:t>
            </a:r>
            <a:r>
              <a:rPr lang="en-US" dirty="0" err="1"/>
              <a:t>str.substring</a:t>
            </a:r>
            <a:r>
              <a:rPr lang="en-US" dirty="0"/>
              <a:t>(0,1)) // "s“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8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 </a:t>
            </a:r>
          </a:p>
          <a:p>
            <a:r>
              <a:rPr lang="en-US" dirty="0"/>
              <a:t>alert("</a:t>
            </a:r>
            <a:r>
              <a:rPr lang="en-US" dirty="0" err="1"/>
              <a:t>stringify</a:t>
            </a:r>
            <a:r>
              <a:rPr lang="en-US" dirty="0"/>
              <a:t>".substring(2)) // </a:t>
            </a:r>
            <a:r>
              <a:rPr lang="en-US" dirty="0" err="1"/>
              <a:t>ringify</a:t>
            </a:r>
            <a:endParaRPr lang="en-US" dirty="0"/>
          </a:p>
          <a:p>
            <a:r>
              <a:rPr lang="en-US" dirty="0"/>
              <a:t>alert( "</a:t>
            </a:r>
            <a:r>
              <a:rPr lang="en-US" dirty="0" err="1"/>
              <a:t>testme</a:t>
            </a:r>
            <a:r>
              <a:rPr lang="en-US" dirty="0"/>
              <a:t>".substring(-2) )  // "</a:t>
            </a:r>
            <a:r>
              <a:rPr lang="en-US" dirty="0" err="1"/>
              <a:t>testme</a:t>
            </a:r>
            <a:r>
              <a:rPr lang="en-US" dirty="0"/>
              <a:t>", -2 becomes 0</a:t>
            </a:r>
          </a:p>
          <a:p>
            <a:r>
              <a:rPr lang="en-US" dirty="0"/>
              <a:t>alert( "</a:t>
            </a:r>
            <a:r>
              <a:rPr lang="en-US" dirty="0" err="1"/>
              <a:t>testme</a:t>
            </a:r>
            <a:r>
              <a:rPr lang="en-US" dirty="0"/>
              <a:t>".substring(4, -1) )  // "test"</a:t>
            </a:r>
          </a:p>
          <a:p>
            <a:pPr marL="0" indent="0">
              <a:buNone/>
            </a:pPr>
            <a:r>
              <a:rPr lang="en-US" dirty="0"/>
              <a:t>// -1 becomes 0 -&gt; gives us substring(4, 0)</a:t>
            </a:r>
          </a:p>
          <a:p>
            <a:pPr marL="0" indent="0">
              <a:buNone/>
            </a:pPr>
            <a:r>
              <a:rPr lang="en-US" dirty="0"/>
              <a:t>// 4 &gt; 0 so arguments are swapped -&gt; gives us substring(0, 4) = "test"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r>
              <a:rPr lang="en-US" dirty="0" err="1"/>
              <a:t>substr</a:t>
            </a:r>
            <a:r>
              <a:rPr lang="en-US" dirty="0"/>
              <a:t>(start [, length])</a:t>
            </a:r>
          </a:p>
          <a:p>
            <a:r>
              <a:rPr lang="en-US" dirty="0"/>
              <a:t>First argument indicates the starting position , second argument is “how many characters to extract”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</a:t>
            </a:r>
            <a:r>
              <a:rPr lang="en-US" dirty="0" err="1"/>
              <a:t>stringify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str.substr</a:t>
            </a:r>
            <a:r>
              <a:rPr lang="en-US" dirty="0"/>
              <a:t>(2,4) // 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9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-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slice(start [, end])</a:t>
            </a:r>
          </a:p>
          <a:p>
            <a:r>
              <a:rPr lang="en-US" dirty="0"/>
              <a:t>Returns a portion of the string from position start to, but not including position end. </a:t>
            </a:r>
          </a:p>
          <a:p>
            <a:r>
              <a:rPr lang="en-US" dirty="0"/>
              <a:t>alert( "</a:t>
            </a:r>
            <a:r>
              <a:rPr lang="en-US" dirty="0" err="1"/>
              <a:t>testme</a:t>
            </a:r>
            <a:r>
              <a:rPr lang="en-US" dirty="0"/>
              <a:t>".slice(-2) )  // "me", from position last-2 to end</a:t>
            </a:r>
          </a:p>
          <a:p>
            <a:r>
              <a:rPr lang="en-US" dirty="0"/>
              <a:t>alert( "</a:t>
            </a:r>
            <a:r>
              <a:rPr lang="en-US" dirty="0" err="1"/>
              <a:t>testme</a:t>
            </a:r>
            <a:r>
              <a:rPr lang="en-US" dirty="0"/>
              <a:t>".slice(1, -1) )  // "</a:t>
            </a:r>
            <a:r>
              <a:rPr lang="en-US" dirty="0" err="1"/>
              <a:t>estm</a:t>
            </a:r>
            <a:r>
              <a:rPr lang="en-US" dirty="0"/>
              <a:t>", from 2nd to 2nd from tail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2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objects or standard built-in objects</a:t>
            </a:r>
          </a:p>
          <a:p>
            <a:r>
              <a:rPr lang="en-US" dirty="0"/>
              <a:t>global objects refer to </a:t>
            </a:r>
            <a:r>
              <a:rPr lang="en-US" b="1" dirty="0"/>
              <a:t>objects in the global scope</a:t>
            </a:r>
          </a:p>
          <a:p>
            <a:r>
              <a:rPr lang="en-US" b="1" dirty="0"/>
              <a:t>can be accessed using the this operator in the global scope.</a:t>
            </a:r>
          </a:p>
          <a:p>
            <a:r>
              <a:rPr lang="en-US" b="1" dirty="0"/>
              <a:t>global scope consists of the properties of the global object, including inherited properties</a:t>
            </a:r>
          </a:p>
          <a:p>
            <a:r>
              <a:rPr lang="en-US" dirty="0"/>
              <a:t>These global properties return a simple value; they have no properties or methods.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Infinity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NaN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undefined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null literal</a:t>
            </a:r>
          </a:p>
        </p:txBody>
      </p:sp>
    </p:spTree>
    <p:extLst>
      <p:ext uri="{BB962C8B-B14F-4D97-AF65-F5344CB8AC3E}">
        <p14:creationId xmlns:p14="http://schemas.microsoft.com/office/powerpoint/2010/main" val="126291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Functions which are called globally rather than on an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Directly return their results to the caller</a:t>
            </a:r>
          </a:p>
          <a:p>
            <a:r>
              <a:rPr lang="en-US" dirty="0" err="1"/>
              <a:t>eval</a:t>
            </a:r>
            <a:r>
              <a:rPr lang="en-US" dirty="0"/>
              <a:t>()</a:t>
            </a:r>
          </a:p>
          <a:p>
            <a:r>
              <a:rPr lang="en-US" dirty="0" err="1"/>
              <a:t>isFinite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decodeURI</a:t>
            </a:r>
            <a:r>
              <a:rPr lang="en-US" dirty="0"/>
              <a:t>()</a:t>
            </a:r>
          </a:p>
          <a:p>
            <a:r>
              <a:rPr lang="en-US" dirty="0" err="1"/>
              <a:t>decodeURIComponent</a:t>
            </a:r>
            <a:r>
              <a:rPr lang="en-US" dirty="0"/>
              <a:t>()</a:t>
            </a:r>
          </a:p>
          <a:p>
            <a:r>
              <a:rPr lang="en-US" dirty="0" err="1"/>
              <a:t>encodeURI</a:t>
            </a:r>
            <a:r>
              <a:rPr lang="en-US" dirty="0"/>
              <a:t>()</a:t>
            </a:r>
          </a:p>
          <a:p>
            <a:r>
              <a:rPr lang="en-US" dirty="0" err="1"/>
              <a:t>encodeURIComponent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4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objects upon which all other objects are based.</a:t>
            </a:r>
          </a:p>
          <a:p>
            <a:r>
              <a:rPr lang="en-US" b="1" dirty="0"/>
              <a:t>Objects</a:t>
            </a:r>
            <a:r>
              <a:rPr lang="en-US" dirty="0"/>
              <a:t> that represent general objects, functions, and errors</a:t>
            </a:r>
          </a:p>
        </p:txBody>
      </p:sp>
    </p:spTree>
    <p:extLst>
      <p:ext uri="{BB962C8B-B14F-4D97-AF65-F5344CB8AC3E}">
        <p14:creationId xmlns:p14="http://schemas.microsoft.com/office/powerpoint/2010/main" val="388396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objects are usually created using string literals:</a:t>
            </a:r>
          </a:p>
          <a:p>
            <a:r>
              <a:rPr lang="en-US" dirty="0" err="1"/>
              <a:t>var</a:t>
            </a:r>
            <a:r>
              <a:rPr lang="en-US" dirty="0"/>
              <a:t> text = "my value";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anotherText</a:t>
            </a:r>
            <a:r>
              <a:rPr lang="en-US" dirty="0"/>
              <a:t> = 'another string';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"012345";</a:t>
            </a:r>
          </a:p>
          <a:p>
            <a:r>
              <a:rPr lang="en-US" dirty="0"/>
              <a:t>String literals may contain special characters denoted by escape-sequences, a newline symbol and others.</a:t>
            </a:r>
          </a:p>
        </p:txBody>
      </p:sp>
    </p:spTree>
    <p:extLst>
      <p:ext uri="{BB962C8B-B14F-4D97-AF65-F5344CB8AC3E}">
        <p14:creationId xmlns:p14="http://schemas.microsoft.com/office/powerpoint/2010/main" val="20496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Symbol</a:t>
            </a:r>
          </a:p>
          <a:p>
            <a:r>
              <a:rPr lang="en-US" dirty="0"/>
              <a:t>Error</a:t>
            </a:r>
          </a:p>
          <a:p>
            <a:r>
              <a:rPr lang="en-US" dirty="0" err="1"/>
              <a:t>EvalError</a:t>
            </a:r>
            <a:endParaRPr lang="en-US" dirty="0"/>
          </a:p>
          <a:p>
            <a:r>
              <a:rPr lang="en-US" dirty="0" err="1"/>
              <a:t>InternalError</a:t>
            </a:r>
            <a:endParaRPr lang="en-US" dirty="0"/>
          </a:p>
          <a:p>
            <a:r>
              <a:rPr lang="en-US" dirty="0" err="1"/>
              <a:t>RangeError</a:t>
            </a:r>
            <a:endParaRPr lang="en-US" dirty="0"/>
          </a:p>
          <a:p>
            <a:r>
              <a:rPr lang="en-US" dirty="0" err="1"/>
              <a:t>ReferenceError</a:t>
            </a:r>
            <a:endParaRPr lang="en-US" dirty="0"/>
          </a:p>
          <a:p>
            <a:r>
              <a:rPr lang="en-US" dirty="0" err="1"/>
              <a:t>SyntaxError</a:t>
            </a:r>
            <a:endParaRPr lang="en-US" dirty="0"/>
          </a:p>
          <a:p>
            <a:r>
              <a:rPr lang="en-US" dirty="0" err="1"/>
              <a:t>TypeError</a:t>
            </a:r>
            <a:endParaRPr lang="en-US" dirty="0"/>
          </a:p>
          <a:p>
            <a:r>
              <a:rPr lang="en-US" dirty="0" err="1"/>
              <a:t>URIError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75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and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 objects representing numbers, dates, and mathematical calculations.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pPr marL="0" indent="0">
              <a:buNone/>
            </a:pPr>
            <a:r>
              <a:rPr lang="en-US" sz="2000" b="1" dirty="0"/>
              <a:t>Text processing</a:t>
            </a:r>
          </a:p>
          <a:p>
            <a:pPr marL="0" indent="0">
              <a:buNone/>
            </a:pPr>
            <a:r>
              <a:rPr lang="en-US" dirty="0"/>
              <a:t>These objects represent strings and support manipulating them.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42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JavaScript object is a wrapper object allowing you to work with numerical values.</a:t>
            </a:r>
          </a:p>
          <a:p>
            <a:r>
              <a:rPr lang="en-US" dirty="0"/>
              <a:t> A Number object is created using the Number() constructor.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		new Number(value);</a:t>
            </a:r>
          </a:p>
          <a:p>
            <a:r>
              <a:rPr lang="en-US" dirty="0"/>
              <a:t>Parameters</a:t>
            </a:r>
          </a:p>
          <a:p>
            <a:pPr marL="0" indent="0">
              <a:buNone/>
            </a:pPr>
            <a:r>
              <a:rPr lang="en-US" dirty="0"/>
              <a:t>		Value  -  The numeric value of the object being created.</a:t>
            </a:r>
          </a:p>
          <a:p>
            <a:r>
              <a:rPr lang="en-US" dirty="0"/>
              <a:t>Uses for the Number object are:</a:t>
            </a:r>
          </a:p>
          <a:p>
            <a:pPr lvl="1"/>
            <a:r>
              <a:rPr lang="en-US" dirty="0"/>
              <a:t>If the argument cannot be converted into a number, it returns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a non-constructor context (i.e., without the new operator), Number can be used to perform a type conversion.</a:t>
            </a:r>
          </a:p>
        </p:txBody>
      </p:sp>
    </p:spTree>
    <p:extLst>
      <p:ext uri="{BB962C8B-B14F-4D97-AF65-F5344CB8AC3E}">
        <p14:creationId xmlns:p14="http://schemas.microsoft.com/office/powerpoint/2010/main" val="291251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</a:t>
            </a:r>
            <a:r>
              <a:rPr lang="en-US" b="1" dirty="0"/>
              <a:t>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Properties</a:t>
            </a:r>
          </a:p>
          <a:p>
            <a:r>
              <a:rPr lang="en-US" dirty="0" err="1"/>
              <a:t>Number.EPSILON</a:t>
            </a:r>
            <a:endParaRPr lang="en-US" dirty="0"/>
          </a:p>
          <a:p>
            <a:r>
              <a:rPr lang="en-US" dirty="0" err="1"/>
              <a:t>Number.MAX_SAFE_INTEGER</a:t>
            </a:r>
            <a:endParaRPr lang="en-US" dirty="0"/>
          </a:p>
          <a:p>
            <a:r>
              <a:rPr lang="en-US" dirty="0" err="1"/>
              <a:t>Number.MAX_VALUE</a:t>
            </a:r>
            <a:endParaRPr lang="en-US" dirty="0"/>
          </a:p>
          <a:p>
            <a:r>
              <a:rPr lang="en-US" dirty="0" err="1"/>
              <a:t>Number.MIN_SAFE_INTEGER</a:t>
            </a:r>
            <a:endParaRPr lang="en-US" dirty="0"/>
          </a:p>
          <a:p>
            <a:r>
              <a:rPr lang="en-US" dirty="0" err="1"/>
              <a:t>Number.MIN_VALUE</a:t>
            </a:r>
            <a:endParaRPr lang="en-US" dirty="0"/>
          </a:p>
          <a:p>
            <a:r>
              <a:rPr lang="en-US" dirty="0" err="1"/>
              <a:t>Number.NEGATIVE_INFINITY</a:t>
            </a:r>
            <a:endParaRPr lang="en-US" dirty="0"/>
          </a:p>
          <a:p>
            <a:r>
              <a:rPr lang="en-US" dirty="0" err="1"/>
              <a:t>Number.NaN</a:t>
            </a:r>
            <a:endParaRPr lang="en-US" dirty="0"/>
          </a:p>
          <a:p>
            <a:r>
              <a:rPr lang="en-US" dirty="0" err="1"/>
              <a:t>Number.POSITIVE_INFINITY</a:t>
            </a:r>
            <a:endParaRPr lang="en-US" dirty="0"/>
          </a:p>
          <a:p>
            <a:r>
              <a:rPr lang="en-US" dirty="0" err="1"/>
              <a:t>Number.prototype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6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</a:t>
            </a:r>
            <a:r>
              <a:rPr lang="en-US" b="1" dirty="0"/>
              <a:t>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Number.EPSILON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smallest interval between two representable numbers.</a:t>
            </a:r>
          </a:p>
          <a:p>
            <a:r>
              <a:rPr lang="en-US" dirty="0" err="1"/>
              <a:t>Number.MAX_SAFE_INTEGER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maximum safe integer in JavaScript (2^53 - 1).</a:t>
            </a:r>
          </a:p>
          <a:p>
            <a:r>
              <a:rPr lang="en-US" dirty="0" err="1"/>
              <a:t>Number.MAX_VALUE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largest positive representable number.</a:t>
            </a:r>
          </a:p>
          <a:p>
            <a:r>
              <a:rPr lang="en-US" dirty="0" err="1"/>
              <a:t>Number.MIN_SAFE_INTEGER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minimum safe integer in JavaScript </a:t>
            </a:r>
            <a:r>
              <a:rPr lang="en-US"/>
              <a:t>(-(2^53 </a:t>
            </a:r>
            <a:r>
              <a:rPr lang="en-US" dirty="0"/>
              <a:t>- 1)).</a:t>
            </a:r>
          </a:p>
          <a:p>
            <a:r>
              <a:rPr lang="en-US" dirty="0" err="1"/>
              <a:t>Number.MIN_VALUE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smallest positive representable number - that is, the positive number closest to zero (without actually being zero).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50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</a:t>
            </a:r>
            <a:r>
              <a:rPr lang="en-US" b="1" dirty="0"/>
              <a:t>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Number.NaN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Special "not a number" value.</a:t>
            </a:r>
          </a:p>
          <a:p>
            <a:r>
              <a:rPr lang="en-US" dirty="0" err="1"/>
              <a:t>Number.NEGATIVE_INFINITY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Special value representing negative infinity; returned on overflow.</a:t>
            </a:r>
          </a:p>
          <a:p>
            <a:r>
              <a:rPr lang="en-US" dirty="0" err="1"/>
              <a:t>Number.POSITIVE_INFINITY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Special value representing infinity; returned on overflow.</a:t>
            </a:r>
          </a:p>
          <a:p>
            <a:r>
              <a:rPr lang="en-US" dirty="0" err="1"/>
              <a:t>Number.prototype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Allows the addition of properties to a Number object</a:t>
            </a:r>
          </a:p>
        </p:txBody>
      </p:sp>
    </p:spTree>
    <p:extLst>
      <p:ext uri="{BB962C8B-B14F-4D97-AF65-F5344CB8AC3E}">
        <p14:creationId xmlns:p14="http://schemas.microsoft.com/office/powerpoint/2010/main" val="1101169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Number.isNaN</a:t>
            </a:r>
            <a:r>
              <a:rPr lang="en-US" dirty="0"/>
              <a:t>()</a:t>
            </a:r>
          </a:p>
          <a:p>
            <a:r>
              <a:rPr lang="en-US" dirty="0"/>
              <a:t>Determine whether the passed value is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Number.isFinite</a:t>
            </a:r>
            <a:r>
              <a:rPr lang="en-US" dirty="0"/>
              <a:t>()</a:t>
            </a:r>
          </a:p>
          <a:p>
            <a:r>
              <a:rPr lang="en-US" dirty="0"/>
              <a:t>Determine whether the passed value is a finite number.</a:t>
            </a:r>
          </a:p>
          <a:p>
            <a:pPr marL="0" indent="0">
              <a:buNone/>
            </a:pPr>
            <a:r>
              <a:rPr lang="en-US" dirty="0" err="1"/>
              <a:t>Number.isInteger</a:t>
            </a:r>
            <a:r>
              <a:rPr lang="en-US" dirty="0"/>
              <a:t>()</a:t>
            </a:r>
          </a:p>
          <a:p>
            <a:r>
              <a:rPr lang="en-US" dirty="0"/>
              <a:t>Determine whether the passed value is an integer.</a:t>
            </a:r>
          </a:p>
          <a:p>
            <a:pPr marL="0" indent="0">
              <a:buNone/>
            </a:pPr>
            <a:r>
              <a:rPr lang="en-US" dirty="0" err="1"/>
              <a:t>Number.isSafeInteger</a:t>
            </a:r>
            <a:r>
              <a:rPr lang="en-US" dirty="0"/>
              <a:t>()</a:t>
            </a:r>
          </a:p>
          <a:p>
            <a:r>
              <a:rPr lang="en-US" dirty="0"/>
              <a:t>Determine whether the passed value is a safe integer (number between -(253 - 1) and 253 - 1).</a:t>
            </a:r>
          </a:p>
          <a:p>
            <a:pPr marL="0" indent="0">
              <a:buNone/>
            </a:pPr>
            <a:r>
              <a:rPr lang="en-US" dirty="0" err="1"/>
              <a:t>Number.parseFloat</a:t>
            </a:r>
            <a:r>
              <a:rPr lang="en-US" dirty="0"/>
              <a:t>()</a:t>
            </a:r>
          </a:p>
          <a:p>
            <a:r>
              <a:rPr lang="en-US" dirty="0"/>
              <a:t>The value is the same as </a:t>
            </a:r>
            <a:r>
              <a:rPr lang="en-US" dirty="0" err="1"/>
              <a:t>parseFloat</a:t>
            </a:r>
            <a:r>
              <a:rPr lang="en-US" dirty="0"/>
              <a:t>() of the global object.</a:t>
            </a:r>
          </a:p>
          <a:p>
            <a:pPr marL="0" indent="0">
              <a:buNone/>
            </a:pPr>
            <a:r>
              <a:rPr lang="en-US" dirty="0" err="1"/>
              <a:t>Number.parseInt</a:t>
            </a:r>
            <a:r>
              <a:rPr lang="en-US" dirty="0"/>
              <a:t>()</a:t>
            </a:r>
          </a:p>
          <a:p>
            <a:r>
              <a:rPr lang="en-US" dirty="0"/>
              <a:t>The value is the same as </a:t>
            </a:r>
            <a:r>
              <a:rPr lang="en-US" dirty="0" err="1"/>
              <a:t>parseInt</a:t>
            </a:r>
            <a:r>
              <a:rPr lang="en-US" dirty="0"/>
              <a:t>() of the global object</a:t>
            </a:r>
          </a:p>
        </p:txBody>
      </p:sp>
    </p:spTree>
    <p:extLst>
      <p:ext uri="{BB962C8B-B14F-4D97-AF65-F5344CB8AC3E}">
        <p14:creationId xmlns:p14="http://schemas.microsoft.com/office/powerpoint/2010/main" val="1772124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instances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51722"/>
            <a:ext cx="10830338" cy="51948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All Number instances inherit from </a:t>
            </a:r>
            <a:r>
              <a:rPr lang="en-US" dirty="0" err="1"/>
              <a:t>Number.prototype</a:t>
            </a:r>
            <a:r>
              <a:rPr lang="en-US" dirty="0"/>
              <a:t>. The prototype object of the Number constructor can be modified to affect all Number instances.</a:t>
            </a:r>
          </a:p>
          <a:p>
            <a:r>
              <a:rPr lang="en-US" dirty="0"/>
              <a:t>Methods</a:t>
            </a:r>
          </a:p>
          <a:p>
            <a:pPr marL="0" indent="0">
              <a:buNone/>
            </a:pPr>
            <a:r>
              <a:rPr lang="en-US" dirty="0" err="1"/>
              <a:t>Number.prototype.toExponential</a:t>
            </a:r>
            <a:r>
              <a:rPr lang="en-US" dirty="0"/>
              <a:t>()</a:t>
            </a:r>
          </a:p>
          <a:p>
            <a:r>
              <a:rPr lang="en-US" dirty="0"/>
              <a:t>Returns a string representing the number in exponential notation.</a:t>
            </a:r>
          </a:p>
          <a:p>
            <a:pPr marL="0" indent="0">
              <a:buNone/>
            </a:pPr>
            <a:r>
              <a:rPr lang="en-US" dirty="0" err="1"/>
              <a:t>Number.prototype.toFixed</a:t>
            </a:r>
            <a:r>
              <a:rPr lang="en-US" dirty="0"/>
              <a:t>()</a:t>
            </a:r>
          </a:p>
          <a:p>
            <a:r>
              <a:rPr lang="en-US" dirty="0"/>
              <a:t>Returns a string representing the number in fixed-point notation.</a:t>
            </a:r>
          </a:p>
          <a:p>
            <a:pPr marL="0" indent="0">
              <a:buNone/>
            </a:pPr>
            <a:r>
              <a:rPr lang="en-US" dirty="0" err="1"/>
              <a:t>Number.prototype.toLocaleString</a:t>
            </a:r>
            <a:r>
              <a:rPr lang="en-US" dirty="0"/>
              <a:t>()</a:t>
            </a:r>
          </a:p>
          <a:p>
            <a:r>
              <a:rPr lang="en-US" dirty="0"/>
              <a:t>Returns a string with a language sensitive representation of this number. Overrides the </a:t>
            </a:r>
            <a:r>
              <a:rPr lang="en-US" dirty="0" err="1"/>
              <a:t>Object.prototype.toLocaleString</a:t>
            </a:r>
            <a:r>
              <a:rPr lang="en-US" dirty="0"/>
              <a:t>() method.</a:t>
            </a:r>
          </a:p>
          <a:p>
            <a:pPr marL="0" indent="0">
              <a:buNone/>
            </a:pPr>
            <a:r>
              <a:rPr lang="en-US" dirty="0" err="1"/>
              <a:t>Number.prototype.toPrecision</a:t>
            </a:r>
            <a:r>
              <a:rPr lang="en-US" dirty="0"/>
              <a:t>()</a:t>
            </a:r>
          </a:p>
          <a:p>
            <a:r>
              <a:rPr lang="en-US" dirty="0"/>
              <a:t>Returns a string representing the number to a specified precision in fixed-point or exponential notation.</a:t>
            </a:r>
          </a:p>
          <a:p>
            <a:pPr marL="0" indent="0">
              <a:buNone/>
            </a:pPr>
            <a:r>
              <a:rPr lang="en-US" dirty="0" err="1"/>
              <a:t>Number.prototype.toString</a:t>
            </a:r>
            <a:r>
              <a:rPr lang="en-US" dirty="0"/>
              <a:t>()</a:t>
            </a:r>
          </a:p>
          <a:p>
            <a:r>
              <a:rPr lang="en-US" dirty="0"/>
              <a:t>Returns a string representing the specified object in the specified radix (base). Overrides the </a:t>
            </a:r>
            <a:r>
              <a:rPr lang="en-US" dirty="0" err="1"/>
              <a:t>Object.prototype.toString</a:t>
            </a:r>
            <a:r>
              <a:rPr lang="en-US" dirty="0"/>
              <a:t>() method.</a:t>
            </a:r>
          </a:p>
          <a:p>
            <a:pPr marL="0" indent="0">
              <a:buNone/>
            </a:pPr>
            <a:r>
              <a:rPr lang="en-US" dirty="0" err="1"/>
              <a:t>Number.prototype.valueOf</a:t>
            </a:r>
            <a:r>
              <a:rPr lang="en-US" dirty="0"/>
              <a:t>()</a:t>
            </a:r>
          </a:p>
          <a:p>
            <a:r>
              <a:rPr lang="en-US" dirty="0"/>
              <a:t>Returns the primitive value of the specified object. Overrides the </a:t>
            </a:r>
            <a:r>
              <a:rPr lang="en-US" dirty="0" err="1"/>
              <a:t>Object.prototype.valueOf</a:t>
            </a:r>
            <a:r>
              <a:rPr lang="en-US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564044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</a:t>
            </a:r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Number object to assign values to numeric variables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biggestNum</a:t>
            </a:r>
            <a:r>
              <a:rPr lang="en-US" dirty="0"/>
              <a:t> = </a:t>
            </a:r>
            <a:r>
              <a:rPr lang="en-US" dirty="0" err="1"/>
              <a:t>Number.MAX_VALUE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smallestNum</a:t>
            </a:r>
            <a:r>
              <a:rPr lang="en-US" dirty="0"/>
              <a:t> = </a:t>
            </a:r>
            <a:r>
              <a:rPr lang="en-US" dirty="0" err="1"/>
              <a:t>Number.MIN_VALUE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infiniteNum</a:t>
            </a:r>
            <a:r>
              <a:rPr lang="en-US" dirty="0"/>
              <a:t> = </a:t>
            </a:r>
            <a:r>
              <a:rPr lang="en-US" dirty="0" err="1"/>
              <a:t>Number.POSITIVE_INFINITY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negInfiniteNum</a:t>
            </a:r>
            <a:r>
              <a:rPr lang="en-US" dirty="0"/>
              <a:t> = </a:t>
            </a:r>
            <a:r>
              <a:rPr lang="en-US" dirty="0" err="1"/>
              <a:t>Number.NEGATIVE_INFINITY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notANum</a:t>
            </a:r>
            <a:r>
              <a:rPr lang="en-US" dirty="0"/>
              <a:t> = </a:t>
            </a:r>
            <a:r>
              <a:rPr lang="en-US" dirty="0" err="1"/>
              <a:t>Number.NaN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4216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</a:t>
            </a:r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Number("123")     // 123</a:t>
            </a:r>
          </a:p>
          <a:p>
            <a:r>
              <a:rPr lang="en-US" dirty="0"/>
              <a:t>Number("12.3")    // 12.3</a:t>
            </a:r>
          </a:p>
          <a:p>
            <a:r>
              <a:rPr lang="en-US" dirty="0"/>
              <a:t>Number("")        // 0</a:t>
            </a:r>
          </a:p>
          <a:p>
            <a:r>
              <a:rPr lang="en-US" dirty="0"/>
              <a:t>Number("0x11")    // 17</a:t>
            </a:r>
          </a:p>
          <a:p>
            <a:r>
              <a:rPr lang="en-US" dirty="0"/>
              <a:t>Number("0b11")    // 3</a:t>
            </a:r>
          </a:p>
          <a:p>
            <a:r>
              <a:rPr lang="en-US" dirty="0"/>
              <a:t>Number("0o11")    // 9</a:t>
            </a:r>
          </a:p>
          <a:p>
            <a:r>
              <a:rPr lang="en-US" dirty="0"/>
              <a:t>Number("foo")     //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Number("100a")    //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2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Special characters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64502"/>
              </p:ext>
            </p:extLst>
          </p:nvPr>
        </p:nvGraphicFramePr>
        <p:xfrm>
          <a:off x="2548890" y="2160429"/>
          <a:ext cx="6464935" cy="3063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57350">
                  <a:extLst>
                    <a:ext uri="{9D8B030D-6E8A-4147-A177-3AD203B41FA5}">
                      <a16:colId xmlns="" xmlns:a16="http://schemas.microsoft.com/office/drawing/2014/main" val="1427185003"/>
                    </a:ext>
                  </a:extLst>
                </a:gridCol>
                <a:gridCol w="4807585">
                  <a:extLst>
                    <a:ext uri="{9D8B030D-6E8A-4147-A177-3AD203B41FA5}">
                      <a16:colId xmlns="" xmlns:a16="http://schemas.microsoft.com/office/drawing/2014/main" val="30612950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0172342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="" xmlns:a16="http://schemas.microsoft.com/office/drawing/2014/main" val="126858526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Form feed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="" xmlns:a16="http://schemas.microsoft.com/office/drawing/2014/main" val="408372413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New line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="" xmlns:a16="http://schemas.microsoft.com/office/drawing/2014/main" val="34039388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Carriage return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="" xmlns:a16="http://schemas.microsoft.com/office/drawing/2014/main" val="319351815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Tab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="" xmlns:a16="http://schemas.microsoft.com/office/drawing/2014/main" val="3312071885"/>
                  </a:ext>
                </a:extLst>
              </a:tr>
              <a:tr h="11353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\uNNNN</a:t>
                      </a:r>
                    </a:p>
                  </a:txBody>
                  <a:tcPr marL="47625" marR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Unicode character which code is given by the four hexadecimal digits NNNN. For example, \u00A9 is the Unicode sequence for the copyright symbol.</a:t>
                      </a:r>
                    </a:p>
                  </a:txBody>
                  <a:tcPr marL="47625" marR="47625" marT="19050" marB="19050" anchor="ctr"/>
                </a:tc>
                <a:extLst>
                  <a:ext uri="{0D108BD9-81ED-4DB2-BD59-A6C34878D82A}">
                    <a16:rowId xmlns="" xmlns:a16="http://schemas.microsoft.com/office/drawing/2014/main" val="271700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2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</a:t>
            </a:r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numObj</a:t>
            </a:r>
            <a:r>
              <a:rPr lang="en-US" dirty="0"/>
              <a:t> = 12345.6789;</a:t>
            </a:r>
          </a:p>
          <a:p>
            <a:endParaRPr lang="en-US" dirty="0"/>
          </a:p>
          <a:p>
            <a:r>
              <a:rPr lang="en-US" dirty="0" err="1"/>
              <a:t>numObj.toFixed</a:t>
            </a:r>
            <a:r>
              <a:rPr lang="en-US" dirty="0"/>
              <a:t>();       // Returns '12346': note rounding, no fractional part</a:t>
            </a:r>
          </a:p>
          <a:p>
            <a:r>
              <a:rPr lang="en-US" dirty="0" err="1"/>
              <a:t>numObj.toFixed</a:t>
            </a:r>
            <a:r>
              <a:rPr lang="en-US" dirty="0"/>
              <a:t>(1);      // Returns '12345.7': note rounding</a:t>
            </a:r>
          </a:p>
          <a:p>
            <a:r>
              <a:rPr lang="en-US" dirty="0" err="1"/>
              <a:t>numObj.toFixed</a:t>
            </a:r>
            <a:r>
              <a:rPr lang="en-US" dirty="0"/>
              <a:t>(6);      // Returns '12345.678900': note added zeros</a:t>
            </a:r>
          </a:p>
          <a:p>
            <a:r>
              <a:rPr lang="en-US" dirty="0"/>
              <a:t>(1.23e+20).</a:t>
            </a:r>
            <a:r>
              <a:rPr lang="en-US" dirty="0" err="1"/>
              <a:t>toFixed</a:t>
            </a:r>
            <a:r>
              <a:rPr lang="en-US" dirty="0"/>
              <a:t>(2);  // Returns '123000000000000000000.00'</a:t>
            </a:r>
          </a:p>
          <a:p>
            <a:r>
              <a:rPr lang="en-US" dirty="0"/>
              <a:t>(1.23e-10).</a:t>
            </a:r>
            <a:r>
              <a:rPr lang="en-US" dirty="0" err="1"/>
              <a:t>toFixed</a:t>
            </a:r>
            <a:r>
              <a:rPr lang="en-US" dirty="0"/>
              <a:t>(2);  // Returns '0.00'</a:t>
            </a:r>
          </a:p>
          <a:p>
            <a:r>
              <a:rPr lang="en-US" dirty="0"/>
              <a:t>2.34.toFixed(1);        // Returns '2.3'</a:t>
            </a:r>
          </a:p>
          <a:p>
            <a:r>
              <a:rPr lang="en-US" dirty="0"/>
              <a:t>2.35.toFixed(1);        // Returns '2.4'. Note that it rounds up in this case.</a:t>
            </a:r>
          </a:p>
          <a:p>
            <a:r>
              <a:rPr lang="en-US" dirty="0"/>
              <a:t>-2.34.toFixed(1);       // Returns -2.3 (due to operator precedence, negative number literals don't return a string...)</a:t>
            </a:r>
          </a:p>
          <a:p>
            <a:r>
              <a:rPr lang="en-US" dirty="0"/>
              <a:t>(-2.34).</a:t>
            </a:r>
            <a:r>
              <a:rPr lang="en-US" dirty="0" err="1"/>
              <a:t>toFixed</a:t>
            </a:r>
            <a:r>
              <a:rPr lang="en-US" dirty="0"/>
              <a:t>(1);     // Returns '-2.3' (...unless you use parentheses)</a:t>
            </a:r>
          </a:p>
        </p:txBody>
      </p:sp>
    </p:spTree>
    <p:extLst>
      <p:ext uri="{BB962C8B-B14F-4D97-AF65-F5344CB8AC3E}">
        <p14:creationId xmlns:p14="http://schemas.microsoft.com/office/powerpoint/2010/main" val="3797505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is a built-in object that has properties and methods for mathematical constants and functions. </a:t>
            </a:r>
          </a:p>
          <a:p>
            <a:r>
              <a:rPr lang="en-US" dirty="0"/>
              <a:t>Not a function object.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Unlike the other global objects, Math is not a constructor.</a:t>
            </a:r>
          </a:p>
          <a:p>
            <a:r>
              <a:rPr lang="en-US" dirty="0"/>
              <a:t> All properties and methods of Math are static. </a:t>
            </a:r>
          </a:p>
          <a:p>
            <a:r>
              <a:rPr lang="en-US" dirty="0"/>
              <a:t>Refer to the constant pi as </a:t>
            </a:r>
            <a:r>
              <a:rPr lang="en-US" dirty="0" err="1"/>
              <a:t>Math.PI</a:t>
            </a:r>
            <a:r>
              <a:rPr lang="en-US" dirty="0"/>
              <a:t> </a:t>
            </a:r>
          </a:p>
          <a:p>
            <a:r>
              <a:rPr lang="en-US" dirty="0"/>
              <a:t>Sine function as </a:t>
            </a:r>
            <a:r>
              <a:rPr lang="en-US" dirty="0" err="1"/>
              <a:t>Math.sin</a:t>
            </a:r>
            <a:r>
              <a:rPr lang="en-US" dirty="0"/>
              <a:t>(x), where x is the method's argument.</a:t>
            </a:r>
          </a:p>
          <a:p>
            <a:r>
              <a:rPr lang="en-US" dirty="0"/>
              <a:t> Constants are defined with the full precision of real numbers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578014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b="1" dirty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97496"/>
            <a:ext cx="10131425" cy="5360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/>
              <a:t>Math.E</a:t>
            </a:r>
            <a:endParaRPr lang="en-US" sz="1200" b="1" dirty="0"/>
          </a:p>
          <a:p>
            <a:r>
              <a:rPr lang="en-US" sz="1200" b="1" dirty="0"/>
              <a:t>Euler's constant and the base of natural logarithms, approximately 2.718.</a:t>
            </a:r>
          </a:p>
          <a:p>
            <a:pPr marL="0" indent="0">
              <a:buNone/>
            </a:pPr>
            <a:r>
              <a:rPr lang="en-US" sz="1200" b="1" dirty="0"/>
              <a:t>Math.LN2</a:t>
            </a:r>
          </a:p>
          <a:p>
            <a:r>
              <a:rPr lang="en-US" sz="1200" b="1" dirty="0"/>
              <a:t>Natural logarithm of 2, approximately 0.693.</a:t>
            </a:r>
          </a:p>
          <a:p>
            <a:pPr marL="0" indent="0">
              <a:buNone/>
            </a:pPr>
            <a:r>
              <a:rPr lang="en-US" sz="1200" b="1" dirty="0"/>
              <a:t>Math.LN10</a:t>
            </a:r>
          </a:p>
          <a:p>
            <a:r>
              <a:rPr lang="en-US" sz="1200" b="1" dirty="0"/>
              <a:t>Natural logarithm of 10, approximately 2.303.</a:t>
            </a:r>
          </a:p>
          <a:p>
            <a:pPr marL="0" indent="0">
              <a:buNone/>
            </a:pPr>
            <a:r>
              <a:rPr lang="en-US" sz="1200" b="1" dirty="0"/>
              <a:t>Math.LOG2E</a:t>
            </a:r>
          </a:p>
          <a:p>
            <a:r>
              <a:rPr lang="en-US" sz="1200" b="1" dirty="0"/>
              <a:t>Base 2 logarithm of E, approximately 1.443.</a:t>
            </a:r>
          </a:p>
          <a:p>
            <a:pPr marL="0" indent="0">
              <a:buNone/>
            </a:pPr>
            <a:r>
              <a:rPr lang="en-US" sz="1200" b="1" dirty="0"/>
              <a:t>Math.LOG10E</a:t>
            </a:r>
          </a:p>
          <a:p>
            <a:r>
              <a:rPr lang="en-US" sz="1200" b="1" dirty="0"/>
              <a:t>Base 10 logarithm of E, approximately 0.434.</a:t>
            </a:r>
          </a:p>
          <a:p>
            <a:pPr marL="0" indent="0">
              <a:buNone/>
            </a:pPr>
            <a:r>
              <a:rPr lang="en-US" sz="1200" b="1" dirty="0" err="1"/>
              <a:t>Math.PI</a:t>
            </a:r>
            <a:endParaRPr lang="en-US" sz="1200" b="1" dirty="0"/>
          </a:p>
          <a:p>
            <a:r>
              <a:rPr lang="en-US" sz="1200" b="1" dirty="0"/>
              <a:t>Ratio of the circumference of a circle to its diameter, approximately 3.14159.</a:t>
            </a:r>
          </a:p>
          <a:p>
            <a:pPr marL="0" indent="0">
              <a:buNone/>
            </a:pPr>
            <a:r>
              <a:rPr lang="en-US" sz="1200" b="1" dirty="0"/>
              <a:t>Math.SQRT1_2</a:t>
            </a:r>
          </a:p>
          <a:p>
            <a:r>
              <a:rPr lang="en-US" sz="1200" b="1" dirty="0"/>
              <a:t>Square root of 1/2; equivalently, 1 over the square root of 2, approximately 0.707.</a:t>
            </a:r>
          </a:p>
          <a:p>
            <a:pPr marL="0" indent="0">
              <a:buNone/>
            </a:pPr>
            <a:r>
              <a:rPr lang="en-US" sz="1200" b="1" dirty="0"/>
              <a:t>Math.SQRT2</a:t>
            </a:r>
          </a:p>
          <a:p>
            <a:r>
              <a:rPr lang="en-US" sz="1200" b="1" dirty="0"/>
              <a:t>Square root of 2, approximately 1.414.</a:t>
            </a:r>
          </a:p>
        </p:txBody>
      </p:sp>
    </p:spTree>
    <p:extLst>
      <p:ext uri="{BB962C8B-B14F-4D97-AF65-F5344CB8AC3E}">
        <p14:creationId xmlns:p14="http://schemas.microsoft.com/office/powerpoint/2010/main" val="2484131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Math.abs</a:t>
            </a:r>
            <a:r>
              <a:rPr lang="en-US" dirty="0"/>
              <a:t>(x)</a:t>
            </a:r>
          </a:p>
          <a:p>
            <a:r>
              <a:rPr lang="en-US" dirty="0"/>
              <a:t>Returns the absolute value of a number.</a:t>
            </a:r>
          </a:p>
          <a:p>
            <a:pPr marL="0" indent="0">
              <a:buNone/>
            </a:pPr>
            <a:r>
              <a:rPr lang="en-US" dirty="0" err="1"/>
              <a:t>Math.acos</a:t>
            </a:r>
            <a:r>
              <a:rPr lang="en-US" dirty="0"/>
              <a:t>(x)</a:t>
            </a:r>
          </a:p>
          <a:p>
            <a:r>
              <a:rPr lang="en-US" dirty="0"/>
              <a:t>Returns the arccosine of a number.</a:t>
            </a:r>
          </a:p>
          <a:p>
            <a:pPr marL="0" indent="0">
              <a:buNone/>
            </a:pPr>
            <a:r>
              <a:rPr lang="en-US" dirty="0" err="1"/>
              <a:t>Math.acosh</a:t>
            </a:r>
            <a:r>
              <a:rPr lang="en-US" dirty="0"/>
              <a:t>(x)</a:t>
            </a:r>
          </a:p>
          <a:p>
            <a:r>
              <a:rPr lang="en-US" dirty="0"/>
              <a:t>Returns the hyperbolic arccosine of a number.</a:t>
            </a:r>
          </a:p>
          <a:p>
            <a:pPr marL="0" indent="0">
              <a:buNone/>
            </a:pPr>
            <a:r>
              <a:rPr lang="en-US" dirty="0" err="1"/>
              <a:t>Math.asin</a:t>
            </a:r>
            <a:r>
              <a:rPr lang="en-US" dirty="0"/>
              <a:t>(x)</a:t>
            </a:r>
          </a:p>
          <a:p>
            <a:r>
              <a:rPr lang="en-US" dirty="0"/>
              <a:t>Returns the arcsine of a number.</a:t>
            </a:r>
          </a:p>
          <a:p>
            <a:pPr marL="0" indent="0">
              <a:buNone/>
            </a:pPr>
            <a:r>
              <a:rPr lang="en-US" dirty="0" err="1"/>
              <a:t>Math.asinh</a:t>
            </a:r>
            <a:r>
              <a:rPr lang="en-US" dirty="0"/>
              <a:t>(x)</a:t>
            </a:r>
          </a:p>
          <a:p>
            <a:r>
              <a:rPr lang="en-US" dirty="0"/>
              <a:t>Returns the hyperbolic arcsine of a number.</a:t>
            </a:r>
          </a:p>
        </p:txBody>
      </p:sp>
    </p:spTree>
    <p:extLst>
      <p:ext uri="{BB962C8B-B14F-4D97-AF65-F5344CB8AC3E}">
        <p14:creationId xmlns:p14="http://schemas.microsoft.com/office/powerpoint/2010/main" val="4236228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Math.atan</a:t>
            </a:r>
            <a:r>
              <a:rPr lang="en-US" dirty="0"/>
              <a:t>(x)</a:t>
            </a:r>
          </a:p>
          <a:p>
            <a:r>
              <a:rPr lang="en-US" dirty="0"/>
              <a:t>Returns the arctangent of a number.</a:t>
            </a:r>
          </a:p>
          <a:p>
            <a:pPr marL="0" indent="0">
              <a:buNone/>
            </a:pPr>
            <a:r>
              <a:rPr lang="en-US" dirty="0" err="1"/>
              <a:t>Math.atanh</a:t>
            </a:r>
            <a:r>
              <a:rPr lang="en-US" dirty="0"/>
              <a:t>(x)</a:t>
            </a:r>
          </a:p>
          <a:p>
            <a:r>
              <a:rPr lang="en-US" dirty="0"/>
              <a:t>Returns the hyperbolic arctangent of a number.</a:t>
            </a:r>
          </a:p>
          <a:p>
            <a:pPr marL="0" indent="0">
              <a:buNone/>
            </a:pPr>
            <a:r>
              <a:rPr lang="en-US" dirty="0"/>
              <a:t>Math.atan2(y, x)</a:t>
            </a:r>
          </a:p>
          <a:p>
            <a:r>
              <a:rPr lang="en-US" dirty="0"/>
              <a:t>Returns the arctangent of the quotient of its arguments.</a:t>
            </a:r>
          </a:p>
          <a:p>
            <a:pPr marL="0" indent="0">
              <a:buNone/>
            </a:pPr>
            <a:r>
              <a:rPr lang="en-US" dirty="0" err="1"/>
              <a:t>Math.cbrt</a:t>
            </a:r>
            <a:r>
              <a:rPr lang="en-US" dirty="0"/>
              <a:t>(x)</a:t>
            </a:r>
          </a:p>
          <a:p>
            <a:r>
              <a:rPr lang="en-US" dirty="0"/>
              <a:t>Returns the cube root of a number.</a:t>
            </a:r>
          </a:p>
          <a:p>
            <a:pPr marL="0" indent="0">
              <a:buNone/>
            </a:pPr>
            <a:r>
              <a:rPr lang="en-US" dirty="0" err="1"/>
              <a:t>Math.ceil</a:t>
            </a:r>
            <a:r>
              <a:rPr lang="en-US" dirty="0"/>
              <a:t>(x)</a:t>
            </a:r>
          </a:p>
          <a:p>
            <a:r>
              <a:rPr lang="en-US" dirty="0"/>
              <a:t>Returns the smallest integer greater than or equal to a number</a:t>
            </a:r>
          </a:p>
        </p:txBody>
      </p:sp>
    </p:spTree>
    <p:extLst>
      <p:ext uri="{BB962C8B-B14F-4D97-AF65-F5344CB8AC3E}">
        <p14:creationId xmlns:p14="http://schemas.microsoft.com/office/powerpoint/2010/main" val="630199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Math.cos</a:t>
            </a:r>
            <a:r>
              <a:rPr lang="en-US" dirty="0"/>
              <a:t>(x)</a:t>
            </a:r>
          </a:p>
          <a:p>
            <a:r>
              <a:rPr lang="en-US" dirty="0"/>
              <a:t>Returns the cosine of a number.</a:t>
            </a:r>
          </a:p>
          <a:p>
            <a:pPr marL="0" indent="0">
              <a:buNone/>
            </a:pPr>
            <a:r>
              <a:rPr lang="en-US" dirty="0" err="1"/>
              <a:t>Math.cosh</a:t>
            </a:r>
            <a:r>
              <a:rPr lang="en-US" dirty="0"/>
              <a:t>(x)</a:t>
            </a:r>
          </a:p>
          <a:p>
            <a:r>
              <a:rPr lang="en-US" dirty="0"/>
              <a:t>Returns the hyperbolic cosine of a number.</a:t>
            </a:r>
          </a:p>
          <a:p>
            <a:pPr marL="0" indent="0">
              <a:buNone/>
            </a:pPr>
            <a:r>
              <a:rPr lang="en-US" dirty="0" err="1"/>
              <a:t>Math.exp</a:t>
            </a:r>
            <a:r>
              <a:rPr lang="en-US" dirty="0"/>
              <a:t>(x)</a:t>
            </a:r>
          </a:p>
          <a:p>
            <a:r>
              <a:rPr lang="en-US" dirty="0"/>
              <a:t>Returns Ex, where x is the argument, and E is Euler's constant (2.718…), the base of the natural logarithm.</a:t>
            </a:r>
          </a:p>
          <a:p>
            <a:pPr marL="0" indent="0">
              <a:buNone/>
            </a:pPr>
            <a:r>
              <a:rPr lang="en-US" dirty="0"/>
              <a:t>Math.expm1(x)</a:t>
            </a:r>
          </a:p>
          <a:p>
            <a:r>
              <a:rPr lang="en-US" dirty="0"/>
              <a:t>Returns subtracting 1 from </a:t>
            </a:r>
            <a:r>
              <a:rPr lang="en-US" dirty="0" err="1"/>
              <a:t>exp</a:t>
            </a:r>
            <a:r>
              <a:rPr lang="en-US" dirty="0"/>
              <a:t>(x).</a:t>
            </a:r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(x)</a:t>
            </a:r>
          </a:p>
          <a:p>
            <a:r>
              <a:rPr lang="en-US" dirty="0"/>
              <a:t>Returns the largest integer less than or equal to a number.</a:t>
            </a:r>
          </a:p>
          <a:p>
            <a:pPr marL="0" indent="0">
              <a:buNone/>
            </a:pPr>
            <a:r>
              <a:rPr lang="en-US" dirty="0" err="1"/>
              <a:t>Math.fround</a:t>
            </a:r>
            <a:r>
              <a:rPr lang="en-US" dirty="0"/>
              <a:t>(x)</a:t>
            </a:r>
          </a:p>
          <a:p>
            <a:r>
              <a:rPr lang="en-US" dirty="0"/>
              <a:t>Returns the nearest single precision float representation of a number.</a:t>
            </a:r>
          </a:p>
        </p:txBody>
      </p:sp>
    </p:spTree>
    <p:extLst>
      <p:ext uri="{BB962C8B-B14F-4D97-AF65-F5344CB8AC3E}">
        <p14:creationId xmlns:p14="http://schemas.microsoft.com/office/powerpoint/2010/main" val="2707079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Math.log(x)</a:t>
            </a:r>
          </a:p>
          <a:p>
            <a:r>
              <a:rPr lang="en-US" dirty="0"/>
              <a:t>Returns the natural logarithm (loge, also ln) of a number.</a:t>
            </a:r>
          </a:p>
          <a:p>
            <a:pPr marL="0" indent="0">
              <a:buNone/>
            </a:pPr>
            <a:r>
              <a:rPr lang="en-US" dirty="0"/>
              <a:t>Math.log1p(x)</a:t>
            </a:r>
          </a:p>
          <a:p>
            <a:r>
              <a:rPr lang="en-US" dirty="0"/>
              <a:t>Returns the natural logarithm of 1 + x (loge, also ln) of a number.</a:t>
            </a:r>
          </a:p>
          <a:p>
            <a:pPr marL="0" indent="0">
              <a:buNone/>
            </a:pPr>
            <a:r>
              <a:rPr lang="en-US" dirty="0"/>
              <a:t>Math.log10(x)</a:t>
            </a:r>
          </a:p>
          <a:p>
            <a:r>
              <a:rPr lang="en-US" dirty="0"/>
              <a:t>Returns the base 10 logarithm of a number.</a:t>
            </a:r>
          </a:p>
          <a:p>
            <a:pPr marL="0" indent="0">
              <a:buNone/>
            </a:pPr>
            <a:r>
              <a:rPr lang="en-US" dirty="0"/>
              <a:t>Math.log2(x)</a:t>
            </a:r>
          </a:p>
          <a:p>
            <a:r>
              <a:rPr lang="en-US" dirty="0"/>
              <a:t>Returns the base 2 logarithm of a number.</a:t>
            </a:r>
          </a:p>
          <a:p>
            <a:pPr marL="0" indent="0">
              <a:buNone/>
            </a:pPr>
            <a:r>
              <a:rPr lang="en-US" dirty="0" err="1"/>
              <a:t>Math.max</a:t>
            </a:r>
            <a:r>
              <a:rPr lang="en-US" dirty="0"/>
              <a:t>([x[, y[, …]]])</a:t>
            </a:r>
          </a:p>
          <a:p>
            <a:r>
              <a:rPr lang="en-US" dirty="0"/>
              <a:t>Returns the largest of zero or more numbers.</a:t>
            </a:r>
          </a:p>
          <a:p>
            <a:pPr marL="0" indent="0">
              <a:buNone/>
            </a:pPr>
            <a:r>
              <a:rPr lang="en-US" dirty="0" err="1"/>
              <a:t>Math.min</a:t>
            </a:r>
            <a:r>
              <a:rPr lang="en-US" dirty="0"/>
              <a:t>([x[, y[, …]]])</a:t>
            </a:r>
          </a:p>
          <a:p>
            <a:r>
              <a:rPr lang="en-US" dirty="0"/>
              <a:t>Returns the smallest of zero or more numbers</a:t>
            </a:r>
          </a:p>
        </p:txBody>
      </p:sp>
    </p:spTree>
    <p:extLst>
      <p:ext uri="{BB962C8B-B14F-4D97-AF65-F5344CB8AC3E}">
        <p14:creationId xmlns:p14="http://schemas.microsoft.com/office/powerpoint/2010/main" val="495368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Math.pow</a:t>
            </a:r>
            <a:r>
              <a:rPr lang="en-US" dirty="0"/>
              <a:t>(x, y)</a:t>
            </a:r>
          </a:p>
          <a:p>
            <a:r>
              <a:rPr lang="en-US" dirty="0"/>
              <a:t>Returns base to the exponent power, that is, </a:t>
            </a:r>
            <a:r>
              <a:rPr lang="en-US" dirty="0" err="1"/>
              <a:t>baseexponent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Math.random</a:t>
            </a:r>
            <a:r>
              <a:rPr lang="en-US" dirty="0"/>
              <a:t>()</a:t>
            </a:r>
          </a:p>
          <a:p>
            <a:r>
              <a:rPr lang="en-US" dirty="0"/>
              <a:t>Returns a pseudo-random number between 0 and 1.</a:t>
            </a:r>
          </a:p>
          <a:p>
            <a:pPr marL="0" indent="0">
              <a:buNone/>
            </a:pPr>
            <a:r>
              <a:rPr lang="en-US" dirty="0" err="1"/>
              <a:t>Math.round</a:t>
            </a:r>
            <a:r>
              <a:rPr lang="en-US" dirty="0"/>
              <a:t>(x)</a:t>
            </a:r>
          </a:p>
          <a:p>
            <a:r>
              <a:rPr lang="en-US" dirty="0"/>
              <a:t>Returns the value of a number rounded to the nearest integer.</a:t>
            </a:r>
          </a:p>
          <a:p>
            <a:pPr marL="0" indent="0">
              <a:buNone/>
            </a:pPr>
            <a:r>
              <a:rPr lang="en-US" dirty="0" err="1"/>
              <a:t>Math.sign</a:t>
            </a:r>
            <a:r>
              <a:rPr lang="en-US" dirty="0"/>
              <a:t>(x)</a:t>
            </a:r>
          </a:p>
          <a:p>
            <a:r>
              <a:rPr lang="en-US" dirty="0"/>
              <a:t>Returns the sign of the x, indicating whether x is positive, negative or zero.</a:t>
            </a:r>
          </a:p>
          <a:p>
            <a:pPr marL="0" indent="0">
              <a:buNone/>
            </a:pPr>
            <a:r>
              <a:rPr lang="en-US" dirty="0" err="1"/>
              <a:t>Math.sin</a:t>
            </a:r>
            <a:r>
              <a:rPr lang="en-US" dirty="0"/>
              <a:t>(x)</a:t>
            </a:r>
          </a:p>
          <a:p>
            <a:r>
              <a:rPr lang="en-US" dirty="0"/>
              <a:t>Returns the sine of a number.</a:t>
            </a:r>
          </a:p>
          <a:p>
            <a:pPr marL="0" indent="0">
              <a:buNone/>
            </a:pPr>
            <a:r>
              <a:rPr lang="en-US" dirty="0" err="1"/>
              <a:t>Math.sinh</a:t>
            </a:r>
            <a:r>
              <a:rPr lang="en-US" dirty="0"/>
              <a:t>(x)</a:t>
            </a:r>
          </a:p>
          <a:p>
            <a:r>
              <a:rPr lang="en-US" dirty="0"/>
              <a:t>Returns the hyperbolic sine of a number.</a:t>
            </a:r>
          </a:p>
        </p:txBody>
      </p:sp>
    </p:spTree>
    <p:extLst>
      <p:ext uri="{BB962C8B-B14F-4D97-AF65-F5344CB8AC3E}">
        <p14:creationId xmlns:p14="http://schemas.microsoft.com/office/powerpoint/2010/main" val="2634900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Math.sqrt</a:t>
            </a:r>
            <a:r>
              <a:rPr lang="en-US" dirty="0"/>
              <a:t>(x)</a:t>
            </a:r>
          </a:p>
          <a:p>
            <a:r>
              <a:rPr lang="en-US" dirty="0"/>
              <a:t>Returns the positive square root of a number.</a:t>
            </a:r>
          </a:p>
          <a:p>
            <a:r>
              <a:rPr lang="en-US" dirty="0" err="1"/>
              <a:t>Math.tan</a:t>
            </a:r>
            <a:r>
              <a:rPr lang="en-US" dirty="0"/>
              <a:t>(x)</a:t>
            </a:r>
          </a:p>
          <a:p>
            <a:r>
              <a:rPr lang="en-US" dirty="0"/>
              <a:t>Returns the tangent of a number.</a:t>
            </a:r>
          </a:p>
          <a:p>
            <a:r>
              <a:rPr lang="en-US" dirty="0" err="1"/>
              <a:t>Math.tanh</a:t>
            </a:r>
            <a:r>
              <a:rPr lang="en-US" dirty="0"/>
              <a:t>(x)</a:t>
            </a:r>
          </a:p>
          <a:p>
            <a:r>
              <a:rPr lang="en-US" dirty="0"/>
              <a:t>Returns the hyperbolic tangent of a number.</a:t>
            </a:r>
          </a:p>
          <a:p>
            <a:r>
              <a:rPr lang="en-US" dirty="0" err="1"/>
              <a:t>Math.toSource</a:t>
            </a:r>
            <a:r>
              <a:rPr lang="en-US" dirty="0"/>
              <a:t>() </a:t>
            </a:r>
          </a:p>
          <a:p>
            <a:r>
              <a:rPr lang="en-US" dirty="0"/>
              <a:t>Returns the string "Math".</a:t>
            </a:r>
          </a:p>
          <a:p>
            <a:r>
              <a:rPr lang="en-US" dirty="0" err="1"/>
              <a:t>Math.trunc</a:t>
            </a:r>
            <a:r>
              <a:rPr lang="en-US" dirty="0"/>
              <a:t>(x)</a:t>
            </a:r>
          </a:p>
          <a:p>
            <a:r>
              <a:rPr lang="en-US" dirty="0"/>
              <a:t>Returns the integral part of the number x, removing any fractional digits.</a:t>
            </a:r>
          </a:p>
        </p:txBody>
      </p:sp>
    </p:spTree>
    <p:extLst>
      <p:ext uri="{BB962C8B-B14F-4D97-AF65-F5344CB8AC3E}">
        <p14:creationId xmlns:p14="http://schemas.microsoft.com/office/powerpoint/2010/main" val="1323177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Math.floor</a:t>
            </a:r>
            <a:r>
              <a:rPr lang="en-US" dirty="0"/>
              <a:t>( 45.95); //  45</a:t>
            </a:r>
          </a:p>
          <a:p>
            <a:r>
              <a:rPr lang="en-US" dirty="0" err="1"/>
              <a:t>Math.floor</a:t>
            </a:r>
            <a:r>
              <a:rPr lang="en-US" dirty="0"/>
              <a:t>(-45.95); // -46</a:t>
            </a:r>
          </a:p>
          <a:p>
            <a:r>
              <a:rPr lang="en-US" dirty="0" err="1"/>
              <a:t>Math.ceil</a:t>
            </a:r>
            <a:r>
              <a:rPr lang="en-US" dirty="0"/>
              <a:t>(.95);   // 1</a:t>
            </a:r>
          </a:p>
          <a:p>
            <a:r>
              <a:rPr lang="en-US" dirty="0" err="1"/>
              <a:t>Math.ceil</a:t>
            </a:r>
            <a:r>
              <a:rPr lang="en-US" dirty="0"/>
              <a:t>(4);     // 4</a:t>
            </a:r>
          </a:p>
          <a:p>
            <a:r>
              <a:rPr lang="en-US" dirty="0" err="1"/>
              <a:t>Math.ceil</a:t>
            </a:r>
            <a:r>
              <a:rPr lang="en-US" dirty="0"/>
              <a:t>(7.004); // 8</a:t>
            </a:r>
          </a:p>
          <a:p>
            <a:r>
              <a:rPr lang="en-US" dirty="0" err="1"/>
              <a:t>Math.floor</a:t>
            </a:r>
            <a:r>
              <a:rPr lang="en-US" dirty="0"/>
              <a:t>( 45.95); //  45</a:t>
            </a:r>
          </a:p>
          <a:p>
            <a:r>
              <a:rPr lang="en-US" dirty="0" err="1"/>
              <a:t>Math.floor</a:t>
            </a:r>
            <a:r>
              <a:rPr lang="en-US" dirty="0"/>
              <a:t>(-45.95); // -46</a:t>
            </a:r>
          </a:p>
        </p:txBody>
      </p:sp>
    </p:spTree>
    <p:extLst>
      <p:ext uri="{BB962C8B-B14F-4D97-AF65-F5344CB8AC3E}">
        <p14:creationId xmlns:p14="http://schemas.microsoft.com/office/powerpoint/2010/main" val="25956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Properties-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"My\n" // 3 characters. The third symbol is newline</a:t>
            </a: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str.length</a:t>
            </a:r>
            <a:r>
              <a:rPr lang="en-US" dirty="0"/>
              <a:t>)  //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1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Math.trunc</a:t>
            </a:r>
            <a:r>
              <a:rPr lang="en-US" dirty="0"/>
              <a:t>(13.37);    // 13</a:t>
            </a:r>
          </a:p>
          <a:p>
            <a:r>
              <a:rPr lang="en-US" dirty="0" err="1"/>
              <a:t>Math.trunc</a:t>
            </a:r>
            <a:r>
              <a:rPr lang="en-US" dirty="0"/>
              <a:t>(42.84);    // 42</a:t>
            </a:r>
          </a:p>
          <a:p>
            <a:r>
              <a:rPr lang="en-US" dirty="0" err="1"/>
              <a:t>Math.trunc</a:t>
            </a:r>
            <a:r>
              <a:rPr lang="en-US" dirty="0"/>
              <a:t>(0.123);    //  0</a:t>
            </a:r>
          </a:p>
          <a:p>
            <a:r>
              <a:rPr lang="en-US" dirty="0" err="1"/>
              <a:t>Math.trunc</a:t>
            </a:r>
            <a:r>
              <a:rPr lang="en-US" dirty="0"/>
              <a:t>(-0.123);   // -0</a:t>
            </a:r>
          </a:p>
          <a:p>
            <a:r>
              <a:rPr lang="en-US" dirty="0" err="1"/>
              <a:t>Math.trunc</a:t>
            </a:r>
            <a:r>
              <a:rPr lang="en-US" dirty="0"/>
              <a:t>('-1.123'); // -1</a:t>
            </a:r>
          </a:p>
          <a:p>
            <a:r>
              <a:rPr lang="en-US" dirty="0" err="1"/>
              <a:t>Math.trunc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);      //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Math.trunc</a:t>
            </a:r>
            <a:r>
              <a:rPr lang="en-US" dirty="0"/>
              <a:t>('foo');    //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Math.trunc</a:t>
            </a:r>
            <a:r>
              <a:rPr lang="en-US" dirty="0"/>
              <a:t>();         //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70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Math.sign</a:t>
            </a:r>
            <a:r>
              <a:rPr lang="en-US" dirty="0"/>
              <a:t>(3);     //  1</a:t>
            </a:r>
          </a:p>
          <a:p>
            <a:r>
              <a:rPr lang="en-US" dirty="0" err="1"/>
              <a:t>Math.sign</a:t>
            </a:r>
            <a:r>
              <a:rPr lang="en-US" dirty="0"/>
              <a:t>(-3);    // -1</a:t>
            </a:r>
          </a:p>
          <a:p>
            <a:r>
              <a:rPr lang="en-US" dirty="0" err="1"/>
              <a:t>Math.sign</a:t>
            </a:r>
            <a:r>
              <a:rPr lang="en-US" dirty="0"/>
              <a:t>('-3');  // -1</a:t>
            </a:r>
          </a:p>
          <a:p>
            <a:r>
              <a:rPr lang="en-US" dirty="0" err="1"/>
              <a:t>Math.sign</a:t>
            </a:r>
            <a:r>
              <a:rPr lang="en-US" dirty="0"/>
              <a:t>(0);     //  0</a:t>
            </a:r>
          </a:p>
          <a:p>
            <a:r>
              <a:rPr lang="en-US" dirty="0" err="1"/>
              <a:t>Math.sign</a:t>
            </a:r>
            <a:r>
              <a:rPr lang="en-US" dirty="0"/>
              <a:t>(-0);    // -0</a:t>
            </a:r>
          </a:p>
          <a:p>
            <a:r>
              <a:rPr lang="en-US" dirty="0" err="1"/>
              <a:t>Math.sign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);   //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Math.sign</a:t>
            </a:r>
            <a:r>
              <a:rPr lang="en-US" dirty="0"/>
              <a:t>('foo'); //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Math.sign</a:t>
            </a:r>
            <a:r>
              <a:rPr lang="en-US" dirty="0"/>
              <a:t>();      //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5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Math.hypot</a:t>
            </a:r>
            <a:r>
              <a:rPr lang="en-US" dirty="0"/>
              <a:t>() function returns the square root of the sum of squares of its arguments</a:t>
            </a:r>
          </a:p>
          <a:p>
            <a:r>
              <a:rPr lang="en-US" dirty="0" err="1"/>
              <a:t>Math.hypot</a:t>
            </a:r>
            <a:r>
              <a:rPr lang="en-US" dirty="0"/>
              <a:t>(3, 4);        // 5</a:t>
            </a:r>
          </a:p>
          <a:p>
            <a:r>
              <a:rPr lang="en-US" dirty="0" err="1"/>
              <a:t>Math.hypot</a:t>
            </a:r>
            <a:r>
              <a:rPr lang="en-US" dirty="0"/>
              <a:t>(3, 4, 5);     // 7.0710678118654755</a:t>
            </a:r>
          </a:p>
          <a:p>
            <a:r>
              <a:rPr lang="en-US" dirty="0" err="1"/>
              <a:t>Math.hypot</a:t>
            </a:r>
            <a:r>
              <a:rPr lang="en-US" dirty="0"/>
              <a:t>();            // 0</a:t>
            </a:r>
          </a:p>
          <a:p>
            <a:r>
              <a:rPr lang="en-US" dirty="0" err="1"/>
              <a:t>Math.hypot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);         //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Math.hypot</a:t>
            </a:r>
            <a:r>
              <a:rPr lang="en-US" dirty="0"/>
              <a:t>(3, 4, 'foo'); // </a:t>
            </a:r>
            <a:r>
              <a:rPr lang="en-US" dirty="0" err="1"/>
              <a:t>NaN</a:t>
            </a:r>
            <a:r>
              <a:rPr lang="en-US" dirty="0"/>
              <a:t>, +'foo' =&gt;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Math.hypot</a:t>
            </a:r>
            <a:r>
              <a:rPr lang="en-US" dirty="0"/>
              <a:t>(3, 4, '5');   // 7.0710678118654755, +'5' =&gt; 5</a:t>
            </a:r>
          </a:p>
          <a:p>
            <a:r>
              <a:rPr lang="en-US" dirty="0" err="1"/>
              <a:t>Math.hypot</a:t>
            </a:r>
            <a:r>
              <a:rPr lang="en-US" dirty="0"/>
              <a:t>(-3);          // 3, the same as </a:t>
            </a:r>
            <a:r>
              <a:rPr lang="en-US" dirty="0" err="1"/>
              <a:t>Math.abs</a:t>
            </a:r>
            <a:r>
              <a:rPr lang="en-US" dirty="0"/>
              <a:t>(-3)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If no arguments are given, the result is +0.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at least one of arguments cannot be converted to a number, the result is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With one argument, </a:t>
            </a:r>
            <a:r>
              <a:rPr lang="en-US" dirty="0" err="1"/>
              <a:t>Math.hypot</a:t>
            </a:r>
            <a:r>
              <a:rPr lang="en-US" dirty="0"/>
              <a:t>() returns the same as </a:t>
            </a:r>
            <a:r>
              <a:rPr lang="en-US" dirty="0" err="1"/>
              <a:t>Math.abs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743358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JavaScript Date instance that represents a single moment in time.</a:t>
            </a:r>
          </a:p>
          <a:p>
            <a:r>
              <a:rPr lang="en-US" dirty="0"/>
              <a:t> Date objects are based on a time value that is the number of milliseconds since 1 January, 1970 UTC.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r>
              <a:rPr lang="en-US" dirty="0"/>
              <a:t>new Date();</a:t>
            </a:r>
          </a:p>
          <a:p>
            <a:r>
              <a:rPr lang="en-US" dirty="0"/>
              <a:t>new Date(value);</a:t>
            </a:r>
          </a:p>
          <a:p>
            <a:r>
              <a:rPr lang="en-US" dirty="0"/>
              <a:t>new Date(</a:t>
            </a:r>
            <a:r>
              <a:rPr lang="en-US" dirty="0" err="1"/>
              <a:t>dateString</a:t>
            </a:r>
            <a:r>
              <a:rPr lang="en-US" dirty="0"/>
              <a:t>);</a:t>
            </a:r>
          </a:p>
          <a:p>
            <a:r>
              <a:rPr lang="en-US" dirty="0"/>
              <a:t>new Date(year, month[, day[, hour[, minutes[, seconds[, milliseconds]]]]]);</a:t>
            </a:r>
          </a:p>
        </p:txBody>
      </p:sp>
    </p:spTree>
    <p:extLst>
      <p:ext uri="{BB962C8B-B14F-4D97-AF65-F5344CB8AC3E}">
        <p14:creationId xmlns:p14="http://schemas.microsoft.com/office/powerpoint/2010/main" val="2361719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constructor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Value- Integer value representing the number of milliseconds since 1 </a:t>
            </a:r>
            <a:r>
              <a:rPr lang="en-US" dirty="0" err="1"/>
              <a:t>Jnuary</a:t>
            </a:r>
            <a:r>
              <a:rPr lang="en-US" dirty="0"/>
              <a:t> 1970 00:00:00 UTC</a:t>
            </a:r>
          </a:p>
          <a:p>
            <a:r>
              <a:rPr lang="en-US" dirty="0" err="1"/>
              <a:t>dateString</a:t>
            </a:r>
            <a:r>
              <a:rPr lang="en-US" dirty="0"/>
              <a:t> - String value representing a date. The string should be in a format recognized by the </a:t>
            </a:r>
            <a:r>
              <a:rPr lang="en-US" dirty="0" err="1"/>
              <a:t>Date.parse</a:t>
            </a:r>
            <a:r>
              <a:rPr lang="en-US" dirty="0"/>
              <a:t>() method</a:t>
            </a:r>
          </a:p>
          <a:p>
            <a:r>
              <a:rPr lang="en-US" dirty="0"/>
              <a:t>Year  - Integer value representing the year. Values from 0 to 99 map to the years 1900 to 1999. See the example below.</a:t>
            </a:r>
          </a:p>
          <a:p>
            <a:r>
              <a:rPr lang="en-US" dirty="0"/>
              <a:t>Month  -Integer value representing the month, beginning with 0 for January to 11 for December.</a:t>
            </a:r>
          </a:p>
          <a:p>
            <a:r>
              <a:rPr lang="en-US" dirty="0"/>
              <a:t>Day  -Optional. Integer value representing the day of the month.</a:t>
            </a:r>
          </a:p>
          <a:p>
            <a:r>
              <a:rPr lang="en-US" dirty="0"/>
              <a:t>Hour  - Optional. Integer value representing the hour of the day.</a:t>
            </a:r>
          </a:p>
          <a:p>
            <a:r>
              <a:rPr lang="en-US" dirty="0"/>
              <a:t>Minute  - Optional. Integer value representing the minute segment of a time.</a:t>
            </a:r>
          </a:p>
          <a:p>
            <a:r>
              <a:rPr lang="en-US" dirty="0"/>
              <a:t>Second  - Optional. Integer value representing the second segment of a time.</a:t>
            </a:r>
          </a:p>
          <a:p>
            <a:r>
              <a:rPr lang="en-US" dirty="0"/>
              <a:t>Millisecond - Optional. Integer value representing the millisecond segment of a time.</a:t>
            </a:r>
          </a:p>
        </p:txBody>
      </p:sp>
    </p:spTree>
    <p:extLst>
      <p:ext uri="{BB962C8B-B14F-4D97-AF65-F5344CB8AC3E}">
        <p14:creationId xmlns:p14="http://schemas.microsoft.com/office/powerpoint/2010/main" val="28437305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 arguments are provided, the constructor creates a JavaScript Date object for the current date and time according to system settings.</a:t>
            </a:r>
          </a:p>
          <a:p>
            <a:r>
              <a:rPr lang="en-US" dirty="0"/>
              <a:t>If at least two arguments are supplied, missing arguments are either set to 1 (if day is missing) or 0 for all others.</a:t>
            </a:r>
          </a:p>
          <a:p>
            <a:r>
              <a:rPr lang="en-US" dirty="0"/>
              <a:t>The JavaScript date is based on a time value that is milliseconds since midnight 01 January, 1970 UTC. </a:t>
            </a:r>
          </a:p>
          <a:p>
            <a:r>
              <a:rPr lang="en-US" dirty="0"/>
              <a:t>The JavaScript Date object provides uniform behavior across platforms. The time value can be passed between systems to represent the same moment in time and if used to create a local date object, will reflect the local equivalent of the time.</a:t>
            </a:r>
          </a:p>
          <a:p>
            <a:r>
              <a:rPr lang="en-US" dirty="0"/>
              <a:t>Invoking JavaScript Date as a function (i.e., without the new operator) will return a string representing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1398956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Date.prototype</a:t>
            </a:r>
            <a:endParaRPr lang="en-US" dirty="0"/>
          </a:p>
          <a:p>
            <a:r>
              <a:rPr lang="en-US" dirty="0"/>
              <a:t>Allows the addition of properties to a JavaScript Date object.</a:t>
            </a:r>
          </a:p>
          <a:p>
            <a:pPr marL="0" indent="0">
              <a:buNone/>
            </a:pPr>
            <a:r>
              <a:rPr lang="en-US" dirty="0" err="1"/>
              <a:t>Date.length</a:t>
            </a:r>
            <a:endParaRPr lang="en-US" dirty="0"/>
          </a:p>
          <a:p>
            <a:r>
              <a:rPr lang="en-US" dirty="0"/>
              <a:t>The value of </a:t>
            </a:r>
            <a:r>
              <a:rPr lang="en-US" dirty="0" err="1"/>
              <a:t>Date.length</a:t>
            </a:r>
            <a:r>
              <a:rPr lang="en-US" dirty="0"/>
              <a:t> is 7. This is the number of arguments handled by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022944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Date.now</a:t>
            </a:r>
            <a:r>
              <a:rPr lang="en-US" dirty="0"/>
              <a:t>()</a:t>
            </a:r>
          </a:p>
          <a:p>
            <a:r>
              <a:rPr lang="en-US" dirty="0"/>
              <a:t>Returns the numeric value corresponding to the current time - the number of milliseconds elapsed since 1 January 1970 00:00:00 UTC.</a:t>
            </a:r>
          </a:p>
          <a:p>
            <a:pPr marL="0" indent="0">
              <a:buNone/>
            </a:pPr>
            <a:r>
              <a:rPr lang="en-US" dirty="0" err="1"/>
              <a:t>Date.parse</a:t>
            </a:r>
            <a:r>
              <a:rPr lang="en-US" dirty="0"/>
              <a:t>()</a:t>
            </a:r>
          </a:p>
          <a:p>
            <a:r>
              <a:rPr lang="en-US" dirty="0"/>
              <a:t>Parses a string representation of a date and returns the number of milliseconds since 1 January, 1970, 00:00:00, UTC.</a:t>
            </a:r>
          </a:p>
          <a:p>
            <a:pPr marL="0" indent="0">
              <a:buNone/>
            </a:pPr>
            <a:r>
              <a:rPr lang="en-US" dirty="0" err="1"/>
              <a:t>Date.UTC</a:t>
            </a:r>
            <a:r>
              <a:rPr lang="en-US" dirty="0"/>
              <a:t>()</a:t>
            </a:r>
          </a:p>
          <a:p>
            <a:r>
              <a:rPr lang="en-US" dirty="0"/>
              <a:t>Accepts the same parameters as the longest form of the constructor (i.e. 2 to 7) and returns the number of milliseconds since 1 January, 1970, 00:00:00 UTC.</a:t>
            </a:r>
          </a:p>
        </p:txBody>
      </p:sp>
    </p:spTree>
    <p:extLst>
      <p:ext uri="{BB962C8B-B14F-4D97-AF65-F5344CB8AC3E}">
        <p14:creationId xmlns:p14="http://schemas.microsoft.com/office/powerpoint/2010/main" val="1944173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Date instances inherit from </a:t>
            </a:r>
            <a:r>
              <a:rPr lang="en-US" dirty="0" err="1"/>
              <a:t>Date.prototype</a:t>
            </a:r>
            <a:r>
              <a:rPr lang="en-US" dirty="0"/>
              <a:t>. </a:t>
            </a:r>
          </a:p>
          <a:p>
            <a:r>
              <a:rPr lang="en-US" dirty="0"/>
              <a:t>The prototype object of the Date constructor can be modified to affect all Date instances.</a:t>
            </a:r>
          </a:p>
        </p:txBody>
      </p:sp>
    </p:spTree>
    <p:extLst>
      <p:ext uri="{BB962C8B-B14F-4D97-AF65-F5344CB8AC3E}">
        <p14:creationId xmlns:p14="http://schemas.microsoft.com/office/powerpoint/2010/main" val="1370930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Date.prototype</a:t>
            </a:r>
            <a:r>
              <a:rPr lang="en-US" dirty="0"/>
              <a:t> Methods -Getter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Date.prototype.getDate</a:t>
            </a:r>
            <a:r>
              <a:rPr lang="en-US" dirty="0"/>
              <a:t>()</a:t>
            </a:r>
          </a:p>
          <a:p>
            <a:r>
              <a:rPr lang="en-US" dirty="0"/>
              <a:t>Returns the day of the month (1-31) for the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Date.prototype.getDay</a:t>
            </a:r>
            <a:r>
              <a:rPr lang="en-US" dirty="0"/>
              <a:t>()</a:t>
            </a:r>
          </a:p>
          <a:p>
            <a:r>
              <a:rPr lang="en-US" dirty="0"/>
              <a:t>Returns the day of the week (0-6) for the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Date.prototype.getFullYear</a:t>
            </a:r>
            <a:r>
              <a:rPr lang="en-US" dirty="0"/>
              <a:t>()</a:t>
            </a:r>
          </a:p>
          <a:p>
            <a:r>
              <a:rPr lang="en-US" dirty="0"/>
              <a:t>Returns the year (4 digits for 4-digit years) of the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Date.prototype.getHours</a:t>
            </a:r>
            <a:r>
              <a:rPr lang="en-US" dirty="0"/>
              <a:t>()</a:t>
            </a:r>
          </a:p>
          <a:p>
            <a:r>
              <a:rPr lang="en-US" dirty="0"/>
              <a:t>Returns the hour (0-23) in the specified date according to local time</a:t>
            </a:r>
          </a:p>
        </p:txBody>
      </p:sp>
    </p:spTree>
    <p:extLst>
      <p:ext uri="{BB962C8B-B14F-4D97-AF65-F5344CB8AC3E}">
        <p14:creationId xmlns:p14="http://schemas.microsoft.com/office/powerpoint/2010/main" val="266055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access a single character, use </a:t>
            </a:r>
            <a:r>
              <a:rPr lang="en-US" sz="2000" dirty="0" err="1"/>
              <a:t>charAt</a:t>
            </a:r>
            <a:r>
              <a:rPr lang="en-US" sz="2000" dirty="0"/>
              <a:t> . First character starts at 0: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str</a:t>
            </a:r>
            <a:r>
              <a:rPr lang="en-US" sz="1800" dirty="0"/>
              <a:t> = "catty"</a:t>
            </a:r>
          </a:p>
          <a:p>
            <a:pPr marL="457200" lvl="1" indent="0">
              <a:buNone/>
            </a:pPr>
            <a:r>
              <a:rPr lang="en-US" sz="1800" dirty="0"/>
              <a:t>alert( </a:t>
            </a:r>
            <a:r>
              <a:rPr lang="en-US" sz="1800" dirty="0" err="1"/>
              <a:t>str.charAt</a:t>
            </a:r>
            <a:r>
              <a:rPr lang="en-US" sz="1800" dirty="0"/>
              <a:t>(0) )  // "c"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0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Date.prototype</a:t>
            </a:r>
            <a:r>
              <a:rPr lang="en-US" dirty="0"/>
              <a:t> Methods -Getter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Date.prototype.getMilliseconds</a:t>
            </a:r>
            <a:r>
              <a:rPr lang="en-US" dirty="0"/>
              <a:t>()</a:t>
            </a:r>
          </a:p>
          <a:p>
            <a:r>
              <a:rPr lang="en-US" dirty="0"/>
              <a:t>Returns the milliseconds (0-999) in the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Date.prototype.getMinutes</a:t>
            </a:r>
            <a:r>
              <a:rPr lang="en-US" dirty="0"/>
              <a:t>()</a:t>
            </a:r>
          </a:p>
          <a:p>
            <a:r>
              <a:rPr lang="en-US" dirty="0"/>
              <a:t>Returns the minutes (0-59) in the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Date.prototype.getMonth</a:t>
            </a:r>
            <a:r>
              <a:rPr lang="en-US" dirty="0"/>
              <a:t>()</a:t>
            </a:r>
          </a:p>
          <a:p>
            <a:r>
              <a:rPr lang="en-US" dirty="0"/>
              <a:t>Returns the month (0-11) in the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Date.prototype.getSeconds</a:t>
            </a:r>
            <a:r>
              <a:rPr lang="en-US" dirty="0"/>
              <a:t>()</a:t>
            </a:r>
          </a:p>
          <a:p>
            <a:r>
              <a:rPr lang="en-US" dirty="0"/>
              <a:t>Returns the seconds (0-59) in the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Date.prototype.getTime</a:t>
            </a:r>
            <a:r>
              <a:rPr lang="en-US" dirty="0"/>
              <a:t>()</a:t>
            </a:r>
          </a:p>
          <a:p>
            <a:r>
              <a:rPr lang="en-US" dirty="0"/>
              <a:t>Returns the numeric value of the specified date as the number of milliseconds since January 1, 1970, 00:00:00 UTC (negative for prior times).</a:t>
            </a:r>
          </a:p>
        </p:txBody>
      </p:sp>
    </p:spTree>
    <p:extLst>
      <p:ext uri="{BB962C8B-B14F-4D97-AF65-F5344CB8AC3E}">
        <p14:creationId xmlns:p14="http://schemas.microsoft.com/office/powerpoint/2010/main" val="217031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Date.prototype</a:t>
            </a:r>
            <a:r>
              <a:rPr lang="en-US" dirty="0"/>
              <a:t> Methods -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Date.prototype.setDate</a:t>
            </a:r>
            <a:r>
              <a:rPr lang="en-US" dirty="0"/>
              <a:t>()</a:t>
            </a:r>
          </a:p>
          <a:p>
            <a:r>
              <a:rPr lang="en-US" dirty="0"/>
              <a:t>Sets the day of the month for a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Date.prototype.setFullYear</a:t>
            </a:r>
            <a:r>
              <a:rPr lang="en-US" dirty="0"/>
              <a:t>()</a:t>
            </a:r>
          </a:p>
          <a:p>
            <a:r>
              <a:rPr lang="en-US" dirty="0"/>
              <a:t>Sets the full year (e.g. 4 digits for 4-digit years) for a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Date.prototype.setHours</a:t>
            </a:r>
            <a:r>
              <a:rPr lang="en-US" dirty="0"/>
              <a:t>()</a:t>
            </a:r>
          </a:p>
          <a:p>
            <a:r>
              <a:rPr lang="en-US" dirty="0"/>
              <a:t>Sets the hours for a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Date.prototype.setMilliseconds</a:t>
            </a:r>
            <a:r>
              <a:rPr lang="en-US" dirty="0"/>
              <a:t>()</a:t>
            </a:r>
          </a:p>
          <a:p>
            <a:r>
              <a:rPr lang="en-US" dirty="0"/>
              <a:t>Sets the milliseconds for a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Date.prototype.setMinutes</a:t>
            </a:r>
            <a:r>
              <a:rPr lang="en-US" dirty="0"/>
              <a:t>()</a:t>
            </a:r>
          </a:p>
          <a:p>
            <a:r>
              <a:rPr lang="en-US" dirty="0"/>
              <a:t>Sets the minutes for a specified date according to local time</a:t>
            </a:r>
          </a:p>
        </p:txBody>
      </p:sp>
    </p:spTree>
    <p:extLst>
      <p:ext uri="{BB962C8B-B14F-4D97-AF65-F5344CB8AC3E}">
        <p14:creationId xmlns:p14="http://schemas.microsoft.com/office/powerpoint/2010/main" val="4079603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Date.prototype</a:t>
            </a:r>
            <a:r>
              <a:rPr lang="en-US" dirty="0"/>
              <a:t> Methods -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Date.prototype.setMonth</a:t>
            </a:r>
            <a:r>
              <a:rPr lang="en-US" dirty="0"/>
              <a:t>()</a:t>
            </a:r>
          </a:p>
          <a:p>
            <a:r>
              <a:rPr lang="en-US" dirty="0"/>
              <a:t>Sets the month for a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Date.prototype.setSeconds</a:t>
            </a:r>
            <a:r>
              <a:rPr lang="en-US" dirty="0"/>
              <a:t>()</a:t>
            </a:r>
          </a:p>
          <a:p>
            <a:r>
              <a:rPr lang="en-US" dirty="0"/>
              <a:t>Sets the seconds for a specified date according to local time.</a:t>
            </a:r>
          </a:p>
          <a:p>
            <a:pPr marL="0" indent="0">
              <a:buNone/>
            </a:pPr>
            <a:r>
              <a:rPr lang="en-US" dirty="0" err="1"/>
              <a:t>Date.prototype.setTime</a:t>
            </a:r>
            <a:r>
              <a:rPr lang="en-US" dirty="0"/>
              <a:t>()</a:t>
            </a:r>
          </a:p>
          <a:p>
            <a:r>
              <a:rPr lang="en-US" dirty="0"/>
              <a:t>Sets the Date object to the time represented by a number of milliseconds since January 1, 1970, 00:00:00 UTC, allowing for negative numbers for times prior.</a:t>
            </a:r>
          </a:p>
        </p:txBody>
      </p:sp>
    </p:spTree>
    <p:extLst>
      <p:ext uri="{BB962C8B-B14F-4D97-AF65-F5344CB8AC3E}">
        <p14:creationId xmlns:p14="http://schemas.microsoft.com/office/powerpoint/2010/main" val="20483395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Date.prototype</a:t>
            </a:r>
            <a:r>
              <a:rPr lang="en-US" dirty="0"/>
              <a:t> Methods – conversion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Date.prototype.toDateString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the "date" portion of the Date as a human-readable string.</a:t>
            </a:r>
          </a:p>
          <a:p>
            <a:r>
              <a:rPr lang="en-US" dirty="0" err="1"/>
              <a:t>Date.prototype.toISOString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Converts a date to a string following the ISO 8601 Extended Format.</a:t>
            </a:r>
          </a:p>
          <a:p>
            <a:r>
              <a:rPr lang="en-US" dirty="0" err="1"/>
              <a:t>Date.prototype.toJSON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a string representing the Date using </a:t>
            </a:r>
            <a:r>
              <a:rPr lang="en-US" dirty="0" err="1"/>
              <a:t>toISOString</a:t>
            </a:r>
            <a:r>
              <a:rPr lang="en-US" dirty="0"/>
              <a:t>(). Intended for use by </a:t>
            </a:r>
            <a:r>
              <a:rPr lang="en-US" dirty="0" err="1"/>
              <a:t>JSON.stringify</a:t>
            </a:r>
            <a:r>
              <a:rPr lang="en-US" dirty="0"/>
              <a:t>().</a:t>
            </a:r>
          </a:p>
          <a:p>
            <a:r>
              <a:rPr lang="en-US" dirty="0" err="1"/>
              <a:t>Date.prototype.toGMTString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Returns a string representing the Date based on the GMT (UT) time zone. Use </a:t>
            </a:r>
            <a:r>
              <a:rPr lang="en-US" dirty="0" err="1"/>
              <a:t>toUTCString</a:t>
            </a:r>
            <a:r>
              <a:rPr lang="en-US" dirty="0"/>
              <a:t>() instead.</a:t>
            </a:r>
          </a:p>
          <a:p>
            <a:r>
              <a:rPr lang="en-US" dirty="0" err="1"/>
              <a:t>Date.prototype.toLocaleDateString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a string with a locality sensitive representation of the date portion of this date based on system settings.</a:t>
            </a:r>
          </a:p>
        </p:txBody>
      </p:sp>
    </p:spTree>
    <p:extLst>
      <p:ext uri="{BB962C8B-B14F-4D97-AF65-F5344CB8AC3E}">
        <p14:creationId xmlns:p14="http://schemas.microsoft.com/office/powerpoint/2010/main" val="3279791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Date.prototype</a:t>
            </a:r>
            <a:r>
              <a:rPr lang="en-US" dirty="0"/>
              <a:t> Methods – conversion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Date.prototype.toString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a string representing the specified Date object. Overrides the </a:t>
            </a:r>
            <a:r>
              <a:rPr lang="en-US" dirty="0" err="1"/>
              <a:t>Object.prototype.toString</a:t>
            </a:r>
            <a:r>
              <a:rPr lang="en-US" dirty="0"/>
              <a:t>() method.</a:t>
            </a:r>
          </a:p>
          <a:p>
            <a:r>
              <a:rPr lang="en-US" dirty="0" err="1"/>
              <a:t>Date.prototype.toTimeString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the "time" portion of the Date as a human-readable string.</a:t>
            </a:r>
          </a:p>
          <a:p>
            <a:r>
              <a:rPr lang="en-US" dirty="0" err="1"/>
              <a:t>Date.prototype.toUTCString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Converts a date to a string using the UTC </a:t>
            </a:r>
            <a:r>
              <a:rPr lang="en-US" dirty="0" err="1"/>
              <a:t>timezone</a:t>
            </a:r>
            <a:r>
              <a:rPr lang="en-US" dirty="0"/>
              <a:t>.</a:t>
            </a:r>
          </a:p>
          <a:p>
            <a:r>
              <a:rPr lang="en-US" dirty="0" err="1"/>
              <a:t>Date.prototype.valueOf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Returns the primitive value of a Date object. Overrides the </a:t>
            </a:r>
            <a:r>
              <a:rPr lang="en-US" dirty="0" err="1"/>
              <a:t>Object.prototype.valueOf</a:t>
            </a:r>
            <a:r>
              <a:rPr lang="en-US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607677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to create a Date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today = new Date();</a:t>
            </a:r>
          </a:p>
          <a:p>
            <a:r>
              <a:rPr lang="en-US" dirty="0" err="1"/>
              <a:t>var</a:t>
            </a:r>
            <a:r>
              <a:rPr lang="en-US" dirty="0"/>
              <a:t> birthday = new Date('December 17, 2016 03:24:00');</a:t>
            </a:r>
          </a:p>
          <a:p>
            <a:r>
              <a:rPr lang="en-US" dirty="0" err="1"/>
              <a:t>var</a:t>
            </a:r>
            <a:r>
              <a:rPr lang="en-US" dirty="0"/>
              <a:t> birthday = new Date(‘2016-12-17T03:24:00');</a:t>
            </a:r>
          </a:p>
          <a:p>
            <a:r>
              <a:rPr lang="en-US" dirty="0" err="1"/>
              <a:t>var</a:t>
            </a:r>
            <a:r>
              <a:rPr lang="en-US" dirty="0"/>
              <a:t> birthday = new Date(2016, 11, 17);</a:t>
            </a:r>
          </a:p>
          <a:p>
            <a:r>
              <a:rPr lang="en-US" dirty="0" err="1"/>
              <a:t>var</a:t>
            </a:r>
            <a:r>
              <a:rPr lang="en-US" dirty="0"/>
              <a:t> birthday = new Date(2016, 11, 17, 3, 24, 0);</a:t>
            </a:r>
          </a:p>
        </p:txBody>
      </p:sp>
    </p:spTree>
    <p:extLst>
      <p:ext uri="{BB962C8B-B14F-4D97-AF65-F5344CB8AC3E}">
        <p14:creationId xmlns:p14="http://schemas.microsoft.com/office/powerpoint/2010/main" val="2127370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Calculating elapsed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using Date objects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start = </a:t>
            </a:r>
            <a:r>
              <a:rPr lang="en-US" dirty="0" err="1"/>
              <a:t>Date.now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the event to time goes here:</a:t>
            </a:r>
          </a:p>
          <a:p>
            <a:pPr marL="0" indent="0">
              <a:buNone/>
            </a:pPr>
            <a:r>
              <a:rPr lang="en-US" dirty="0" err="1"/>
              <a:t>doSomethingForALongTime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end = </a:t>
            </a:r>
            <a:r>
              <a:rPr lang="en-US" dirty="0" err="1"/>
              <a:t>Date.now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elapsed = end - start; // elapsed time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2758848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Calculating elapsed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using built-in methods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start = new Date();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the event to time goes here:</a:t>
            </a:r>
          </a:p>
          <a:p>
            <a:pPr marL="0" indent="0">
              <a:buNone/>
            </a:pPr>
            <a:r>
              <a:rPr lang="en-US" dirty="0" err="1"/>
              <a:t>doSomethingForALongTime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end = new Date();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elapsed = </a:t>
            </a:r>
            <a:r>
              <a:rPr lang="en-US" dirty="0" err="1"/>
              <a:t>end.getTime</a:t>
            </a:r>
            <a:r>
              <a:rPr lang="en-US" dirty="0"/>
              <a:t>() - </a:t>
            </a:r>
            <a:r>
              <a:rPr lang="en-US" dirty="0" err="1"/>
              <a:t>start.getTime</a:t>
            </a:r>
            <a:r>
              <a:rPr lang="en-US" dirty="0"/>
              <a:t>(); // elapsed time in milliseconds</a:t>
            </a:r>
          </a:p>
        </p:txBody>
      </p:sp>
    </p:spTree>
    <p:extLst>
      <p:ext uri="{BB962C8B-B14F-4D97-AF65-F5344CB8AC3E}">
        <p14:creationId xmlns:p14="http://schemas.microsoft.com/office/powerpoint/2010/main" val="26737392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Xmas = new Date('December 25, 2016 23:15:30');</a:t>
            </a:r>
          </a:p>
          <a:p>
            <a:r>
              <a:rPr lang="en-US" dirty="0" err="1"/>
              <a:t>var</a:t>
            </a:r>
            <a:r>
              <a:rPr lang="en-US" dirty="0"/>
              <a:t> day = </a:t>
            </a:r>
            <a:r>
              <a:rPr lang="en-US" dirty="0" err="1"/>
              <a:t>Xmas.getDate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console.log(day); // 25</a:t>
            </a:r>
          </a:p>
        </p:txBody>
      </p:sp>
    </p:spTree>
    <p:extLst>
      <p:ext uri="{BB962C8B-B14F-4D97-AF65-F5344CB8AC3E}">
        <p14:creationId xmlns:p14="http://schemas.microsoft.com/office/powerpoint/2010/main" val="16636860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</a:t>
            </a:r>
            <a:r>
              <a:rPr lang="en-US" dirty="0"/>
              <a:t> d = new Date(2016, 6, 28, 14, 39, 7);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d.toString</a:t>
            </a:r>
            <a:r>
              <a:rPr lang="en-US" dirty="0"/>
              <a:t>());     // logs Wed Jul 28 2016 14:39:07 GMT-0600 (PDT)</a:t>
            </a:r>
          </a:p>
          <a:p>
            <a:r>
              <a:rPr lang="en-US" dirty="0"/>
              <a:t>console.log(</a:t>
            </a:r>
            <a:r>
              <a:rPr lang="en-US" dirty="0" err="1"/>
              <a:t>d.toDateString</a:t>
            </a:r>
            <a:r>
              <a:rPr lang="en-US" dirty="0"/>
              <a:t>()); // logs Wed Jul 28 2016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d = new Date(2016, 6, 28, 14, 39, 7);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d.toString</a:t>
            </a:r>
            <a:r>
              <a:rPr lang="en-US" dirty="0"/>
              <a:t>());     // logs Wed Jul 28 2016 14:39:07 GMT-0600 (PDT)</a:t>
            </a:r>
          </a:p>
          <a:p>
            <a:r>
              <a:rPr lang="en-US" dirty="0"/>
              <a:t>console.log(</a:t>
            </a:r>
            <a:r>
              <a:rPr lang="en-US" dirty="0" err="1"/>
              <a:t>d.toTimeString</a:t>
            </a:r>
            <a:r>
              <a:rPr lang="en-US" dirty="0"/>
              <a:t>()); // logs 14:39:07 GMT-0600 (PDT)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Lowercasing / Uppercasing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: </a:t>
            </a:r>
            <a:r>
              <a:rPr lang="en-US" dirty="0" err="1"/>
              <a:t>toLowerCase</a:t>
            </a:r>
            <a:r>
              <a:rPr lang="en-US" dirty="0"/>
              <a:t>() and </a:t>
            </a:r>
            <a:r>
              <a:rPr lang="en-US" dirty="0" err="1"/>
              <a:t>toUpperCase</a:t>
            </a:r>
            <a:r>
              <a:rPr lang="en-US" dirty="0"/>
              <a:t>() change the case of a whole string: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alert( "Hey-ho!".</a:t>
            </a:r>
            <a:r>
              <a:rPr lang="en-US" dirty="0" err="1"/>
              <a:t>toUpperCase</a:t>
            </a:r>
            <a:r>
              <a:rPr lang="en-US" dirty="0"/>
              <a:t>() )</a:t>
            </a:r>
          </a:p>
          <a:p>
            <a:endParaRPr lang="en-US" dirty="0"/>
          </a:p>
          <a:p>
            <a:r>
              <a:rPr lang="en-US" dirty="0"/>
              <a:t>The following code gets the first char and lowercases it.</a:t>
            </a:r>
          </a:p>
          <a:p>
            <a:pPr marL="0" indent="0">
              <a:buNone/>
            </a:pPr>
            <a:r>
              <a:rPr lang="en-US" dirty="0"/>
              <a:t>	alert( "Hey-ho!".</a:t>
            </a:r>
            <a:r>
              <a:rPr lang="en-US" dirty="0" err="1"/>
              <a:t>charAt</a:t>
            </a:r>
            <a:r>
              <a:rPr lang="en-US" dirty="0"/>
              <a:t>(0).</a:t>
            </a:r>
            <a:r>
              <a:rPr lang="en-US" dirty="0" err="1"/>
              <a:t>toLowerCase</a:t>
            </a:r>
            <a:r>
              <a:rPr lang="en-US" dirty="0"/>
              <a:t>()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Array</a:t>
            </a:r>
          </a:p>
          <a:p>
            <a:r>
              <a:rPr lang="en-US" dirty="0"/>
              <a:t>Using an array literal is the easiest way to create a JavaScript Array.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array-name = [item1, item2, ...];      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cars = ["Saab", "Volvo", "BMW"];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cars = new Array("Saab", "Volvo", "BMW");</a:t>
            </a:r>
          </a:p>
        </p:txBody>
      </p:sp>
    </p:spTree>
    <p:extLst>
      <p:ext uri="{BB962C8B-B14F-4D97-AF65-F5344CB8AC3E}">
        <p14:creationId xmlns:p14="http://schemas.microsoft.com/office/powerpoint/2010/main" val="3207486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property of an array returns the length of an array (the number of array elements)</a:t>
            </a:r>
          </a:p>
          <a:p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fruits.length</a:t>
            </a:r>
            <a:r>
              <a:rPr lang="en-US" dirty="0"/>
              <a:t>;// 4</a:t>
            </a:r>
          </a:p>
        </p:txBody>
      </p:sp>
    </p:spTree>
    <p:extLst>
      <p:ext uri="{BB962C8B-B14F-4D97-AF65-F5344CB8AC3E}">
        <p14:creationId xmlns:p14="http://schemas.microsoft.com/office/powerpoint/2010/main" val="2318764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Array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way to add a new element to an array is using the push method: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pPr marL="0" indent="0">
              <a:buNone/>
            </a:pPr>
            <a:r>
              <a:rPr lang="en-US" dirty="0" err="1"/>
              <a:t>fruits.push</a:t>
            </a:r>
            <a:r>
              <a:rPr lang="en-US" dirty="0"/>
              <a:t>("Lemon");                // adds a new element (Lemon) to fruits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pPr marL="0" indent="0">
              <a:buNone/>
            </a:pPr>
            <a:r>
              <a:rPr lang="en-US" dirty="0"/>
              <a:t>fruits[</a:t>
            </a:r>
            <a:r>
              <a:rPr lang="en-US" dirty="0" err="1"/>
              <a:t>fruits.length</a:t>
            </a:r>
            <a:r>
              <a:rPr lang="en-US" dirty="0"/>
              <a:t>] = "Lemon";     // adds a new element (Lemon) to fruits</a:t>
            </a:r>
          </a:p>
        </p:txBody>
      </p:sp>
    </p:spTree>
    <p:extLst>
      <p:ext uri="{BB962C8B-B14F-4D97-AF65-F5344CB8AC3E}">
        <p14:creationId xmlns:p14="http://schemas.microsoft.com/office/powerpoint/2010/main" val="35630442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instanceof</a:t>
            </a:r>
            <a:r>
              <a:rPr lang="en-US" dirty="0"/>
              <a:t> operator returns true if an object is created by a given constructor: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r>
              <a:rPr lang="en-US" dirty="0"/>
              <a:t>fruits </a:t>
            </a:r>
            <a:r>
              <a:rPr lang="en-US" dirty="0" err="1"/>
              <a:t>instanceof</a:t>
            </a:r>
            <a:r>
              <a:rPr lang="en-US" dirty="0"/>
              <a:t> Array     // returns true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fruits </a:t>
            </a:r>
            <a:r>
              <a:rPr lang="en-US" dirty="0" err="1"/>
              <a:t>instanceof</a:t>
            </a:r>
            <a:r>
              <a:rPr lang="en-US" dirty="0"/>
              <a:t> Array;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21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Arrays to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method </a:t>
            </a:r>
            <a:r>
              <a:rPr lang="en-US" dirty="0" err="1"/>
              <a:t>toString</a:t>
            </a:r>
            <a:r>
              <a:rPr lang="en-US" dirty="0"/>
              <a:t>() converts an array to a string of (comma separated) array values.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fruits.toString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r>
              <a:rPr lang="en-US" dirty="0" err="1"/>
              <a:t>Banana,Orange,Apple,Mango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759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Arrays to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join() method also joins all array elements into a string.</a:t>
            </a:r>
          </a:p>
          <a:p>
            <a:endParaRPr lang="en-US" dirty="0"/>
          </a:p>
          <a:p>
            <a:r>
              <a:rPr lang="en-US" dirty="0"/>
              <a:t>It behaves just like </a:t>
            </a:r>
            <a:r>
              <a:rPr lang="en-US" dirty="0" err="1"/>
              <a:t>toString</a:t>
            </a:r>
            <a:r>
              <a:rPr lang="en-US" dirty="0"/>
              <a:t>(), but in addition you can specify the separator: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 fruits = ["Banana", "</a:t>
            </a:r>
            <a:r>
              <a:rPr lang="en-US" dirty="0" err="1"/>
              <a:t>Orange","Apple</a:t>
            </a:r>
            <a:r>
              <a:rPr lang="en-US" dirty="0"/>
              <a:t>", "Mango"];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fruits.join</a:t>
            </a:r>
            <a:r>
              <a:rPr lang="en-US" dirty="0"/>
              <a:t>(" * ");</a:t>
            </a:r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r>
              <a:rPr lang="en-US" dirty="0"/>
              <a:t>Banana * Orange * Apple * Mango</a:t>
            </a:r>
          </a:p>
        </p:txBody>
      </p:sp>
    </p:spTree>
    <p:extLst>
      <p:ext uri="{BB962C8B-B14F-4D97-AF65-F5344CB8AC3E}">
        <p14:creationId xmlns:p14="http://schemas.microsoft.com/office/powerpoint/2010/main" val="7982100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pop() method removes the last element from an array: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r>
              <a:rPr lang="en-US" dirty="0" err="1"/>
              <a:t>fruits.pop</a:t>
            </a:r>
            <a:r>
              <a:rPr lang="en-US" dirty="0"/>
              <a:t>();              // Removes the last element ("Mango") from fruits</a:t>
            </a:r>
          </a:p>
          <a:p>
            <a:pPr marL="0" indent="0">
              <a:buNone/>
            </a:pPr>
            <a:r>
              <a:rPr lang="en-US" dirty="0"/>
              <a:t>The pop() method returns the value that was "popped out"</a:t>
            </a:r>
          </a:p>
        </p:txBody>
      </p:sp>
    </p:spTree>
    <p:extLst>
      <p:ext uri="{BB962C8B-B14F-4D97-AF65-F5344CB8AC3E}">
        <p14:creationId xmlns:p14="http://schemas.microsoft.com/office/powerpoint/2010/main" val="32034918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push() method adds a new element to an array (at the end):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r>
              <a:rPr lang="en-US" dirty="0" err="1"/>
              <a:t>fruits.push</a:t>
            </a:r>
            <a:r>
              <a:rPr lang="en-US" dirty="0"/>
              <a:t>("Kiwi");       //  Adds a new element ("Kiwi") to fruits</a:t>
            </a:r>
          </a:p>
          <a:p>
            <a:pPr marL="0" indent="0">
              <a:buNone/>
            </a:pPr>
            <a:r>
              <a:rPr lang="en-US" dirty="0"/>
              <a:t>The push() method returns the new array length</a:t>
            </a:r>
          </a:p>
        </p:txBody>
      </p:sp>
    </p:spTree>
    <p:extLst>
      <p:ext uri="{BB962C8B-B14F-4D97-AF65-F5344CB8AC3E}">
        <p14:creationId xmlns:p14="http://schemas.microsoft.com/office/powerpoint/2010/main" val="14586894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Shifting is equivalent to popping, working on the first element instead of the last.</a:t>
            </a:r>
          </a:p>
          <a:p>
            <a:endParaRPr lang="en-US" dirty="0"/>
          </a:p>
          <a:p>
            <a:r>
              <a:rPr lang="en-US" dirty="0"/>
              <a:t>The shift() method removes the first array element and "shifts" all other elements to a lower index.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r>
              <a:rPr lang="en-US" dirty="0" err="1"/>
              <a:t>fruits.shift</a:t>
            </a:r>
            <a:r>
              <a:rPr lang="en-US" dirty="0"/>
              <a:t>();            // Removes the first element "Banana" from fruits</a:t>
            </a:r>
          </a:p>
          <a:p>
            <a:pPr marL="0" indent="0">
              <a:buNone/>
            </a:pPr>
            <a:r>
              <a:rPr lang="en-US" dirty="0"/>
              <a:t>The shift() method returns the string that was "shifted out".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091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unshift</a:t>
            </a:r>
            <a:r>
              <a:rPr lang="en-US" dirty="0"/>
              <a:t>() method adds a new element to an array (at the beginning), and "</a:t>
            </a:r>
            <a:r>
              <a:rPr lang="en-US" dirty="0" err="1"/>
              <a:t>unshifts</a:t>
            </a:r>
            <a:r>
              <a:rPr lang="en-US" dirty="0"/>
              <a:t>" older elements: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pPr marL="0" indent="0">
              <a:buNone/>
            </a:pPr>
            <a:r>
              <a:rPr lang="en-US" dirty="0" err="1"/>
              <a:t>fruits.unshift</a:t>
            </a:r>
            <a:r>
              <a:rPr lang="en-US" dirty="0"/>
              <a:t>("Lemon");    // Adds a new element "Lemon" to fruit</a:t>
            </a:r>
          </a:p>
          <a:p>
            <a:r>
              <a:rPr lang="en-US" dirty="0"/>
              <a:t>The </a:t>
            </a:r>
            <a:r>
              <a:rPr lang="en-US" dirty="0" err="1"/>
              <a:t>unshift</a:t>
            </a:r>
            <a:r>
              <a:rPr lang="en-US" dirty="0"/>
              <a:t>() method returns the new array length.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49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sz="2000" dirty="0" err="1"/>
              <a:t>str.indexOf</a:t>
            </a:r>
            <a:r>
              <a:rPr lang="en-US" sz="2000" dirty="0"/>
              <a:t>(</a:t>
            </a:r>
            <a:r>
              <a:rPr lang="en-US" sz="2000" dirty="0" err="1"/>
              <a:t>searchValue</a:t>
            </a:r>
            <a:r>
              <a:rPr lang="en-US" sz="2000" dirty="0"/>
              <a:t>[, </a:t>
            </a:r>
            <a:r>
              <a:rPr lang="en-US" sz="2000" dirty="0" err="1"/>
              <a:t>fromIndex</a:t>
            </a:r>
            <a:r>
              <a:rPr lang="en-US" sz="2000" dirty="0"/>
              <a:t>])</a:t>
            </a:r>
          </a:p>
          <a:p>
            <a:r>
              <a:rPr lang="en-US" dirty="0" err="1"/>
              <a:t>indexOf</a:t>
            </a:r>
            <a:r>
              <a:rPr lang="en-US" dirty="0"/>
              <a:t>() method returns the index within the calling String object of the first occurrence of the specified value, starting the search at </a:t>
            </a:r>
            <a:r>
              <a:rPr lang="en-US" dirty="0" err="1"/>
              <a:t>fromIndex</a:t>
            </a:r>
            <a:r>
              <a:rPr lang="en-US" dirty="0"/>
              <a:t>. Returns -1 if the value is not found.</a:t>
            </a:r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 err="1"/>
              <a:t>searchValue</a:t>
            </a:r>
            <a:r>
              <a:rPr lang="en-US" dirty="0"/>
              <a:t> : A string representing the value to search for.</a:t>
            </a:r>
          </a:p>
          <a:p>
            <a:r>
              <a:rPr lang="en-US" dirty="0" err="1"/>
              <a:t>fromIndex</a:t>
            </a:r>
            <a:r>
              <a:rPr lang="en-US" dirty="0"/>
              <a:t> (Optional) - The index at which to start the searching forwards in the string. It can be any integer. The default value is 0, so the whole array is searched. If </a:t>
            </a:r>
            <a:r>
              <a:rPr lang="en-US" dirty="0" err="1"/>
              <a:t>fromIndex</a:t>
            </a:r>
            <a:r>
              <a:rPr lang="en-US" dirty="0"/>
              <a:t> &lt; 0 the entire string is searched. If </a:t>
            </a:r>
            <a:r>
              <a:rPr lang="en-US" dirty="0" err="1"/>
              <a:t>fromIndex</a:t>
            </a:r>
            <a:r>
              <a:rPr lang="en-US" dirty="0"/>
              <a:t> &gt;= </a:t>
            </a:r>
            <a:r>
              <a:rPr lang="en-US" dirty="0" err="1"/>
              <a:t>str.length</a:t>
            </a:r>
            <a:r>
              <a:rPr lang="en-US" dirty="0"/>
              <a:t>, the string is not searched and -1 is returned.</a:t>
            </a:r>
          </a:p>
        </p:txBody>
      </p:sp>
    </p:spTree>
    <p:extLst>
      <p:ext uri="{BB962C8B-B14F-4D97-AF65-F5344CB8AC3E}">
        <p14:creationId xmlns:p14="http://schemas.microsoft.com/office/powerpoint/2010/main" val="17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JavaScript arrays are objects, elements can be deleted by using the JavaScript operator delete: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pPr marL="0" indent="0">
              <a:buNone/>
            </a:pPr>
            <a:r>
              <a:rPr lang="en-US" dirty="0"/>
              <a:t>delete fruits[0];           // Changes the first element in fruits to undefined</a:t>
            </a:r>
          </a:p>
        </p:txBody>
      </p:sp>
    </p:spTree>
    <p:extLst>
      <p:ext uri="{BB962C8B-B14F-4D97-AF65-F5344CB8AC3E}">
        <p14:creationId xmlns:p14="http://schemas.microsoft.com/office/powerpoint/2010/main" val="41081333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Splicing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splice() method can be used to add new items to an array:</a:t>
            </a:r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fruits = ["Banana", "Orange", "Apple", "Mango"];</a:t>
            </a:r>
          </a:p>
          <a:p>
            <a:pPr marL="0" indent="0">
              <a:buNone/>
            </a:pPr>
            <a:r>
              <a:rPr lang="en-US" sz="2000" dirty="0" err="1"/>
              <a:t>fruits.splice</a:t>
            </a:r>
            <a:r>
              <a:rPr lang="en-US" sz="2000" dirty="0"/>
              <a:t>(2, 0, "Lemon", "Kiwi");// </a:t>
            </a:r>
            <a:r>
              <a:rPr lang="en-US" sz="2000" dirty="0" err="1"/>
              <a:t>Banana,Orange,Lemon,Kiwi,Apple,Mango</a:t>
            </a:r>
            <a:endParaRPr lang="en-US" sz="2000" dirty="0"/>
          </a:p>
          <a:p>
            <a:r>
              <a:rPr lang="en-US" sz="2000" dirty="0"/>
              <a:t>The first parameter (2) defines the position where new elements should be added (spliced in).</a:t>
            </a:r>
          </a:p>
          <a:p>
            <a:r>
              <a:rPr lang="en-US" sz="2000" dirty="0"/>
              <a:t>The second parameter (0) defines how many elements should be removed.</a:t>
            </a:r>
          </a:p>
          <a:p>
            <a:r>
              <a:rPr lang="en-US" sz="2000" dirty="0"/>
              <a:t>The rest of the parameters ("Lemon" , "Kiwi") define the new elements to be added</a:t>
            </a:r>
          </a:p>
        </p:txBody>
      </p:sp>
    </p:spTree>
    <p:extLst>
      <p:ext uri="{BB962C8B-B14F-4D97-AF65-F5344CB8AC3E}">
        <p14:creationId xmlns:p14="http://schemas.microsoft.com/office/powerpoint/2010/main" val="7128886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splice() to Remove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splice() to remove elements without leaving "holes" in the array: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pPr marL="0" indent="0">
              <a:buNone/>
            </a:pPr>
            <a:r>
              <a:rPr lang="en-US" dirty="0" err="1"/>
              <a:t>fruits.splice</a:t>
            </a:r>
            <a:r>
              <a:rPr lang="en-US" dirty="0"/>
              <a:t>(0, 1);        // Removes the first element of fruits</a:t>
            </a:r>
          </a:p>
          <a:p>
            <a:r>
              <a:rPr lang="en-US" dirty="0"/>
              <a:t>The first parameter (0) defines the position where new elements should be added (spliced in).</a:t>
            </a:r>
          </a:p>
          <a:p>
            <a:r>
              <a:rPr lang="en-US" dirty="0"/>
              <a:t>The second parameter (1) defines how many elements should be removed.</a:t>
            </a:r>
          </a:p>
          <a:p>
            <a:r>
              <a:rPr lang="en-US" dirty="0"/>
              <a:t>The rest of the parameters are omitted. No new elements will be added</a:t>
            </a:r>
          </a:p>
        </p:txBody>
      </p:sp>
    </p:spTree>
    <p:extLst>
      <p:ext uri="{BB962C8B-B14F-4D97-AF65-F5344CB8AC3E}">
        <p14:creationId xmlns:p14="http://schemas.microsoft.com/office/powerpoint/2010/main" val="15056249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sort() method sorts an array alphabetically: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pPr marL="0" indent="0">
              <a:buNone/>
            </a:pPr>
            <a:r>
              <a:rPr lang="en-US" dirty="0" err="1"/>
              <a:t>fruits.sort</a:t>
            </a:r>
            <a:r>
              <a:rPr lang="en-US" dirty="0"/>
              <a:t>();            // Sorts the elements of fruits</a:t>
            </a:r>
          </a:p>
        </p:txBody>
      </p:sp>
    </p:spTree>
    <p:extLst>
      <p:ext uri="{BB962C8B-B14F-4D97-AF65-F5344CB8AC3E}">
        <p14:creationId xmlns:p14="http://schemas.microsoft.com/office/powerpoint/2010/main" val="7293946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reverse() method reverses the elements in an array.</a:t>
            </a:r>
          </a:p>
          <a:p>
            <a:r>
              <a:rPr lang="en-US" dirty="0"/>
              <a:t>Can use it to sort an array in descending order: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fruits = ["Banana", "Orange", "Apple", "Mango"];</a:t>
            </a:r>
          </a:p>
          <a:p>
            <a:pPr marL="0" indent="0">
              <a:buNone/>
            </a:pPr>
            <a:r>
              <a:rPr lang="en-US" dirty="0" err="1"/>
              <a:t>fruits.sort</a:t>
            </a:r>
            <a:r>
              <a:rPr lang="en-US" dirty="0"/>
              <a:t>();            // Sorts the elements of fruits </a:t>
            </a:r>
          </a:p>
          <a:p>
            <a:pPr marL="0" indent="0">
              <a:buNone/>
            </a:pPr>
            <a:r>
              <a:rPr lang="en-US" dirty="0" err="1"/>
              <a:t>fruits.reverse</a:t>
            </a:r>
            <a:r>
              <a:rPr lang="en-US" dirty="0"/>
              <a:t>();         // Reverses the order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42127570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concat</a:t>
            </a:r>
            <a:r>
              <a:rPr lang="en-US" dirty="0"/>
              <a:t>() method creates a new array by concatenating two arrays: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myGirls</a:t>
            </a:r>
            <a:r>
              <a:rPr lang="en-US" dirty="0"/>
              <a:t> = ["</a:t>
            </a:r>
            <a:r>
              <a:rPr lang="en-US" dirty="0" err="1"/>
              <a:t>Cecilie</a:t>
            </a:r>
            <a:r>
              <a:rPr lang="en-US" dirty="0"/>
              <a:t>", "Lone"];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myBoys</a:t>
            </a:r>
            <a:r>
              <a:rPr lang="en-US" dirty="0"/>
              <a:t> = ["Emil", "</a:t>
            </a:r>
            <a:r>
              <a:rPr lang="en-US" dirty="0" err="1"/>
              <a:t>Tobias","Linus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myChildren</a:t>
            </a:r>
            <a:r>
              <a:rPr lang="en-US" dirty="0"/>
              <a:t> = </a:t>
            </a:r>
            <a:r>
              <a:rPr lang="en-US" dirty="0" err="1"/>
              <a:t>myGirls.concat</a:t>
            </a:r>
            <a:r>
              <a:rPr lang="en-US" dirty="0"/>
              <a:t>(</a:t>
            </a:r>
            <a:r>
              <a:rPr lang="en-US" dirty="0" err="1"/>
              <a:t>myBoys</a:t>
            </a:r>
            <a:r>
              <a:rPr lang="en-US" dirty="0"/>
              <a:t>);     // Concatenates (joins) </a:t>
            </a:r>
            <a:r>
              <a:rPr lang="en-US" dirty="0" err="1"/>
              <a:t>myGirls</a:t>
            </a:r>
            <a:r>
              <a:rPr lang="en-US" dirty="0"/>
              <a:t> and </a:t>
            </a:r>
            <a:r>
              <a:rPr lang="en-US" dirty="0" err="1"/>
              <a:t>myBoys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60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 sequence of characters that forms a search pattern.</a:t>
            </a:r>
          </a:p>
          <a:p>
            <a:endParaRPr lang="en-US" dirty="0"/>
          </a:p>
          <a:p>
            <a:r>
              <a:rPr lang="en-US" dirty="0"/>
              <a:t>When you search for data in a text, you can use this search pattern to describe what you are searching for.</a:t>
            </a:r>
          </a:p>
          <a:p>
            <a:endParaRPr lang="en-US" dirty="0"/>
          </a:p>
          <a:p>
            <a:r>
              <a:rPr lang="en-US" dirty="0"/>
              <a:t>A regular expression can be a single character, or a more complicated pattern.</a:t>
            </a:r>
          </a:p>
          <a:p>
            <a:endParaRPr lang="en-US" dirty="0"/>
          </a:p>
          <a:p>
            <a:r>
              <a:rPr lang="en-US" dirty="0"/>
              <a:t>Regular expressions can be used to perform all types of text search and text replace operations.</a:t>
            </a:r>
          </a:p>
        </p:txBody>
      </p:sp>
    </p:spTree>
    <p:extLst>
      <p:ext uri="{BB962C8B-B14F-4D97-AF65-F5344CB8AC3E}">
        <p14:creationId xmlns:p14="http://schemas.microsoft.com/office/powerpoint/2010/main" val="37382047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sz="1900" b="1" dirty="0"/>
              <a:t>/pattern/modifiers;</a:t>
            </a:r>
          </a:p>
          <a:p>
            <a:r>
              <a:rPr lang="en-US" dirty="0"/>
              <a:t> 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patt</a:t>
            </a:r>
            <a:r>
              <a:rPr lang="en-US" dirty="0"/>
              <a:t> = /w3schools/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Example explained:</a:t>
            </a:r>
          </a:p>
          <a:p>
            <a:r>
              <a:rPr lang="en-US" dirty="0"/>
              <a:t>/w3schools/</a:t>
            </a:r>
            <a:r>
              <a:rPr lang="en-US" dirty="0" err="1"/>
              <a:t>i</a:t>
            </a:r>
            <a:r>
              <a:rPr lang="en-US" dirty="0"/>
              <a:t>  is a regular expression.</a:t>
            </a:r>
          </a:p>
          <a:p>
            <a:r>
              <a:rPr lang="en-US" dirty="0"/>
              <a:t>w3schools  is a pattern (to be used in a search).</a:t>
            </a:r>
          </a:p>
          <a:p>
            <a:r>
              <a:rPr lang="en-US" dirty="0" err="1"/>
              <a:t>i</a:t>
            </a:r>
            <a:r>
              <a:rPr lang="en-US" dirty="0"/>
              <a:t>  is a modifier (modifies the search to be case-insensitive).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490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Modifiers can be used to perform case-insensitive more global searches:</a:t>
            </a:r>
          </a:p>
          <a:p>
            <a:endParaRPr lang="en-US" dirty="0"/>
          </a:p>
          <a:p>
            <a:r>
              <a:rPr lang="en-US" dirty="0"/>
              <a:t>Modifier	Description</a:t>
            </a:r>
          </a:p>
          <a:p>
            <a:r>
              <a:rPr lang="en-US" dirty="0" err="1"/>
              <a:t>i</a:t>
            </a:r>
            <a:r>
              <a:rPr lang="en-US" dirty="0"/>
              <a:t>	                  Perform case-insensitive matching</a:t>
            </a:r>
          </a:p>
          <a:p>
            <a:r>
              <a:rPr lang="en-US" dirty="0"/>
              <a:t>g			Perform a global match (find all matches rather than stopping after the first match)</a:t>
            </a:r>
          </a:p>
          <a:p>
            <a:r>
              <a:rPr lang="en-US" dirty="0"/>
              <a:t>m		Perform multiline matching</a:t>
            </a:r>
          </a:p>
        </p:txBody>
      </p:sp>
    </p:spTree>
    <p:extLst>
      <p:ext uri="{BB962C8B-B14F-4D97-AF65-F5344CB8AC3E}">
        <p14:creationId xmlns:p14="http://schemas.microsoft.com/office/powerpoint/2010/main" val="31553835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Brackets are used to find a range of characters:</a:t>
            </a:r>
          </a:p>
          <a:p>
            <a:endParaRPr lang="en-US" dirty="0"/>
          </a:p>
          <a:p>
            <a:r>
              <a:rPr lang="en-US" dirty="0"/>
              <a:t>Expression	Description</a:t>
            </a:r>
          </a:p>
          <a:p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		Find any of the characters between the brackets</a:t>
            </a:r>
          </a:p>
          <a:p>
            <a:r>
              <a:rPr lang="en-US" dirty="0"/>
              <a:t>[0-9]		Find any of the digits between the brackets</a:t>
            </a:r>
          </a:p>
          <a:p>
            <a:r>
              <a:rPr lang="en-US" dirty="0"/>
              <a:t>(</a:t>
            </a:r>
            <a:r>
              <a:rPr lang="en-US" dirty="0" err="1"/>
              <a:t>x|y</a:t>
            </a:r>
            <a:r>
              <a:rPr lang="en-US" dirty="0"/>
              <a:t>)		Find any of the alternatives separated with |</a:t>
            </a:r>
          </a:p>
        </p:txBody>
      </p:sp>
    </p:spTree>
    <p:extLst>
      <p:ext uri="{BB962C8B-B14F-4D97-AF65-F5344CB8AC3E}">
        <p14:creationId xmlns:p14="http://schemas.microsoft.com/office/powerpoint/2010/main" val="366716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'Blue Whale'.</a:t>
            </a:r>
            <a:r>
              <a:rPr lang="en-US" dirty="0" err="1"/>
              <a:t>indexOf</a:t>
            </a:r>
            <a:r>
              <a:rPr lang="en-US" dirty="0"/>
              <a:t>('Blue');     // returns  0</a:t>
            </a:r>
          </a:p>
          <a:p>
            <a:r>
              <a:rPr lang="en-US" dirty="0"/>
              <a:t>'Blue Whale'.</a:t>
            </a:r>
            <a:r>
              <a:rPr lang="en-US" dirty="0" err="1"/>
              <a:t>indexOf</a:t>
            </a:r>
            <a:r>
              <a:rPr lang="en-US" dirty="0"/>
              <a:t>('</a:t>
            </a:r>
            <a:r>
              <a:rPr lang="en-US" dirty="0" err="1"/>
              <a:t>Blute</a:t>
            </a:r>
            <a:r>
              <a:rPr lang="en-US" dirty="0"/>
              <a:t>');    // returns -1</a:t>
            </a:r>
          </a:p>
          <a:p>
            <a:r>
              <a:rPr lang="en-US" dirty="0"/>
              <a:t>'Blue Whale'.</a:t>
            </a:r>
            <a:r>
              <a:rPr lang="en-US" dirty="0" err="1"/>
              <a:t>indexOf</a:t>
            </a:r>
            <a:r>
              <a:rPr lang="en-US" dirty="0"/>
              <a:t>('Whale', 0); // returns  5</a:t>
            </a:r>
          </a:p>
          <a:p>
            <a:r>
              <a:rPr lang="en-US" dirty="0"/>
              <a:t>'Blue Whale'.</a:t>
            </a:r>
            <a:r>
              <a:rPr lang="en-US" dirty="0" err="1"/>
              <a:t>indexOf</a:t>
            </a:r>
            <a:r>
              <a:rPr lang="en-US" dirty="0"/>
              <a:t>('Whale', 5); // returns  5</a:t>
            </a:r>
          </a:p>
          <a:p>
            <a:r>
              <a:rPr lang="en-US" dirty="0"/>
              <a:t>'Blue Whale'.</a:t>
            </a:r>
            <a:r>
              <a:rPr lang="en-US" dirty="0" err="1"/>
              <a:t>indexOf</a:t>
            </a:r>
            <a:r>
              <a:rPr lang="en-US" dirty="0"/>
              <a:t>('', 9);      // returns  9</a:t>
            </a:r>
          </a:p>
          <a:p>
            <a:r>
              <a:rPr lang="en-US" dirty="0"/>
              <a:t>'Blue Whale'.</a:t>
            </a:r>
            <a:r>
              <a:rPr lang="en-US" dirty="0" err="1"/>
              <a:t>indexOf</a:t>
            </a:r>
            <a:r>
              <a:rPr lang="en-US" dirty="0"/>
              <a:t>('', 10);     // </a:t>
            </a:r>
            <a:r>
              <a:rPr lang="en-US"/>
              <a:t>returns -1</a:t>
            </a:r>
            <a:endParaRPr lang="en-US" dirty="0"/>
          </a:p>
          <a:p>
            <a:r>
              <a:rPr lang="en-US" dirty="0"/>
              <a:t>'Blue Whale'.</a:t>
            </a:r>
            <a:r>
              <a:rPr lang="en-US" dirty="0" err="1"/>
              <a:t>indexOf</a:t>
            </a:r>
            <a:r>
              <a:rPr lang="en-US" dirty="0"/>
              <a:t>('', 11);     // returns -1</a:t>
            </a:r>
          </a:p>
          <a:p>
            <a:r>
              <a:rPr lang="en-US" dirty="0"/>
              <a:t>'Blue Whale'.</a:t>
            </a:r>
            <a:r>
              <a:rPr lang="en-US" dirty="0" err="1"/>
              <a:t>indexOf</a:t>
            </a:r>
            <a:r>
              <a:rPr lang="en-US" dirty="0"/>
              <a:t>('blue'); // returns -1</a:t>
            </a:r>
          </a:p>
        </p:txBody>
      </p:sp>
    </p:spTree>
    <p:extLst>
      <p:ext uri="{BB962C8B-B14F-4D97-AF65-F5344CB8AC3E}">
        <p14:creationId xmlns:p14="http://schemas.microsoft.com/office/powerpoint/2010/main" val="27230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Metacharacters</a:t>
            </a:r>
            <a:r>
              <a:rPr lang="en-US" dirty="0"/>
              <a:t> are characters with a special meaning:</a:t>
            </a:r>
          </a:p>
          <a:p>
            <a:endParaRPr lang="en-US" dirty="0"/>
          </a:p>
          <a:p>
            <a:r>
              <a:rPr lang="en-US" dirty="0" err="1"/>
              <a:t>Metacharacter</a:t>
            </a:r>
            <a:r>
              <a:rPr lang="en-US" dirty="0"/>
              <a:t>	Description</a:t>
            </a:r>
          </a:p>
          <a:p>
            <a:r>
              <a:rPr lang="en-US" dirty="0"/>
              <a:t>\d		Find a digit</a:t>
            </a:r>
          </a:p>
          <a:p>
            <a:r>
              <a:rPr lang="en-US" dirty="0"/>
              <a:t>\s		Find a whitespace character</a:t>
            </a:r>
          </a:p>
          <a:p>
            <a:r>
              <a:rPr lang="en-US" dirty="0"/>
              <a:t>\b		Find a match at the beginning or at the end of a word</a:t>
            </a:r>
          </a:p>
          <a:p>
            <a:r>
              <a:rPr lang="en-US" dirty="0"/>
              <a:t>\</a:t>
            </a:r>
            <a:r>
              <a:rPr lang="en-US" dirty="0" err="1"/>
              <a:t>uxxxx</a:t>
            </a:r>
            <a:r>
              <a:rPr lang="en-US" dirty="0"/>
              <a:t>		Find the Unicode character specified by the hexadecimal number </a:t>
            </a:r>
            <a:r>
              <a:rPr lang="en-US" dirty="0" err="1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977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Patterns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Quantifiers define quantities:</a:t>
            </a:r>
          </a:p>
          <a:p>
            <a:endParaRPr lang="en-US" dirty="0"/>
          </a:p>
          <a:p>
            <a:r>
              <a:rPr lang="en-US" dirty="0"/>
              <a:t>Quantifier	Description</a:t>
            </a:r>
          </a:p>
          <a:p>
            <a:r>
              <a:rPr lang="en-US" dirty="0"/>
              <a:t>n+		Matches any string that contains at least one n</a:t>
            </a:r>
          </a:p>
          <a:p>
            <a:r>
              <a:rPr lang="en-US" dirty="0"/>
              <a:t>n*		Matches any string that contains zero or more occurrences of n</a:t>
            </a:r>
          </a:p>
          <a:p>
            <a:r>
              <a:rPr lang="en-US" dirty="0"/>
              <a:t>n?		Matches any string that contains zero or one occurrences of n</a:t>
            </a:r>
          </a:p>
        </p:txBody>
      </p:sp>
    </p:spTree>
    <p:extLst>
      <p:ext uri="{BB962C8B-B14F-4D97-AF65-F5344CB8AC3E}">
        <p14:creationId xmlns:p14="http://schemas.microsoft.com/office/powerpoint/2010/main" val="8823493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search() With a Regular Expression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regular expression to do a case-insensitive search for "w3schools" in a string: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"Visit India";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 = </a:t>
            </a:r>
            <a:r>
              <a:rPr lang="en-US" dirty="0" err="1"/>
              <a:t>str.search</a:t>
            </a:r>
            <a:r>
              <a:rPr lang="en-US" dirty="0"/>
              <a:t>(/</a:t>
            </a:r>
            <a:r>
              <a:rPr lang="en-US" dirty="0" err="1"/>
              <a:t>india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The result in n will be:</a:t>
            </a: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88954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replace() With a Regular Expression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Use a case insensitive regular expression to replace Microsoft with Google in a string:</a:t>
            </a:r>
          </a:p>
          <a:p>
            <a:r>
              <a:rPr lang="en-US" dirty="0" err="1"/>
              <a:t>var</a:t>
            </a:r>
            <a:r>
              <a:rPr lang="en-US" dirty="0"/>
              <a:t>	</a:t>
            </a:r>
            <a:r>
              <a:rPr lang="en-US" dirty="0" err="1"/>
              <a:t>str</a:t>
            </a:r>
            <a:r>
              <a:rPr lang="en-US" dirty="0"/>
              <a:t> = "Visit Microsoft!";</a:t>
            </a:r>
          </a:p>
          <a:p>
            <a:r>
              <a:rPr lang="en-US" dirty="0" err="1"/>
              <a:t>var</a:t>
            </a:r>
            <a:r>
              <a:rPr lang="en-US" dirty="0"/>
              <a:t> res = </a:t>
            </a:r>
            <a:r>
              <a:rPr lang="en-US" dirty="0" err="1"/>
              <a:t>str.replace</a:t>
            </a:r>
            <a:r>
              <a:rPr lang="en-US" dirty="0"/>
              <a:t>(/</a:t>
            </a:r>
            <a:r>
              <a:rPr lang="en-US" dirty="0" err="1"/>
              <a:t>microsoft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, “Google");</a:t>
            </a:r>
          </a:p>
          <a:p>
            <a:pPr marL="0" indent="0">
              <a:buNone/>
            </a:pPr>
            <a:r>
              <a:rPr lang="en-US" dirty="0"/>
              <a:t>The result in res will be:</a:t>
            </a:r>
          </a:p>
          <a:p>
            <a:r>
              <a:rPr lang="en-US" dirty="0"/>
              <a:t>Visit Google!</a:t>
            </a:r>
          </a:p>
        </p:txBody>
      </p:sp>
    </p:spTree>
    <p:extLst>
      <p:ext uri="{BB962C8B-B14F-4D97-AF65-F5344CB8AC3E}">
        <p14:creationId xmlns:p14="http://schemas.microsoft.com/office/powerpoint/2010/main" val="34188180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test() method is a </a:t>
            </a:r>
            <a:r>
              <a:rPr lang="en-US" dirty="0" err="1"/>
              <a:t>RegExp</a:t>
            </a:r>
            <a:r>
              <a:rPr lang="en-US" dirty="0"/>
              <a:t> expression method.</a:t>
            </a:r>
          </a:p>
          <a:p>
            <a:r>
              <a:rPr lang="en-US" dirty="0"/>
              <a:t>It searches a string for a pattern, and returns true or false, depending on the result.</a:t>
            </a:r>
          </a:p>
          <a:p>
            <a:r>
              <a:rPr lang="en-US" dirty="0"/>
              <a:t>The following example searches a string for the character "e":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patt</a:t>
            </a:r>
            <a:r>
              <a:rPr lang="en-US" dirty="0"/>
              <a:t> = /e/;</a:t>
            </a:r>
          </a:p>
          <a:p>
            <a:pPr marL="0" indent="0">
              <a:buNone/>
            </a:pPr>
            <a:r>
              <a:rPr lang="en-US" dirty="0" err="1"/>
              <a:t>patt.test</a:t>
            </a:r>
            <a:r>
              <a:rPr lang="en-US" dirty="0"/>
              <a:t>("The best things in life are free!");</a:t>
            </a:r>
          </a:p>
          <a:p>
            <a:r>
              <a:rPr lang="en-US" dirty="0"/>
              <a:t>Since there is an "e" in the string, the output of the code above will be: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77752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exec() method is a </a:t>
            </a:r>
            <a:r>
              <a:rPr lang="en-US" dirty="0" err="1"/>
              <a:t>RegExp</a:t>
            </a:r>
            <a:r>
              <a:rPr lang="en-US" dirty="0"/>
              <a:t> expression method.</a:t>
            </a:r>
          </a:p>
          <a:p>
            <a:r>
              <a:rPr lang="en-US" dirty="0"/>
              <a:t>It searches a string for a specified pattern, and returns the found text.</a:t>
            </a:r>
          </a:p>
          <a:p>
            <a:r>
              <a:rPr lang="en-US" dirty="0"/>
              <a:t>If no match is found, it returns null.</a:t>
            </a:r>
          </a:p>
          <a:p>
            <a:r>
              <a:rPr lang="en-US" dirty="0"/>
              <a:t>The following example searches a string for the character "e":</a:t>
            </a:r>
          </a:p>
          <a:p>
            <a:r>
              <a:rPr lang="en-US" dirty="0"/>
              <a:t>Example 1</a:t>
            </a:r>
          </a:p>
          <a:p>
            <a:r>
              <a:rPr lang="en-US" dirty="0"/>
              <a:t>/e/.exec("The best things in life are free!");</a:t>
            </a:r>
          </a:p>
          <a:p>
            <a:r>
              <a:rPr lang="en-US" dirty="0"/>
              <a:t>Since there is an "e" in the string, the output of the code above will be:</a:t>
            </a:r>
          </a:p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74357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997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Block of code to try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catch(err) {</a:t>
            </a:r>
          </a:p>
          <a:p>
            <a:pPr marL="0" indent="0">
              <a:buNone/>
            </a:pPr>
            <a:r>
              <a:rPr lang="en-US" dirty="0"/>
              <a:t>    Block of code to handle errors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finally {</a:t>
            </a:r>
          </a:p>
          <a:p>
            <a:pPr marL="0" indent="0">
              <a:buNone/>
            </a:pPr>
            <a:r>
              <a:rPr lang="en-US" dirty="0"/>
              <a:t>    Block of code to be executed regardless of the try / catch result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Example : </a:t>
            </a:r>
            <a:r>
              <a:rPr lang="en-US" dirty="0" err="1">
                <a:hlinkClick r:id="rId2" action="ppaction://hlinkfile"/>
              </a:rPr>
              <a:t>javascript</a:t>
            </a:r>
            <a:r>
              <a:rPr lang="en-US" dirty="0">
                <a:hlinkClick r:id="rId2" action="ppaction://hlinkfile"/>
              </a:rPr>
              <a:t> demos\trycatchdemo.html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36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21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designed on a simple object-based paradigm.</a:t>
            </a:r>
          </a:p>
          <a:p>
            <a:r>
              <a:rPr lang="en-US" dirty="0"/>
              <a:t> An object is a collection of properties, and a property is an association between a name (or key) and a value.</a:t>
            </a:r>
          </a:p>
          <a:p>
            <a:r>
              <a:rPr lang="en-US" dirty="0"/>
              <a:t> A property's value can be a function, in which case the property is known as a method. </a:t>
            </a:r>
          </a:p>
          <a:p>
            <a:r>
              <a:rPr lang="en-US" dirty="0"/>
              <a:t>In addition to objects that are predefined in the browser,  can define your own objects.</a:t>
            </a:r>
          </a:p>
        </p:txBody>
      </p:sp>
    </p:spTree>
    <p:extLst>
      <p:ext uri="{BB962C8B-B14F-4D97-AF65-F5344CB8AC3E}">
        <p14:creationId xmlns:p14="http://schemas.microsoft.com/office/powerpoint/2010/main" val="30680529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and properties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object has properties associated with it.</a:t>
            </a:r>
          </a:p>
          <a:p>
            <a:r>
              <a:rPr lang="en-US" dirty="0"/>
              <a:t>Variable that is attached to the object.</a:t>
            </a:r>
          </a:p>
          <a:p>
            <a:r>
              <a:rPr lang="en-US" dirty="0"/>
              <a:t>Properties of an object define the characteristics of the object. </a:t>
            </a:r>
          </a:p>
          <a:p>
            <a:r>
              <a:rPr lang="en-US" dirty="0"/>
              <a:t>Access the properties of an object with a simple dot-notation:</a:t>
            </a:r>
          </a:p>
          <a:p>
            <a:pPr lvl="1"/>
            <a:r>
              <a:rPr lang="en-US" sz="1800" dirty="0" err="1"/>
              <a:t>objectName.propertyName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8656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937</TotalTime>
  <Words>7447</Words>
  <Application>Microsoft Office PowerPoint</Application>
  <PresentationFormat>Widescreen</PresentationFormat>
  <Paragraphs>1006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4" baseType="lpstr">
      <vt:lpstr>Arial</vt:lpstr>
      <vt:lpstr>Calibri</vt:lpstr>
      <vt:lpstr>Calibri Light</vt:lpstr>
      <vt:lpstr>Times New Roman</vt:lpstr>
      <vt:lpstr>Wingdings</vt:lpstr>
      <vt:lpstr>Celestial</vt:lpstr>
      <vt:lpstr>javascript</vt:lpstr>
      <vt:lpstr>strings</vt:lpstr>
      <vt:lpstr>String creation</vt:lpstr>
      <vt:lpstr>String Special characters</vt:lpstr>
      <vt:lpstr>String Properties- length</vt:lpstr>
      <vt:lpstr>Accessing characters</vt:lpstr>
      <vt:lpstr>Lowercasing / Uppercasing</vt:lpstr>
      <vt:lpstr>String.indexOf()</vt:lpstr>
      <vt:lpstr>String.indexOf()</vt:lpstr>
      <vt:lpstr>Using indexOf() to count occurrences of a letter in a string</vt:lpstr>
      <vt:lpstr>String. lastIndexOf()</vt:lpstr>
      <vt:lpstr>String. lastIndexOf()</vt:lpstr>
      <vt:lpstr>String.concat() </vt:lpstr>
      <vt:lpstr>String.endsWith()</vt:lpstr>
      <vt:lpstr>String.endsWith()</vt:lpstr>
      <vt:lpstr>String.replace() </vt:lpstr>
      <vt:lpstr>String.replace()</vt:lpstr>
      <vt:lpstr>Using global and ignore with replace()</vt:lpstr>
      <vt:lpstr>String Methods</vt:lpstr>
      <vt:lpstr>String Methods</vt:lpstr>
      <vt:lpstr>String Methods</vt:lpstr>
      <vt:lpstr>String Methods</vt:lpstr>
      <vt:lpstr>substring</vt:lpstr>
      <vt:lpstr>substring</vt:lpstr>
      <vt:lpstr>substr</vt:lpstr>
      <vt:lpstr>Slice - string</vt:lpstr>
      <vt:lpstr>Standard built-in objects</vt:lpstr>
      <vt:lpstr>global functions</vt:lpstr>
      <vt:lpstr>Fundamental objects</vt:lpstr>
      <vt:lpstr>Fundamental objects</vt:lpstr>
      <vt:lpstr>Numbers and dates</vt:lpstr>
      <vt:lpstr>Number</vt:lpstr>
      <vt:lpstr>Number Properties </vt:lpstr>
      <vt:lpstr>Number Properties </vt:lpstr>
      <vt:lpstr>Number Properties </vt:lpstr>
      <vt:lpstr>Number Methods</vt:lpstr>
      <vt:lpstr>Number instances </vt:lpstr>
      <vt:lpstr>Number Examples</vt:lpstr>
      <vt:lpstr>Number Examples</vt:lpstr>
      <vt:lpstr>Number Examples</vt:lpstr>
      <vt:lpstr>Math</vt:lpstr>
      <vt:lpstr>Math Properties</vt:lpstr>
      <vt:lpstr>Math Methods</vt:lpstr>
      <vt:lpstr>Math Methods</vt:lpstr>
      <vt:lpstr>Math Methods</vt:lpstr>
      <vt:lpstr>Math Methods</vt:lpstr>
      <vt:lpstr>Math Methods</vt:lpstr>
      <vt:lpstr>Math Methods</vt:lpstr>
      <vt:lpstr>Math examples</vt:lpstr>
      <vt:lpstr>Math examples</vt:lpstr>
      <vt:lpstr>Math examples</vt:lpstr>
      <vt:lpstr>Math examples</vt:lpstr>
      <vt:lpstr>Date</vt:lpstr>
      <vt:lpstr>Date constructor parameters</vt:lpstr>
      <vt:lpstr>Date </vt:lpstr>
      <vt:lpstr>Date Properties</vt:lpstr>
      <vt:lpstr>Date Methods</vt:lpstr>
      <vt:lpstr>Date instances</vt:lpstr>
      <vt:lpstr>Date.prototype Methods -Getter </vt:lpstr>
      <vt:lpstr>Date.prototype Methods -Getter </vt:lpstr>
      <vt:lpstr>Date.prototype Methods - setter</vt:lpstr>
      <vt:lpstr>Date.prototype Methods - setter</vt:lpstr>
      <vt:lpstr>Date.prototype Methods – conversion getter</vt:lpstr>
      <vt:lpstr>Date.prototype Methods – conversion getter</vt:lpstr>
      <vt:lpstr>Examples to create a Date object </vt:lpstr>
      <vt:lpstr>Example - Calculating elapsed time</vt:lpstr>
      <vt:lpstr>Example - Calculating elapsed time</vt:lpstr>
      <vt:lpstr>Examples </vt:lpstr>
      <vt:lpstr>Examples </vt:lpstr>
      <vt:lpstr>arrays</vt:lpstr>
      <vt:lpstr>Array length Property</vt:lpstr>
      <vt:lpstr>Adding Array Elements </vt:lpstr>
      <vt:lpstr>Instanceof </vt:lpstr>
      <vt:lpstr>Converting Arrays to Strings</vt:lpstr>
      <vt:lpstr>Converting Arrays to Strings</vt:lpstr>
      <vt:lpstr>Popping </vt:lpstr>
      <vt:lpstr>Pushing </vt:lpstr>
      <vt:lpstr>Shifting Elements</vt:lpstr>
      <vt:lpstr>Shifting Elements</vt:lpstr>
      <vt:lpstr>Deleting Elements</vt:lpstr>
      <vt:lpstr>Splicing an Array </vt:lpstr>
      <vt:lpstr>Using splice() to Remove Elements </vt:lpstr>
      <vt:lpstr>Sorting an Array </vt:lpstr>
      <vt:lpstr>Reversing an Array </vt:lpstr>
      <vt:lpstr>Joining Arrays </vt:lpstr>
      <vt:lpstr>JavaScript Regular Expressions</vt:lpstr>
      <vt:lpstr>Regular Expressions</vt:lpstr>
      <vt:lpstr>Regular Expression Modifiers</vt:lpstr>
      <vt:lpstr>Regular Expression Patterns </vt:lpstr>
      <vt:lpstr>Regular Expression Patterns</vt:lpstr>
      <vt:lpstr>Regular Expression Patterns </vt:lpstr>
      <vt:lpstr>String search() With a Regular Expression </vt:lpstr>
      <vt:lpstr>String replace() With a Regular Expression </vt:lpstr>
      <vt:lpstr>test()</vt:lpstr>
      <vt:lpstr>exec() </vt:lpstr>
      <vt:lpstr>Error handling</vt:lpstr>
      <vt:lpstr>objects</vt:lpstr>
      <vt:lpstr>objects</vt:lpstr>
      <vt:lpstr>Objects and properties </vt:lpstr>
      <vt:lpstr>Objects and properties </vt:lpstr>
      <vt:lpstr>Objects and properties </vt:lpstr>
      <vt:lpstr>Objects and properties</vt:lpstr>
      <vt:lpstr>Objects and properties</vt:lpstr>
      <vt:lpstr>Objects and properties</vt:lpstr>
      <vt:lpstr>Creating new objects Using object initializers </vt:lpstr>
      <vt:lpstr>Creating objects Using a constructor function</vt:lpstr>
      <vt:lpstr>Creating objects Using a constructor function</vt:lpstr>
      <vt:lpstr>objects</vt:lpstr>
      <vt:lpstr>objects</vt:lpstr>
      <vt:lpstr>Object.create method</vt:lpstr>
      <vt:lpstr>Object.create method</vt:lpstr>
      <vt:lpstr>prototype property</vt:lpstr>
      <vt:lpstr>Objects -  Defining methods</vt:lpstr>
      <vt:lpstr>Objects -  Defining methods</vt:lpstr>
      <vt:lpstr>Comparing Objects</vt:lpstr>
      <vt:lpstr>Javascript - prototype-based language</vt:lpstr>
      <vt:lpstr>Javascript - prototype-based language</vt:lpstr>
      <vt:lpstr>Java and javascript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User</dc:creator>
  <cp:lastModifiedBy>User</cp:lastModifiedBy>
  <cp:revision>185</cp:revision>
  <dcterms:created xsi:type="dcterms:W3CDTF">2016-06-14T03:12:33Z</dcterms:created>
  <dcterms:modified xsi:type="dcterms:W3CDTF">2017-06-21T08:19:50Z</dcterms:modified>
</cp:coreProperties>
</file>