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8" r:id="rId6"/>
    <p:sldId id="269" r:id="rId7"/>
    <p:sldId id="270" r:id="rId8"/>
    <p:sldId id="258" r:id="rId9"/>
    <p:sldId id="259" r:id="rId10"/>
    <p:sldId id="260" r:id="rId11"/>
    <p:sldId id="263" r:id="rId12"/>
    <p:sldId id="265" r:id="rId13"/>
    <p:sldId id="266" r:id="rId14"/>
    <p:sldId id="267" r:id="rId15"/>
    <p:sldId id="264" r:id="rId16"/>
    <p:sldId id="272" r:id="rId17"/>
    <p:sldId id="273" r:id="rId18"/>
    <p:sldId id="274" r:id="rId19"/>
    <p:sldId id="276" r:id="rId20"/>
    <p:sldId id="277" r:id="rId21"/>
    <p:sldId id="275" r:id="rId22"/>
    <p:sldId id="278" r:id="rId23"/>
    <p:sldId id="279" r:id="rId24"/>
    <p:sldId id="280" r:id="rId25"/>
    <p:sldId id="282" r:id="rId26"/>
    <p:sldId id="281" r:id="rId27"/>
    <p:sldId id="284" r:id="rId28"/>
    <p:sldId id="283" r:id="rId29"/>
    <p:sldId id="285" r:id="rId30"/>
    <p:sldId id="287" r:id="rId31"/>
    <p:sldId id="286" r:id="rId32"/>
    <p:sldId id="288" r:id="rId33"/>
    <p:sldId id="289" r:id="rId34"/>
    <p:sldId id="313" r:id="rId35"/>
    <p:sldId id="314" r:id="rId36"/>
    <p:sldId id="315" r:id="rId37"/>
    <p:sldId id="316" r:id="rId38"/>
    <p:sldId id="290" r:id="rId39"/>
    <p:sldId id="291" r:id="rId40"/>
    <p:sldId id="292" r:id="rId41"/>
    <p:sldId id="293" r:id="rId42"/>
    <p:sldId id="295" r:id="rId43"/>
    <p:sldId id="296" r:id="rId44"/>
    <p:sldId id="294" r:id="rId45"/>
    <p:sldId id="297" r:id="rId46"/>
    <p:sldId id="309" r:id="rId47"/>
    <p:sldId id="312" r:id="rId48"/>
    <p:sldId id="298" r:id="rId49"/>
    <p:sldId id="299" r:id="rId50"/>
    <p:sldId id="300" r:id="rId51"/>
    <p:sldId id="301" r:id="rId52"/>
    <p:sldId id="302" r:id="rId53"/>
    <p:sldId id="303" r:id="rId54"/>
    <p:sldId id="304" r:id="rId55"/>
    <p:sldId id="307" r:id="rId56"/>
    <p:sldId id="308" r:id="rId57"/>
    <p:sldId id="310" r:id="rId58"/>
    <p:sldId id="311" r:id="rId59"/>
    <p:sldId id="306" r:id="rId60"/>
    <p:sldId id="305" r:id="rId61"/>
    <p:sldId id="318" r:id="rId62"/>
    <p:sldId id="317" r:id="rId63"/>
    <p:sldId id="319" r:id="rId64"/>
    <p:sldId id="320" r:id="rId65"/>
    <p:sldId id="321" r:id="rId66"/>
    <p:sldId id="323" r:id="rId67"/>
    <p:sldId id="324" r:id="rId68"/>
    <p:sldId id="322" r:id="rId69"/>
    <p:sldId id="325" r:id="rId70"/>
    <p:sldId id="326" r:id="rId71"/>
    <p:sldId id="327" r:id="rId72"/>
    <p:sldId id="333" r:id="rId73"/>
    <p:sldId id="331" r:id="rId74"/>
    <p:sldId id="332" r:id="rId75"/>
    <p:sldId id="334" r:id="rId76"/>
    <p:sldId id="330" r:id="rId77"/>
    <p:sldId id="328" r:id="rId78"/>
    <p:sldId id="329" r:id="rId79"/>
    <p:sldId id="335" r:id="rId80"/>
    <p:sldId id="336" r:id="rId81"/>
    <p:sldId id="337" r:id="rId82"/>
    <p:sldId id="338" r:id="rId83"/>
    <p:sldId id="339" r:id="rId84"/>
    <p:sldId id="340" r:id="rId85"/>
    <p:sldId id="341" r:id="rId86"/>
    <p:sldId id="342" r:id="rId87"/>
    <p:sldId id="350" r:id="rId88"/>
    <p:sldId id="351" r:id="rId89"/>
    <p:sldId id="352" r:id="rId90"/>
    <p:sldId id="343" r:id="rId91"/>
    <p:sldId id="344" r:id="rId92"/>
    <p:sldId id="345" r:id="rId93"/>
    <p:sldId id="346" r:id="rId94"/>
    <p:sldId id="347" r:id="rId95"/>
    <p:sldId id="348" r:id="rId96"/>
    <p:sldId id="349" r:id="rId97"/>
    <p:sldId id="353" r:id="rId98"/>
    <p:sldId id="354" r:id="rId99"/>
    <p:sldId id="355" r:id="rId100"/>
    <p:sldId id="356" r:id="rId101"/>
    <p:sldId id="357" r:id="rId102"/>
    <p:sldId id="358" r:id="rId103"/>
    <p:sldId id="359" r:id="rId104"/>
    <p:sldId id="360" r:id="rId105"/>
    <p:sldId id="361" r:id="rId106"/>
    <p:sldId id="362" r:id="rId107"/>
    <p:sldId id="366" r:id="rId108"/>
    <p:sldId id="367" r:id="rId109"/>
    <p:sldId id="363" r:id="rId110"/>
    <p:sldId id="364" r:id="rId111"/>
    <p:sldId id="365" r:id="rId1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08-Oct-16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08-Oct-16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08-Oct-16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08-Oct-16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08-Oct-16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08-Oct-16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08-Oct-16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08-Oct-16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08-Oct-16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08-Oct-16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08-Oct-16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08-Oct-16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08-Oct-16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08-Oct-16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08-Oct-16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08-Oct-16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08-Oct-16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08-Oct-16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javascript%20demos/nestedfunction.html"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javascript%20demos/javascriptinbod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javascript%20demos/externaljavascriptdemo.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javascript%20demos/alertdemo.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javascript%20demos/documentwrite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javascript%20demos/consoleloge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javascript%20demos/documentwrit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Glossary/AP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javascript%20demos/arithmeticoperator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javascript%20demos/relationaloperator.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javascript%20demos/logicaloperators.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javascript%20demos/bitwiseoperator.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javascript%20demos/ifdemo.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javascript%20demos/jsifelse.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javascript%20demos/switcheg.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hyperlink" Target="javascript%20demos/forloop.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javascript%20demos/whileloop.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javascript</a:t>
            </a:r>
            <a:endParaRPr lang="en-US" dirty="0"/>
          </a:p>
        </p:txBody>
      </p:sp>
      <p:sp>
        <p:nvSpPr>
          <p:cNvPr id="3" name="Subtitle 2"/>
          <p:cNvSpPr>
            <a:spLocks noGrp="1"/>
          </p:cNvSpPr>
          <p:nvPr>
            <p:ph type="subTitle" idx="1"/>
          </p:nvPr>
        </p:nvSpPr>
        <p:spPr/>
        <p:txBody>
          <a:bodyPr/>
          <a:lstStyle/>
          <a:p>
            <a:r>
              <a:rPr lang="en-US" dirty="0"/>
              <a:t>Anju </a:t>
            </a:r>
            <a:r>
              <a:rPr lang="en-US" dirty="0" err="1"/>
              <a:t>munoth</a:t>
            </a:r>
            <a:endParaRPr lang="en-US" dirty="0"/>
          </a:p>
        </p:txBody>
      </p:sp>
    </p:spTree>
    <p:extLst>
      <p:ext uri="{BB962C8B-B14F-4D97-AF65-F5344CB8AC3E}">
        <p14:creationId xmlns:p14="http://schemas.microsoft.com/office/powerpoint/2010/main" val="303785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Events</a:t>
            </a:r>
            <a:endParaRPr lang="en-US" dirty="0"/>
          </a:p>
        </p:txBody>
      </p:sp>
      <p:sp>
        <p:nvSpPr>
          <p:cNvPr id="3" name="Content Placeholder 2"/>
          <p:cNvSpPr>
            <a:spLocks noGrp="1"/>
          </p:cNvSpPr>
          <p:nvPr>
            <p:ph idx="1"/>
          </p:nvPr>
        </p:nvSpPr>
        <p:spPr/>
        <p:txBody>
          <a:bodyPr/>
          <a:lstStyle/>
          <a:p>
            <a:r>
              <a:rPr lang="en-US" dirty="0"/>
              <a:t>Events - how to trigger the functions to run.</a:t>
            </a:r>
          </a:p>
          <a:p>
            <a:pPr marL="0" indent="0">
              <a:buNone/>
            </a:pPr>
            <a:r>
              <a:rPr lang="en-US" dirty="0"/>
              <a:t>	 </a:t>
            </a:r>
            <a:r>
              <a:rPr lang="en-US" b="1" dirty="0" err="1"/>
              <a:t>onClick</a:t>
            </a:r>
            <a:r>
              <a:rPr lang="en-US" b="1" dirty="0"/>
              <a:t>="</a:t>
            </a:r>
            <a:r>
              <a:rPr lang="en-US" b="1" dirty="0" err="1"/>
              <a:t>run_my_function</a:t>
            </a:r>
            <a:r>
              <a:rPr lang="en-US" b="1" dirty="0"/>
              <a:t>()"</a:t>
            </a:r>
            <a:endParaRPr lang="en-US" dirty="0"/>
          </a:p>
          <a:p>
            <a:r>
              <a:rPr lang="en-US" dirty="0"/>
              <a:t> The </a:t>
            </a:r>
            <a:r>
              <a:rPr lang="en-US" dirty="0" err="1"/>
              <a:t>onClick</a:t>
            </a:r>
            <a:r>
              <a:rPr lang="en-US" dirty="0"/>
              <a:t> event-will run the function when the user clicks on the button. </a:t>
            </a:r>
          </a:p>
          <a:p>
            <a:r>
              <a:rPr lang="en-US" dirty="0" err="1"/>
              <a:t>OnMouseOver</a:t>
            </a:r>
            <a:r>
              <a:rPr lang="en-US" dirty="0"/>
              <a:t>, </a:t>
            </a:r>
            <a:r>
              <a:rPr lang="en-US" dirty="0" err="1"/>
              <a:t>OnMouseOut</a:t>
            </a:r>
            <a:r>
              <a:rPr lang="en-US" dirty="0"/>
              <a:t>, </a:t>
            </a:r>
            <a:r>
              <a:rPr lang="en-US" dirty="0" err="1"/>
              <a:t>OnFocus</a:t>
            </a:r>
            <a:r>
              <a:rPr lang="en-US" dirty="0"/>
              <a:t>, </a:t>
            </a:r>
            <a:r>
              <a:rPr lang="en-US" dirty="0" err="1"/>
              <a:t>OnBlur</a:t>
            </a:r>
            <a:r>
              <a:rPr lang="en-US" dirty="0"/>
              <a:t>, </a:t>
            </a:r>
            <a:r>
              <a:rPr lang="en-US" dirty="0" err="1"/>
              <a:t>OnLoad</a:t>
            </a:r>
            <a:r>
              <a:rPr lang="en-US" dirty="0"/>
              <a:t>, and </a:t>
            </a:r>
            <a:r>
              <a:rPr lang="en-US" dirty="0" err="1"/>
              <a:t>OnUnload</a:t>
            </a:r>
            <a:r>
              <a:rPr lang="en-US" dirty="0"/>
              <a:t>.</a:t>
            </a:r>
          </a:p>
        </p:txBody>
      </p:sp>
    </p:spTree>
    <p:extLst>
      <p:ext uri="{BB962C8B-B14F-4D97-AF65-F5344CB8AC3E}">
        <p14:creationId xmlns:p14="http://schemas.microsoft.com/office/powerpoint/2010/main" val="28070495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a:t>
            </a:r>
            <a:r>
              <a:rPr lang="en-US" dirty="0"/>
              <a:t> functions</a:t>
            </a:r>
          </a:p>
        </p:txBody>
      </p:sp>
      <p:sp>
        <p:nvSpPr>
          <p:cNvPr id="3" name="Content Placeholder 2"/>
          <p:cNvSpPr>
            <a:spLocks noGrp="1"/>
          </p:cNvSpPr>
          <p:nvPr>
            <p:ph idx="1"/>
          </p:nvPr>
        </p:nvSpPr>
        <p:spPr/>
        <p:txBody>
          <a:bodyPr/>
          <a:lstStyle/>
          <a:p>
            <a:r>
              <a:rPr lang="en-US" dirty="0"/>
              <a:t>define your function dynamically using </a:t>
            </a:r>
            <a:r>
              <a:rPr lang="en-US" b="1" dirty="0"/>
              <a:t>Function()</a:t>
            </a:r>
            <a:r>
              <a:rPr lang="en-US" dirty="0"/>
              <a:t> constructor along with the </a:t>
            </a:r>
            <a:r>
              <a:rPr lang="en-US" b="1" dirty="0"/>
              <a:t>new</a:t>
            </a:r>
            <a:r>
              <a:rPr lang="en-US" dirty="0"/>
              <a:t> operator</a:t>
            </a:r>
          </a:p>
          <a:p>
            <a:r>
              <a:rPr lang="en-US" dirty="0"/>
              <a:t>Syntax;</a:t>
            </a:r>
          </a:p>
          <a:p>
            <a:pPr marL="0" indent="0">
              <a:buNone/>
            </a:pPr>
            <a:r>
              <a:rPr lang="en-US" dirty="0" err="1"/>
              <a:t>var</a:t>
            </a:r>
            <a:r>
              <a:rPr lang="en-US" dirty="0"/>
              <a:t> </a:t>
            </a:r>
            <a:r>
              <a:rPr lang="en-US" dirty="0" err="1"/>
              <a:t>variablename</a:t>
            </a:r>
            <a:r>
              <a:rPr lang="en-US" dirty="0"/>
              <a:t> = new Function(Arg1, Arg2..., "Function Body");</a:t>
            </a:r>
          </a:p>
          <a:p>
            <a:r>
              <a:rPr lang="en-US" b="1" dirty="0"/>
              <a:t>Function()</a:t>
            </a:r>
            <a:r>
              <a:rPr lang="en-US" dirty="0"/>
              <a:t> constructor expects any number of string arguments. </a:t>
            </a:r>
          </a:p>
          <a:p>
            <a:pPr lvl="1"/>
            <a:r>
              <a:rPr lang="en-US" dirty="0"/>
              <a:t>Last argument is the body of the function – it can contain arbitrary JavaScript statements, separated from each other by semicolons</a:t>
            </a:r>
          </a:p>
        </p:txBody>
      </p:sp>
    </p:spTree>
    <p:extLst>
      <p:ext uri="{BB962C8B-B14F-4D97-AF65-F5344CB8AC3E}">
        <p14:creationId xmlns:p14="http://schemas.microsoft.com/office/powerpoint/2010/main" val="11912884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a:t>
            </a:r>
            <a:r>
              <a:rPr lang="en-US" dirty="0"/>
              <a:t> functions</a:t>
            </a:r>
          </a:p>
        </p:txBody>
      </p:sp>
      <p:sp>
        <p:nvSpPr>
          <p:cNvPr id="3" name="Content Placeholder 2"/>
          <p:cNvSpPr>
            <a:spLocks noGrp="1"/>
          </p:cNvSpPr>
          <p:nvPr>
            <p:ph idx="1"/>
          </p:nvPr>
        </p:nvSpPr>
        <p:spPr/>
        <p:txBody>
          <a:bodyPr/>
          <a:lstStyle/>
          <a:p>
            <a:pPr marL="0" indent="0">
              <a:buNone/>
            </a:pPr>
            <a:r>
              <a:rPr lang="en-US" dirty="0"/>
              <a:t> </a:t>
            </a:r>
            <a:r>
              <a:rPr lang="en-US" dirty="0" err="1"/>
              <a:t>var</a:t>
            </a:r>
            <a:r>
              <a:rPr lang="en-US" dirty="0"/>
              <a:t> </a:t>
            </a:r>
            <a:r>
              <a:rPr lang="en-US" dirty="0" err="1"/>
              <a:t>func</a:t>
            </a:r>
            <a:r>
              <a:rPr lang="en-US" dirty="0"/>
              <a:t> = new Function("x", "y", "return x*y;");</a:t>
            </a:r>
          </a:p>
          <a:p>
            <a:pPr marL="0" indent="0">
              <a:buNone/>
            </a:pPr>
            <a:r>
              <a:rPr lang="en-US" dirty="0"/>
              <a:t> function </a:t>
            </a:r>
            <a:r>
              <a:rPr lang="en-US" dirty="0" err="1"/>
              <a:t>secondFunction</a:t>
            </a:r>
            <a:r>
              <a:rPr lang="en-US" dirty="0"/>
              <a:t>(){</a:t>
            </a:r>
          </a:p>
          <a:p>
            <a:pPr marL="0" indent="0">
              <a:buNone/>
            </a:pPr>
            <a:r>
              <a:rPr lang="en-US" dirty="0"/>
              <a:t>               </a:t>
            </a:r>
            <a:r>
              <a:rPr lang="en-US" dirty="0" err="1"/>
              <a:t>var</a:t>
            </a:r>
            <a:r>
              <a:rPr lang="en-US" dirty="0"/>
              <a:t> result;</a:t>
            </a:r>
          </a:p>
          <a:p>
            <a:pPr marL="0" indent="0">
              <a:buNone/>
            </a:pPr>
            <a:r>
              <a:rPr lang="en-US" dirty="0"/>
              <a:t>               result = </a:t>
            </a:r>
            <a:r>
              <a:rPr lang="en-US" dirty="0" err="1"/>
              <a:t>func</a:t>
            </a:r>
            <a:r>
              <a:rPr lang="en-US" dirty="0"/>
              <a:t>(10,20);</a:t>
            </a:r>
          </a:p>
          <a:p>
            <a:pPr marL="0" indent="0">
              <a:buNone/>
            </a:pPr>
            <a:r>
              <a:rPr lang="en-US" dirty="0"/>
              <a:t>               </a:t>
            </a:r>
            <a:r>
              <a:rPr lang="en-US" dirty="0" err="1"/>
              <a:t>document.write</a:t>
            </a:r>
            <a:r>
              <a:rPr lang="en-US" dirty="0"/>
              <a:t> ( result );</a:t>
            </a:r>
          </a:p>
          <a:p>
            <a:pPr marL="0" indent="0">
              <a:buNone/>
            </a:pPr>
            <a:r>
              <a:rPr lang="en-US" dirty="0"/>
              <a:t>      }</a:t>
            </a:r>
          </a:p>
        </p:txBody>
      </p:sp>
    </p:spTree>
    <p:extLst>
      <p:ext uri="{BB962C8B-B14F-4D97-AF65-F5344CB8AC3E}">
        <p14:creationId xmlns:p14="http://schemas.microsoft.com/office/powerpoint/2010/main" val="2509890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Literals</a:t>
            </a:r>
          </a:p>
        </p:txBody>
      </p:sp>
      <p:sp>
        <p:nvSpPr>
          <p:cNvPr id="3" name="Content Placeholder 2"/>
          <p:cNvSpPr>
            <a:spLocks noGrp="1"/>
          </p:cNvSpPr>
          <p:nvPr>
            <p:ph idx="1"/>
          </p:nvPr>
        </p:nvSpPr>
        <p:spPr/>
        <p:txBody>
          <a:bodyPr>
            <a:normAutofit fontScale="85000" lnSpcReduction="10000"/>
          </a:bodyPr>
          <a:lstStyle/>
          <a:p>
            <a:r>
              <a:rPr lang="en-US" dirty="0"/>
              <a:t> A function literal is an expression that defines an unnamed function.</a:t>
            </a:r>
          </a:p>
          <a:p>
            <a:r>
              <a:rPr lang="en-US" dirty="0"/>
              <a:t>used as an expression rather than a statement and no function name is required</a:t>
            </a:r>
          </a:p>
          <a:p>
            <a:r>
              <a:rPr lang="en-US" dirty="0" err="1"/>
              <a:t>var</a:t>
            </a:r>
            <a:r>
              <a:rPr lang="en-US" dirty="0"/>
              <a:t> </a:t>
            </a:r>
            <a:r>
              <a:rPr lang="en-US" dirty="0" err="1"/>
              <a:t>variablename</a:t>
            </a:r>
            <a:r>
              <a:rPr lang="en-US" dirty="0"/>
              <a:t> = function(Argument List){</a:t>
            </a:r>
          </a:p>
          <a:p>
            <a:pPr marL="0" indent="0">
              <a:buNone/>
            </a:pPr>
            <a:r>
              <a:rPr lang="en-US" dirty="0"/>
              <a:t>         Function Body </a:t>
            </a:r>
          </a:p>
          <a:p>
            <a:pPr marL="0" indent="0">
              <a:buNone/>
            </a:pPr>
            <a:r>
              <a:rPr lang="en-US" dirty="0"/>
              <a:t>      };</a:t>
            </a:r>
          </a:p>
          <a:p>
            <a:pPr marL="0" indent="0">
              <a:buNone/>
            </a:pPr>
            <a:r>
              <a:rPr lang="en-US" dirty="0"/>
              <a:t>Or</a:t>
            </a:r>
          </a:p>
          <a:p>
            <a:r>
              <a:rPr lang="en-US" dirty="0"/>
              <a:t> </a:t>
            </a:r>
            <a:r>
              <a:rPr lang="en-US" dirty="0" err="1"/>
              <a:t>var</a:t>
            </a:r>
            <a:r>
              <a:rPr lang="en-US" dirty="0"/>
              <a:t> </a:t>
            </a:r>
            <a:r>
              <a:rPr lang="en-US" dirty="0" err="1"/>
              <a:t>variablename</a:t>
            </a:r>
            <a:r>
              <a:rPr lang="en-US" dirty="0"/>
              <a:t> = function </a:t>
            </a:r>
            <a:r>
              <a:rPr lang="en-US" dirty="0" err="1"/>
              <a:t>FunctionName</a:t>
            </a:r>
            <a:r>
              <a:rPr lang="en-US" dirty="0"/>
              <a:t>(Argument List){</a:t>
            </a:r>
          </a:p>
          <a:p>
            <a:pPr marL="0" indent="0">
              <a:buNone/>
            </a:pPr>
            <a:r>
              <a:rPr lang="en-US" dirty="0"/>
              <a:t>         Function Body</a:t>
            </a:r>
          </a:p>
          <a:p>
            <a:pPr marL="0" indent="0">
              <a:buNone/>
            </a:pPr>
            <a:r>
              <a:rPr lang="en-US" dirty="0"/>
              <a:t>      };</a:t>
            </a:r>
          </a:p>
          <a:p>
            <a:pPr marL="0" indent="0">
              <a:buNone/>
            </a:pPr>
            <a:r>
              <a:rPr lang="en-US" dirty="0"/>
              <a:t>But this name does not have any significance</a:t>
            </a:r>
          </a:p>
          <a:p>
            <a:pPr marL="0" indent="0">
              <a:buNone/>
            </a:pPr>
            <a:endParaRPr lang="en-US" dirty="0"/>
          </a:p>
        </p:txBody>
      </p:sp>
    </p:spTree>
    <p:extLst>
      <p:ext uri="{BB962C8B-B14F-4D97-AF65-F5344CB8AC3E}">
        <p14:creationId xmlns:p14="http://schemas.microsoft.com/office/powerpoint/2010/main" val="8211687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Literals</a:t>
            </a:r>
          </a:p>
        </p:txBody>
      </p:sp>
      <p:sp>
        <p:nvSpPr>
          <p:cNvPr id="3" name="Content Placeholder 2"/>
          <p:cNvSpPr>
            <a:spLocks noGrp="1"/>
          </p:cNvSpPr>
          <p:nvPr>
            <p:ph idx="1"/>
          </p:nvPr>
        </p:nvSpPr>
        <p:spPr/>
        <p:txBody>
          <a:bodyPr/>
          <a:lstStyle/>
          <a:p>
            <a:pPr marL="0" indent="0">
              <a:buNone/>
            </a:pPr>
            <a:r>
              <a:rPr lang="en-US" dirty="0" err="1"/>
              <a:t>var</a:t>
            </a:r>
            <a:r>
              <a:rPr lang="en-US" dirty="0"/>
              <a:t> </a:t>
            </a:r>
            <a:r>
              <a:rPr lang="en-US" dirty="0" err="1"/>
              <a:t>func</a:t>
            </a:r>
            <a:r>
              <a:rPr lang="en-US" dirty="0"/>
              <a:t> = function(</a:t>
            </a:r>
            <a:r>
              <a:rPr lang="en-US" dirty="0" err="1"/>
              <a:t>x,y</a:t>
            </a:r>
            <a:r>
              <a:rPr lang="en-US" dirty="0"/>
              <a:t>){ return x*y };</a:t>
            </a:r>
          </a:p>
          <a:p>
            <a:pPr marL="0" indent="0">
              <a:buNone/>
            </a:pPr>
            <a:r>
              <a:rPr lang="en-US" dirty="0"/>
              <a:t>            </a:t>
            </a:r>
          </a:p>
          <a:p>
            <a:pPr marL="0" indent="0">
              <a:buNone/>
            </a:pPr>
            <a:r>
              <a:rPr lang="en-US" dirty="0"/>
              <a:t>            function </a:t>
            </a:r>
            <a:r>
              <a:rPr lang="en-US" dirty="0" err="1"/>
              <a:t>secondFunction</a:t>
            </a:r>
            <a:r>
              <a:rPr lang="en-US" dirty="0"/>
              <a:t>(){</a:t>
            </a:r>
          </a:p>
          <a:p>
            <a:pPr marL="0" indent="0">
              <a:buNone/>
            </a:pPr>
            <a:r>
              <a:rPr lang="en-US" dirty="0"/>
              <a:t>               </a:t>
            </a:r>
            <a:r>
              <a:rPr lang="en-US" dirty="0" err="1"/>
              <a:t>var</a:t>
            </a:r>
            <a:r>
              <a:rPr lang="en-US" dirty="0"/>
              <a:t> result;</a:t>
            </a:r>
          </a:p>
          <a:p>
            <a:pPr marL="0" indent="0">
              <a:buNone/>
            </a:pPr>
            <a:r>
              <a:rPr lang="en-US" dirty="0"/>
              <a:t>               result = </a:t>
            </a:r>
            <a:r>
              <a:rPr lang="en-US" dirty="0" err="1"/>
              <a:t>func</a:t>
            </a:r>
            <a:r>
              <a:rPr lang="en-US" dirty="0"/>
              <a:t>(10,20);</a:t>
            </a:r>
          </a:p>
          <a:p>
            <a:pPr marL="0" indent="0">
              <a:buNone/>
            </a:pPr>
            <a:r>
              <a:rPr lang="en-US" dirty="0"/>
              <a:t>               </a:t>
            </a:r>
            <a:r>
              <a:rPr lang="en-US" dirty="0" err="1"/>
              <a:t>document.write</a:t>
            </a:r>
            <a:r>
              <a:rPr lang="en-US" dirty="0"/>
              <a:t> ( result );</a:t>
            </a:r>
          </a:p>
          <a:p>
            <a:pPr marL="0" indent="0">
              <a:buNone/>
            </a:pPr>
            <a:r>
              <a:rPr lang="en-US" dirty="0"/>
              <a:t>            }</a:t>
            </a:r>
          </a:p>
        </p:txBody>
      </p:sp>
    </p:spTree>
    <p:extLst>
      <p:ext uri="{BB962C8B-B14F-4D97-AF65-F5344CB8AC3E}">
        <p14:creationId xmlns:p14="http://schemas.microsoft.com/office/powerpoint/2010/main" val="2799508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nested scope</a:t>
            </a:r>
          </a:p>
        </p:txBody>
      </p:sp>
      <p:sp>
        <p:nvSpPr>
          <p:cNvPr id="3" name="Content Placeholder 2"/>
          <p:cNvSpPr>
            <a:spLocks noGrp="1"/>
          </p:cNvSpPr>
          <p:nvPr>
            <p:ph idx="1"/>
          </p:nvPr>
        </p:nvSpPr>
        <p:spPr/>
        <p:txBody>
          <a:bodyPr/>
          <a:lstStyle/>
          <a:p>
            <a:r>
              <a:rPr lang="en-US" dirty="0"/>
              <a:t>Functions can be created inside other functions, producing several degrees of locality</a:t>
            </a:r>
          </a:p>
          <a:p>
            <a:r>
              <a:rPr lang="en-US" dirty="0"/>
              <a:t>Example : </a:t>
            </a:r>
            <a:r>
              <a:rPr lang="en-US" dirty="0" err="1">
                <a:hlinkClick r:id="rId2" action="ppaction://hlinkfile"/>
              </a:rPr>
              <a:t>javascript</a:t>
            </a:r>
            <a:r>
              <a:rPr lang="en-US" dirty="0">
                <a:hlinkClick r:id="rId2" action="ppaction://hlinkfile"/>
              </a:rPr>
              <a:t> demos\nestedfunction.html</a:t>
            </a:r>
            <a:endParaRPr lang="en-US" dirty="0"/>
          </a:p>
        </p:txBody>
      </p:sp>
    </p:spTree>
    <p:extLst>
      <p:ext uri="{BB962C8B-B14F-4D97-AF65-F5344CB8AC3E}">
        <p14:creationId xmlns:p14="http://schemas.microsoft.com/office/powerpoint/2010/main" val="26121735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arguments</a:t>
            </a:r>
          </a:p>
        </p:txBody>
      </p:sp>
      <p:sp>
        <p:nvSpPr>
          <p:cNvPr id="3" name="Content Placeholder 2"/>
          <p:cNvSpPr>
            <a:spLocks noGrp="1"/>
          </p:cNvSpPr>
          <p:nvPr>
            <p:ph idx="1"/>
          </p:nvPr>
        </p:nvSpPr>
        <p:spPr/>
        <p:txBody>
          <a:bodyPr/>
          <a:lstStyle/>
          <a:p>
            <a:r>
              <a:rPr lang="en-US" dirty="0"/>
              <a:t>JavaScript is flexible about the number of arguments to pass to a function. </a:t>
            </a:r>
          </a:p>
          <a:p>
            <a:r>
              <a:rPr lang="en-US" dirty="0"/>
              <a:t>If the number of arguments passed are more than the formal parameters, the extra ones are ignored. If you pass too few, the missing parameters simply get assigned the value undefined.</a:t>
            </a:r>
          </a:p>
          <a:p>
            <a:r>
              <a:rPr lang="en-US" dirty="0"/>
              <a:t> If a function does not return anything, it’s result is considered to be a special value, undefined</a:t>
            </a:r>
          </a:p>
          <a:p>
            <a:endParaRPr lang="en-US" dirty="0"/>
          </a:p>
        </p:txBody>
      </p:sp>
    </p:spTree>
    <p:extLst>
      <p:ext uri="{BB962C8B-B14F-4D97-AF65-F5344CB8AC3E}">
        <p14:creationId xmlns:p14="http://schemas.microsoft.com/office/powerpoint/2010/main" val="16159777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arguments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Function power can be called either with two arguments or with a single argument(the exponent is assumed to be two, and the function behaves like square)</a:t>
            </a:r>
          </a:p>
          <a:p>
            <a:pPr marL="0" indent="0">
              <a:buNone/>
            </a:pPr>
            <a:r>
              <a:rPr lang="en-US" dirty="0"/>
              <a:t>function power(base, exponent) {</a:t>
            </a:r>
          </a:p>
          <a:p>
            <a:pPr marL="0" indent="0">
              <a:buNone/>
            </a:pPr>
            <a:r>
              <a:rPr lang="en-US" dirty="0"/>
              <a:t>  if (exponent == undefined)</a:t>
            </a:r>
          </a:p>
          <a:p>
            <a:pPr marL="0" indent="0">
              <a:buNone/>
            </a:pPr>
            <a:r>
              <a:rPr lang="en-US" dirty="0"/>
              <a:t>    exponent = 2;</a:t>
            </a:r>
          </a:p>
          <a:p>
            <a:pPr marL="0" indent="0">
              <a:buNone/>
            </a:pPr>
            <a:r>
              <a:rPr lang="en-US" dirty="0"/>
              <a:t>  </a:t>
            </a:r>
            <a:r>
              <a:rPr lang="en-US" dirty="0" err="1"/>
              <a:t>var</a:t>
            </a:r>
            <a:r>
              <a:rPr lang="en-US" dirty="0"/>
              <a:t> result = 1;</a:t>
            </a:r>
          </a:p>
          <a:p>
            <a:pPr marL="0" indent="0">
              <a:buNone/>
            </a:pPr>
            <a:r>
              <a:rPr lang="en-US" dirty="0"/>
              <a:t>  for (</a:t>
            </a:r>
            <a:r>
              <a:rPr lang="en-US" dirty="0" err="1"/>
              <a:t>var</a:t>
            </a:r>
            <a:r>
              <a:rPr lang="en-US" dirty="0"/>
              <a:t> count = 0; count &lt; exponent; count++)</a:t>
            </a:r>
          </a:p>
          <a:p>
            <a:pPr marL="0" indent="0">
              <a:buNone/>
            </a:pPr>
            <a:r>
              <a:rPr lang="en-US" dirty="0"/>
              <a:t>    result *= base;</a:t>
            </a:r>
          </a:p>
          <a:p>
            <a:pPr marL="0" indent="0">
              <a:buNone/>
            </a:pPr>
            <a:r>
              <a:rPr lang="en-US" dirty="0"/>
              <a:t>  return result;</a:t>
            </a:r>
          </a:p>
          <a:p>
            <a:pPr marL="0" indent="0">
              <a:buNone/>
            </a:pPr>
            <a:r>
              <a:rPr lang="en-US" dirty="0"/>
              <a:t>}</a:t>
            </a:r>
          </a:p>
        </p:txBody>
      </p:sp>
    </p:spTree>
    <p:extLst>
      <p:ext uri="{BB962C8B-B14F-4D97-AF65-F5344CB8AC3E}">
        <p14:creationId xmlns:p14="http://schemas.microsoft.com/office/powerpoint/2010/main" val="24545321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 function around</a:t>
            </a:r>
          </a:p>
        </p:txBody>
      </p:sp>
      <p:sp>
        <p:nvSpPr>
          <p:cNvPr id="3" name="Content Placeholder 2"/>
          <p:cNvSpPr>
            <a:spLocks noGrp="1"/>
          </p:cNvSpPr>
          <p:nvPr>
            <p:ph idx="1"/>
          </p:nvPr>
        </p:nvSpPr>
        <p:spPr>
          <a:xfrm>
            <a:off x="1154954" y="2311952"/>
            <a:ext cx="8825659" cy="2087770"/>
          </a:xfrm>
          <a:ln>
            <a:solidFill>
              <a:schemeClr val="tx1"/>
            </a:solidFill>
            <a:prstDash val="solid"/>
          </a:ln>
        </p:spPr>
        <p:txBody>
          <a:bodyPr>
            <a:normAutofit/>
          </a:bodyPr>
          <a:lstStyle/>
          <a:p>
            <a:pPr marL="0" indent="0">
              <a:buNone/>
            </a:pPr>
            <a:r>
              <a:rPr lang="en-US" dirty="0"/>
              <a:t>function </a:t>
            </a:r>
            <a:r>
              <a:rPr lang="en-US" dirty="0" err="1"/>
              <a:t>sayHi</a:t>
            </a:r>
            <a:r>
              <a:rPr lang="en-US" dirty="0"/>
              <a:t>(name) {</a:t>
            </a:r>
          </a:p>
          <a:p>
            <a:pPr marL="0" indent="0">
              <a:buNone/>
            </a:pPr>
            <a:r>
              <a:rPr lang="en-US" dirty="0"/>
              <a:t>  alert("Hi, "+name);</a:t>
            </a:r>
          </a:p>
          <a:p>
            <a:pPr marL="0" indent="0">
              <a:buNone/>
            </a:pPr>
            <a:r>
              <a:rPr lang="en-US" dirty="0"/>
              <a:t>}</a:t>
            </a:r>
          </a:p>
          <a:p>
            <a:pPr marL="0" indent="0">
              <a:buNone/>
            </a:pPr>
            <a:r>
              <a:rPr lang="en-US" dirty="0"/>
              <a:t> </a:t>
            </a:r>
            <a:r>
              <a:rPr lang="en-US" dirty="0" err="1"/>
              <a:t>var</a:t>
            </a:r>
            <a:r>
              <a:rPr lang="en-US" dirty="0"/>
              <a:t> hi = </a:t>
            </a:r>
            <a:r>
              <a:rPr lang="en-US" dirty="0" err="1"/>
              <a:t>sayHi</a:t>
            </a:r>
            <a:r>
              <a:rPr lang="en-US" dirty="0"/>
              <a:t> ;// assign a function to another variable</a:t>
            </a:r>
          </a:p>
          <a:p>
            <a:pPr marL="0" indent="0">
              <a:buNone/>
            </a:pPr>
            <a:r>
              <a:rPr lang="en-US" dirty="0"/>
              <a:t> hi("dude");</a:t>
            </a:r>
          </a:p>
          <a:p>
            <a:endParaRPr lang="en-US" dirty="0"/>
          </a:p>
        </p:txBody>
      </p:sp>
      <p:sp>
        <p:nvSpPr>
          <p:cNvPr id="12" name="Rectangle 11"/>
          <p:cNvSpPr/>
          <p:nvPr/>
        </p:nvSpPr>
        <p:spPr>
          <a:xfrm>
            <a:off x="1154953" y="4652955"/>
            <a:ext cx="8956455" cy="1754326"/>
          </a:xfrm>
          <a:prstGeom prst="rect">
            <a:avLst/>
          </a:prstGeom>
        </p:spPr>
        <p:txBody>
          <a:bodyPr wrap="square">
            <a:spAutoFit/>
          </a:bodyPr>
          <a:lstStyle/>
          <a:p>
            <a:pPr marL="285750" indent="-285750">
              <a:buFont typeface="Wingdings" panose="05000000000000000000" pitchFamily="2" charset="2"/>
              <a:buChar char="Ø"/>
            </a:pPr>
            <a:r>
              <a:rPr lang="en-US" dirty="0"/>
              <a:t>Just like any value, a function can also be assigned</a:t>
            </a:r>
          </a:p>
          <a:p>
            <a:pPr marL="285750" indent="-285750">
              <a:buFont typeface="Wingdings" panose="05000000000000000000" pitchFamily="2" charset="2"/>
              <a:buChar char="Ø"/>
            </a:pPr>
            <a:r>
              <a:rPr lang="en-US" dirty="0"/>
              <a:t>The function is assigned by reference.</a:t>
            </a:r>
          </a:p>
          <a:p>
            <a:pPr marL="285750" indent="-285750">
              <a:buFont typeface="Wingdings" panose="05000000000000000000" pitchFamily="2" charset="2"/>
              <a:buChar char="Ø"/>
            </a:pPr>
            <a:r>
              <a:rPr lang="en-US" dirty="0"/>
              <a:t>Function is kept somewhere in memory and </a:t>
            </a:r>
            <a:r>
              <a:rPr lang="en-US" dirty="0" err="1"/>
              <a:t>sayHi</a:t>
            </a:r>
            <a:r>
              <a:rPr lang="en-US" dirty="0"/>
              <a:t> is a reference (or could say pointer) to it. When it is  assigned it to hi, both variables start to reference the same function.</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9628902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765345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 functions</a:t>
            </a:r>
            <a:endParaRPr lang="en-US" dirty="0"/>
          </a:p>
        </p:txBody>
      </p:sp>
      <p:sp>
        <p:nvSpPr>
          <p:cNvPr id="3" name="Content Placeholder 2"/>
          <p:cNvSpPr>
            <a:spLocks noGrp="1"/>
          </p:cNvSpPr>
          <p:nvPr>
            <p:ph idx="1"/>
          </p:nvPr>
        </p:nvSpPr>
        <p:spPr/>
        <p:txBody>
          <a:bodyPr/>
          <a:lstStyle/>
          <a:p>
            <a:r>
              <a:rPr lang="en-US" dirty="0"/>
              <a:t>Being able to reference a specific instance of local variables in an enclosing function—is called closure.</a:t>
            </a:r>
          </a:p>
          <a:p>
            <a:r>
              <a:rPr lang="en-US" dirty="0"/>
              <a:t> A function that “closes over” some local variables is called a closure.</a:t>
            </a:r>
          </a:p>
          <a:p>
            <a:endParaRPr lang="en-US" dirty="0"/>
          </a:p>
        </p:txBody>
      </p:sp>
    </p:spTree>
    <p:extLst>
      <p:ext uri="{BB962C8B-B14F-4D97-AF65-F5344CB8AC3E}">
        <p14:creationId xmlns:p14="http://schemas.microsoft.com/office/powerpoint/2010/main" val="92884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CSS and JavaScript</a:t>
            </a:r>
          </a:p>
        </p:txBody>
      </p:sp>
      <p:sp>
        <p:nvSpPr>
          <p:cNvPr id="3" name="Content Placeholder 2"/>
          <p:cNvSpPr>
            <a:spLocks noGrp="1"/>
          </p:cNvSpPr>
          <p:nvPr>
            <p:ph idx="1"/>
          </p:nvPr>
        </p:nvSpPr>
        <p:spPr/>
        <p:txBody>
          <a:bodyPr>
            <a:normAutofit/>
          </a:bodyPr>
          <a:lstStyle/>
          <a:p>
            <a:r>
              <a:rPr lang="en-US" dirty="0"/>
              <a:t>JavaScript runs in web browser alongside HTML and CSS</a:t>
            </a:r>
          </a:p>
          <a:p>
            <a:r>
              <a:rPr lang="en-US" dirty="0"/>
              <a:t>Can be added to any web page using a script tag. </a:t>
            </a:r>
          </a:p>
          <a:p>
            <a:r>
              <a:rPr lang="en-US" dirty="0"/>
              <a:t>Script element can either contain JavaScript directly (internal) or link to an external resource via a </a:t>
            </a:r>
            <a:r>
              <a:rPr lang="en-US" dirty="0" err="1"/>
              <a:t>src</a:t>
            </a:r>
            <a:r>
              <a:rPr lang="en-US" dirty="0"/>
              <a:t> attribute (external).</a:t>
            </a:r>
          </a:p>
          <a:p>
            <a:r>
              <a:rPr lang="en-US" dirty="0"/>
              <a:t>Browser runs JavaScript line-by-line, starting at the top of the file or script element and finishing at the bottom </a:t>
            </a:r>
          </a:p>
          <a:p>
            <a:r>
              <a:rPr lang="en-US" dirty="0"/>
              <a:t>Programs in JavaScript are called </a:t>
            </a:r>
            <a:r>
              <a:rPr lang="en-US" i="1" dirty="0"/>
              <a:t>scripts</a:t>
            </a:r>
            <a:r>
              <a:rPr lang="en-US" dirty="0"/>
              <a:t>. Needs no compilation. Write a script, append it to HTML-page and it works.</a:t>
            </a:r>
          </a:p>
          <a:p>
            <a:endParaRPr lang="en-US" dirty="0"/>
          </a:p>
        </p:txBody>
      </p:sp>
    </p:spTree>
    <p:extLst>
      <p:ext uri="{BB962C8B-B14F-4D97-AF65-F5344CB8AC3E}">
        <p14:creationId xmlns:p14="http://schemas.microsoft.com/office/powerpoint/2010/main" val="39917305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 functions</a:t>
            </a:r>
            <a:endParaRPr lang="en-US" dirty="0"/>
          </a:p>
        </p:txBody>
      </p:sp>
      <p:sp>
        <p:nvSpPr>
          <p:cNvPr id="3" name="Content Placeholder 2"/>
          <p:cNvSpPr>
            <a:spLocks noGrp="1"/>
          </p:cNvSpPr>
          <p:nvPr>
            <p:ph idx="1"/>
          </p:nvPr>
        </p:nvSpPr>
        <p:spPr/>
        <p:txBody>
          <a:bodyPr/>
          <a:lstStyle/>
          <a:p>
            <a:pPr marL="0" indent="0">
              <a:buNone/>
            </a:pPr>
            <a:r>
              <a:rPr lang="en-US" dirty="0"/>
              <a:t>function multiplier(factor) {</a:t>
            </a:r>
          </a:p>
          <a:p>
            <a:pPr marL="0" indent="0">
              <a:buNone/>
            </a:pPr>
            <a:r>
              <a:rPr lang="en-US" dirty="0"/>
              <a:t>  return function(number) {</a:t>
            </a:r>
          </a:p>
          <a:p>
            <a:pPr marL="0" indent="0">
              <a:buNone/>
            </a:pPr>
            <a:r>
              <a:rPr lang="en-US" dirty="0"/>
              <a:t>    return number * factor;</a:t>
            </a:r>
          </a:p>
          <a:p>
            <a:pPr marL="0" indent="0">
              <a:buNone/>
            </a:pPr>
            <a:r>
              <a:rPr lang="en-US" dirty="0"/>
              <a:t>  };</a:t>
            </a:r>
          </a:p>
          <a:p>
            <a:pPr marL="0" indent="0">
              <a:buNone/>
            </a:pPr>
            <a:r>
              <a:rPr lang="en-US" dirty="0"/>
              <a:t>}</a:t>
            </a:r>
          </a:p>
          <a:p>
            <a:pPr marL="0" indent="0">
              <a:buNone/>
            </a:pPr>
            <a:r>
              <a:rPr lang="en-US" dirty="0" err="1"/>
              <a:t>var</a:t>
            </a:r>
            <a:r>
              <a:rPr lang="en-US" dirty="0"/>
              <a:t> twice = multiplier(2);</a:t>
            </a:r>
          </a:p>
          <a:p>
            <a:pPr marL="0" indent="0">
              <a:buNone/>
            </a:pPr>
            <a:r>
              <a:rPr lang="en-US" dirty="0"/>
              <a:t>console.log(twice(5));</a:t>
            </a:r>
          </a:p>
          <a:p>
            <a:pPr marL="0" indent="0">
              <a:buNone/>
            </a:pPr>
            <a:r>
              <a:rPr lang="en-US" b="1" dirty="0"/>
              <a:t>Output : 10</a:t>
            </a:r>
          </a:p>
        </p:txBody>
      </p:sp>
    </p:spTree>
    <p:extLst>
      <p:ext uri="{BB962C8B-B14F-4D97-AF65-F5344CB8AC3E}">
        <p14:creationId xmlns:p14="http://schemas.microsoft.com/office/powerpoint/2010/main" val="13157607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 functions</a:t>
            </a:r>
            <a:endParaRPr lang="en-US" dirty="0"/>
          </a:p>
        </p:txBody>
      </p:sp>
      <p:sp>
        <p:nvSpPr>
          <p:cNvPr id="3" name="Content Placeholder 2"/>
          <p:cNvSpPr>
            <a:spLocks noGrp="1"/>
          </p:cNvSpPr>
          <p:nvPr>
            <p:ph idx="1"/>
          </p:nvPr>
        </p:nvSpPr>
        <p:spPr/>
        <p:txBody>
          <a:bodyPr/>
          <a:lstStyle/>
          <a:p>
            <a:r>
              <a:rPr lang="en-US" dirty="0"/>
              <a:t>multiplier returns a frozen chunk of code that gets stored in the twice variable.</a:t>
            </a:r>
          </a:p>
          <a:p>
            <a:r>
              <a:rPr lang="en-US" dirty="0"/>
              <a:t> The last line then calls the value in this variable, causing the frozen code (return number * factor;) to be activated.</a:t>
            </a:r>
          </a:p>
          <a:p>
            <a:r>
              <a:rPr lang="en-US" dirty="0"/>
              <a:t> It still has access to the factor variable from the multiplier call that created it, and in addition it gets access to the argument passed when unfreezing it, 5, through its number parameter.</a:t>
            </a:r>
          </a:p>
          <a:p>
            <a:endParaRPr lang="en-US" dirty="0"/>
          </a:p>
        </p:txBody>
      </p:sp>
    </p:spTree>
    <p:extLst>
      <p:ext uri="{BB962C8B-B14F-4D97-AF65-F5344CB8AC3E}">
        <p14:creationId xmlns:p14="http://schemas.microsoft.com/office/powerpoint/2010/main" val="58284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a:t>
            </a:r>
            <a:r>
              <a:rPr lang="en-US" dirty="0" err="1"/>
              <a:t>javascript</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a:p>
          <a:p>
            <a:r>
              <a:rPr lang="en-US" dirty="0"/>
              <a:t>Scripts can be placed in the &lt;body&gt;, or in the &lt;head&gt; section of an HTML page, or in both.</a:t>
            </a:r>
          </a:p>
          <a:p>
            <a:r>
              <a:rPr lang="en-US" dirty="0"/>
              <a:t> Good idea to place scripts at the bottom of the &lt;body&gt; element.</a:t>
            </a:r>
            <a:br>
              <a:rPr lang="en-US" dirty="0"/>
            </a:br>
            <a:r>
              <a:rPr lang="en-US" dirty="0"/>
              <a:t>Can improve page load, because script compilation can slow down the display.</a:t>
            </a:r>
          </a:p>
          <a:p>
            <a:r>
              <a:rPr lang="en-US" dirty="0"/>
              <a:t>Add JavaScript inside a script element:</a:t>
            </a:r>
          </a:p>
          <a:p>
            <a:pPr marL="0" indent="0">
              <a:buNone/>
            </a:pPr>
            <a:r>
              <a:rPr lang="en-US" dirty="0"/>
              <a:t>&lt;script&gt;</a:t>
            </a:r>
          </a:p>
          <a:p>
            <a:pPr marL="0" indent="0">
              <a:buNone/>
            </a:pPr>
            <a:r>
              <a:rPr lang="en-US" dirty="0"/>
              <a:t>    alert("Hello, world.");</a:t>
            </a:r>
          </a:p>
          <a:p>
            <a:pPr marL="0" indent="0">
              <a:buNone/>
            </a:pPr>
            <a:r>
              <a:rPr lang="en-US" dirty="0"/>
              <a:t>&lt;/script&gt;</a:t>
            </a:r>
          </a:p>
          <a:p>
            <a:pPr marL="0" indent="0">
              <a:buNone/>
            </a:pPr>
            <a:r>
              <a:rPr lang="en-US" dirty="0" err="1"/>
              <a:t>Javascript</a:t>
            </a:r>
            <a:r>
              <a:rPr lang="en-US" dirty="0"/>
              <a:t> in head section :</a:t>
            </a:r>
          </a:p>
          <a:p>
            <a:pPr marL="0" indent="0">
              <a:buNone/>
            </a:pPr>
            <a:r>
              <a:rPr lang="en-US" dirty="0" err="1"/>
              <a:t>Javascript</a:t>
            </a:r>
            <a:r>
              <a:rPr lang="en-US" dirty="0"/>
              <a:t> in body section :</a:t>
            </a:r>
            <a:r>
              <a:rPr lang="en-US" dirty="0" err="1">
                <a:hlinkClick r:id="rId2" action="ppaction://hlinkfile"/>
              </a:rPr>
              <a:t>javascript</a:t>
            </a:r>
            <a:r>
              <a:rPr lang="en-US" dirty="0">
                <a:hlinkClick r:id="rId2" action="ppaction://hlinkfile"/>
              </a:rPr>
              <a:t> demos\javascriptinbody.html</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3129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t>
            </a:r>
            <a:r>
              <a:rPr lang="en-US" dirty="0" err="1"/>
              <a:t>javascript</a:t>
            </a:r>
            <a:endParaRPr lang="en-US" dirty="0"/>
          </a:p>
        </p:txBody>
      </p:sp>
      <p:sp>
        <p:nvSpPr>
          <p:cNvPr id="3" name="Content Placeholder 2"/>
          <p:cNvSpPr>
            <a:spLocks noGrp="1"/>
          </p:cNvSpPr>
          <p:nvPr>
            <p:ph idx="1"/>
          </p:nvPr>
        </p:nvSpPr>
        <p:spPr/>
        <p:txBody>
          <a:bodyPr>
            <a:normAutofit/>
          </a:bodyPr>
          <a:lstStyle/>
          <a:p>
            <a:endParaRPr lang="en-US" dirty="0"/>
          </a:p>
          <a:p>
            <a:r>
              <a:rPr lang="en-US" dirty="0"/>
              <a:t>An external JavaScript resource is a text file with a .</a:t>
            </a:r>
            <a:r>
              <a:rPr lang="en-US" dirty="0" err="1"/>
              <a:t>js</a:t>
            </a:r>
            <a:r>
              <a:rPr lang="en-US" dirty="0"/>
              <a:t> extension.</a:t>
            </a:r>
          </a:p>
          <a:p>
            <a:endParaRPr lang="en-US" dirty="0"/>
          </a:p>
          <a:p>
            <a:r>
              <a:rPr lang="en-US" dirty="0"/>
              <a:t>To add a JavaScript file to your page- use a script tag with a </a:t>
            </a:r>
            <a:r>
              <a:rPr lang="en-US" dirty="0" err="1"/>
              <a:t>src</a:t>
            </a:r>
            <a:r>
              <a:rPr lang="en-US" dirty="0"/>
              <a:t> attribute pointing to the file. </a:t>
            </a:r>
          </a:p>
          <a:p>
            <a:endParaRPr lang="en-US" dirty="0"/>
          </a:p>
          <a:p>
            <a:r>
              <a:rPr lang="en-US" dirty="0"/>
              <a:t>&lt;script </a:t>
            </a:r>
            <a:r>
              <a:rPr lang="en-US" dirty="0" err="1"/>
              <a:t>src</a:t>
            </a:r>
            <a:r>
              <a:rPr lang="en-US" dirty="0"/>
              <a:t>="script.js"&gt;&lt;/script&gt;</a:t>
            </a:r>
          </a:p>
          <a:p>
            <a:r>
              <a:rPr lang="en-US" dirty="0"/>
              <a:t>Example of External </a:t>
            </a:r>
            <a:r>
              <a:rPr lang="en-US" dirty="0" err="1"/>
              <a:t>javascript</a:t>
            </a:r>
            <a:r>
              <a:rPr lang="en-US" dirty="0"/>
              <a:t>: </a:t>
            </a:r>
            <a:r>
              <a:rPr lang="en-US" dirty="0" err="1">
                <a:hlinkClick r:id="rId2" action="ppaction://hlinkfile"/>
              </a:rPr>
              <a:t>javascript</a:t>
            </a:r>
            <a:r>
              <a:rPr lang="en-US" dirty="0">
                <a:hlinkClick r:id="rId2" action="ppaction://hlinkfile"/>
              </a:rPr>
              <a:t> demos\externaljavascriptdemo.html</a:t>
            </a:r>
            <a:endParaRPr lang="en-US" dirty="0"/>
          </a:p>
          <a:p>
            <a:endParaRPr lang="en-US" dirty="0"/>
          </a:p>
        </p:txBody>
      </p:sp>
    </p:spTree>
    <p:extLst>
      <p:ext uri="{BB962C8B-B14F-4D97-AF65-F5344CB8AC3E}">
        <p14:creationId xmlns:p14="http://schemas.microsoft.com/office/powerpoint/2010/main" val="293426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a:t>
            </a:r>
            <a:r>
              <a:rPr lang="en-US" dirty="0" err="1"/>
              <a:t>javascript</a:t>
            </a:r>
            <a:endParaRPr lang="en-US" dirty="0"/>
          </a:p>
        </p:txBody>
      </p:sp>
      <p:sp>
        <p:nvSpPr>
          <p:cNvPr id="3" name="Content Placeholder 2"/>
          <p:cNvSpPr>
            <a:spLocks noGrp="1"/>
          </p:cNvSpPr>
          <p:nvPr>
            <p:ph idx="1"/>
          </p:nvPr>
        </p:nvSpPr>
        <p:spPr/>
        <p:txBody>
          <a:bodyPr/>
          <a:lstStyle/>
          <a:p>
            <a:r>
              <a:rPr lang="en-US" dirty="0"/>
              <a:t>Event attributes inside HTML tags </a:t>
            </a:r>
          </a:p>
          <a:p>
            <a:r>
              <a:rPr lang="en-US" dirty="0"/>
              <a:t> &lt;a </a:t>
            </a:r>
            <a:r>
              <a:rPr lang="en-US" dirty="0" err="1"/>
              <a:t>href</a:t>
            </a:r>
            <a:r>
              <a:rPr lang="en-US" dirty="0"/>
              <a:t>="somewhere.html" </a:t>
            </a:r>
            <a:r>
              <a:rPr lang="en-US" dirty="0" err="1"/>
              <a:t>onclick</a:t>
            </a:r>
            <a:r>
              <a:rPr lang="en-US" dirty="0"/>
              <a:t>="alert('</a:t>
            </a:r>
            <a:r>
              <a:rPr lang="en-US" dirty="0" err="1"/>
              <a:t>Noooooo</a:t>
            </a:r>
            <a:r>
              <a:rPr lang="en-US" dirty="0"/>
              <a:t>!');"&gt;Click me&lt;/a&gt;. </a:t>
            </a:r>
          </a:p>
          <a:p>
            <a:r>
              <a:rPr lang="en-US"/>
              <a:t>Preferable </a:t>
            </a:r>
            <a:r>
              <a:rPr lang="en-US" dirty="0"/>
              <a:t>to avoid this approach</a:t>
            </a:r>
          </a:p>
        </p:txBody>
      </p:sp>
    </p:spTree>
    <p:extLst>
      <p:ext uri="{BB962C8B-B14F-4D97-AF65-F5344CB8AC3E}">
        <p14:creationId xmlns:p14="http://schemas.microsoft.com/office/powerpoint/2010/main" val="23419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893734"/>
            <a:ext cx="10747513" cy="5355312"/>
          </a:xfrm>
          <a:prstGeom prst="rect">
            <a:avLst/>
          </a:prstGeom>
        </p:spPr>
        <p:txBody>
          <a:bodyPr wrap="square">
            <a:spAutoFit/>
          </a:bodyPr>
          <a:lstStyle/>
          <a:p>
            <a:r>
              <a:rPr lang="en-US" dirty="0"/>
              <a:t>&lt;HTML&gt;</a:t>
            </a:r>
          </a:p>
          <a:p>
            <a:r>
              <a:rPr lang="en-US" dirty="0"/>
              <a:t>&lt;HEAD&gt;</a:t>
            </a:r>
          </a:p>
          <a:p>
            <a:r>
              <a:rPr lang="en-US" dirty="0"/>
              <a:t>&lt;SCRIPT LANGUAGE="JavaScript"&gt;</a:t>
            </a:r>
          </a:p>
          <a:p>
            <a:r>
              <a:rPr lang="en-US" dirty="0"/>
              <a:t>&lt;!-- Beginning of JavaScript -</a:t>
            </a:r>
          </a:p>
          <a:p>
            <a:endParaRPr lang="en-US" dirty="0"/>
          </a:p>
          <a:p>
            <a:r>
              <a:rPr lang="en-US" dirty="0"/>
              <a:t>function </a:t>
            </a:r>
            <a:r>
              <a:rPr lang="en-US" dirty="0" err="1"/>
              <a:t>MsgBox</a:t>
            </a:r>
            <a:r>
              <a:rPr lang="en-US" dirty="0"/>
              <a:t> (</a:t>
            </a:r>
            <a:r>
              <a:rPr lang="en-US" dirty="0" err="1"/>
              <a:t>textstring</a:t>
            </a:r>
            <a:r>
              <a:rPr lang="en-US" dirty="0"/>
              <a:t>) {</a:t>
            </a:r>
          </a:p>
          <a:p>
            <a:r>
              <a:rPr lang="en-US" dirty="0"/>
              <a:t>alert ("Hello " + </a:t>
            </a:r>
            <a:r>
              <a:rPr lang="en-US" dirty="0" err="1"/>
              <a:t>textstring</a:t>
            </a:r>
            <a:r>
              <a:rPr lang="en-US" dirty="0"/>
              <a:t>) }</a:t>
            </a:r>
          </a:p>
          <a:p>
            <a:endParaRPr lang="en-US" dirty="0"/>
          </a:p>
          <a:p>
            <a:r>
              <a:rPr lang="en-US" dirty="0"/>
              <a:t>// - End of JavaScript - --&gt;</a:t>
            </a:r>
          </a:p>
          <a:p>
            <a:r>
              <a:rPr lang="en-US" dirty="0"/>
              <a:t>&lt;/SCRIPT&gt;</a:t>
            </a:r>
          </a:p>
          <a:p>
            <a:r>
              <a:rPr lang="en-US" dirty="0"/>
              <a:t>&lt;/HEAD&gt;</a:t>
            </a:r>
          </a:p>
          <a:p>
            <a:r>
              <a:rPr lang="en-US" dirty="0"/>
              <a:t>&lt;BODY&gt;</a:t>
            </a:r>
          </a:p>
          <a:p>
            <a:r>
              <a:rPr lang="en-US" dirty="0"/>
              <a:t>&lt;FORM&gt;</a:t>
            </a:r>
          </a:p>
          <a:p>
            <a:r>
              <a:rPr lang="en-US" dirty="0"/>
              <a:t>&lt;INPUT NAME="text1" TYPE=Text&gt;</a:t>
            </a:r>
          </a:p>
          <a:p>
            <a:r>
              <a:rPr lang="en-US" dirty="0"/>
              <a:t>&lt;INPUT NAME="submit" TYPE=Button VALUE="Show Me" </a:t>
            </a:r>
            <a:r>
              <a:rPr lang="en-US" dirty="0" err="1"/>
              <a:t>onClick</a:t>
            </a:r>
            <a:r>
              <a:rPr lang="en-US" dirty="0"/>
              <a:t>="</a:t>
            </a:r>
            <a:r>
              <a:rPr lang="en-US" dirty="0" err="1"/>
              <a:t>MsgBox</a:t>
            </a:r>
            <a:r>
              <a:rPr lang="en-US" dirty="0"/>
              <a:t>(form.text1.value)"&gt;</a:t>
            </a:r>
          </a:p>
          <a:p>
            <a:r>
              <a:rPr lang="en-US" dirty="0"/>
              <a:t>&lt;/FORM&gt;</a:t>
            </a:r>
          </a:p>
          <a:p>
            <a:r>
              <a:rPr lang="en-US" dirty="0"/>
              <a:t>&lt;/BODY&gt;</a:t>
            </a:r>
          </a:p>
          <a:p>
            <a:r>
              <a:rPr lang="en-US" dirty="0"/>
              <a:t>&lt;/HTML&gt;</a:t>
            </a:r>
          </a:p>
          <a:p>
            <a:r>
              <a:rPr lang="en-US" b="1" dirty="0" err="1">
                <a:solidFill>
                  <a:srgbClr val="FF0000"/>
                </a:solidFill>
                <a:hlinkClick r:id="rId2" action="ppaction://hlinkfile"/>
              </a:rPr>
              <a:t>javascript</a:t>
            </a:r>
            <a:r>
              <a:rPr lang="en-US" b="1" dirty="0">
                <a:solidFill>
                  <a:srgbClr val="FF0000"/>
                </a:solidFill>
                <a:hlinkClick r:id="rId2" action="ppaction://hlinkfile"/>
              </a:rPr>
              <a:t> demos\alertdemo.html</a:t>
            </a:r>
            <a:endParaRPr lang="en-US" dirty="0"/>
          </a:p>
        </p:txBody>
      </p:sp>
      <p:sp>
        <p:nvSpPr>
          <p:cNvPr id="4" name="TextBox 3"/>
          <p:cNvSpPr txBox="1"/>
          <p:nvPr/>
        </p:nvSpPr>
        <p:spPr>
          <a:xfrm>
            <a:off x="914399" y="371061"/>
            <a:ext cx="9329531" cy="369332"/>
          </a:xfrm>
          <a:prstGeom prst="rect">
            <a:avLst/>
          </a:prstGeom>
          <a:noFill/>
        </p:spPr>
        <p:txBody>
          <a:bodyPr wrap="square" rtlCol="0">
            <a:spAutoFit/>
          </a:bodyPr>
          <a:lstStyle/>
          <a:p>
            <a:r>
              <a:rPr lang="en-US" b="1" dirty="0"/>
              <a:t>Example of </a:t>
            </a:r>
            <a:r>
              <a:rPr lang="en-US" b="1" dirty="0" err="1"/>
              <a:t>javascript</a:t>
            </a:r>
            <a:r>
              <a:rPr lang="en-US" b="1" dirty="0"/>
              <a:t> in a html document</a:t>
            </a:r>
          </a:p>
        </p:txBody>
      </p:sp>
    </p:spTree>
    <p:extLst>
      <p:ext uri="{BB962C8B-B14F-4D97-AF65-F5344CB8AC3E}">
        <p14:creationId xmlns:p14="http://schemas.microsoft.com/office/powerpoint/2010/main" val="3937264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p>
        </p:txBody>
      </p:sp>
      <p:sp>
        <p:nvSpPr>
          <p:cNvPr id="3" name="Content Placeholder 2"/>
          <p:cNvSpPr>
            <a:spLocks noGrp="1"/>
          </p:cNvSpPr>
          <p:nvPr>
            <p:ph idx="1"/>
          </p:nvPr>
        </p:nvSpPr>
        <p:spPr/>
        <p:txBody>
          <a:bodyPr>
            <a:normAutofit fontScale="92500" lnSpcReduction="20000"/>
          </a:bodyPr>
          <a:lstStyle/>
          <a:p>
            <a:r>
              <a:rPr lang="en-US" dirty="0"/>
              <a:t>Contents of the SCRIPT block is not shown, instead, it is executed.</a:t>
            </a:r>
          </a:p>
          <a:p>
            <a:r>
              <a:rPr lang="en-US" dirty="0"/>
              <a:t>&lt;script&gt; ... &lt;/script&gt;</a:t>
            </a:r>
          </a:p>
          <a:p>
            <a:r>
              <a:rPr lang="en-US" dirty="0"/>
              <a:t>&lt;script&gt; tag tells browser that there is executable content inside.</a:t>
            </a:r>
          </a:p>
          <a:p>
            <a:pPr marL="0" indent="0">
              <a:buNone/>
            </a:pPr>
            <a:r>
              <a:rPr lang="en-US" dirty="0"/>
              <a:t>Browser:</a:t>
            </a:r>
          </a:p>
          <a:p>
            <a:r>
              <a:rPr lang="en-US" dirty="0"/>
              <a:t>Starts showing the page, shows Header</a:t>
            </a:r>
          </a:p>
          <a:p>
            <a:r>
              <a:rPr lang="en-US" dirty="0"/>
              <a:t>Switches to JavaScript mode inside this tag and executes the contents of &lt;script&gt;</a:t>
            </a:r>
          </a:p>
          <a:p>
            <a:r>
              <a:rPr lang="en-US" dirty="0"/>
              <a:t>Returns back to HTML-mode and continues with the page, outputs Form.</a:t>
            </a:r>
          </a:p>
          <a:p>
            <a:pPr marL="0" indent="0">
              <a:buNone/>
            </a:pPr>
            <a:r>
              <a:rPr lang="en-US" dirty="0"/>
              <a:t>alert(...)</a:t>
            </a:r>
          </a:p>
          <a:p>
            <a:r>
              <a:rPr lang="en-US" dirty="0"/>
              <a:t>Outputs a message window on the screen and awaits until visitor presses OK</a:t>
            </a:r>
          </a:p>
        </p:txBody>
      </p:sp>
    </p:spTree>
    <p:extLst>
      <p:ext uri="{BB962C8B-B14F-4D97-AF65-F5344CB8AC3E}">
        <p14:creationId xmlns:p14="http://schemas.microsoft.com/office/powerpoint/2010/main" val="292963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in JavaScript</a:t>
            </a:r>
          </a:p>
        </p:txBody>
      </p:sp>
      <p:sp>
        <p:nvSpPr>
          <p:cNvPr id="3" name="Content Placeholder 2"/>
          <p:cNvSpPr>
            <a:spLocks noGrp="1"/>
          </p:cNvSpPr>
          <p:nvPr>
            <p:ph idx="1"/>
          </p:nvPr>
        </p:nvSpPr>
        <p:spPr>
          <a:xfrm>
            <a:off x="1090708" y="2669761"/>
            <a:ext cx="8825659" cy="3416300"/>
          </a:xfrm>
        </p:spPr>
        <p:txBody>
          <a:bodyPr/>
          <a:lstStyle/>
          <a:p>
            <a:r>
              <a:rPr lang="en-US" dirty="0"/>
              <a:t>Any text between a // and the end of a line is treated as a comment and is ignored by JavaScript.</a:t>
            </a:r>
          </a:p>
          <a:p>
            <a:r>
              <a:rPr lang="en-US" dirty="0"/>
              <a:t>Any text between the characters /* and */ is treated as a comment. May span multiple lines.</a:t>
            </a:r>
          </a:p>
          <a:p>
            <a:r>
              <a:rPr lang="en-US" dirty="0"/>
              <a:t>Recognizes the HTML comment opening sequence &lt;!--. Treats this as a single-line comment, just as it does the // comment.</a:t>
            </a:r>
          </a:p>
          <a:p>
            <a:r>
              <a:rPr lang="en-US" dirty="0"/>
              <a:t>The HTML comment closing sequence --&gt; is not recognized by JavaScript so it should be written as //--&gt;.</a:t>
            </a:r>
          </a:p>
          <a:p>
            <a:endParaRPr lang="en-US" dirty="0"/>
          </a:p>
        </p:txBody>
      </p:sp>
    </p:spTree>
    <p:extLst>
      <p:ext uri="{BB962C8B-B14F-4D97-AF65-F5344CB8AC3E}">
        <p14:creationId xmlns:p14="http://schemas.microsoft.com/office/powerpoint/2010/main" val="247148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Display Possibilities</a:t>
            </a:r>
          </a:p>
        </p:txBody>
      </p:sp>
      <p:sp>
        <p:nvSpPr>
          <p:cNvPr id="3" name="Content Placeholder 2"/>
          <p:cNvSpPr>
            <a:spLocks noGrp="1"/>
          </p:cNvSpPr>
          <p:nvPr>
            <p:ph idx="1"/>
          </p:nvPr>
        </p:nvSpPr>
        <p:spPr/>
        <p:txBody>
          <a:bodyPr/>
          <a:lstStyle/>
          <a:p>
            <a:pPr marL="0" indent="0">
              <a:buNone/>
            </a:pPr>
            <a:r>
              <a:rPr lang="en-US" dirty="0"/>
              <a:t>JavaScript can "display" data in different ways:</a:t>
            </a:r>
          </a:p>
          <a:p>
            <a:r>
              <a:rPr lang="en-US" dirty="0"/>
              <a:t>Writing into an alert box, using </a:t>
            </a:r>
            <a:r>
              <a:rPr lang="en-US" b="1" dirty="0" err="1"/>
              <a:t>window.alert</a:t>
            </a:r>
            <a:r>
              <a:rPr lang="en-US" b="1" dirty="0"/>
              <a:t>()</a:t>
            </a:r>
            <a:r>
              <a:rPr lang="en-US" dirty="0"/>
              <a:t>.</a:t>
            </a:r>
          </a:p>
          <a:p>
            <a:r>
              <a:rPr lang="en-US" dirty="0"/>
              <a:t>Writing into the HTML output using </a:t>
            </a:r>
            <a:r>
              <a:rPr lang="en-US" b="1" dirty="0" err="1"/>
              <a:t>document.write</a:t>
            </a:r>
            <a:r>
              <a:rPr lang="en-US" b="1" dirty="0"/>
              <a:t>()</a:t>
            </a:r>
            <a:r>
              <a:rPr lang="en-US" dirty="0"/>
              <a:t>.</a:t>
            </a:r>
          </a:p>
          <a:p>
            <a:r>
              <a:rPr lang="en-US" dirty="0"/>
              <a:t>Writing into an HTML element, using </a:t>
            </a:r>
            <a:r>
              <a:rPr lang="en-US" b="1" dirty="0" err="1"/>
              <a:t>innerHTML</a:t>
            </a:r>
            <a:r>
              <a:rPr lang="en-US" dirty="0"/>
              <a:t>.</a:t>
            </a:r>
          </a:p>
          <a:p>
            <a:r>
              <a:rPr lang="en-US" dirty="0"/>
              <a:t>Writing into the browser console, using </a:t>
            </a:r>
            <a:r>
              <a:rPr lang="en-US" b="1" dirty="0"/>
              <a:t>console.log()</a:t>
            </a:r>
            <a:r>
              <a:rPr lang="en-US" dirty="0"/>
              <a:t>.</a:t>
            </a:r>
          </a:p>
          <a:p>
            <a:endParaRPr lang="en-US" dirty="0"/>
          </a:p>
        </p:txBody>
      </p:sp>
    </p:spTree>
    <p:extLst>
      <p:ext uri="{BB962C8B-B14F-4D97-AF65-F5344CB8AC3E}">
        <p14:creationId xmlns:p14="http://schemas.microsoft.com/office/powerpoint/2010/main" val="80839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Document.write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&lt;h1&gt;My First Web Page&lt;/h1&gt;</a:t>
            </a:r>
          </a:p>
          <a:p>
            <a:pPr marL="0" indent="0">
              <a:buNone/>
            </a:pPr>
            <a:r>
              <a:rPr lang="en-US" dirty="0"/>
              <a:t>&lt;p&gt;My first paragraph.&lt;/p&gt;</a:t>
            </a:r>
          </a:p>
          <a:p>
            <a:pPr marL="0" indent="0">
              <a:buNone/>
            </a:pPr>
            <a:r>
              <a:rPr lang="en-US" dirty="0"/>
              <a:t>&lt;script&gt;</a:t>
            </a:r>
          </a:p>
          <a:p>
            <a:pPr marL="0" indent="0">
              <a:buNone/>
            </a:pPr>
            <a:r>
              <a:rPr lang="en-US" dirty="0" err="1"/>
              <a:t>document.write</a:t>
            </a:r>
            <a:r>
              <a:rPr lang="en-US" dirty="0"/>
              <a:t>(5 + 6);</a:t>
            </a:r>
          </a:p>
          <a:p>
            <a:pPr marL="0" indent="0">
              <a:buNone/>
            </a:pPr>
            <a:r>
              <a:rPr lang="en-US" dirty="0"/>
              <a:t>&lt;/script&gt;</a:t>
            </a:r>
          </a:p>
          <a:p>
            <a:pPr marL="0" indent="0">
              <a:buNone/>
            </a:pPr>
            <a:r>
              <a:rPr lang="en-US" dirty="0"/>
              <a:t>&lt;/body&gt;</a:t>
            </a:r>
          </a:p>
          <a:p>
            <a:pPr marL="0" indent="0">
              <a:buNone/>
            </a:pPr>
            <a:r>
              <a:rPr lang="en-US" dirty="0"/>
              <a:t>&lt;/html&gt; </a:t>
            </a:r>
          </a:p>
          <a:p>
            <a:pPr marL="0" indent="0">
              <a:buNone/>
            </a:pPr>
            <a:r>
              <a:rPr lang="en-US" dirty="0"/>
              <a:t>Example in browser: </a:t>
            </a:r>
            <a:r>
              <a:rPr lang="en-US" dirty="0" err="1">
                <a:hlinkClick r:id="rId2" action="ppaction://hlinkfile"/>
              </a:rPr>
              <a:t>javascript</a:t>
            </a:r>
            <a:r>
              <a:rPr lang="en-US" dirty="0">
                <a:hlinkClick r:id="rId2" action="ppaction://hlinkfile"/>
              </a:rPr>
              <a:t> demos\documentwrite1.html</a:t>
            </a:r>
            <a:endParaRPr lang="en-US" dirty="0"/>
          </a:p>
          <a:p>
            <a:pPr marL="0" indent="0">
              <a:buNone/>
            </a:pPr>
            <a:endParaRPr lang="en-US" dirty="0"/>
          </a:p>
        </p:txBody>
      </p:sp>
    </p:spTree>
    <p:extLst>
      <p:ext uri="{BB962C8B-B14F-4D97-AF65-F5344CB8AC3E}">
        <p14:creationId xmlns:p14="http://schemas.microsoft.com/office/powerpoint/2010/main" val="199513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javascript</a:t>
            </a:r>
            <a:endParaRPr lang="en-US" dirty="0"/>
          </a:p>
        </p:txBody>
      </p:sp>
      <p:sp>
        <p:nvSpPr>
          <p:cNvPr id="3" name="Content Placeholder 2"/>
          <p:cNvSpPr>
            <a:spLocks noGrp="1"/>
          </p:cNvSpPr>
          <p:nvPr>
            <p:ph idx="1"/>
          </p:nvPr>
        </p:nvSpPr>
        <p:spPr/>
        <p:txBody>
          <a:bodyPr/>
          <a:lstStyle/>
          <a:p>
            <a:r>
              <a:rPr lang="en-US" dirty="0"/>
              <a:t>Easy-to-use programming language that can be embedded in the header of the web pages</a:t>
            </a:r>
          </a:p>
          <a:p>
            <a:r>
              <a:rPr lang="en-US" dirty="0"/>
              <a:t>Used to  enhance the dynamics and interactive features of the  page</a:t>
            </a:r>
          </a:p>
          <a:p>
            <a:r>
              <a:rPr lang="en-US" dirty="0"/>
              <a:t>Perform calculations, check forms, write interactive games, add special effects, customize graphics selections, create security passwords</a:t>
            </a:r>
          </a:p>
          <a:p>
            <a:r>
              <a:rPr lang="en-US" dirty="0"/>
              <a:t>A scripting language, created for making html-pages </a:t>
            </a:r>
            <a:r>
              <a:rPr lang="en-US" dirty="0" err="1"/>
              <a:t>live.Turns</a:t>
            </a:r>
            <a:r>
              <a:rPr lang="en-US" dirty="0"/>
              <a:t> the web into something more powerful than just interlinked html pages.</a:t>
            </a:r>
          </a:p>
          <a:p>
            <a:r>
              <a:rPr lang="en-US" dirty="0"/>
              <a:t>Invented by Brendan </a:t>
            </a:r>
            <a:r>
              <a:rPr lang="en-US" dirty="0" err="1"/>
              <a:t>Eich</a:t>
            </a:r>
            <a:r>
              <a:rPr lang="en-US" dirty="0"/>
              <a:t>, co-founder of the Mozilla project, the Mozilla Foundation, and the Mozilla Corporation</a:t>
            </a:r>
          </a:p>
        </p:txBody>
      </p:sp>
    </p:spTree>
    <p:extLst>
      <p:ext uri="{BB962C8B-B14F-4D97-AF65-F5344CB8AC3E}">
        <p14:creationId xmlns:p14="http://schemas.microsoft.com/office/powerpoint/2010/main" val="2265462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Console.log</a:t>
            </a:r>
          </a:p>
        </p:txBody>
      </p:sp>
      <p:sp>
        <p:nvSpPr>
          <p:cNvPr id="3" name="Content Placeholder 2"/>
          <p:cNvSpPr>
            <a:spLocks noGrp="1"/>
          </p:cNvSpPr>
          <p:nvPr>
            <p:ph idx="1"/>
          </p:nvPr>
        </p:nvSpPr>
        <p:spPr>
          <a:xfrm>
            <a:off x="1154954" y="2603499"/>
            <a:ext cx="8825659" cy="4009335"/>
          </a:xfrm>
        </p:spPr>
        <p:txBody>
          <a:bodyPr>
            <a:normAutofit fontScale="62500" lnSpcReduction="20000"/>
          </a:bodyPr>
          <a:lstStyle/>
          <a:p>
            <a:pPr marL="0" indent="0">
              <a:buNone/>
            </a:pPr>
            <a:r>
              <a:rPr lang="en-US" dirty="0"/>
              <a:t>can use the </a:t>
            </a:r>
            <a:r>
              <a:rPr lang="en-US" b="1" dirty="0"/>
              <a:t>console.log()</a:t>
            </a:r>
            <a:r>
              <a:rPr lang="en-US" dirty="0"/>
              <a:t> method to display data.</a:t>
            </a:r>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&lt;h1&gt;My First Web Page&lt;/h1&gt;</a:t>
            </a:r>
          </a:p>
          <a:p>
            <a:pPr marL="0" indent="0">
              <a:buNone/>
            </a:pPr>
            <a:r>
              <a:rPr lang="en-US" dirty="0"/>
              <a:t>&lt;p&gt;My first paragraph.&lt;/p&gt;</a:t>
            </a:r>
          </a:p>
          <a:p>
            <a:pPr marL="0" indent="0">
              <a:buNone/>
            </a:pPr>
            <a:r>
              <a:rPr lang="en-US" dirty="0"/>
              <a:t>&lt;p&gt;</a:t>
            </a:r>
          </a:p>
          <a:p>
            <a:pPr marL="0" indent="0">
              <a:buNone/>
            </a:pPr>
            <a:r>
              <a:rPr lang="en-US" dirty="0"/>
              <a:t>Activate debugging in your browser (Chrome, IE, Firefox) with F12, and select "Console" in the debugger menu.</a:t>
            </a:r>
          </a:p>
          <a:p>
            <a:pPr marL="0" indent="0">
              <a:buNone/>
            </a:pPr>
            <a:r>
              <a:rPr lang="en-US" dirty="0"/>
              <a:t>&lt;/p&gt;</a:t>
            </a:r>
          </a:p>
          <a:p>
            <a:pPr marL="0" indent="0">
              <a:buNone/>
            </a:pPr>
            <a:r>
              <a:rPr lang="en-US" dirty="0"/>
              <a:t>&lt;script&gt;</a:t>
            </a:r>
          </a:p>
          <a:p>
            <a:pPr marL="0" indent="0">
              <a:buNone/>
            </a:pPr>
            <a:r>
              <a:rPr lang="en-US" dirty="0"/>
              <a:t>console.log(5 + 6);</a:t>
            </a:r>
          </a:p>
          <a:p>
            <a:pPr marL="0" indent="0">
              <a:buNone/>
            </a:pPr>
            <a:r>
              <a:rPr lang="en-US" dirty="0"/>
              <a:t>&lt;/script&gt;</a:t>
            </a:r>
          </a:p>
          <a:p>
            <a:pPr marL="0" indent="0">
              <a:buNone/>
            </a:pPr>
            <a:r>
              <a:rPr lang="en-US" dirty="0"/>
              <a:t>&lt;/body&gt;</a:t>
            </a:r>
          </a:p>
          <a:p>
            <a:pPr marL="0" indent="0">
              <a:buNone/>
            </a:pPr>
            <a:r>
              <a:rPr lang="en-US" dirty="0"/>
              <a:t>&lt;/html&gt; </a:t>
            </a:r>
          </a:p>
          <a:p>
            <a:pPr marL="0" indent="0">
              <a:buNone/>
            </a:pPr>
            <a:r>
              <a:rPr lang="en-US" dirty="0"/>
              <a:t>Example in browser: </a:t>
            </a:r>
            <a:r>
              <a:rPr lang="en-US" dirty="0" err="1">
                <a:hlinkClick r:id="rId2" action="ppaction://hlinkfile"/>
              </a:rPr>
              <a:t>javascript</a:t>
            </a:r>
            <a:r>
              <a:rPr lang="en-US" dirty="0">
                <a:hlinkClick r:id="rId2" action="ppaction://hlinkfile"/>
              </a:rPr>
              <a:t> demos\consolelogeg.html</a:t>
            </a:r>
            <a:endParaRPr lang="en-US" dirty="0"/>
          </a:p>
          <a:p>
            <a:pPr marL="0" indent="0">
              <a:buNone/>
            </a:pPr>
            <a:endParaRPr lang="en-US" dirty="0"/>
          </a:p>
        </p:txBody>
      </p:sp>
    </p:spTree>
    <p:extLst>
      <p:ext uri="{BB962C8B-B14F-4D97-AF65-F5344CB8AC3E}">
        <p14:creationId xmlns:p14="http://schemas.microsoft.com/office/powerpoint/2010/main" val="1665341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Document.write</a:t>
            </a:r>
            <a:endParaRPr lang="en-US" dirty="0"/>
          </a:p>
        </p:txBody>
      </p:sp>
      <p:sp>
        <p:nvSpPr>
          <p:cNvPr id="3" name="Content Placeholder 2"/>
          <p:cNvSpPr>
            <a:spLocks noGrp="1"/>
          </p:cNvSpPr>
          <p:nvPr>
            <p:ph idx="1"/>
          </p:nvPr>
        </p:nvSpPr>
        <p:spPr>
          <a:xfrm>
            <a:off x="1154954" y="2603500"/>
            <a:ext cx="8825659" cy="3943074"/>
          </a:xfrm>
        </p:spPr>
        <p:txBody>
          <a:bodyPr>
            <a:normAutofit fontScale="92500" lnSpcReduction="10000"/>
          </a:bodyPr>
          <a:lstStyle/>
          <a:p>
            <a:pPr marL="0" indent="0">
              <a:buNone/>
            </a:pPr>
            <a:r>
              <a:rPr lang="en-US" dirty="0"/>
              <a:t>Using </a:t>
            </a:r>
            <a:r>
              <a:rPr lang="en-US" dirty="0" err="1"/>
              <a:t>document.write</a:t>
            </a:r>
            <a:r>
              <a:rPr lang="en-US" dirty="0"/>
              <a:t>() after an HTML document is fully loaded, will </a:t>
            </a:r>
            <a:r>
              <a:rPr lang="en-US" b="1" dirty="0"/>
              <a:t>delete all existing HTML</a:t>
            </a:r>
            <a:endParaRPr lang="en-US" dirty="0"/>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&lt;h1&gt;My First Web Page&lt;/h1&gt;</a:t>
            </a:r>
          </a:p>
          <a:p>
            <a:pPr marL="0" indent="0">
              <a:buNone/>
            </a:pPr>
            <a:r>
              <a:rPr lang="en-US" dirty="0"/>
              <a:t>&lt;p&gt;My first paragraph.&lt;/p&gt;</a:t>
            </a:r>
          </a:p>
          <a:p>
            <a:pPr marL="0" indent="0">
              <a:buNone/>
            </a:pPr>
            <a:r>
              <a:rPr lang="en-US" dirty="0"/>
              <a:t>&lt;button type="button" </a:t>
            </a:r>
            <a:r>
              <a:rPr lang="en-US" dirty="0" err="1"/>
              <a:t>onclick</a:t>
            </a:r>
            <a:r>
              <a:rPr lang="en-US" dirty="0"/>
              <a:t>="</a:t>
            </a:r>
            <a:r>
              <a:rPr lang="en-US" dirty="0" err="1"/>
              <a:t>document.write</a:t>
            </a:r>
            <a:r>
              <a:rPr lang="en-US" dirty="0"/>
              <a:t>(5 + 6)"&gt;Try it&lt;/button&gt;</a:t>
            </a:r>
          </a:p>
          <a:p>
            <a:pPr marL="0" indent="0">
              <a:buNone/>
            </a:pPr>
            <a:r>
              <a:rPr lang="en-US" dirty="0"/>
              <a:t>&lt;/body&gt;</a:t>
            </a:r>
          </a:p>
          <a:p>
            <a:pPr marL="0" indent="0">
              <a:buNone/>
            </a:pPr>
            <a:r>
              <a:rPr lang="en-US" dirty="0"/>
              <a:t>&lt;/html&gt; </a:t>
            </a:r>
          </a:p>
          <a:p>
            <a:r>
              <a:rPr lang="en-US" dirty="0"/>
              <a:t>Example in browser: </a:t>
            </a:r>
            <a:r>
              <a:rPr lang="en-US" dirty="0" err="1">
                <a:hlinkClick r:id="rId2" action="ppaction://hlinkfile"/>
              </a:rPr>
              <a:t>javascript</a:t>
            </a:r>
            <a:r>
              <a:rPr lang="en-US" dirty="0">
                <a:hlinkClick r:id="rId2" action="ppaction://hlinkfile"/>
              </a:rPr>
              <a:t> demos\documentwrite.html</a:t>
            </a:r>
            <a:endParaRPr lang="en-US" dirty="0"/>
          </a:p>
          <a:p>
            <a:endParaRPr lang="en-US" dirty="0"/>
          </a:p>
        </p:txBody>
      </p:sp>
    </p:spTree>
    <p:extLst>
      <p:ext uri="{BB962C8B-B14F-4D97-AF65-F5344CB8AC3E}">
        <p14:creationId xmlns:p14="http://schemas.microsoft.com/office/powerpoint/2010/main" val="158728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Statements</a:t>
            </a:r>
          </a:p>
        </p:txBody>
      </p:sp>
      <p:sp>
        <p:nvSpPr>
          <p:cNvPr id="3" name="Content Placeholder 2"/>
          <p:cNvSpPr>
            <a:spLocks noGrp="1"/>
          </p:cNvSpPr>
          <p:nvPr>
            <p:ph idx="1"/>
          </p:nvPr>
        </p:nvSpPr>
        <p:spPr/>
        <p:txBody>
          <a:bodyPr/>
          <a:lstStyle/>
          <a:p>
            <a:pPr marL="0" indent="0">
              <a:buNone/>
            </a:pPr>
            <a:r>
              <a:rPr lang="en-US" dirty="0"/>
              <a:t>JavaScript statements are composed of:</a:t>
            </a:r>
          </a:p>
          <a:p>
            <a:r>
              <a:rPr lang="en-US" dirty="0"/>
              <a:t>Values, Operators, Expressions, Keywords, and Comments</a:t>
            </a:r>
          </a:p>
          <a:p>
            <a:endParaRPr lang="en-US" dirty="0"/>
          </a:p>
        </p:txBody>
      </p:sp>
    </p:spTree>
    <p:extLst>
      <p:ext uri="{BB962C8B-B14F-4D97-AF65-F5344CB8AC3E}">
        <p14:creationId xmlns:p14="http://schemas.microsoft.com/office/powerpoint/2010/main" val="138209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Values</a:t>
            </a:r>
          </a:p>
        </p:txBody>
      </p:sp>
      <p:sp>
        <p:nvSpPr>
          <p:cNvPr id="3" name="Content Placeholder 2"/>
          <p:cNvSpPr>
            <a:spLocks noGrp="1"/>
          </p:cNvSpPr>
          <p:nvPr>
            <p:ph idx="1"/>
          </p:nvPr>
        </p:nvSpPr>
        <p:spPr/>
        <p:txBody>
          <a:bodyPr/>
          <a:lstStyle/>
          <a:p>
            <a:pPr marL="0" indent="0">
              <a:buNone/>
            </a:pPr>
            <a:r>
              <a:rPr lang="en-US" dirty="0"/>
              <a:t> JavaScript syntax defines two types of values:</a:t>
            </a:r>
          </a:p>
          <a:p>
            <a:pPr marL="0" indent="0">
              <a:buNone/>
            </a:pPr>
            <a:r>
              <a:rPr lang="en-US" dirty="0"/>
              <a:t>			 Fixed values and variable values.</a:t>
            </a:r>
          </a:p>
          <a:p>
            <a:pPr marL="0" indent="0">
              <a:buNone/>
            </a:pPr>
            <a:endParaRPr lang="en-US" dirty="0"/>
          </a:p>
          <a:p>
            <a:pPr marL="0" indent="0">
              <a:buNone/>
            </a:pPr>
            <a:r>
              <a:rPr lang="en-US" dirty="0"/>
              <a:t>Fixed values are called </a:t>
            </a:r>
            <a:r>
              <a:rPr lang="en-US" b="1" dirty="0"/>
              <a:t>literals</a:t>
            </a:r>
            <a:r>
              <a:rPr lang="en-US" dirty="0"/>
              <a:t>.</a:t>
            </a:r>
          </a:p>
          <a:p>
            <a:pPr marL="0" indent="0">
              <a:buNone/>
            </a:pPr>
            <a:r>
              <a:rPr lang="en-US" dirty="0"/>
              <a:t> Variable values are called </a:t>
            </a:r>
            <a:r>
              <a:rPr lang="en-US" b="1" dirty="0"/>
              <a:t>variables</a:t>
            </a:r>
            <a:r>
              <a:rPr lang="en-US" dirty="0"/>
              <a:t>.</a:t>
            </a:r>
          </a:p>
          <a:p>
            <a:endParaRPr lang="en-US" dirty="0"/>
          </a:p>
        </p:txBody>
      </p:sp>
    </p:spTree>
    <p:extLst>
      <p:ext uri="{BB962C8B-B14F-4D97-AF65-F5344CB8AC3E}">
        <p14:creationId xmlns:p14="http://schemas.microsoft.com/office/powerpoint/2010/main" val="2504529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Literals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Important rules for writing fixed values are:</a:t>
            </a:r>
          </a:p>
          <a:p>
            <a:r>
              <a:rPr lang="en-US" b="1" dirty="0"/>
              <a:t>Numbers</a:t>
            </a:r>
            <a:r>
              <a:rPr lang="en-US" dirty="0"/>
              <a:t> are written with or without decimals</a:t>
            </a:r>
          </a:p>
          <a:p>
            <a:r>
              <a:rPr lang="en-US" b="1" dirty="0"/>
              <a:t>Strings</a:t>
            </a:r>
            <a:r>
              <a:rPr lang="en-US" dirty="0"/>
              <a:t> are text, written within double or single quotes</a:t>
            </a:r>
          </a:p>
          <a:p>
            <a:endParaRPr lang="en-US" dirty="0"/>
          </a:p>
        </p:txBody>
      </p:sp>
    </p:spTree>
    <p:extLst>
      <p:ext uri="{BB962C8B-B14F-4D97-AF65-F5344CB8AC3E}">
        <p14:creationId xmlns:p14="http://schemas.microsoft.com/office/powerpoint/2010/main" val="2339839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Variables</a:t>
            </a:r>
          </a:p>
        </p:txBody>
      </p:sp>
      <p:sp>
        <p:nvSpPr>
          <p:cNvPr id="3" name="Content Placeholder 2"/>
          <p:cNvSpPr>
            <a:spLocks noGrp="1"/>
          </p:cNvSpPr>
          <p:nvPr>
            <p:ph idx="1"/>
          </p:nvPr>
        </p:nvSpPr>
        <p:spPr/>
        <p:txBody>
          <a:bodyPr/>
          <a:lstStyle/>
          <a:p>
            <a:r>
              <a:rPr lang="en-US" b="1" dirty="0"/>
              <a:t>variables</a:t>
            </a:r>
            <a:r>
              <a:rPr lang="en-US" dirty="0"/>
              <a:t> are used to </a:t>
            </a:r>
            <a:r>
              <a:rPr lang="en-US" b="1" dirty="0"/>
              <a:t>store</a:t>
            </a:r>
            <a:r>
              <a:rPr lang="en-US" dirty="0"/>
              <a:t> data values.</a:t>
            </a:r>
          </a:p>
          <a:p>
            <a:r>
              <a:rPr lang="en-US" dirty="0"/>
              <a:t>Uses the </a:t>
            </a:r>
            <a:r>
              <a:rPr lang="en-US" b="1" dirty="0" err="1"/>
              <a:t>var</a:t>
            </a:r>
            <a:r>
              <a:rPr lang="en-US" b="1" dirty="0"/>
              <a:t> </a:t>
            </a:r>
            <a:r>
              <a:rPr lang="en-US" dirty="0"/>
              <a:t>keyword to </a:t>
            </a:r>
            <a:r>
              <a:rPr lang="en-US" b="1" dirty="0"/>
              <a:t>declare</a:t>
            </a:r>
            <a:r>
              <a:rPr lang="en-US" dirty="0"/>
              <a:t> variables.</a:t>
            </a:r>
          </a:p>
          <a:p>
            <a:r>
              <a:rPr lang="en-US" dirty="0"/>
              <a:t>A variable has a name and a value</a:t>
            </a:r>
          </a:p>
          <a:p>
            <a:r>
              <a:rPr lang="en-US" dirty="0"/>
              <a:t>A variable name first char must be a letter, $ or _. The second char and other chars are allowed to be digits.</a:t>
            </a:r>
          </a:p>
          <a:p>
            <a:r>
              <a:rPr lang="en-US" dirty="0"/>
              <a:t> Two parts to creating a variable; </a:t>
            </a:r>
            <a:r>
              <a:rPr lang="en-US" b="1" dirty="0"/>
              <a:t>declaration</a:t>
            </a:r>
            <a:r>
              <a:rPr lang="en-US" dirty="0"/>
              <a:t> and </a:t>
            </a:r>
            <a:r>
              <a:rPr lang="en-US" b="1" dirty="0"/>
              <a:t>initialization</a:t>
            </a:r>
            <a:r>
              <a:rPr lang="en-US" dirty="0"/>
              <a:t>. Once it’s created, you can </a:t>
            </a:r>
            <a:r>
              <a:rPr lang="en-US" b="1" dirty="0"/>
              <a:t>assign</a:t>
            </a:r>
            <a:r>
              <a:rPr lang="en-US" dirty="0"/>
              <a:t> (or set) its value</a:t>
            </a:r>
          </a:p>
          <a:p>
            <a:endParaRPr lang="en-US" dirty="0"/>
          </a:p>
          <a:p>
            <a:endParaRPr lang="en-US" dirty="0"/>
          </a:p>
        </p:txBody>
      </p:sp>
    </p:spTree>
    <p:extLst>
      <p:ext uri="{BB962C8B-B14F-4D97-AF65-F5344CB8AC3E}">
        <p14:creationId xmlns:p14="http://schemas.microsoft.com/office/powerpoint/2010/main" val="135775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a:t>
            </a:r>
          </a:p>
        </p:txBody>
      </p:sp>
      <p:sp>
        <p:nvSpPr>
          <p:cNvPr id="3" name="Content Placeholder 2"/>
          <p:cNvSpPr>
            <a:spLocks noGrp="1"/>
          </p:cNvSpPr>
          <p:nvPr>
            <p:ph idx="1"/>
          </p:nvPr>
        </p:nvSpPr>
        <p:spPr/>
        <p:txBody>
          <a:bodyPr/>
          <a:lstStyle/>
          <a:p>
            <a:r>
              <a:rPr lang="en-US" b="1" dirty="0"/>
              <a:t>	</a:t>
            </a:r>
            <a:r>
              <a:rPr lang="en-US" dirty="0"/>
              <a:t>declaring a variable to exist.</a:t>
            </a:r>
          </a:p>
          <a:p>
            <a:r>
              <a:rPr lang="en-US" dirty="0"/>
              <a:t> use the </a:t>
            </a:r>
            <a:r>
              <a:rPr lang="en-US" dirty="0" err="1"/>
              <a:t>var</a:t>
            </a:r>
            <a:r>
              <a:rPr lang="en-US" dirty="0"/>
              <a:t> keyword followed by the variable name</a:t>
            </a:r>
          </a:p>
          <a:p>
            <a:pPr marL="457200" lvl="1" indent="0">
              <a:buNone/>
            </a:pPr>
            <a:r>
              <a:rPr lang="en-US" b="1" dirty="0" err="1"/>
              <a:t>var</a:t>
            </a:r>
            <a:r>
              <a:rPr lang="en-US" b="1" dirty="0"/>
              <a:t> surname;</a:t>
            </a:r>
          </a:p>
          <a:p>
            <a:pPr marL="457200" lvl="1" indent="0">
              <a:buNone/>
            </a:pPr>
            <a:r>
              <a:rPr lang="en-US" b="1" dirty="0" err="1"/>
              <a:t>var</a:t>
            </a:r>
            <a:r>
              <a:rPr lang="en-US" b="1" dirty="0"/>
              <a:t> age;</a:t>
            </a:r>
          </a:p>
          <a:p>
            <a:pPr marL="457200" lvl="1" indent="0">
              <a:buNone/>
            </a:pPr>
            <a:r>
              <a:rPr lang="en-US" b="1" dirty="0"/>
              <a:t>Or </a:t>
            </a:r>
          </a:p>
          <a:p>
            <a:pPr marL="457200" lvl="1" indent="0">
              <a:buNone/>
            </a:pPr>
            <a:r>
              <a:rPr lang="en-US" b="1" dirty="0" err="1"/>
              <a:t>var</a:t>
            </a:r>
            <a:r>
              <a:rPr lang="en-US" b="1" dirty="0"/>
              <a:t> surname, age;</a:t>
            </a:r>
          </a:p>
          <a:p>
            <a:pPr marL="457200" lvl="1" indent="0">
              <a:buNone/>
            </a:pPr>
            <a:endParaRPr lang="en-US" b="1" dirty="0"/>
          </a:p>
          <a:p>
            <a:pPr marL="457200" lvl="1" indent="0">
              <a:buNone/>
            </a:pPr>
            <a:endParaRPr lang="en-US" b="1" dirty="0"/>
          </a:p>
          <a:p>
            <a:pPr marL="457200" lvl="1" indent="0">
              <a:buNone/>
            </a:pPr>
            <a:endParaRPr lang="en-US" b="1" dirty="0"/>
          </a:p>
          <a:p>
            <a:endParaRPr lang="en-US" dirty="0"/>
          </a:p>
          <a:p>
            <a:endParaRPr lang="en-US" dirty="0"/>
          </a:p>
        </p:txBody>
      </p:sp>
    </p:spTree>
    <p:extLst>
      <p:ext uri="{BB962C8B-B14F-4D97-AF65-F5344CB8AC3E}">
        <p14:creationId xmlns:p14="http://schemas.microsoft.com/office/powerpoint/2010/main" val="599347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a:t>Giving a variable its value for the first time. The value can change later, but it is only initialized once.</a:t>
            </a:r>
          </a:p>
          <a:p>
            <a:r>
              <a:rPr lang="en-US" dirty="0"/>
              <a:t>Using the equals sign (=). </a:t>
            </a:r>
          </a:p>
          <a:p>
            <a:r>
              <a:rPr lang="en-US" dirty="0" err="1"/>
              <a:t>var</a:t>
            </a:r>
            <a:r>
              <a:rPr lang="en-US" dirty="0"/>
              <a:t> name = "Tom";</a:t>
            </a:r>
          </a:p>
        </p:txBody>
      </p:sp>
    </p:spTree>
    <p:extLst>
      <p:ext uri="{BB962C8B-B14F-4D97-AF65-F5344CB8AC3E}">
        <p14:creationId xmlns:p14="http://schemas.microsoft.com/office/powerpoint/2010/main" val="1910396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a:t>Can set a variable’s value as many times as you like.</a:t>
            </a:r>
          </a:p>
          <a:p>
            <a:r>
              <a:rPr lang="en-US" dirty="0"/>
              <a:t>Assigning a value to an already declared variable</a:t>
            </a:r>
          </a:p>
          <a:p>
            <a:r>
              <a:rPr lang="en-US" dirty="0"/>
              <a:t>name = "Andy";</a:t>
            </a:r>
          </a:p>
          <a:p>
            <a:r>
              <a:rPr lang="en-US" dirty="0"/>
              <a:t>age = 43;</a:t>
            </a:r>
          </a:p>
          <a:p>
            <a:r>
              <a:rPr lang="en-US" dirty="0"/>
              <a:t>Note already name and age already declared  using the </a:t>
            </a:r>
            <a:r>
              <a:rPr lang="en-US" dirty="0" err="1"/>
              <a:t>var</a:t>
            </a:r>
            <a:r>
              <a:rPr lang="en-US" dirty="0"/>
              <a:t> keyword!</a:t>
            </a:r>
          </a:p>
        </p:txBody>
      </p:sp>
    </p:spTree>
    <p:extLst>
      <p:ext uri="{BB962C8B-B14F-4D97-AF65-F5344CB8AC3E}">
        <p14:creationId xmlns:p14="http://schemas.microsoft.com/office/powerpoint/2010/main" val="197551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typing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Variables in JavaScript are weakly typed- means two things:</a:t>
            </a:r>
          </a:p>
          <a:p>
            <a:r>
              <a:rPr lang="en-US" dirty="0"/>
              <a:t>Every value has a type</a:t>
            </a:r>
          </a:p>
          <a:p>
            <a:r>
              <a:rPr lang="en-US" dirty="0"/>
              <a:t>Can put a value of any type into any variable</a:t>
            </a:r>
          </a:p>
          <a:p>
            <a:pPr marL="0" indent="0">
              <a:buNone/>
            </a:pPr>
            <a:r>
              <a:rPr lang="en-US" dirty="0"/>
              <a:t>For example:</a:t>
            </a:r>
          </a:p>
          <a:p>
            <a:r>
              <a:rPr lang="en-US" dirty="0" err="1"/>
              <a:t>var</a:t>
            </a:r>
            <a:r>
              <a:rPr lang="en-US" dirty="0"/>
              <a:t> </a:t>
            </a:r>
            <a:r>
              <a:rPr lang="en-US" dirty="0" err="1"/>
              <a:t>userId</a:t>
            </a:r>
            <a:r>
              <a:rPr lang="en-US" dirty="0"/>
              <a:t> = 123;   // 123 is a number</a:t>
            </a:r>
          </a:p>
          <a:p>
            <a:r>
              <a:rPr lang="en-US" dirty="0" err="1"/>
              <a:t>var</a:t>
            </a:r>
            <a:r>
              <a:rPr lang="en-US" dirty="0"/>
              <a:t> name = "John";  // "John" is a string</a:t>
            </a:r>
          </a:p>
          <a:p>
            <a:pPr marL="0" indent="0">
              <a:buNone/>
            </a:pPr>
            <a:r>
              <a:rPr lang="en-US" dirty="0"/>
              <a:t>But you are free to reassign the variable to a value of another type:</a:t>
            </a:r>
          </a:p>
          <a:p>
            <a:r>
              <a:rPr lang="en-US" dirty="0" err="1"/>
              <a:t>var</a:t>
            </a:r>
            <a:r>
              <a:rPr lang="en-US" dirty="0"/>
              <a:t> </a:t>
            </a:r>
            <a:r>
              <a:rPr lang="en-US" dirty="0" err="1"/>
              <a:t>userId</a:t>
            </a:r>
            <a:r>
              <a:rPr lang="en-US" dirty="0"/>
              <a:t> = 123;   // 123 is a number</a:t>
            </a:r>
          </a:p>
          <a:p>
            <a:r>
              <a:rPr lang="en-US" dirty="0" err="1"/>
              <a:t>userId</a:t>
            </a:r>
            <a:r>
              <a:rPr lang="en-US" dirty="0"/>
              <a:t> = false;     // now </a:t>
            </a:r>
            <a:r>
              <a:rPr lang="en-US" dirty="0" err="1"/>
              <a:t>userId</a:t>
            </a:r>
            <a:r>
              <a:rPr lang="en-US" dirty="0"/>
              <a:t> is Boolean</a:t>
            </a:r>
          </a:p>
          <a:p>
            <a:endParaRPr lang="en-US" dirty="0"/>
          </a:p>
        </p:txBody>
      </p:sp>
    </p:spTree>
    <p:extLst>
      <p:ext uri="{BB962C8B-B14F-4D97-AF65-F5344CB8AC3E}">
        <p14:creationId xmlns:p14="http://schemas.microsoft.com/office/powerpoint/2010/main" val="343198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javascript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Compact,very</a:t>
            </a:r>
            <a:r>
              <a:rPr lang="en-US" dirty="0"/>
              <a:t> flexible</a:t>
            </a:r>
          </a:p>
          <a:p>
            <a:r>
              <a:rPr lang="en-US" dirty="0"/>
              <a:t>Lot of tools available to use on top of the core JavaScript language, to unlock a huge amount of extra functionality with very little effort</a:t>
            </a:r>
          </a:p>
          <a:p>
            <a:r>
              <a:rPr lang="en-US" dirty="0"/>
              <a:t>Application Programming Interfaces (</a:t>
            </a:r>
            <a:r>
              <a:rPr lang="en-US" dirty="0">
                <a:hlinkClick r:id="rId2" tooltip="APIs: An API (Application Programming Interface) is a set of features and rules allowing interaction between the software providing the API and other software components. In Web development, API commonly means a set of standard methods, properties, events, and URLs for interacting with Web content."/>
              </a:rPr>
              <a:t>APIs</a:t>
            </a:r>
            <a:r>
              <a:rPr lang="en-US" dirty="0"/>
              <a:t>) built into web browsers, providing various functionality like dynamically creating HTML and setting CSS styles, grabbing and manipulating a video stream from the user's webcam, or generating 3D graphics and audio samples.</a:t>
            </a:r>
          </a:p>
          <a:p>
            <a:r>
              <a:rPr lang="en-US" dirty="0"/>
              <a:t>Third-party APIs to allow developers to incorporate functionality in their sites from other properties, such as Twitter or Facebook.</a:t>
            </a:r>
          </a:p>
          <a:p>
            <a:r>
              <a:rPr lang="en-US" dirty="0"/>
              <a:t>Third-party frameworks and libraries  can apply to HTML to allow to rapidly build up sites and applications.</a:t>
            </a:r>
          </a:p>
          <a:p>
            <a:endParaRPr lang="en-US" dirty="0"/>
          </a:p>
        </p:txBody>
      </p:sp>
    </p:spTree>
    <p:extLst>
      <p:ext uri="{BB962C8B-B14F-4D97-AF65-F5344CB8AC3E}">
        <p14:creationId xmlns:p14="http://schemas.microsoft.com/office/powerpoint/2010/main" val="268986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85000" lnSpcReduction="20000"/>
          </a:bodyPr>
          <a:lstStyle/>
          <a:p>
            <a:r>
              <a:rPr lang="en-US" dirty="0"/>
              <a:t>Don't have to tell JavaScript during variable declaration what type of value the variable will hold.</a:t>
            </a:r>
          </a:p>
          <a:p>
            <a:r>
              <a:rPr lang="en-US" dirty="0"/>
              <a:t>Value type of a variable can change during the execution of a program and JavaScript takes care of it automatically</a:t>
            </a:r>
          </a:p>
          <a:p>
            <a:r>
              <a:rPr lang="en-US" dirty="0"/>
              <a:t>JavaScript variable names are case-sensitive. </a:t>
            </a:r>
            <a:r>
              <a:rPr lang="en-US" b="1" dirty="0"/>
              <a:t>Name</a:t>
            </a:r>
            <a:r>
              <a:rPr lang="en-US" dirty="0"/>
              <a:t> and </a:t>
            </a:r>
            <a:r>
              <a:rPr lang="en-US" b="1" dirty="0"/>
              <a:t>name</a:t>
            </a:r>
            <a:r>
              <a:rPr lang="en-US" dirty="0"/>
              <a:t> are two different variables</a:t>
            </a:r>
          </a:p>
          <a:p>
            <a:r>
              <a:rPr lang="en-US" dirty="0"/>
              <a:t>A variable declared without a value will have the value </a:t>
            </a:r>
            <a:r>
              <a:rPr lang="en-US" b="1" dirty="0"/>
              <a:t>undefined</a:t>
            </a:r>
            <a:r>
              <a:rPr lang="en-US" dirty="0"/>
              <a:t>.</a:t>
            </a:r>
          </a:p>
          <a:p>
            <a:r>
              <a:rPr lang="en-US" dirty="0"/>
              <a:t>If you re-declare a JavaScript variable, it will not lose its value.</a:t>
            </a:r>
          </a:p>
          <a:p>
            <a:pPr marL="0" indent="0">
              <a:buNone/>
            </a:pPr>
            <a:r>
              <a:rPr lang="en-US" dirty="0"/>
              <a:t>The variable </a:t>
            </a:r>
            <a:r>
              <a:rPr lang="en-US" dirty="0" err="1"/>
              <a:t>carName</a:t>
            </a:r>
            <a:r>
              <a:rPr lang="en-US" dirty="0"/>
              <a:t> will still have the value "Volvo" after the execution of these statements:</a:t>
            </a:r>
          </a:p>
          <a:p>
            <a:pPr marL="0" indent="0">
              <a:buNone/>
            </a:pPr>
            <a:r>
              <a:rPr lang="en-US" dirty="0"/>
              <a:t>Example</a:t>
            </a:r>
          </a:p>
          <a:p>
            <a:pPr marL="0" indent="0">
              <a:buNone/>
            </a:pPr>
            <a:r>
              <a:rPr lang="en-US" dirty="0" err="1"/>
              <a:t>carName</a:t>
            </a:r>
            <a:r>
              <a:rPr lang="en-US" dirty="0"/>
              <a:t> = "Volvo";</a:t>
            </a:r>
            <a:br>
              <a:rPr lang="en-US" dirty="0"/>
            </a:br>
            <a:r>
              <a:rPr lang="en-US" dirty="0" err="1"/>
              <a:t>var</a:t>
            </a:r>
            <a:r>
              <a:rPr lang="en-US" dirty="0"/>
              <a:t> </a:t>
            </a:r>
            <a:r>
              <a:rPr lang="en-US" dirty="0" err="1"/>
              <a:t>carName</a:t>
            </a:r>
            <a:r>
              <a:rPr lang="en-US" dirty="0"/>
              <a:t>;</a:t>
            </a:r>
          </a:p>
          <a:p>
            <a:endParaRPr lang="en-US" dirty="0"/>
          </a:p>
        </p:txBody>
      </p:sp>
    </p:spTree>
    <p:extLst>
      <p:ext uri="{BB962C8B-B14F-4D97-AF65-F5344CB8AC3E}">
        <p14:creationId xmlns:p14="http://schemas.microsoft.com/office/powerpoint/2010/main" val="4169597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Reserved Words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35258972"/>
              </p:ext>
            </p:extLst>
          </p:nvPr>
        </p:nvGraphicFramePr>
        <p:xfrm>
          <a:off x="1155700" y="3260034"/>
          <a:ext cx="10347187" cy="4267200"/>
        </p:xfrm>
        <a:graphic>
          <a:graphicData uri="http://schemas.openxmlformats.org/drawingml/2006/table">
            <a:tbl>
              <a:tblPr firstRow="1" bandRow="1">
                <a:tableStyleId>{5C22544A-7EE6-4342-B048-85BDC9FD1C3A}</a:tableStyleId>
              </a:tblPr>
              <a:tblGrid>
                <a:gridCol w="2206228">
                  <a:extLst>
                    <a:ext uri="{9D8B030D-6E8A-4147-A177-3AD203B41FA5}">
                      <a16:colId xmlns:a16="http://schemas.microsoft.com/office/drawing/2014/main" val="992227665"/>
                    </a:ext>
                  </a:extLst>
                </a:gridCol>
                <a:gridCol w="2206228">
                  <a:extLst>
                    <a:ext uri="{9D8B030D-6E8A-4147-A177-3AD203B41FA5}">
                      <a16:colId xmlns:a16="http://schemas.microsoft.com/office/drawing/2014/main" val="2437300897"/>
                    </a:ext>
                  </a:extLst>
                </a:gridCol>
                <a:gridCol w="3125270">
                  <a:extLst>
                    <a:ext uri="{9D8B030D-6E8A-4147-A177-3AD203B41FA5}">
                      <a16:colId xmlns:a16="http://schemas.microsoft.com/office/drawing/2014/main" val="2884032287"/>
                    </a:ext>
                  </a:extLst>
                </a:gridCol>
                <a:gridCol w="2809461">
                  <a:extLst>
                    <a:ext uri="{9D8B030D-6E8A-4147-A177-3AD203B41FA5}">
                      <a16:colId xmlns:a16="http://schemas.microsoft.com/office/drawing/2014/main" val="512007785"/>
                    </a:ext>
                  </a:extLst>
                </a:gridCol>
              </a:tblGrid>
              <a:tr h="3610665">
                <a:tc>
                  <a:txBody>
                    <a:bodyPr/>
                    <a:lstStyle/>
                    <a:p>
                      <a:pPr algn="just" fontAlgn="t"/>
                      <a:r>
                        <a:rPr lang="en-US" dirty="0">
                          <a:solidFill>
                            <a:srgbClr val="000000"/>
                          </a:solidFill>
                          <a:effectLst/>
                        </a:rPr>
                        <a:t>abstract</a:t>
                      </a:r>
                    </a:p>
                    <a:p>
                      <a:pPr algn="just" fontAlgn="t"/>
                      <a:r>
                        <a:rPr lang="en-US" dirty="0" err="1">
                          <a:solidFill>
                            <a:srgbClr val="000000"/>
                          </a:solidFill>
                          <a:effectLst/>
                        </a:rPr>
                        <a:t>boolean</a:t>
                      </a:r>
                      <a:endParaRPr lang="en-US" dirty="0">
                        <a:solidFill>
                          <a:srgbClr val="000000"/>
                        </a:solidFill>
                        <a:effectLst/>
                      </a:endParaRPr>
                    </a:p>
                    <a:p>
                      <a:pPr algn="just" fontAlgn="t"/>
                      <a:r>
                        <a:rPr lang="en-US" dirty="0">
                          <a:solidFill>
                            <a:srgbClr val="000000"/>
                          </a:solidFill>
                          <a:effectLst/>
                        </a:rPr>
                        <a:t>break</a:t>
                      </a:r>
                    </a:p>
                    <a:p>
                      <a:pPr algn="just" fontAlgn="t"/>
                      <a:r>
                        <a:rPr lang="en-US" dirty="0">
                          <a:solidFill>
                            <a:srgbClr val="000000"/>
                          </a:solidFill>
                          <a:effectLst/>
                        </a:rPr>
                        <a:t>byte</a:t>
                      </a:r>
                    </a:p>
                    <a:p>
                      <a:pPr algn="just" fontAlgn="t"/>
                      <a:r>
                        <a:rPr lang="en-US" dirty="0">
                          <a:solidFill>
                            <a:srgbClr val="000000"/>
                          </a:solidFill>
                          <a:effectLst/>
                        </a:rPr>
                        <a:t>case</a:t>
                      </a:r>
                    </a:p>
                    <a:p>
                      <a:pPr algn="just" fontAlgn="t"/>
                      <a:r>
                        <a:rPr lang="en-US" dirty="0">
                          <a:solidFill>
                            <a:srgbClr val="000000"/>
                          </a:solidFill>
                          <a:effectLst/>
                        </a:rPr>
                        <a:t>catch</a:t>
                      </a:r>
                    </a:p>
                    <a:p>
                      <a:pPr algn="just" fontAlgn="t"/>
                      <a:r>
                        <a:rPr lang="en-US" dirty="0">
                          <a:solidFill>
                            <a:srgbClr val="000000"/>
                          </a:solidFill>
                          <a:effectLst/>
                        </a:rPr>
                        <a:t>char</a:t>
                      </a:r>
                    </a:p>
                    <a:p>
                      <a:pPr algn="just" fontAlgn="t"/>
                      <a:r>
                        <a:rPr lang="en-US" dirty="0">
                          <a:solidFill>
                            <a:srgbClr val="000000"/>
                          </a:solidFill>
                          <a:effectLst/>
                        </a:rPr>
                        <a:t>class</a:t>
                      </a:r>
                    </a:p>
                    <a:p>
                      <a:pPr algn="just" fontAlgn="t"/>
                      <a:r>
                        <a:rPr lang="en-US" dirty="0" err="1">
                          <a:solidFill>
                            <a:srgbClr val="000000"/>
                          </a:solidFill>
                          <a:effectLst/>
                        </a:rPr>
                        <a:t>const</a:t>
                      </a:r>
                      <a:endParaRPr lang="en-US" dirty="0">
                        <a:solidFill>
                          <a:srgbClr val="000000"/>
                        </a:solidFill>
                        <a:effectLst/>
                      </a:endParaRPr>
                    </a:p>
                    <a:p>
                      <a:pPr algn="just" fontAlgn="t"/>
                      <a:r>
                        <a:rPr lang="en-US" dirty="0">
                          <a:solidFill>
                            <a:srgbClr val="000000"/>
                          </a:solidFill>
                          <a:effectLst/>
                        </a:rPr>
                        <a:t>continue</a:t>
                      </a:r>
                    </a:p>
                    <a:p>
                      <a:pPr algn="just" fontAlgn="t"/>
                      <a:r>
                        <a:rPr lang="en-US" dirty="0">
                          <a:solidFill>
                            <a:srgbClr val="000000"/>
                          </a:solidFill>
                          <a:effectLst/>
                        </a:rPr>
                        <a:t>debugger</a:t>
                      </a:r>
                    </a:p>
                    <a:p>
                      <a:pPr algn="just" fontAlgn="t"/>
                      <a:r>
                        <a:rPr lang="en-US" dirty="0">
                          <a:solidFill>
                            <a:srgbClr val="000000"/>
                          </a:solidFill>
                          <a:effectLst/>
                        </a:rPr>
                        <a:t>default</a:t>
                      </a:r>
                    </a:p>
                    <a:p>
                      <a:pPr algn="just" fontAlgn="t"/>
                      <a:r>
                        <a:rPr lang="en-US" dirty="0">
                          <a:solidFill>
                            <a:srgbClr val="000000"/>
                          </a:solidFill>
                          <a:effectLst/>
                        </a:rPr>
                        <a:t>delete</a:t>
                      </a:r>
                    </a:p>
                    <a:p>
                      <a:pPr algn="just" fontAlgn="t"/>
                      <a:r>
                        <a:rPr lang="en-US" dirty="0">
                          <a:solidFill>
                            <a:srgbClr val="000000"/>
                          </a:solidFill>
                          <a:effectLst/>
                        </a:rPr>
                        <a:t>do</a:t>
                      </a:r>
                    </a:p>
                    <a:p>
                      <a:pPr algn="just" fontAlgn="t"/>
                      <a:r>
                        <a:rPr lang="en-US" dirty="0">
                          <a:solidFill>
                            <a:srgbClr val="000000"/>
                          </a:solidFill>
                          <a:effectLst/>
                        </a:rPr>
                        <a:t>double</a:t>
                      </a:r>
                    </a:p>
                  </a:txBody>
                  <a:tcPr marL="76200" marR="76200" marT="76200" marB="76200"/>
                </a:tc>
                <a:tc>
                  <a:txBody>
                    <a:bodyPr/>
                    <a:lstStyle/>
                    <a:p>
                      <a:pPr algn="just" fontAlgn="t"/>
                      <a:r>
                        <a:rPr lang="en-US" dirty="0">
                          <a:solidFill>
                            <a:srgbClr val="000000"/>
                          </a:solidFill>
                          <a:effectLst/>
                        </a:rPr>
                        <a:t>else</a:t>
                      </a:r>
                    </a:p>
                    <a:p>
                      <a:pPr algn="just" fontAlgn="t"/>
                      <a:r>
                        <a:rPr lang="en-US" dirty="0" err="1">
                          <a:solidFill>
                            <a:srgbClr val="000000"/>
                          </a:solidFill>
                          <a:effectLst/>
                        </a:rPr>
                        <a:t>enum</a:t>
                      </a:r>
                      <a:endParaRPr lang="en-US" dirty="0">
                        <a:solidFill>
                          <a:srgbClr val="000000"/>
                        </a:solidFill>
                        <a:effectLst/>
                      </a:endParaRPr>
                    </a:p>
                    <a:p>
                      <a:pPr algn="just" fontAlgn="t"/>
                      <a:r>
                        <a:rPr lang="en-US" dirty="0">
                          <a:solidFill>
                            <a:srgbClr val="000000"/>
                          </a:solidFill>
                          <a:effectLst/>
                        </a:rPr>
                        <a:t>export</a:t>
                      </a:r>
                    </a:p>
                    <a:p>
                      <a:pPr algn="just" fontAlgn="t"/>
                      <a:r>
                        <a:rPr lang="en-US" dirty="0">
                          <a:solidFill>
                            <a:srgbClr val="000000"/>
                          </a:solidFill>
                          <a:effectLst/>
                        </a:rPr>
                        <a:t>extends</a:t>
                      </a:r>
                    </a:p>
                    <a:p>
                      <a:pPr algn="just" fontAlgn="t"/>
                      <a:r>
                        <a:rPr lang="en-US" dirty="0">
                          <a:solidFill>
                            <a:srgbClr val="000000"/>
                          </a:solidFill>
                          <a:effectLst/>
                        </a:rPr>
                        <a:t>false</a:t>
                      </a:r>
                    </a:p>
                    <a:p>
                      <a:pPr algn="just" fontAlgn="t"/>
                      <a:r>
                        <a:rPr lang="en-US" dirty="0">
                          <a:solidFill>
                            <a:srgbClr val="000000"/>
                          </a:solidFill>
                          <a:effectLst/>
                        </a:rPr>
                        <a:t>final</a:t>
                      </a:r>
                    </a:p>
                    <a:p>
                      <a:pPr algn="just" fontAlgn="t"/>
                      <a:r>
                        <a:rPr lang="en-US" dirty="0">
                          <a:solidFill>
                            <a:srgbClr val="000000"/>
                          </a:solidFill>
                          <a:effectLst/>
                        </a:rPr>
                        <a:t>finally</a:t>
                      </a:r>
                    </a:p>
                    <a:p>
                      <a:pPr algn="just" fontAlgn="t"/>
                      <a:r>
                        <a:rPr lang="en-US" dirty="0">
                          <a:solidFill>
                            <a:srgbClr val="000000"/>
                          </a:solidFill>
                          <a:effectLst/>
                        </a:rPr>
                        <a:t>float</a:t>
                      </a:r>
                    </a:p>
                    <a:p>
                      <a:pPr algn="just" fontAlgn="t"/>
                      <a:r>
                        <a:rPr lang="en-US" dirty="0">
                          <a:solidFill>
                            <a:srgbClr val="000000"/>
                          </a:solidFill>
                          <a:effectLst/>
                        </a:rPr>
                        <a:t>for</a:t>
                      </a:r>
                    </a:p>
                    <a:p>
                      <a:pPr algn="just" fontAlgn="t"/>
                      <a:r>
                        <a:rPr lang="en-US" dirty="0">
                          <a:solidFill>
                            <a:srgbClr val="000000"/>
                          </a:solidFill>
                          <a:effectLst/>
                        </a:rPr>
                        <a:t>function</a:t>
                      </a:r>
                    </a:p>
                    <a:p>
                      <a:pPr algn="just" fontAlgn="t"/>
                      <a:r>
                        <a:rPr lang="en-US" dirty="0" err="1">
                          <a:solidFill>
                            <a:srgbClr val="000000"/>
                          </a:solidFill>
                          <a:effectLst/>
                        </a:rPr>
                        <a:t>goto</a:t>
                      </a:r>
                      <a:endParaRPr lang="en-US" dirty="0">
                        <a:solidFill>
                          <a:srgbClr val="000000"/>
                        </a:solidFill>
                        <a:effectLst/>
                      </a:endParaRPr>
                    </a:p>
                    <a:p>
                      <a:pPr algn="just" fontAlgn="t"/>
                      <a:r>
                        <a:rPr lang="en-US" dirty="0">
                          <a:solidFill>
                            <a:srgbClr val="000000"/>
                          </a:solidFill>
                          <a:effectLst/>
                        </a:rPr>
                        <a:t>if</a:t>
                      </a:r>
                    </a:p>
                    <a:p>
                      <a:pPr algn="just" fontAlgn="t"/>
                      <a:r>
                        <a:rPr lang="en-US" dirty="0">
                          <a:solidFill>
                            <a:srgbClr val="000000"/>
                          </a:solidFill>
                          <a:effectLst/>
                        </a:rPr>
                        <a:t>implements</a:t>
                      </a:r>
                    </a:p>
                    <a:p>
                      <a:pPr algn="just" fontAlgn="t"/>
                      <a:r>
                        <a:rPr lang="en-US" dirty="0">
                          <a:solidFill>
                            <a:srgbClr val="000000"/>
                          </a:solidFill>
                          <a:effectLst/>
                        </a:rPr>
                        <a:t>import</a:t>
                      </a:r>
                    </a:p>
                    <a:p>
                      <a:pPr algn="just" fontAlgn="t"/>
                      <a:r>
                        <a:rPr lang="en-US" dirty="0">
                          <a:solidFill>
                            <a:srgbClr val="000000"/>
                          </a:solidFill>
                          <a:effectLst/>
                        </a:rPr>
                        <a:t>in</a:t>
                      </a:r>
                    </a:p>
                  </a:txBody>
                  <a:tcPr marL="76200" marR="76200" marT="76200" marB="76200"/>
                </a:tc>
                <a:tc>
                  <a:txBody>
                    <a:bodyPr/>
                    <a:lstStyle/>
                    <a:p>
                      <a:pPr algn="just" fontAlgn="t"/>
                      <a:r>
                        <a:rPr lang="en-US">
                          <a:solidFill>
                            <a:srgbClr val="000000"/>
                          </a:solidFill>
                          <a:effectLst/>
                        </a:rPr>
                        <a:t>instanceof</a:t>
                      </a:r>
                    </a:p>
                    <a:p>
                      <a:pPr algn="just" fontAlgn="t"/>
                      <a:r>
                        <a:rPr lang="en-US">
                          <a:solidFill>
                            <a:srgbClr val="000000"/>
                          </a:solidFill>
                          <a:effectLst/>
                        </a:rPr>
                        <a:t>int</a:t>
                      </a:r>
                    </a:p>
                    <a:p>
                      <a:pPr algn="just" fontAlgn="t"/>
                      <a:r>
                        <a:rPr lang="en-US">
                          <a:solidFill>
                            <a:srgbClr val="000000"/>
                          </a:solidFill>
                          <a:effectLst/>
                        </a:rPr>
                        <a:t>interface</a:t>
                      </a:r>
                    </a:p>
                    <a:p>
                      <a:pPr algn="just" fontAlgn="t"/>
                      <a:r>
                        <a:rPr lang="en-US">
                          <a:solidFill>
                            <a:srgbClr val="000000"/>
                          </a:solidFill>
                          <a:effectLst/>
                        </a:rPr>
                        <a:t>long</a:t>
                      </a:r>
                    </a:p>
                    <a:p>
                      <a:pPr algn="just" fontAlgn="t"/>
                      <a:r>
                        <a:rPr lang="en-US">
                          <a:solidFill>
                            <a:srgbClr val="000000"/>
                          </a:solidFill>
                          <a:effectLst/>
                        </a:rPr>
                        <a:t>native</a:t>
                      </a:r>
                    </a:p>
                    <a:p>
                      <a:pPr algn="just" fontAlgn="t"/>
                      <a:r>
                        <a:rPr lang="en-US">
                          <a:solidFill>
                            <a:srgbClr val="000000"/>
                          </a:solidFill>
                          <a:effectLst/>
                        </a:rPr>
                        <a:t>new</a:t>
                      </a:r>
                    </a:p>
                    <a:p>
                      <a:pPr algn="just" fontAlgn="t"/>
                      <a:r>
                        <a:rPr lang="en-US">
                          <a:solidFill>
                            <a:srgbClr val="000000"/>
                          </a:solidFill>
                          <a:effectLst/>
                        </a:rPr>
                        <a:t>null</a:t>
                      </a:r>
                    </a:p>
                    <a:p>
                      <a:pPr algn="just" fontAlgn="t"/>
                      <a:r>
                        <a:rPr lang="en-US">
                          <a:solidFill>
                            <a:srgbClr val="000000"/>
                          </a:solidFill>
                          <a:effectLst/>
                        </a:rPr>
                        <a:t>package</a:t>
                      </a:r>
                    </a:p>
                    <a:p>
                      <a:pPr algn="just" fontAlgn="t"/>
                      <a:r>
                        <a:rPr lang="en-US">
                          <a:solidFill>
                            <a:srgbClr val="000000"/>
                          </a:solidFill>
                          <a:effectLst/>
                        </a:rPr>
                        <a:t>private</a:t>
                      </a:r>
                    </a:p>
                    <a:p>
                      <a:pPr algn="just" fontAlgn="t"/>
                      <a:r>
                        <a:rPr lang="en-US">
                          <a:solidFill>
                            <a:srgbClr val="000000"/>
                          </a:solidFill>
                          <a:effectLst/>
                        </a:rPr>
                        <a:t>protected</a:t>
                      </a:r>
                    </a:p>
                    <a:p>
                      <a:pPr algn="just" fontAlgn="t"/>
                      <a:r>
                        <a:rPr lang="en-US">
                          <a:solidFill>
                            <a:srgbClr val="000000"/>
                          </a:solidFill>
                          <a:effectLst/>
                        </a:rPr>
                        <a:t>public</a:t>
                      </a:r>
                    </a:p>
                    <a:p>
                      <a:pPr algn="just" fontAlgn="t"/>
                      <a:r>
                        <a:rPr lang="en-US">
                          <a:solidFill>
                            <a:srgbClr val="000000"/>
                          </a:solidFill>
                          <a:effectLst/>
                        </a:rPr>
                        <a:t>return</a:t>
                      </a:r>
                    </a:p>
                    <a:p>
                      <a:pPr algn="just" fontAlgn="t"/>
                      <a:r>
                        <a:rPr lang="en-US">
                          <a:solidFill>
                            <a:srgbClr val="000000"/>
                          </a:solidFill>
                          <a:effectLst/>
                        </a:rPr>
                        <a:t>short</a:t>
                      </a:r>
                    </a:p>
                    <a:p>
                      <a:pPr algn="just" fontAlgn="t"/>
                      <a:r>
                        <a:rPr lang="en-US">
                          <a:solidFill>
                            <a:srgbClr val="000000"/>
                          </a:solidFill>
                          <a:effectLst/>
                        </a:rPr>
                        <a:t>static</a:t>
                      </a:r>
                    </a:p>
                    <a:p>
                      <a:pPr algn="just" fontAlgn="t"/>
                      <a:r>
                        <a:rPr lang="en-US">
                          <a:solidFill>
                            <a:srgbClr val="000000"/>
                          </a:solidFill>
                          <a:effectLst/>
                        </a:rPr>
                        <a:t>super</a:t>
                      </a:r>
                    </a:p>
                  </a:txBody>
                  <a:tcPr marL="76200" marR="76200" marT="76200" marB="76200"/>
                </a:tc>
                <a:tc>
                  <a:txBody>
                    <a:bodyPr/>
                    <a:lstStyle/>
                    <a:p>
                      <a:pPr algn="just" fontAlgn="t"/>
                      <a:r>
                        <a:rPr lang="en-US" dirty="0">
                          <a:solidFill>
                            <a:srgbClr val="000000"/>
                          </a:solidFill>
                          <a:effectLst/>
                        </a:rPr>
                        <a:t>switch</a:t>
                      </a:r>
                    </a:p>
                    <a:p>
                      <a:pPr algn="just" fontAlgn="t"/>
                      <a:r>
                        <a:rPr lang="en-US" dirty="0">
                          <a:solidFill>
                            <a:srgbClr val="000000"/>
                          </a:solidFill>
                          <a:effectLst/>
                        </a:rPr>
                        <a:t>synchronized</a:t>
                      </a:r>
                    </a:p>
                    <a:p>
                      <a:pPr algn="just" fontAlgn="t"/>
                      <a:r>
                        <a:rPr lang="en-US" dirty="0">
                          <a:solidFill>
                            <a:srgbClr val="000000"/>
                          </a:solidFill>
                          <a:effectLst/>
                        </a:rPr>
                        <a:t>this</a:t>
                      </a:r>
                    </a:p>
                    <a:p>
                      <a:pPr algn="just" fontAlgn="t"/>
                      <a:r>
                        <a:rPr lang="en-US" dirty="0">
                          <a:solidFill>
                            <a:srgbClr val="000000"/>
                          </a:solidFill>
                          <a:effectLst/>
                        </a:rPr>
                        <a:t>throw</a:t>
                      </a:r>
                    </a:p>
                    <a:p>
                      <a:pPr algn="just" fontAlgn="t"/>
                      <a:r>
                        <a:rPr lang="en-US" dirty="0">
                          <a:solidFill>
                            <a:srgbClr val="000000"/>
                          </a:solidFill>
                          <a:effectLst/>
                        </a:rPr>
                        <a:t>throws</a:t>
                      </a:r>
                    </a:p>
                    <a:p>
                      <a:pPr algn="just" fontAlgn="t"/>
                      <a:r>
                        <a:rPr lang="en-US" dirty="0">
                          <a:solidFill>
                            <a:srgbClr val="000000"/>
                          </a:solidFill>
                          <a:effectLst/>
                        </a:rPr>
                        <a:t>transient</a:t>
                      </a:r>
                    </a:p>
                    <a:p>
                      <a:pPr algn="just" fontAlgn="t"/>
                      <a:r>
                        <a:rPr lang="en-US" dirty="0">
                          <a:solidFill>
                            <a:srgbClr val="000000"/>
                          </a:solidFill>
                          <a:effectLst/>
                        </a:rPr>
                        <a:t>true</a:t>
                      </a:r>
                    </a:p>
                    <a:p>
                      <a:pPr algn="just" fontAlgn="t"/>
                      <a:r>
                        <a:rPr lang="en-US" dirty="0">
                          <a:solidFill>
                            <a:srgbClr val="000000"/>
                          </a:solidFill>
                          <a:effectLst/>
                        </a:rPr>
                        <a:t>try</a:t>
                      </a:r>
                    </a:p>
                    <a:p>
                      <a:pPr algn="just" fontAlgn="t"/>
                      <a:r>
                        <a:rPr lang="en-US" dirty="0" err="1">
                          <a:solidFill>
                            <a:srgbClr val="000000"/>
                          </a:solidFill>
                          <a:effectLst/>
                        </a:rPr>
                        <a:t>typeof</a:t>
                      </a:r>
                      <a:endParaRPr lang="en-US" dirty="0">
                        <a:solidFill>
                          <a:srgbClr val="000000"/>
                        </a:solidFill>
                        <a:effectLst/>
                      </a:endParaRPr>
                    </a:p>
                    <a:p>
                      <a:pPr algn="just" fontAlgn="t"/>
                      <a:r>
                        <a:rPr lang="en-US" dirty="0" err="1">
                          <a:solidFill>
                            <a:srgbClr val="000000"/>
                          </a:solidFill>
                          <a:effectLst/>
                        </a:rPr>
                        <a:t>var</a:t>
                      </a:r>
                      <a:endParaRPr lang="en-US" dirty="0">
                        <a:solidFill>
                          <a:srgbClr val="000000"/>
                        </a:solidFill>
                        <a:effectLst/>
                      </a:endParaRPr>
                    </a:p>
                    <a:p>
                      <a:pPr algn="just" fontAlgn="t"/>
                      <a:r>
                        <a:rPr lang="en-US" dirty="0">
                          <a:solidFill>
                            <a:srgbClr val="000000"/>
                          </a:solidFill>
                          <a:effectLst/>
                        </a:rPr>
                        <a:t>void</a:t>
                      </a:r>
                    </a:p>
                    <a:p>
                      <a:pPr algn="just" fontAlgn="t"/>
                      <a:r>
                        <a:rPr lang="en-US" dirty="0">
                          <a:solidFill>
                            <a:srgbClr val="000000"/>
                          </a:solidFill>
                          <a:effectLst/>
                        </a:rPr>
                        <a:t>volatile</a:t>
                      </a:r>
                    </a:p>
                    <a:p>
                      <a:pPr algn="just" fontAlgn="t"/>
                      <a:r>
                        <a:rPr lang="en-US" dirty="0">
                          <a:solidFill>
                            <a:srgbClr val="000000"/>
                          </a:solidFill>
                          <a:effectLst/>
                        </a:rPr>
                        <a:t>while</a:t>
                      </a:r>
                    </a:p>
                    <a:p>
                      <a:pPr algn="just" fontAlgn="t"/>
                      <a:r>
                        <a:rPr lang="en-US" dirty="0">
                          <a:solidFill>
                            <a:srgbClr val="000000"/>
                          </a:solidFill>
                          <a:effectLst/>
                        </a:rPr>
                        <a:t>with</a:t>
                      </a:r>
                    </a:p>
                  </a:txBody>
                  <a:tcPr marL="76200" marR="76200" marT="76200" marB="76200"/>
                </a:tc>
                <a:extLst>
                  <a:ext uri="{0D108BD9-81ED-4DB2-BD59-A6C34878D82A}">
                    <a16:rowId xmlns:a16="http://schemas.microsoft.com/office/drawing/2014/main" val="2648418071"/>
                  </a:ext>
                </a:extLst>
              </a:tr>
            </a:tbl>
          </a:graphicData>
        </a:graphic>
      </p:graphicFrame>
      <p:sp>
        <p:nvSpPr>
          <p:cNvPr id="6" name="TextBox 5"/>
          <p:cNvSpPr txBox="1"/>
          <p:nvPr/>
        </p:nvSpPr>
        <p:spPr>
          <a:xfrm>
            <a:off x="1154954" y="2481182"/>
            <a:ext cx="10347933" cy="646331"/>
          </a:xfrm>
          <a:prstGeom prst="rect">
            <a:avLst/>
          </a:prstGeom>
          <a:noFill/>
        </p:spPr>
        <p:txBody>
          <a:bodyPr wrap="square" rtlCol="0">
            <a:spAutoFit/>
          </a:bodyPr>
          <a:lstStyle/>
          <a:p>
            <a:r>
              <a:rPr lang="en-US" dirty="0"/>
              <a:t>Cannot be used as JavaScript variables, functions, methods, loop labels, or any object names</a:t>
            </a:r>
          </a:p>
        </p:txBody>
      </p:sp>
    </p:spTree>
    <p:extLst>
      <p:ext uri="{BB962C8B-B14F-4D97-AF65-F5344CB8AC3E}">
        <p14:creationId xmlns:p14="http://schemas.microsoft.com/office/powerpoint/2010/main" val="2890764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Variable Scope</a:t>
            </a:r>
          </a:p>
        </p:txBody>
      </p:sp>
      <p:sp>
        <p:nvSpPr>
          <p:cNvPr id="3" name="Content Placeholder 2"/>
          <p:cNvSpPr>
            <a:spLocks noGrp="1"/>
          </p:cNvSpPr>
          <p:nvPr>
            <p:ph idx="1"/>
          </p:nvPr>
        </p:nvSpPr>
        <p:spPr/>
        <p:txBody>
          <a:bodyPr/>
          <a:lstStyle/>
          <a:p>
            <a:r>
              <a:rPr lang="en-US" dirty="0"/>
              <a:t>The scope of a variable is the region of program in which it is defined. </a:t>
            </a:r>
          </a:p>
          <a:p>
            <a:r>
              <a:rPr lang="en-US" dirty="0"/>
              <a:t>Variables have only two scopes.</a:t>
            </a:r>
          </a:p>
          <a:p>
            <a:pPr marL="0" indent="0">
              <a:buNone/>
            </a:pPr>
            <a:r>
              <a:rPr lang="en-US" b="1" dirty="0"/>
              <a:t>	Global Variables</a:t>
            </a:r>
            <a:r>
              <a:rPr lang="en-US" dirty="0"/>
              <a:t> − Has global scope which means it can be defined anywhere in your JavaScript code.</a:t>
            </a:r>
          </a:p>
          <a:p>
            <a:pPr marL="0" indent="0">
              <a:buNone/>
            </a:pPr>
            <a:r>
              <a:rPr lang="en-US" b="1" dirty="0"/>
              <a:t>	Local Variables</a:t>
            </a:r>
            <a:r>
              <a:rPr lang="en-US" dirty="0"/>
              <a:t> − Will be visible only within a function or block where it is defined. Function parameters are always local to that function.</a:t>
            </a:r>
          </a:p>
          <a:p>
            <a:pPr marL="0" indent="0">
              <a:buNone/>
            </a:pPr>
            <a:r>
              <a:rPr lang="en-US" dirty="0"/>
              <a:t>Within the body of a function, a local variable takes precedence over a global variable with the same name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6896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Variable Scope</a:t>
            </a:r>
          </a:p>
        </p:txBody>
      </p:sp>
      <p:sp>
        <p:nvSpPr>
          <p:cNvPr id="3" name="Content Placeholder 2"/>
          <p:cNvSpPr>
            <a:spLocks noGrp="1"/>
          </p:cNvSpPr>
          <p:nvPr>
            <p:ph idx="1"/>
          </p:nvPr>
        </p:nvSpPr>
        <p:spPr>
          <a:xfrm>
            <a:off x="1154954" y="2603499"/>
            <a:ext cx="8825659" cy="4009335"/>
          </a:xfrm>
        </p:spPr>
        <p:txBody>
          <a:bodyPr>
            <a:noAutofit/>
          </a:bodyPr>
          <a:lstStyle/>
          <a:p>
            <a:pPr marL="0" indent="0">
              <a:buNone/>
            </a:pPr>
            <a:r>
              <a:rPr lang="en-US" sz="1200" dirty="0"/>
              <a:t>&lt;html&gt;</a:t>
            </a:r>
          </a:p>
          <a:p>
            <a:pPr marL="0" indent="0">
              <a:buNone/>
            </a:pPr>
            <a:r>
              <a:rPr lang="en-US" sz="1200" dirty="0"/>
              <a:t>   &lt;body </a:t>
            </a:r>
            <a:r>
              <a:rPr lang="en-US" sz="1200" dirty="0" err="1"/>
              <a:t>onload</a:t>
            </a:r>
            <a:r>
              <a:rPr lang="en-US" sz="1200" dirty="0"/>
              <a:t> = </a:t>
            </a:r>
            <a:r>
              <a:rPr lang="en-US" sz="1200" dirty="0" err="1"/>
              <a:t>checkscope</a:t>
            </a:r>
            <a:r>
              <a:rPr lang="en-US" sz="1200" dirty="0"/>
              <a:t>();&gt;</a:t>
            </a:r>
          </a:p>
          <a:p>
            <a:pPr marL="0" indent="0">
              <a:buNone/>
            </a:pPr>
            <a:r>
              <a:rPr lang="en-US" sz="1200" dirty="0"/>
              <a:t>      &lt;script type = "text/</a:t>
            </a:r>
            <a:r>
              <a:rPr lang="en-US" sz="1200" dirty="0" err="1"/>
              <a:t>javascript</a:t>
            </a:r>
            <a:r>
              <a:rPr lang="en-US" sz="1200" dirty="0"/>
              <a:t>"&gt;</a:t>
            </a:r>
          </a:p>
          <a:p>
            <a:pPr marL="0" indent="0">
              <a:buNone/>
            </a:pPr>
            <a:r>
              <a:rPr lang="en-US" sz="1200" dirty="0"/>
              <a:t>         </a:t>
            </a:r>
          </a:p>
          <a:p>
            <a:pPr marL="0" indent="0">
              <a:buNone/>
            </a:pPr>
            <a:r>
              <a:rPr lang="en-US" sz="1200" dirty="0"/>
              <a:t>            </a:t>
            </a:r>
            <a:r>
              <a:rPr lang="en-US" sz="1200" dirty="0" err="1"/>
              <a:t>var</a:t>
            </a:r>
            <a:r>
              <a:rPr lang="en-US" sz="1200" dirty="0"/>
              <a:t> </a:t>
            </a:r>
            <a:r>
              <a:rPr lang="en-US" sz="1200" dirty="0" err="1"/>
              <a:t>myVar</a:t>
            </a:r>
            <a:r>
              <a:rPr lang="en-US" sz="1200" dirty="0"/>
              <a:t> = "global"; // Declare a global variable</a:t>
            </a:r>
          </a:p>
          <a:p>
            <a:pPr marL="0" indent="0">
              <a:buNone/>
            </a:pPr>
            <a:r>
              <a:rPr lang="en-US" sz="1200" dirty="0"/>
              <a:t>            function </a:t>
            </a:r>
            <a:r>
              <a:rPr lang="en-US" sz="1200" dirty="0" err="1"/>
              <a:t>checkscope</a:t>
            </a:r>
            <a:r>
              <a:rPr lang="en-US" sz="1200" dirty="0"/>
              <a:t>( ) {</a:t>
            </a:r>
          </a:p>
          <a:p>
            <a:pPr marL="0" indent="0">
              <a:buNone/>
            </a:pPr>
            <a:r>
              <a:rPr lang="en-US" sz="1200" dirty="0"/>
              <a:t>               </a:t>
            </a:r>
            <a:r>
              <a:rPr lang="en-US" sz="1200" dirty="0" err="1"/>
              <a:t>var</a:t>
            </a:r>
            <a:r>
              <a:rPr lang="en-US" sz="1200" dirty="0"/>
              <a:t> </a:t>
            </a:r>
            <a:r>
              <a:rPr lang="en-US" sz="1200" dirty="0" err="1"/>
              <a:t>myVar</a:t>
            </a:r>
            <a:r>
              <a:rPr lang="en-US" sz="1200" dirty="0"/>
              <a:t> = "local";  // Declare a local variable</a:t>
            </a:r>
          </a:p>
          <a:p>
            <a:pPr marL="0" indent="0">
              <a:buNone/>
            </a:pPr>
            <a:r>
              <a:rPr lang="en-US" sz="1200" dirty="0"/>
              <a:t>               </a:t>
            </a:r>
            <a:r>
              <a:rPr lang="en-US" sz="1200" dirty="0" err="1"/>
              <a:t>document.write</a:t>
            </a:r>
            <a:r>
              <a:rPr lang="en-US" sz="1200" dirty="0"/>
              <a:t>(</a:t>
            </a:r>
            <a:r>
              <a:rPr lang="en-US" sz="1200" dirty="0" err="1"/>
              <a:t>myVar</a:t>
            </a:r>
            <a:r>
              <a:rPr lang="en-US" sz="1200" dirty="0"/>
              <a:t>);</a:t>
            </a:r>
          </a:p>
          <a:p>
            <a:pPr marL="0" indent="0">
              <a:buNone/>
            </a:pPr>
            <a:r>
              <a:rPr lang="en-US" sz="1200" dirty="0"/>
              <a:t>            }         </a:t>
            </a:r>
          </a:p>
          <a:p>
            <a:pPr marL="0" indent="0">
              <a:buNone/>
            </a:pPr>
            <a:r>
              <a:rPr lang="en-US" sz="1200" dirty="0"/>
              <a:t>      &lt;/script&gt;</a:t>
            </a:r>
          </a:p>
          <a:p>
            <a:pPr marL="0" indent="0">
              <a:buNone/>
            </a:pPr>
            <a:r>
              <a:rPr lang="en-US" sz="1200" dirty="0"/>
              <a:t>   &lt;/body&gt;</a:t>
            </a:r>
          </a:p>
          <a:p>
            <a:pPr marL="0" indent="0">
              <a:buNone/>
            </a:pPr>
            <a:r>
              <a:rPr lang="en-US" sz="1200" dirty="0"/>
              <a:t>&lt;/html&gt;</a:t>
            </a:r>
          </a:p>
          <a:p>
            <a:pPr marL="0" indent="0">
              <a:buNone/>
            </a:pPr>
            <a:r>
              <a:rPr lang="en-US" sz="1200" b="1" dirty="0"/>
              <a:t>Produces the following result −   local</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375847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interaction: alert, prompt and confirm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7399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alert</a:t>
            </a:r>
            <a:endParaRPr lang="en-US" dirty="0"/>
          </a:p>
        </p:txBody>
      </p:sp>
      <p:sp>
        <p:nvSpPr>
          <p:cNvPr id="3" name="Content Placeholder 2"/>
          <p:cNvSpPr>
            <a:spLocks noGrp="1"/>
          </p:cNvSpPr>
          <p:nvPr>
            <p:ph idx="1"/>
          </p:nvPr>
        </p:nvSpPr>
        <p:spPr/>
        <p:txBody>
          <a:bodyPr/>
          <a:lstStyle/>
          <a:p>
            <a:r>
              <a:rPr lang="en-US" dirty="0"/>
              <a:t>syntax:</a:t>
            </a:r>
          </a:p>
          <a:p>
            <a:pPr marL="0" indent="0">
              <a:buNone/>
            </a:pPr>
            <a:r>
              <a:rPr lang="en-US" dirty="0"/>
              <a:t>alert(message)</a:t>
            </a:r>
          </a:p>
          <a:p>
            <a:r>
              <a:rPr lang="en-US" dirty="0"/>
              <a:t>alert outputs a window with the message and stops execution until visitor presses “OK” button.</a:t>
            </a:r>
          </a:p>
          <a:p>
            <a:r>
              <a:rPr lang="en-US" dirty="0"/>
              <a:t>The message window is called a modal window.</a:t>
            </a:r>
          </a:p>
          <a:p>
            <a:r>
              <a:rPr lang="en-US" dirty="0"/>
              <a:t> The word “modal” means that page interface is suspended until “OK” is clicked. A visitor can’t do anything until he clicks “OK”.</a:t>
            </a:r>
          </a:p>
        </p:txBody>
      </p:sp>
    </p:spTree>
    <p:extLst>
      <p:ext uri="{BB962C8B-B14F-4D97-AF65-F5344CB8AC3E}">
        <p14:creationId xmlns:p14="http://schemas.microsoft.com/office/powerpoint/2010/main" val="3472240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prompt</a:t>
            </a:r>
          </a:p>
        </p:txBody>
      </p:sp>
      <p:sp>
        <p:nvSpPr>
          <p:cNvPr id="3" name="Content Placeholder 2"/>
          <p:cNvSpPr>
            <a:spLocks noGrp="1"/>
          </p:cNvSpPr>
          <p:nvPr>
            <p:ph idx="1"/>
          </p:nvPr>
        </p:nvSpPr>
        <p:spPr/>
        <p:txBody>
          <a:bodyPr>
            <a:normAutofit fontScale="92500" lnSpcReduction="10000"/>
          </a:bodyPr>
          <a:lstStyle/>
          <a:p>
            <a:r>
              <a:rPr lang="en-US" dirty="0"/>
              <a:t>method accepts two arguments:</a:t>
            </a:r>
          </a:p>
          <a:p>
            <a:pPr marL="0" indent="0">
              <a:buNone/>
            </a:pPr>
            <a:r>
              <a:rPr lang="en-US" dirty="0"/>
              <a:t>result = prompt(text[, default]);</a:t>
            </a:r>
          </a:p>
          <a:p>
            <a:r>
              <a:rPr lang="en-US" dirty="0"/>
              <a:t>It outputs a modal window with the text, OK/CANCEL buttons and input field.</a:t>
            </a:r>
          </a:p>
          <a:p>
            <a:r>
              <a:rPr lang="en-US" dirty="0"/>
              <a:t>prompt returns either a string (maybe empty) or null.</a:t>
            </a:r>
          </a:p>
          <a:p>
            <a:r>
              <a:rPr lang="en-US" dirty="0"/>
              <a:t>The result depends on user’s action. There are three options:</a:t>
            </a:r>
          </a:p>
          <a:p>
            <a:pPr lvl="1"/>
            <a:r>
              <a:rPr lang="en-US" dirty="0"/>
              <a:t>If user types something into field and presses OK, then user text is the result.</a:t>
            </a:r>
          </a:p>
          <a:p>
            <a:pPr lvl="1"/>
            <a:r>
              <a:rPr lang="en-US" dirty="0"/>
              <a:t>If user types nothing, but presses OK, then the result is default.</a:t>
            </a:r>
          </a:p>
          <a:p>
            <a:pPr lvl="1"/>
            <a:r>
              <a:rPr lang="en-US" dirty="0"/>
              <a:t>If user presses CANCEL (or keyboard Escape), then result is null.</a:t>
            </a:r>
          </a:p>
          <a:p>
            <a:r>
              <a:rPr lang="en-US" dirty="0"/>
              <a:t>As with alert, the window is modal, user can’t do anything until he presses one of two buttons (or Escape which is same as CANCEL).</a:t>
            </a:r>
          </a:p>
        </p:txBody>
      </p:sp>
    </p:spTree>
    <p:extLst>
      <p:ext uri="{BB962C8B-B14F-4D97-AF65-F5344CB8AC3E}">
        <p14:creationId xmlns:p14="http://schemas.microsoft.com/office/powerpoint/2010/main" val="1207852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confirm</a:t>
            </a:r>
          </a:p>
        </p:txBody>
      </p:sp>
      <p:sp>
        <p:nvSpPr>
          <p:cNvPr id="3" name="Content Placeholder 2"/>
          <p:cNvSpPr>
            <a:spLocks noGrp="1"/>
          </p:cNvSpPr>
          <p:nvPr>
            <p:ph idx="1"/>
          </p:nvPr>
        </p:nvSpPr>
        <p:spPr/>
        <p:txBody>
          <a:bodyPr/>
          <a:lstStyle/>
          <a:p>
            <a:r>
              <a:rPr lang="en-US" dirty="0"/>
              <a:t>syntax:</a:t>
            </a:r>
          </a:p>
          <a:p>
            <a:pPr marL="0" indent="0">
              <a:buNone/>
            </a:pPr>
            <a:r>
              <a:rPr lang="en-US" dirty="0"/>
              <a:t>result = confirm(message)</a:t>
            </a:r>
          </a:p>
          <a:p>
            <a:r>
              <a:rPr lang="en-US" dirty="0"/>
              <a:t>confirm outputs the message with two buttons: OK and CANCEL.</a:t>
            </a:r>
          </a:p>
          <a:p>
            <a:r>
              <a:rPr lang="en-US" dirty="0"/>
              <a:t>The result is true/false, for OK/CANCEL respectively.</a:t>
            </a:r>
          </a:p>
          <a:p>
            <a:r>
              <a:rPr lang="en-US" dirty="0"/>
              <a:t> confirm outputs a message and awaits until user presses ok or cancel. The returned value is true/false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31159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1980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err="1"/>
              <a:t>var</a:t>
            </a:r>
            <a:r>
              <a:rPr lang="en-US" dirty="0"/>
              <a:t>  </a:t>
            </a:r>
            <a:r>
              <a:rPr lang="en-US" dirty="0" err="1"/>
              <a:t>single_quoted</a:t>
            </a:r>
            <a:r>
              <a:rPr lang="en-US" dirty="0"/>
              <a:t> = 'my text',      </a:t>
            </a:r>
            <a:r>
              <a:rPr lang="en-US" dirty="0" err="1"/>
              <a:t>double_quoted</a:t>
            </a:r>
            <a:r>
              <a:rPr lang="en-US" dirty="0"/>
              <a:t> = "more text";</a:t>
            </a:r>
          </a:p>
          <a:p>
            <a:r>
              <a:rPr lang="en-US" dirty="0" err="1"/>
              <a:t>var</a:t>
            </a:r>
            <a:r>
              <a:rPr lang="en-US" dirty="0"/>
              <a:t>  </a:t>
            </a:r>
            <a:r>
              <a:rPr lang="en-US" dirty="0" err="1"/>
              <a:t>no_escape_necessary</a:t>
            </a:r>
            <a:r>
              <a:rPr lang="en-US" dirty="0"/>
              <a:t> = 'some "text"',      escaped = 'some \'text\'';</a:t>
            </a:r>
          </a:p>
          <a:p>
            <a:r>
              <a:rPr lang="en-US" dirty="0" err="1"/>
              <a:t>var</a:t>
            </a:r>
            <a:r>
              <a:rPr lang="en-US" dirty="0"/>
              <a:t>  </a:t>
            </a:r>
            <a:r>
              <a:rPr lang="en-US" dirty="0" err="1"/>
              <a:t>numeric_string</a:t>
            </a:r>
            <a:r>
              <a:rPr lang="en-US" dirty="0"/>
              <a:t> = '06517';</a:t>
            </a:r>
          </a:p>
        </p:txBody>
      </p:sp>
    </p:spTree>
    <p:extLst>
      <p:ext uri="{BB962C8B-B14F-4D97-AF65-F5344CB8AC3E}">
        <p14:creationId xmlns:p14="http://schemas.microsoft.com/office/powerpoint/2010/main" val="38122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uses of </a:t>
            </a:r>
            <a:r>
              <a:rPr lang="en-US" dirty="0" err="1"/>
              <a:t>javascript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a:t>Browser Detection</a:t>
            </a:r>
            <a:br>
              <a:rPr lang="en-US" dirty="0"/>
            </a:br>
            <a:r>
              <a:rPr lang="en-US" dirty="0"/>
              <a:t>Detecting the browser used by a visitor at a page. Depending on the browser, another page specifically designed for that browser can then be loaded.</a:t>
            </a:r>
          </a:p>
          <a:p>
            <a:r>
              <a:rPr lang="en-US" dirty="0"/>
              <a:t>Cookies </a:t>
            </a:r>
            <a:br>
              <a:rPr lang="en-US" dirty="0"/>
            </a:br>
            <a:r>
              <a:rPr lang="en-US" dirty="0"/>
              <a:t>Storing information on the visitor's computer, then retrieving this information automatically next time the user visits the page. </a:t>
            </a:r>
          </a:p>
          <a:p>
            <a:r>
              <a:rPr lang="en-US" dirty="0"/>
              <a:t>Control Browsers </a:t>
            </a:r>
            <a:br>
              <a:rPr lang="en-US" dirty="0"/>
            </a:br>
            <a:r>
              <a:rPr lang="en-US" dirty="0"/>
              <a:t>Opening pages in customized windows, where it specifies if the browser's buttons, menu line, status line or whatever should be present.</a:t>
            </a:r>
          </a:p>
          <a:p>
            <a:r>
              <a:rPr lang="en-US" dirty="0"/>
              <a:t>Validate Forms </a:t>
            </a:r>
            <a:br>
              <a:rPr lang="en-US" dirty="0"/>
            </a:br>
            <a:r>
              <a:rPr lang="en-US" dirty="0"/>
              <a:t>Validating inputs to fields before submitting a form.</a:t>
            </a:r>
            <a:br>
              <a:rPr lang="en-US" dirty="0"/>
            </a:br>
            <a:r>
              <a:rPr lang="en-US" dirty="0"/>
              <a:t>An example would be validating the entered email address to see if it has an @ in it, since if not, it's not a valid address.</a:t>
            </a:r>
            <a:br>
              <a:rPr lang="en-US" dirty="0"/>
            </a:br>
            <a:endParaRPr lang="en-US" dirty="0"/>
          </a:p>
        </p:txBody>
      </p:sp>
    </p:spTree>
    <p:extLst>
      <p:ext uri="{BB962C8B-B14F-4D97-AF65-F5344CB8AC3E}">
        <p14:creationId xmlns:p14="http://schemas.microsoft.com/office/powerpoint/2010/main" val="164413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p:txBody>
          <a:bodyPr/>
          <a:lstStyle/>
          <a:p>
            <a:r>
              <a:rPr lang="en-US" dirty="0" err="1"/>
              <a:t>var</a:t>
            </a:r>
            <a:r>
              <a:rPr lang="en-US" dirty="0"/>
              <a:t>  positive = 34,      negative = -1,      decimal  = 3.14;</a:t>
            </a:r>
          </a:p>
        </p:txBody>
      </p:sp>
    </p:spTree>
    <p:extLst>
      <p:ext uri="{BB962C8B-B14F-4D97-AF65-F5344CB8AC3E}">
        <p14:creationId xmlns:p14="http://schemas.microsoft.com/office/powerpoint/2010/main" val="3332707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a:t>
            </a:r>
          </a:p>
        </p:txBody>
      </p:sp>
      <p:sp>
        <p:nvSpPr>
          <p:cNvPr id="3" name="Content Placeholder 2"/>
          <p:cNvSpPr>
            <a:spLocks noGrp="1"/>
          </p:cNvSpPr>
          <p:nvPr>
            <p:ph idx="1"/>
          </p:nvPr>
        </p:nvSpPr>
        <p:spPr/>
        <p:txBody>
          <a:bodyPr/>
          <a:lstStyle/>
          <a:p>
            <a:pPr marL="0" indent="0">
              <a:buNone/>
            </a:pPr>
            <a:r>
              <a:rPr lang="en-US" dirty="0" err="1"/>
              <a:t>var</a:t>
            </a:r>
            <a:r>
              <a:rPr lang="en-US" dirty="0"/>
              <a:t>  yes = true,   </a:t>
            </a:r>
          </a:p>
          <a:p>
            <a:pPr marL="0" indent="0">
              <a:buNone/>
            </a:pPr>
            <a:r>
              <a:rPr lang="en-US" dirty="0"/>
              <a:t>   no  = false,</a:t>
            </a:r>
          </a:p>
          <a:p>
            <a:pPr marL="0" indent="0">
              <a:buNone/>
            </a:pPr>
            <a:r>
              <a:rPr lang="en-US" dirty="0"/>
              <a:t>   </a:t>
            </a:r>
            <a:r>
              <a:rPr lang="en-US" dirty="0" err="1"/>
              <a:t>also_yes</a:t>
            </a:r>
            <a:r>
              <a:rPr lang="en-US" dirty="0"/>
              <a:t> = 1, // </a:t>
            </a:r>
            <a:r>
              <a:rPr lang="en-US" dirty="0" err="1"/>
              <a:t>truthy</a:t>
            </a:r>
            <a:r>
              <a:rPr lang="en-US" dirty="0"/>
              <a:t> </a:t>
            </a:r>
          </a:p>
          <a:p>
            <a:pPr marL="0" indent="0">
              <a:buNone/>
            </a:pPr>
            <a:r>
              <a:rPr lang="en-US" dirty="0"/>
              <a:t>   </a:t>
            </a:r>
            <a:r>
              <a:rPr lang="en-US" dirty="0" err="1"/>
              <a:t>also_no</a:t>
            </a:r>
            <a:r>
              <a:rPr lang="en-US" dirty="0"/>
              <a:t>  = 0; // </a:t>
            </a:r>
            <a:r>
              <a:rPr lang="en-US" dirty="0" err="1"/>
              <a:t>falsey</a:t>
            </a:r>
            <a:endParaRPr lang="en-US" dirty="0"/>
          </a:p>
        </p:txBody>
      </p:sp>
    </p:spTree>
    <p:extLst>
      <p:ext uri="{BB962C8B-B14F-4D97-AF65-F5344CB8AC3E}">
        <p14:creationId xmlns:p14="http://schemas.microsoft.com/office/powerpoint/2010/main" val="1559255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Arrays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a:t>var</a:t>
            </a:r>
            <a:r>
              <a:rPr lang="en-US" dirty="0"/>
              <a:t> </a:t>
            </a:r>
            <a:r>
              <a:rPr lang="en-US" dirty="0" err="1"/>
              <a:t>my_cats</a:t>
            </a:r>
            <a:r>
              <a:rPr lang="en-US" dirty="0"/>
              <a:t> = [];</a:t>
            </a:r>
          </a:p>
          <a:p>
            <a:pPr marL="0" indent="0">
              <a:buNone/>
            </a:pPr>
            <a:r>
              <a:rPr lang="en-US" dirty="0" err="1"/>
              <a:t>my_cats</a:t>
            </a:r>
            <a:r>
              <a:rPr lang="en-US" dirty="0"/>
              <a:t>[0] = 'Sabine'; </a:t>
            </a:r>
            <a:r>
              <a:rPr lang="en-US" dirty="0" err="1"/>
              <a:t>my_cats</a:t>
            </a:r>
            <a:r>
              <a:rPr lang="en-US" dirty="0"/>
              <a:t>[1] = 'Dakota';</a:t>
            </a:r>
          </a:p>
          <a:p>
            <a:pPr marL="0" indent="0">
              <a:buNone/>
            </a:pPr>
            <a:r>
              <a:rPr lang="en-US" dirty="0" err="1"/>
              <a:t>my_cats</a:t>
            </a:r>
            <a:r>
              <a:rPr lang="en-US" dirty="0"/>
              <a:t>; // ['</a:t>
            </a:r>
            <a:r>
              <a:rPr lang="en-US" dirty="0" err="1"/>
              <a:t>Sabine','Dakota</a:t>
            </a:r>
            <a:r>
              <a:rPr lang="en-US" dirty="0"/>
              <a:t>']</a:t>
            </a:r>
          </a:p>
        </p:txBody>
      </p:sp>
    </p:spTree>
    <p:extLst>
      <p:ext uri="{BB962C8B-B14F-4D97-AF65-F5344CB8AC3E}">
        <p14:creationId xmlns:p14="http://schemas.microsoft.com/office/powerpoint/2010/main" val="1749262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Arrays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err="1"/>
              <a:t>var</a:t>
            </a:r>
            <a:r>
              <a:rPr lang="en-US" dirty="0"/>
              <a:t> </a:t>
            </a:r>
            <a:r>
              <a:rPr lang="en-US" dirty="0" err="1"/>
              <a:t>sabine</a:t>
            </a:r>
            <a:r>
              <a:rPr lang="en-US" dirty="0"/>
              <a:t> = </a:t>
            </a:r>
          </a:p>
          <a:p>
            <a:pPr marL="0" indent="0">
              <a:buNone/>
            </a:pPr>
            <a:r>
              <a:rPr lang="en-US" dirty="0"/>
              <a:t>	[  'Sabine',  // 0 = name </a:t>
            </a:r>
          </a:p>
          <a:p>
            <a:pPr marL="0" indent="0">
              <a:buNone/>
            </a:pPr>
            <a:r>
              <a:rPr lang="en-US" dirty="0"/>
              <a:t>	   'cat',           // 1 = type</a:t>
            </a:r>
          </a:p>
          <a:p>
            <a:pPr marL="0" indent="0">
              <a:buNone/>
            </a:pPr>
            <a:r>
              <a:rPr lang="en-US" dirty="0"/>
              <a:t>          'female',       // 2 = gender</a:t>
            </a:r>
          </a:p>
          <a:p>
            <a:pPr marL="0" indent="0">
              <a:buNone/>
            </a:pPr>
            <a:r>
              <a:rPr lang="en-US" dirty="0"/>
              <a:t>          17,              // 3 = age</a:t>
            </a:r>
          </a:p>
          <a:p>
            <a:pPr marL="0" indent="0">
              <a:buNone/>
            </a:pPr>
            <a:r>
              <a:rPr lang="en-US" dirty="0"/>
              <a:t>          true            // 4 = spayed/neutered</a:t>
            </a:r>
          </a:p>
          <a:p>
            <a:pPr marL="0" indent="0">
              <a:buNone/>
            </a:pPr>
            <a:r>
              <a:rPr lang="en-US" dirty="0"/>
              <a:t>      ];</a:t>
            </a:r>
          </a:p>
          <a:p>
            <a:r>
              <a:rPr lang="en-US" dirty="0" err="1"/>
              <a:t>sabine</a:t>
            </a:r>
            <a:r>
              <a:rPr lang="en-US" dirty="0"/>
              <a:t>[2]; // 'female‘</a:t>
            </a:r>
          </a:p>
          <a:p>
            <a:r>
              <a:rPr lang="en-US" dirty="0"/>
              <a:t>Different array </a:t>
            </a:r>
            <a:r>
              <a:rPr lang="en-US" dirty="0" err="1"/>
              <a:t>elemnts</a:t>
            </a:r>
            <a:r>
              <a:rPr lang="en-US" dirty="0"/>
              <a:t> can be of different data types</a:t>
            </a:r>
          </a:p>
        </p:txBody>
      </p:sp>
    </p:spTree>
    <p:extLst>
      <p:ext uri="{BB962C8B-B14F-4D97-AF65-F5344CB8AC3E}">
        <p14:creationId xmlns:p14="http://schemas.microsoft.com/office/powerpoint/2010/main" val="945034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Arrays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a:t>var</a:t>
            </a:r>
            <a:r>
              <a:rPr lang="en-US" dirty="0"/>
              <a:t> </a:t>
            </a:r>
            <a:r>
              <a:rPr lang="en-US" dirty="0" err="1"/>
              <a:t>sabine</a:t>
            </a:r>
            <a:r>
              <a:rPr lang="en-US" dirty="0"/>
              <a:t> = ['Sabine', 'cat', 'female', 14, true],  </a:t>
            </a:r>
          </a:p>
          <a:p>
            <a:pPr marL="0" indent="0">
              <a:buNone/>
            </a:pPr>
            <a:r>
              <a:rPr lang="en-US" dirty="0"/>
              <a:t>    </a:t>
            </a:r>
            <a:r>
              <a:rPr lang="en-US" dirty="0" err="1"/>
              <a:t>dakota</a:t>
            </a:r>
            <a:r>
              <a:rPr lang="en-US" dirty="0"/>
              <a:t> = ['Dakota', 'cat', 'male', 13, true];</a:t>
            </a:r>
          </a:p>
          <a:p>
            <a:pPr marL="0" indent="0">
              <a:buNone/>
            </a:pPr>
            <a:r>
              <a:rPr lang="en-US" dirty="0"/>
              <a:t>pets = [ </a:t>
            </a:r>
            <a:r>
              <a:rPr lang="en-US" dirty="0" err="1"/>
              <a:t>sabine</a:t>
            </a:r>
            <a:r>
              <a:rPr lang="en-US" dirty="0"/>
              <a:t>, </a:t>
            </a:r>
            <a:r>
              <a:rPr lang="en-US" dirty="0" err="1"/>
              <a:t>dakota</a:t>
            </a:r>
            <a:r>
              <a:rPr lang="en-US" dirty="0"/>
              <a:t> ];</a:t>
            </a:r>
          </a:p>
          <a:p>
            <a:pPr marL="0" indent="0">
              <a:buNone/>
            </a:pPr>
            <a:r>
              <a:rPr lang="en-US" dirty="0"/>
              <a:t>pets[1][0]; // 'Dakota‘</a:t>
            </a:r>
          </a:p>
          <a:p>
            <a:pPr marL="0" indent="0">
              <a:buNone/>
            </a:pPr>
            <a:endParaRPr lang="en-US" dirty="0"/>
          </a:p>
        </p:txBody>
      </p:sp>
    </p:spTree>
    <p:extLst>
      <p:ext uri="{BB962C8B-B14F-4D97-AF65-F5344CB8AC3E}">
        <p14:creationId xmlns:p14="http://schemas.microsoft.com/office/powerpoint/2010/main" val="1657619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Objects</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t>var</a:t>
            </a:r>
            <a:r>
              <a:rPr lang="en-US" dirty="0"/>
              <a:t> </a:t>
            </a:r>
            <a:r>
              <a:rPr lang="en-US" dirty="0" err="1"/>
              <a:t>sabine</a:t>
            </a:r>
            <a:r>
              <a:rPr lang="en-US" dirty="0"/>
              <a:t> = {};</a:t>
            </a:r>
          </a:p>
          <a:p>
            <a:pPr marL="0" indent="0">
              <a:buNone/>
            </a:pPr>
            <a:r>
              <a:rPr lang="en-US" dirty="0"/>
              <a:t>sabine.name = 'Sabine'; </a:t>
            </a:r>
          </a:p>
          <a:p>
            <a:pPr marL="0" indent="0">
              <a:buNone/>
            </a:pPr>
            <a:r>
              <a:rPr lang="en-US" dirty="0" err="1"/>
              <a:t>sabine.type</a:t>
            </a:r>
            <a:r>
              <a:rPr lang="en-US" dirty="0"/>
              <a:t> = 'cat';</a:t>
            </a:r>
          </a:p>
          <a:p>
            <a:pPr marL="0" indent="0">
              <a:buNone/>
            </a:pPr>
            <a:r>
              <a:rPr lang="en-US" dirty="0"/>
              <a:t> </a:t>
            </a:r>
            <a:r>
              <a:rPr lang="en-US" dirty="0" err="1"/>
              <a:t>sabine.gender</a:t>
            </a:r>
            <a:r>
              <a:rPr lang="en-US" dirty="0"/>
              <a:t> = 'female';</a:t>
            </a:r>
          </a:p>
          <a:p>
            <a:pPr marL="0" indent="0">
              <a:buNone/>
            </a:pPr>
            <a:r>
              <a:rPr lang="en-US" dirty="0"/>
              <a:t> </a:t>
            </a:r>
            <a:r>
              <a:rPr lang="en-US" dirty="0" err="1"/>
              <a:t>sabine.age</a:t>
            </a:r>
            <a:r>
              <a:rPr lang="en-US" dirty="0"/>
              <a:t> = 14; </a:t>
            </a:r>
          </a:p>
          <a:p>
            <a:pPr marL="0" indent="0">
              <a:buNone/>
            </a:pPr>
            <a:r>
              <a:rPr lang="en-US" dirty="0" err="1"/>
              <a:t>sabine.fixed</a:t>
            </a:r>
            <a:r>
              <a:rPr lang="en-US" dirty="0"/>
              <a:t> = true;</a:t>
            </a:r>
          </a:p>
          <a:p>
            <a:pPr>
              <a:buFont typeface="Wingdings" panose="05000000000000000000" pitchFamily="2" charset="2"/>
              <a:buChar char="Ø"/>
            </a:pPr>
            <a:r>
              <a:rPr lang="en-US" dirty="0" err="1"/>
              <a:t>sabine</a:t>
            </a:r>
            <a:r>
              <a:rPr lang="en-US" dirty="0"/>
              <a:t>;             // Object </a:t>
            </a:r>
          </a:p>
          <a:p>
            <a:pPr>
              <a:buFont typeface="Wingdings" panose="05000000000000000000" pitchFamily="2" charset="2"/>
              <a:buChar char="Ø"/>
            </a:pPr>
            <a:r>
              <a:rPr lang="en-US" dirty="0" err="1"/>
              <a:t>sabine</a:t>
            </a:r>
            <a:r>
              <a:rPr lang="en-US" dirty="0"/>
              <a:t>['name']; // 'Sabine‘</a:t>
            </a:r>
          </a:p>
          <a:p>
            <a:pPr>
              <a:buFont typeface="Wingdings" panose="05000000000000000000" pitchFamily="2" charset="2"/>
              <a:buChar char="Ø"/>
            </a:pPr>
            <a:r>
              <a:rPr lang="en-US" dirty="0"/>
              <a:t> sabine.name;     // 'Sabine'</a:t>
            </a:r>
          </a:p>
        </p:txBody>
      </p:sp>
    </p:spTree>
    <p:extLst>
      <p:ext uri="{BB962C8B-B14F-4D97-AF65-F5344CB8AC3E}">
        <p14:creationId xmlns:p14="http://schemas.microsoft.com/office/powerpoint/2010/main" val="2568880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Objects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1553510"/>
              </p:ext>
            </p:extLst>
          </p:nvPr>
        </p:nvGraphicFramePr>
        <p:xfrm>
          <a:off x="1155700" y="2603500"/>
          <a:ext cx="8824914" cy="283464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3068424662"/>
                    </a:ext>
                  </a:extLst>
                </a:gridCol>
                <a:gridCol w="4412457">
                  <a:extLst>
                    <a:ext uri="{9D8B030D-6E8A-4147-A177-3AD203B41FA5}">
                      <a16:colId xmlns:a16="http://schemas.microsoft.com/office/drawing/2014/main" val="577954851"/>
                    </a:ext>
                  </a:extLst>
                </a:gridCol>
              </a:tblGrid>
              <a:tr h="370840">
                <a:tc>
                  <a:txBody>
                    <a:bodyPr/>
                    <a:lstStyle/>
                    <a:p>
                      <a:pPr marL="0" indent="0">
                        <a:buNone/>
                      </a:pPr>
                      <a:r>
                        <a:rPr lang="en-US" dirty="0" err="1"/>
                        <a:t>var</a:t>
                      </a:r>
                      <a:r>
                        <a:rPr lang="en-US" dirty="0"/>
                        <a:t> </a:t>
                      </a:r>
                      <a:r>
                        <a:rPr lang="en-US" dirty="0" err="1"/>
                        <a:t>sabine</a:t>
                      </a:r>
                      <a:r>
                        <a:rPr lang="en-US" dirty="0"/>
                        <a:t> = {};</a:t>
                      </a:r>
                    </a:p>
                    <a:p>
                      <a:pPr marL="0" indent="0">
                        <a:buNone/>
                      </a:pPr>
                      <a:r>
                        <a:rPr lang="en-US" dirty="0"/>
                        <a:t>sabine.name = 'Sabine'; </a:t>
                      </a:r>
                    </a:p>
                    <a:p>
                      <a:pPr marL="0" indent="0">
                        <a:buNone/>
                      </a:pPr>
                      <a:r>
                        <a:rPr lang="en-US" dirty="0" err="1"/>
                        <a:t>sabine.type</a:t>
                      </a:r>
                      <a:r>
                        <a:rPr lang="en-US" dirty="0"/>
                        <a:t> = 'cat';</a:t>
                      </a:r>
                    </a:p>
                    <a:p>
                      <a:pPr marL="0" indent="0">
                        <a:buNone/>
                      </a:pPr>
                      <a:r>
                        <a:rPr lang="en-US" dirty="0"/>
                        <a:t> </a:t>
                      </a:r>
                      <a:r>
                        <a:rPr lang="en-US" dirty="0" err="1"/>
                        <a:t>sabine.gender</a:t>
                      </a:r>
                      <a:r>
                        <a:rPr lang="en-US" dirty="0"/>
                        <a:t> = 'female';</a:t>
                      </a:r>
                    </a:p>
                    <a:p>
                      <a:pPr marL="0" indent="0">
                        <a:buNone/>
                      </a:pPr>
                      <a:r>
                        <a:rPr lang="en-US" dirty="0"/>
                        <a:t> </a:t>
                      </a:r>
                      <a:r>
                        <a:rPr lang="en-US" dirty="0" err="1"/>
                        <a:t>sabine.age</a:t>
                      </a:r>
                      <a:r>
                        <a:rPr lang="en-US" dirty="0"/>
                        <a:t> = 14; </a:t>
                      </a:r>
                    </a:p>
                    <a:p>
                      <a:pPr marL="0" indent="0">
                        <a:buNone/>
                      </a:pPr>
                      <a:r>
                        <a:rPr lang="en-US" dirty="0" err="1"/>
                        <a:t>sabine.fixed</a:t>
                      </a:r>
                      <a:r>
                        <a:rPr lang="en-US" dirty="0"/>
                        <a:t> = true;</a:t>
                      </a:r>
                    </a:p>
                    <a:p>
                      <a:pPr>
                        <a:buFont typeface="Wingdings" panose="05000000000000000000" pitchFamily="2" charset="2"/>
                        <a:buChar char="Ø"/>
                      </a:pPr>
                      <a:r>
                        <a:rPr lang="en-US" dirty="0" err="1"/>
                        <a:t>sabine</a:t>
                      </a:r>
                      <a:r>
                        <a:rPr lang="en-US" dirty="0"/>
                        <a:t>;             // Object </a:t>
                      </a:r>
                    </a:p>
                    <a:p>
                      <a:pPr>
                        <a:buFont typeface="Wingdings" panose="05000000000000000000" pitchFamily="2" charset="2"/>
                        <a:buChar char="Ø"/>
                      </a:pPr>
                      <a:r>
                        <a:rPr lang="en-US" dirty="0" err="1"/>
                        <a:t>sabine</a:t>
                      </a:r>
                      <a:r>
                        <a:rPr lang="en-US" dirty="0"/>
                        <a:t>['name']; // 'Sabine‘</a:t>
                      </a:r>
                    </a:p>
                    <a:p>
                      <a:pPr>
                        <a:buFont typeface="Wingdings" panose="05000000000000000000" pitchFamily="2" charset="2"/>
                        <a:buChar char="Ø"/>
                      </a:pPr>
                      <a:r>
                        <a:rPr lang="en-US" dirty="0"/>
                        <a:t> sabine.name;     // 'Sabine'</a:t>
                      </a:r>
                    </a:p>
                    <a:p>
                      <a:endParaRPr lang="en-US" dirty="0"/>
                    </a:p>
                  </a:txBody>
                  <a:tcPr>
                    <a:solidFill>
                      <a:schemeClr val="accent6"/>
                    </a:solidFill>
                  </a:tcPr>
                </a:tc>
                <a:tc>
                  <a:txBody>
                    <a:bodyPr/>
                    <a:lstStyle/>
                    <a:p>
                      <a:r>
                        <a:rPr lang="en-US" dirty="0" err="1"/>
                        <a:t>var</a:t>
                      </a:r>
                      <a:r>
                        <a:rPr lang="en-US" dirty="0"/>
                        <a:t> person = {</a:t>
                      </a:r>
                    </a:p>
                    <a:p>
                      <a:r>
                        <a:rPr lang="en-US" dirty="0"/>
                        <a:t>    </a:t>
                      </a:r>
                      <a:r>
                        <a:rPr lang="en-US" dirty="0" err="1"/>
                        <a:t>firstName</a:t>
                      </a:r>
                      <a:r>
                        <a:rPr lang="en-US" dirty="0"/>
                        <a:t> : “</a:t>
                      </a:r>
                      <a:r>
                        <a:rPr lang="en-US" dirty="0" err="1"/>
                        <a:t>Piyush</a:t>
                      </a:r>
                      <a:r>
                        <a:rPr lang="en-US" dirty="0"/>
                        <a:t>",</a:t>
                      </a:r>
                    </a:p>
                    <a:p>
                      <a:r>
                        <a:rPr lang="en-US" dirty="0"/>
                        <a:t>    </a:t>
                      </a:r>
                      <a:r>
                        <a:rPr lang="en-US" dirty="0" err="1"/>
                        <a:t>lastName</a:t>
                      </a:r>
                      <a:r>
                        <a:rPr lang="en-US" dirty="0"/>
                        <a:t>  : “Arya",</a:t>
                      </a:r>
                    </a:p>
                    <a:p>
                      <a:r>
                        <a:rPr lang="en-US" dirty="0"/>
                        <a:t>    age       : 50,</a:t>
                      </a:r>
                    </a:p>
                    <a:p>
                      <a:r>
                        <a:rPr lang="en-US" dirty="0"/>
                        <a:t>    </a:t>
                      </a:r>
                      <a:r>
                        <a:rPr lang="en-US" dirty="0" err="1"/>
                        <a:t>eyeColor</a:t>
                      </a:r>
                      <a:r>
                        <a:rPr lang="en-US" dirty="0"/>
                        <a:t>  : "blue"</a:t>
                      </a:r>
                    </a:p>
                    <a:p>
                      <a:r>
                        <a:rPr lang="en-US" dirty="0"/>
                        <a:t>};</a:t>
                      </a:r>
                    </a:p>
                  </a:txBody>
                  <a:tcPr>
                    <a:solidFill>
                      <a:schemeClr val="accent6"/>
                    </a:solidFill>
                  </a:tcPr>
                </a:tc>
                <a:extLst>
                  <a:ext uri="{0D108BD9-81ED-4DB2-BD59-A6C34878D82A}">
                    <a16:rowId xmlns:a16="http://schemas.microsoft.com/office/drawing/2014/main" val="1395337837"/>
                  </a:ext>
                </a:extLst>
              </a:tr>
            </a:tbl>
          </a:graphicData>
        </a:graphic>
      </p:graphicFrame>
    </p:spTree>
    <p:extLst>
      <p:ext uri="{BB962C8B-B14F-4D97-AF65-F5344CB8AC3E}">
        <p14:creationId xmlns:p14="http://schemas.microsoft.com/office/powerpoint/2010/main" val="1299438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Undefined and null</a:t>
            </a:r>
          </a:p>
        </p:txBody>
      </p:sp>
      <p:sp>
        <p:nvSpPr>
          <p:cNvPr id="3" name="Content Placeholder 2"/>
          <p:cNvSpPr>
            <a:spLocks noGrp="1"/>
          </p:cNvSpPr>
          <p:nvPr>
            <p:ph idx="1"/>
          </p:nvPr>
        </p:nvSpPr>
        <p:spPr/>
        <p:txBody>
          <a:bodyPr>
            <a:normAutofit fontScale="77500" lnSpcReduction="20000"/>
          </a:bodyPr>
          <a:lstStyle/>
          <a:p>
            <a:r>
              <a:rPr lang="en-US" b="1" dirty="0"/>
              <a:t>Undefined</a:t>
            </a:r>
          </a:p>
          <a:p>
            <a:pPr marL="0" indent="0">
              <a:buNone/>
            </a:pPr>
            <a:r>
              <a:rPr lang="en-US" dirty="0"/>
              <a:t>In JavaScript, a variable without a value, has the value</a:t>
            </a:r>
            <a:r>
              <a:rPr lang="en-US" b="1" dirty="0"/>
              <a:t> undefined</a:t>
            </a:r>
            <a:r>
              <a:rPr lang="en-US" dirty="0"/>
              <a:t>. The </a:t>
            </a:r>
            <a:r>
              <a:rPr lang="en-US" dirty="0" err="1"/>
              <a:t>typeof</a:t>
            </a:r>
            <a:r>
              <a:rPr lang="en-US" dirty="0"/>
              <a:t> is also </a:t>
            </a:r>
            <a:r>
              <a:rPr lang="en-US" b="1" dirty="0"/>
              <a:t>undefined</a:t>
            </a:r>
            <a:r>
              <a:rPr lang="en-US" dirty="0"/>
              <a:t>.</a:t>
            </a:r>
          </a:p>
          <a:p>
            <a:pPr marL="0" indent="0">
              <a:buNone/>
            </a:pPr>
            <a:r>
              <a:rPr lang="en-US" dirty="0"/>
              <a:t>Example: </a:t>
            </a:r>
            <a:r>
              <a:rPr lang="en-US" dirty="0" err="1"/>
              <a:t>var</a:t>
            </a:r>
            <a:r>
              <a:rPr lang="en-US" dirty="0"/>
              <a:t> person;                  // Value is undefined, type is undefined</a:t>
            </a:r>
          </a:p>
          <a:p>
            <a:r>
              <a:rPr lang="en-US" b="1" dirty="0"/>
              <a:t>Empty Values</a:t>
            </a:r>
          </a:p>
          <a:p>
            <a:pPr marL="0" indent="0">
              <a:buNone/>
            </a:pPr>
            <a:r>
              <a:rPr lang="en-US" dirty="0"/>
              <a:t>An empty value has nothing to do with undefined.</a:t>
            </a:r>
          </a:p>
          <a:p>
            <a:pPr marL="0" indent="0">
              <a:buNone/>
            </a:pPr>
            <a:r>
              <a:rPr lang="en-US" dirty="0"/>
              <a:t>An empty string variable has both a value and a type.</a:t>
            </a:r>
          </a:p>
          <a:p>
            <a:pPr marL="0" indent="0">
              <a:buNone/>
            </a:pPr>
            <a:r>
              <a:rPr lang="en-US" dirty="0"/>
              <a:t>Example </a:t>
            </a:r>
            <a:r>
              <a:rPr lang="en-US" dirty="0" err="1"/>
              <a:t>var</a:t>
            </a:r>
            <a:r>
              <a:rPr lang="en-US" dirty="0"/>
              <a:t> car = "";                // The value is "", the </a:t>
            </a:r>
            <a:r>
              <a:rPr lang="en-US" dirty="0" err="1"/>
              <a:t>typeof</a:t>
            </a:r>
            <a:r>
              <a:rPr lang="en-US" dirty="0"/>
              <a:t> is string</a:t>
            </a:r>
          </a:p>
          <a:p>
            <a:r>
              <a:rPr lang="en-US" b="1" dirty="0"/>
              <a:t>Null</a:t>
            </a:r>
          </a:p>
          <a:p>
            <a:pPr marL="0" indent="0">
              <a:buNone/>
            </a:pPr>
            <a:r>
              <a:rPr lang="en-US" dirty="0"/>
              <a:t>In JavaScript null is "nothing". It is supposed to be something that doesn't exist.</a:t>
            </a:r>
          </a:p>
          <a:p>
            <a:pPr marL="0" indent="0">
              <a:buNone/>
            </a:pPr>
            <a:r>
              <a:rPr lang="en-US" dirty="0"/>
              <a:t>The data type of null is an object.</a:t>
            </a:r>
          </a:p>
          <a:p>
            <a:pPr marL="0" indent="0">
              <a:buNone/>
            </a:pPr>
            <a:r>
              <a:rPr lang="en-US" dirty="0"/>
              <a:t>Example : </a:t>
            </a:r>
            <a:r>
              <a:rPr lang="en-US" dirty="0" err="1"/>
              <a:t>var</a:t>
            </a:r>
            <a:r>
              <a:rPr lang="en-US" dirty="0"/>
              <a:t> person = null;           // Value is null, but type is still an object</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084895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241" y="1112816"/>
            <a:ext cx="8761413" cy="706964"/>
          </a:xfrm>
        </p:spPr>
        <p:txBody>
          <a:bodyPr/>
          <a:lstStyle/>
          <a:p>
            <a:r>
              <a:rPr lang="en-US" dirty="0"/>
              <a:t>Operators: Arithmetic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0645233"/>
              </p:ext>
            </p:extLst>
          </p:nvPr>
        </p:nvGraphicFramePr>
        <p:xfrm>
          <a:off x="1154954" y="3293883"/>
          <a:ext cx="8648700" cy="3413760"/>
        </p:xfrm>
        <a:graphic>
          <a:graphicData uri="http://schemas.openxmlformats.org/drawingml/2006/table">
            <a:tbl>
              <a:tblPr/>
              <a:tblGrid>
                <a:gridCol w="2152650">
                  <a:extLst>
                    <a:ext uri="{9D8B030D-6E8A-4147-A177-3AD203B41FA5}">
                      <a16:colId xmlns:a16="http://schemas.microsoft.com/office/drawing/2014/main" val="3221152304"/>
                    </a:ext>
                  </a:extLst>
                </a:gridCol>
                <a:gridCol w="6496050">
                  <a:extLst>
                    <a:ext uri="{9D8B030D-6E8A-4147-A177-3AD203B41FA5}">
                      <a16:colId xmlns:a16="http://schemas.microsoft.com/office/drawing/2014/main" val="1769919171"/>
                    </a:ext>
                  </a:extLst>
                </a:gridCol>
              </a:tblGrid>
              <a:tr h="0">
                <a:tc>
                  <a:txBody>
                    <a:bodyPr/>
                    <a:lstStyle/>
                    <a:p>
                      <a:pPr algn="l" fontAlgn="t"/>
                      <a:r>
                        <a:rPr lang="en-US">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US">
                          <a:effectLst/>
                        </a:rPr>
                        <a:t>Description</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2517375935"/>
                  </a:ext>
                </a:extLst>
              </a:tr>
              <a:tr h="0">
                <a:tc>
                  <a:txBody>
                    <a:bodyPr/>
                    <a:lstStyle/>
                    <a:p>
                      <a:pPr algn="l" fontAlgn="t"/>
                      <a:r>
                        <a:rPr lang="en-US" dirty="0">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Addition</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val="960246617"/>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Subtraction</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3784816871"/>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Multiplication</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val="4091692050"/>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Division</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1333712346"/>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Modulus</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val="3857590620"/>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Increment</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3234853933"/>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dirty="0">
                          <a:effectLst/>
                        </a:rPr>
                        <a:t>Decrement</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val="3700520301"/>
                  </a:ext>
                </a:extLst>
              </a:tr>
            </a:tbl>
          </a:graphicData>
        </a:graphic>
      </p:graphicFrame>
      <p:sp>
        <p:nvSpPr>
          <p:cNvPr id="5" name="Rectangle 1"/>
          <p:cNvSpPr>
            <a:spLocks noChangeArrowheads="1"/>
          </p:cNvSpPr>
          <p:nvPr/>
        </p:nvSpPr>
        <p:spPr bwMode="auto">
          <a:xfrm>
            <a:off x="1042241" y="2608879"/>
            <a:ext cx="101690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Arithmetic operators are used to perform arithmetic on numbers (literals or variables).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4572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Arithmetic</a:t>
            </a:r>
          </a:p>
        </p:txBody>
      </p:sp>
      <p:sp>
        <p:nvSpPr>
          <p:cNvPr id="3" name="Content Placeholder 2"/>
          <p:cNvSpPr>
            <a:spLocks noGrp="1"/>
          </p:cNvSpPr>
          <p:nvPr>
            <p:ph idx="1"/>
          </p:nvPr>
        </p:nvSpPr>
        <p:spPr/>
        <p:txBody>
          <a:bodyPr/>
          <a:lstStyle/>
          <a:p>
            <a:pPr marL="0" indent="0" algn="just">
              <a:buNone/>
            </a:pPr>
            <a:r>
              <a:rPr lang="en-US" dirty="0" err="1"/>
              <a:t>var</a:t>
            </a:r>
            <a:r>
              <a:rPr lang="en-US" dirty="0"/>
              <a:t> one = 2 - 1,</a:t>
            </a:r>
          </a:p>
          <a:p>
            <a:pPr marL="0" indent="0" algn="just">
              <a:buNone/>
            </a:pPr>
            <a:r>
              <a:rPr lang="en-US" dirty="0"/>
              <a:t> two = 1 + 1, </a:t>
            </a:r>
          </a:p>
          <a:p>
            <a:pPr marL="0" indent="0" algn="just">
              <a:buNone/>
            </a:pPr>
            <a:r>
              <a:rPr lang="en-US" dirty="0"/>
              <a:t>three = 9 / 3,</a:t>
            </a:r>
          </a:p>
          <a:p>
            <a:pPr marL="0" indent="0" algn="just">
              <a:buNone/>
            </a:pPr>
            <a:r>
              <a:rPr lang="en-US" dirty="0"/>
              <a:t> four  = 2 * 2,</a:t>
            </a:r>
          </a:p>
          <a:p>
            <a:pPr marL="0" indent="0" algn="just">
              <a:buNone/>
            </a:pPr>
            <a:r>
              <a:rPr lang="en-US" dirty="0"/>
              <a:t>five  = three + two;</a:t>
            </a:r>
          </a:p>
          <a:p>
            <a:pPr marL="0" indent="0" algn="just">
              <a:buNone/>
            </a:pPr>
            <a:r>
              <a:rPr lang="en-US" dirty="0"/>
              <a:t> Example in browser  : </a:t>
            </a:r>
            <a:r>
              <a:rPr lang="en-US" dirty="0" err="1">
                <a:hlinkClick r:id="rId2" action="ppaction://hlinkfile"/>
              </a:rPr>
              <a:t>javascript</a:t>
            </a:r>
            <a:r>
              <a:rPr lang="en-US" dirty="0">
                <a:hlinkClick r:id="rId2" action="ppaction://hlinkfile"/>
              </a:rPr>
              <a:t> demos\arithmeticoperators.html</a:t>
            </a:r>
            <a:endParaRPr lang="en-US" dirty="0"/>
          </a:p>
          <a:p>
            <a:pPr marL="0" indent="0" algn="just">
              <a:buNone/>
            </a:pPr>
            <a:endParaRPr lang="en-US" dirty="0"/>
          </a:p>
        </p:txBody>
      </p:sp>
    </p:spTree>
    <p:extLst>
      <p:ext uri="{BB962C8B-B14F-4D97-AF65-F5344CB8AC3E}">
        <p14:creationId xmlns:p14="http://schemas.microsoft.com/office/powerpoint/2010/main" val="104705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JavaScript can do?</a:t>
            </a:r>
          </a:p>
        </p:txBody>
      </p:sp>
      <p:sp>
        <p:nvSpPr>
          <p:cNvPr id="3" name="Content Placeholder 2"/>
          <p:cNvSpPr>
            <a:spLocks noGrp="1"/>
          </p:cNvSpPr>
          <p:nvPr>
            <p:ph idx="1"/>
          </p:nvPr>
        </p:nvSpPr>
        <p:spPr/>
        <p:txBody>
          <a:bodyPr/>
          <a:lstStyle/>
          <a:p>
            <a:endParaRPr lang="en-US" dirty="0"/>
          </a:p>
          <a:p>
            <a:r>
              <a:rPr lang="en-US" dirty="0"/>
              <a:t>Modify HTML page, write text in it, add or remove tags, change styles etc.</a:t>
            </a:r>
          </a:p>
          <a:p>
            <a:r>
              <a:rPr lang="en-US" dirty="0"/>
              <a:t>Execute code on events: mouse clicks and movements, keyboard input, etc.</a:t>
            </a:r>
          </a:p>
          <a:p>
            <a:r>
              <a:rPr lang="en-US" dirty="0"/>
              <a:t>Send requests to server and load data without reloading of the page. </a:t>
            </a:r>
          </a:p>
          <a:p>
            <a:r>
              <a:rPr lang="en-US" dirty="0"/>
              <a:t>Get and set cookies, ask for data, output messages…</a:t>
            </a:r>
          </a:p>
          <a:p>
            <a:r>
              <a:rPr lang="en-US" dirty="0"/>
              <a:t>…And much, much more!</a:t>
            </a:r>
          </a:p>
        </p:txBody>
      </p:sp>
    </p:spTree>
    <p:extLst>
      <p:ext uri="{BB962C8B-B14F-4D97-AF65-F5344CB8AC3E}">
        <p14:creationId xmlns:p14="http://schemas.microsoft.com/office/powerpoint/2010/main" val="3527885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Concatenation</a:t>
            </a:r>
          </a:p>
        </p:txBody>
      </p:sp>
      <p:sp>
        <p:nvSpPr>
          <p:cNvPr id="3" name="Content Placeholder 2"/>
          <p:cNvSpPr>
            <a:spLocks noGrp="1"/>
          </p:cNvSpPr>
          <p:nvPr>
            <p:ph idx="1"/>
          </p:nvPr>
        </p:nvSpPr>
        <p:spPr/>
        <p:txBody>
          <a:bodyPr>
            <a:normAutofit fontScale="85000" lnSpcReduction="20000"/>
          </a:bodyPr>
          <a:lstStyle/>
          <a:p>
            <a:r>
              <a:rPr lang="en-US" dirty="0"/>
              <a:t>The + operator can also be used to add (concatenate) strings</a:t>
            </a:r>
          </a:p>
          <a:p>
            <a:pPr marL="0" indent="0">
              <a:buNone/>
            </a:pPr>
            <a:r>
              <a:rPr lang="en-US" dirty="0"/>
              <a:t>		</a:t>
            </a:r>
            <a:r>
              <a:rPr lang="en-US" dirty="0" err="1"/>
              <a:t>Var</a:t>
            </a:r>
            <a:r>
              <a:rPr lang="en-US" dirty="0"/>
              <a:t> </a:t>
            </a:r>
            <a:r>
              <a:rPr lang="en-US" dirty="0" err="1"/>
              <a:t>str</a:t>
            </a:r>
            <a:r>
              <a:rPr lang="en-US" dirty="0"/>
              <a:t>='This is a ' + 'string';   // 'This is a string‘</a:t>
            </a:r>
          </a:p>
          <a:p>
            <a:r>
              <a:rPr lang="en-US" dirty="0"/>
              <a:t>Adding two numbers, will return the sum, but adding a number and a string will return a string:</a:t>
            </a:r>
          </a:p>
          <a:p>
            <a:r>
              <a:rPr lang="en-US" dirty="0"/>
              <a:t>Example</a:t>
            </a:r>
          </a:p>
          <a:p>
            <a:r>
              <a:rPr lang="en-US" dirty="0"/>
              <a:t>x = 5 + 5;</a:t>
            </a:r>
            <a:br>
              <a:rPr lang="en-US" dirty="0"/>
            </a:br>
            <a:r>
              <a:rPr lang="en-US" dirty="0"/>
              <a:t>y = "5" + 5;</a:t>
            </a:r>
            <a:br>
              <a:rPr lang="en-US" dirty="0"/>
            </a:br>
            <a:r>
              <a:rPr lang="en-US" dirty="0"/>
              <a:t>z = "Hello" + 5;</a:t>
            </a:r>
            <a:br>
              <a:rPr lang="en-US" dirty="0"/>
            </a:br>
            <a:endParaRPr lang="en-US" dirty="0"/>
          </a:p>
          <a:p>
            <a:r>
              <a:rPr lang="en-US" dirty="0"/>
              <a:t>The result of </a:t>
            </a:r>
            <a:r>
              <a:rPr lang="en-US" i="1" dirty="0"/>
              <a:t>x</a:t>
            </a:r>
            <a:r>
              <a:rPr lang="en-US" dirty="0"/>
              <a:t>,</a:t>
            </a:r>
            <a:r>
              <a:rPr lang="en-US" i="1" dirty="0"/>
              <a:t> y</a:t>
            </a:r>
            <a:r>
              <a:rPr lang="en-US" dirty="0"/>
              <a:t>, and </a:t>
            </a:r>
            <a:r>
              <a:rPr lang="en-US" i="1" dirty="0"/>
              <a:t>z</a:t>
            </a:r>
            <a:r>
              <a:rPr lang="en-US" dirty="0"/>
              <a:t> will be:</a:t>
            </a:r>
          </a:p>
          <a:p>
            <a:r>
              <a:rPr lang="en-US" dirty="0"/>
              <a:t>10</a:t>
            </a:r>
            <a:br>
              <a:rPr lang="en-US" dirty="0"/>
            </a:br>
            <a:r>
              <a:rPr lang="en-US" dirty="0"/>
              <a:t>55</a:t>
            </a:r>
            <a:br>
              <a:rPr lang="en-US" dirty="0"/>
            </a:br>
            <a:r>
              <a:rPr lang="en-US" dirty="0"/>
              <a:t>Hello5</a:t>
            </a:r>
          </a:p>
          <a:p>
            <a:endParaRPr lang="en-US" dirty="0"/>
          </a:p>
        </p:txBody>
      </p:sp>
    </p:spTree>
    <p:extLst>
      <p:ext uri="{BB962C8B-B14F-4D97-AF65-F5344CB8AC3E}">
        <p14:creationId xmlns:p14="http://schemas.microsoft.com/office/powerpoint/2010/main" val="4106082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Assignment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0405139"/>
              </p:ext>
            </p:extLst>
          </p:nvPr>
        </p:nvGraphicFramePr>
        <p:xfrm>
          <a:off x="1154954" y="3533748"/>
          <a:ext cx="8648700" cy="2987040"/>
        </p:xfrm>
        <a:graphic>
          <a:graphicData uri="http://schemas.openxmlformats.org/drawingml/2006/table">
            <a:tbl>
              <a:tblPr/>
              <a:tblGrid>
                <a:gridCol w="2152650">
                  <a:extLst>
                    <a:ext uri="{9D8B030D-6E8A-4147-A177-3AD203B41FA5}">
                      <a16:colId xmlns:a16="http://schemas.microsoft.com/office/drawing/2014/main" val="2628634350"/>
                    </a:ext>
                  </a:extLst>
                </a:gridCol>
                <a:gridCol w="3248025">
                  <a:extLst>
                    <a:ext uri="{9D8B030D-6E8A-4147-A177-3AD203B41FA5}">
                      <a16:colId xmlns:a16="http://schemas.microsoft.com/office/drawing/2014/main" val="2719455730"/>
                    </a:ext>
                  </a:extLst>
                </a:gridCol>
                <a:gridCol w="3248025">
                  <a:extLst>
                    <a:ext uri="{9D8B030D-6E8A-4147-A177-3AD203B41FA5}">
                      <a16:colId xmlns:a16="http://schemas.microsoft.com/office/drawing/2014/main" val="2123278076"/>
                    </a:ext>
                  </a:extLst>
                </a:gridCol>
              </a:tblGrid>
              <a:tr h="0">
                <a:tc>
                  <a:txBody>
                    <a:bodyPr/>
                    <a:lstStyle/>
                    <a:p>
                      <a:pPr algn="l" fontAlgn="t"/>
                      <a:r>
                        <a:rPr lang="en-US">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US">
                          <a:effectLst/>
                        </a:rPr>
                        <a:t>Example</a:t>
                      </a:r>
                    </a:p>
                  </a:txBody>
                  <a:tcPr marL="76200" marR="76200" marT="76200" marB="76200">
                    <a:lnL>
                      <a:noFill/>
                    </a:lnL>
                    <a:lnR>
                      <a:noFill/>
                    </a:lnR>
                    <a:lnT>
                      <a:noFill/>
                    </a:lnT>
                    <a:lnB>
                      <a:noFill/>
                    </a:lnB>
                    <a:solidFill>
                      <a:srgbClr val="FFFFFF"/>
                    </a:solidFill>
                  </a:tcPr>
                </a:tc>
                <a:tc>
                  <a:txBody>
                    <a:bodyPr/>
                    <a:lstStyle/>
                    <a:p>
                      <a:pPr algn="l" fontAlgn="t"/>
                      <a:r>
                        <a:rPr lang="en-US">
                          <a:effectLst/>
                        </a:rPr>
                        <a:t>Same As</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3320914858"/>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x = y</a:t>
                      </a:r>
                    </a:p>
                  </a:txBody>
                  <a:tcPr marL="76200" marR="76200" marT="76200" marB="76200">
                    <a:lnL>
                      <a:noFill/>
                    </a:lnL>
                    <a:lnR>
                      <a:noFill/>
                    </a:lnR>
                    <a:lnT>
                      <a:noFill/>
                    </a:lnT>
                    <a:lnB>
                      <a:noFill/>
                    </a:lnB>
                    <a:solidFill>
                      <a:srgbClr val="F1F1F1"/>
                    </a:solidFill>
                  </a:tcPr>
                </a:tc>
                <a:tc>
                  <a:txBody>
                    <a:bodyPr/>
                    <a:lstStyle/>
                    <a:p>
                      <a:pPr algn="l" fontAlgn="t"/>
                      <a:r>
                        <a:rPr lang="en-US">
                          <a:effectLst/>
                        </a:rPr>
                        <a:t>x = y</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val="1230828689"/>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x += y</a:t>
                      </a:r>
                    </a:p>
                  </a:txBody>
                  <a:tcPr marL="76200" marR="76200" marT="76200" marB="76200">
                    <a:lnL>
                      <a:noFill/>
                    </a:lnL>
                    <a:lnR>
                      <a:noFill/>
                    </a:lnR>
                    <a:lnT>
                      <a:noFill/>
                    </a:lnT>
                    <a:lnB>
                      <a:noFill/>
                    </a:lnB>
                    <a:solidFill>
                      <a:srgbClr val="FFFFFF"/>
                    </a:solidFill>
                  </a:tcPr>
                </a:tc>
                <a:tc>
                  <a:txBody>
                    <a:bodyPr/>
                    <a:lstStyle/>
                    <a:p>
                      <a:pPr algn="l" fontAlgn="t"/>
                      <a:r>
                        <a:rPr lang="en-US">
                          <a:effectLst/>
                        </a:rPr>
                        <a:t>x = x + y</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3898714176"/>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x -= y</a:t>
                      </a:r>
                    </a:p>
                  </a:txBody>
                  <a:tcPr marL="76200" marR="76200" marT="76200" marB="76200">
                    <a:lnL>
                      <a:noFill/>
                    </a:lnL>
                    <a:lnR>
                      <a:noFill/>
                    </a:lnR>
                    <a:lnT>
                      <a:noFill/>
                    </a:lnT>
                    <a:lnB>
                      <a:noFill/>
                    </a:lnB>
                    <a:solidFill>
                      <a:srgbClr val="F1F1F1"/>
                    </a:solidFill>
                  </a:tcPr>
                </a:tc>
                <a:tc>
                  <a:txBody>
                    <a:bodyPr/>
                    <a:lstStyle/>
                    <a:p>
                      <a:pPr algn="l" fontAlgn="t"/>
                      <a:r>
                        <a:rPr lang="en-US">
                          <a:effectLst/>
                        </a:rPr>
                        <a:t>x = x - y</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val="3053872623"/>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x *= y</a:t>
                      </a:r>
                    </a:p>
                  </a:txBody>
                  <a:tcPr marL="76200" marR="76200" marT="76200" marB="76200">
                    <a:lnL>
                      <a:noFill/>
                    </a:lnL>
                    <a:lnR>
                      <a:noFill/>
                    </a:lnR>
                    <a:lnT>
                      <a:noFill/>
                    </a:lnT>
                    <a:lnB>
                      <a:noFill/>
                    </a:lnB>
                    <a:solidFill>
                      <a:srgbClr val="FFFFFF"/>
                    </a:solidFill>
                  </a:tcPr>
                </a:tc>
                <a:tc>
                  <a:txBody>
                    <a:bodyPr/>
                    <a:lstStyle/>
                    <a:p>
                      <a:pPr algn="l" fontAlgn="t"/>
                      <a:r>
                        <a:rPr lang="en-US">
                          <a:effectLst/>
                        </a:rPr>
                        <a:t>x = x * y</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565541198"/>
                  </a:ext>
                </a:extLst>
              </a:tr>
              <a:tr h="0">
                <a:tc>
                  <a:txBody>
                    <a:bodyPr/>
                    <a:lstStyle/>
                    <a:p>
                      <a:pPr algn="l" fontAlgn="t"/>
                      <a:r>
                        <a:rPr lang="en-US">
                          <a:effectLst/>
                        </a:rPr>
                        <a:t>/=</a:t>
                      </a:r>
                    </a:p>
                  </a:txBody>
                  <a:tcPr marL="76200" marR="76200" marT="76200" marB="76200">
                    <a:lnL>
                      <a:noFill/>
                    </a:lnL>
                    <a:lnR>
                      <a:noFill/>
                    </a:lnR>
                    <a:lnT>
                      <a:noFill/>
                    </a:lnT>
                    <a:lnB>
                      <a:noFill/>
                    </a:lnB>
                    <a:solidFill>
                      <a:srgbClr val="F1F1F1"/>
                    </a:solidFill>
                  </a:tcPr>
                </a:tc>
                <a:tc>
                  <a:txBody>
                    <a:bodyPr/>
                    <a:lstStyle/>
                    <a:p>
                      <a:pPr algn="l" fontAlgn="t"/>
                      <a:r>
                        <a:rPr lang="en-US">
                          <a:effectLst/>
                        </a:rPr>
                        <a:t>x /= y</a:t>
                      </a:r>
                    </a:p>
                  </a:txBody>
                  <a:tcPr marL="76200" marR="76200" marT="76200" marB="76200">
                    <a:lnL>
                      <a:noFill/>
                    </a:lnL>
                    <a:lnR>
                      <a:noFill/>
                    </a:lnR>
                    <a:lnT>
                      <a:noFill/>
                    </a:lnT>
                    <a:lnB>
                      <a:noFill/>
                    </a:lnB>
                    <a:solidFill>
                      <a:srgbClr val="F1F1F1"/>
                    </a:solidFill>
                  </a:tcPr>
                </a:tc>
                <a:tc>
                  <a:txBody>
                    <a:bodyPr/>
                    <a:lstStyle/>
                    <a:p>
                      <a:pPr algn="l" fontAlgn="t"/>
                      <a:r>
                        <a:rPr lang="en-US">
                          <a:effectLst/>
                        </a:rPr>
                        <a:t>x = x / y</a:t>
                      </a: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val="2201251899"/>
                  </a:ext>
                </a:extLst>
              </a:tr>
              <a:tr h="0">
                <a:tc>
                  <a:txBody>
                    <a:bodyPr/>
                    <a:lstStyle/>
                    <a:p>
                      <a:pPr algn="l" fontAlgn="t"/>
                      <a:r>
                        <a:rPr lang="en-US">
                          <a:effectLst/>
                        </a:rPr>
                        <a:t>%=</a:t>
                      </a:r>
                    </a:p>
                  </a:txBody>
                  <a:tcPr marL="76200" marR="76200" marT="76200" marB="76200">
                    <a:lnL>
                      <a:noFill/>
                    </a:lnL>
                    <a:lnR>
                      <a:noFill/>
                    </a:lnR>
                    <a:lnT>
                      <a:noFill/>
                    </a:lnT>
                    <a:lnB>
                      <a:noFill/>
                    </a:lnB>
                    <a:solidFill>
                      <a:srgbClr val="FFFFFF"/>
                    </a:solidFill>
                  </a:tcPr>
                </a:tc>
                <a:tc>
                  <a:txBody>
                    <a:bodyPr/>
                    <a:lstStyle/>
                    <a:p>
                      <a:pPr algn="l" fontAlgn="t"/>
                      <a:r>
                        <a:rPr lang="en-US">
                          <a:effectLst/>
                        </a:rPr>
                        <a:t>x %= y</a:t>
                      </a:r>
                    </a:p>
                  </a:txBody>
                  <a:tcPr marL="76200" marR="76200" marT="76200" marB="76200">
                    <a:lnL>
                      <a:noFill/>
                    </a:lnL>
                    <a:lnR>
                      <a:noFill/>
                    </a:lnR>
                    <a:lnT>
                      <a:noFill/>
                    </a:lnT>
                    <a:lnB>
                      <a:noFill/>
                    </a:lnB>
                    <a:solidFill>
                      <a:srgbClr val="FFFFFF"/>
                    </a:solidFill>
                  </a:tcPr>
                </a:tc>
                <a:tc>
                  <a:txBody>
                    <a:bodyPr/>
                    <a:lstStyle/>
                    <a:p>
                      <a:pPr algn="l" fontAlgn="t"/>
                      <a:r>
                        <a:rPr lang="en-US" dirty="0">
                          <a:effectLst/>
                        </a:rPr>
                        <a:t>x = x % y</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149557426"/>
                  </a:ext>
                </a:extLst>
              </a:tr>
            </a:tbl>
          </a:graphicData>
        </a:graphic>
      </p:graphicFrame>
      <p:sp>
        <p:nvSpPr>
          <p:cNvPr id="5" name="Rectangle 1"/>
          <p:cNvSpPr>
            <a:spLocks noChangeArrowheads="1"/>
          </p:cNvSpPr>
          <p:nvPr/>
        </p:nvSpPr>
        <p:spPr bwMode="auto">
          <a:xfrm>
            <a:off x="1037583" y="2771747"/>
            <a:ext cx="106375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Assignment operators assign values to JavaScript variables.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0256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Assignment Operators</a:t>
            </a:r>
          </a:p>
        </p:txBody>
      </p:sp>
      <p:sp>
        <p:nvSpPr>
          <p:cNvPr id="3" name="Content Placeholder 2"/>
          <p:cNvSpPr>
            <a:spLocks noGrp="1"/>
          </p:cNvSpPr>
          <p:nvPr>
            <p:ph idx="1"/>
          </p:nvPr>
        </p:nvSpPr>
        <p:spPr/>
        <p:txBody>
          <a:bodyPr>
            <a:normAutofit lnSpcReduction="10000"/>
          </a:bodyPr>
          <a:lstStyle/>
          <a:p>
            <a:r>
              <a:rPr lang="en-US" dirty="0" err="1"/>
              <a:t>var</a:t>
            </a:r>
            <a:r>
              <a:rPr lang="en-US" dirty="0"/>
              <a:t> </a:t>
            </a:r>
            <a:r>
              <a:rPr lang="en-US" dirty="0" err="1"/>
              <a:t>my_var</a:t>
            </a:r>
            <a:r>
              <a:rPr lang="en-US" dirty="0"/>
              <a:t> = 1;</a:t>
            </a:r>
          </a:p>
          <a:p>
            <a:r>
              <a:rPr lang="en-US" dirty="0" err="1"/>
              <a:t>my_var</a:t>
            </a:r>
            <a:r>
              <a:rPr lang="en-US" dirty="0"/>
              <a:t> += 2; // 3 </a:t>
            </a:r>
          </a:p>
          <a:p>
            <a:r>
              <a:rPr lang="en-US" dirty="0" err="1"/>
              <a:t>my_var</a:t>
            </a:r>
            <a:r>
              <a:rPr lang="en-US" dirty="0"/>
              <a:t> -= 2; // 1</a:t>
            </a:r>
          </a:p>
          <a:p>
            <a:r>
              <a:rPr lang="en-US" dirty="0"/>
              <a:t> </a:t>
            </a:r>
            <a:r>
              <a:rPr lang="en-US" dirty="0" err="1"/>
              <a:t>my_var</a:t>
            </a:r>
            <a:r>
              <a:rPr lang="en-US" dirty="0"/>
              <a:t> *= 2; // 2</a:t>
            </a:r>
          </a:p>
          <a:p>
            <a:r>
              <a:rPr lang="en-US" dirty="0"/>
              <a:t> </a:t>
            </a:r>
            <a:r>
              <a:rPr lang="en-US" dirty="0" err="1"/>
              <a:t>my_var</a:t>
            </a:r>
            <a:r>
              <a:rPr lang="en-US" dirty="0"/>
              <a:t> /= 2; // 1</a:t>
            </a:r>
          </a:p>
          <a:p>
            <a:r>
              <a:rPr lang="en-US" dirty="0" err="1"/>
              <a:t>my_var</a:t>
            </a:r>
            <a:r>
              <a:rPr lang="en-US" dirty="0"/>
              <a:t>++;    // 2 (after </a:t>
            </a:r>
            <a:r>
              <a:rPr lang="en-US" dirty="0" err="1"/>
              <a:t>eval</a:t>
            </a:r>
            <a:r>
              <a:rPr lang="en-US" dirty="0"/>
              <a:t>.)</a:t>
            </a:r>
          </a:p>
          <a:p>
            <a:r>
              <a:rPr lang="en-US" dirty="0"/>
              <a:t> </a:t>
            </a:r>
            <a:r>
              <a:rPr lang="en-US" dirty="0" err="1"/>
              <a:t>my_var</a:t>
            </a:r>
            <a:r>
              <a:rPr lang="en-US" dirty="0"/>
              <a:t>--;     // 1 (after </a:t>
            </a:r>
            <a:r>
              <a:rPr lang="en-US" dirty="0" err="1"/>
              <a:t>eval</a:t>
            </a:r>
            <a:r>
              <a:rPr lang="en-US" dirty="0"/>
              <a:t>.)</a:t>
            </a:r>
          </a:p>
          <a:p>
            <a:r>
              <a:rPr lang="en-US" dirty="0"/>
              <a:t> ++</a:t>
            </a:r>
            <a:r>
              <a:rPr lang="en-US" dirty="0" err="1"/>
              <a:t>my_var</a:t>
            </a:r>
            <a:r>
              <a:rPr lang="en-US" dirty="0"/>
              <a:t>;    // 2 (before </a:t>
            </a:r>
            <a:r>
              <a:rPr lang="en-US" dirty="0" err="1"/>
              <a:t>eval</a:t>
            </a:r>
            <a:r>
              <a:rPr lang="en-US" dirty="0"/>
              <a:t>.) </a:t>
            </a:r>
          </a:p>
          <a:p>
            <a:r>
              <a:rPr lang="en-US" dirty="0"/>
              <a:t>--</a:t>
            </a:r>
            <a:r>
              <a:rPr lang="en-US" dirty="0" err="1"/>
              <a:t>my_var</a:t>
            </a:r>
            <a:r>
              <a:rPr lang="en-US" dirty="0"/>
              <a:t>;     // 1 (before </a:t>
            </a:r>
            <a:r>
              <a:rPr lang="en-US" dirty="0" err="1"/>
              <a:t>eval</a:t>
            </a:r>
            <a:r>
              <a:rPr lang="en-US" dirty="0"/>
              <a:t>.)</a:t>
            </a:r>
          </a:p>
        </p:txBody>
      </p:sp>
    </p:spTree>
    <p:extLst>
      <p:ext uri="{BB962C8B-B14F-4D97-AF65-F5344CB8AC3E}">
        <p14:creationId xmlns:p14="http://schemas.microsoft.com/office/powerpoint/2010/main" val="1933228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Comparison and 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9038157"/>
              </p:ext>
            </p:extLst>
          </p:nvPr>
        </p:nvGraphicFramePr>
        <p:xfrm>
          <a:off x="795130" y="2564970"/>
          <a:ext cx="8025963" cy="3479348"/>
        </p:xfrm>
        <a:graphic>
          <a:graphicData uri="http://schemas.openxmlformats.org/drawingml/2006/table">
            <a:tbl>
              <a:tblPr/>
              <a:tblGrid>
                <a:gridCol w="954630">
                  <a:extLst>
                    <a:ext uri="{9D8B030D-6E8A-4147-A177-3AD203B41FA5}">
                      <a16:colId xmlns:a16="http://schemas.microsoft.com/office/drawing/2014/main" val="4018922250"/>
                    </a:ext>
                  </a:extLst>
                </a:gridCol>
                <a:gridCol w="7071333">
                  <a:extLst>
                    <a:ext uri="{9D8B030D-6E8A-4147-A177-3AD203B41FA5}">
                      <a16:colId xmlns:a16="http://schemas.microsoft.com/office/drawing/2014/main" val="3204317053"/>
                    </a:ext>
                  </a:extLst>
                </a:gridCol>
              </a:tblGrid>
              <a:tr h="527348">
                <a:tc>
                  <a:txBody>
                    <a:bodyPr/>
                    <a:lstStyle/>
                    <a:p>
                      <a:pPr algn="l" fontAlgn="t"/>
                      <a:r>
                        <a:rPr lang="en-US" sz="1400">
                          <a:effectLst/>
                        </a:rPr>
                        <a:t>Operator</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Description</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val="3409620197"/>
                  </a:ext>
                </a:extLst>
              </a:tr>
              <a:tr h="320995">
                <a:tc>
                  <a:txBody>
                    <a:bodyPr/>
                    <a:lstStyle/>
                    <a:p>
                      <a:pPr algn="l" fontAlgn="t"/>
                      <a:r>
                        <a:rPr lang="en-US" sz="1400">
                          <a:effectLst/>
                        </a:rPr>
                        <a:t>==</a:t>
                      </a:r>
                    </a:p>
                  </a:txBody>
                  <a:tcPr marL="57320" marR="57320" marT="57320" marB="57320">
                    <a:lnL>
                      <a:noFill/>
                    </a:lnL>
                    <a:lnR>
                      <a:noFill/>
                    </a:lnR>
                    <a:lnT>
                      <a:noFill/>
                    </a:lnT>
                    <a:lnB>
                      <a:noFill/>
                    </a:lnB>
                    <a:solidFill>
                      <a:srgbClr val="F1F1F1"/>
                    </a:solidFill>
                  </a:tcPr>
                </a:tc>
                <a:tc>
                  <a:txBody>
                    <a:bodyPr/>
                    <a:lstStyle/>
                    <a:p>
                      <a:pPr algn="l" fontAlgn="t"/>
                      <a:r>
                        <a:rPr lang="en-US" sz="1400">
                          <a:effectLst/>
                        </a:rPr>
                        <a:t>equal to</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val="1892991514"/>
                  </a:ext>
                </a:extLst>
              </a:tr>
              <a:tr h="320995">
                <a:tc>
                  <a:txBody>
                    <a:bodyPr/>
                    <a:lstStyle/>
                    <a:p>
                      <a:pPr algn="l" fontAlgn="t"/>
                      <a:r>
                        <a:rPr lang="en-US" sz="1400">
                          <a:effectLst/>
                        </a:rPr>
                        <a:t>===</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equal value and equal type</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val="694226516"/>
                  </a:ext>
                </a:extLst>
              </a:tr>
              <a:tr h="320995">
                <a:tc>
                  <a:txBody>
                    <a:bodyPr/>
                    <a:lstStyle/>
                    <a:p>
                      <a:pPr algn="l" fontAlgn="t"/>
                      <a:r>
                        <a:rPr lang="en-US" sz="1400">
                          <a:effectLst/>
                        </a:rPr>
                        <a:t>!=</a:t>
                      </a:r>
                    </a:p>
                  </a:txBody>
                  <a:tcPr marL="57320" marR="57320" marT="57320" marB="57320">
                    <a:lnL>
                      <a:noFill/>
                    </a:lnL>
                    <a:lnR>
                      <a:noFill/>
                    </a:lnR>
                    <a:lnT>
                      <a:noFill/>
                    </a:lnT>
                    <a:lnB>
                      <a:noFill/>
                    </a:lnB>
                    <a:solidFill>
                      <a:srgbClr val="F1F1F1"/>
                    </a:solidFill>
                  </a:tcPr>
                </a:tc>
                <a:tc>
                  <a:txBody>
                    <a:bodyPr/>
                    <a:lstStyle/>
                    <a:p>
                      <a:pPr algn="l" fontAlgn="t"/>
                      <a:r>
                        <a:rPr lang="en-US" sz="1400">
                          <a:effectLst/>
                        </a:rPr>
                        <a:t>not equal</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val="1681418983"/>
                  </a:ext>
                </a:extLst>
              </a:tr>
              <a:tr h="320995">
                <a:tc>
                  <a:txBody>
                    <a:bodyPr/>
                    <a:lstStyle/>
                    <a:p>
                      <a:pPr algn="l" fontAlgn="t"/>
                      <a:r>
                        <a:rPr lang="en-US" sz="1400">
                          <a:effectLst/>
                        </a:rPr>
                        <a:t>!==</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not equal value or not equal type</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val="643569066"/>
                  </a:ext>
                </a:extLst>
              </a:tr>
              <a:tr h="320995">
                <a:tc>
                  <a:txBody>
                    <a:bodyPr/>
                    <a:lstStyle/>
                    <a:p>
                      <a:pPr algn="l" fontAlgn="t"/>
                      <a:r>
                        <a:rPr lang="en-US" sz="1400">
                          <a:effectLst/>
                        </a:rPr>
                        <a:t>&gt;</a:t>
                      </a:r>
                    </a:p>
                  </a:txBody>
                  <a:tcPr marL="57320" marR="57320" marT="57320" marB="57320">
                    <a:lnL>
                      <a:noFill/>
                    </a:lnL>
                    <a:lnR>
                      <a:noFill/>
                    </a:lnR>
                    <a:lnT>
                      <a:noFill/>
                    </a:lnT>
                    <a:lnB>
                      <a:noFill/>
                    </a:lnB>
                    <a:solidFill>
                      <a:srgbClr val="F1F1F1"/>
                    </a:solidFill>
                  </a:tcPr>
                </a:tc>
                <a:tc>
                  <a:txBody>
                    <a:bodyPr/>
                    <a:lstStyle/>
                    <a:p>
                      <a:pPr algn="l" fontAlgn="t"/>
                      <a:r>
                        <a:rPr lang="en-US" sz="1400">
                          <a:effectLst/>
                        </a:rPr>
                        <a:t>greater than</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val="2586488210"/>
                  </a:ext>
                </a:extLst>
              </a:tr>
              <a:tr h="320995">
                <a:tc>
                  <a:txBody>
                    <a:bodyPr/>
                    <a:lstStyle/>
                    <a:p>
                      <a:pPr algn="l" fontAlgn="t"/>
                      <a:r>
                        <a:rPr lang="en-US" sz="1400">
                          <a:effectLst/>
                        </a:rPr>
                        <a:t>&lt;</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less than</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val="3362986304"/>
                  </a:ext>
                </a:extLst>
              </a:tr>
              <a:tr h="320995">
                <a:tc>
                  <a:txBody>
                    <a:bodyPr/>
                    <a:lstStyle/>
                    <a:p>
                      <a:pPr algn="l" fontAlgn="t"/>
                      <a:r>
                        <a:rPr lang="en-US" sz="1400">
                          <a:effectLst/>
                        </a:rPr>
                        <a:t>&gt;=</a:t>
                      </a:r>
                    </a:p>
                  </a:txBody>
                  <a:tcPr marL="57320" marR="57320" marT="57320" marB="57320">
                    <a:lnL>
                      <a:noFill/>
                    </a:lnL>
                    <a:lnR>
                      <a:noFill/>
                    </a:lnR>
                    <a:lnT>
                      <a:noFill/>
                    </a:lnT>
                    <a:lnB>
                      <a:noFill/>
                    </a:lnB>
                    <a:solidFill>
                      <a:srgbClr val="F1F1F1"/>
                    </a:solidFill>
                  </a:tcPr>
                </a:tc>
                <a:tc>
                  <a:txBody>
                    <a:bodyPr/>
                    <a:lstStyle/>
                    <a:p>
                      <a:pPr algn="l" fontAlgn="t"/>
                      <a:r>
                        <a:rPr lang="en-US" sz="1400">
                          <a:effectLst/>
                        </a:rPr>
                        <a:t>greater than or equal to</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val="3655234736"/>
                  </a:ext>
                </a:extLst>
              </a:tr>
              <a:tr h="320995">
                <a:tc>
                  <a:txBody>
                    <a:bodyPr/>
                    <a:lstStyle/>
                    <a:p>
                      <a:pPr algn="l" fontAlgn="t"/>
                      <a:r>
                        <a:rPr lang="en-US" sz="1400">
                          <a:effectLst/>
                        </a:rPr>
                        <a:t>&lt;=</a:t>
                      </a:r>
                    </a:p>
                  </a:txBody>
                  <a:tcPr marL="57320" marR="57320" marT="57320" marB="57320">
                    <a:lnL>
                      <a:noFill/>
                    </a:lnL>
                    <a:lnR>
                      <a:noFill/>
                    </a:lnR>
                    <a:lnT>
                      <a:noFill/>
                    </a:lnT>
                    <a:lnB>
                      <a:noFill/>
                    </a:lnB>
                    <a:solidFill>
                      <a:srgbClr val="FFFFFF"/>
                    </a:solidFill>
                  </a:tcPr>
                </a:tc>
                <a:tc>
                  <a:txBody>
                    <a:bodyPr/>
                    <a:lstStyle/>
                    <a:p>
                      <a:pPr algn="l" fontAlgn="t"/>
                      <a:r>
                        <a:rPr lang="en-US" sz="1400">
                          <a:effectLst/>
                        </a:rPr>
                        <a:t>less than or equal to</a:t>
                      </a:r>
                    </a:p>
                  </a:txBody>
                  <a:tcPr marL="57320" marR="57320" marT="57320" marB="57320">
                    <a:lnL>
                      <a:noFill/>
                    </a:lnL>
                    <a:lnR>
                      <a:noFill/>
                    </a:lnR>
                    <a:lnT>
                      <a:noFill/>
                    </a:lnT>
                    <a:lnB>
                      <a:noFill/>
                    </a:lnB>
                    <a:solidFill>
                      <a:srgbClr val="FFFFFF"/>
                    </a:solidFill>
                  </a:tcPr>
                </a:tc>
                <a:extLst>
                  <a:ext uri="{0D108BD9-81ED-4DB2-BD59-A6C34878D82A}">
                    <a16:rowId xmlns:a16="http://schemas.microsoft.com/office/drawing/2014/main" val="2916762773"/>
                  </a:ext>
                </a:extLst>
              </a:tr>
              <a:tr h="320995">
                <a:tc>
                  <a:txBody>
                    <a:bodyPr/>
                    <a:lstStyle/>
                    <a:p>
                      <a:pPr algn="l" fontAlgn="t"/>
                      <a:r>
                        <a:rPr lang="en-US" sz="1400" dirty="0">
                          <a:effectLst/>
                        </a:rPr>
                        <a:t>?:</a:t>
                      </a:r>
                    </a:p>
                  </a:txBody>
                  <a:tcPr marL="57320" marR="57320" marT="57320" marB="57320">
                    <a:lnL>
                      <a:noFill/>
                    </a:lnL>
                    <a:lnR>
                      <a:noFill/>
                    </a:lnR>
                    <a:lnT>
                      <a:noFill/>
                    </a:lnT>
                    <a:lnB>
                      <a:noFill/>
                    </a:lnB>
                    <a:solidFill>
                      <a:srgbClr val="F1F1F1"/>
                    </a:solidFill>
                  </a:tcPr>
                </a:tc>
                <a:tc>
                  <a:txBody>
                    <a:bodyPr/>
                    <a:lstStyle/>
                    <a:p>
                      <a:pPr algn="l" fontAlgn="t"/>
                      <a:r>
                        <a:rPr lang="en-US" sz="1400" dirty="0">
                          <a:effectLst/>
                        </a:rPr>
                        <a:t>ternary operator</a:t>
                      </a:r>
                    </a:p>
                  </a:txBody>
                  <a:tcPr marL="57320" marR="57320" marT="57320" marB="57320">
                    <a:lnL>
                      <a:noFill/>
                    </a:lnL>
                    <a:lnR>
                      <a:noFill/>
                    </a:lnR>
                    <a:lnT>
                      <a:noFill/>
                    </a:lnT>
                    <a:lnB>
                      <a:noFill/>
                    </a:lnB>
                    <a:solidFill>
                      <a:srgbClr val="F1F1F1"/>
                    </a:solidFill>
                  </a:tcPr>
                </a:tc>
                <a:extLst>
                  <a:ext uri="{0D108BD9-81ED-4DB2-BD59-A6C34878D82A}">
                    <a16:rowId xmlns:a16="http://schemas.microsoft.com/office/drawing/2014/main" val="1625783319"/>
                  </a:ext>
                </a:extLst>
              </a:tr>
            </a:tbl>
          </a:graphicData>
        </a:graphic>
      </p:graphicFrame>
    </p:spTree>
    <p:extLst>
      <p:ext uri="{BB962C8B-B14F-4D97-AF65-F5344CB8AC3E}">
        <p14:creationId xmlns:p14="http://schemas.microsoft.com/office/powerpoint/2010/main" val="1282671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Comparison and Logical Operators</a:t>
            </a:r>
          </a:p>
        </p:txBody>
      </p:sp>
      <p:sp>
        <p:nvSpPr>
          <p:cNvPr id="3" name="Content Placeholder 2"/>
          <p:cNvSpPr>
            <a:spLocks noGrp="1"/>
          </p:cNvSpPr>
          <p:nvPr>
            <p:ph idx="1"/>
          </p:nvPr>
        </p:nvSpPr>
        <p:spPr/>
        <p:txBody>
          <a:bodyPr>
            <a:normAutofit fontScale="92500" lnSpcReduction="20000"/>
          </a:bodyPr>
          <a:lstStyle/>
          <a:p>
            <a:r>
              <a:rPr lang="en-US" dirty="0" err="1"/>
              <a:t>var</a:t>
            </a:r>
            <a:r>
              <a:rPr lang="en-US" dirty="0"/>
              <a:t> </a:t>
            </a:r>
            <a:r>
              <a:rPr lang="en-US" dirty="0" err="1"/>
              <a:t>my_var</a:t>
            </a:r>
            <a:r>
              <a:rPr lang="en-US" dirty="0"/>
              <a:t> = 1;</a:t>
            </a:r>
          </a:p>
          <a:p>
            <a:r>
              <a:rPr lang="en-US" dirty="0" err="1"/>
              <a:t>my_var</a:t>
            </a:r>
            <a:r>
              <a:rPr lang="en-US" dirty="0"/>
              <a:t> &gt; 2;     // false </a:t>
            </a:r>
          </a:p>
          <a:p>
            <a:r>
              <a:rPr lang="en-US" dirty="0" err="1"/>
              <a:t>my_var</a:t>
            </a:r>
            <a:r>
              <a:rPr lang="en-US" dirty="0"/>
              <a:t> &lt; 2;     // true </a:t>
            </a:r>
          </a:p>
          <a:p>
            <a:r>
              <a:rPr lang="en-US" dirty="0" err="1"/>
              <a:t>my_var</a:t>
            </a:r>
            <a:r>
              <a:rPr lang="en-US" dirty="0"/>
              <a:t> == 2;   // false</a:t>
            </a:r>
          </a:p>
          <a:p>
            <a:r>
              <a:rPr lang="en-US" dirty="0"/>
              <a:t> </a:t>
            </a:r>
            <a:r>
              <a:rPr lang="en-US" dirty="0" err="1"/>
              <a:t>my_var</a:t>
            </a:r>
            <a:r>
              <a:rPr lang="en-US" dirty="0"/>
              <a:t> &gt;= 2;   // false</a:t>
            </a:r>
          </a:p>
          <a:p>
            <a:r>
              <a:rPr lang="en-US" dirty="0"/>
              <a:t> </a:t>
            </a:r>
            <a:r>
              <a:rPr lang="en-US" dirty="0" err="1"/>
              <a:t>my_var</a:t>
            </a:r>
            <a:r>
              <a:rPr lang="en-US" dirty="0"/>
              <a:t> &lt;= 2;   // true</a:t>
            </a:r>
          </a:p>
          <a:p>
            <a:r>
              <a:rPr lang="en-US" dirty="0"/>
              <a:t> </a:t>
            </a:r>
            <a:r>
              <a:rPr lang="en-US" dirty="0" err="1"/>
              <a:t>my_var</a:t>
            </a:r>
            <a:r>
              <a:rPr lang="en-US" dirty="0"/>
              <a:t> != 2;    // true</a:t>
            </a:r>
          </a:p>
          <a:p>
            <a:r>
              <a:rPr lang="en-US" dirty="0"/>
              <a:t> </a:t>
            </a:r>
            <a:r>
              <a:rPr lang="en-US" dirty="0" err="1"/>
              <a:t>my_var</a:t>
            </a:r>
            <a:r>
              <a:rPr lang="en-US" dirty="0"/>
              <a:t> === 2;  // false </a:t>
            </a:r>
          </a:p>
          <a:p>
            <a:r>
              <a:rPr lang="en-US" dirty="0" err="1"/>
              <a:t>my_var</a:t>
            </a:r>
            <a:r>
              <a:rPr lang="en-US" dirty="0"/>
              <a:t> !== 2;  // true</a:t>
            </a:r>
          </a:p>
          <a:p>
            <a:r>
              <a:rPr lang="en-US" dirty="0"/>
              <a:t>Example in browser : </a:t>
            </a:r>
            <a:r>
              <a:rPr lang="en-US" dirty="0" err="1">
                <a:hlinkClick r:id="rId2" action="ppaction://hlinkfile"/>
              </a:rPr>
              <a:t>javascript</a:t>
            </a:r>
            <a:r>
              <a:rPr lang="en-US" dirty="0">
                <a:hlinkClick r:id="rId2" action="ppaction://hlinkfile"/>
              </a:rPr>
              <a:t> demos\relationaloperator.html</a:t>
            </a:r>
            <a:endParaRPr lang="en-US" dirty="0"/>
          </a:p>
        </p:txBody>
      </p:sp>
    </p:spTree>
    <p:extLst>
      <p:ext uri="{BB962C8B-B14F-4D97-AF65-F5344CB8AC3E}">
        <p14:creationId xmlns:p14="http://schemas.microsoft.com/office/powerpoint/2010/main" val="8769779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8610866"/>
              </p:ext>
            </p:extLst>
          </p:nvPr>
        </p:nvGraphicFramePr>
        <p:xfrm>
          <a:off x="2133598" y="2603500"/>
          <a:ext cx="8675428" cy="3416300"/>
        </p:xfrm>
        <a:graphic>
          <a:graphicData uri="http://schemas.openxmlformats.org/drawingml/2006/table">
            <a:tbl>
              <a:tblPr/>
              <a:tblGrid>
                <a:gridCol w="582306">
                  <a:extLst>
                    <a:ext uri="{9D8B030D-6E8A-4147-A177-3AD203B41FA5}">
                      <a16:colId xmlns:a16="http://schemas.microsoft.com/office/drawing/2014/main" val="4231861238"/>
                    </a:ext>
                  </a:extLst>
                </a:gridCol>
                <a:gridCol w="8093122">
                  <a:extLst>
                    <a:ext uri="{9D8B030D-6E8A-4147-A177-3AD203B41FA5}">
                      <a16:colId xmlns:a16="http://schemas.microsoft.com/office/drawing/2014/main" val="3039245794"/>
                    </a:ext>
                  </a:extLst>
                </a:gridCol>
              </a:tblGrid>
              <a:tr h="360435">
                <a:tc>
                  <a:txBody>
                    <a:bodyPr/>
                    <a:lstStyle/>
                    <a:p>
                      <a:pPr algn="l" fontAlgn="t"/>
                      <a:r>
                        <a:rPr lang="en-US" sz="1600">
                          <a:effectLst/>
                        </a:rPr>
                        <a:t>Sr.No</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Operator and Description</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01886748"/>
                  </a:ext>
                </a:extLst>
              </a:tr>
              <a:tr h="924595">
                <a:tc>
                  <a:txBody>
                    <a:bodyPr/>
                    <a:lstStyle/>
                    <a:p>
                      <a:pPr fontAlgn="t"/>
                      <a:r>
                        <a:rPr lang="en-US" sz="1600" dirty="0">
                          <a:effectLst/>
                        </a:rPr>
                        <a:t>1</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&amp;&amp; (Logical AND)</a:t>
                      </a:r>
                      <a:endParaRPr lang="en-US" sz="1600" dirty="0">
                        <a:solidFill>
                          <a:srgbClr val="000000"/>
                        </a:solidFill>
                        <a:effectLst/>
                      </a:endParaRPr>
                    </a:p>
                    <a:p>
                      <a:pPr algn="just" fontAlgn="t"/>
                      <a:r>
                        <a:rPr lang="en-US" sz="1600" dirty="0">
                          <a:solidFill>
                            <a:srgbClr val="000000"/>
                          </a:solidFill>
                          <a:effectLst/>
                        </a:rPr>
                        <a:t>If both the operands are non-zero, then the condition becomes true.</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0087132"/>
                  </a:ext>
                </a:extLst>
              </a:tr>
              <a:tr h="924595">
                <a:tc>
                  <a:txBody>
                    <a:bodyPr/>
                    <a:lstStyle/>
                    <a:p>
                      <a:pPr fontAlgn="t"/>
                      <a:r>
                        <a:rPr lang="en-US" sz="1600" dirty="0">
                          <a:effectLst/>
                        </a:rPr>
                        <a:t>2</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(Logical OR)</a:t>
                      </a:r>
                      <a:endParaRPr lang="en-US" sz="1600" dirty="0">
                        <a:solidFill>
                          <a:srgbClr val="000000"/>
                        </a:solidFill>
                        <a:effectLst/>
                      </a:endParaRPr>
                    </a:p>
                    <a:p>
                      <a:pPr algn="just" fontAlgn="t"/>
                      <a:r>
                        <a:rPr lang="en-US" sz="1600" dirty="0">
                          <a:solidFill>
                            <a:srgbClr val="000000"/>
                          </a:solidFill>
                          <a:effectLst/>
                        </a:rPr>
                        <a:t>If any of the two operands are non-zero, then the condition becomes true.</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0299536"/>
                  </a:ext>
                </a:extLst>
              </a:tr>
              <a:tr h="1206675">
                <a:tc>
                  <a:txBody>
                    <a:bodyPr/>
                    <a:lstStyle/>
                    <a:p>
                      <a:pPr fontAlgn="t"/>
                      <a:r>
                        <a:rPr lang="en-US" sz="1600">
                          <a:effectLst/>
                        </a:rPr>
                        <a:t>3</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(Logical NOT)</a:t>
                      </a:r>
                      <a:endParaRPr lang="en-US" sz="1600" dirty="0">
                        <a:solidFill>
                          <a:srgbClr val="000000"/>
                        </a:solidFill>
                        <a:effectLst/>
                      </a:endParaRPr>
                    </a:p>
                    <a:p>
                      <a:pPr algn="just" fontAlgn="t"/>
                      <a:r>
                        <a:rPr lang="en-US" sz="1600" dirty="0">
                          <a:solidFill>
                            <a:srgbClr val="000000"/>
                          </a:solidFill>
                          <a:effectLst/>
                        </a:rPr>
                        <a:t>Reverses the logical state of its operand. If a condition is true, then the Logical NOT operator will make it false.</a:t>
                      </a:r>
                    </a:p>
                  </a:txBody>
                  <a:tcPr marL="39178" marR="39178" marT="39178" marB="391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8595706"/>
                  </a:ext>
                </a:extLst>
              </a:tr>
            </a:tbl>
          </a:graphicData>
        </a:graphic>
      </p:graphicFrame>
      <p:sp>
        <p:nvSpPr>
          <p:cNvPr id="5" name="Rectangle 1"/>
          <p:cNvSpPr>
            <a:spLocks noChangeArrowheads="1"/>
          </p:cNvSpPr>
          <p:nvPr/>
        </p:nvSpPr>
        <p:spPr bwMode="auto">
          <a:xfrm>
            <a:off x="-8060606" y="-1242305"/>
            <a:ext cx="20252606" cy="29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9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6688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p:txBody>
          <a:bodyPr>
            <a:normAutofit fontScale="85000" lnSpcReduction="20000"/>
          </a:bodyPr>
          <a:lstStyle/>
          <a:p>
            <a:r>
              <a:rPr lang="en-US" dirty="0"/>
              <a:t>if ( ! </a:t>
            </a:r>
            <a:r>
              <a:rPr lang="en-US" dirty="0" err="1"/>
              <a:t>my_var</a:t>
            </a:r>
            <a:r>
              <a:rPr lang="en-US" dirty="0"/>
              <a:t> )</a:t>
            </a:r>
          </a:p>
          <a:p>
            <a:pPr marL="0" indent="0">
              <a:buNone/>
            </a:pPr>
            <a:r>
              <a:rPr lang="en-US" dirty="0"/>
              <a:t> {</a:t>
            </a:r>
          </a:p>
          <a:p>
            <a:pPr marL="0" indent="0">
              <a:buNone/>
            </a:pPr>
            <a:r>
              <a:rPr lang="en-US" dirty="0"/>
              <a:t>    // </a:t>
            </a:r>
            <a:r>
              <a:rPr lang="en-US" dirty="0" err="1"/>
              <a:t>my_var</a:t>
            </a:r>
            <a:r>
              <a:rPr lang="en-US" dirty="0"/>
              <a:t> is false, null or undefined (not)</a:t>
            </a:r>
          </a:p>
          <a:p>
            <a:pPr marL="0" indent="0">
              <a:buNone/>
            </a:pPr>
            <a:r>
              <a:rPr lang="en-US" dirty="0"/>
              <a:t> }</a:t>
            </a:r>
          </a:p>
          <a:p>
            <a:r>
              <a:rPr lang="en-US" dirty="0"/>
              <a:t>if ( </a:t>
            </a:r>
            <a:r>
              <a:rPr lang="en-US" dirty="0" err="1"/>
              <a:t>my_var</a:t>
            </a:r>
            <a:r>
              <a:rPr lang="en-US" dirty="0"/>
              <a:t> &gt; 2 &amp;&amp; </a:t>
            </a:r>
            <a:r>
              <a:rPr lang="en-US" dirty="0" err="1"/>
              <a:t>my_var</a:t>
            </a:r>
            <a:r>
              <a:rPr lang="en-US" dirty="0"/>
              <a:t> &lt; 10 ) </a:t>
            </a:r>
          </a:p>
          <a:p>
            <a:pPr marL="0" indent="0">
              <a:buNone/>
            </a:pPr>
            <a:r>
              <a:rPr lang="en-US" dirty="0"/>
              <a:t>{</a:t>
            </a:r>
          </a:p>
          <a:p>
            <a:pPr marL="0" indent="0">
              <a:buNone/>
            </a:pPr>
            <a:r>
              <a:rPr lang="en-US" dirty="0"/>
              <a:t>    // </a:t>
            </a:r>
            <a:r>
              <a:rPr lang="en-US" dirty="0" err="1"/>
              <a:t>my_var</a:t>
            </a:r>
            <a:r>
              <a:rPr lang="en-US" dirty="0"/>
              <a:t> is between 2 and 10 (exclusive)</a:t>
            </a:r>
          </a:p>
          <a:p>
            <a:pPr marL="0" indent="0">
              <a:buNone/>
            </a:pPr>
            <a:r>
              <a:rPr lang="en-US" dirty="0"/>
              <a:t> }</a:t>
            </a:r>
          </a:p>
          <a:p>
            <a:r>
              <a:rPr lang="en-US" dirty="0"/>
              <a:t>if ( </a:t>
            </a:r>
            <a:r>
              <a:rPr lang="en-US" dirty="0" err="1"/>
              <a:t>my_var</a:t>
            </a:r>
            <a:r>
              <a:rPr lang="en-US" dirty="0"/>
              <a:t> &gt; 2 || </a:t>
            </a:r>
            <a:r>
              <a:rPr lang="en-US" dirty="0" err="1"/>
              <a:t>my_var</a:t>
            </a:r>
            <a:r>
              <a:rPr lang="en-US" dirty="0"/>
              <a:t> &lt; 2 ) {</a:t>
            </a:r>
          </a:p>
          <a:p>
            <a:pPr marL="0" indent="0">
              <a:buNone/>
            </a:pPr>
            <a:r>
              <a:rPr lang="en-US" dirty="0"/>
              <a:t>  // </a:t>
            </a:r>
            <a:r>
              <a:rPr lang="en-US" dirty="0" err="1"/>
              <a:t>my_var</a:t>
            </a:r>
            <a:r>
              <a:rPr lang="en-US" dirty="0"/>
              <a:t> is greater or less than 2    // (i.e. </a:t>
            </a:r>
            <a:r>
              <a:rPr lang="en-US" dirty="0" err="1"/>
              <a:t>my_var</a:t>
            </a:r>
            <a:r>
              <a:rPr lang="en-US" dirty="0"/>
              <a:t> != 2) }</a:t>
            </a:r>
          </a:p>
          <a:p>
            <a:pPr marL="0" indent="0">
              <a:buNone/>
            </a:pPr>
            <a:r>
              <a:rPr lang="en-US" dirty="0"/>
              <a:t>Example in browser :  </a:t>
            </a:r>
            <a:r>
              <a:rPr lang="en-US" dirty="0" err="1">
                <a:hlinkClick r:id="rId2" action="ppaction://hlinkfile"/>
              </a:rPr>
              <a:t>javascript</a:t>
            </a:r>
            <a:r>
              <a:rPr lang="en-US" dirty="0">
                <a:hlinkClick r:id="rId2" action="ppaction://hlinkfile"/>
              </a:rPr>
              <a:t> demos\logicaloperators.html</a:t>
            </a:r>
            <a:endParaRPr lang="en-US" dirty="0"/>
          </a:p>
        </p:txBody>
      </p:sp>
    </p:spTree>
    <p:extLst>
      <p:ext uri="{BB962C8B-B14F-4D97-AF65-F5344CB8AC3E}">
        <p14:creationId xmlns:p14="http://schemas.microsoft.com/office/powerpoint/2010/main" val="3959585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8140792"/>
              </p:ext>
            </p:extLst>
          </p:nvPr>
        </p:nvGraphicFramePr>
        <p:xfrm>
          <a:off x="503583" y="2266122"/>
          <a:ext cx="11330608" cy="4662267"/>
        </p:xfrm>
        <a:graphic>
          <a:graphicData uri="http://schemas.openxmlformats.org/drawingml/2006/table">
            <a:tbl>
              <a:tblPr/>
              <a:tblGrid>
                <a:gridCol w="477078">
                  <a:extLst>
                    <a:ext uri="{9D8B030D-6E8A-4147-A177-3AD203B41FA5}">
                      <a16:colId xmlns:a16="http://schemas.microsoft.com/office/drawing/2014/main" val="3055938652"/>
                    </a:ext>
                  </a:extLst>
                </a:gridCol>
                <a:gridCol w="10853530">
                  <a:extLst>
                    <a:ext uri="{9D8B030D-6E8A-4147-A177-3AD203B41FA5}">
                      <a16:colId xmlns:a16="http://schemas.microsoft.com/office/drawing/2014/main" val="3062573429"/>
                    </a:ext>
                  </a:extLst>
                </a:gridCol>
              </a:tblGrid>
              <a:tr h="290677">
                <a:tc>
                  <a:txBody>
                    <a:bodyPr/>
                    <a:lstStyle/>
                    <a:p>
                      <a:pPr algn="l" fontAlgn="t"/>
                      <a:r>
                        <a:rPr lang="en-US" sz="1400">
                          <a:effectLst/>
                        </a:rPr>
                        <a:t>Sr.No</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Operator and Description</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65114018"/>
                  </a:ext>
                </a:extLst>
              </a:tr>
              <a:tr h="550458">
                <a:tc>
                  <a:txBody>
                    <a:bodyPr/>
                    <a:lstStyle/>
                    <a:p>
                      <a:pPr fontAlgn="t"/>
                      <a:r>
                        <a:rPr lang="en-US" sz="1400">
                          <a:effectLst/>
                        </a:rPr>
                        <a:t>1</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&amp; (Bitwise AND)</a:t>
                      </a:r>
                      <a:endParaRPr lang="en-US" sz="1400" b="0" dirty="0">
                        <a:solidFill>
                          <a:srgbClr val="000000"/>
                        </a:solidFill>
                        <a:effectLst/>
                      </a:endParaRPr>
                    </a:p>
                    <a:p>
                      <a:pPr algn="just" fontAlgn="t"/>
                      <a:r>
                        <a:rPr lang="en-US" sz="1400" b="0" dirty="0">
                          <a:solidFill>
                            <a:srgbClr val="000000"/>
                          </a:solidFill>
                          <a:effectLst/>
                        </a:rPr>
                        <a:t>P</a:t>
                      </a:r>
                      <a:r>
                        <a:rPr lang="en-US" sz="1400" dirty="0">
                          <a:solidFill>
                            <a:srgbClr val="000000"/>
                          </a:solidFill>
                          <a:effectLst/>
                        </a:rPr>
                        <a:t>erforms a Boolean AND operation on each bit of its integer arguments.</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9313414"/>
                  </a:ext>
                </a:extLst>
              </a:tr>
              <a:tr h="550458">
                <a:tc>
                  <a:txBody>
                    <a:bodyPr/>
                    <a:lstStyle/>
                    <a:p>
                      <a:pPr fontAlgn="t"/>
                      <a:r>
                        <a:rPr lang="en-US" sz="1400">
                          <a:effectLst/>
                        </a:rPr>
                        <a:t>2</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 (</a:t>
                      </a:r>
                      <a:r>
                        <a:rPr lang="en-US" sz="1400" b="1" dirty="0" err="1">
                          <a:solidFill>
                            <a:srgbClr val="000000"/>
                          </a:solidFill>
                          <a:effectLst/>
                        </a:rPr>
                        <a:t>BitWise</a:t>
                      </a:r>
                      <a:r>
                        <a:rPr lang="en-US" sz="1400" b="1" dirty="0">
                          <a:solidFill>
                            <a:srgbClr val="000000"/>
                          </a:solidFill>
                          <a:effectLst/>
                        </a:rPr>
                        <a:t> OR)</a:t>
                      </a:r>
                      <a:endParaRPr lang="en-US" sz="1400" dirty="0">
                        <a:solidFill>
                          <a:srgbClr val="000000"/>
                        </a:solidFill>
                        <a:effectLst/>
                      </a:endParaRPr>
                    </a:p>
                    <a:p>
                      <a:pPr algn="just" fontAlgn="t"/>
                      <a:r>
                        <a:rPr lang="en-US" sz="1400" dirty="0">
                          <a:solidFill>
                            <a:srgbClr val="000000"/>
                          </a:solidFill>
                          <a:effectLst/>
                        </a:rPr>
                        <a:t>Performs a Boolean OR operation on each bit of its integer arguments.</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9886060"/>
                  </a:ext>
                </a:extLst>
              </a:tr>
              <a:tr h="810240">
                <a:tc>
                  <a:txBody>
                    <a:bodyPr/>
                    <a:lstStyle/>
                    <a:p>
                      <a:pPr fontAlgn="t"/>
                      <a:r>
                        <a:rPr lang="en-US" sz="1400">
                          <a:effectLst/>
                        </a:rPr>
                        <a:t>3</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 (Bitwise XOR)</a:t>
                      </a:r>
                      <a:endParaRPr lang="en-US" sz="1400" dirty="0">
                        <a:solidFill>
                          <a:srgbClr val="000000"/>
                        </a:solidFill>
                        <a:effectLst/>
                      </a:endParaRPr>
                    </a:p>
                    <a:p>
                      <a:pPr algn="just" fontAlgn="t"/>
                      <a:r>
                        <a:rPr lang="en-US" sz="1400" dirty="0">
                          <a:solidFill>
                            <a:srgbClr val="000000"/>
                          </a:solidFill>
                          <a:effectLst/>
                        </a:rPr>
                        <a:t>Performs a Boolean exclusive OR operation on each bit of its integer arguments. Exclusive OR means that either operand one is true or operand two is true, but not both.</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97541059"/>
                  </a:ext>
                </a:extLst>
              </a:tr>
              <a:tr h="550458">
                <a:tc>
                  <a:txBody>
                    <a:bodyPr/>
                    <a:lstStyle/>
                    <a:p>
                      <a:pPr fontAlgn="t"/>
                      <a:r>
                        <a:rPr lang="en-US" sz="1400">
                          <a:effectLst/>
                        </a:rPr>
                        <a:t>4</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 (Bitwise Not)</a:t>
                      </a:r>
                      <a:endParaRPr lang="en-US" sz="1400" dirty="0">
                        <a:solidFill>
                          <a:srgbClr val="000000"/>
                        </a:solidFill>
                        <a:effectLst/>
                      </a:endParaRPr>
                    </a:p>
                    <a:p>
                      <a:pPr algn="just" fontAlgn="t"/>
                      <a:r>
                        <a:rPr lang="en-US" sz="1400" dirty="0">
                          <a:solidFill>
                            <a:srgbClr val="000000"/>
                          </a:solidFill>
                          <a:effectLst/>
                        </a:rPr>
                        <a:t>It is a unary operator and operates by reversing all the bits in the operand.</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31976395"/>
                  </a:ext>
                </a:extLst>
              </a:tr>
              <a:tr h="627013">
                <a:tc>
                  <a:txBody>
                    <a:bodyPr/>
                    <a:lstStyle/>
                    <a:p>
                      <a:pPr fontAlgn="t"/>
                      <a:r>
                        <a:rPr lang="en-US" sz="1400">
                          <a:effectLst/>
                        </a:rPr>
                        <a:t>5</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&lt;&lt; (Left Shift)</a:t>
                      </a:r>
                      <a:endParaRPr lang="en-US" sz="1400" dirty="0">
                        <a:solidFill>
                          <a:srgbClr val="000000"/>
                        </a:solidFill>
                        <a:effectLst/>
                      </a:endParaRPr>
                    </a:p>
                    <a:p>
                      <a:pPr algn="just" fontAlgn="t"/>
                      <a:r>
                        <a:rPr lang="en-US" sz="1400" dirty="0">
                          <a:solidFill>
                            <a:srgbClr val="000000"/>
                          </a:solidFill>
                          <a:effectLst/>
                        </a:rPr>
                        <a:t>It moves all the bits in its first operand to the left by the number of places specified in the second operand. New bits are filled with zeros. Shifting a value left by one position is equivalent to multiplying it by 2, shifting two positions is equivalent to multiplying by 4, and so on.</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79439684"/>
                  </a:ext>
                </a:extLst>
              </a:tr>
              <a:tr h="477078">
                <a:tc>
                  <a:txBody>
                    <a:bodyPr/>
                    <a:lstStyle/>
                    <a:p>
                      <a:pPr fontAlgn="t"/>
                      <a:r>
                        <a:rPr lang="en-US" sz="1400">
                          <a:effectLst/>
                        </a:rPr>
                        <a:t>6</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&gt;&gt; (Right Shift)</a:t>
                      </a:r>
                      <a:endParaRPr lang="en-US" sz="1400" dirty="0">
                        <a:solidFill>
                          <a:srgbClr val="000000"/>
                        </a:solidFill>
                        <a:effectLst/>
                      </a:endParaRPr>
                    </a:p>
                    <a:p>
                      <a:pPr algn="just" fontAlgn="t"/>
                      <a:r>
                        <a:rPr lang="en-US" sz="1400" dirty="0">
                          <a:solidFill>
                            <a:srgbClr val="000000"/>
                          </a:solidFill>
                          <a:effectLst/>
                        </a:rPr>
                        <a:t>Binary Right Shift Operator. The left operand’s value is moved right by the number of bits specified by the right operand.</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59714699"/>
                  </a:ext>
                </a:extLst>
              </a:tr>
              <a:tr h="550458">
                <a:tc>
                  <a:txBody>
                    <a:bodyPr/>
                    <a:lstStyle/>
                    <a:p>
                      <a:pPr fontAlgn="t"/>
                      <a:r>
                        <a:rPr lang="en-US" sz="1400">
                          <a:effectLst/>
                        </a:rPr>
                        <a:t>7</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&gt;&gt;&gt; (Right shift with Zero)</a:t>
                      </a:r>
                      <a:endParaRPr lang="en-US" sz="1400" dirty="0">
                        <a:solidFill>
                          <a:srgbClr val="000000"/>
                        </a:solidFill>
                        <a:effectLst/>
                      </a:endParaRPr>
                    </a:p>
                    <a:p>
                      <a:pPr algn="just" fontAlgn="t"/>
                      <a:r>
                        <a:rPr lang="en-US" sz="1400" dirty="0">
                          <a:solidFill>
                            <a:srgbClr val="000000"/>
                          </a:solidFill>
                          <a:effectLst/>
                        </a:rPr>
                        <a:t>This operator is just like the &gt;&gt; operator, except that the bits shifted in on the left are always zero.</a:t>
                      </a:r>
                    </a:p>
                  </a:txBody>
                  <a:tcPr marL="14500" marR="14500" marT="14500" marB="14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84379897"/>
                  </a:ext>
                </a:extLst>
              </a:tr>
            </a:tbl>
          </a:graphicData>
        </a:graphic>
      </p:graphicFrame>
    </p:spTree>
    <p:extLst>
      <p:ext uri="{BB962C8B-B14F-4D97-AF65-F5344CB8AC3E}">
        <p14:creationId xmlns:p14="http://schemas.microsoft.com/office/powerpoint/2010/main" val="26179151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sp>
        <p:nvSpPr>
          <p:cNvPr id="3" name="Content Placeholder 2"/>
          <p:cNvSpPr>
            <a:spLocks noGrp="1"/>
          </p:cNvSpPr>
          <p:nvPr>
            <p:ph idx="1"/>
          </p:nvPr>
        </p:nvSpPr>
        <p:spPr/>
        <p:txBody>
          <a:bodyPr/>
          <a:lstStyle/>
          <a:p>
            <a:r>
              <a:rPr lang="en-US" dirty="0"/>
              <a:t>Example in browser : </a:t>
            </a:r>
            <a:r>
              <a:rPr lang="en-US" dirty="0" err="1">
                <a:hlinkClick r:id="rId2" action="ppaction://hlinkfile"/>
              </a:rPr>
              <a:t>javascript</a:t>
            </a:r>
            <a:r>
              <a:rPr lang="en-US" dirty="0">
                <a:hlinkClick r:id="rId2" action="ppaction://hlinkfile"/>
              </a:rPr>
              <a:t> demos\bitwiseoperator.html</a:t>
            </a:r>
            <a:endParaRPr lang="en-US" dirty="0"/>
          </a:p>
          <a:p>
            <a:endParaRPr lang="en-US" dirty="0"/>
          </a:p>
        </p:txBody>
      </p:sp>
    </p:spTree>
    <p:extLst>
      <p:ext uri="{BB962C8B-B14F-4D97-AF65-F5344CB8AC3E}">
        <p14:creationId xmlns:p14="http://schemas.microsoft.com/office/powerpoint/2010/main" val="40061616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equality</a:t>
            </a:r>
          </a:p>
        </p:txBody>
      </p:sp>
      <p:sp>
        <p:nvSpPr>
          <p:cNvPr id="3" name="Content Placeholder 2"/>
          <p:cNvSpPr>
            <a:spLocks noGrp="1"/>
          </p:cNvSpPr>
          <p:nvPr>
            <p:ph idx="1"/>
          </p:nvPr>
        </p:nvSpPr>
        <p:spPr/>
        <p:txBody>
          <a:bodyPr/>
          <a:lstStyle/>
          <a:p>
            <a:r>
              <a:rPr lang="en-US" dirty="0"/>
              <a:t>values of different types are always </a:t>
            </a:r>
            <a:r>
              <a:rPr lang="en-US" dirty="0" err="1"/>
              <a:t>inequal</a:t>
            </a:r>
            <a:endParaRPr lang="en-US" dirty="0"/>
          </a:p>
          <a:p>
            <a:pPr marL="0" indent="0">
              <a:buNone/>
            </a:pPr>
            <a:r>
              <a:rPr lang="en-US" dirty="0"/>
              <a:t>function </a:t>
            </a:r>
            <a:r>
              <a:rPr lang="en-US" dirty="0" err="1"/>
              <a:t>isTrue</a:t>
            </a:r>
            <a:r>
              <a:rPr lang="en-US" dirty="0"/>
              <a:t>( value )</a:t>
            </a:r>
          </a:p>
          <a:p>
            <a:pPr marL="0" indent="0">
              <a:buNone/>
            </a:pPr>
            <a:r>
              <a:rPr lang="en-US" dirty="0"/>
              <a:t> {    return value === true; }</a:t>
            </a:r>
          </a:p>
          <a:p>
            <a:r>
              <a:rPr lang="en-US" dirty="0" err="1"/>
              <a:t>isTrue</a:t>
            </a:r>
            <a:r>
              <a:rPr lang="en-US" dirty="0"/>
              <a:t>( true );  // true </a:t>
            </a:r>
          </a:p>
          <a:p>
            <a:r>
              <a:rPr lang="en-US" dirty="0" err="1"/>
              <a:t>isTrue</a:t>
            </a:r>
            <a:r>
              <a:rPr lang="en-US" dirty="0"/>
              <a:t>( false ); // false </a:t>
            </a:r>
          </a:p>
          <a:p>
            <a:r>
              <a:rPr lang="en-US" dirty="0" err="1"/>
              <a:t>isTrue</a:t>
            </a:r>
            <a:r>
              <a:rPr lang="en-US" dirty="0"/>
              <a:t>( 1 );     // false</a:t>
            </a:r>
          </a:p>
          <a:p>
            <a:r>
              <a:rPr lang="en-US" dirty="0"/>
              <a:t> </a:t>
            </a:r>
            <a:r>
              <a:rPr lang="en-US" dirty="0" err="1"/>
              <a:t>isTrue</a:t>
            </a:r>
            <a:r>
              <a:rPr lang="en-US" dirty="0"/>
              <a:t>( 0 );     // false</a:t>
            </a:r>
          </a:p>
        </p:txBody>
      </p:sp>
    </p:spTree>
    <p:extLst>
      <p:ext uri="{BB962C8B-B14F-4D97-AF65-F5344CB8AC3E}">
        <p14:creationId xmlns:p14="http://schemas.microsoft.com/office/powerpoint/2010/main" val="19212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a:t>
            </a:r>
            <a:r>
              <a:rPr lang="en-US" dirty="0" err="1"/>
              <a:t>javascript</a:t>
            </a:r>
            <a:endParaRPr lang="en-US" dirty="0"/>
          </a:p>
        </p:txBody>
      </p:sp>
      <p:sp>
        <p:nvSpPr>
          <p:cNvPr id="3" name="Content Placeholder 2"/>
          <p:cNvSpPr>
            <a:spLocks noGrp="1"/>
          </p:cNvSpPr>
          <p:nvPr>
            <p:ph idx="1"/>
          </p:nvPr>
        </p:nvSpPr>
        <p:spPr/>
        <p:txBody>
          <a:bodyPr/>
          <a:lstStyle/>
          <a:p>
            <a:r>
              <a:rPr lang="en-US" dirty="0"/>
              <a:t>Can’t read/write to hard disk, copy files and call other programs.</a:t>
            </a:r>
          </a:p>
          <a:p>
            <a:r>
              <a:rPr lang="en-US" dirty="0"/>
              <a:t>Doesn’t have direct access to the OS. Newer browsers provide such abilities, but in a very limited and secure way.</a:t>
            </a:r>
          </a:p>
          <a:p>
            <a:r>
              <a:rPr lang="en-US" dirty="0"/>
              <a:t>JavaScript in one tab can’t affect other tabs/windows. Exceptions- when two windows come from same domain.</a:t>
            </a:r>
          </a:p>
          <a:p>
            <a:r>
              <a:rPr lang="en-US" dirty="0"/>
              <a:t>Can do network requests on it’s own domain without limitations. A request to another domain is also possible, but security measures apply.</a:t>
            </a:r>
          </a:p>
          <a:p>
            <a:r>
              <a:rPr lang="en-US" dirty="0"/>
              <a:t>Doesn't have any multithreading or multiprocessor capabilities.</a:t>
            </a:r>
          </a:p>
          <a:p>
            <a:endParaRPr lang="en-US" dirty="0"/>
          </a:p>
        </p:txBody>
      </p:sp>
    </p:spTree>
    <p:extLst>
      <p:ext uri="{BB962C8B-B14F-4D97-AF65-F5344CB8AC3E}">
        <p14:creationId xmlns:p14="http://schemas.microsoft.com/office/powerpoint/2010/main" val="2341061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Type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3717471"/>
              </p:ext>
            </p:extLst>
          </p:nvPr>
        </p:nvGraphicFramePr>
        <p:xfrm>
          <a:off x="1154954" y="2690552"/>
          <a:ext cx="8648700" cy="3200400"/>
        </p:xfrm>
        <a:graphic>
          <a:graphicData uri="http://schemas.openxmlformats.org/drawingml/2006/table">
            <a:tbl>
              <a:tblPr/>
              <a:tblGrid>
                <a:gridCol w="2590800">
                  <a:extLst>
                    <a:ext uri="{9D8B030D-6E8A-4147-A177-3AD203B41FA5}">
                      <a16:colId xmlns:a16="http://schemas.microsoft.com/office/drawing/2014/main" val="3996453776"/>
                    </a:ext>
                  </a:extLst>
                </a:gridCol>
                <a:gridCol w="6057900">
                  <a:extLst>
                    <a:ext uri="{9D8B030D-6E8A-4147-A177-3AD203B41FA5}">
                      <a16:colId xmlns:a16="http://schemas.microsoft.com/office/drawing/2014/main" val="2255410005"/>
                    </a:ext>
                  </a:extLst>
                </a:gridCol>
              </a:tblGrid>
              <a:tr h="0">
                <a:tc>
                  <a:txBody>
                    <a:bodyPr/>
                    <a:lstStyle/>
                    <a:p>
                      <a:pPr algn="l" fontAlgn="t"/>
                      <a:r>
                        <a:rPr lang="en-US">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US">
                          <a:effectLst/>
                        </a:rPr>
                        <a:t>Description</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3653076343"/>
                  </a:ext>
                </a:extLst>
              </a:tr>
              <a:tr h="0">
                <a:tc>
                  <a:txBody>
                    <a:bodyPr/>
                    <a:lstStyle/>
                    <a:p>
                      <a:pPr algn="l" fontAlgn="t"/>
                      <a:r>
                        <a:rPr lang="en-US">
                          <a:effectLst/>
                        </a:rPr>
                        <a:t>typeof</a:t>
                      </a:r>
                    </a:p>
                  </a:txBody>
                  <a:tcPr marL="76200" marR="76200" marT="76200" marB="76200">
                    <a:lnL>
                      <a:noFill/>
                    </a:lnL>
                    <a:lnR>
                      <a:noFill/>
                    </a:lnR>
                    <a:lnT>
                      <a:noFill/>
                    </a:lnT>
                    <a:lnB>
                      <a:noFill/>
                    </a:lnB>
                    <a:solidFill>
                      <a:srgbClr val="F1F1F1"/>
                    </a:solidFill>
                  </a:tcPr>
                </a:tc>
                <a:tc>
                  <a:txBody>
                    <a:bodyPr/>
                    <a:lstStyle/>
                    <a:p>
                      <a:pPr algn="l" fontAlgn="t"/>
                      <a:r>
                        <a:rPr lang="en-US" dirty="0">
                          <a:effectLst/>
                        </a:rPr>
                        <a:t>Returns the type of a variable</a:t>
                      </a:r>
                    </a:p>
                    <a:p>
                      <a:pPr algn="l" fontAlgn="t"/>
                      <a:endParaRPr lang="en-US" dirty="0">
                        <a:effectLst/>
                      </a:endParaRPr>
                    </a:p>
                    <a:p>
                      <a:pPr algn="l" fontAlgn="t"/>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"John"                // Returns string </a:t>
                      </a:r>
                      <a:br>
                        <a:rPr lang="en-US" sz="1800" b="0" i="0" kern="1200" dirty="0">
                          <a:solidFill>
                            <a:schemeClr val="tx1"/>
                          </a:solidFill>
                          <a:effectLst/>
                          <a:latin typeface="+mn-lt"/>
                          <a:ea typeface="+mn-ea"/>
                          <a:cs typeface="+mn-cs"/>
                        </a:rPr>
                      </a:br>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3.14                  // Returns number</a:t>
                      </a:r>
                      <a:br>
                        <a:rPr lang="en-US" sz="1800" b="0" i="0" kern="1200" dirty="0">
                          <a:solidFill>
                            <a:schemeClr val="tx1"/>
                          </a:solidFill>
                          <a:effectLst/>
                          <a:latin typeface="+mn-lt"/>
                          <a:ea typeface="+mn-ea"/>
                          <a:cs typeface="+mn-cs"/>
                        </a:rPr>
                      </a:br>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false                 // Returns </a:t>
                      </a:r>
                      <a:r>
                        <a:rPr lang="en-US" sz="1800" b="0" i="0" kern="1200" dirty="0" err="1">
                          <a:solidFill>
                            <a:schemeClr val="tx1"/>
                          </a:solidFill>
                          <a:effectLst/>
                          <a:latin typeface="+mn-lt"/>
                          <a:ea typeface="+mn-ea"/>
                          <a:cs typeface="+mn-cs"/>
                        </a:rPr>
                        <a:t>boolean</a:t>
                      </a:r>
                      <a:br>
                        <a:rPr lang="en-US" sz="1800" b="0" i="0" kern="1200" dirty="0">
                          <a:solidFill>
                            <a:schemeClr val="tx1"/>
                          </a:solidFill>
                          <a:effectLst/>
                          <a:latin typeface="+mn-lt"/>
                          <a:ea typeface="+mn-ea"/>
                          <a:cs typeface="+mn-cs"/>
                        </a:rPr>
                      </a:br>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[1,2,3,4]             // Returns object</a:t>
                      </a:r>
                      <a:br>
                        <a:rPr lang="en-US" sz="1800" b="0" i="0" kern="1200" dirty="0">
                          <a:solidFill>
                            <a:schemeClr val="tx1"/>
                          </a:solidFill>
                          <a:effectLst/>
                          <a:latin typeface="+mn-lt"/>
                          <a:ea typeface="+mn-ea"/>
                          <a:cs typeface="+mn-cs"/>
                        </a:rPr>
                      </a:br>
                      <a:r>
                        <a:rPr lang="en-US" sz="1800" b="0" i="0" kern="1200" dirty="0" err="1">
                          <a:solidFill>
                            <a:schemeClr val="tx1"/>
                          </a:solidFill>
                          <a:effectLst/>
                          <a:latin typeface="+mn-lt"/>
                          <a:ea typeface="+mn-ea"/>
                          <a:cs typeface="+mn-cs"/>
                        </a:rPr>
                        <a:t>typeof</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name:'John</a:t>
                      </a:r>
                      <a:r>
                        <a:rPr lang="en-US" sz="1800" b="0" i="0" kern="1200" dirty="0">
                          <a:solidFill>
                            <a:schemeClr val="tx1"/>
                          </a:solidFill>
                          <a:effectLst/>
                          <a:latin typeface="+mn-lt"/>
                          <a:ea typeface="+mn-ea"/>
                          <a:cs typeface="+mn-cs"/>
                        </a:rPr>
                        <a:t>', age:34} // Returns object</a:t>
                      </a:r>
                      <a:endParaRPr lang="en-US" dirty="0">
                        <a:effectLst/>
                      </a:endParaRPr>
                    </a:p>
                  </a:txBody>
                  <a:tcPr marL="76200" marR="76200" marT="76200" marB="76200">
                    <a:lnL>
                      <a:noFill/>
                    </a:lnL>
                    <a:lnR>
                      <a:noFill/>
                    </a:lnR>
                    <a:lnT>
                      <a:noFill/>
                    </a:lnT>
                    <a:lnB>
                      <a:noFill/>
                    </a:lnB>
                    <a:solidFill>
                      <a:srgbClr val="F1F1F1"/>
                    </a:solidFill>
                  </a:tcPr>
                </a:tc>
                <a:extLst>
                  <a:ext uri="{0D108BD9-81ED-4DB2-BD59-A6C34878D82A}">
                    <a16:rowId xmlns:a16="http://schemas.microsoft.com/office/drawing/2014/main" val="1514005758"/>
                  </a:ext>
                </a:extLst>
              </a:tr>
              <a:tr h="0">
                <a:tc>
                  <a:txBody>
                    <a:bodyPr/>
                    <a:lstStyle/>
                    <a:p>
                      <a:pPr algn="l" fontAlgn="t"/>
                      <a:r>
                        <a:rPr lang="en-US">
                          <a:effectLst/>
                        </a:rPr>
                        <a:t>instanceof</a:t>
                      </a:r>
                    </a:p>
                  </a:txBody>
                  <a:tcPr marL="76200" marR="76200" marT="76200" marB="76200">
                    <a:lnL>
                      <a:noFill/>
                    </a:lnL>
                    <a:lnR>
                      <a:noFill/>
                    </a:lnR>
                    <a:lnT>
                      <a:noFill/>
                    </a:lnT>
                    <a:lnB>
                      <a:noFill/>
                    </a:lnB>
                    <a:solidFill>
                      <a:srgbClr val="FFFFFF"/>
                    </a:solidFill>
                  </a:tcPr>
                </a:tc>
                <a:tc>
                  <a:txBody>
                    <a:bodyPr/>
                    <a:lstStyle/>
                    <a:p>
                      <a:pPr algn="l" fontAlgn="t"/>
                      <a:r>
                        <a:rPr lang="en-US" dirty="0">
                          <a:effectLst/>
                        </a:rPr>
                        <a:t>Returns true if an object is an instance of an object type</a:t>
                      </a:r>
                    </a:p>
                  </a:txBody>
                  <a:tcPr marL="76200" marR="76200" marT="76200" marB="76200">
                    <a:lnL>
                      <a:noFill/>
                    </a:lnL>
                    <a:lnR>
                      <a:noFill/>
                    </a:lnR>
                    <a:lnT>
                      <a:noFill/>
                    </a:lnT>
                    <a:lnB>
                      <a:noFill/>
                    </a:lnB>
                    <a:solidFill>
                      <a:srgbClr val="FFFFFF"/>
                    </a:solidFill>
                  </a:tcPr>
                </a:tc>
                <a:extLst>
                  <a:ext uri="{0D108BD9-81ED-4DB2-BD59-A6C34878D82A}">
                    <a16:rowId xmlns:a16="http://schemas.microsoft.com/office/drawing/2014/main" val="3218541008"/>
                  </a:ext>
                </a:extLst>
              </a:tr>
            </a:tbl>
          </a:graphicData>
        </a:graphic>
      </p:graphicFrame>
      <p:sp>
        <p:nvSpPr>
          <p:cNvPr id="5" name="Rectangle 1"/>
          <p:cNvSpPr>
            <a:spLocks noChangeArrowheads="1"/>
          </p:cNvSpPr>
          <p:nvPr/>
        </p:nvSpPr>
        <p:spPr bwMode="auto">
          <a:xfrm>
            <a:off x="251791" y="2690552"/>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469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 :)</a:t>
            </a:r>
          </a:p>
        </p:txBody>
      </p:sp>
      <p:sp>
        <p:nvSpPr>
          <p:cNvPr id="3" name="Content Placeholder 2"/>
          <p:cNvSpPr>
            <a:spLocks noGrp="1"/>
          </p:cNvSpPr>
          <p:nvPr>
            <p:ph idx="1"/>
          </p:nvPr>
        </p:nvSpPr>
        <p:spPr/>
        <p:txBody>
          <a:bodyPr>
            <a:normAutofit/>
          </a:bodyPr>
          <a:lstStyle/>
          <a:p>
            <a:r>
              <a:rPr lang="en-US" dirty="0"/>
              <a:t>First evaluates an expression for a true or false value and then executes one of the two given statements depending upon the result of the evaluation.</a:t>
            </a:r>
          </a:p>
          <a:p>
            <a:pPr marL="0" indent="0">
              <a:buNone/>
            </a:pPr>
            <a:r>
              <a:rPr lang="en-US" dirty="0"/>
              <a:t>	? : </a:t>
            </a:r>
          </a:p>
          <a:p>
            <a:r>
              <a:rPr lang="en-US" dirty="0"/>
              <a:t>If Condition is true? Then value X : Otherwise value Y</a:t>
            </a:r>
          </a:p>
          <a:p>
            <a:r>
              <a:rPr lang="en-US" dirty="0"/>
              <a:t>result = condition ? </a:t>
            </a:r>
            <a:r>
              <a:rPr lang="en-US" dirty="0" err="1"/>
              <a:t>value_if_true</a:t>
            </a:r>
            <a:r>
              <a:rPr lang="en-US" dirty="0"/>
              <a:t> : </a:t>
            </a:r>
            <a:r>
              <a:rPr lang="en-US" dirty="0" err="1"/>
              <a:t>value_if_false</a:t>
            </a:r>
            <a:endParaRPr lang="en-US" dirty="0"/>
          </a:p>
          <a:p>
            <a:r>
              <a:rPr lang="de-DE" dirty="0"/>
              <a:t>abs = (x &gt; 0) ? x : -x</a:t>
            </a:r>
          </a:p>
          <a:p>
            <a:endParaRPr lang="en-US" dirty="0"/>
          </a:p>
        </p:txBody>
      </p:sp>
    </p:spTree>
    <p:extLst>
      <p:ext uri="{BB962C8B-B14F-4D97-AF65-F5344CB8AC3E}">
        <p14:creationId xmlns:p14="http://schemas.microsoft.com/office/powerpoint/2010/main" val="37443858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Action</a:t>
            </a:r>
          </a:p>
        </p:txBody>
      </p:sp>
      <p:sp>
        <p:nvSpPr>
          <p:cNvPr id="3" name="Content Placeholder 2"/>
          <p:cNvSpPr>
            <a:spLocks noGrp="1"/>
          </p:cNvSpPr>
          <p:nvPr>
            <p:ph idx="1"/>
          </p:nvPr>
        </p:nvSpPr>
        <p:spPr/>
        <p:txBody>
          <a:bodyPr>
            <a:normAutofit/>
          </a:bodyPr>
          <a:lstStyle/>
          <a:p>
            <a:pPr marL="0" indent="0">
              <a:buNone/>
            </a:pPr>
            <a:r>
              <a:rPr lang="en-US" dirty="0"/>
              <a:t>JavaScript supports the following forms of </a:t>
            </a:r>
            <a:r>
              <a:rPr lang="en-US" b="1" dirty="0" err="1"/>
              <a:t>if..else</a:t>
            </a:r>
            <a:r>
              <a:rPr lang="en-US" dirty="0"/>
              <a:t> statement −</a:t>
            </a:r>
          </a:p>
          <a:p>
            <a:r>
              <a:rPr lang="en-US" dirty="0"/>
              <a:t>if statement</a:t>
            </a:r>
          </a:p>
          <a:p>
            <a:r>
              <a:rPr lang="en-US" dirty="0"/>
              <a:t>if...else statement</a:t>
            </a:r>
          </a:p>
          <a:p>
            <a:r>
              <a:rPr lang="en-US" dirty="0"/>
              <a:t>if...else if... statement.</a:t>
            </a:r>
          </a:p>
        </p:txBody>
      </p:sp>
    </p:spTree>
    <p:extLst>
      <p:ext uri="{BB962C8B-B14F-4D97-AF65-F5344CB8AC3E}">
        <p14:creationId xmlns:p14="http://schemas.microsoft.com/office/powerpoint/2010/main" val="180171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a:t>
            </a:r>
          </a:p>
        </p:txBody>
      </p:sp>
      <p:sp>
        <p:nvSpPr>
          <p:cNvPr id="3" name="Content Placeholder 2"/>
          <p:cNvSpPr>
            <a:spLocks noGrp="1"/>
          </p:cNvSpPr>
          <p:nvPr>
            <p:ph idx="1"/>
          </p:nvPr>
        </p:nvSpPr>
        <p:spPr>
          <a:xfrm>
            <a:off x="1154954" y="2603500"/>
            <a:ext cx="8825659" cy="3784048"/>
          </a:xfrm>
        </p:spPr>
        <p:txBody>
          <a:bodyPr>
            <a:normAutofit lnSpcReduction="10000"/>
          </a:bodyPr>
          <a:lstStyle/>
          <a:p>
            <a:r>
              <a:rPr lang="en-US" dirty="0"/>
              <a:t>Fundamental control statement that allows JavaScript to make decisions and execute statements conditionally.</a:t>
            </a:r>
          </a:p>
          <a:p>
            <a:r>
              <a:rPr lang="en-US" dirty="0"/>
              <a:t>Syntax</a:t>
            </a:r>
          </a:p>
          <a:p>
            <a:pPr marL="0" indent="0">
              <a:buNone/>
            </a:pPr>
            <a:r>
              <a:rPr lang="en-US" dirty="0"/>
              <a:t>if (expression)</a:t>
            </a:r>
          </a:p>
          <a:p>
            <a:pPr marL="0" indent="0">
              <a:buNone/>
            </a:pPr>
            <a:r>
              <a:rPr lang="en-US" dirty="0"/>
              <a:t>{</a:t>
            </a:r>
          </a:p>
          <a:p>
            <a:pPr marL="0" indent="0">
              <a:buNone/>
            </a:pPr>
            <a:r>
              <a:rPr lang="en-US" dirty="0"/>
              <a:t>   Statement(s) to be executed if expression is true</a:t>
            </a:r>
          </a:p>
          <a:p>
            <a:pPr marL="0" indent="0">
              <a:buNone/>
            </a:pPr>
            <a:r>
              <a:rPr lang="en-US" dirty="0"/>
              <a:t>}</a:t>
            </a:r>
          </a:p>
          <a:p>
            <a:r>
              <a:rPr lang="en-US" dirty="0"/>
              <a:t>Expression is evaluated. If the resulting value is true, the given statement(s) are executed. If the expression is false, then no statement would be not executed. </a:t>
            </a:r>
          </a:p>
          <a:p>
            <a:r>
              <a:rPr lang="en-US" dirty="0"/>
              <a:t>Example in browser :  </a:t>
            </a:r>
            <a:r>
              <a:rPr lang="en-US" dirty="0" err="1">
                <a:hlinkClick r:id="rId2" action="ppaction://hlinkfile"/>
              </a:rPr>
              <a:t>javascript</a:t>
            </a:r>
            <a:r>
              <a:rPr lang="en-US" dirty="0">
                <a:hlinkClick r:id="rId2" action="ppaction://hlinkfile"/>
              </a:rPr>
              <a:t> demos\ifdemo.html</a:t>
            </a:r>
            <a:endParaRPr lang="en-US" dirty="0"/>
          </a:p>
          <a:p>
            <a:endParaRPr lang="en-US" dirty="0"/>
          </a:p>
        </p:txBody>
      </p:sp>
    </p:spTree>
    <p:extLst>
      <p:ext uri="{BB962C8B-B14F-4D97-AF65-F5344CB8AC3E}">
        <p14:creationId xmlns:p14="http://schemas.microsoft.com/office/powerpoint/2010/main" val="1562148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idx="1"/>
          </p:nvPr>
        </p:nvSpPr>
        <p:spPr/>
        <p:txBody>
          <a:bodyPr>
            <a:normAutofit fontScale="85000" lnSpcReduction="20000"/>
          </a:bodyPr>
          <a:lstStyle/>
          <a:p>
            <a:r>
              <a:rPr lang="en-US" dirty="0"/>
              <a:t>Allows JavaScript to execute statements in a more controlled way.</a:t>
            </a:r>
          </a:p>
          <a:p>
            <a:r>
              <a:rPr lang="en-US" dirty="0"/>
              <a:t>Syntax</a:t>
            </a:r>
          </a:p>
          <a:p>
            <a:pPr marL="0" indent="0">
              <a:buNone/>
            </a:pPr>
            <a:r>
              <a:rPr lang="en-US" dirty="0"/>
              <a:t>if (expression){</a:t>
            </a:r>
          </a:p>
          <a:p>
            <a:pPr marL="0" indent="0">
              <a:buNone/>
            </a:pPr>
            <a:r>
              <a:rPr lang="en-US" dirty="0"/>
              <a:t>   Statement(s) to be executed if expression is true</a:t>
            </a:r>
          </a:p>
          <a:p>
            <a:pPr marL="0" indent="0">
              <a:buNone/>
            </a:pPr>
            <a:r>
              <a:rPr lang="en-US" dirty="0"/>
              <a:t>}</a:t>
            </a:r>
          </a:p>
          <a:p>
            <a:pPr marL="0" indent="0">
              <a:buNone/>
            </a:pPr>
            <a:r>
              <a:rPr lang="en-US" dirty="0"/>
              <a:t>else{</a:t>
            </a:r>
          </a:p>
          <a:p>
            <a:pPr marL="0" indent="0">
              <a:buNone/>
            </a:pPr>
            <a:r>
              <a:rPr lang="en-US" dirty="0"/>
              <a:t>   Statement(s) to be executed if expression is false</a:t>
            </a:r>
          </a:p>
          <a:p>
            <a:pPr marL="0" indent="0">
              <a:buNone/>
            </a:pPr>
            <a:r>
              <a:rPr lang="en-US" dirty="0"/>
              <a:t>}</a:t>
            </a:r>
          </a:p>
          <a:p>
            <a:r>
              <a:rPr lang="en-US" dirty="0"/>
              <a:t>Expression is evaluated. </a:t>
            </a:r>
          </a:p>
          <a:p>
            <a:r>
              <a:rPr lang="en-US" dirty="0"/>
              <a:t>If the resulting value is true, the given statement(s) in the ‘if’ block, are executed.</a:t>
            </a:r>
          </a:p>
          <a:p>
            <a:r>
              <a:rPr lang="en-US" dirty="0"/>
              <a:t> If the expression is false, then the given statement(s) in the else block are executed.</a:t>
            </a:r>
          </a:p>
        </p:txBody>
      </p:sp>
    </p:spTree>
    <p:extLst>
      <p:ext uri="{BB962C8B-B14F-4D97-AF65-F5344CB8AC3E}">
        <p14:creationId xmlns:p14="http://schemas.microsoft.com/office/powerpoint/2010/main" val="4028707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idx="1"/>
          </p:nvPr>
        </p:nvSpPr>
        <p:spPr/>
        <p:txBody>
          <a:bodyPr>
            <a:normAutofit lnSpcReduction="10000"/>
          </a:bodyPr>
          <a:lstStyle/>
          <a:p>
            <a:pPr marL="0" indent="0">
              <a:buNone/>
            </a:pPr>
            <a:r>
              <a:rPr lang="en-US" dirty="0"/>
              <a:t>if (price &gt; 100)</a:t>
            </a:r>
          </a:p>
          <a:p>
            <a:pPr marL="0" indent="0">
              <a:buNone/>
            </a:pPr>
            <a:r>
              <a:rPr lang="en-US" dirty="0"/>
              <a:t> {</a:t>
            </a:r>
          </a:p>
          <a:p>
            <a:pPr marL="0" indent="0">
              <a:buNone/>
            </a:pPr>
            <a:r>
              <a:rPr lang="en-US" dirty="0"/>
              <a:t>  alert('Expensive!')</a:t>
            </a:r>
          </a:p>
          <a:p>
            <a:pPr marL="0" indent="0">
              <a:buNone/>
            </a:pPr>
            <a:r>
              <a:rPr lang="en-US" dirty="0"/>
              <a:t>}</a:t>
            </a:r>
          </a:p>
          <a:p>
            <a:pPr marL="0" indent="0">
              <a:buNone/>
            </a:pPr>
            <a:r>
              <a:rPr lang="en-US" dirty="0"/>
              <a:t> else</a:t>
            </a:r>
          </a:p>
          <a:p>
            <a:pPr marL="0" indent="0">
              <a:buNone/>
            </a:pPr>
            <a:r>
              <a:rPr lang="en-US" dirty="0"/>
              <a:t> {</a:t>
            </a:r>
          </a:p>
          <a:p>
            <a:pPr marL="0" indent="0">
              <a:buNone/>
            </a:pPr>
            <a:r>
              <a:rPr lang="en-US" dirty="0"/>
              <a:t>  alert('Give me 2!')</a:t>
            </a:r>
          </a:p>
          <a:p>
            <a:pPr marL="0" indent="0">
              <a:buNone/>
            </a:pPr>
            <a:r>
              <a:rPr lang="en-US" dirty="0"/>
              <a:t>}</a:t>
            </a:r>
          </a:p>
          <a:p>
            <a:pPr marL="0" indent="0">
              <a:buNone/>
            </a:pPr>
            <a:r>
              <a:rPr lang="en-US" dirty="0"/>
              <a:t>Example in browser :  </a:t>
            </a:r>
            <a:r>
              <a:rPr lang="en-US" dirty="0" err="1">
                <a:hlinkClick r:id="rId2" action="ppaction://hlinkfile"/>
              </a:rPr>
              <a:t>javascript</a:t>
            </a:r>
            <a:r>
              <a:rPr lang="en-US" dirty="0">
                <a:hlinkClick r:id="rId2" action="ppaction://hlinkfile"/>
              </a:rPr>
              <a:t> demos\jsifelse.html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59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if... statement</a:t>
            </a:r>
          </a:p>
        </p:txBody>
      </p:sp>
      <p:sp>
        <p:nvSpPr>
          <p:cNvPr id="3" name="Content Placeholder 2"/>
          <p:cNvSpPr>
            <a:spLocks noGrp="1"/>
          </p:cNvSpPr>
          <p:nvPr>
            <p:ph idx="1"/>
          </p:nvPr>
        </p:nvSpPr>
        <p:spPr>
          <a:xfrm>
            <a:off x="556591" y="2252870"/>
            <a:ext cx="11635409" cy="4333460"/>
          </a:xfrm>
        </p:spPr>
        <p:txBody>
          <a:bodyPr>
            <a:noAutofit/>
          </a:bodyPr>
          <a:lstStyle/>
          <a:p>
            <a:r>
              <a:rPr lang="en-US" dirty="0"/>
              <a:t>Advanced form of if…else that allows JavaScript to make a correct decision out of several conditions.</a:t>
            </a:r>
          </a:p>
          <a:p>
            <a:r>
              <a:rPr lang="en-US" dirty="0"/>
              <a:t>Syntax :</a:t>
            </a:r>
          </a:p>
          <a:p>
            <a:pPr marL="0" indent="0">
              <a:buNone/>
            </a:pPr>
            <a:r>
              <a:rPr lang="en-US" dirty="0"/>
              <a:t>if (expression 1){</a:t>
            </a:r>
          </a:p>
          <a:p>
            <a:pPr marL="0" indent="0">
              <a:buNone/>
            </a:pPr>
            <a:r>
              <a:rPr lang="en-US" dirty="0"/>
              <a:t>   Statement(s) to be executed if expression 1 is true    }</a:t>
            </a:r>
          </a:p>
          <a:p>
            <a:pPr marL="0" indent="0">
              <a:buNone/>
            </a:pPr>
            <a:r>
              <a:rPr lang="en-US" dirty="0"/>
              <a:t>else if (expression 2){</a:t>
            </a:r>
          </a:p>
          <a:p>
            <a:pPr marL="0" indent="0">
              <a:buNone/>
            </a:pPr>
            <a:r>
              <a:rPr lang="en-US" dirty="0"/>
              <a:t>   Statement(s) to be executed if expression 2 is true   }</a:t>
            </a:r>
          </a:p>
          <a:p>
            <a:pPr marL="0" indent="0">
              <a:buNone/>
            </a:pPr>
            <a:r>
              <a:rPr lang="en-US" dirty="0"/>
              <a:t>else{</a:t>
            </a:r>
          </a:p>
          <a:p>
            <a:pPr marL="0" indent="0">
              <a:buNone/>
            </a:pPr>
            <a:r>
              <a:rPr lang="en-US" dirty="0"/>
              <a:t>   Statement(s) to be executed if no expression is true</a:t>
            </a:r>
          </a:p>
          <a:p>
            <a:pPr marL="0" indent="0">
              <a:buNone/>
            </a:pPr>
            <a:r>
              <a:rPr lang="en-US" dirty="0"/>
              <a:t>}</a:t>
            </a:r>
          </a:p>
        </p:txBody>
      </p:sp>
    </p:spTree>
    <p:extLst>
      <p:ext uri="{BB962C8B-B14F-4D97-AF65-F5344CB8AC3E}">
        <p14:creationId xmlns:p14="http://schemas.microsoft.com/office/powerpoint/2010/main" val="744184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if... statement</a:t>
            </a:r>
          </a:p>
        </p:txBody>
      </p:sp>
      <p:sp>
        <p:nvSpPr>
          <p:cNvPr id="3" name="Content Placeholder 2"/>
          <p:cNvSpPr>
            <a:spLocks noGrp="1"/>
          </p:cNvSpPr>
          <p:nvPr>
            <p:ph idx="1"/>
          </p:nvPr>
        </p:nvSpPr>
        <p:spPr/>
        <p:txBody>
          <a:bodyPr>
            <a:normAutofit/>
          </a:bodyPr>
          <a:lstStyle/>
          <a:p>
            <a:pPr marL="0" indent="0">
              <a:buNone/>
            </a:pPr>
            <a:r>
              <a:rPr lang="en-US" dirty="0" err="1"/>
              <a:t>var</a:t>
            </a:r>
            <a:r>
              <a:rPr lang="en-US" dirty="0"/>
              <a:t> access  // the access level of the user based on his </a:t>
            </a:r>
            <a:r>
              <a:rPr lang="en-US" dirty="0" err="1"/>
              <a:t>userId</a:t>
            </a:r>
            <a:endParaRPr lang="en-US" dirty="0"/>
          </a:p>
          <a:p>
            <a:pPr marL="0" indent="0">
              <a:buNone/>
            </a:pPr>
            <a:r>
              <a:rPr lang="en-US" dirty="0"/>
              <a:t>if (</a:t>
            </a:r>
            <a:r>
              <a:rPr lang="en-US" dirty="0" err="1"/>
              <a:t>userId</a:t>
            </a:r>
            <a:r>
              <a:rPr lang="en-US" dirty="0"/>
              <a:t> &gt; 1) {</a:t>
            </a:r>
          </a:p>
          <a:p>
            <a:pPr marL="0" indent="0">
              <a:buNone/>
            </a:pPr>
            <a:r>
              <a:rPr lang="en-US" dirty="0"/>
              <a:t>  access = "visitor";</a:t>
            </a:r>
          </a:p>
          <a:p>
            <a:pPr marL="0" indent="0">
              <a:buNone/>
            </a:pPr>
            <a:r>
              <a:rPr lang="en-US" dirty="0"/>
              <a:t>} else if (</a:t>
            </a:r>
            <a:r>
              <a:rPr lang="en-US" dirty="0" err="1"/>
              <a:t>userId</a:t>
            </a:r>
            <a:r>
              <a:rPr lang="en-US" dirty="0"/>
              <a:t> == 1) {</a:t>
            </a:r>
          </a:p>
          <a:p>
            <a:pPr marL="0" indent="0">
              <a:buNone/>
            </a:pPr>
            <a:r>
              <a:rPr lang="en-US" dirty="0"/>
              <a:t>  access = "</a:t>
            </a:r>
            <a:r>
              <a:rPr lang="en-US" dirty="0" err="1"/>
              <a:t>superuser</a:t>
            </a:r>
            <a:r>
              <a:rPr lang="en-US" dirty="0"/>
              <a:t>";</a:t>
            </a:r>
          </a:p>
          <a:p>
            <a:pPr marL="0" indent="0">
              <a:buNone/>
            </a:pPr>
            <a:r>
              <a:rPr lang="en-US" dirty="0"/>
              <a:t>} else if (</a:t>
            </a:r>
            <a:r>
              <a:rPr lang="en-US" dirty="0" err="1"/>
              <a:t>userId</a:t>
            </a:r>
            <a:r>
              <a:rPr lang="en-US" dirty="0"/>
              <a:t> == 0) {</a:t>
            </a:r>
          </a:p>
          <a:p>
            <a:pPr marL="0" indent="0">
              <a:buNone/>
            </a:pPr>
            <a:r>
              <a:rPr lang="en-US" dirty="0"/>
              <a:t>  access = "all-powered-genie";</a:t>
            </a:r>
          </a:p>
          <a:p>
            <a:pPr marL="0" indent="0">
              <a:buNone/>
            </a:pPr>
            <a:r>
              <a:rPr lang="en-US" dirty="0"/>
              <a:t>}</a:t>
            </a:r>
          </a:p>
        </p:txBody>
      </p:sp>
    </p:spTree>
    <p:extLst>
      <p:ext uri="{BB962C8B-B14F-4D97-AF65-F5344CB8AC3E}">
        <p14:creationId xmlns:p14="http://schemas.microsoft.com/office/powerpoint/2010/main" val="4088239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if... statement</a:t>
            </a:r>
          </a:p>
        </p:txBody>
      </p:sp>
      <p:sp>
        <p:nvSpPr>
          <p:cNvPr id="3" name="Content Placeholder 2"/>
          <p:cNvSpPr>
            <a:spLocks noGrp="1"/>
          </p:cNvSpPr>
          <p:nvPr>
            <p:ph idx="1"/>
          </p:nvPr>
        </p:nvSpPr>
        <p:spPr/>
        <p:txBody>
          <a:bodyPr/>
          <a:lstStyle/>
          <a:p>
            <a:pPr marL="0" indent="0">
              <a:buNone/>
            </a:pPr>
            <a:r>
              <a:rPr lang="en-US" dirty="0"/>
              <a:t>if ( height &gt; 6 )</a:t>
            </a:r>
          </a:p>
          <a:p>
            <a:pPr marL="0" indent="0">
              <a:buNone/>
            </a:pPr>
            <a:r>
              <a:rPr lang="en-US" dirty="0"/>
              <a:t> {	 console.log( 'you are tall' ); } </a:t>
            </a:r>
          </a:p>
          <a:p>
            <a:pPr marL="0" indent="0">
              <a:buNone/>
            </a:pPr>
            <a:r>
              <a:rPr lang="en-US" dirty="0"/>
              <a:t>else if ( height &gt; 5.5 )</a:t>
            </a:r>
          </a:p>
          <a:p>
            <a:pPr marL="0" indent="0">
              <a:buNone/>
            </a:pPr>
            <a:r>
              <a:rPr lang="en-US" dirty="0"/>
              <a:t> {  	  console.log( 'you are of average height' ); } </a:t>
            </a:r>
          </a:p>
          <a:p>
            <a:pPr marL="0" indent="0">
              <a:buNone/>
            </a:pPr>
            <a:r>
              <a:rPr lang="en-US" dirty="0"/>
              <a:t>else </a:t>
            </a:r>
          </a:p>
          <a:p>
            <a:pPr marL="0" indent="0">
              <a:buNone/>
            </a:pPr>
            <a:r>
              <a:rPr lang="en-US" dirty="0"/>
              <a:t>{    console.log( 'you are shorter than average' ); }</a:t>
            </a:r>
          </a:p>
        </p:txBody>
      </p:sp>
    </p:spTree>
    <p:extLst>
      <p:ext uri="{BB962C8B-B14F-4D97-AF65-F5344CB8AC3E}">
        <p14:creationId xmlns:p14="http://schemas.microsoft.com/office/powerpoint/2010/main" val="556849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conditions</a:t>
            </a:r>
          </a:p>
        </p:txBody>
      </p:sp>
      <p:sp>
        <p:nvSpPr>
          <p:cNvPr id="3" name="Content Placeholder 2"/>
          <p:cNvSpPr>
            <a:spLocks noGrp="1"/>
          </p:cNvSpPr>
          <p:nvPr>
            <p:ph idx="1"/>
          </p:nvPr>
        </p:nvSpPr>
        <p:spPr/>
        <p:txBody>
          <a:bodyPr>
            <a:normAutofit/>
          </a:bodyPr>
          <a:lstStyle/>
          <a:p>
            <a:endParaRPr lang="en-US" dirty="0"/>
          </a:p>
          <a:p>
            <a:r>
              <a:rPr lang="en-US" dirty="0"/>
              <a:t>Conditions can be combined by operators &amp;&amp; (AND), || (OR) or negated by !(NOT).</a:t>
            </a:r>
          </a:p>
          <a:p>
            <a:r>
              <a:rPr lang="en-US" dirty="0"/>
              <a:t>Check if x is more than 1 AND less than 5:</a:t>
            </a:r>
          </a:p>
          <a:p>
            <a:pPr marL="400050" lvl="1" indent="0">
              <a:buNone/>
            </a:pPr>
            <a:r>
              <a:rPr lang="en-US" dirty="0" err="1"/>
              <a:t>var</a:t>
            </a:r>
            <a:r>
              <a:rPr lang="en-US" dirty="0"/>
              <a:t> x = 3</a:t>
            </a:r>
          </a:p>
          <a:p>
            <a:pPr marL="400050" lvl="1" indent="0">
              <a:buNone/>
            </a:pPr>
            <a:r>
              <a:rPr lang="en-US" dirty="0"/>
              <a:t>if (x&gt;=1 &amp;&amp; x&lt;=5) {</a:t>
            </a:r>
          </a:p>
          <a:p>
            <a:pPr marL="400050" lvl="1" indent="0">
              <a:buNone/>
            </a:pPr>
            <a:r>
              <a:rPr lang="en-US" dirty="0"/>
              <a:t>  alert('The number is between 1 and 5')</a:t>
            </a:r>
          </a:p>
          <a:p>
            <a:pPr marL="400050" lvl="1" indent="0">
              <a:buNone/>
            </a:pPr>
            <a:r>
              <a:rPr lang="en-US" dirty="0"/>
              <a:t>}</a:t>
            </a:r>
          </a:p>
          <a:p>
            <a:endParaRPr lang="en-US" dirty="0"/>
          </a:p>
        </p:txBody>
      </p:sp>
    </p:spTree>
    <p:extLst>
      <p:ext uri="{BB962C8B-B14F-4D97-AF65-F5344CB8AC3E}">
        <p14:creationId xmlns:p14="http://schemas.microsoft.com/office/powerpoint/2010/main" val="225242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a:t>
            </a:r>
            <a:r>
              <a:rPr lang="en-US" dirty="0" err="1"/>
              <a:t>javascript</a:t>
            </a:r>
            <a:endParaRPr lang="en-US" dirty="0"/>
          </a:p>
        </p:txBody>
      </p:sp>
      <p:pic>
        <p:nvPicPr>
          <p:cNvPr id="4" name="Content Placeholder 3"/>
          <p:cNvPicPr>
            <a:picLocks noGrp="1" noChangeAspect="1"/>
          </p:cNvPicPr>
          <p:nvPr>
            <p:ph idx="1"/>
          </p:nvPr>
        </p:nvPicPr>
        <p:blipFill>
          <a:blip r:embed="rId2"/>
          <a:stretch>
            <a:fillRect/>
          </a:stretch>
        </p:blipFill>
        <p:spPr>
          <a:xfrm>
            <a:off x="2920206" y="2935287"/>
            <a:ext cx="5295900" cy="2752725"/>
          </a:xfrm>
          <a:prstGeom prst="rect">
            <a:avLst/>
          </a:prstGeom>
        </p:spPr>
      </p:pic>
    </p:spTree>
    <p:extLst>
      <p:ext uri="{BB962C8B-B14F-4D97-AF65-F5344CB8AC3E}">
        <p14:creationId xmlns:p14="http://schemas.microsoft.com/office/powerpoint/2010/main" val="3416297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conditions</a:t>
            </a:r>
          </a:p>
        </p:txBody>
      </p:sp>
      <p:sp>
        <p:nvSpPr>
          <p:cNvPr id="3" name="Content Placeholder 2"/>
          <p:cNvSpPr>
            <a:spLocks noGrp="1"/>
          </p:cNvSpPr>
          <p:nvPr>
            <p:ph idx="1"/>
          </p:nvPr>
        </p:nvSpPr>
        <p:spPr/>
        <p:txBody>
          <a:bodyPr/>
          <a:lstStyle/>
          <a:p>
            <a:r>
              <a:rPr lang="en-US" dirty="0"/>
              <a:t>Check if x is less than 10 OR more than 20:</a:t>
            </a:r>
          </a:p>
          <a:p>
            <a:r>
              <a:rPr lang="en-US" dirty="0"/>
              <a:t>show clean source in new </a:t>
            </a:r>
            <a:r>
              <a:rPr lang="en-US" dirty="0" err="1"/>
              <a:t>windowHide</a:t>
            </a:r>
            <a:r>
              <a:rPr lang="en-US" dirty="0"/>
              <a:t>/show line </a:t>
            </a:r>
            <a:r>
              <a:rPr lang="en-US" dirty="0" err="1"/>
              <a:t>numbersprint</a:t>
            </a:r>
            <a:r>
              <a:rPr lang="en-US" dirty="0"/>
              <a:t> highlighted code</a:t>
            </a:r>
          </a:p>
          <a:p>
            <a:pPr marL="0" indent="0">
              <a:buNone/>
            </a:pPr>
            <a:r>
              <a:rPr lang="en-US" dirty="0" err="1"/>
              <a:t>var</a:t>
            </a:r>
            <a:r>
              <a:rPr lang="en-US" dirty="0"/>
              <a:t> x = 3 </a:t>
            </a:r>
          </a:p>
          <a:p>
            <a:pPr marL="0" indent="0">
              <a:buNone/>
            </a:pPr>
            <a:r>
              <a:rPr lang="en-US" dirty="0"/>
              <a:t>if (x&lt;10 || x&gt;20) {</a:t>
            </a:r>
          </a:p>
          <a:p>
            <a:pPr marL="0" indent="0">
              <a:buNone/>
            </a:pPr>
            <a:r>
              <a:rPr lang="en-US" dirty="0"/>
              <a:t>  alert('The number is outside of 10..20 interval')</a:t>
            </a:r>
          </a:p>
          <a:p>
            <a:pPr marL="0" indent="0">
              <a:buNone/>
            </a:pPr>
            <a:r>
              <a:rPr lang="en-US" dirty="0"/>
              <a:t>}</a:t>
            </a:r>
          </a:p>
          <a:p>
            <a:endParaRPr lang="en-US" dirty="0"/>
          </a:p>
        </p:txBody>
      </p:sp>
    </p:spTree>
    <p:extLst>
      <p:ext uri="{BB962C8B-B14F-4D97-AF65-F5344CB8AC3E}">
        <p14:creationId xmlns:p14="http://schemas.microsoft.com/office/powerpoint/2010/main" val="3553303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conditions</a:t>
            </a:r>
          </a:p>
        </p:txBody>
      </p:sp>
      <p:sp>
        <p:nvSpPr>
          <p:cNvPr id="3" name="Content Placeholder 2"/>
          <p:cNvSpPr>
            <a:spLocks noGrp="1"/>
          </p:cNvSpPr>
          <p:nvPr>
            <p:ph idx="1"/>
          </p:nvPr>
        </p:nvSpPr>
        <p:spPr/>
        <p:txBody>
          <a:bodyPr/>
          <a:lstStyle/>
          <a:p>
            <a:r>
              <a:rPr lang="en-US" dirty="0"/>
              <a:t>Conditions can be grouped in brackets and negated by NOT:</a:t>
            </a:r>
          </a:p>
          <a:p>
            <a:pPr marL="0" indent="0">
              <a:buNone/>
            </a:pPr>
            <a:r>
              <a:rPr lang="en-US" dirty="0" err="1"/>
              <a:t>var</a:t>
            </a:r>
            <a:r>
              <a:rPr lang="en-US" dirty="0"/>
              <a:t> x = 15</a:t>
            </a:r>
          </a:p>
          <a:p>
            <a:pPr marL="0" indent="0">
              <a:buNone/>
            </a:pPr>
            <a:r>
              <a:rPr lang="en-US" dirty="0"/>
              <a:t> if ( !(x&lt;10 || x&gt;20) ) {</a:t>
            </a:r>
          </a:p>
          <a:p>
            <a:pPr marL="0" indent="0">
              <a:buNone/>
            </a:pPr>
            <a:r>
              <a:rPr lang="en-US" dirty="0"/>
              <a:t>  alert('The number is *inside* 10..20')</a:t>
            </a:r>
          </a:p>
          <a:p>
            <a:pPr marL="0" indent="0">
              <a:buNone/>
            </a:pPr>
            <a:r>
              <a:rPr lang="en-US" dirty="0"/>
              <a:t>}</a:t>
            </a:r>
          </a:p>
          <a:p>
            <a:endParaRPr lang="en-US" dirty="0"/>
          </a:p>
        </p:txBody>
      </p:sp>
    </p:spTree>
    <p:extLst>
      <p:ext uri="{BB962C8B-B14F-4D97-AF65-F5344CB8AC3E}">
        <p14:creationId xmlns:p14="http://schemas.microsoft.com/office/powerpoint/2010/main" val="11323761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a:t>
            </a:r>
          </a:p>
        </p:txBody>
      </p:sp>
      <p:sp>
        <p:nvSpPr>
          <p:cNvPr id="3" name="Content Placeholder 2"/>
          <p:cNvSpPr>
            <a:spLocks noGrp="1"/>
          </p:cNvSpPr>
          <p:nvPr>
            <p:ph idx="1"/>
          </p:nvPr>
        </p:nvSpPr>
        <p:spPr/>
        <p:txBody>
          <a:bodyPr/>
          <a:lstStyle/>
          <a:p>
            <a:r>
              <a:rPr lang="en-US" dirty="0"/>
              <a:t>Used to perform different actions based on different conditions</a:t>
            </a:r>
          </a:p>
          <a:p>
            <a:r>
              <a:rPr lang="en-US" dirty="0"/>
              <a:t>The switch expression is evaluated once.</a:t>
            </a:r>
          </a:p>
          <a:p>
            <a:r>
              <a:rPr lang="en-US" dirty="0"/>
              <a:t>The value of the expression is compared with the values of each case.</a:t>
            </a:r>
          </a:p>
          <a:p>
            <a:r>
              <a:rPr lang="en-US" dirty="0"/>
              <a:t>If there is a match, the associated block of code is executed.</a:t>
            </a:r>
          </a:p>
          <a:p>
            <a:r>
              <a:rPr lang="en-US" dirty="0"/>
              <a:t>Example in browser : </a:t>
            </a:r>
            <a:r>
              <a:rPr lang="en-US" dirty="0" err="1">
                <a:hlinkClick r:id="rId2" action="ppaction://hlinkfile"/>
              </a:rPr>
              <a:t>javascript</a:t>
            </a:r>
            <a:r>
              <a:rPr lang="en-US" dirty="0">
                <a:hlinkClick r:id="rId2" action="ppaction://hlinkfile"/>
              </a:rPr>
              <a:t> demos\switcheg.html</a:t>
            </a:r>
            <a:endParaRPr lang="en-US" dirty="0"/>
          </a:p>
          <a:p>
            <a:endParaRPr lang="en-US" dirty="0"/>
          </a:p>
          <a:p>
            <a:endParaRPr lang="en-US" dirty="0"/>
          </a:p>
        </p:txBody>
      </p:sp>
    </p:spTree>
    <p:extLst>
      <p:ext uri="{BB962C8B-B14F-4D97-AF65-F5344CB8AC3E}">
        <p14:creationId xmlns:p14="http://schemas.microsoft.com/office/powerpoint/2010/main" val="26537840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flowchart</a:t>
            </a:r>
          </a:p>
        </p:txBody>
      </p:sp>
      <p:pic>
        <p:nvPicPr>
          <p:cNvPr id="4" name="Content Placeholder 3"/>
          <p:cNvPicPr>
            <a:picLocks noGrp="1" noChangeAspect="1"/>
          </p:cNvPicPr>
          <p:nvPr>
            <p:ph idx="1"/>
          </p:nvPr>
        </p:nvPicPr>
        <p:blipFill>
          <a:blip r:embed="rId2"/>
          <a:stretch>
            <a:fillRect/>
          </a:stretch>
        </p:blipFill>
        <p:spPr>
          <a:xfrm>
            <a:off x="2358887" y="2603499"/>
            <a:ext cx="5115339" cy="4186433"/>
          </a:xfrm>
          <a:prstGeom prst="rect">
            <a:avLst/>
          </a:prstGeom>
        </p:spPr>
      </p:pic>
    </p:spTree>
    <p:extLst>
      <p:ext uri="{BB962C8B-B14F-4D97-AF65-F5344CB8AC3E}">
        <p14:creationId xmlns:p14="http://schemas.microsoft.com/office/powerpoint/2010/main" val="6983240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Syntax</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switch (expression)</a:t>
            </a:r>
          </a:p>
          <a:p>
            <a:pPr marL="0" indent="0">
              <a:buNone/>
            </a:pPr>
            <a:r>
              <a:rPr lang="en-US" dirty="0"/>
              <a:t>{</a:t>
            </a:r>
          </a:p>
          <a:p>
            <a:pPr marL="0" indent="0">
              <a:buNone/>
            </a:pPr>
            <a:r>
              <a:rPr lang="en-US" dirty="0"/>
              <a:t>   case condition 1: statement(s)</a:t>
            </a:r>
          </a:p>
          <a:p>
            <a:pPr marL="0" indent="0">
              <a:buNone/>
            </a:pPr>
            <a:r>
              <a:rPr lang="en-US" dirty="0"/>
              <a:t>   break;</a:t>
            </a:r>
          </a:p>
          <a:p>
            <a:pPr marL="0" indent="0">
              <a:buNone/>
            </a:pPr>
            <a:r>
              <a:rPr lang="en-US" dirty="0"/>
              <a:t>      case condition 2: statement(s)</a:t>
            </a:r>
          </a:p>
          <a:p>
            <a:pPr marL="0" indent="0">
              <a:buNone/>
            </a:pPr>
            <a:r>
              <a:rPr lang="en-US" dirty="0"/>
              <a:t>   break;</a:t>
            </a:r>
          </a:p>
          <a:p>
            <a:pPr marL="0" indent="0">
              <a:buNone/>
            </a:pPr>
            <a:r>
              <a:rPr lang="en-US" dirty="0"/>
              <a:t>   ...</a:t>
            </a:r>
          </a:p>
          <a:p>
            <a:pPr marL="0" indent="0">
              <a:buNone/>
            </a:pPr>
            <a:r>
              <a:rPr lang="en-US" dirty="0"/>
              <a:t>      case condition n: statement(s)</a:t>
            </a:r>
          </a:p>
          <a:p>
            <a:pPr marL="0" indent="0">
              <a:buNone/>
            </a:pPr>
            <a:r>
              <a:rPr lang="en-US" dirty="0"/>
              <a:t>   break;</a:t>
            </a:r>
          </a:p>
          <a:p>
            <a:pPr marL="0" indent="0">
              <a:buNone/>
            </a:pPr>
            <a:r>
              <a:rPr lang="en-US" dirty="0"/>
              <a:t>      default: statement(s)</a:t>
            </a:r>
          </a:p>
          <a:p>
            <a:pPr marL="0" indent="0">
              <a:buNone/>
            </a:pPr>
            <a:r>
              <a:rPr lang="en-US" dirty="0"/>
              <a:t>}</a:t>
            </a:r>
          </a:p>
        </p:txBody>
      </p:sp>
    </p:spTree>
    <p:extLst>
      <p:ext uri="{BB962C8B-B14F-4D97-AF65-F5344CB8AC3E}">
        <p14:creationId xmlns:p14="http://schemas.microsoft.com/office/powerpoint/2010/main" val="795672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4156" y="1369882"/>
            <a:ext cx="10919792" cy="4801314"/>
          </a:xfrm>
          <a:prstGeom prst="rect">
            <a:avLst/>
          </a:prstGeom>
          <a:noFill/>
        </p:spPr>
        <p:txBody>
          <a:bodyPr wrap="square" rtlCol="0">
            <a:spAutoFit/>
          </a:bodyPr>
          <a:lstStyle/>
          <a:p>
            <a:r>
              <a:rPr lang="en-US" dirty="0" err="1"/>
              <a:t>var</a:t>
            </a:r>
            <a:r>
              <a:rPr lang="en-US" dirty="0"/>
              <a:t> grade='A';</a:t>
            </a:r>
          </a:p>
          <a:p>
            <a:r>
              <a:rPr lang="en-US" dirty="0"/>
              <a:t>            </a:t>
            </a:r>
            <a:r>
              <a:rPr lang="en-US" dirty="0" err="1"/>
              <a:t>document.write</a:t>
            </a:r>
            <a:r>
              <a:rPr lang="en-US" dirty="0"/>
              <a:t>("Entering switch block&lt;</a:t>
            </a:r>
            <a:r>
              <a:rPr lang="en-US" dirty="0" err="1"/>
              <a:t>br</a:t>
            </a:r>
            <a:r>
              <a:rPr lang="en-US" dirty="0"/>
              <a:t> /&gt;");</a:t>
            </a:r>
          </a:p>
          <a:p>
            <a:r>
              <a:rPr lang="en-US" dirty="0"/>
              <a:t>            switch (grade)</a:t>
            </a:r>
          </a:p>
          <a:p>
            <a:r>
              <a:rPr lang="en-US" dirty="0"/>
              <a:t>            {</a:t>
            </a:r>
          </a:p>
          <a:p>
            <a:r>
              <a:rPr lang="en-US" dirty="0"/>
              <a:t>               case 'A': </a:t>
            </a:r>
            <a:r>
              <a:rPr lang="en-US" dirty="0" err="1"/>
              <a:t>document.write</a:t>
            </a:r>
            <a:r>
              <a:rPr lang="en-US" dirty="0"/>
              <a:t>("Good job&lt;</a:t>
            </a:r>
            <a:r>
              <a:rPr lang="en-US" dirty="0" err="1"/>
              <a:t>br</a:t>
            </a:r>
            <a:r>
              <a:rPr lang="en-US" dirty="0"/>
              <a:t> /&gt;");</a:t>
            </a:r>
          </a:p>
          <a:p>
            <a:r>
              <a:rPr lang="en-US" dirty="0"/>
              <a:t>               break;            </a:t>
            </a:r>
          </a:p>
          <a:p>
            <a:r>
              <a:rPr lang="en-US" dirty="0"/>
              <a:t>               case 'B': </a:t>
            </a:r>
            <a:r>
              <a:rPr lang="en-US" dirty="0" err="1"/>
              <a:t>document.write</a:t>
            </a:r>
            <a:r>
              <a:rPr lang="en-US" dirty="0"/>
              <a:t>("Pretty good&lt;</a:t>
            </a:r>
            <a:r>
              <a:rPr lang="en-US" dirty="0" err="1"/>
              <a:t>br</a:t>
            </a:r>
            <a:r>
              <a:rPr lang="en-US" dirty="0"/>
              <a:t> /&gt;");</a:t>
            </a:r>
          </a:p>
          <a:p>
            <a:r>
              <a:rPr lang="en-US" dirty="0"/>
              <a:t>               break;            </a:t>
            </a:r>
          </a:p>
          <a:p>
            <a:r>
              <a:rPr lang="en-US" dirty="0"/>
              <a:t>               case 'C': </a:t>
            </a:r>
            <a:r>
              <a:rPr lang="en-US" dirty="0" err="1"/>
              <a:t>document.write</a:t>
            </a:r>
            <a:r>
              <a:rPr lang="en-US" dirty="0"/>
              <a:t>("Passed&lt;</a:t>
            </a:r>
            <a:r>
              <a:rPr lang="en-US" dirty="0" err="1"/>
              <a:t>br</a:t>
            </a:r>
            <a:r>
              <a:rPr lang="en-US" dirty="0"/>
              <a:t> /&gt;");</a:t>
            </a:r>
          </a:p>
          <a:p>
            <a:r>
              <a:rPr lang="en-US" dirty="0"/>
              <a:t>               break;            </a:t>
            </a:r>
          </a:p>
          <a:p>
            <a:r>
              <a:rPr lang="en-US" dirty="0"/>
              <a:t>               case 'D': </a:t>
            </a:r>
            <a:r>
              <a:rPr lang="en-US" dirty="0" err="1"/>
              <a:t>document.write</a:t>
            </a:r>
            <a:r>
              <a:rPr lang="en-US" dirty="0"/>
              <a:t>("Not so good&lt;</a:t>
            </a:r>
            <a:r>
              <a:rPr lang="en-US" dirty="0" err="1"/>
              <a:t>br</a:t>
            </a:r>
            <a:r>
              <a:rPr lang="en-US" dirty="0"/>
              <a:t> /&gt;");</a:t>
            </a:r>
          </a:p>
          <a:p>
            <a:r>
              <a:rPr lang="en-US" dirty="0"/>
              <a:t>               break;          </a:t>
            </a:r>
          </a:p>
          <a:p>
            <a:r>
              <a:rPr lang="en-US" dirty="0"/>
              <a:t>               case 'F': </a:t>
            </a:r>
            <a:r>
              <a:rPr lang="en-US" dirty="0" err="1"/>
              <a:t>document.write</a:t>
            </a:r>
            <a:r>
              <a:rPr lang="en-US" dirty="0"/>
              <a:t>("Failed&lt;</a:t>
            </a:r>
            <a:r>
              <a:rPr lang="en-US" dirty="0" err="1"/>
              <a:t>br</a:t>
            </a:r>
            <a:r>
              <a:rPr lang="en-US" dirty="0"/>
              <a:t> /&gt;");</a:t>
            </a:r>
          </a:p>
          <a:p>
            <a:r>
              <a:rPr lang="en-US" dirty="0"/>
              <a:t>               break;          </a:t>
            </a:r>
          </a:p>
          <a:p>
            <a:r>
              <a:rPr lang="en-US" dirty="0"/>
              <a:t>               default:  </a:t>
            </a:r>
            <a:r>
              <a:rPr lang="en-US" dirty="0" err="1"/>
              <a:t>document.write</a:t>
            </a:r>
            <a:r>
              <a:rPr lang="en-US" dirty="0"/>
              <a:t>("Unknown grade&lt;</a:t>
            </a:r>
            <a:r>
              <a:rPr lang="en-US" dirty="0" err="1"/>
              <a:t>br</a:t>
            </a:r>
            <a:r>
              <a:rPr lang="en-US" dirty="0"/>
              <a:t> /&gt;")</a:t>
            </a:r>
          </a:p>
          <a:p>
            <a:r>
              <a:rPr lang="en-US" dirty="0"/>
              <a:t>            }</a:t>
            </a:r>
          </a:p>
          <a:p>
            <a:r>
              <a:rPr lang="en-US" dirty="0"/>
              <a:t>            </a:t>
            </a:r>
            <a:r>
              <a:rPr lang="en-US" dirty="0" err="1"/>
              <a:t>document.write</a:t>
            </a:r>
            <a:r>
              <a:rPr lang="en-US" dirty="0"/>
              <a:t>("Exiting switch block");</a:t>
            </a:r>
          </a:p>
        </p:txBody>
      </p:sp>
    </p:spTree>
    <p:extLst>
      <p:ext uri="{BB962C8B-B14F-4D97-AF65-F5344CB8AC3E}">
        <p14:creationId xmlns:p14="http://schemas.microsoft.com/office/powerpoint/2010/main" val="3263319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Loops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5289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a:xfrm>
            <a:off x="1154954" y="2603499"/>
            <a:ext cx="8825659" cy="3890065"/>
          </a:xfrm>
        </p:spPr>
        <p:txBody>
          <a:bodyPr>
            <a:normAutofit fontScale="85000" lnSpcReduction="20000"/>
          </a:bodyPr>
          <a:lstStyle/>
          <a:p>
            <a:pPr marL="0" indent="0">
              <a:buNone/>
            </a:pPr>
            <a:r>
              <a:rPr lang="en-US" dirty="0"/>
              <a:t>Loops through a block of code a number of times</a:t>
            </a:r>
          </a:p>
          <a:p>
            <a:pPr marL="0" indent="0">
              <a:buNone/>
            </a:pPr>
            <a:r>
              <a:rPr lang="en-US" dirty="0"/>
              <a:t>Syntax:</a:t>
            </a:r>
          </a:p>
          <a:p>
            <a:pPr marL="0" indent="0">
              <a:buNone/>
            </a:pPr>
            <a:r>
              <a:rPr lang="en-US" dirty="0"/>
              <a:t>for ( initialization ; test condition ; alteration )</a:t>
            </a:r>
          </a:p>
          <a:p>
            <a:pPr marL="0" indent="0">
              <a:buNone/>
            </a:pPr>
            <a:r>
              <a:rPr lang="en-US" dirty="0"/>
              <a:t> {</a:t>
            </a:r>
          </a:p>
          <a:p>
            <a:pPr marL="0" indent="0">
              <a:buNone/>
            </a:pPr>
            <a:r>
              <a:rPr lang="en-US" dirty="0"/>
              <a:t>    statement ; </a:t>
            </a:r>
          </a:p>
          <a:p>
            <a:pPr marL="0" indent="0">
              <a:buNone/>
            </a:pPr>
            <a:r>
              <a:rPr lang="en-US" dirty="0"/>
              <a:t>}</a:t>
            </a:r>
          </a:p>
          <a:p>
            <a:r>
              <a:rPr lang="en-US" dirty="0"/>
              <a:t>The </a:t>
            </a:r>
            <a:r>
              <a:rPr lang="en-US" b="1" dirty="0"/>
              <a:t>loop initialization: </a:t>
            </a:r>
            <a:r>
              <a:rPr lang="en-US" dirty="0"/>
              <a:t> Initialize  counter to a starting value. The initialization statement is executed before the loop begins.</a:t>
            </a:r>
          </a:p>
          <a:p>
            <a:r>
              <a:rPr lang="en-US" dirty="0"/>
              <a:t>The </a:t>
            </a:r>
            <a:r>
              <a:rPr lang="en-US" b="1" dirty="0"/>
              <a:t>test statement</a:t>
            </a:r>
            <a:r>
              <a:rPr lang="en-US" dirty="0"/>
              <a:t> -Will test if a given condition is true or not. If the condition is true, then the code given inside the loop will be executed, otherwise the control will come out of the loop.</a:t>
            </a:r>
          </a:p>
          <a:p>
            <a:r>
              <a:rPr lang="en-US" dirty="0"/>
              <a:t>The </a:t>
            </a:r>
            <a:r>
              <a:rPr lang="en-US" b="1" dirty="0"/>
              <a:t>iteration statement</a:t>
            </a:r>
            <a:r>
              <a:rPr lang="en-US" dirty="0"/>
              <a:t> - Can increase or decrease your counter.</a:t>
            </a:r>
          </a:p>
          <a:p>
            <a:pPr marL="0" indent="0">
              <a:buNone/>
            </a:pPr>
            <a:r>
              <a:rPr lang="en-US" dirty="0"/>
              <a:t>Example in browser : </a:t>
            </a:r>
            <a:r>
              <a:rPr lang="en-US" dirty="0" err="1">
                <a:hlinkClick r:id="rId2" action="ppaction://hlinkfile"/>
              </a:rPr>
              <a:t>javascript</a:t>
            </a:r>
            <a:r>
              <a:rPr lang="en-US" dirty="0">
                <a:hlinkClick r:id="rId2" action="ppaction://hlinkfile"/>
              </a:rPr>
              <a:t> demos\forloop.html</a:t>
            </a:r>
            <a:endParaRPr lang="en-US" dirty="0"/>
          </a:p>
          <a:p>
            <a:pPr marL="0" indent="0">
              <a:buNone/>
            </a:pPr>
            <a:endParaRPr lang="en-US" dirty="0"/>
          </a:p>
        </p:txBody>
      </p:sp>
    </p:spTree>
    <p:extLst>
      <p:ext uri="{BB962C8B-B14F-4D97-AF65-F5344CB8AC3E}">
        <p14:creationId xmlns:p14="http://schemas.microsoft.com/office/powerpoint/2010/main" val="19691043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flowchart</a:t>
            </a:r>
          </a:p>
        </p:txBody>
      </p:sp>
      <p:pic>
        <p:nvPicPr>
          <p:cNvPr id="4" name="Content Placeholder 3"/>
          <p:cNvPicPr>
            <a:picLocks noGrp="1" noChangeAspect="1"/>
          </p:cNvPicPr>
          <p:nvPr>
            <p:ph idx="1"/>
          </p:nvPr>
        </p:nvPicPr>
        <p:blipFill>
          <a:blip r:embed="rId2"/>
          <a:stretch>
            <a:fillRect/>
          </a:stretch>
        </p:blipFill>
        <p:spPr>
          <a:xfrm>
            <a:off x="3544094" y="2940049"/>
            <a:ext cx="5454132" cy="3695977"/>
          </a:xfrm>
          <a:prstGeom prst="rect">
            <a:avLst/>
          </a:prstGeom>
        </p:spPr>
      </p:pic>
    </p:spTree>
    <p:extLst>
      <p:ext uri="{BB962C8B-B14F-4D97-AF65-F5344CB8AC3E}">
        <p14:creationId xmlns:p14="http://schemas.microsoft.com/office/powerpoint/2010/main" val="31231091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lstStyle/>
          <a:p>
            <a:r>
              <a:rPr lang="en-US" dirty="0"/>
              <a:t>To execute a statement or code block repeatedly as long as an </a:t>
            </a:r>
            <a:r>
              <a:rPr lang="en-US" b="1" dirty="0"/>
              <a:t>expression</a:t>
            </a:r>
            <a:r>
              <a:rPr lang="en-US" dirty="0"/>
              <a:t> is true. Once the expression becomes </a:t>
            </a:r>
            <a:r>
              <a:rPr lang="en-US" b="1" dirty="0"/>
              <a:t>false,</a:t>
            </a:r>
            <a:r>
              <a:rPr lang="en-US" dirty="0"/>
              <a:t> the loop terminates.</a:t>
            </a:r>
          </a:p>
          <a:p>
            <a:r>
              <a:rPr lang="en-US" dirty="0"/>
              <a:t> Syntax</a:t>
            </a:r>
          </a:p>
          <a:p>
            <a:pPr marL="0" indent="0">
              <a:buNone/>
            </a:pPr>
            <a:r>
              <a:rPr lang="en-US" dirty="0"/>
              <a:t>while (expression){</a:t>
            </a:r>
          </a:p>
          <a:p>
            <a:pPr marL="0" indent="0">
              <a:buNone/>
            </a:pPr>
            <a:r>
              <a:rPr lang="en-US" dirty="0"/>
              <a:t>   Statement(s) to be executed if expression is true</a:t>
            </a:r>
          </a:p>
          <a:p>
            <a:pPr marL="0" indent="0">
              <a:buNone/>
            </a:pPr>
            <a:r>
              <a:rPr lang="en-US" dirty="0"/>
              <a:t>}</a:t>
            </a:r>
          </a:p>
          <a:p>
            <a:endParaRPr lang="en-US" dirty="0"/>
          </a:p>
        </p:txBody>
      </p:sp>
    </p:spTree>
    <p:extLst>
      <p:ext uri="{BB962C8B-B14F-4D97-AF65-F5344CB8AC3E}">
        <p14:creationId xmlns:p14="http://schemas.microsoft.com/office/powerpoint/2010/main" val="57733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Objects and Properties</a:t>
            </a:r>
            <a:br>
              <a:rPr lang="en-US" dirty="0"/>
            </a:br>
            <a:endParaRPr lang="en-US" dirty="0"/>
          </a:p>
        </p:txBody>
      </p:sp>
      <p:sp>
        <p:nvSpPr>
          <p:cNvPr id="3" name="Content Placeholder 2"/>
          <p:cNvSpPr>
            <a:spLocks noGrp="1"/>
          </p:cNvSpPr>
          <p:nvPr>
            <p:ph idx="1"/>
          </p:nvPr>
        </p:nvSpPr>
        <p:spPr/>
        <p:txBody>
          <a:bodyPr>
            <a:normAutofit/>
          </a:bodyPr>
          <a:lstStyle/>
          <a:p>
            <a:r>
              <a:rPr lang="en-US" dirty="0"/>
              <a:t>Web page document is an object.</a:t>
            </a:r>
          </a:p>
          <a:p>
            <a:r>
              <a:rPr lang="en-US" dirty="0"/>
              <a:t> Any table, form, button, image, or link on your page is also an object.</a:t>
            </a:r>
          </a:p>
          <a:p>
            <a:r>
              <a:rPr lang="en-US" dirty="0"/>
              <a:t> Each object has certain properties (information about the object). </a:t>
            </a:r>
          </a:p>
          <a:p>
            <a:r>
              <a:rPr lang="en-US" dirty="0"/>
              <a:t>To change the color of page to red </a:t>
            </a:r>
          </a:p>
          <a:p>
            <a:pPr lvl="1"/>
            <a:r>
              <a:rPr lang="en-US" dirty="0" err="1"/>
              <a:t>document.bgcolor</a:t>
            </a:r>
            <a:r>
              <a:rPr lang="en-US" dirty="0"/>
              <a:t>="red"</a:t>
            </a:r>
          </a:p>
          <a:p>
            <a:r>
              <a:rPr lang="en-US" dirty="0"/>
              <a:t>The contents (or value) of a textbox named "password" in a form named "</a:t>
            </a:r>
            <a:r>
              <a:rPr lang="en-US" dirty="0" err="1"/>
              <a:t>entryform</a:t>
            </a:r>
            <a:r>
              <a:rPr lang="en-US" dirty="0"/>
              <a:t>" is</a:t>
            </a:r>
          </a:p>
          <a:p>
            <a:pPr lvl="1"/>
            <a:r>
              <a:rPr lang="en-US" dirty="0" err="1"/>
              <a:t>document.entryform.password.value</a:t>
            </a:r>
            <a:r>
              <a:rPr lang="en-US" dirty="0"/>
              <a:t>.</a:t>
            </a:r>
          </a:p>
          <a:p>
            <a:pPr lvl="3"/>
            <a:endParaRPr lang="en-US" dirty="0"/>
          </a:p>
        </p:txBody>
      </p:sp>
    </p:spTree>
    <p:extLst>
      <p:ext uri="{BB962C8B-B14F-4D97-AF65-F5344CB8AC3E}">
        <p14:creationId xmlns:p14="http://schemas.microsoft.com/office/powerpoint/2010/main" val="23322844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flowchart</a:t>
            </a:r>
          </a:p>
        </p:txBody>
      </p:sp>
      <p:pic>
        <p:nvPicPr>
          <p:cNvPr id="10242" name="Picture 2" descr="While loo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6168" y="2603500"/>
            <a:ext cx="2766267" cy="424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9676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a:xfrm>
            <a:off x="1154954" y="2252869"/>
            <a:ext cx="8825659" cy="4492487"/>
          </a:xfrm>
        </p:spPr>
        <p:txBody>
          <a:bodyPr>
            <a:noAutofit/>
          </a:bodyPr>
          <a:lstStyle/>
          <a:p>
            <a:pPr marL="0" indent="0">
              <a:buNone/>
            </a:pPr>
            <a:r>
              <a:rPr lang="en-US" sz="1200" dirty="0"/>
              <a:t>&lt;!DOCTYPE html&gt;</a:t>
            </a:r>
          </a:p>
          <a:p>
            <a:pPr marL="0" indent="0">
              <a:buNone/>
            </a:pPr>
            <a:r>
              <a:rPr lang="en-US" sz="1200" dirty="0"/>
              <a:t>&lt;html&gt;</a:t>
            </a:r>
          </a:p>
          <a:p>
            <a:pPr marL="0" indent="0">
              <a:buNone/>
            </a:pPr>
            <a:r>
              <a:rPr lang="en-US" sz="1200" dirty="0"/>
              <a:t>&lt;body&gt;</a:t>
            </a:r>
          </a:p>
          <a:p>
            <a:pPr marL="0" indent="0">
              <a:buNone/>
            </a:pPr>
            <a:r>
              <a:rPr lang="en-US" sz="1200" dirty="0"/>
              <a:t>&lt;p id="demo"&gt;&lt;/p&gt;</a:t>
            </a:r>
          </a:p>
          <a:p>
            <a:pPr marL="0" indent="0">
              <a:buNone/>
            </a:pPr>
            <a:r>
              <a:rPr lang="en-US" sz="1200" dirty="0"/>
              <a:t>&lt;script&gt;</a:t>
            </a:r>
          </a:p>
          <a:p>
            <a:pPr marL="0" indent="0">
              <a:buNone/>
            </a:pPr>
            <a:r>
              <a:rPr lang="en-US" sz="1200" dirty="0" err="1"/>
              <a:t>var</a:t>
            </a:r>
            <a:r>
              <a:rPr lang="en-US" sz="1200" dirty="0"/>
              <a:t> </a:t>
            </a:r>
            <a:r>
              <a:rPr lang="en-US" sz="1200" dirty="0" err="1"/>
              <a:t>i</a:t>
            </a:r>
            <a:r>
              <a:rPr lang="en-US" sz="1200" dirty="0"/>
              <a:t> = 0;</a:t>
            </a:r>
          </a:p>
          <a:p>
            <a:pPr marL="0" indent="0">
              <a:buNone/>
            </a:pPr>
            <a:r>
              <a:rPr lang="en-US" sz="1200" dirty="0"/>
              <a:t>while (</a:t>
            </a:r>
            <a:r>
              <a:rPr lang="en-US" sz="1200" dirty="0" err="1"/>
              <a:t>i</a:t>
            </a:r>
            <a:r>
              <a:rPr lang="en-US" sz="1200" dirty="0"/>
              <a:t> &lt; 10) {</a:t>
            </a:r>
          </a:p>
          <a:p>
            <a:pPr marL="0" indent="0">
              <a:buNone/>
            </a:pPr>
            <a:r>
              <a:rPr lang="en-US" sz="1200" dirty="0"/>
              <a:t>    </a:t>
            </a:r>
            <a:r>
              <a:rPr lang="en-US" sz="1200" dirty="0" err="1"/>
              <a:t>document.getElementById</a:t>
            </a:r>
            <a:r>
              <a:rPr lang="en-US" sz="1200" dirty="0"/>
              <a:t>("demo").</a:t>
            </a:r>
            <a:r>
              <a:rPr lang="en-US" sz="1200" dirty="0" err="1"/>
              <a:t>innerHTML</a:t>
            </a:r>
            <a:r>
              <a:rPr lang="en-US" sz="1200" dirty="0"/>
              <a:t> += </a:t>
            </a:r>
            <a:r>
              <a:rPr lang="en-US" sz="1200" dirty="0" err="1"/>
              <a:t>i</a:t>
            </a:r>
            <a:r>
              <a:rPr lang="en-US" sz="1200" dirty="0"/>
              <a:t> + "&lt;</a:t>
            </a:r>
            <a:r>
              <a:rPr lang="en-US" sz="1200" dirty="0" err="1"/>
              <a:t>br</a:t>
            </a:r>
            <a:r>
              <a:rPr lang="en-US" sz="1200" dirty="0"/>
              <a:t>&gt;";</a:t>
            </a:r>
          </a:p>
          <a:p>
            <a:pPr marL="0" indent="0">
              <a:buNone/>
            </a:pPr>
            <a:r>
              <a:rPr lang="en-US" sz="1200" dirty="0"/>
              <a:t>    </a:t>
            </a:r>
            <a:r>
              <a:rPr lang="en-US" sz="1200" dirty="0" err="1"/>
              <a:t>i</a:t>
            </a:r>
            <a:r>
              <a:rPr lang="en-US" sz="1200" dirty="0"/>
              <a:t>++;</a:t>
            </a:r>
          </a:p>
          <a:p>
            <a:pPr marL="0" indent="0">
              <a:buNone/>
            </a:pPr>
            <a:r>
              <a:rPr lang="en-US" sz="1200" dirty="0"/>
              <a:t>}</a:t>
            </a:r>
          </a:p>
          <a:p>
            <a:pPr marL="0" indent="0">
              <a:buNone/>
            </a:pPr>
            <a:r>
              <a:rPr lang="en-US" sz="1200" dirty="0"/>
              <a:t>&lt;/script&gt;</a:t>
            </a:r>
          </a:p>
          <a:p>
            <a:pPr marL="0" indent="0">
              <a:buNone/>
            </a:pPr>
            <a:r>
              <a:rPr lang="en-US" sz="1200" dirty="0"/>
              <a:t>&lt;/body&gt;</a:t>
            </a:r>
          </a:p>
          <a:p>
            <a:pPr marL="0" indent="0">
              <a:buNone/>
            </a:pPr>
            <a:r>
              <a:rPr lang="en-US" sz="1200" dirty="0"/>
              <a:t>&lt;/html&gt;</a:t>
            </a:r>
          </a:p>
          <a:p>
            <a:pPr marL="0" indent="0">
              <a:buNone/>
            </a:pPr>
            <a:r>
              <a:rPr lang="en-US" sz="1200" dirty="0"/>
              <a:t>Example in browser : </a:t>
            </a:r>
            <a:r>
              <a:rPr lang="en-US" sz="1200" dirty="0" err="1">
                <a:hlinkClick r:id="rId2" action="ppaction://hlinkfile"/>
              </a:rPr>
              <a:t>javascript</a:t>
            </a:r>
            <a:r>
              <a:rPr lang="en-US" sz="1200" dirty="0">
                <a:hlinkClick r:id="rId2" action="ppaction://hlinkfile"/>
              </a:rPr>
              <a:t> demos\whileloop.html</a:t>
            </a:r>
            <a:r>
              <a:rPr lang="en-US" sz="1200" dirty="0"/>
              <a:t>  </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476020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while loop</a:t>
            </a:r>
          </a:p>
        </p:txBody>
      </p:sp>
      <p:sp>
        <p:nvSpPr>
          <p:cNvPr id="3" name="Content Placeholder 2"/>
          <p:cNvSpPr>
            <a:spLocks noGrp="1"/>
          </p:cNvSpPr>
          <p:nvPr>
            <p:ph idx="1"/>
          </p:nvPr>
        </p:nvSpPr>
        <p:spPr/>
        <p:txBody>
          <a:bodyPr/>
          <a:lstStyle/>
          <a:p>
            <a:r>
              <a:rPr lang="en-US" dirty="0"/>
              <a:t>Is similar to the while loop except that the condition check happens at the end of the loop.</a:t>
            </a:r>
          </a:p>
          <a:p>
            <a:r>
              <a:rPr lang="en-US" dirty="0"/>
              <a:t>Loop will always be executed at least once, even if the condition is false.</a:t>
            </a:r>
          </a:p>
          <a:p>
            <a:r>
              <a:rPr lang="en-US" dirty="0"/>
              <a:t>loop will execute the code block once, before checking if the condition is true, then it will repeat the loop as long as the condition is true.</a:t>
            </a:r>
          </a:p>
          <a:p>
            <a:r>
              <a:rPr lang="en-US" dirty="0"/>
              <a:t>Syntax</a:t>
            </a:r>
          </a:p>
          <a:p>
            <a:pPr marL="0" indent="0">
              <a:buNone/>
            </a:pPr>
            <a:r>
              <a:rPr lang="en-US" dirty="0"/>
              <a:t>do {</a:t>
            </a:r>
            <a:br>
              <a:rPr lang="en-US" dirty="0"/>
            </a:br>
            <a:r>
              <a:rPr lang="en-US" i="1" dirty="0"/>
              <a:t>    code block to be executed</a:t>
            </a:r>
            <a:br>
              <a:rPr lang="en-US" i="1" dirty="0"/>
            </a:br>
            <a:r>
              <a:rPr lang="en-US" dirty="0"/>
              <a:t>}</a:t>
            </a:r>
            <a:br>
              <a:rPr lang="en-US" dirty="0"/>
            </a:br>
            <a:r>
              <a:rPr lang="en-US" dirty="0"/>
              <a:t>while (</a:t>
            </a:r>
            <a:r>
              <a:rPr lang="en-US" i="1" dirty="0"/>
              <a:t>condition</a:t>
            </a:r>
            <a:r>
              <a:rPr lang="en-US" dirty="0"/>
              <a:t>);</a:t>
            </a:r>
          </a:p>
          <a:p>
            <a:endParaRPr lang="en-US" dirty="0"/>
          </a:p>
        </p:txBody>
      </p:sp>
    </p:spTree>
    <p:extLst>
      <p:ext uri="{BB962C8B-B14F-4D97-AF65-F5344CB8AC3E}">
        <p14:creationId xmlns:p14="http://schemas.microsoft.com/office/powerpoint/2010/main" val="6525510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while loop - flowchart</a:t>
            </a:r>
          </a:p>
        </p:txBody>
      </p:sp>
      <p:pic>
        <p:nvPicPr>
          <p:cNvPr id="4" name="Content Placeholder 3"/>
          <p:cNvPicPr>
            <a:picLocks noGrp="1" noChangeAspect="1"/>
          </p:cNvPicPr>
          <p:nvPr>
            <p:ph idx="1"/>
          </p:nvPr>
        </p:nvPicPr>
        <p:blipFill>
          <a:blip r:embed="rId2"/>
          <a:stretch>
            <a:fillRect/>
          </a:stretch>
        </p:blipFill>
        <p:spPr>
          <a:xfrm>
            <a:off x="4248944" y="2735262"/>
            <a:ext cx="3410813" cy="4075737"/>
          </a:xfrm>
          <a:prstGeom prst="rect">
            <a:avLst/>
          </a:prstGeom>
        </p:spPr>
      </p:pic>
    </p:spTree>
    <p:extLst>
      <p:ext uri="{BB962C8B-B14F-4D97-AF65-F5344CB8AC3E}">
        <p14:creationId xmlns:p14="http://schemas.microsoft.com/office/powerpoint/2010/main" val="33199617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while loop</a:t>
            </a:r>
          </a:p>
        </p:txBody>
      </p:sp>
      <p:sp>
        <p:nvSpPr>
          <p:cNvPr id="3" name="Content Placeholder 2"/>
          <p:cNvSpPr>
            <a:spLocks noGrp="1"/>
          </p:cNvSpPr>
          <p:nvPr>
            <p:ph idx="1"/>
          </p:nvPr>
        </p:nvSpPr>
        <p:spPr>
          <a:xfrm>
            <a:off x="1154954" y="2345635"/>
            <a:ext cx="8825659" cy="4359965"/>
          </a:xfrm>
        </p:spPr>
        <p:txBody>
          <a:bodyPr>
            <a:noAutofit/>
          </a:bodyPr>
          <a:lstStyle/>
          <a:p>
            <a:pPr marL="0" indent="0">
              <a:buNone/>
            </a:pPr>
            <a:r>
              <a:rPr lang="en-US" sz="1400" dirty="0"/>
              <a:t>&lt;!DOCTYPE html&gt;</a:t>
            </a:r>
          </a:p>
          <a:p>
            <a:pPr marL="0" indent="0">
              <a:buNone/>
            </a:pPr>
            <a:r>
              <a:rPr lang="en-US" sz="1400" dirty="0"/>
              <a:t>&lt;html&gt;</a:t>
            </a:r>
          </a:p>
          <a:p>
            <a:pPr marL="0" indent="0">
              <a:buNone/>
            </a:pPr>
            <a:r>
              <a:rPr lang="en-US" sz="1400" dirty="0"/>
              <a:t>&lt;body&gt;</a:t>
            </a:r>
          </a:p>
          <a:p>
            <a:pPr marL="0" indent="0">
              <a:buNone/>
            </a:pPr>
            <a:r>
              <a:rPr lang="en-US" sz="1400" dirty="0"/>
              <a:t>&lt;p id="demo"&gt;&lt;/p&gt;</a:t>
            </a:r>
          </a:p>
          <a:p>
            <a:pPr marL="0" indent="0">
              <a:buNone/>
            </a:pPr>
            <a:r>
              <a:rPr lang="en-US" sz="1400" dirty="0"/>
              <a:t>&lt;script&gt;</a:t>
            </a:r>
          </a:p>
          <a:p>
            <a:pPr marL="0" indent="0">
              <a:buNone/>
            </a:pPr>
            <a:r>
              <a:rPr lang="en-US" sz="1400" dirty="0" err="1"/>
              <a:t>var</a:t>
            </a:r>
            <a:r>
              <a:rPr lang="en-US" sz="1400" dirty="0"/>
              <a:t> </a:t>
            </a:r>
            <a:r>
              <a:rPr lang="en-US" sz="1400" dirty="0" err="1"/>
              <a:t>i</a:t>
            </a:r>
            <a:r>
              <a:rPr lang="en-US" sz="1400" dirty="0"/>
              <a:t> = 0;</a:t>
            </a:r>
          </a:p>
          <a:p>
            <a:pPr marL="0" indent="0">
              <a:buNone/>
            </a:pPr>
            <a:r>
              <a:rPr lang="en-US" sz="1400" dirty="0"/>
              <a:t>do {</a:t>
            </a:r>
          </a:p>
          <a:p>
            <a:pPr marL="0" indent="0">
              <a:buNone/>
            </a:pPr>
            <a:r>
              <a:rPr lang="en-US" sz="1400" dirty="0"/>
              <a:t>    </a:t>
            </a:r>
            <a:r>
              <a:rPr lang="en-US" sz="1400" dirty="0" err="1"/>
              <a:t>document.getElementById</a:t>
            </a:r>
            <a:r>
              <a:rPr lang="en-US" sz="1400" dirty="0"/>
              <a:t>("demo").</a:t>
            </a:r>
            <a:r>
              <a:rPr lang="en-US" sz="1400" dirty="0" err="1"/>
              <a:t>innerHTML</a:t>
            </a:r>
            <a:r>
              <a:rPr lang="en-US" sz="1400" dirty="0"/>
              <a:t> += </a:t>
            </a:r>
            <a:r>
              <a:rPr lang="en-US" sz="1400" dirty="0" err="1"/>
              <a:t>i</a:t>
            </a:r>
            <a:r>
              <a:rPr lang="en-US" sz="1400" dirty="0"/>
              <a:t> + "&lt;</a:t>
            </a:r>
            <a:r>
              <a:rPr lang="en-US" sz="1400" dirty="0" err="1"/>
              <a:t>br</a:t>
            </a:r>
            <a:r>
              <a:rPr lang="en-US" sz="1400" dirty="0"/>
              <a:t>&gt;";</a:t>
            </a:r>
          </a:p>
          <a:p>
            <a:pPr marL="0" indent="0">
              <a:buNone/>
            </a:pPr>
            <a:r>
              <a:rPr lang="en-US" sz="1400" dirty="0"/>
              <a:t>    </a:t>
            </a:r>
            <a:r>
              <a:rPr lang="en-US" sz="1400" dirty="0" err="1"/>
              <a:t>i</a:t>
            </a:r>
            <a:r>
              <a:rPr lang="en-US" sz="1400" dirty="0"/>
              <a:t>++;</a:t>
            </a:r>
          </a:p>
          <a:p>
            <a:pPr marL="0" indent="0">
              <a:buNone/>
            </a:pPr>
            <a:r>
              <a:rPr lang="en-US" sz="1400" dirty="0"/>
              <a:t>}while (</a:t>
            </a:r>
            <a:r>
              <a:rPr lang="en-US" sz="1400" dirty="0" err="1"/>
              <a:t>i</a:t>
            </a:r>
            <a:r>
              <a:rPr lang="en-US" sz="1400" dirty="0"/>
              <a:t>&lt;5)  </a:t>
            </a:r>
          </a:p>
          <a:p>
            <a:pPr marL="0" indent="0">
              <a:buNone/>
            </a:pPr>
            <a:r>
              <a:rPr lang="en-US" sz="1400" dirty="0"/>
              <a:t>&lt;/script&gt;</a:t>
            </a:r>
          </a:p>
          <a:p>
            <a:pPr marL="0" indent="0">
              <a:buNone/>
            </a:pPr>
            <a:r>
              <a:rPr lang="en-US" sz="1400" dirty="0"/>
              <a:t>&lt;/body&gt;</a:t>
            </a:r>
          </a:p>
          <a:p>
            <a:pPr marL="0" indent="0">
              <a:buNone/>
            </a:pPr>
            <a:r>
              <a:rPr lang="en-US" sz="1400" dirty="0"/>
              <a:t>&lt;/html&gt;</a:t>
            </a:r>
          </a:p>
          <a:p>
            <a:pPr marL="0" indent="0">
              <a:buNone/>
            </a:pPr>
            <a:endParaRPr lang="en-US" sz="1400" dirty="0"/>
          </a:p>
        </p:txBody>
      </p:sp>
    </p:spTree>
    <p:extLst>
      <p:ext uri="{BB962C8B-B14F-4D97-AF65-F5344CB8AC3E}">
        <p14:creationId xmlns:p14="http://schemas.microsoft.com/office/powerpoint/2010/main" val="38299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in loop</a:t>
            </a:r>
          </a:p>
        </p:txBody>
      </p:sp>
      <p:sp>
        <p:nvSpPr>
          <p:cNvPr id="3" name="Content Placeholder 2"/>
          <p:cNvSpPr>
            <a:spLocks noGrp="1"/>
          </p:cNvSpPr>
          <p:nvPr>
            <p:ph idx="1"/>
          </p:nvPr>
        </p:nvSpPr>
        <p:spPr/>
        <p:txBody>
          <a:bodyPr/>
          <a:lstStyle/>
          <a:p>
            <a:r>
              <a:rPr lang="en-US" dirty="0"/>
              <a:t>loop is used to loop through an object's properties</a:t>
            </a:r>
          </a:p>
          <a:p>
            <a:r>
              <a:rPr lang="en-US" dirty="0"/>
              <a:t>Syntax</a:t>
            </a:r>
          </a:p>
          <a:p>
            <a:pPr marL="0" indent="0">
              <a:buNone/>
            </a:pPr>
            <a:r>
              <a:rPr lang="en-US" dirty="0"/>
              <a:t>for (</a:t>
            </a:r>
            <a:r>
              <a:rPr lang="en-US" dirty="0" err="1"/>
              <a:t>variablename</a:t>
            </a:r>
            <a:r>
              <a:rPr lang="en-US" dirty="0"/>
              <a:t> in object){</a:t>
            </a:r>
          </a:p>
          <a:p>
            <a:pPr marL="0" indent="0">
              <a:buNone/>
            </a:pPr>
            <a:r>
              <a:rPr lang="en-US" dirty="0"/>
              <a:t>   statement or block to execute</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05479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in loop</a:t>
            </a:r>
          </a:p>
        </p:txBody>
      </p:sp>
      <p:sp>
        <p:nvSpPr>
          <p:cNvPr id="3" name="Content Placeholder 2"/>
          <p:cNvSpPr>
            <a:spLocks noGrp="1"/>
          </p:cNvSpPr>
          <p:nvPr>
            <p:ph idx="1"/>
          </p:nvPr>
        </p:nvSpPr>
        <p:spPr/>
        <p:txBody>
          <a:bodyPr>
            <a:normAutofit lnSpcReduction="10000"/>
          </a:bodyPr>
          <a:lstStyle/>
          <a:p>
            <a:pPr marL="0" indent="0">
              <a:buNone/>
            </a:pPr>
            <a:r>
              <a:rPr lang="en-US" dirty="0"/>
              <a:t>&lt;script&gt;</a:t>
            </a:r>
          </a:p>
          <a:p>
            <a:pPr marL="0" indent="0">
              <a:buNone/>
            </a:pPr>
            <a:r>
              <a:rPr lang="en-US" dirty="0" err="1"/>
              <a:t>var</a:t>
            </a:r>
            <a:r>
              <a:rPr lang="en-US" dirty="0"/>
              <a:t> txt = “ ";</a:t>
            </a:r>
          </a:p>
          <a:p>
            <a:pPr marL="0" indent="0">
              <a:buNone/>
            </a:pPr>
            <a:r>
              <a:rPr lang="en-US" dirty="0" err="1"/>
              <a:t>var</a:t>
            </a:r>
            <a:r>
              <a:rPr lang="en-US" dirty="0"/>
              <a:t> person = {</a:t>
            </a:r>
            <a:r>
              <a:rPr lang="en-US" dirty="0" err="1"/>
              <a:t>fname</a:t>
            </a:r>
            <a:r>
              <a:rPr lang="en-US" dirty="0"/>
              <a:t>:“</a:t>
            </a:r>
            <a:r>
              <a:rPr lang="en-US" dirty="0" err="1"/>
              <a:t>Piyush</a:t>
            </a:r>
            <a:r>
              <a:rPr lang="en-US" dirty="0"/>
              <a:t>", </a:t>
            </a:r>
            <a:r>
              <a:rPr lang="en-US" dirty="0" err="1"/>
              <a:t>lname</a:t>
            </a:r>
            <a:r>
              <a:rPr lang="en-US" dirty="0"/>
              <a:t>:“Arya", age:25};</a:t>
            </a:r>
          </a:p>
          <a:p>
            <a:pPr marL="0" indent="0">
              <a:buNone/>
            </a:pPr>
            <a:r>
              <a:rPr lang="en-US" dirty="0" err="1"/>
              <a:t>var</a:t>
            </a:r>
            <a:r>
              <a:rPr lang="en-US" dirty="0"/>
              <a:t> x;</a:t>
            </a:r>
          </a:p>
          <a:p>
            <a:pPr marL="0" indent="0">
              <a:buNone/>
            </a:pPr>
            <a:r>
              <a:rPr lang="en-US" dirty="0"/>
              <a:t>for (x in person) {</a:t>
            </a:r>
          </a:p>
          <a:p>
            <a:pPr marL="0" indent="0">
              <a:buNone/>
            </a:pPr>
            <a:r>
              <a:rPr lang="en-US" dirty="0"/>
              <a:t>    txt += person[x] + " ";</a:t>
            </a:r>
          </a:p>
          <a:p>
            <a:pPr marL="0" indent="0">
              <a:buNone/>
            </a:pPr>
            <a:r>
              <a:rPr lang="en-US" dirty="0"/>
              <a:t>}</a:t>
            </a:r>
          </a:p>
          <a:p>
            <a:pPr marL="0" indent="0">
              <a:buNone/>
            </a:pPr>
            <a:r>
              <a:rPr lang="en-US" dirty="0" err="1"/>
              <a:t>document.getElementById</a:t>
            </a:r>
            <a:r>
              <a:rPr lang="en-US" dirty="0"/>
              <a:t>("demo").</a:t>
            </a:r>
            <a:r>
              <a:rPr lang="en-US" dirty="0" err="1"/>
              <a:t>innerHTML</a:t>
            </a:r>
            <a:r>
              <a:rPr lang="en-US" dirty="0"/>
              <a:t> = txt;</a:t>
            </a:r>
          </a:p>
          <a:p>
            <a:pPr marL="0" indent="0">
              <a:buNone/>
            </a:pPr>
            <a:r>
              <a:rPr lang="en-US" dirty="0"/>
              <a:t>&lt;/script&gt;</a:t>
            </a:r>
          </a:p>
        </p:txBody>
      </p:sp>
    </p:spTree>
    <p:extLst>
      <p:ext uri="{BB962C8B-B14F-4D97-AF65-F5344CB8AC3E}">
        <p14:creationId xmlns:p14="http://schemas.microsoft.com/office/powerpoint/2010/main" val="2252664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Statement</a:t>
            </a:r>
          </a:p>
        </p:txBody>
      </p:sp>
      <p:sp>
        <p:nvSpPr>
          <p:cNvPr id="3" name="Content Placeholder 2"/>
          <p:cNvSpPr>
            <a:spLocks noGrp="1"/>
          </p:cNvSpPr>
          <p:nvPr>
            <p:ph idx="1"/>
          </p:nvPr>
        </p:nvSpPr>
        <p:spPr/>
        <p:txBody>
          <a:bodyPr>
            <a:normAutofit fontScale="70000" lnSpcReduction="20000"/>
          </a:bodyPr>
          <a:lstStyle/>
          <a:p>
            <a:r>
              <a:rPr lang="en-US" dirty="0"/>
              <a:t>used to exit a loop early, breaking out of the enclosing curly braces.</a:t>
            </a:r>
          </a:p>
          <a:p>
            <a:pPr marL="0" indent="0">
              <a:buNone/>
            </a:pPr>
            <a:r>
              <a:rPr lang="en-US" dirty="0" err="1"/>
              <a:t>var</a:t>
            </a:r>
            <a:r>
              <a:rPr lang="en-US" dirty="0"/>
              <a:t> x = 1;</a:t>
            </a:r>
          </a:p>
          <a:p>
            <a:pPr marL="0" indent="0">
              <a:buNone/>
            </a:pPr>
            <a:r>
              <a:rPr lang="en-US" dirty="0"/>
              <a:t>         </a:t>
            </a:r>
            <a:r>
              <a:rPr lang="en-US" dirty="0" err="1"/>
              <a:t>document.write</a:t>
            </a:r>
            <a:r>
              <a:rPr lang="en-US" dirty="0"/>
              <a:t>("Entering the loop&lt;</a:t>
            </a:r>
            <a:r>
              <a:rPr lang="en-US" dirty="0" err="1"/>
              <a:t>br</a:t>
            </a:r>
            <a:r>
              <a:rPr lang="en-US" dirty="0"/>
              <a:t> /&gt; ");</a:t>
            </a:r>
          </a:p>
          <a:p>
            <a:pPr marL="0" indent="0">
              <a:buNone/>
            </a:pPr>
            <a:r>
              <a:rPr lang="en-US" dirty="0"/>
              <a:t>             while (x &lt; 20)</a:t>
            </a:r>
          </a:p>
          <a:p>
            <a:pPr marL="0" indent="0">
              <a:buNone/>
            </a:pPr>
            <a:r>
              <a:rPr lang="en-US" dirty="0"/>
              <a:t>         {</a:t>
            </a:r>
          </a:p>
          <a:p>
            <a:pPr marL="0" indent="0">
              <a:buNone/>
            </a:pPr>
            <a:r>
              <a:rPr lang="en-US" dirty="0"/>
              <a:t>            if (x == 5){</a:t>
            </a:r>
          </a:p>
          <a:p>
            <a:pPr marL="0" indent="0">
              <a:buNone/>
            </a:pPr>
            <a:r>
              <a:rPr lang="en-US" dirty="0"/>
              <a:t>               break; // breaks out of loop completely</a:t>
            </a:r>
          </a:p>
          <a:p>
            <a:pPr marL="0" indent="0">
              <a:buNone/>
            </a:pPr>
            <a:r>
              <a:rPr lang="en-US" dirty="0"/>
              <a:t>            }</a:t>
            </a:r>
          </a:p>
          <a:p>
            <a:pPr marL="0" indent="0">
              <a:buNone/>
            </a:pPr>
            <a:r>
              <a:rPr lang="en-US" dirty="0"/>
              <a:t>            x = x + 1;</a:t>
            </a:r>
          </a:p>
          <a:p>
            <a:pPr marL="0" indent="0">
              <a:buNone/>
            </a:pPr>
            <a:r>
              <a:rPr lang="en-US" dirty="0"/>
              <a:t>            </a:t>
            </a:r>
            <a:r>
              <a:rPr lang="en-US" dirty="0" err="1"/>
              <a:t>document.write</a:t>
            </a:r>
            <a:r>
              <a:rPr lang="en-US" dirty="0"/>
              <a:t>( x + "&lt;</a:t>
            </a:r>
            <a:r>
              <a:rPr lang="en-US" dirty="0" err="1"/>
              <a:t>br</a:t>
            </a:r>
            <a:r>
              <a:rPr lang="en-US" dirty="0"/>
              <a:t> /&gt;");</a:t>
            </a:r>
          </a:p>
          <a:p>
            <a:pPr marL="0" indent="0">
              <a:buNone/>
            </a:pPr>
            <a:r>
              <a:rPr lang="en-US" dirty="0"/>
              <a:t>         }</a:t>
            </a:r>
          </a:p>
          <a:p>
            <a:pPr marL="0" indent="0">
              <a:buNone/>
            </a:pPr>
            <a:r>
              <a:rPr lang="en-US" dirty="0"/>
              <a:t>             </a:t>
            </a:r>
            <a:r>
              <a:rPr lang="en-US" dirty="0" err="1"/>
              <a:t>document.write</a:t>
            </a:r>
            <a:r>
              <a:rPr lang="en-US" dirty="0"/>
              <a:t>("Exiting the loop!&lt;</a:t>
            </a:r>
            <a:r>
              <a:rPr lang="en-US" dirty="0" err="1"/>
              <a:t>br</a:t>
            </a:r>
            <a:r>
              <a:rPr lang="en-US" dirty="0"/>
              <a:t> /&gt; ");</a:t>
            </a:r>
          </a:p>
        </p:txBody>
      </p:sp>
    </p:spTree>
    <p:extLst>
      <p:ext uri="{BB962C8B-B14F-4D97-AF65-F5344CB8AC3E}">
        <p14:creationId xmlns:p14="http://schemas.microsoft.com/office/powerpoint/2010/main" val="30300667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Statement</a:t>
            </a:r>
          </a:p>
        </p:txBody>
      </p:sp>
      <p:sp>
        <p:nvSpPr>
          <p:cNvPr id="3" name="Content Placeholder 2"/>
          <p:cNvSpPr>
            <a:spLocks noGrp="1"/>
          </p:cNvSpPr>
          <p:nvPr>
            <p:ph idx="1"/>
          </p:nvPr>
        </p:nvSpPr>
        <p:spPr/>
        <p:txBody>
          <a:bodyPr/>
          <a:lstStyle/>
          <a:p>
            <a:r>
              <a:rPr lang="en-US" b="1" dirty="0"/>
              <a:t>continue</a:t>
            </a:r>
            <a:r>
              <a:rPr lang="en-US" dirty="0"/>
              <a:t> statement-To immediately start the next iteration of the loop and skip the remaining code block.</a:t>
            </a:r>
          </a:p>
          <a:p>
            <a:r>
              <a:rPr lang="en-US" dirty="0"/>
              <a:t>The program flow moves to the loop check expression immediately and if the condition remains true, then it starts the next iteration, otherwise the control comes out of the loop</a:t>
            </a:r>
          </a:p>
          <a:p>
            <a:endParaRPr lang="en-US" dirty="0"/>
          </a:p>
        </p:txBody>
      </p:sp>
    </p:spTree>
    <p:extLst>
      <p:ext uri="{BB962C8B-B14F-4D97-AF65-F5344CB8AC3E}">
        <p14:creationId xmlns:p14="http://schemas.microsoft.com/office/powerpoint/2010/main" val="32279335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Statement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var</a:t>
            </a:r>
            <a:r>
              <a:rPr lang="en-US" dirty="0"/>
              <a:t> x = 1;</a:t>
            </a:r>
          </a:p>
          <a:p>
            <a:pPr marL="0" indent="0">
              <a:buNone/>
            </a:pPr>
            <a:r>
              <a:rPr lang="en-US" dirty="0"/>
              <a:t>            </a:t>
            </a:r>
            <a:r>
              <a:rPr lang="en-US" dirty="0" err="1"/>
              <a:t>document.write</a:t>
            </a:r>
            <a:r>
              <a:rPr lang="en-US" dirty="0"/>
              <a:t>("Entering the loop&lt;</a:t>
            </a:r>
            <a:r>
              <a:rPr lang="en-US" dirty="0" err="1"/>
              <a:t>br</a:t>
            </a:r>
            <a:r>
              <a:rPr lang="en-US" dirty="0"/>
              <a:t> /&gt; ");</a:t>
            </a:r>
          </a:p>
          <a:p>
            <a:pPr marL="0" indent="0">
              <a:buNone/>
            </a:pPr>
            <a:r>
              <a:rPr lang="en-US" dirty="0"/>
              <a:t>                     while (x &lt; 10)</a:t>
            </a:r>
          </a:p>
          <a:p>
            <a:pPr marL="0" indent="0">
              <a:buNone/>
            </a:pPr>
            <a:r>
              <a:rPr lang="en-US" dirty="0"/>
              <a:t>            {</a:t>
            </a:r>
          </a:p>
          <a:p>
            <a:pPr marL="0" indent="0">
              <a:buNone/>
            </a:pPr>
            <a:r>
              <a:rPr lang="en-US" dirty="0"/>
              <a:t>               x = x + 1;</a:t>
            </a:r>
          </a:p>
          <a:p>
            <a:pPr marL="0" indent="0">
              <a:buNone/>
            </a:pPr>
            <a:r>
              <a:rPr lang="en-US" dirty="0"/>
              <a:t>                if (x == 5){</a:t>
            </a:r>
          </a:p>
          <a:p>
            <a:pPr marL="0" indent="0">
              <a:buNone/>
            </a:pPr>
            <a:r>
              <a:rPr lang="en-US" dirty="0"/>
              <a:t>                  continue; // skill rest of the loop body</a:t>
            </a:r>
          </a:p>
          <a:p>
            <a:pPr marL="0" indent="0">
              <a:buNone/>
            </a:pPr>
            <a:r>
              <a:rPr lang="en-US" dirty="0"/>
              <a:t>               }</a:t>
            </a:r>
          </a:p>
          <a:p>
            <a:pPr marL="0" indent="0">
              <a:buNone/>
            </a:pPr>
            <a:r>
              <a:rPr lang="en-US" dirty="0"/>
              <a:t>               </a:t>
            </a:r>
            <a:r>
              <a:rPr lang="en-US" dirty="0" err="1"/>
              <a:t>document.write</a:t>
            </a:r>
            <a:r>
              <a:rPr lang="en-US" dirty="0"/>
              <a:t>( x + "&lt;</a:t>
            </a:r>
            <a:r>
              <a:rPr lang="en-US" dirty="0" err="1"/>
              <a:t>br</a:t>
            </a:r>
            <a:r>
              <a:rPr lang="en-US" dirty="0"/>
              <a:t> /&gt;");</a:t>
            </a:r>
          </a:p>
          <a:p>
            <a:pPr marL="0" indent="0">
              <a:buNone/>
            </a:pPr>
            <a:r>
              <a:rPr lang="en-US" dirty="0"/>
              <a:t>            }</a:t>
            </a:r>
          </a:p>
          <a:p>
            <a:pPr marL="0" indent="0">
              <a:buNone/>
            </a:pPr>
            <a:r>
              <a:rPr lang="en-US" dirty="0"/>
              <a:t>             </a:t>
            </a:r>
            <a:r>
              <a:rPr lang="en-US" dirty="0" err="1"/>
              <a:t>document.write</a:t>
            </a:r>
            <a:r>
              <a:rPr lang="en-US" dirty="0"/>
              <a:t>("Exiting the loop!&lt;</a:t>
            </a:r>
            <a:r>
              <a:rPr lang="en-US" dirty="0" err="1"/>
              <a:t>br</a:t>
            </a:r>
            <a:r>
              <a:rPr lang="en-US" dirty="0"/>
              <a:t> /&gt; ");</a:t>
            </a:r>
          </a:p>
        </p:txBody>
      </p:sp>
    </p:spTree>
    <p:extLst>
      <p:ext uri="{BB962C8B-B14F-4D97-AF65-F5344CB8AC3E}">
        <p14:creationId xmlns:p14="http://schemas.microsoft.com/office/powerpoint/2010/main" val="222211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objects have a certain collection of things that they can </a:t>
            </a:r>
            <a:r>
              <a:rPr lang="en-US" b="1" dirty="0"/>
              <a:t>do</a:t>
            </a:r>
            <a:r>
              <a:rPr lang="en-US" dirty="0"/>
              <a:t>.</a:t>
            </a:r>
          </a:p>
          <a:p>
            <a:r>
              <a:rPr lang="en-US" dirty="0"/>
              <a:t> Different objects can do different things.</a:t>
            </a:r>
          </a:p>
          <a:p>
            <a:r>
              <a:rPr lang="en-US" dirty="0"/>
              <a:t> A new document is opened with the method </a:t>
            </a:r>
            <a:r>
              <a:rPr lang="en-US" b="1" dirty="0" err="1"/>
              <a:t>document.open</a:t>
            </a:r>
            <a:r>
              <a:rPr lang="en-US" b="1" dirty="0"/>
              <a:t>()</a:t>
            </a:r>
            <a:r>
              <a:rPr lang="en-US" dirty="0"/>
              <a:t> </a:t>
            </a:r>
          </a:p>
          <a:p>
            <a:r>
              <a:rPr lang="en-US" dirty="0"/>
              <a:t>To write "Hello World" into a document -</a:t>
            </a:r>
            <a:r>
              <a:rPr lang="en-US" b="1" dirty="0" err="1"/>
              <a:t>document.write</a:t>
            </a:r>
            <a:r>
              <a:rPr lang="en-US" b="1" dirty="0"/>
              <a:t>("Hello World")</a:t>
            </a:r>
            <a:r>
              <a:rPr lang="en-US" dirty="0"/>
              <a:t> . </a:t>
            </a:r>
          </a:p>
          <a:p>
            <a:r>
              <a:rPr lang="en-US" b="1" dirty="0"/>
              <a:t>open()</a:t>
            </a:r>
            <a:r>
              <a:rPr lang="en-US" dirty="0"/>
              <a:t> and </a:t>
            </a:r>
            <a:r>
              <a:rPr lang="en-US" b="1" dirty="0"/>
              <a:t>write()</a:t>
            </a:r>
            <a:r>
              <a:rPr lang="en-US" dirty="0"/>
              <a:t> are both </a:t>
            </a:r>
            <a:r>
              <a:rPr lang="en-US" i="1" u="sng" dirty="0"/>
              <a:t>methods</a:t>
            </a:r>
            <a:r>
              <a:rPr lang="en-US" dirty="0"/>
              <a:t> of the object: document.</a:t>
            </a:r>
          </a:p>
        </p:txBody>
      </p:sp>
    </p:spTree>
    <p:extLst>
      <p:ext uri="{BB962C8B-B14F-4D97-AF65-F5344CB8AC3E}">
        <p14:creationId xmlns:p14="http://schemas.microsoft.com/office/powerpoint/2010/main" val="26265254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p>
        </p:txBody>
      </p:sp>
      <p:sp>
        <p:nvSpPr>
          <p:cNvPr id="3" name="Content Placeholder 2"/>
          <p:cNvSpPr>
            <a:spLocks noGrp="1"/>
          </p:cNvSpPr>
          <p:nvPr>
            <p:ph idx="1"/>
          </p:nvPr>
        </p:nvSpPr>
        <p:spPr/>
        <p:txBody>
          <a:bodyPr/>
          <a:lstStyle/>
          <a:p>
            <a:r>
              <a:rPr lang="en-US" dirty="0"/>
              <a:t>Reusable bundles of logic</a:t>
            </a:r>
          </a:p>
          <a:p>
            <a:r>
              <a:rPr lang="en-US" dirty="0"/>
              <a:t> Is a block of code designed to perform a particular task.</a:t>
            </a:r>
          </a:p>
          <a:p>
            <a:r>
              <a:rPr lang="en-US" dirty="0"/>
              <a:t>Is executed when "something" invokes it (calls it)</a:t>
            </a:r>
          </a:p>
          <a:p>
            <a:r>
              <a:rPr lang="en-US" dirty="0"/>
              <a:t>Define the code once, and use it many times.</a:t>
            </a:r>
          </a:p>
          <a:p>
            <a:r>
              <a:rPr lang="en-US" dirty="0"/>
              <a:t>Use the same code many times with different arguments, to produce different results.</a:t>
            </a:r>
          </a:p>
          <a:p>
            <a:endParaRPr lang="en-US" dirty="0"/>
          </a:p>
          <a:p>
            <a:endParaRPr lang="en-US" dirty="0"/>
          </a:p>
        </p:txBody>
      </p:sp>
    </p:spTree>
    <p:extLst>
      <p:ext uri="{BB962C8B-B14F-4D97-AF65-F5344CB8AC3E}">
        <p14:creationId xmlns:p14="http://schemas.microsoft.com/office/powerpoint/2010/main" val="1422069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Syntax</a:t>
            </a:r>
          </a:p>
        </p:txBody>
      </p:sp>
      <p:sp>
        <p:nvSpPr>
          <p:cNvPr id="3" name="Content Placeholder 2"/>
          <p:cNvSpPr>
            <a:spLocks noGrp="1"/>
          </p:cNvSpPr>
          <p:nvPr>
            <p:ph idx="1"/>
          </p:nvPr>
        </p:nvSpPr>
        <p:spPr/>
        <p:txBody>
          <a:bodyPr>
            <a:normAutofit fontScale="92500" lnSpcReduction="20000"/>
          </a:bodyPr>
          <a:lstStyle/>
          <a:p>
            <a:r>
              <a:rPr lang="en-US" dirty="0"/>
              <a:t>Is defined with the function keyword, followed by a name, followed by parentheses ().</a:t>
            </a:r>
          </a:p>
          <a:p>
            <a:r>
              <a:rPr lang="en-US" dirty="0"/>
              <a:t>Function names can contain letters, digits, underscores, and dollar signs </a:t>
            </a:r>
          </a:p>
          <a:p>
            <a:r>
              <a:rPr lang="en-US" dirty="0"/>
              <a:t>The parentheses may include parameter names separated by commas:</a:t>
            </a:r>
          </a:p>
          <a:p>
            <a:pPr marL="0" indent="0">
              <a:buNone/>
            </a:pPr>
            <a:r>
              <a:rPr lang="en-US" dirty="0"/>
              <a:t>(parameter1, parameter2, ...)</a:t>
            </a:r>
          </a:p>
          <a:p>
            <a:r>
              <a:rPr lang="en-US" dirty="0"/>
              <a:t>The code to be executed, by the function, is placed inside curly brackets: {}</a:t>
            </a:r>
          </a:p>
          <a:p>
            <a:pPr marL="0" indent="0">
              <a:buNone/>
            </a:pPr>
            <a:r>
              <a:rPr lang="en-US" dirty="0"/>
              <a:t>Syntax:</a:t>
            </a:r>
          </a:p>
          <a:p>
            <a:pPr marL="0" indent="0">
              <a:buNone/>
            </a:pPr>
            <a:r>
              <a:rPr lang="en-US" dirty="0"/>
              <a:t>function name(parameter1, parameter2, parameter3) {</a:t>
            </a:r>
          </a:p>
          <a:p>
            <a:pPr marL="0" indent="0">
              <a:buNone/>
            </a:pPr>
            <a:r>
              <a:rPr lang="en-US" dirty="0"/>
              <a:t>    code to be executed</a:t>
            </a:r>
          </a:p>
          <a:p>
            <a:pPr marL="0" indent="0">
              <a:buNone/>
            </a:pPr>
            <a:r>
              <a:rPr lang="en-US" dirty="0"/>
              <a:t>}</a:t>
            </a:r>
          </a:p>
        </p:txBody>
      </p:sp>
    </p:spTree>
    <p:extLst>
      <p:ext uri="{BB962C8B-B14F-4D97-AF65-F5344CB8AC3E}">
        <p14:creationId xmlns:p14="http://schemas.microsoft.com/office/powerpoint/2010/main" val="198937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p>
        </p:txBody>
      </p:sp>
      <p:sp>
        <p:nvSpPr>
          <p:cNvPr id="3" name="Content Placeholder 2"/>
          <p:cNvSpPr>
            <a:spLocks noGrp="1"/>
          </p:cNvSpPr>
          <p:nvPr>
            <p:ph idx="1"/>
          </p:nvPr>
        </p:nvSpPr>
        <p:spPr/>
        <p:txBody>
          <a:bodyPr/>
          <a:lstStyle/>
          <a:p>
            <a:r>
              <a:rPr lang="en-US" dirty="0"/>
              <a:t>Function </a:t>
            </a:r>
            <a:r>
              <a:rPr lang="en-US" b="1" dirty="0"/>
              <a:t>parameters</a:t>
            </a:r>
            <a:r>
              <a:rPr lang="en-US" dirty="0"/>
              <a:t> are the </a:t>
            </a:r>
            <a:r>
              <a:rPr lang="en-US" b="1" dirty="0"/>
              <a:t>names</a:t>
            </a:r>
            <a:r>
              <a:rPr lang="en-US" dirty="0"/>
              <a:t> listed in the function definition.</a:t>
            </a:r>
          </a:p>
          <a:p>
            <a:r>
              <a:rPr lang="en-US" dirty="0"/>
              <a:t>Function </a:t>
            </a:r>
            <a:r>
              <a:rPr lang="en-US" b="1" dirty="0"/>
              <a:t>arguments</a:t>
            </a:r>
            <a:r>
              <a:rPr lang="en-US" dirty="0"/>
              <a:t> are the real </a:t>
            </a:r>
            <a:r>
              <a:rPr lang="en-US" b="1" dirty="0"/>
              <a:t>values</a:t>
            </a:r>
            <a:r>
              <a:rPr lang="en-US" dirty="0"/>
              <a:t> received by the function when it is invoked.</a:t>
            </a:r>
          </a:p>
          <a:p>
            <a:r>
              <a:rPr lang="en-US" dirty="0"/>
              <a:t>Inside the function, the arguments behave as local variables.</a:t>
            </a:r>
          </a:p>
          <a:p>
            <a:endParaRPr lang="en-US" dirty="0"/>
          </a:p>
        </p:txBody>
      </p:sp>
    </p:spTree>
    <p:extLst>
      <p:ext uri="{BB962C8B-B14F-4D97-AF65-F5344CB8AC3E}">
        <p14:creationId xmlns:p14="http://schemas.microsoft.com/office/powerpoint/2010/main" val="31752341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Invocation</a:t>
            </a:r>
          </a:p>
        </p:txBody>
      </p:sp>
      <p:sp>
        <p:nvSpPr>
          <p:cNvPr id="3" name="Content Placeholder 2"/>
          <p:cNvSpPr>
            <a:spLocks noGrp="1"/>
          </p:cNvSpPr>
          <p:nvPr>
            <p:ph idx="1"/>
          </p:nvPr>
        </p:nvSpPr>
        <p:spPr/>
        <p:txBody>
          <a:bodyPr/>
          <a:lstStyle/>
          <a:p>
            <a:r>
              <a:rPr lang="en-US" dirty="0"/>
              <a:t>The code inside the function will execute when "something" </a:t>
            </a:r>
            <a:r>
              <a:rPr lang="en-US" b="1" dirty="0"/>
              <a:t>invokes</a:t>
            </a:r>
            <a:r>
              <a:rPr lang="en-US" dirty="0"/>
              <a:t> (calls) the function</a:t>
            </a:r>
          </a:p>
          <a:p>
            <a:pPr marL="0" indent="0">
              <a:buNone/>
            </a:pPr>
            <a:r>
              <a:rPr lang="en-US" dirty="0"/>
              <a:t>Can be invoked in 3 ways</a:t>
            </a:r>
          </a:p>
          <a:p>
            <a:r>
              <a:rPr lang="en-US" dirty="0"/>
              <a:t>When an event occurs (when a user clicks a button)</a:t>
            </a:r>
          </a:p>
          <a:p>
            <a:r>
              <a:rPr lang="en-US" dirty="0"/>
              <a:t>When it is invoked (called) from JavaScript code</a:t>
            </a:r>
          </a:p>
          <a:p>
            <a:r>
              <a:rPr lang="en-US" dirty="0"/>
              <a:t>Automatically (self invoked)</a:t>
            </a:r>
          </a:p>
          <a:p>
            <a:endParaRPr lang="en-US" dirty="0"/>
          </a:p>
        </p:txBody>
      </p:sp>
    </p:spTree>
    <p:extLst>
      <p:ext uri="{BB962C8B-B14F-4D97-AF65-F5344CB8AC3E}">
        <p14:creationId xmlns:p14="http://schemas.microsoft.com/office/powerpoint/2010/main" val="1744731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Return</a:t>
            </a:r>
          </a:p>
        </p:txBody>
      </p:sp>
      <p:sp>
        <p:nvSpPr>
          <p:cNvPr id="3" name="Content Placeholder 2"/>
          <p:cNvSpPr>
            <a:spLocks noGrp="1"/>
          </p:cNvSpPr>
          <p:nvPr>
            <p:ph idx="1"/>
          </p:nvPr>
        </p:nvSpPr>
        <p:spPr/>
        <p:txBody>
          <a:bodyPr/>
          <a:lstStyle/>
          <a:p>
            <a:r>
              <a:rPr lang="en-US" dirty="0"/>
              <a:t>When JavaScript reaches a </a:t>
            </a:r>
            <a:r>
              <a:rPr lang="en-US" b="1" dirty="0"/>
              <a:t>return statement</a:t>
            </a:r>
            <a:r>
              <a:rPr lang="en-US" dirty="0"/>
              <a:t>, the function will stop executing.</a:t>
            </a:r>
          </a:p>
          <a:p>
            <a:r>
              <a:rPr lang="en-US" dirty="0"/>
              <a:t>If the function was invoked from a statement, JavaScript will "return" to execute the code after the invoking statement.</a:t>
            </a:r>
          </a:p>
          <a:p>
            <a:r>
              <a:rPr lang="en-US" dirty="0"/>
              <a:t>Functions often compute a </a:t>
            </a:r>
            <a:r>
              <a:rPr lang="en-US" b="1" dirty="0"/>
              <a:t>return value</a:t>
            </a:r>
            <a:r>
              <a:rPr lang="en-US" dirty="0"/>
              <a:t>. The return value is "returned" back to the "caller“</a:t>
            </a:r>
          </a:p>
          <a:p>
            <a:r>
              <a:rPr lang="en-US" b="1" dirty="0"/>
              <a:t>return</a:t>
            </a:r>
            <a:r>
              <a:rPr lang="en-US" dirty="0"/>
              <a:t> statement- Optional. Required if you want to return a value from a function. Usually the last statement in a function.</a:t>
            </a:r>
          </a:p>
          <a:p>
            <a:endParaRPr lang="en-US" dirty="0"/>
          </a:p>
          <a:p>
            <a:endParaRPr lang="en-US" dirty="0"/>
          </a:p>
        </p:txBody>
      </p:sp>
    </p:spTree>
    <p:extLst>
      <p:ext uri="{BB962C8B-B14F-4D97-AF65-F5344CB8AC3E}">
        <p14:creationId xmlns:p14="http://schemas.microsoft.com/office/powerpoint/2010/main" val="42804441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Argument array </a:t>
            </a:r>
          </a:p>
        </p:txBody>
      </p:sp>
      <p:sp>
        <p:nvSpPr>
          <p:cNvPr id="3" name="Content Placeholder 2"/>
          <p:cNvSpPr>
            <a:spLocks noGrp="1"/>
          </p:cNvSpPr>
          <p:nvPr>
            <p:ph idx="1"/>
          </p:nvPr>
        </p:nvSpPr>
        <p:spPr/>
        <p:txBody>
          <a:bodyPr>
            <a:normAutofit lnSpcReduction="10000"/>
          </a:bodyPr>
          <a:lstStyle/>
          <a:p>
            <a:r>
              <a:rPr lang="en-US" dirty="0"/>
              <a:t>The arguments array- the secret to robust functions</a:t>
            </a:r>
          </a:p>
          <a:p>
            <a:r>
              <a:rPr lang="en-US" dirty="0"/>
              <a:t>Secretive little object that exists inside every function. </a:t>
            </a:r>
          </a:p>
          <a:p>
            <a:r>
              <a:rPr lang="en-US" dirty="0"/>
              <a:t>Store the values of the parameters as its array element,</a:t>
            </a:r>
          </a:p>
          <a:p>
            <a:r>
              <a:rPr lang="en-US" dirty="0"/>
              <a:t>Also stores the total number of parameters passed</a:t>
            </a:r>
          </a:p>
          <a:p>
            <a:r>
              <a:rPr lang="en-US" dirty="0" err="1"/>
              <a:t>functionname.arguments.length</a:t>
            </a:r>
            <a:r>
              <a:rPr lang="en-US" dirty="0"/>
              <a:t>="contains the total number of parameters"</a:t>
            </a:r>
          </a:p>
          <a:p>
            <a:r>
              <a:rPr lang="en-US" dirty="0" err="1"/>
              <a:t>functionname.arguments</a:t>
            </a:r>
            <a:r>
              <a:rPr lang="en-US" dirty="0"/>
              <a:t>[0]="contains the value of the first parameter in the function"</a:t>
            </a:r>
          </a:p>
          <a:p>
            <a:r>
              <a:rPr lang="en-US" dirty="0" err="1"/>
              <a:t>functionname.arguments</a:t>
            </a:r>
            <a:r>
              <a:rPr lang="en-US" dirty="0"/>
              <a:t>[1]="contains the value of the second parameter in the function"</a:t>
            </a:r>
          </a:p>
        </p:txBody>
      </p:sp>
    </p:spTree>
    <p:extLst>
      <p:ext uri="{BB962C8B-B14F-4D97-AF65-F5344CB8AC3E}">
        <p14:creationId xmlns:p14="http://schemas.microsoft.com/office/powerpoint/2010/main" val="35225994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Argument array </a:t>
            </a:r>
          </a:p>
        </p:txBody>
      </p:sp>
      <p:sp>
        <p:nvSpPr>
          <p:cNvPr id="3" name="Content Placeholder 2"/>
          <p:cNvSpPr>
            <a:spLocks noGrp="1"/>
          </p:cNvSpPr>
          <p:nvPr>
            <p:ph idx="1"/>
          </p:nvPr>
        </p:nvSpPr>
        <p:spPr>
          <a:xfrm>
            <a:off x="1154954" y="2603500"/>
            <a:ext cx="8825659" cy="3943074"/>
          </a:xfrm>
        </p:spPr>
        <p:txBody>
          <a:bodyPr>
            <a:normAutofit lnSpcReduction="10000"/>
          </a:bodyPr>
          <a:lstStyle/>
          <a:p>
            <a:pPr marL="0" indent="0">
              <a:buNone/>
            </a:pPr>
            <a:r>
              <a:rPr lang="en-US" dirty="0"/>
              <a:t>function </a:t>
            </a:r>
            <a:r>
              <a:rPr lang="en-US" dirty="0" err="1"/>
              <a:t>mynumbers</a:t>
            </a:r>
            <a:r>
              <a:rPr lang="en-US" dirty="0"/>
              <a:t>(</a:t>
            </a:r>
            <a:r>
              <a:rPr lang="en-US" dirty="0" err="1"/>
              <a:t>firstword</a:t>
            </a:r>
            <a:r>
              <a:rPr lang="en-US" dirty="0"/>
              <a:t>, </a:t>
            </a:r>
            <a:r>
              <a:rPr lang="en-US" dirty="0" err="1"/>
              <a:t>secondword</a:t>
            </a:r>
            <a:r>
              <a:rPr lang="en-US" dirty="0"/>
              <a:t>, </a:t>
            </a:r>
            <a:r>
              <a:rPr lang="en-US" dirty="0" err="1"/>
              <a:t>thirdword</a:t>
            </a:r>
            <a:r>
              <a:rPr lang="en-US" dirty="0"/>
              <a:t>){</a:t>
            </a:r>
          </a:p>
          <a:p>
            <a:pPr marL="0" indent="0">
              <a:buNone/>
            </a:pPr>
            <a:r>
              <a:rPr lang="en-US" dirty="0"/>
              <a:t>    alert("Total # of parameters="+</a:t>
            </a:r>
            <a:r>
              <a:rPr lang="en-US" dirty="0" err="1"/>
              <a:t>mynumbers.arguments.length</a:t>
            </a:r>
            <a:r>
              <a:rPr lang="en-US" dirty="0"/>
              <a:t>)</a:t>
            </a:r>
          </a:p>
          <a:p>
            <a:pPr marL="0" indent="0">
              <a:buNone/>
            </a:pPr>
            <a:r>
              <a:rPr lang="en-US" dirty="0"/>
              <a:t>    for (</a:t>
            </a:r>
            <a:r>
              <a:rPr lang="en-US" dirty="0" err="1"/>
              <a:t>i</a:t>
            </a:r>
            <a:r>
              <a:rPr lang="en-US" dirty="0"/>
              <a:t>=0;i&lt;</a:t>
            </a:r>
            <a:r>
              <a:rPr lang="en-US" dirty="0" err="1"/>
              <a:t>arguments.length;i</a:t>
            </a:r>
            <a:r>
              <a:rPr lang="en-US" dirty="0"/>
              <a:t>++)</a:t>
            </a:r>
          </a:p>
          <a:p>
            <a:pPr marL="0" indent="0">
              <a:buNone/>
            </a:pPr>
            <a:r>
              <a:rPr lang="en-US" dirty="0"/>
              <a:t>        alert(</a:t>
            </a:r>
            <a:r>
              <a:rPr lang="en-US" dirty="0" err="1"/>
              <a:t>mynumbers.arguments</a:t>
            </a:r>
            <a:r>
              <a:rPr lang="en-US" dirty="0"/>
              <a:t>[</a:t>
            </a:r>
            <a:r>
              <a:rPr lang="en-US" dirty="0" err="1"/>
              <a:t>i</a:t>
            </a:r>
            <a:r>
              <a:rPr lang="en-US" dirty="0"/>
              <a:t>])</a:t>
            </a:r>
          </a:p>
          <a:p>
            <a:pPr marL="0" indent="0">
              <a:buNone/>
            </a:pPr>
            <a:r>
              <a:rPr lang="en-US" dirty="0"/>
              <a:t>}</a:t>
            </a:r>
          </a:p>
          <a:p>
            <a:pPr marL="0" indent="0">
              <a:buNone/>
            </a:pPr>
            <a:r>
              <a:rPr lang="en-US" dirty="0"/>
              <a:t>Function call: </a:t>
            </a:r>
          </a:p>
          <a:p>
            <a:pPr marL="0" indent="0">
              <a:buNone/>
            </a:pPr>
            <a:r>
              <a:rPr lang="en-US" dirty="0"/>
              <a:t>&lt;script&gt;</a:t>
            </a:r>
          </a:p>
          <a:p>
            <a:pPr marL="0" indent="0">
              <a:buNone/>
            </a:pPr>
            <a:r>
              <a:rPr lang="en-US" dirty="0"/>
              <a:t>//call the function</a:t>
            </a:r>
          </a:p>
          <a:p>
            <a:pPr marL="0" indent="0">
              <a:buNone/>
            </a:pPr>
            <a:r>
              <a:rPr lang="en-US" dirty="0" err="1"/>
              <a:t>mynumbers</a:t>
            </a:r>
            <a:r>
              <a:rPr lang="en-US" dirty="0"/>
              <a:t>("</a:t>
            </a:r>
            <a:r>
              <a:rPr lang="en-US" dirty="0" err="1"/>
              <a:t>How","are","you</a:t>
            </a:r>
            <a:r>
              <a:rPr lang="en-US" dirty="0"/>
              <a:t>")</a:t>
            </a:r>
          </a:p>
          <a:p>
            <a:pPr marL="0" indent="0">
              <a:buNone/>
            </a:pPr>
            <a:r>
              <a:rPr lang="en-US" dirty="0"/>
              <a:t>&lt;/script&gt;</a:t>
            </a:r>
          </a:p>
          <a:p>
            <a:pPr marL="0" indent="0">
              <a:buNone/>
            </a:pPr>
            <a:endParaRPr lang="en-US" dirty="0"/>
          </a:p>
        </p:txBody>
      </p:sp>
    </p:spTree>
    <p:extLst>
      <p:ext uri="{BB962C8B-B14F-4D97-AF65-F5344CB8AC3E}">
        <p14:creationId xmlns:p14="http://schemas.microsoft.com/office/powerpoint/2010/main" val="41654669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Argument array </a:t>
            </a:r>
          </a:p>
        </p:txBody>
      </p:sp>
      <p:sp>
        <p:nvSpPr>
          <p:cNvPr id="3" name="Content Placeholder 2"/>
          <p:cNvSpPr>
            <a:spLocks noGrp="1"/>
          </p:cNvSpPr>
          <p:nvPr>
            <p:ph idx="1"/>
          </p:nvPr>
        </p:nvSpPr>
        <p:spPr/>
        <p:txBody>
          <a:bodyPr/>
          <a:lstStyle/>
          <a:p>
            <a:pPr marL="0" indent="0">
              <a:buNone/>
            </a:pPr>
            <a:r>
              <a:rPr lang="en-US" dirty="0"/>
              <a:t>function summation(){</a:t>
            </a:r>
          </a:p>
          <a:p>
            <a:pPr marL="0" indent="0">
              <a:buNone/>
            </a:pPr>
            <a:r>
              <a:rPr lang="en-US" dirty="0"/>
              <a:t>for (</a:t>
            </a:r>
            <a:r>
              <a:rPr lang="en-US" dirty="0" err="1"/>
              <a:t>i</a:t>
            </a:r>
            <a:r>
              <a:rPr lang="en-US" dirty="0"/>
              <a:t>=0;i&lt;</a:t>
            </a:r>
            <a:r>
              <a:rPr lang="en-US" dirty="0" err="1"/>
              <a:t>summation.arguments.length;i</a:t>
            </a:r>
            <a:r>
              <a:rPr lang="en-US" dirty="0"/>
              <a:t>++){</a:t>
            </a:r>
          </a:p>
          <a:p>
            <a:pPr marL="0" indent="0">
              <a:buNone/>
            </a:pPr>
            <a:r>
              <a:rPr lang="en-US" dirty="0"/>
              <a:t>    total+=</a:t>
            </a:r>
            <a:r>
              <a:rPr lang="en-US" dirty="0" err="1"/>
              <a:t>summation.arguments</a:t>
            </a:r>
            <a:r>
              <a:rPr lang="en-US" dirty="0"/>
              <a:t>[</a:t>
            </a:r>
            <a:r>
              <a:rPr lang="en-US" dirty="0" err="1"/>
              <a:t>i</a:t>
            </a:r>
            <a:r>
              <a:rPr lang="en-US" dirty="0"/>
              <a:t>]</a:t>
            </a:r>
          </a:p>
          <a:p>
            <a:pPr marL="0" indent="0">
              <a:buNone/>
            </a:pPr>
            <a:r>
              <a:rPr lang="en-US" dirty="0"/>
              <a:t>}</a:t>
            </a:r>
          </a:p>
          <a:p>
            <a:pPr marL="0" indent="0">
              <a:buNone/>
            </a:pPr>
            <a:r>
              <a:rPr lang="en-US" dirty="0"/>
              <a:t> </a:t>
            </a:r>
          </a:p>
          <a:p>
            <a:pPr marL="0" indent="0">
              <a:buNone/>
            </a:pPr>
            <a:r>
              <a:rPr lang="en-US" dirty="0"/>
              <a:t>//call the function</a:t>
            </a:r>
          </a:p>
          <a:p>
            <a:pPr marL="0" indent="0">
              <a:buNone/>
            </a:pPr>
            <a:r>
              <a:rPr lang="en-US" dirty="0"/>
              <a:t>summation(3,5,3,5,3,2,6)</a:t>
            </a:r>
          </a:p>
        </p:txBody>
      </p:sp>
    </p:spTree>
    <p:extLst>
      <p:ext uri="{BB962C8B-B14F-4D97-AF65-F5344CB8AC3E}">
        <p14:creationId xmlns:p14="http://schemas.microsoft.com/office/powerpoint/2010/main" val="8571461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example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&lt;p id="demo"&gt;&lt;/p&gt;</a:t>
            </a:r>
          </a:p>
          <a:p>
            <a:pPr marL="0" indent="0">
              <a:buNone/>
            </a:pPr>
            <a:r>
              <a:rPr lang="en-US" dirty="0"/>
              <a:t>&lt;script&gt;</a:t>
            </a:r>
          </a:p>
          <a:p>
            <a:pPr marL="0" indent="0">
              <a:buNone/>
            </a:pPr>
            <a:r>
              <a:rPr lang="en-US" dirty="0"/>
              <a:t>function </a:t>
            </a:r>
            <a:r>
              <a:rPr lang="en-US" dirty="0" err="1"/>
              <a:t>toCelsius</a:t>
            </a:r>
            <a:r>
              <a:rPr lang="en-US" dirty="0"/>
              <a:t>(f) {</a:t>
            </a:r>
          </a:p>
          <a:p>
            <a:pPr marL="0" indent="0">
              <a:buNone/>
            </a:pPr>
            <a:r>
              <a:rPr lang="en-US" dirty="0"/>
              <a:t>    return (5/9) * (f-32);</a:t>
            </a:r>
          </a:p>
          <a:p>
            <a:pPr marL="0" indent="0">
              <a:buNone/>
            </a:pPr>
            <a:r>
              <a:rPr lang="en-US" dirty="0"/>
              <a:t>}</a:t>
            </a:r>
          </a:p>
          <a:p>
            <a:pPr marL="0" indent="0">
              <a:buNone/>
            </a:pPr>
            <a:r>
              <a:rPr lang="en-US" dirty="0" err="1"/>
              <a:t>document.getElementById</a:t>
            </a:r>
            <a:r>
              <a:rPr lang="en-US" dirty="0"/>
              <a:t>("demo").</a:t>
            </a:r>
            <a:r>
              <a:rPr lang="en-US" dirty="0" err="1"/>
              <a:t>innerHTML</a:t>
            </a:r>
            <a:r>
              <a:rPr lang="en-US" dirty="0"/>
              <a:t> = </a:t>
            </a:r>
            <a:r>
              <a:rPr lang="en-US" dirty="0" err="1"/>
              <a:t>toCelsius</a:t>
            </a:r>
            <a:r>
              <a:rPr lang="en-US" dirty="0"/>
              <a:t>;</a:t>
            </a:r>
          </a:p>
          <a:p>
            <a:pPr marL="0" indent="0">
              <a:buNone/>
            </a:pPr>
            <a:r>
              <a:rPr lang="en-US" dirty="0"/>
              <a:t>&lt;/script&gt;</a:t>
            </a:r>
          </a:p>
          <a:p>
            <a:pPr marL="0" indent="0">
              <a:buNone/>
            </a:pPr>
            <a:r>
              <a:rPr lang="en-US" dirty="0"/>
              <a:t>&lt;/body&gt;</a:t>
            </a:r>
          </a:p>
          <a:p>
            <a:pPr marL="0" indent="0">
              <a:buNone/>
            </a:pPr>
            <a:r>
              <a:rPr lang="en-US" dirty="0"/>
              <a:t>&lt;/html&gt;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89425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 Variables</a:t>
            </a:r>
          </a:p>
        </p:txBody>
      </p:sp>
      <p:sp>
        <p:nvSpPr>
          <p:cNvPr id="3" name="Content Placeholder 2"/>
          <p:cNvSpPr>
            <a:spLocks noGrp="1"/>
          </p:cNvSpPr>
          <p:nvPr>
            <p:ph idx="1"/>
          </p:nvPr>
        </p:nvSpPr>
        <p:spPr/>
        <p:txBody>
          <a:bodyPr/>
          <a:lstStyle/>
          <a:p>
            <a:r>
              <a:rPr lang="en-US" dirty="0"/>
              <a:t>Functions can be used as variable values in formulas, assignments, and calculations.</a:t>
            </a:r>
          </a:p>
          <a:p>
            <a:r>
              <a:rPr lang="en-US" dirty="0" err="1"/>
              <a:t>var</a:t>
            </a:r>
            <a:r>
              <a:rPr lang="en-US" dirty="0"/>
              <a:t> text = "The temperature is " + </a:t>
            </a:r>
            <a:r>
              <a:rPr lang="en-US" dirty="0" err="1"/>
              <a:t>toCelsius</a:t>
            </a:r>
            <a:r>
              <a:rPr lang="en-US" dirty="0"/>
              <a:t>(77) + " Celsius";</a:t>
            </a:r>
          </a:p>
          <a:p>
            <a:r>
              <a:rPr lang="en-US" dirty="0"/>
              <a:t>Or</a:t>
            </a:r>
          </a:p>
          <a:p>
            <a:r>
              <a:rPr lang="en-US" dirty="0" err="1"/>
              <a:t>var</a:t>
            </a:r>
            <a:r>
              <a:rPr lang="en-US" dirty="0"/>
              <a:t> x = </a:t>
            </a:r>
            <a:r>
              <a:rPr lang="en-US" dirty="0" err="1"/>
              <a:t>toCelsius</a:t>
            </a:r>
            <a:r>
              <a:rPr lang="en-US" dirty="0"/>
              <a:t>(32);</a:t>
            </a:r>
            <a:br>
              <a:rPr lang="en-US" dirty="0"/>
            </a:br>
            <a:r>
              <a:rPr lang="en-US" dirty="0" err="1"/>
              <a:t>var</a:t>
            </a:r>
            <a:r>
              <a:rPr lang="en-US" dirty="0"/>
              <a:t> text = "The temperature is " + x + " Celsius";</a:t>
            </a:r>
          </a:p>
          <a:p>
            <a:endParaRPr lang="en-US" dirty="0"/>
          </a:p>
        </p:txBody>
      </p:sp>
    </p:spTree>
    <p:extLst>
      <p:ext uri="{BB962C8B-B14F-4D97-AF65-F5344CB8AC3E}">
        <p14:creationId xmlns:p14="http://schemas.microsoft.com/office/powerpoint/2010/main" val="1634699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7090</TotalTime>
  <Words>4724</Words>
  <Application>Microsoft Office PowerPoint</Application>
  <PresentationFormat>Widescreen</PresentationFormat>
  <Paragraphs>940</Paragraphs>
  <Slides>111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111</vt:i4>
      </vt:variant>
    </vt:vector>
  </HeadingPairs>
  <TitlesOfParts>
    <vt:vector size="117" baseType="lpstr">
      <vt:lpstr>Arial</vt:lpstr>
      <vt:lpstr>Century Gothic</vt:lpstr>
      <vt:lpstr>Verdana</vt:lpstr>
      <vt:lpstr>Wingdings</vt:lpstr>
      <vt:lpstr>Wingdings 3</vt:lpstr>
      <vt:lpstr>Ion Boardroom</vt:lpstr>
      <vt:lpstr>javascript</vt:lpstr>
      <vt:lpstr>What is javascript</vt:lpstr>
      <vt:lpstr>Why use javascript</vt:lpstr>
      <vt:lpstr>Basic uses of javascript</vt:lpstr>
      <vt:lpstr>What JavaScript can do?</vt:lpstr>
      <vt:lpstr>Limitations of javascript</vt:lpstr>
      <vt:lpstr>Limitations of javascript</vt:lpstr>
      <vt:lpstr>Objects and Properties </vt:lpstr>
      <vt:lpstr>Methods</vt:lpstr>
      <vt:lpstr>Events</vt:lpstr>
      <vt:lpstr>HTML, CSS and JavaScript</vt:lpstr>
      <vt:lpstr>Internal javascript</vt:lpstr>
      <vt:lpstr>External javascript</vt:lpstr>
      <vt:lpstr>Inline javascript</vt:lpstr>
      <vt:lpstr>PowerPoint Presentation</vt:lpstr>
      <vt:lpstr>Example explained</vt:lpstr>
      <vt:lpstr>Comments in JavaScript</vt:lpstr>
      <vt:lpstr>JavaScript Display Possibilities</vt:lpstr>
      <vt:lpstr>Document.write</vt:lpstr>
      <vt:lpstr>Console.log</vt:lpstr>
      <vt:lpstr>Document.write</vt:lpstr>
      <vt:lpstr>JavaScript Statements</vt:lpstr>
      <vt:lpstr>JavaScript Values</vt:lpstr>
      <vt:lpstr>JavaScript Literals </vt:lpstr>
      <vt:lpstr>JavaScript Variables</vt:lpstr>
      <vt:lpstr>Declaration: </vt:lpstr>
      <vt:lpstr>Initialization </vt:lpstr>
      <vt:lpstr>Assignment </vt:lpstr>
      <vt:lpstr>Weak typing </vt:lpstr>
      <vt:lpstr>Variables</vt:lpstr>
      <vt:lpstr>JavaScript Reserved Words</vt:lpstr>
      <vt:lpstr>JavaScript Variable Scope</vt:lpstr>
      <vt:lpstr>JavaScript Variable Scope</vt:lpstr>
      <vt:lpstr>User interaction: alert, prompt and confirm</vt:lpstr>
      <vt:lpstr>alert</vt:lpstr>
      <vt:lpstr>prompt</vt:lpstr>
      <vt:lpstr>confirm</vt:lpstr>
      <vt:lpstr>Data Types </vt:lpstr>
      <vt:lpstr>Strings</vt:lpstr>
      <vt:lpstr>Numbers</vt:lpstr>
      <vt:lpstr>Boolean</vt:lpstr>
      <vt:lpstr>Data type: Arrays </vt:lpstr>
      <vt:lpstr>Data type: Arrays </vt:lpstr>
      <vt:lpstr>Data type: Arrays </vt:lpstr>
      <vt:lpstr>Data type: Objects </vt:lpstr>
      <vt:lpstr>Data type: Objects</vt:lpstr>
      <vt:lpstr>Undefined and null</vt:lpstr>
      <vt:lpstr>Operators: Arithmetic</vt:lpstr>
      <vt:lpstr>Operators: Arithmetic</vt:lpstr>
      <vt:lpstr>Operators: Concatenation</vt:lpstr>
      <vt:lpstr>JavaScript Assignment Operators</vt:lpstr>
      <vt:lpstr>JavaScript Assignment Operators</vt:lpstr>
      <vt:lpstr>JavaScript Comparison and Logical Operators</vt:lpstr>
      <vt:lpstr>JavaScript Comparison and Logical Operators</vt:lpstr>
      <vt:lpstr>Logical Operators</vt:lpstr>
      <vt:lpstr>Logical Operators</vt:lpstr>
      <vt:lpstr>Bitwise Operators</vt:lpstr>
      <vt:lpstr>Bitwise Operators</vt:lpstr>
      <vt:lpstr>Strict equality</vt:lpstr>
      <vt:lpstr>JavaScript Type Operators</vt:lpstr>
      <vt:lpstr>Conditional Operator (? :)</vt:lpstr>
      <vt:lpstr>Conditional Action</vt:lpstr>
      <vt:lpstr>if statement</vt:lpstr>
      <vt:lpstr>if...else statement</vt:lpstr>
      <vt:lpstr>if...else statement</vt:lpstr>
      <vt:lpstr>if...else if... statement</vt:lpstr>
      <vt:lpstr>if...else if... statement</vt:lpstr>
      <vt:lpstr>if...else if... statement</vt:lpstr>
      <vt:lpstr>Logical conditions</vt:lpstr>
      <vt:lpstr>Logical conditions</vt:lpstr>
      <vt:lpstr>Logical conditions</vt:lpstr>
      <vt:lpstr>Switch</vt:lpstr>
      <vt:lpstr>Switch-  flowchart</vt:lpstr>
      <vt:lpstr>Switch Syntax</vt:lpstr>
      <vt:lpstr>PowerPoint Presentation</vt:lpstr>
      <vt:lpstr>Loops</vt:lpstr>
      <vt:lpstr>For Loop</vt:lpstr>
      <vt:lpstr>For loop flowchart</vt:lpstr>
      <vt:lpstr>While loop</vt:lpstr>
      <vt:lpstr>While loop flowchart</vt:lpstr>
      <vt:lpstr>While loop</vt:lpstr>
      <vt:lpstr>Do- while loop</vt:lpstr>
      <vt:lpstr>Do- while loop - flowchart</vt:lpstr>
      <vt:lpstr>Do- while loop</vt:lpstr>
      <vt:lpstr>For in loop</vt:lpstr>
      <vt:lpstr>For in loop</vt:lpstr>
      <vt:lpstr>break Statement</vt:lpstr>
      <vt:lpstr>continue Statement</vt:lpstr>
      <vt:lpstr>continue Statement</vt:lpstr>
      <vt:lpstr>JavaScript Functions</vt:lpstr>
      <vt:lpstr>JavaScript Function Syntax</vt:lpstr>
      <vt:lpstr>JavaScript Functions</vt:lpstr>
      <vt:lpstr>Function Invocation</vt:lpstr>
      <vt:lpstr>Function Return</vt:lpstr>
      <vt:lpstr>Functions – Argument array </vt:lpstr>
      <vt:lpstr>Functions – Argument array </vt:lpstr>
      <vt:lpstr>Functions – Argument array </vt:lpstr>
      <vt:lpstr>Functions example</vt:lpstr>
      <vt:lpstr>Functions as Variables</vt:lpstr>
      <vt:lpstr>anonymous functions</vt:lpstr>
      <vt:lpstr>anonymous functions</vt:lpstr>
      <vt:lpstr>JavaScript Function Literals</vt:lpstr>
      <vt:lpstr>JavaScript Function Literals</vt:lpstr>
      <vt:lpstr>Functions nested scope</vt:lpstr>
      <vt:lpstr>Functions and arguments</vt:lpstr>
      <vt:lpstr>Functions and arguments</vt:lpstr>
      <vt:lpstr>Passing a function around</vt:lpstr>
      <vt:lpstr>PowerPoint Presentation</vt:lpstr>
      <vt:lpstr>Closure functions</vt:lpstr>
      <vt:lpstr>Closure functions</vt:lpstr>
      <vt:lpstr>Closure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User</dc:creator>
  <cp:lastModifiedBy>User</cp:lastModifiedBy>
  <cp:revision>186</cp:revision>
  <dcterms:created xsi:type="dcterms:W3CDTF">2016-06-11T01:13:05Z</dcterms:created>
  <dcterms:modified xsi:type="dcterms:W3CDTF">2016-10-12T01:54:48Z</dcterms:modified>
</cp:coreProperties>
</file>