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8" r:id="rId13"/>
    <p:sldId id="269" r:id="rId14"/>
    <p:sldId id="267" r:id="rId15"/>
    <p:sldId id="270" r:id="rId16"/>
    <p:sldId id="271" r:id="rId17"/>
    <p:sldId id="272" r:id="rId18"/>
    <p:sldId id="274" r:id="rId19"/>
    <p:sldId id="273" r:id="rId20"/>
    <p:sldId id="277" r:id="rId21"/>
    <p:sldId id="275" r:id="rId22"/>
    <p:sldId id="276" r:id="rId23"/>
    <p:sldId id="283" r:id="rId24"/>
    <p:sldId id="353" r:id="rId25"/>
    <p:sldId id="282" r:id="rId26"/>
    <p:sldId id="278" r:id="rId27"/>
    <p:sldId id="279" r:id="rId28"/>
    <p:sldId id="280" r:id="rId29"/>
    <p:sldId id="281" r:id="rId30"/>
    <p:sldId id="284" r:id="rId31"/>
    <p:sldId id="285" r:id="rId32"/>
    <p:sldId id="286" r:id="rId33"/>
    <p:sldId id="290"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291" r:id="rId48"/>
    <p:sldId id="323" r:id="rId49"/>
    <p:sldId id="311" r:id="rId50"/>
    <p:sldId id="292" r:id="rId51"/>
    <p:sldId id="293" r:id="rId52"/>
    <p:sldId id="294" r:id="rId53"/>
    <p:sldId id="296" r:id="rId54"/>
    <p:sldId id="295" r:id="rId55"/>
    <p:sldId id="312" r:id="rId56"/>
    <p:sldId id="313" r:id="rId57"/>
    <p:sldId id="314" r:id="rId58"/>
    <p:sldId id="315" r:id="rId59"/>
    <p:sldId id="316" r:id="rId60"/>
    <p:sldId id="317" r:id="rId61"/>
    <p:sldId id="318" r:id="rId62"/>
    <p:sldId id="319" r:id="rId63"/>
    <p:sldId id="320" r:id="rId64"/>
    <p:sldId id="321" r:id="rId65"/>
    <p:sldId id="322" r:id="rId66"/>
    <p:sldId id="326" r:id="rId67"/>
    <p:sldId id="327" r:id="rId68"/>
    <p:sldId id="328" r:id="rId69"/>
    <p:sldId id="329" r:id="rId70"/>
    <p:sldId id="330" r:id="rId71"/>
    <p:sldId id="331" r:id="rId72"/>
    <p:sldId id="332" r:id="rId73"/>
    <p:sldId id="333" r:id="rId74"/>
    <p:sldId id="334" r:id="rId75"/>
    <p:sldId id="338" r:id="rId76"/>
    <p:sldId id="339" r:id="rId77"/>
    <p:sldId id="340" r:id="rId78"/>
    <p:sldId id="341" r:id="rId79"/>
    <p:sldId id="342" r:id="rId80"/>
    <p:sldId id="335" r:id="rId81"/>
    <p:sldId id="336" r:id="rId82"/>
    <p:sldId id="337" r:id="rId83"/>
    <p:sldId id="324" r:id="rId84"/>
    <p:sldId id="325" r:id="rId85"/>
    <p:sldId id="343" r:id="rId86"/>
    <p:sldId id="344" r:id="rId87"/>
    <p:sldId id="345" r:id="rId88"/>
    <p:sldId id="346" r:id="rId89"/>
    <p:sldId id="348" r:id="rId90"/>
    <p:sldId id="349" r:id="rId91"/>
    <p:sldId id="351" r:id="rId92"/>
    <p:sldId id="350" r:id="rId93"/>
    <p:sldId id="352"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12-Sep-18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jquery-tutorial.net/selectors/using-elements-ids-and-classes/" TargetMode="External"/><Relationship Id="rId2" Type="http://schemas.openxmlformats.org/officeDocument/2006/relationships/hyperlink" Target="http://www.jquery-tutorial.net/selectors/introduction/" TargetMode="External"/><Relationship Id="rId1" Type="http://schemas.openxmlformats.org/officeDocument/2006/relationships/slideLayout" Target="../slideLayouts/slideLayout2.xml"/><Relationship Id="rId5" Type="http://schemas.openxmlformats.org/officeDocument/2006/relationships/hyperlink" Target="http://www.jquery-tutorial.net/selectors/using-parent-child-relation-selectors/" TargetMode="External"/><Relationship Id="rId4" Type="http://schemas.openxmlformats.org/officeDocument/2006/relationships/hyperlink" Target="http://www.jquery-tutorial.net/selectors/using-attribut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jquery.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jquery-tutorial.net/dom-manipulation/getting-and-setting-attributes/" TargetMode="External"/><Relationship Id="rId7" Type="http://schemas.openxmlformats.org/officeDocument/2006/relationships/hyperlink" Target="http://www.jquery-tutorial.net/dom-manipulation/the-remove-and-empty-methods/" TargetMode="External"/><Relationship Id="rId2" Type="http://schemas.openxmlformats.org/officeDocument/2006/relationships/hyperlink" Target="http://www.jquery-tutorial.net/dom-manipulation/getting-and-setting-content/" TargetMode="External"/><Relationship Id="rId1" Type="http://schemas.openxmlformats.org/officeDocument/2006/relationships/slideLayout" Target="../slideLayouts/slideLayout2.xml"/><Relationship Id="rId6" Type="http://schemas.openxmlformats.org/officeDocument/2006/relationships/hyperlink" Target="http://www.jquery-tutorial.net/dom-manipulation/the-before-and-after-methods/" TargetMode="External"/><Relationship Id="rId5" Type="http://schemas.openxmlformats.org/officeDocument/2006/relationships/hyperlink" Target="http://www.jquery-tutorial.net/dom-manipulation/the-append-and-prepend-methods/" TargetMode="External"/><Relationship Id="rId4" Type="http://schemas.openxmlformats.org/officeDocument/2006/relationships/hyperlink" Target="http://www.jquery-tutorial.net/dom-manipulation/getting-and-setting-css-classe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sp.net/ajaxlibrary/cdn.ashx#jQuery_Releases_on_the_CDN_0" TargetMode="External"/><Relationship Id="rId2" Type="http://schemas.openxmlformats.org/officeDocument/2006/relationships/hyperlink" Target="http://code.google.com/intl/da/apis/libraries/devguide.html#jquery"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w3schools.com/jquery/traversing_children.asp" TargetMode="External"/><Relationship Id="rId2" Type="http://schemas.openxmlformats.org/officeDocument/2006/relationships/hyperlink" Target="http://www.w3schools.com/jquery/traversing_add.asp" TargetMode="External"/><Relationship Id="rId1" Type="http://schemas.openxmlformats.org/officeDocument/2006/relationships/slideLayout" Target="../slideLayouts/slideLayout2.xml"/><Relationship Id="rId6" Type="http://schemas.openxmlformats.org/officeDocument/2006/relationships/hyperlink" Target="http://www.w3schools.com/jquery/traversing_each.asp" TargetMode="External"/><Relationship Id="rId5" Type="http://schemas.openxmlformats.org/officeDocument/2006/relationships/hyperlink" Target="http://www.w3schools.com/jquery/traversing_contents.asp" TargetMode="External"/><Relationship Id="rId4" Type="http://schemas.openxmlformats.org/officeDocument/2006/relationships/hyperlink" Target="http://www.w3schools.com/jquery/traversing_closest.asp" TargetMode="External"/></Relationships>
</file>

<file path=ppt/slides/_rels/slide81.xml.rels><?xml version="1.0" encoding="UTF-8" standalone="yes"?>
<Relationships xmlns="http://schemas.openxmlformats.org/package/2006/relationships"><Relationship Id="rId8" Type="http://schemas.openxmlformats.org/officeDocument/2006/relationships/hyperlink" Target="http://www.w3schools.com/jquery/traversing_last.asp" TargetMode="External"/><Relationship Id="rId3" Type="http://schemas.openxmlformats.org/officeDocument/2006/relationships/hyperlink" Target="http://www.w3schools.com/jquery/traversing_filter.asp" TargetMode="External"/><Relationship Id="rId7" Type="http://schemas.openxmlformats.org/officeDocument/2006/relationships/hyperlink" Target="http://www.w3schools.com/jquery/traversing_is.asp" TargetMode="External"/><Relationship Id="rId2" Type="http://schemas.openxmlformats.org/officeDocument/2006/relationships/hyperlink" Target="http://www.w3schools.com/jquery/traversing_eq.asp" TargetMode="External"/><Relationship Id="rId1" Type="http://schemas.openxmlformats.org/officeDocument/2006/relationships/slideLayout" Target="../slideLayouts/slideLayout2.xml"/><Relationship Id="rId6" Type="http://schemas.openxmlformats.org/officeDocument/2006/relationships/hyperlink" Target="http://www.w3schools.com/jquery/traversing_has.asp" TargetMode="External"/><Relationship Id="rId5" Type="http://schemas.openxmlformats.org/officeDocument/2006/relationships/hyperlink" Target="http://www.w3schools.com/jquery/traversing_first.asp" TargetMode="External"/><Relationship Id="rId4" Type="http://schemas.openxmlformats.org/officeDocument/2006/relationships/hyperlink" Target="http://www.w3schools.com/jquery/traversing_find.asp" TargetMode="External"/></Relationships>
</file>

<file path=ppt/slides/_rels/slide82.xml.rels><?xml version="1.0" encoding="UTF-8" standalone="yes"?>
<Relationships xmlns="http://schemas.openxmlformats.org/package/2006/relationships"><Relationship Id="rId8" Type="http://schemas.openxmlformats.org/officeDocument/2006/relationships/hyperlink" Target="http://www.w3schools.com/jquery/traversing_parents.asp" TargetMode="External"/><Relationship Id="rId13" Type="http://schemas.openxmlformats.org/officeDocument/2006/relationships/hyperlink" Target="http://www.w3schools.com/jquery/traversing_siblings.asp" TargetMode="External"/><Relationship Id="rId3" Type="http://schemas.openxmlformats.org/officeDocument/2006/relationships/hyperlink" Target="http://www.w3schools.com/jquery/traversing_nextall.asp" TargetMode="External"/><Relationship Id="rId7" Type="http://schemas.openxmlformats.org/officeDocument/2006/relationships/hyperlink" Target="http://www.w3schools.com/jquery/traversing_parent.asp" TargetMode="External"/><Relationship Id="rId12" Type="http://schemas.openxmlformats.org/officeDocument/2006/relationships/hyperlink" Target="http://www.w3schools.com/jquery/traversing_prevuntil.asp" TargetMode="External"/><Relationship Id="rId2" Type="http://schemas.openxmlformats.org/officeDocument/2006/relationships/hyperlink" Target="http://www.w3schools.com/jquery/traversing_next.asp" TargetMode="External"/><Relationship Id="rId1" Type="http://schemas.openxmlformats.org/officeDocument/2006/relationships/slideLayout" Target="../slideLayouts/slideLayout2.xml"/><Relationship Id="rId6" Type="http://schemas.openxmlformats.org/officeDocument/2006/relationships/hyperlink" Target="http://www.w3schools.com/jquery/traversing_offsetparent.asp" TargetMode="External"/><Relationship Id="rId11" Type="http://schemas.openxmlformats.org/officeDocument/2006/relationships/hyperlink" Target="http://www.w3schools.com/jquery/traversing_prevall.asp" TargetMode="External"/><Relationship Id="rId5" Type="http://schemas.openxmlformats.org/officeDocument/2006/relationships/hyperlink" Target="http://www.w3schools.com/jquery/traversing_not.asp" TargetMode="External"/><Relationship Id="rId10" Type="http://schemas.openxmlformats.org/officeDocument/2006/relationships/hyperlink" Target="http://www.w3schools.com/jquery/traversing_prev.asp" TargetMode="External"/><Relationship Id="rId4" Type="http://schemas.openxmlformats.org/officeDocument/2006/relationships/hyperlink" Target="http://www.w3schools.com/jquery/traversing_nextuntil.asp" TargetMode="External"/><Relationship Id="rId9" Type="http://schemas.openxmlformats.org/officeDocument/2006/relationships/hyperlink" Target="http://www.w3schools.com/jquery/traversing_parentsuntil.asp" TargetMode="External"/><Relationship Id="rId14" Type="http://schemas.openxmlformats.org/officeDocument/2006/relationships/hyperlink" Target="http://www.w3schools.com/jquery/traversing_slice.asp"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jquery</a:t>
            </a:r>
            <a:endParaRPr lang="en-US" dirty="0"/>
          </a:p>
        </p:txBody>
      </p:sp>
      <p:sp>
        <p:nvSpPr>
          <p:cNvPr id="3" name="Subtitle 2"/>
          <p:cNvSpPr>
            <a:spLocks noGrp="1"/>
          </p:cNvSpPr>
          <p:nvPr>
            <p:ph type="subTitle" idx="1"/>
          </p:nvPr>
        </p:nvSpPr>
        <p:spPr/>
        <p:txBody>
          <a:bodyPr/>
          <a:lstStyle/>
          <a:p>
            <a:r>
              <a:rPr lang="en-US" dirty="0"/>
              <a:t>Anju </a:t>
            </a:r>
            <a:r>
              <a:rPr lang="en-US" dirty="0" err="1"/>
              <a:t>Munoth</a:t>
            </a:r>
            <a:endParaRPr lang="en-US" dirty="0"/>
          </a:p>
        </p:txBody>
      </p:sp>
    </p:spTree>
    <p:extLst>
      <p:ext uri="{BB962C8B-B14F-4D97-AF65-F5344CB8AC3E}">
        <p14:creationId xmlns:p14="http://schemas.microsoft.com/office/powerpoint/2010/main" val="209533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a:t>
            </a:r>
          </a:p>
        </p:txBody>
      </p:sp>
      <p:sp>
        <p:nvSpPr>
          <p:cNvPr id="3" name="Content Placeholder 2"/>
          <p:cNvSpPr>
            <a:spLocks noGrp="1"/>
          </p:cNvSpPr>
          <p:nvPr>
            <p:ph idx="1"/>
          </p:nvPr>
        </p:nvSpPr>
        <p:spPr>
          <a:xfrm>
            <a:off x="913794" y="1740311"/>
            <a:ext cx="11002903" cy="4925960"/>
          </a:xfrm>
        </p:spPr>
        <p:txBody>
          <a:bodyPr>
            <a:normAutofit fontScale="92500" lnSpcReduction="10000"/>
          </a:bodyPr>
          <a:lstStyle/>
          <a:p>
            <a:r>
              <a:rPr lang="en-US" dirty="0"/>
              <a:t>&lt;div id="divTest1"&gt;&lt;/div&gt;</a:t>
            </a:r>
          </a:p>
          <a:p>
            <a:pPr marL="0" indent="0">
              <a:buNone/>
            </a:pPr>
            <a:r>
              <a:rPr lang="en-US" dirty="0"/>
              <a:t>&lt;script type="text/</a:t>
            </a:r>
            <a:r>
              <a:rPr lang="en-US" dirty="0" err="1"/>
              <a:t>javascript</a:t>
            </a:r>
            <a:r>
              <a:rPr lang="en-US" dirty="0"/>
              <a:t>"&gt;</a:t>
            </a:r>
          </a:p>
          <a:p>
            <a:pPr marL="0" indent="0">
              <a:buNone/>
            </a:pPr>
            <a:r>
              <a:rPr lang="en-US" dirty="0"/>
              <a:t>    $("#divTest1").text("Hello, world!").</a:t>
            </a:r>
            <a:r>
              <a:rPr lang="en-US" dirty="0" err="1"/>
              <a:t>css</a:t>
            </a:r>
            <a:r>
              <a:rPr lang="en-US" dirty="0"/>
              <a:t>("color", "blue");</a:t>
            </a:r>
          </a:p>
          <a:p>
            <a:pPr marL="0" indent="0">
              <a:buNone/>
            </a:pPr>
            <a:r>
              <a:rPr lang="en-US" dirty="0"/>
              <a:t>&lt;/script&gt;</a:t>
            </a:r>
          </a:p>
          <a:p>
            <a:pPr marL="0" indent="0">
              <a:buNone/>
            </a:pPr>
            <a:r>
              <a:rPr lang="en-US" dirty="0"/>
              <a:t>&lt;div id="divTest2"&gt;&lt;/div&gt;</a:t>
            </a:r>
          </a:p>
          <a:p>
            <a:pPr marL="0" indent="0">
              <a:buNone/>
            </a:pPr>
            <a:r>
              <a:rPr lang="en-US" dirty="0"/>
              <a:t>&lt;script type="text/</a:t>
            </a:r>
            <a:r>
              <a:rPr lang="en-US" dirty="0" err="1"/>
              <a:t>javascript</a:t>
            </a:r>
            <a:r>
              <a:rPr lang="en-US" dirty="0"/>
              <a:t>"&gt;</a:t>
            </a:r>
          </a:p>
          <a:p>
            <a:pPr marL="0" indent="0">
              <a:buNone/>
            </a:pPr>
            <a:r>
              <a:rPr lang="en-US" dirty="0"/>
              <a:t>        $("#divTest2").text("Hello, world!")</a:t>
            </a:r>
          </a:p>
          <a:p>
            <a:pPr marL="0" indent="0">
              <a:buNone/>
            </a:pPr>
            <a:r>
              <a:rPr lang="en-US" dirty="0"/>
              <a:t>                                        .</a:t>
            </a:r>
            <a:r>
              <a:rPr lang="en-US" dirty="0" err="1"/>
              <a:t>removeClass</a:t>
            </a:r>
            <a:r>
              <a:rPr lang="en-US" dirty="0"/>
              <a:t>("blue")</a:t>
            </a:r>
          </a:p>
          <a:p>
            <a:pPr marL="0" indent="0">
              <a:buNone/>
            </a:pPr>
            <a:r>
              <a:rPr lang="en-US" dirty="0"/>
              <a:t>                                        .</a:t>
            </a:r>
            <a:r>
              <a:rPr lang="en-US" dirty="0" err="1"/>
              <a:t>addClass</a:t>
            </a:r>
            <a:r>
              <a:rPr lang="en-US" dirty="0"/>
              <a:t>("bold")</a:t>
            </a:r>
          </a:p>
          <a:p>
            <a:pPr marL="0" indent="0">
              <a:buNone/>
            </a:pPr>
            <a:r>
              <a:rPr lang="en-US" dirty="0"/>
              <a:t>                                        .</a:t>
            </a:r>
            <a:r>
              <a:rPr lang="en-US" dirty="0" err="1"/>
              <a:t>css</a:t>
            </a:r>
            <a:r>
              <a:rPr lang="en-US" dirty="0"/>
              <a:t>("color", "blue");                                  </a:t>
            </a:r>
          </a:p>
          <a:p>
            <a:pPr marL="0" indent="0">
              <a:buNone/>
            </a:pPr>
            <a:r>
              <a:rPr lang="en-US" dirty="0"/>
              <a:t>&lt;/script&gt;</a:t>
            </a:r>
          </a:p>
          <a:p>
            <a:pPr marL="0" indent="0">
              <a:buNone/>
            </a:pPr>
            <a:endParaRPr lang="en-US" dirty="0"/>
          </a:p>
        </p:txBody>
      </p:sp>
    </p:spTree>
    <p:extLst>
      <p:ext uri="{BB962C8B-B14F-4D97-AF65-F5344CB8AC3E}">
        <p14:creationId xmlns:p14="http://schemas.microsoft.com/office/powerpoint/2010/main" val="99742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Selectors</a:t>
            </a:r>
            <a:br>
              <a:rPr lang="en-US" dirty="0">
                <a:effectLst/>
              </a:rPr>
            </a:br>
            <a:endParaRPr lang="en-US" dirty="0"/>
          </a:p>
        </p:txBody>
      </p:sp>
      <p:sp>
        <p:nvSpPr>
          <p:cNvPr id="3" name="Content Placeholder 2"/>
          <p:cNvSpPr>
            <a:spLocks noGrp="1"/>
          </p:cNvSpPr>
          <p:nvPr>
            <p:ph idx="1"/>
          </p:nvPr>
        </p:nvSpPr>
        <p:spPr/>
        <p:txBody>
          <a:bodyPr/>
          <a:lstStyle/>
          <a:p>
            <a:pPr marL="0" indent="0">
              <a:buNone/>
            </a:pPr>
            <a:endParaRPr lang="en-US" b="1" dirty="0">
              <a:effectLst/>
            </a:endParaRPr>
          </a:p>
          <a:p>
            <a:r>
              <a:rPr lang="en-US" dirty="0">
                <a:effectLst/>
                <a:hlinkClick r:id="rId2" tooltip="Introduction"/>
              </a:rPr>
              <a:t>Introduction</a:t>
            </a:r>
            <a:endParaRPr lang="en-US" dirty="0">
              <a:effectLst/>
            </a:endParaRPr>
          </a:p>
          <a:p>
            <a:r>
              <a:rPr lang="en-US" dirty="0">
                <a:effectLst/>
                <a:hlinkClick r:id="rId3" tooltip="Using elements, ID's and classes"/>
              </a:rPr>
              <a:t>Using elements, ID's and classes</a:t>
            </a:r>
            <a:endParaRPr lang="en-US" dirty="0">
              <a:effectLst/>
            </a:endParaRPr>
          </a:p>
          <a:p>
            <a:r>
              <a:rPr lang="en-US" dirty="0">
                <a:effectLst/>
                <a:hlinkClick r:id="rId4" tooltip="Using attributes"/>
              </a:rPr>
              <a:t>Using attributes</a:t>
            </a:r>
            <a:endParaRPr lang="en-US" dirty="0">
              <a:effectLst/>
            </a:endParaRPr>
          </a:p>
          <a:p>
            <a:r>
              <a:rPr lang="en-US" dirty="0">
                <a:effectLst/>
                <a:hlinkClick r:id="rId5" tooltip="Parent/child relation selectors"/>
              </a:rPr>
              <a:t>Parent/child relation selectors</a:t>
            </a:r>
            <a:endParaRPr lang="en-US" dirty="0">
              <a:effectLst/>
            </a:endParaRPr>
          </a:p>
        </p:txBody>
      </p:sp>
    </p:spTree>
    <p:extLst>
      <p:ext uri="{BB962C8B-B14F-4D97-AF65-F5344CB8AC3E}">
        <p14:creationId xmlns:p14="http://schemas.microsoft.com/office/powerpoint/2010/main" val="251979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 using attributes</a:t>
            </a:r>
          </a:p>
        </p:txBody>
      </p:sp>
      <p:sp>
        <p:nvSpPr>
          <p:cNvPr id="3" name="Content Placeholder 2"/>
          <p:cNvSpPr>
            <a:spLocks noGrp="1"/>
          </p:cNvSpPr>
          <p:nvPr>
            <p:ph idx="1"/>
          </p:nvPr>
        </p:nvSpPr>
        <p:spPr>
          <a:xfrm>
            <a:off x="913795" y="2096063"/>
            <a:ext cx="10353762" cy="4643949"/>
          </a:xfrm>
        </p:spPr>
        <p:txBody>
          <a:bodyPr>
            <a:normAutofit fontScale="92500" lnSpcReduction="10000"/>
          </a:bodyPr>
          <a:lstStyle/>
          <a:p>
            <a:pPr marL="0" indent="0">
              <a:buNone/>
            </a:pPr>
            <a:r>
              <a:rPr lang="en-US" dirty="0"/>
              <a:t>&lt;span title="Title 1"&gt;Test 1&lt;/span&gt;&lt;</a:t>
            </a:r>
            <a:r>
              <a:rPr lang="en-US" dirty="0" err="1"/>
              <a:t>br</a:t>
            </a:r>
            <a:r>
              <a:rPr lang="en-US" dirty="0"/>
              <a:t> /&gt;</a:t>
            </a:r>
          </a:p>
          <a:p>
            <a:pPr marL="0" indent="0">
              <a:buNone/>
            </a:pPr>
            <a:r>
              <a:rPr lang="en-US" dirty="0"/>
              <a:t>&lt;span&gt;Test 2&lt;/span&gt;&lt;</a:t>
            </a:r>
            <a:r>
              <a:rPr lang="en-US" dirty="0" err="1"/>
              <a:t>br</a:t>
            </a:r>
            <a:r>
              <a:rPr lang="en-US" dirty="0"/>
              <a:t> /&gt;</a:t>
            </a:r>
          </a:p>
          <a:p>
            <a:pPr marL="0" indent="0">
              <a:buNone/>
            </a:pPr>
            <a:r>
              <a:rPr lang="en-US" dirty="0"/>
              <a:t>&lt;span title="Title 3"&gt;Test 3&lt;/span&gt;&lt;</a:t>
            </a:r>
            <a:r>
              <a:rPr lang="en-US" dirty="0" err="1"/>
              <a:t>br</a:t>
            </a:r>
            <a:r>
              <a:rPr lang="en-US" dirty="0"/>
              <a:t> /&gt;</a:t>
            </a:r>
          </a:p>
          <a:p>
            <a:pPr marL="0" indent="0">
              <a:buNone/>
            </a:pPr>
            <a:endParaRPr lang="en-US" dirty="0"/>
          </a:p>
          <a:p>
            <a:pPr marL="0" indent="0">
              <a:buNone/>
            </a:pPr>
            <a:r>
              <a:rPr lang="en-US" dirty="0"/>
              <a:t>&lt;script type="text/</a:t>
            </a:r>
            <a:r>
              <a:rPr lang="en-US" dirty="0" err="1"/>
              <a:t>javascript</a:t>
            </a:r>
            <a:r>
              <a:rPr lang="en-US" dirty="0"/>
              <a:t>"&gt;</a:t>
            </a:r>
          </a:p>
          <a:p>
            <a:pPr marL="0" indent="0">
              <a:buNone/>
            </a:pPr>
            <a:r>
              <a:rPr lang="en-US" dirty="0"/>
              <a:t>$(function()</a:t>
            </a:r>
          </a:p>
          <a:p>
            <a:pPr marL="0" indent="0">
              <a:buNone/>
            </a:pPr>
            <a:r>
              <a:rPr lang="en-US" dirty="0"/>
              <a:t>{</a:t>
            </a:r>
          </a:p>
          <a:p>
            <a:pPr marL="0" indent="0">
              <a:buNone/>
            </a:pPr>
            <a:r>
              <a:rPr lang="en-US" dirty="0"/>
              <a:t>        $("[title]").</a:t>
            </a:r>
            <a:r>
              <a:rPr lang="en-US" dirty="0" err="1"/>
              <a:t>css</a:t>
            </a:r>
            <a:r>
              <a:rPr lang="en-US" dirty="0"/>
              <a:t>("text-decoration", "underline");</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224185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 using attributes</a:t>
            </a:r>
          </a:p>
        </p:txBody>
      </p:sp>
      <p:sp>
        <p:nvSpPr>
          <p:cNvPr id="3" name="Content Placeholder 2"/>
          <p:cNvSpPr>
            <a:spLocks noGrp="1"/>
          </p:cNvSpPr>
          <p:nvPr>
            <p:ph idx="1"/>
          </p:nvPr>
        </p:nvSpPr>
        <p:spPr>
          <a:xfrm>
            <a:off x="663073" y="1742101"/>
            <a:ext cx="10353762" cy="4924169"/>
          </a:xfrm>
        </p:spPr>
        <p:txBody>
          <a:bodyPr>
            <a:normAutofit/>
          </a:bodyPr>
          <a:lstStyle/>
          <a:p>
            <a:pPr marL="0" indent="0">
              <a:buNone/>
            </a:pPr>
            <a:r>
              <a:rPr lang="en-US" dirty="0"/>
              <a:t>&lt;a </a:t>
            </a:r>
            <a:r>
              <a:rPr lang="en-US" dirty="0" err="1"/>
              <a:t>href</a:t>
            </a:r>
            <a:r>
              <a:rPr lang="en-US" dirty="0"/>
              <a:t>="http://www.google.com" target="_blank"&gt;Link 1&lt;/a&gt;&lt;</a:t>
            </a:r>
            <a:r>
              <a:rPr lang="en-US" dirty="0" err="1"/>
              <a:t>br</a:t>
            </a:r>
            <a:r>
              <a:rPr lang="en-US" dirty="0"/>
              <a:t> /&gt;</a:t>
            </a:r>
          </a:p>
          <a:p>
            <a:pPr marL="0" indent="0">
              <a:buNone/>
            </a:pPr>
            <a:r>
              <a:rPr lang="en-US" dirty="0"/>
              <a:t>&lt;a </a:t>
            </a:r>
            <a:r>
              <a:rPr lang="en-US" dirty="0" err="1"/>
              <a:t>href</a:t>
            </a:r>
            <a:r>
              <a:rPr lang="en-US" dirty="0"/>
              <a:t>="http://www.google.com" target="_self"&gt;Link 2&lt;/a&gt;&lt;</a:t>
            </a:r>
            <a:r>
              <a:rPr lang="en-US" dirty="0" err="1"/>
              <a:t>br</a:t>
            </a:r>
            <a:r>
              <a:rPr lang="en-US" dirty="0"/>
              <a:t> /&gt;</a:t>
            </a:r>
          </a:p>
          <a:p>
            <a:pPr marL="0" indent="0">
              <a:buNone/>
            </a:pPr>
            <a:r>
              <a:rPr lang="en-US" dirty="0"/>
              <a:t>&lt;a </a:t>
            </a:r>
            <a:r>
              <a:rPr lang="en-US" dirty="0" err="1"/>
              <a:t>href</a:t>
            </a:r>
            <a:r>
              <a:rPr lang="en-US" dirty="0"/>
              <a:t>="http://www.google.com" target="_blank"&gt;Link 3&lt;/a&gt;&lt;</a:t>
            </a:r>
            <a:r>
              <a:rPr lang="en-US" dirty="0" err="1"/>
              <a:t>br</a:t>
            </a:r>
            <a:r>
              <a:rPr lang="en-US" dirty="0"/>
              <a:t> /&gt;</a:t>
            </a:r>
          </a:p>
          <a:p>
            <a:pPr marL="0" indent="0">
              <a:buNone/>
            </a:pPr>
            <a:endParaRPr lang="en-US" dirty="0"/>
          </a:p>
          <a:p>
            <a:pPr marL="0" indent="0">
              <a:buNone/>
            </a:pPr>
            <a:r>
              <a:rPr lang="en-US" dirty="0"/>
              <a:t>&lt;script type="text/</a:t>
            </a:r>
            <a:r>
              <a:rPr lang="en-US" dirty="0" err="1"/>
              <a:t>javascript</a:t>
            </a:r>
            <a:r>
              <a:rPr lang="en-US" dirty="0"/>
              <a:t>"&gt;</a:t>
            </a:r>
          </a:p>
          <a:p>
            <a:pPr marL="0" indent="0">
              <a:buNone/>
            </a:pPr>
            <a:r>
              <a:rPr lang="en-US" dirty="0"/>
              <a:t>$(function()</a:t>
            </a:r>
          </a:p>
          <a:p>
            <a:pPr marL="0" indent="0">
              <a:buNone/>
            </a:pPr>
            <a:r>
              <a:rPr lang="en-US" dirty="0"/>
              <a:t>{</a:t>
            </a:r>
          </a:p>
          <a:p>
            <a:pPr marL="0" indent="0">
              <a:buNone/>
            </a:pPr>
            <a:r>
              <a:rPr lang="en-US" dirty="0"/>
              <a:t>        $("a[target='_blank']").append(" [new window]");</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72428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 using attributes</a:t>
            </a:r>
          </a:p>
        </p:txBody>
      </p:sp>
      <p:sp>
        <p:nvSpPr>
          <p:cNvPr id="3" name="Content Placeholder 2"/>
          <p:cNvSpPr>
            <a:spLocks noGrp="1"/>
          </p:cNvSpPr>
          <p:nvPr>
            <p:ph idx="1"/>
          </p:nvPr>
        </p:nvSpPr>
        <p:spPr>
          <a:xfrm>
            <a:off x="913795" y="2096063"/>
            <a:ext cx="10353762" cy="4584955"/>
          </a:xfrm>
        </p:spPr>
        <p:txBody>
          <a:bodyPr/>
          <a:lstStyle/>
          <a:p>
            <a:r>
              <a:rPr lang="en-US" dirty="0"/>
              <a:t>Find elements with a value which starts with a specific string using the ^= operator:</a:t>
            </a:r>
          </a:p>
          <a:p>
            <a:pPr marL="0" indent="0">
              <a:buNone/>
            </a:pPr>
            <a:r>
              <a:rPr lang="en-US" dirty="0" smtClean="0"/>
              <a:t>		$("</a:t>
            </a:r>
            <a:r>
              <a:rPr lang="en-US" dirty="0"/>
              <a:t>input[name^='txt']").</a:t>
            </a:r>
            <a:r>
              <a:rPr lang="en-US" dirty="0" err="1"/>
              <a:t>css</a:t>
            </a:r>
            <a:r>
              <a:rPr lang="en-US" dirty="0"/>
              <a:t>("color", "blue");</a:t>
            </a:r>
          </a:p>
          <a:p>
            <a:endParaRPr lang="en-US" dirty="0" smtClean="0"/>
          </a:p>
          <a:p>
            <a:r>
              <a:rPr lang="en-US" dirty="0" smtClean="0"/>
              <a:t>Find </a:t>
            </a:r>
            <a:r>
              <a:rPr lang="en-US" dirty="0"/>
              <a:t>elements with a value which ends with a specific string using the $= operator:</a:t>
            </a:r>
          </a:p>
          <a:p>
            <a:pPr marL="0" indent="0">
              <a:buNone/>
            </a:pPr>
            <a:r>
              <a:rPr lang="en-US" dirty="0" smtClean="0"/>
              <a:t>		$("</a:t>
            </a:r>
            <a:r>
              <a:rPr lang="en-US" dirty="0"/>
              <a:t>input[name$='letter']").</a:t>
            </a:r>
            <a:r>
              <a:rPr lang="en-US" dirty="0" err="1"/>
              <a:t>css</a:t>
            </a:r>
            <a:r>
              <a:rPr lang="en-US" dirty="0"/>
              <a:t>("color", "red");</a:t>
            </a:r>
          </a:p>
          <a:p>
            <a:endParaRPr lang="en-US" dirty="0" smtClean="0"/>
          </a:p>
          <a:p>
            <a:r>
              <a:rPr lang="en-US" dirty="0" smtClean="0"/>
              <a:t>Find </a:t>
            </a:r>
            <a:r>
              <a:rPr lang="en-US" dirty="0"/>
              <a:t>elements with a value which contains a specific word:</a:t>
            </a:r>
          </a:p>
          <a:p>
            <a:pPr marL="0" indent="0">
              <a:buNone/>
            </a:pPr>
            <a:r>
              <a:rPr lang="en-US" dirty="0" smtClean="0"/>
              <a:t>		$("</a:t>
            </a:r>
            <a:r>
              <a:rPr lang="en-US" dirty="0"/>
              <a:t>input[name*='txt']").</a:t>
            </a:r>
            <a:r>
              <a:rPr lang="en-US" dirty="0" err="1"/>
              <a:t>css</a:t>
            </a:r>
            <a:r>
              <a:rPr lang="en-US" dirty="0"/>
              <a:t>("color", "blue");</a:t>
            </a:r>
          </a:p>
        </p:txBody>
      </p:sp>
    </p:spTree>
    <p:extLst>
      <p:ext uri="{BB962C8B-B14F-4D97-AF65-F5344CB8AC3E}">
        <p14:creationId xmlns:p14="http://schemas.microsoft.com/office/powerpoint/2010/main" val="217144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Parent/child relation selectors</a:t>
            </a:r>
            <a:br>
              <a:rPr lang="en-US" dirty="0">
                <a:effectLst/>
              </a:rPr>
            </a:br>
            <a:endParaRPr lang="en-US" dirty="0"/>
          </a:p>
        </p:txBody>
      </p:sp>
      <p:sp>
        <p:nvSpPr>
          <p:cNvPr id="3" name="Content Placeholder 2"/>
          <p:cNvSpPr>
            <a:spLocks noGrp="1"/>
          </p:cNvSpPr>
          <p:nvPr>
            <p:ph idx="1"/>
          </p:nvPr>
        </p:nvSpPr>
        <p:spPr/>
        <p:txBody>
          <a:bodyPr>
            <a:normAutofit/>
          </a:bodyPr>
          <a:lstStyle/>
          <a:p>
            <a:r>
              <a:rPr lang="en-US" dirty="0">
                <a:effectLst/>
              </a:rPr>
              <a:t>The syntax for finding children which are direct descendants of an element : </a:t>
            </a:r>
            <a:r>
              <a:rPr lang="en-US" dirty="0"/>
              <a:t/>
            </a:r>
            <a:br>
              <a:rPr lang="en-US" dirty="0"/>
            </a:br>
            <a:r>
              <a:rPr lang="en-US" dirty="0" smtClean="0"/>
              <a:t>				</a:t>
            </a:r>
          </a:p>
          <a:p>
            <a:pPr marL="0" indent="0">
              <a:buNone/>
            </a:pPr>
            <a:r>
              <a:rPr lang="en-US" dirty="0">
                <a:effectLst/>
              </a:rPr>
              <a:t>	</a:t>
            </a:r>
            <a:r>
              <a:rPr lang="en-US" dirty="0" smtClean="0">
                <a:effectLst/>
              </a:rPr>
              <a:t>			</a:t>
            </a:r>
            <a:r>
              <a:rPr lang="en-US" dirty="0" smtClean="0">
                <a:effectLst/>
              </a:rPr>
              <a:t>$("</a:t>
            </a:r>
            <a:r>
              <a:rPr lang="en-US" dirty="0">
                <a:effectLst/>
              </a:rPr>
              <a:t>div &gt; a") </a:t>
            </a:r>
            <a:r>
              <a:rPr lang="en-US" dirty="0"/>
              <a:t/>
            </a:r>
            <a:br>
              <a:rPr lang="en-US" dirty="0"/>
            </a:br>
            <a:r>
              <a:rPr lang="en-US" dirty="0"/>
              <a:t/>
            </a:r>
            <a:br>
              <a:rPr lang="en-US" dirty="0"/>
            </a:br>
            <a:r>
              <a:rPr lang="en-US" dirty="0">
                <a:effectLst/>
              </a:rPr>
              <a:t>This selector will find all links which are the direct child of a div element. </a:t>
            </a:r>
            <a:r>
              <a:rPr lang="en-US" dirty="0"/>
              <a:t/>
            </a:r>
            <a:br>
              <a:rPr lang="en-US" dirty="0"/>
            </a:br>
            <a:r>
              <a:rPr lang="en-US" dirty="0" smtClean="0"/>
              <a:t>				</a:t>
            </a:r>
          </a:p>
          <a:p>
            <a:pPr marL="0" indent="0">
              <a:buNone/>
            </a:pPr>
            <a:r>
              <a:rPr lang="en-US" dirty="0">
                <a:effectLst/>
              </a:rPr>
              <a:t>	</a:t>
            </a:r>
            <a:r>
              <a:rPr lang="en-US" dirty="0" smtClean="0">
                <a:effectLst/>
              </a:rPr>
              <a:t>			</a:t>
            </a:r>
            <a:r>
              <a:rPr lang="en-US" dirty="0" smtClean="0">
                <a:effectLst/>
              </a:rPr>
              <a:t>$("</a:t>
            </a:r>
            <a:r>
              <a:rPr lang="en-US" dirty="0">
                <a:effectLst/>
              </a:rPr>
              <a:t>div a") </a:t>
            </a:r>
            <a:r>
              <a:rPr lang="en-US" dirty="0"/>
              <a:t/>
            </a:r>
            <a:br>
              <a:rPr lang="en-US" dirty="0"/>
            </a:br>
            <a:endParaRPr lang="en-US" dirty="0"/>
          </a:p>
        </p:txBody>
      </p:sp>
    </p:spTree>
    <p:extLst>
      <p:ext uri="{BB962C8B-B14F-4D97-AF65-F5344CB8AC3E}">
        <p14:creationId xmlns:p14="http://schemas.microsoft.com/office/powerpoint/2010/main" val="354035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Parent/child relation selectors</a:t>
            </a:r>
            <a:br>
              <a:rPr lang="en-US" dirty="0">
                <a:effectLst/>
              </a:rPr>
            </a:br>
            <a:endParaRPr lang="en-US" dirty="0"/>
          </a:p>
        </p:txBody>
      </p:sp>
      <p:sp>
        <p:nvSpPr>
          <p:cNvPr id="3" name="Content Placeholder 2"/>
          <p:cNvSpPr>
            <a:spLocks noGrp="1"/>
          </p:cNvSpPr>
          <p:nvPr>
            <p:ph idx="1"/>
          </p:nvPr>
        </p:nvSpPr>
        <p:spPr>
          <a:xfrm>
            <a:off x="722065" y="1476631"/>
            <a:ext cx="10353762" cy="5204388"/>
          </a:xfrm>
        </p:spPr>
        <p:txBody>
          <a:bodyPr>
            <a:noAutofit/>
          </a:bodyPr>
          <a:lstStyle/>
          <a:p>
            <a:pPr marL="0" indent="0">
              <a:lnSpc>
                <a:spcPct val="100000"/>
              </a:lnSpc>
              <a:buNone/>
            </a:pPr>
            <a:r>
              <a:rPr lang="en-US" dirty="0"/>
              <a:t>&lt;div id="divTestArea1"&gt;</a:t>
            </a:r>
          </a:p>
          <a:p>
            <a:pPr marL="0" indent="0">
              <a:lnSpc>
                <a:spcPct val="100000"/>
              </a:lnSpc>
              <a:buNone/>
            </a:pPr>
            <a:r>
              <a:rPr lang="en-US" dirty="0"/>
              <a:t>        &lt;b&gt;Bold text&lt;/b&gt;</a:t>
            </a:r>
          </a:p>
          <a:p>
            <a:pPr marL="0" indent="0">
              <a:lnSpc>
                <a:spcPct val="100000"/>
              </a:lnSpc>
              <a:buNone/>
            </a:pPr>
            <a:r>
              <a:rPr lang="en-US" dirty="0"/>
              <a:t>        &lt;</a:t>
            </a:r>
            <a:r>
              <a:rPr lang="en-US" dirty="0" err="1"/>
              <a:t>i</a:t>
            </a:r>
            <a:r>
              <a:rPr lang="en-US" dirty="0"/>
              <a:t>&gt;Italic text&lt;/</a:t>
            </a:r>
            <a:r>
              <a:rPr lang="en-US" dirty="0" err="1"/>
              <a:t>i</a:t>
            </a:r>
            <a:r>
              <a:rPr lang="en-US" dirty="0"/>
              <a:t>&gt;</a:t>
            </a:r>
          </a:p>
          <a:p>
            <a:pPr marL="0" indent="0">
              <a:lnSpc>
                <a:spcPct val="100000"/>
              </a:lnSpc>
              <a:buNone/>
            </a:pPr>
            <a:r>
              <a:rPr lang="en-US" dirty="0"/>
              <a:t>        &lt;div id="divTestArea2"&gt;</a:t>
            </a:r>
          </a:p>
          <a:p>
            <a:pPr marL="0" indent="0">
              <a:lnSpc>
                <a:spcPct val="100000"/>
              </a:lnSpc>
              <a:buNone/>
            </a:pPr>
            <a:r>
              <a:rPr lang="en-US" dirty="0"/>
              <a:t>                &lt;b&gt;Bold text 2&lt;/b&gt;</a:t>
            </a:r>
          </a:p>
          <a:p>
            <a:pPr marL="0" indent="0">
              <a:lnSpc>
                <a:spcPct val="100000"/>
              </a:lnSpc>
              <a:buNone/>
            </a:pPr>
            <a:r>
              <a:rPr lang="en-US" dirty="0"/>
              <a:t>                &lt;</a:t>
            </a:r>
            <a:r>
              <a:rPr lang="en-US" dirty="0" err="1"/>
              <a:t>i</a:t>
            </a:r>
            <a:r>
              <a:rPr lang="en-US" dirty="0"/>
              <a:t>&gt;Italic text 2&lt;/</a:t>
            </a:r>
            <a:r>
              <a:rPr lang="en-US" dirty="0" err="1"/>
              <a:t>i</a:t>
            </a:r>
            <a:r>
              <a:rPr lang="en-US" dirty="0"/>
              <a:t>&gt;</a:t>
            </a:r>
          </a:p>
          <a:p>
            <a:pPr marL="0" indent="0">
              <a:lnSpc>
                <a:spcPct val="100000"/>
              </a:lnSpc>
              <a:buNone/>
            </a:pPr>
            <a:r>
              <a:rPr lang="en-US" dirty="0"/>
              <a:t>                &lt;div</a:t>
            </a:r>
            <a:r>
              <a:rPr lang="en-US" dirty="0" smtClean="0"/>
              <a:t>&gt;	                        </a:t>
            </a:r>
            <a:r>
              <a:rPr lang="en-US" dirty="0"/>
              <a:t>&lt;b&gt;Bold text 3&lt;/b</a:t>
            </a:r>
            <a:r>
              <a:rPr lang="en-US" dirty="0" smtClean="0"/>
              <a:t>&gt;	                </a:t>
            </a:r>
            <a:r>
              <a:rPr lang="en-US" dirty="0"/>
              <a:t>&lt;/div&gt;</a:t>
            </a:r>
          </a:p>
          <a:p>
            <a:pPr marL="0" indent="0">
              <a:lnSpc>
                <a:spcPct val="100000"/>
              </a:lnSpc>
              <a:buNone/>
            </a:pPr>
            <a:r>
              <a:rPr lang="en-US" dirty="0"/>
              <a:t>        &lt;/div&gt;</a:t>
            </a:r>
          </a:p>
          <a:p>
            <a:pPr marL="0" indent="0">
              <a:lnSpc>
                <a:spcPct val="100000"/>
              </a:lnSpc>
              <a:buNone/>
            </a:pPr>
            <a:r>
              <a:rPr lang="en-US" dirty="0"/>
              <a:t>&lt;/div&gt;</a:t>
            </a:r>
          </a:p>
          <a:p>
            <a:pPr marL="0" indent="0">
              <a:lnSpc>
                <a:spcPct val="100000"/>
              </a:lnSpc>
              <a:buNone/>
            </a:pPr>
            <a:r>
              <a:rPr lang="en-US" dirty="0"/>
              <a:t>&lt;script type="text/</a:t>
            </a:r>
            <a:r>
              <a:rPr lang="en-US" dirty="0" err="1"/>
              <a:t>javascript</a:t>
            </a:r>
            <a:r>
              <a:rPr lang="en-US" dirty="0"/>
              <a:t>"&gt;</a:t>
            </a:r>
          </a:p>
          <a:p>
            <a:pPr marL="0" indent="0">
              <a:lnSpc>
                <a:spcPct val="100000"/>
              </a:lnSpc>
              <a:buNone/>
            </a:pPr>
            <a:r>
              <a:rPr lang="en-US" dirty="0"/>
              <a:t>$("#divTestArea1 &gt; b").</a:t>
            </a:r>
            <a:r>
              <a:rPr lang="en-US" dirty="0" err="1"/>
              <a:t>css</a:t>
            </a:r>
            <a:r>
              <a:rPr lang="en-US" dirty="0"/>
              <a:t>("color", "blue");</a:t>
            </a:r>
          </a:p>
          <a:p>
            <a:pPr marL="0" indent="0">
              <a:lnSpc>
                <a:spcPct val="100000"/>
              </a:lnSpc>
              <a:buNone/>
            </a:pPr>
            <a:r>
              <a:rPr lang="en-US" dirty="0"/>
              <a:t>&lt;/script&gt;</a:t>
            </a:r>
          </a:p>
        </p:txBody>
      </p:sp>
    </p:spTree>
    <p:extLst>
      <p:ext uri="{BB962C8B-B14F-4D97-AF65-F5344CB8AC3E}">
        <p14:creationId xmlns:p14="http://schemas.microsoft.com/office/powerpoint/2010/main" val="190678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Parent/child relation selectors</a:t>
            </a:r>
            <a:br>
              <a:rPr lang="en-US" dirty="0">
                <a:effectLst/>
              </a:rPr>
            </a:br>
            <a:endParaRPr lang="en-US" dirty="0"/>
          </a:p>
        </p:txBody>
      </p:sp>
      <p:sp>
        <p:nvSpPr>
          <p:cNvPr id="3" name="Content Placeholder 2"/>
          <p:cNvSpPr>
            <a:spLocks noGrp="1"/>
          </p:cNvSpPr>
          <p:nvPr>
            <p:ph idx="1"/>
          </p:nvPr>
        </p:nvSpPr>
        <p:spPr>
          <a:xfrm>
            <a:off x="442452" y="1371600"/>
            <a:ext cx="10825105" cy="5042452"/>
          </a:xfrm>
        </p:spPr>
        <p:txBody>
          <a:bodyPr>
            <a:noAutofit/>
          </a:bodyPr>
          <a:lstStyle/>
          <a:p>
            <a:pPr marL="0" indent="0">
              <a:buNone/>
            </a:pPr>
            <a:r>
              <a:rPr lang="en-US" sz="1800" dirty="0"/>
              <a:t>&lt;div id="divTestArea1"&gt;</a:t>
            </a:r>
          </a:p>
          <a:p>
            <a:pPr marL="0" indent="0">
              <a:buNone/>
            </a:pPr>
            <a:r>
              <a:rPr lang="en-US" sz="1800" dirty="0"/>
              <a:t>        &lt;b&gt;Bold text&lt;/b&gt;</a:t>
            </a:r>
          </a:p>
          <a:p>
            <a:pPr marL="0" indent="0">
              <a:buNone/>
            </a:pPr>
            <a:r>
              <a:rPr lang="en-US" sz="1800" dirty="0"/>
              <a:t>        &lt;</a:t>
            </a:r>
            <a:r>
              <a:rPr lang="en-US" sz="1800" dirty="0" err="1"/>
              <a:t>i</a:t>
            </a:r>
            <a:r>
              <a:rPr lang="en-US" sz="1800" dirty="0"/>
              <a:t>&gt;Italic text&lt;/</a:t>
            </a:r>
            <a:r>
              <a:rPr lang="en-US" sz="1800" dirty="0" err="1"/>
              <a:t>i</a:t>
            </a:r>
            <a:r>
              <a:rPr lang="en-US" sz="1800" dirty="0"/>
              <a:t>&gt;</a:t>
            </a:r>
          </a:p>
          <a:p>
            <a:pPr marL="0" indent="0">
              <a:buNone/>
            </a:pPr>
            <a:r>
              <a:rPr lang="en-US" sz="1800" dirty="0"/>
              <a:t>        &lt;div id="divTestArea2"&gt;</a:t>
            </a:r>
          </a:p>
          <a:p>
            <a:pPr marL="0" indent="0">
              <a:buNone/>
            </a:pPr>
            <a:r>
              <a:rPr lang="en-US" sz="1800" dirty="0"/>
              <a:t>                &lt;b&gt;Bold text 2&lt;/b&gt;</a:t>
            </a:r>
          </a:p>
          <a:p>
            <a:pPr marL="0" indent="0">
              <a:buNone/>
            </a:pPr>
            <a:r>
              <a:rPr lang="en-US" sz="1800" dirty="0"/>
              <a:t>                &lt;</a:t>
            </a:r>
            <a:r>
              <a:rPr lang="en-US" sz="1800" dirty="0" err="1"/>
              <a:t>i</a:t>
            </a:r>
            <a:r>
              <a:rPr lang="en-US" sz="1800" dirty="0"/>
              <a:t>&gt;Italic text 2&lt;/</a:t>
            </a:r>
            <a:r>
              <a:rPr lang="en-US" sz="1800" dirty="0" err="1"/>
              <a:t>i</a:t>
            </a:r>
            <a:r>
              <a:rPr lang="en-US" sz="1800" dirty="0"/>
              <a:t>&gt;</a:t>
            </a:r>
          </a:p>
          <a:p>
            <a:pPr marL="0" indent="0">
              <a:buNone/>
            </a:pPr>
            <a:r>
              <a:rPr lang="en-US" sz="1800" dirty="0"/>
              <a:t>                &lt;div</a:t>
            </a:r>
            <a:r>
              <a:rPr lang="en-US" sz="1800" dirty="0" smtClean="0"/>
              <a:t>&gt; 	                        </a:t>
            </a:r>
            <a:r>
              <a:rPr lang="en-US" sz="1800" dirty="0"/>
              <a:t>&lt;b&gt;Bold text 3&lt;/b</a:t>
            </a:r>
            <a:r>
              <a:rPr lang="en-US" sz="1800" dirty="0" smtClean="0"/>
              <a:t>&gt;	                </a:t>
            </a:r>
            <a:r>
              <a:rPr lang="en-US" sz="1800" dirty="0"/>
              <a:t>&lt;/div&gt;</a:t>
            </a:r>
          </a:p>
          <a:p>
            <a:pPr marL="0" indent="0">
              <a:buNone/>
            </a:pPr>
            <a:r>
              <a:rPr lang="en-US" sz="1800" dirty="0"/>
              <a:t>        &lt;/div</a:t>
            </a:r>
            <a:r>
              <a:rPr lang="en-US" sz="1800" dirty="0" smtClean="0"/>
              <a:t>&gt;	&lt;/</a:t>
            </a:r>
            <a:r>
              <a:rPr lang="en-US" sz="1800" dirty="0"/>
              <a:t>div&gt;</a:t>
            </a:r>
          </a:p>
          <a:p>
            <a:pPr marL="0" indent="0">
              <a:buNone/>
            </a:pPr>
            <a:r>
              <a:rPr lang="en-US" sz="1800" dirty="0"/>
              <a:t>&lt;script type="text/</a:t>
            </a:r>
            <a:r>
              <a:rPr lang="en-US" sz="1800" dirty="0" err="1"/>
              <a:t>javascript</a:t>
            </a:r>
            <a:r>
              <a:rPr lang="en-US" sz="1800" dirty="0"/>
              <a:t>"&gt;</a:t>
            </a:r>
          </a:p>
          <a:p>
            <a:pPr marL="0" indent="0">
              <a:buNone/>
            </a:pPr>
            <a:r>
              <a:rPr lang="en-US" sz="1800" dirty="0"/>
              <a:t>$("#divTestArea1 b").</a:t>
            </a:r>
            <a:r>
              <a:rPr lang="en-US" sz="1800" dirty="0" err="1"/>
              <a:t>css</a:t>
            </a:r>
            <a:r>
              <a:rPr lang="en-US" sz="1800" dirty="0"/>
              <a:t>("color", "blue");</a:t>
            </a:r>
          </a:p>
          <a:p>
            <a:pPr marL="0" indent="0">
              <a:buNone/>
            </a:pPr>
            <a:r>
              <a:rPr lang="en-US" sz="1800" dirty="0"/>
              <a:t>&lt;/script&gt;</a:t>
            </a:r>
          </a:p>
        </p:txBody>
      </p:sp>
    </p:spTree>
    <p:extLst>
      <p:ext uri="{BB962C8B-B14F-4D97-AF65-F5344CB8AC3E}">
        <p14:creationId xmlns:p14="http://schemas.microsoft.com/office/powerpoint/2010/main" val="283677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Fade methods</a:t>
            </a:r>
          </a:p>
        </p:txBody>
      </p:sp>
      <p:sp>
        <p:nvSpPr>
          <p:cNvPr id="3" name="Content Placeholder 2"/>
          <p:cNvSpPr>
            <a:spLocks noGrp="1"/>
          </p:cNvSpPr>
          <p:nvPr>
            <p:ph idx="1"/>
          </p:nvPr>
        </p:nvSpPr>
        <p:spPr/>
        <p:txBody>
          <a:bodyPr/>
          <a:lstStyle/>
          <a:p>
            <a:pPr marL="0" indent="0">
              <a:buNone/>
            </a:pPr>
            <a:r>
              <a:rPr lang="en-US" dirty="0">
                <a:effectLst/>
              </a:rPr>
              <a:t>jQuery has the following fade methods:</a:t>
            </a:r>
          </a:p>
          <a:p>
            <a:r>
              <a:rPr lang="en-US" dirty="0" err="1">
                <a:effectLst/>
              </a:rPr>
              <a:t>fadeIn</a:t>
            </a:r>
            <a:r>
              <a:rPr lang="en-US" dirty="0">
                <a:effectLst/>
              </a:rPr>
              <a:t>()</a:t>
            </a:r>
          </a:p>
          <a:p>
            <a:r>
              <a:rPr lang="en-US" dirty="0" err="1">
                <a:effectLst/>
              </a:rPr>
              <a:t>fadeOut</a:t>
            </a:r>
            <a:r>
              <a:rPr lang="en-US" dirty="0">
                <a:effectLst/>
              </a:rPr>
              <a:t>()</a:t>
            </a:r>
          </a:p>
          <a:p>
            <a:r>
              <a:rPr lang="en-US" dirty="0" err="1">
                <a:effectLst/>
              </a:rPr>
              <a:t>fadeToggle</a:t>
            </a:r>
            <a:r>
              <a:rPr lang="en-US" dirty="0">
                <a:effectLst/>
              </a:rPr>
              <a:t>()</a:t>
            </a:r>
          </a:p>
          <a:p>
            <a:r>
              <a:rPr lang="en-US" dirty="0" err="1">
                <a:effectLst/>
              </a:rPr>
              <a:t>fadeTo</a:t>
            </a:r>
            <a:r>
              <a:rPr lang="en-US" dirty="0">
                <a:effectLst/>
              </a:rPr>
              <a:t>()</a:t>
            </a:r>
          </a:p>
          <a:p>
            <a:endParaRPr lang="en-US" dirty="0"/>
          </a:p>
        </p:txBody>
      </p:sp>
    </p:spTree>
    <p:extLst>
      <p:ext uri="{BB962C8B-B14F-4D97-AF65-F5344CB8AC3E}">
        <p14:creationId xmlns:p14="http://schemas.microsoft.com/office/powerpoint/2010/main" val="1826412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a:t>
            </a:r>
            <a:r>
              <a:rPr lang="en-US" b="0" dirty="0" err="1">
                <a:effectLst/>
              </a:rPr>
              <a:t>fadeIn</a:t>
            </a:r>
            <a:r>
              <a:rPr lang="en-US" b="0" dirty="0">
                <a:effectLst/>
              </a:rPr>
              <a:t>() Method</a:t>
            </a:r>
          </a:p>
        </p:txBody>
      </p:sp>
      <p:sp>
        <p:nvSpPr>
          <p:cNvPr id="3" name="Content Placeholder 2"/>
          <p:cNvSpPr>
            <a:spLocks noGrp="1"/>
          </p:cNvSpPr>
          <p:nvPr>
            <p:ph idx="1"/>
          </p:nvPr>
        </p:nvSpPr>
        <p:spPr/>
        <p:txBody>
          <a:bodyPr>
            <a:normAutofit/>
          </a:bodyPr>
          <a:lstStyle/>
          <a:p>
            <a:r>
              <a:rPr lang="en-US" dirty="0">
                <a:effectLst/>
              </a:rPr>
              <a:t>The jQuery </a:t>
            </a:r>
            <a:r>
              <a:rPr lang="en-US" dirty="0" err="1">
                <a:effectLst/>
              </a:rPr>
              <a:t>fadeIn</a:t>
            </a:r>
            <a:r>
              <a:rPr lang="en-US" dirty="0">
                <a:effectLst/>
              </a:rPr>
              <a:t>() method is used to fade in a hidden element.</a:t>
            </a:r>
          </a:p>
          <a:p>
            <a:r>
              <a:rPr lang="en-US" b="1" dirty="0">
                <a:effectLst/>
              </a:rPr>
              <a:t>Syntax:</a:t>
            </a:r>
            <a:endParaRPr lang="en-US" dirty="0">
              <a:effectLst/>
            </a:endParaRPr>
          </a:p>
          <a:p>
            <a:pPr marL="0" indent="0">
              <a:buNone/>
            </a:pPr>
            <a:r>
              <a:rPr lang="en-US" dirty="0">
                <a:effectLst/>
              </a:rPr>
              <a:t>$(</a:t>
            </a:r>
            <a:r>
              <a:rPr lang="en-US" i="1" dirty="0">
                <a:effectLst/>
              </a:rPr>
              <a:t>selector</a:t>
            </a:r>
            <a:r>
              <a:rPr lang="en-US" dirty="0">
                <a:effectLst/>
              </a:rPr>
              <a:t>).</a:t>
            </a:r>
            <a:r>
              <a:rPr lang="en-US" dirty="0" err="1">
                <a:effectLst/>
              </a:rPr>
              <a:t>fadeIn</a:t>
            </a:r>
            <a:r>
              <a:rPr lang="en-US" dirty="0">
                <a:effectLst/>
              </a:rPr>
              <a:t>(</a:t>
            </a:r>
            <a:r>
              <a:rPr lang="en-US" i="1" dirty="0" err="1">
                <a:effectLst/>
              </a:rPr>
              <a:t>speed,callback</a:t>
            </a:r>
            <a:r>
              <a:rPr lang="en-US" dirty="0">
                <a:effectLst/>
              </a:rPr>
              <a:t>);</a:t>
            </a:r>
          </a:p>
          <a:p>
            <a:r>
              <a:rPr lang="en-US" dirty="0">
                <a:effectLst/>
              </a:rPr>
              <a:t>The optional speed parameter specifies the duration of the effect. It can take the following values: "slow", "fast", or milliseconds.</a:t>
            </a:r>
          </a:p>
          <a:p>
            <a:r>
              <a:rPr lang="en-US" dirty="0">
                <a:effectLst/>
              </a:rPr>
              <a:t>The optional callback parameter is a function to be executed after the fading completes.</a:t>
            </a:r>
          </a:p>
          <a:p>
            <a:r>
              <a:rPr lang="en-US" dirty="0">
                <a:effectLst/>
              </a:rPr>
              <a:t>.</a:t>
            </a:r>
            <a:r>
              <a:rPr lang="en-US" dirty="0" err="1">
                <a:effectLst/>
              </a:rPr>
              <a:t>fadeIn</a:t>
            </a:r>
            <a:r>
              <a:rPr lang="en-US" dirty="0">
                <a:effectLst/>
              </a:rPr>
              <a:t>( [duration ] [, complete ] )</a:t>
            </a:r>
          </a:p>
          <a:p>
            <a:endParaRPr lang="en-US" dirty="0"/>
          </a:p>
        </p:txBody>
      </p:sp>
    </p:spTree>
    <p:extLst>
      <p:ext uri="{BB962C8B-B14F-4D97-AF65-F5344CB8AC3E}">
        <p14:creationId xmlns:p14="http://schemas.microsoft.com/office/powerpoint/2010/main" val="275594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downloading and hosting jQuery</a:t>
            </a:r>
            <a:endParaRPr lang="en-US" dirty="0"/>
          </a:p>
        </p:txBody>
      </p:sp>
      <p:sp>
        <p:nvSpPr>
          <p:cNvPr id="3" name="Content Placeholder 2"/>
          <p:cNvSpPr>
            <a:spLocks noGrp="1"/>
          </p:cNvSpPr>
          <p:nvPr>
            <p:ph idx="1"/>
          </p:nvPr>
        </p:nvSpPr>
        <p:spPr/>
        <p:txBody>
          <a:bodyPr>
            <a:normAutofit/>
          </a:bodyPr>
          <a:lstStyle/>
          <a:p>
            <a:r>
              <a:rPr lang="en-US" dirty="0" err="1">
                <a:effectLst/>
              </a:rPr>
              <a:t>Jquery</a:t>
            </a:r>
            <a:r>
              <a:rPr lang="en-US" dirty="0">
                <a:effectLst/>
              </a:rPr>
              <a:t> can be used by downloading jQuery files from  </a:t>
            </a:r>
            <a:r>
              <a:rPr lang="en-US" dirty="0">
                <a:effectLst/>
                <a:hlinkClick r:id="rId2"/>
              </a:rPr>
              <a:t>www.jquery.com</a:t>
            </a:r>
            <a:r>
              <a:rPr lang="en-US" dirty="0">
                <a:effectLst/>
              </a:rPr>
              <a:t>. </a:t>
            </a:r>
          </a:p>
          <a:p>
            <a:r>
              <a:rPr lang="en-US" dirty="0">
                <a:effectLst/>
              </a:rPr>
              <a:t>Usually a choice between a "Production" version and a "Development" version. </a:t>
            </a:r>
            <a:r>
              <a:rPr lang="en-US" dirty="0"/>
              <a:t/>
            </a:r>
            <a:br>
              <a:rPr lang="en-US" dirty="0"/>
            </a:br>
            <a:r>
              <a:rPr lang="en-US" dirty="0">
                <a:effectLst/>
              </a:rPr>
              <a:t>The "Production" version is for live website</a:t>
            </a:r>
          </a:p>
          <a:p>
            <a:pPr lvl="1"/>
            <a:r>
              <a:rPr lang="en-US" dirty="0">
                <a:effectLst/>
              </a:rPr>
              <a:t>Minified and compressed to take up the least amount of space, which is important for  visitors, whose browser will have to download the jQuery file along with the rest of website </a:t>
            </a:r>
          </a:p>
          <a:p>
            <a:r>
              <a:rPr lang="en-US" dirty="0">
                <a:effectLst/>
              </a:rPr>
              <a:t> The "Development" version is best for testing and development</a:t>
            </a:r>
          </a:p>
          <a:p>
            <a:pPr lvl="1"/>
            <a:r>
              <a:rPr lang="en-US" dirty="0">
                <a:effectLst/>
              </a:rPr>
              <a:t> Not minified or compressed, so when  an error, can actually see where in jQuery it happens.</a:t>
            </a:r>
            <a:endParaRPr lang="en-US" dirty="0"/>
          </a:p>
        </p:txBody>
      </p:sp>
    </p:spTree>
    <p:extLst>
      <p:ext uri="{BB962C8B-B14F-4D97-AF65-F5344CB8AC3E}">
        <p14:creationId xmlns:p14="http://schemas.microsoft.com/office/powerpoint/2010/main" val="270761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a:t>
            </a:r>
            <a:r>
              <a:rPr lang="en-US" b="0" dirty="0" err="1">
                <a:effectLst/>
              </a:rPr>
              <a:t>fadeTo</a:t>
            </a:r>
            <a:r>
              <a:rPr lang="en-US" b="0" dirty="0">
                <a:effectLst/>
              </a:rPr>
              <a:t>() Method</a:t>
            </a:r>
            <a:br>
              <a:rPr lang="en-US" b="0" dirty="0">
                <a:effectLst/>
              </a:rPr>
            </a:br>
            <a:endParaRPr lang="en-US" dirty="0"/>
          </a:p>
        </p:txBody>
      </p:sp>
      <p:sp>
        <p:nvSpPr>
          <p:cNvPr id="3" name="Content Placeholder 2"/>
          <p:cNvSpPr>
            <a:spLocks noGrp="1"/>
          </p:cNvSpPr>
          <p:nvPr>
            <p:ph idx="1"/>
          </p:nvPr>
        </p:nvSpPr>
        <p:spPr/>
        <p:txBody>
          <a:bodyPr>
            <a:normAutofit fontScale="92500"/>
          </a:bodyPr>
          <a:lstStyle/>
          <a:p>
            <a:r>
              <a:rPr lang="en-US" dirty="0">
                <a:effectLst/>
              </a:rPr>
              <a:t>The jQuery </a:t>
            </a:r>
            <a:r>
              <a:rPr lang="en-US" dirty="0" err="1">
                <a:effectLst/>
              </a:rPr>
              <a:t>fadeTo</a:t>
            </a:r>
            <a:r>
              <a:rPr lang="en-US" dirty="0">
                <a:effectLst/>
              </a:rPr>
              <a:t>() method allows fading to a given opacity (value between 0 and 1).</a:t>
            </a:r>
          </a:p>
          <a:p>
            <a:r>
              <a:rPr lang="en-US" b="1" dirty="0">
                <a:effectLst/>
              </a:rPr>
              <a:t>Syntax:</a:t>
            </a:r>
            <a:endParaRPr lang="en-US" dirty="0">
              <a:effectLst/>
            </a:endParaRPr>
          </a:p>
          <a:p>
            <a:pPr marL="0" indent="0">
              <a:buNone/>
            </a:pPr>
            <a:r>
              <a:rPr lang="en-US" dirty="0">
                <a:effectLst/>
              </a:rPr>
              <a:t>$(</a:t>
            </a:r>
            <a:r>
              <a:rPr lang="en-US" i="1" dirty="0">
                <a:effectLst/>
              </a:rPr>
              <a:t>selector</a:t>
            </a:r>
            <a:r>
              <a:rPr lang="en-US" dirty="0">
                <a:effectLst/>
              </a:rPr>
              <a:t>).</a:t>
            </a:r>
            <a:r>
              <a:rPr lang="en-US" dirty="0" err="1">
                <a:effectLst/>
              </a:rPr>
              <a:t>fadeTo</a:t>
            </a:r>
            <a:r>
              <a:rPr lang="en-US" dirty="0">
                <a:effectLst/>
              </a:rPr>
              <a:t>(</a:t>
            </a:r>
            <a:r>
              <a:rPr lang="en-US" i="1" dirty="0" err="1">
                <a:effectLst/>
              </a:rPr>
              <a:t>speed,opacity,callback</a:t>
            </a:r>
            <a:r>
              <a:rPr lang="en-US" dirty="0">
                <a:effectLst/>
              </a:rPr>
              <a:t>);</a:t>
            </a:r>
          </a:p>
          <a:p>
            <a:r>
              <a:rPr lang="en-US" dirty="0">
                <a:effectLst/>
              </a:rPr>
              <a:t>The required speed parameter specifies the duration of the effect. It can take the following values: "slow", "fast", or milliseconds.</a:t>
            </a:r>
          </a:p>
          <a:p>
            <a:r>
              <a:rPr lang="en-US" dirty="0">
                <a:effectLst/>
              </a:rPr>
              <a:t>The required opacity parameter in the </a:t>
            </a:r>
            <a:r>
              <a:rPr lang="en-US" dirty="0" err="1">
                <a:effectLst/>
              </a:rPr>
              <a:t>fadeTo</a:t>
            </a:r>
            <a:r>
              <a:rPr lang="en-US" dirty="0">
                <a:effectLst/>
              </a:rPr>
              <a:t>() method specifies fading to a given opacity (value between 0 and 1).</a:t>
            </a:r>
          </a:p>
          <a:p>
            <a:r>
              <a:rPr lang="en-US" dirty="0">
                <a:effectLst/>
              </a:rPr>
              <a:t>The optional callback parameter is a function to be executed after the function completes.</a:t>
            </a:r>
          </a:p>
          <a:p>
            <a:endParaRPr lang="en-US" dirty="0"/>
          </a:p>
        </p:txBody>
      </p:sp>
    </p:spTree>
    <p:extLst>
      <p:ext uri="{BB962C8B-B14F-4D97-AF65-F5344CB8AC3E}">
        <p14:creationId xmlns:p14="http://schemas.microsoft.com/office/powerpoint/2010/main" val="8239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a:t>
            </a:r>
            <a:r>
              <a:rPr lang="en-US" b="0" dirty="0" err="1">
                <a:effectLst/>
              </a:rPr>
              <a:t>fadeOut</a:t>
            </a:r>
            <a:r>
              <a:rPr lang="en-US" b="0" dirty="0">
                <a:effectLst/>
              </a:rPr>
              <a:t>() Method</a:t>
            </a:r>
            <a:br>
              <a:rPr lang="en-US" b="0" dirty="0">
                <a:effectLst/>
              </a:rPr>
            </a:br>
            <a:endParaRPr lang="en-US" dirty="0"/>
          </a:p>
        </p:txBody>
      </p:sp>
      <p:sp>
        <p:nvSpPr>
          <p:cNvPr id="3" name="Content Placeholder 2"/>
          <p:cNvSpPr>
            <a:spLocks noGrp="1"/>
          </p:cNvSpPr>
          <p:nvPr>
            <p:ph idx="1"/>
          </p:nvPr>
        </p:nvSpPr>
        <p:spPr/>
        <p:txBody>
          <a:bodyPr/>
          <a:lstStyle/>
          <a:p>
            <a:r>
              <a:rPr lang="en-US" dirty="0">
                <a:effectLst/>
              </a:rPr>
              <a:t>The jQuery </a:t>
            </a:r>
            <a:r>
              <a:rPr lang="en-US" dirty="0" err="1">
                <a:effectLst/>
              </a:rPr>
              <a:t>fadeOut</a:t>
            </a:r>
            <a:r>
              <a:rPr lang="en-US" dirty="0">
                <a:effectLst/>
              </a:rPr>
              <a:t>() method is used to fade out a visible element.</a:t>
            </a:r>
          </a:p>
          <a:p>
            <a:r>
              <a:rPr lang="en-US" b="1" dirty="0">
                <a:effectLst/>
              </a:rPr>
              <a:t>Syntax:</a:t>
            </a:r>
            <a:endParaRPr lang="en-US" dirty="0">
              <a:effectLst/>
            </a:endParaRPr>
          </a:p>
          <a:p>
            <a:pPr marL="0" indent="0">
              <a:buNone/>
            </a:pPr>
            <a:r>
              <a:rPr lang="en-US" dirty="0">
                <a:effectLst/>
              </a:rPr>
              <a:t>$(</a:t>
            </a:r>
            <a:r>
              <a:rPr lang="en-US" i="1" dirty="0">
                <a:effectLst/>
              </a:rPr>
              <a:t>selector</a:t>
            </a:r>
            <a:r>
              <a:rPr lang="en-US" dirty="0">
                <a:effectLst/>
              </a:rPr>
              <a:t>).</a:t>
            </a:r>
            <a:r>
              <a:rPr lang="en-US" dirty="0" err="1">
                <a:effectLst/>
              </a:rPr>
              <a:t>fadeOut</a:t>
            </a:r>
            <a:r>
              <a:rPr lang="en-US" dirty="0">
                <a:effectLst/>
              </a:rPr>
              <a:t>(</a:t>
            </a:r>
            <a:r>
              <a:rPr lang="en-US" i="1" dirty="0" err="1">
                <a:effectLst/>
              </a:rPr>
              <a:t>speed,callback</a:t>
            </a:r>
            <a:r>
              <a:rPr lang="en-US" dirty="0">
                <a:effectLst/>
              </a:rPr>
              <a:t>);</a:t>
            </a:r>
          </a:p>
          <a:p>
            <a:r>
              <a:rPr lang="en-US" dirty="0">
                <a:effectLst/>
              </a:rPr>
              <a:t>The optional speed parameter specifies the duration of the effect. It can take the following values: "slow", "fast", or milliseconds.</a:t>
            </a:r>
          </a:p>
          <a:p>
            <a:r>
              <a:rPr lang="en-US" dirty="0">
                <a:effectLst/>
              </a:rPr>
              <a:t>The optional callback parameter is a function to be executed after the fading completes.</a:t>
            </a:r>
          </a:p>
          <a:p>
            <a:endParaRPr lang="en-US" dirty="0"/>
          </a:p>
        </p:txBody>
      </p:sp>
    </p:spTree>
    <p:extLst>
      <p:ext uri="{BB962C8B-B14F-4D97-AF65-F5344CB8AC3E}">
        <p14:creationId xmlns:p14="http://schemas.microsoft.com/office/powerpoint/2010/main" val="266401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a:t>
            </a:r>
            <a:r>
              <a:rPr lang="en-US" b="0" dirty="0" err="1">
                <a:effectLst/>
              </a:rPr>
              <a:t>fadeToggle</a:t>
            </a:r>
            <a:r>
              <a:rPr lang="en-US" b="0" dirty="0">
                <a:effectLst/>
              </a:rPr>
              <a:t>() Method</a:t>
            </a:r>
            <a:br>
              <a:rPr lang="en-US" b="0" dirty="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b="1" dirty="0">
                <a:effectLst/>
              </a:rPr>
              <a:t> </a:t>
            </a:r>
            <a:r>
              <a:rPr lang="en-US" i="1" dirty="0">
                <a:effectLst/>
              </a:rPr>
              <a:t>Display or hide the matched elements by animating their opacity.</a:t>
            </a:r>
            <a:endParaRPr lang="en-US" dirty="0">
              <a:effectLst/>
            </a:endParaRPr>
          </a:p>
          <a:p>
            <a:r>
              <a:rPr lang="en-US" dirty="0">
                <a:effectLst/>
              </a:rPr>
              <a:t>The jQuery </a:t>
            </a:r>
            <a:r>
              <a:rPr lang="en-US" dirty="0" err="1">
                <a:effectLst/>
              </a:rPr>
              <a:t>fadeToggle</a:t>
            </a:r>
            <a:r>
              <a:rPr lang="en-US" dirty="0">
                <a:effectLst/>
              </a:rPr>
              <a:t>() method toggles between the </a:t>
            </a:r>
            <a:r>
              <a:rPr lang="en-US" dirty="0" err="1">
                <a:effectLst/>
              </a:rPr>
              <a:t>fadeIn</a:t>
            </a:r>
            <a:r>
              <a:rPr lang="en-US" dirty="0">
                <a:effectLst/>
              </a:rPr>
              <a:t>() and </a:t>
            </a:r>
            <a:r>
              <a:rPr lang="en-US" dirty="0" err="1">
                <a:effectLst/>
              </a:rPr>
              <a:t>fadeOut</a:t>
            </a:r>
            <a:r>
              <a:rPr lang="en-US" dirty="0">
                <a:effectLst/>
              </a:rPr>
              <a:t>() methods.</a:t>
            </a:r>
          </a:p>
          <a:p>
            <a:r>
              <a:rPr lang="en-US" dirty="0">
                <a:effectLst/>
              </a:rPr>
              <a:t>If the elements are faded out, </a:t>
            </a:r>
            <a:r>
              <a:rPr lang="en-US" dirty="0" err="1">
                <a:effectLst/>
              </a:rPr>
              <a:t>fadeToggle</a:t>
            </a:r>
            <a:r>
              <a:rPr lang="en-US" dirty="0">
                <a:effectLst/>
              </a:rPr>
              <a:t>() will fade them in.</a:t>
            </a:r>
          </a:p>
          <a:p>
            <a:r>
              <a:rPr lang="en-US" dirty="0">
                <a:effectLst/>
              </a:rPr>
              <a:t>If the elements are faded in, </a:t>
            </a:r>
            <a:r>
              <a:rPr lang="en-US" dirty="0" err="1">
                <a:effectLst/>
              </a:rPr>
              <a:t>fadeToggle</a:t>
            </a:r>
            <a:r>
              <a:rPr lang="en-US" dirty="0">
                <a:effectLst/>
              </a:rPr>
              <a:t>() will fade them out.</a:t>
            </a:r>
          </a:p>
          <a:p>
            <a:r>
              <a:rPr lang="en-US" b="1" dirty="0">
                <a:effectLst/>
              </a:rPr>
              <a:t>Syntax:</a:t>
            </a:r>
            <a:endParaRPr lang="en-US" dirty="0">
              <a:effectLst/>
            </a:endParaRPr>
          </a:p>
          <a:p>
            <a:pPr marL="0" indent="0">
              <a:buNone/>
            </a:pPr>
            <a:r>
              <a:rPr lang="en-US" dirty="0">
                <a:effectLst/>
              </a:rPr>
              <a:t>$(</a:t>
            </a:r>
            <a:r>
              <a:rPr lang="en-US" i="1" dirty="0">
                <a:effectLst/>
              </a:rPr>
              <a:t>selector</a:t>
            </a:r>
            <a:r>
              <a:rPr lang="en-US" dirty="0">
                <a:effectLst/>
              </a:rPr>
              <a:t>).</a:t>
            </a:r>
            <a:r>
              <a:rPr lang="en-US" dirty="0" err="1">
                <a:effectLst/>
              </a:rPr>
              <a:t>fadeToggle</a:t>
            </a:r>
            <a:r>
              <a:rPr lang="en-US" dirty="0">
                <a:effectLst/>
              </a:rPr>
              <a:t>(</a:t>
            </a:r>
            <a:r>
              <a:rPr lang="en-US" i="1" dirty="0" err="1">
                <a:effectLst/>
              </a:rPr>
              <a:t>speed,callback</a:t>
            </a:r>
            <a:r>
              <a:rPr lang="en-US" dirty="0">
                <a:effectLst/>
              </a:rPr>
              <a:t>);</a:t>
            </a:r>
          </a:p>
          <a:p>
            <a:r>
              <a:rPr lang="en-US" dirty="0">
                <a:effectLst/>
              </a:rPr>
              <a:t>The optional speed parameter specifies the duration of the effect. It can take the following values: "slow", "fast", or milliseconds.</a:t>
            </a:r>
          </a:p>
          <a:p>
            <a:r>
              <a:rPr lang="en-US" dirty="0">
                <a:effectLst/>
              </a:rPr>
              <a:t>The optional callback parameter is a function to be executed after the fading completes.</a:t>
            </a:r>
          </a:p>
          <a:p>
            <a:endParaRPr lang="en-US" dirty="0"/>
          </a:p>
        </p:txBody>
      </p:sp>
    </p:spTree>
    <p:extLst>
      <p:ext uri="{BB962C8B-B14F-4D97-AF65-F5344CB8AC3E}">
        <p14:creationId xmlns:p14="http://schemas.microsoft.com/office/powerpoint/2010/main" val="3948830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4633"/>
            <a:ext cx="10353761" cy="1326321"/>
          </a:xfrm>
        </p:spPr>
        <p:txBody>
          <a:bodyPr/>
          <a:lstStyle/>
          <a:p>
            <a:r>
              <a:rPr lang="en-US" b="0" dirty="0">
                <a:effectLst/>
              </a:rPr>
              <a:t>jQuery </a:t>
            </a:r>
            <a:r>
              <a:rPr lang="en-US" b="0" dirty="0" err="1">
                <a:effectLst/>
              </a:rPr>
              <a:t>fadeToggle</a:t>
            </a:r>
            <a:r>
              <a:rPr lang="en-US" b="0" dirty="0">
                <a:effectLst/>
              </a:rPr>
              <a:t>() Method</a:t>
            </a:r>
            <a:br>
              <a:rPr lang="en-US" b="0" dirty="0">
                <a:effectLst/>
              </a:rPr>
            </a:br>
            <a:endParaRPr lang="en-US" dirty="0"/>
          </a:p>
        </p:txBody>
      </p:sp>
      <p:sp>
        <p:nvSpPr>
          <p:cNvPr id="3" name="Content Placeholder 2"/>
          <p:cNvSpPr>
            <a:spLocks noGrp="1"/>
          </p:cNvSpPr>
          <p:nvPr>
            <p:ph idx="1"/>
          </p:nvPr>
        </p:nvSpPr>
        <p:spPr>
          <a:xfrm>
            <a:off x="516194" y="1902542"/>
            <a:ext cx="11356257" cy="4748980"/>
          </a:xfrm>
        </p:spPr>
        <p:txBody>
          <a:bodyPr>
            <a:normAutofit/>
          </a:bodyPr>
          <a:lstStyle/>
          <a:p>
            <a:pPr marL="0" indent="0">
              <a:buNone/>
            </a:pPr>
            <a:r>
              <a:rPr lang="en-US" dirty="0" smtClean="0"/>
              <a:t>.</a:t>
            </a:r>
            <a:r>
              <a:rPr lang="en-US" dirty="0" err="1" smtClean="0"/>
              <a:t>fadeToggle</a:t>
            </a:r>
            <a:r>
              <a:rPr lang="en-US" dirty="0"/>
              <a:t>() </a:t>
            </a:r>
            <a:endParaRPr lang="en-US" dirty="0" smtClean="0"/>
          </a:p>
          <a:p>
            <a:r>
              <a:rPr lang="en-US" dirty="0" smtClean="0"/>
              <a:t> animates </a:t>
            </a:r>
            <a:r>
              <a:rPr lang="en-US" dirty="0"/>
              <a:t>the opacity of the matched </a:t>
            </a:r>
            <a:r>
              <a:rPr lang="en-US" dirty="0" smtClean="0"/>
              <a:t>elements</a:t>
            </a:r>
          </a:p>
          <a:p>
            <a:r>
              <a:rPr lang="en-US" dirty="0" smtClean="0"/>
              <a:t> </a:t>
            </a:r>
            <a:r>
              <a:rPr lang="en-US" dirty="0"/>
              <a:t>When called on a visible element, the element's display style property is set to none once the opacity reaches 0, so the element no longer affects the layout of the page.</a:t>
            </a:r>
          </a:p>
          <a:p>
            <a:r>
              <a:rPr lang="en-US" dirty="0"/>
              <a:t>Durations are given in milliseconds; higher values indicate slower animations, not faster ones. </a:t>
            </a:r>
            <a:endParaRPr lang="en-US" dirty="0" smtClean="0"/>
          </a:p>
          <a:p>
            <a:r>
              <a:rPr lang="en-US" dirty="0" smtClean="0"/>
              <a:t>The </a:t>
            </a:r>
            <a:r>
              <a:rPr lang="en-US" dirty="0"/>
              <a:t>strings 'fast' and 'slow' can be supplied to indicate durations of 200 and 600 milliseconds, respectively</a:t>
            </a:r>
            <a:r>
              <a:rPr lang="en-US" dirty="0" smtClean="0"/>
              <a:t>.</a:t>
            </a:r>
            <a:endParaRPr lang="en-US" dirty="0"/>
          </a:p>
        </p:txBody>
      </p:sp>
    </p:spTree>
    <p:extLst>
      <p:ext uri="{BB962C8B-B14F-4D97-AF65-F5344CB8AC3E}">
        <p14:creationId xmlns:p14="http://schemas.microsoft.com/office/powerpoint/2010/main" val="2902692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4633"/>
            <a:ext cx="10353761" cy="1326321"/>
          </a:xfrm>
        </p:spPr>
        <p:txBody>
          <a:bodyPr/>
          <a:lstStyle/>
          <a:p>
            <a:r>
              <a:rPr lang="en-US" b="0" dirty="0">
                <a:effectLst/>
              </a:rPr>
              <a:t>jQuery </a:t>
            </a:r>
            <a:r>
              <a:rPr lang="en-US" b="0" dirty="0" err="1">
                <a:effectLst/>
              </a:rPr>
              <a:t>fadeToggle</a:t>
            </a:r>
            <a:r>
              <a:rPr lang="en-US" b="0" dirty="0">
                <a:effectLst/>
              </a:rPr>
              <a:t>() Method</a:t>
            </a:r>
            <a:br>
              <a:rPr lang="en-US" b="0" dirty="0">
                <a:effectLst/>
              </a:rPr>
            </a:br>
            <a:endParaRPr lang="en-US" dirty="0"/>
          </a:p>
        </p:txBody>
      </p:sp>
      <p:sp>
        <p:nvSpPr>
          <p:cNvPr id="3" name="Content Placeholder 2"/>
          <p:cNvSpPr>
            <a:spLocks noGrp="1"/>
          </p:cNvSpPr>
          <p:nvPr>
            <p:ph idx="1"/>
          </p:nvPr>
        </p:nvSpPr>
        <p:spPr>
          <a:xfrm>
            <a:off x="516194" y="1238865"/>
            <a:ext cx="11356257" cy="5412657"/>
          </a:xfrm>
        </p:spPr>
        <p:txBody>
          <a:bodyPr>
            <a:normAutofit lnSpcReduction="10000"/>
          </a:bodyPr>
          <a:lstStyle/>
          <a:p>
            <a:pPr marL="0" indent="0">
              <a:buNone/>
            </a:pPr>
            <a:r>
              <a:rPr lang="en-US" dirty="0" smtClean="0"/>
              <a:t>Easing</a:t>
            </a:r>
            <a:endParaRPr lang="en-US" dirty="0"/>
          </a:p>
          <a:p>
            <a:r>
              <a:rPr lang="en-US" dirty="0" smtClean="0"/>
              <a:t>string </a:t>
            </a:r>
            <a:r>
              <a:rPr lang="en-US" dirty="0"/>
              <a:t>representing an easing function specifies the speed at which the animation progresses at different points within the animation. </a:t>
            </a:r>
            <a:endParaRPr lang="en-US" dirty="0" smtClean="0"/>
          </a:p>
          <a:p>
            <a:r>
              <a:rPr lang="en-US" dirty="0" smtClean="0"/>
              <a:t>Only </a:t>
            </a:r>
            <a:r>
              <a:rPr lang="en-US" dirty="0"/>
              <a:t>easing implementations in the jQuery library are the default, called swing, and one that progresses at a constant pace, called linear. </a:t>
            </a:r>
            <a:endParaRPr lang="en-US" dirty="0" smtClean="0"/>
          </a:p>
          <a:p>
            <a:r>
              <a:rPr lang="en-US" dirty="0" smtClean="0"/>
              <a:t>More </a:t>
            </a:r>
            <a:r>
              <a:rPr lang="en-US" dirty="0"/>
              <a:t>easing functions are available with the use of plug-ins, most notably the jQuery UI suite.</a:t>
            </a:r>
          </a:p>
          <a:p>
            <a:pPr marL="0" indent="0">
              <a:buNone/>
            </a:pPr>
            <a:r>
              <a:rPr lang="en-US" dirty="0"/>
              <a:t>Callback Function</a:t>
            </a:r>
          </a:p>
          <a:p>
            <a:r>
              <a:rPr lang="en-US" dirty="0"/>
              <a:t>If supplied, the callback is fired once the animation is complete. </a:t>
            </a:r>
            <a:endParaRPr lang="en-US" dirty="0" smtClean="0"/>
          </a:p>
          <a:p>
            <a:r>
              <a:rPr lang="en-US" dirty="0" smtClean="0"/>
              <a:t>Can </a:t>
            </a:r>
            <a:r>
              <a:rPr lang="en-US" dirty="0"/>
              <a:t>be useful for stringing different animations together in sequence. </a:t>
            </a:r>
            <a:endParaRPr lang="en-US" dirty="0" smtClean="0"/>
          </a:p>
          <a:p>
            <a:r>
              <a:rPr lang="en-US" dirty="0" smtClean="0"/>
              <a:t>Callback </a:t>
            </a:r>
            <a:r>
              <a:rPr lang="en-US" dirty="0"/>
              <a:t>is not sent any arguments, but this is set to the DOM element being animated. </a:t>
            </a:r>
            <a:endParaRPr lang="en-US" dirty="0" smtClean="0"/>
          </a:p>
          <a:p>
            <a:r>
              <a:rPr lang="en-US" dirty="0" smtClean="0"/>
              <a:t>If </a:t>
            </a:r>
            <a:r>
              <a:rPr lang="en-US" dirty="0"/>
              <a:t>multiple elements are animated, it is important to note that the callback is executed once per matched element, not once for the animation as a whole.</a:t>
            </a:r>
          </a:p>
        </p:txBody>
      </p:sp>
    </p:spTree>
    <p:extLst>
      <p:ext uri="{BB962C8B-B14F-4D97-AF65-F5344CB8AC3E}">
        <p14:creationId xmlns:p14="http://schemas.microsoft.com/office/powerpoint/2010/main" val="2219530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Fadein</a:t>
            </a:r>
            <a:r>
              <a:rPr lang="en-US" dirty="0"/>
              <a:t> with callback function</a:t>
            </a:r>
          </a:p>
        </p:txBody>
      </p:sp>
      <p:sp>
        <p:nvSpPr>
          <p:cNvPr id="3" name="Content Placeholder 2"/>
          <p:cNvSpPr>
            <a:spLocks noGrp="1"/>
          </p:cNvSpPr>
          <p:nvPr>
            <p:ph idx="1"/>
          </p:nvPr>
        </p:nvSpPr>
        <p:spPr/>
        <p:txBody>
          <a:bodyPr>
            <a:noAutofit/>
          </a:bodyPr>
          <a:lstStyle/>
          <a:p>
            <a:pPr marL="0" indent="0">
              <a:buNone/>
            </a:pPr>
            <a:r>
              <a:rPr lang="en-US" sz="1800" dirty="0"/>
              <a:t>&lt;div id="divTestArea3" style</a:t>
            </a:r>
            <a:r>
              <a:rPr lang="en-US" sz="1800" dirty="0" smtClean="0"/>
              <a:t>=" </a:t>
            </a:r>
            <a:r>
              <a:rPr lang="en-US" sz="1800" dirty="0"/>
              <a:t>display: none; background-color: #89BC38;"&gt;&lt;/div&gt;</a:t>
            </a:r>
          </a:p>
          <a:p>
            <a:pPr marL="0" indent="0">
              <a:buNone/>
            </a:pPr>
            <a:r>
              <a:rPr lang="en-US" sz="1800" dirty="0"/>
              <a:t>&lt;script type="text/</a:t>
            </a:r>
            <a:r>
              <a:rPr lang="en-US" sz="1800" dirty="0" err="1"/>
              <a:t>javascript</a:t>
            </a:r>
            <a:r>
              <a:rPr lang="en-US" sz="1800" dirty="0"/>
              <a:t>"&gt;</a:t>
            </a:r>
          </a:p>
          <a:p>
            <a:pPr marL="0" indent="0">
              <a:buNone/>
            </a:pPr>
            <a:r>
              <a:rPr lang="en-US" sz="1800" dirty="0"/>
              <a:t>$(function()</a:t>
            </a:r>
          </a:p>
          <a:p>
            <a:pPr marL="0" indent="0">
              <a:buNone/>
            </a:pPr>
            <a:r>
              <a:rPr lang="en-US" sz="1800" dirty="0"/>
              <a:t>{</a:t>
            </a:r>
          </a:p>
          <a:p>
            <a:pPr marL="0" indent="0">
              <a:buNone/>
            </a:pPr>
            <a:r>
              <a:rPr lang="en-US" sz="1800" dirty="0"/>
              <a:t>        $("#divTestArea3").</a:t>
            </a:r>
            <a:r>
              <a:rPr lang="en-US" sz="1800" dirty="0" err="1"/>
              <a:t>fadeIn</a:t>
            </a:r>
            <a:r>
              <a:rPr lang="en-US" sz="1800" dirty="0"/>
              <a:t>(2000, function()</a:t>
            </a:r>
          </a:p>
          <a:p>
            <a:pPr marL="0" indent="0">
              <a:buNone/>
            </a:pPr>
            <a:r>
              <a:rPr lang="en-US" sz="1800" dirty="0"/>
              <a:t>        {</a:t>
            </a:r>
          </a:p>
          <a:p>
            <a:pPr marL="0" indent="0">
              <a:buNone/>
            </a:pPr>
            <a:r>
              <a:rPr lang="en-US" sz="1800" dirty="0"/>
              <a:t>                $("#divTestArea3").</a:t>
            </a:r>
            <a:r>
              <a:rPr lang="en-US" sz="1800" dirty="0" err="1"/>
              <a:t>fadeOut</a:t>
            </a:r>
            <a:r>
              <a:rPr lang="en-US" sz="1800" dirty="0"/>
              <a:t>(3000);</a:t>
            </a:r>
          </a:p>
          <a:p>
            <a:pPr marL="0" indent="0">
              <a:buNone/>
            </a:pPr>
            <a:r>
              <a:rPr lang="en-US" sz="1800" dirty="0"/>
              <a:t>        });</a:t>
            </a:r>
          </a:p>
          <a:p>
            <a:pPr marL="0" indent="0">
              <a:buNone/>
            </a:pPr>
            <a:r>
              <a:rPr lang="en-US" sz="1800" dirty="0"/>
              <a:t>});</a:t>
            </a:r>
          </a:p>
          <a:p>
            <a:pPr marL="0" indent="0">
              <a:buNone/>
            </a:pPr>
            <a:r>
              <a:rPr lang="en-US" sz="1800" dirty="0"/>
              <a:t>&lt;/script&gt;</a:t>
            </a:r>
          </a:p>
        </p:txBody>
      </p:sp>
    </p:spTree>
    <p:extLst>
      <p:ext uri="{BB962C8B-B14F-4D97-AF65-F5344CB8AC3E}">
        <p14:creationId xmlns:p14="http://schemas.microsoft.com/office/powerpoint/2010/main" val="37909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Sliding Methods</a:t>
            </a:r>
            <a:br>
              <a:rPr lang="en-US" b="0" dirty="0">
                <a:effectLst/>
              </a:rPr>
            </a:br>
            <a:endParaRPr lang="en-US" dirty="0"/>
          </a:p>
        </p:txBody>
      </p:sp>
      <p:sp>
        <p:nvSpPr>
          <p:cNvPr id="3" name="Content Placeholder 2"/>
          <p:cNvSpPr>
            <a:spLocks noGrp="1"/>
          </p:cNvSpPr>
          <p:nvPr>
            <p:ph idx="1"/>
          </p:nvPr>
        </p:nvSpPr>
        <p:spPr/>
        <p:txBody>
          <a:bodyPr/>
          <a:lstStyle/>
          <a:p>
            <a:pPr marL="0" indent="0">
              <a:buNone/>
            </a:pPr>
            <a:r>
              <a:rPr lang="en-US" dirty="0">
                <a:effectLst/>
              </a:rPr>
              <a:t>jQuery has the following slide methods:</a:t>
            </a:r>
          </a:p>
          <a:p>
            <a:r>
              <a:rPr lang="en-US" dirty="0" err="1">
                <a:effectLst/>
              </a:rPr>
              <a:t>slideDown</a:t>
            </a:r>
            <a:r>
              <a:rPr lang="en-US" dirty="0">
                <a:effectLst/>
              </a:rPr>
              <a:t>()</a:t>
            </a:r>
          </a:p>
          <a:p>
            <a:r>
              <a:rPr lang="en-US" dirty="0" err="1">
                <a:effectLst/>
              </a:rPr>
              <a:t>slideUp</a:t>
            </a:r>
            <a:r>
              <a:rPr lang="en-US" dirty="0">
                <a:effectLst/>
              </a:rPr>
              <a:t>()</a:t>
            </a:r>
          </a:p>
          <a:p>
            <a:r>
              <a:rPr lang="en-US" dirty="0" err="1">
                <a:effectLst/>
              </a:rPr>
              <a:t>slideToggle</a:t>
            </a:r>
            <a:r>
              <a:rPr lang="en-US" dirty="0">
                <a:effectLst/>
              </a:rPr>
              <a:t>()</a:t>
            </a:r>
          </a:p>
          <a:p>
            <a:pPr marL="0" indent="0">
              <a:buNone/>
            </a:pPr>
            <a:r>
              <a:rPr lang="en-US" i="1" dirty="0">
                <a:effectLst/>
              </a:rPr>
              <a:t>Hide the matched elements with a sliding motion.</a:t>
            </a:r>
            <a:endParaRPr lang="en-US" dirty="0">
              <a:effectLst/>
            </a:endParaRPr>
          </a:p>
          <a:p>
            <a:endParaRPr lang="en-US" dirty="0"/>
          </a:p>
        </p:txBody>
      </p:sp>
    </p:spTree>
    <p:extLst>
      <p:ext uri="{BB962C8B-B14F-4D97-AF65-F5344CB8AC3E}">
        <p14:creationId xmlns:p14="http://schemas.microsoft.com/office/powerpoint/2010/main" val="2031729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a:t>
            </a:r>
            <a:r>
              <a:rPr lang="en-US" b="0" dirty="0" err="1">
                <a:effectLst/>
              </a:rPr>
              <a:t>slideDown</a:t>
            </a:r>
            <a:r>
              <a:rPr lang="en-US" b="0" dirty="0">
                <a:effectLst/>
              </a:rPr>
              <a:t>() Method</a:t>
            </a:r>
            <a:br>
              <a:rPr lang="en-US" b="0" dirty="0">
                <a:effectLst/>
              </a:rPr>
            </a:br>
            <a:endParaRPr lang="en-US" dirty="0"/>
          </a:p>
        </p:txBody>
      </p:sp>
      <p:sp>
        <p:nvSpPr>
          <p:cNvPr id="3" name="Content Placeholder 2"/>
          <p:cNvSpPr>
            <a:spLocks noGrp="1"/>
          </p:cNvSpPr>
          <p:nvPr>
            <p:ph idx="1"/>
          </p:nvPr>
        </p:nvSpPr>
        <p:spPr/>
        <p:txBody>
          <a:bodyPr/>
          <a:lstStyle/>
          <a:p>
            <a:r>
              <a:rPr lang="en-US" dirty="0">
                <a:effectLst/>
              </a:rPr>
              <a:t>The jQuery </a:t>
            </a:r>
            <a:r>
              <a:rPr lang="en-US" dirty="0" err="1">
                <a:effectLst/>
              </a:rPr>
              <a:t>slideDown</a:t>
            </a:r>
            <a:r>
              <a:rPr lang="en-US" dirty="0">
                <a:effectLst/>
              </a:rPr>
              <a:t>() method is used to slide down an element.</a:t>
            </a:r>
          </a:p>
          <a:p>
            <a:r>
              <a:rPr lang="en-US" b="1" dirty="0">
                <a:effectLst/>
              </a:rPr>
              <a:t>Syntax:</a:t>
            </a:r>
            <a:endParaRPr lang="en-US" dirty="0">
              <a:effectLst/>
            </a:endParaRPr>
          </a:p>
          <a:p>
            <a:pPr marL="0" indent="0">
              <a:buNone/>
            </a:pPr>
            <a:r>
              <a:rPr lang="en-US" dirty="0">
                <a:effectLst/>
              </a:rPr>
              <a:t>$(</a:t>
            </a:r>
            <a:r>
              <a:rPr lang="en-US" i="1" dirty="0">
                <a:effectLst/>
              </a:rPr>
              <a:t>selector</a:t>
            </a:r>
            <a:r>
              <a:rPr lang="en-US" dirty="0">
                <a:effectLst/>
              </a:rPr>
              <a:t>).</a:t>
            </a:r>
            <a:r>
              <a:rPr lang="en-US" dirty="0" err="1">
                <a:effectLst/>
              </a:rPr>
              <a:t>slideDown</a:t>
            </a:r>
            <a:r>
              <a:rPr lang="en-US" dirty="0">
                <a:effectLst/>
              </a:rPr>
              <a:t>(</a:t>
            </a:r>
            <a:r>
              <a:rPr lang="en-US" i="1" dirty="0" err="1">
                <a:effectLst/>
              </a:rPr>
              <a:t>speed,callback</a:t>
            </a:r>
            <a:r>
              <a:rPr lang="en-US" dirty="0">
                <a:effectLst/>
              </a:rPr>
              <a:t>);</a:t>
            </a:r>
          </a:p>
          <a:p>
            <a:r>
              <a:rPr lang="en-US" dirty="0">
                <a:effectLst/>
              </a:rPr>
              <a:t>The optional speed parameter specifies the duration of the effect. It can take the following values: "slow", "fast", or milliseconds.</a:t>
            </a:r>
          </a:p>
          <a:p>
            <a:r>
              <a:rPr lang="en-US" dirty="0">
                <a:effectLst/>
              </a:rPr>
              <a:t>The optional callback parameter is a function to be executed after the sliding completes.</a:t>
            </a:r>
          </a:p>
          <a:p>
            <a:endParaRPr lang="en-US" dirty="0"/>
          </a:p>
        </p:txBody>
      </p:sp>
    </p:spTree>
    <p:extLst>
      <p:ext uri="{BB962C8B-B14F-4D97-AF65-F5344CB8AC3E}">
        <p14:creationId xmlns:p14="http://schemas.microsoft.com/office/powerpoint/2010/main" val="3905310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a:t>
            </a:r>
            <a:r>
              <a:rPr lang="en-US" b="0" dirty="0" err="1">
                <a:effectLst/>
              </a:rPr>
              <a:t>slideUp</a:t>
            </a:r>
            <a:r>
              <a:rPr lang="en-US" b="0" dirty="0">
                <a:effectLst/>
              </a:rPr>
              <a:t>() Method</a:t>
            </a:r>
            <a:br>
              <a:rPr lang="en-US" b="0" dirty="0">
                <a:effectLst/>
              </a:rPr>
            </a:br>
            <a:endParaRPr lang="en-US" dirty="0"/>
          </a:p>
        </p:txBody>
      </p:sp>
      <p:sp>
        <p:nvSpPr>
          <p:cNvPr id="3" name="Content Placeholder 2"/>
          <p:cNvSpPr>
            <a:spLocks noGrp="1"/>
          </p:cNvSpPr>
          <p:nvPr>
            <p:ph idx="1"/>
          </p:nvPr>
        </p:nvSpPr>
        <p:spPr/>
        <p:txBody>
          <a:bodyPr/>
          <a:lstStyle/>
          <a:p>
            <a:r>
              <a:rPr lang="en-US" dirty="0">
                <a:effectLst/>
              </a:rPr>
              <a:t>The jQuery </a:t>
            </a:r>
            <a:r>
              <a:rPr lang="en-US" dirty="0" err="1">
                <a:effectLst/>
              </a:rPr>
              <a:t>slideUp</a:t>
            </a:r>
            <a:r>
              <a:rPr lang="en-US" dirty="0">
                <a:effectLst/>
              </a:rPr>
              <a:t>() method is used to slide up an element.</a:t>
            </a:r>
          </a:p>
          <a:p>
            <a:r>
              <a:rPr lang="en-US" b="1" dirty="0">
                <a:effectLst/>
              </a:rPr>
              <a:t>Syntax:</a:t>
            </a:r>
            <a:endParaRPr lang="en-US" dirty="0">
              <a:effectLst/>
            </a:endParaRPr>
          </a:p>
          <a:p>
            <a:r>
              <a:rPr lang="en-US" dirty="0">
                <a:effectLst/>
              </a:rPr>
              <a:t>$(</a:t>
            </a:r>
            <a:r>
              <a:rPr lang="en-US" i="1" dirty="0">
                <a:effectLst/>
              </a:rPr>
              <a:t>selector</a:t>
            </a:r>
            <a:r>
              <a:rPr lang="en-US" dirty="0">
                <a:effectLst/>
              </a:rPr>
              <a:t>).</a:t>
            </a:r>
            <a:r>
              <a:rPr lang="en-US" dirty="0" err="1">
                <a:effectLst/>
              </a:rPr>
              <a:t>slideUp</a:t>
            </a:r>
            <a:r>
              <a:rPr lang="en-US" dirty="0">
                <a:effectLst/>
              </a:rPr>
              <a:t>(</a:t>
            </a:r>
            <a:r>
              <a:rPr lang="en-US" i="1" dirty="0" err="1">
                <a:effectLst/>
              </a:rPr>
              <a:t>speed,callback</a:t>
            </a:r>
            <a:r>
              <a:rPr lang="en-US" dirty="0">
                <a:effectLst/>
              </a:rPr>
              <a:t>);</a:t>
            </a:r>
          </a:p>
          <a:p>
            <a:r>
              <a:rPr lang="en-US" dirty="0">
                <a:effectLst/>
              </a:rPr>
              <a:t>The optional speed parameter specifies the duration of the effect. It can take the following values: "slow", "fast", or milliseconds.</a:t>
            </a:r>
          </a:p>
          <a:p>
            <a:r>
              <a:rPr lang="en-US" dirty="0">
                <a:effectLst/>
              </a:rPr>
              <a:t>The optional callback parameter is a function to be executed after the sliding completes.</a:t>
            </a:r>
          </a:p>
          <a:p>
            <a:endParaRPr lang="en-US" dirty="0"/>
          </a:p>
        </p:txBody>
      </p:sp>
    </p:spTree>
    <p:extLst>
      <p:ext uri="{BB962C8B-B14F-4D97-AF65-F5344CB8AC3E}">
        <p14:creationId xmlns:p14="http://schemas.microsoft.com/office/powerpoint/2010/main" val="552392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a:t>
            </a:r>
            <a:r>
              <a:rPr lang="en-US" b="0" dirty="0" err="1">
                <a:effectLst/>
              </a:rPr>
              <a:t>slideToggle</a:t>
            </a:r>
            <a:r>
              <a:rPr lang="en-US" b="0" dirty="0">
                <a:effectLst/>
              </a:rPr>
              <a:t>() Method</a:t>
            </a:r>
            <a:br>
              <a:rPr lang="en-US" b="0" dirty="0">
                <a:effectLst/>
              </a:rPr>
            </a:br>
            <a:endParaRPr lang="en-US" dirty="0"/>
          </a:p>
        </p:txBody>
      </p:sp>
      <p:sp>
        <p:nvSpPr>
          <p:cNvPr id="3" name="Content Placeholder 2"/>
          <p:cNvSpPr>
            <a:spLocks noGrp="1"/>
          </p:cNvSpPr>
          <p:nvPr>
            <p:ph idx="1"/>
          </p:nvPr>
        </p:nvSpPr>
        <p:spPr/>
        <p:txBody>
          <a:bodyPr>
            <a:normAutofit fontScale="92500"/>
          </a:bodyPr>
          <a:lstStyle/>
          <a:p>
            <a:r>
              <a:rPr lang="en-US" dirty="0">
                <a:effectLst/>
              </a:rPr>
              <a:t>The jQuery </a:t>
            </a:r>
            <a:r>
              <a:rPr lang="en-US" dirty="0" err="1">
                <a:effectLst/>
              </a:rPr>
              <a:t>slideToggle</a:t>
            </a:r>
            <a:r>
              <a:rPr lang="en-US" dirty="0">
                <a:effectLst/>
              </a:rPr>
              <a:t>() method toggles between the </a:t>
            </a:r>
            <a:r>
              <a:rPr lang="en-US" dirty="0" err="1">
                <a:effectLst/>
              </a:rPr>
              <a:t>slideDown</a:t>
            </a:r>
            <a:r>
              <a:rPr lang="en-US" dirty="0">
                <a:effectLst/>
              </a:rPr>
              <a:t>() and </a:t>
            </a:r>
            <a:r>
              <a:rPr lang="en-US" dirty="0" err="1">
                <a:effectLst/>
              </a:rPr>
              <a:t>slideUp</a:t>
            </a:r>
            <a:r>
              <a:rPr lang="en-US" dirty="0">
                <a:effectLst/>
              </a:rPr>
              <a:t>() methods.</a:t>
            </a:r>
          </a:p>
          <a:p>
            <a:r>
              <a:rPr lang="en-US" dirty="0">
                <a:effectLst/>
              </a:rPr>
              <a:t>If the elements have been slid down, </a:t>
            </a:r>
            <a:r>
              <a:rPr lang="en-US" dirty="0" err="1">
                <a:effectLst/>
              </a:rPr>
              <a:t>slideToggle</a:t>
            </a:r>
            <a:r>
              <a:rPr lang="en-US" dirty="0">
                <a:effectLst/>
              </a:rPr>
              <a:t>() will slide them up.</a:t>
            </a:r>
          </a:p>
          <a:p>
            <a:r>
              <a:rPr lang="en-US" dirty="0">
                <a:effectLst/>
              </a:rPr>
              <a:t>If the elements have been slid up, </a:t>
            </a:r>
            <a:r>
              <a:rPr lang="en-US" dirty="0" err="1">
                <a:effectLst/>
              </a:rPr>
              <a:t>slideToggle</a:t>
            </a:r>
            <a:r>
              <a:rPr lang="en-US" dirty="0">
                <a:effectLst/>
              </a:rPr>
              <a:t>() will slide them down.</a:t>
            </a:r>
          </a:p>
          <a:p>
            <a:pPr marL="0" indent="0">
              <a:buNone/>
            </a:pPr>
            <a:r>
              <a:rPr lang="en-US" dirty="0">
                <a:effectLst/>
              </a:rPr>
              <a:t>$(</a:t>
            </a:r>
            <a:r>
              <a:rPr lang="en-US" i="1" dirty="0">
                <a:effectLst/>
              </a:rPr>
              <a:t>selector</a:t>
            </a:r>
            <a:r>
              <a:rPr lang="en-US" dirty="0">
                <a:effectLst/>
              </a:rPr>
              <a:t>).</a:t>
            </a:r>
            <a:r>
              <a:rPr lang="en-US" dirty="0" err="1">
                <a:effectLst/>
              </a:rPr>
              <a:t>slideToggle</a:t>
            </a:r>
            <a:r>
              <a:rPr lang="en-US" dirty="0">
                <a:effectLst/>
              </a:rPr>
              <a:t>(</a:t>
            </a:r>
            <a:r>
              <a:rPr lang="en-US" i="1" dirty="0" err="1">
                <a:effectLst/>
              </a:rPr>
              <a:t>speed,callback</a:t>
            </a:r>
            <a:r>
              <a:rPr lang="en-US" dirty="0">
                <a:effectLst/>
              </a:rPr>
              <a:t>);</a:t>
            </a:r>
          </a:p>
          <a:p>
            <a:r>
              <a:rPr lang="en-US" dirty="0">
                <a:effectLst/>
              </a:rPr>
              <a:t>The optional speed parameter can take the following values: "slow", "fast", milliseconds.</a:t>
            </a:r>
          </a:p>
          <a:p>
            <a:r>
              <a:rPr lang="en-US" dirty="0">
                <a:effectLst/>
              </a:rPr>
              <a:t>The optional callback parameter is a function to be executed after the sliding completes.</a:t>
            </a:r>
          </a:p>
          <a:p>
            <a:endParaRPr lang="en-US" dirty="0"/>
          </a:p>
        </p:txBody>
      </p:sp>
    </p:spTree>
    <p:extLst>
      <p:ext uri="{BB962C8B-B14F-4D97-AF65-F5344CB8AC3E}">
        <p14:creationId xmlns:p14="http://schemas.microsoft.com/office/powerpoint/2010/main" val="213350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downloading and hosting jQuery</a:t>
            </a:r>
            <a:endParaRPr lang="en-US" dirty="0"/>
          </a:p>
        </p:txBody>
      </p:sp>
      <p:sp>
        <p:nvSpPr>
          <p:cNvPr id="3" name="Content Placeholder 2"/>
          <p:cNvSpPr>
            <a:spLocks noGrp="1"/>
          </p:cNvSpPr>
          <p:nvPr>
            <p:ph idx="1"/>
          </p:nvPr>
        </p:nvSpPr>
        <p:spPr/>
        <p:txBody>
          <a:bodyPr/>
          <a:lstStyle/>
          <a:p>
            <a:r>
              <a:rPr lang="en-US" dirty="0"/>
              <a:t>Once the jQuery JavaScript file is downloaded, reference it  using the &lt;script&gt; HTML tag.</a:t>
            </a:r>
          </a:p>
          <a:p>
            <a:r>
              <a:rPr lang="en-US" dirty="0"/>
              <a:t>Place the downloaded jquery.js file in the same directory as the page from where it is used and  reference it  in the &lt;head&gt; section of  document:</a:t>
            </a:r>
          </a:p>
          <a:p>
            <a:r>
              <a:rPr lang="en-US" dirty="0"/>
              <a:t>&lt;script type="text/</a:t>
            </a:r>
            <a:r>
              <a:rPr lang="en-US" dirty="0" err="1"/>
              <a:t>javascript</a:t>
            </a:r>
            <a:r>
              <a:rPr lang="en-US" dirty="0"/>
              <a:t>" </a:t>
            </a:r>
            <a:r>
              <a:rPr lang="en-US" dirty="0" err="1"/>
              <a:t>src</a:t>
            </a:r>
            <a:r>
              <a:rPr lang="en-US" dirty="0"/>
              <a:t>="jquery-1.5.1.js"&gt;&lt;/script&gt;</a:t>
            </a:r>
          </a:p>
        </p:txBody>
      </p:sp>
    </p:spTree>
    <p:extLst>
      <p:ext uri="{BB962C8B-B14F-4D97-AF65-F5344CB8AC3E}">
        <p14:creationId xmlns:p14="http://schemas.microsoft.com/office/powerpoint/2010/main" val="3649417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Description: Perform a custom animation of a set of CSS properties.</a:t>
            </a:r>
          </a:p>
          <a:p>
            <a:pPr marL="0" indent="0">
              <a:buNone/>
            </a:pPr>
            <a:r>
              <a:rPr lang="en-US" dirty="0"/>
              <a:t>.animate( properties [, duration ] [, easing ] [, complete ] )</a:t>
            </a:r>
          </a:p>
          <a:p>
            <a:pPr>
              <a:buFont typeface="Wingdings" panose="05000000000000000000" pitchFamily="2" charset="2"/>
              <a:buChar char="v"/>
            </a:pPr>
            <a:r>
              <a:rPr lang="en-US" dirty="0"/>
              <a:t>Properties : An object of CSS properties and values that the animation will move toward.</a:t>
            </a:r>
          </a:p>
          <a:p>
            <a:pPr>
              <a:buFont typeface="Wingdings" panose="05000000000000000000" pitchFamily="2" charset="2"/>
              <a:buChar char="v"/>
            </a:pPr>
            <a:r>
              <a:rPr lang="en-US" dirty="0"/>
              <a:t>duration (default: 400) :A string or number determining how long the animation will run.</a:t>
            </a:r>
          </a:p>
          <a:p>
            <a:pPr>
              <a:buFont typeface="Wingdings" panose="05000000000000000000" pitchFamily="2" charset="2"/>
              <a:buChar char="v"/>
            </a:pPr>
            <a:r>
              <a:rPr lang="en-US" dirty="0"/>
              <a:t>Easing : A string indicating which easing function to use for the transition.</a:t>
            </a:r>
          </a:p>
          <a:p>
            <a:pPr>
              <a:buFont typeface="Wingdings" panose="05000000000000000000" pitchFamily="2" charset="2"/>
              <a:buChar char="v"/>
            </a:pPr>
            <a:r>
              <a:rPr lang="en-US" dirty="0"/>
              <a:t>Complete :A function to call once the animation is complete, called once per matched element.</a:t>
            </a:r>
          </a:p>
          <a:p>
            <a:pPr>
              <a:buFont typeface="Wingdings" panose="05000000000000000000" pitchFamily="2" charset="2"/>
              <a:buChar char="v"/>
            </a:pPr>
            <a:r>
              <a:rPr lang="en-US" dirty="0"/>
              <a:t> The .animate() method allows to create animation effects on any numeric CSS property. The only required parameter is a plain object of CSS properties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40767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animate</a:t>
            </a:r>
          </a:p>
        </p:txBody>
      </p:sp>
      <p:sp>
        <p:nvSpPr>
          <p:cNvPr id="3" name="Content Placeholder 2"/>
          <p:cNvSpPr>
            <a:spLocks noGrp="1"/>
          </p:cNvSpPr>
          <p:nvPr>
            <p:ph idx="1"/>
          </p:nvPr>
        </p:nvSpPr>
        <p:spPr>
          <a:xfrm>
            <a:off x="722066" y="1815845"/>
            <a:ext cx="10353762" cy="3695136"/>
          </a:xfrm>
        </p:spPr>
        <p:txBody>
          <a:bodyPr>
            <a:noAutofit/>
          </a:bodyPr>
          <a:lstStyle/>
          <a:p>
            <a:pPr marL="0" indent="0">
              <a:buNone/>
            </a:pPr>
            <a:r>
              <a:rPr lang="en-US" sz="2400" dirty="0"/>
              <a:t>$( "#</a:t>
            </a:r>
            <a:r>
              <a:rPr lang="en-US" sz="2400" dirty="0" err="1"/>
              <a:t>clickme</a:t>
            </a:r>
            <a:r>
              <a:rPr lang="en-US" sz="2400" dirty="0"/>
              <a:t>" ).click(function() {</a:t>
            </a:r>
          </a:p>
          <a:p>
            <a:pPr marL="0" indent="0">
              <a:buNone/>
            </a:pPr>
            <a:r>
              <a:rPr lang="en-US" sz="2400" dirty="0"/>
              <a:t>  $( "#book" ).animate({</a:t>
            </a:r>
          </a:p>
          <a:p>
            <a:pPr marL="0" indent="0">
              <a:buNone/>
            </a:pPr>
            <a:r>
              <a:rPr lang="en-US" sz="2400" dirty="0"/>
              <a:t>    opacity: 0.25,</a:t>
            </a:r>
          </a:p>
          <a:p>
            <a:pPr marL="0" indent="0">
              <a:buNone/>
            </a:pPr>
            <a:r>
              <a:rPr lang="en-US" sz="2400" dirty="0"/>
              <a:t>    left: "+=50",</a:t>
            </a:r>
          </a:p>
          <a:p>
            <a:pPr marL="0" indent="0">
              <a:buNone/>
            </a:pPr>
            <a:r>
              <a:rPr lang="en-US" sz="2400" dirty="0"/>
              <a:t>    height: "toggle"</a:t>
            </a:r>
          </a:p>
          <a:p>
            <a:pPr marL="0" indent="0">
              <a:buNone/>
            </a:pPr>
            <a:r>
              <a:rPr lang="en-US" sz="2400" dirty="0"/>
              <a:t>  }, 5000, function() {</a:t>
            </a:r>
          </a:p>
          <a:p>
            <a:pPr marL="0" indent="0">
              <a:buNone/>
            </a:pPr>
            <a:r>
              <a:rPr lang="en-US" sz="2400" dirty="0"/>
              <a:t>    // Animation complete.</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1253317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a:t>
            </a:r>
          </a:p>
        </p:txBody>
      </p:sp>
      <p:sp>
        <p:nvSpPr>
          <p:cNvPr id="3" name="Content Placeholder 2"/>
          <p:cNvSpPr>
            <a:spLocks noGrp="1"/>
          </p:cNvSpPr>
          <p:nvPr>
            <p:ph idx="1"/>
          </p:nvPr>
        </p:nvSpPr>
        <p:spPr/>
        <p:txBody>
          <a:bodyPr>
            <a:normAutofit lnSpcReduction="10000"/>
          </a:bodyPr>
          <a:lstStyle/>
          <a:p>
            <a:pPr marL="0" indent="0">
              <a:buNone/>
            </a:pPr>
            <a:r>
              <a:rPr lang="en-US" dirty="0"/>
              <a:t>.stop( [</a:t>
            </a:r>
            <a:r>
              <a:rPr lang="en-US" dirty="0" err="1"/>
              <a:t>clearQueue</a:t>
            </a:r>
            <a:r>
              <a:rPr lang="en-US" dirty="0"/>
              <a:t> ] [, </a:t>
            </a:r>
            <a:r>
              <a:rPr lang="en-US" dirty="0" err="1"/>
              <a:t>jumpToEnd</a:t>
            </a:r>
            <a:r>
              <a:rPr lang="en-US" dirty="0"/>
              <a:t> ] )Returns: jQuery</a:t>
            </a:r>
          </a:p>
          <a:p>
            <a:r>
              <a:rPr lang="en-US" dirty="0"/>
              <a:t>Description: Stop the currently-running animation on the matched elements.</a:t>
            </a:r>
          </a:p>
          <a:p>
            <a:pPr marL="0" indent="0">
              <a:buNone/>
            </a:pPr>
            <a:r>
              <a:rPr lang="en-US" dirty="0"/>
              <a:t>.stop( [</a:t>
            </a:r>
            <a:r>
              <a:rPr lang="en-US" dirty="0" err="1"/>
              <a:t>clearQueue</a:t>
            </a:r>
            <a:r>
              <a:rPr lang="en-US" dirty="0"/>
              <a:t> ] [, </a:t>
            </a:r>
            <a:r>
              <a:rPr lang="en-US" dirty="0" err="1"/>
              <a:t>jumpToEnd</a:t>
            </a:r>
            <a:r>
              <a:rPr lang="en-US" dirty="0"/>
              <a:t> ] )</a:t>
            </a:r>
          </a:p>
          <a:p>
            <a:r>
              <a:rPr lang="en-US" dirty="0" err="1"/>
              <a:t>clearQueue</a:t>
            </a:r>
            <a:r>
              <a:rPr lang="en-US" dirty="0"/>
              <a:t> (default: false)</a:t>
            </a:r>
          </a:p>
          <a:p>
            <a:pPr marL="0" indent="0">
              <a:buNone/>
            </a:pPr>
            <a:r>
              <a:rPr lang="en-US" dirty="0"/>
              <a:t>A Boolean indicating whether to remove queued animation as well. Defaults to false.</a:t>
            </a:r>
          </a:p>
          <a:p>
            <a:r>
              <a:rPr lang="en-US" dirty="0" err="1"/>
              <a:t>jumpToEnd</a:t>
            </a:r>
            <a:r>
              <a:rPr lang="en-US" dirty="0"/>
              <a:t> (default: false)</a:t>
            </a:r>
          </a:p>
          <a:p>
            <a:pPr marL="0" indent="0">
              <a:buNone/>
            </a:pPr>
            <a:r>
              <a:rPr lang="en-US" dirty="0"/>
              <a:t>A Boolean indicating whether to complete the current animation immediately. Defaults to false.</a:t>
            </a:r>
          </a:p>
        </p:txBody>
      </p:sp>
    </p:spTree>
    <p:extLst>
      <p:ext uri="{BB962C8B-B14F-4D97-AF65-F5344CB8AC3E}">
        <p14:creationId xmlns:p14="http://schemas.microsoft.com/office/powerpoint/2010/main" val="3060940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sp>
        <p:nvSpPr>
          <p:cNvPr id="3" name="Content Placeholder 2"/>
          <p:cNvSpPr>
            <a:spLocks noGrp="1"/>
          </p:cNvSpPr>
          <p:nvPr>
            <p:ph idx="1"/>
          </p:nvPr>
        </p:nvSpPr>
        <p:spPr>
          <a:xfrm>
            <a:off x="633576" y="1727355"/>
            <a:ext cx="10353762" cy="3695136"/>
          </a:xfrm>
        </p:spPr>
        <p:txBody>
          <a:bodyPr>
            <a:noAutofit/>
          </a:bodyPr>
          <a:lstStyle/>
          <a:p>
            <a:r>
              <a:rPr lang="en-US" sz="1600" dirty="0"/>
              <a:t>$("*")	</a:t>
            </a:r>
            <a:r>
              <a:rPr lang="en-US" sz="1600" dirty="0" smtClean="0"/>
              <a:t>		Selects </a:t>
            </a:r>
            <a:r>
              <a:rPr lang="en-US" sz="1600" dirty="0"/>
              <a:t>all elements	</a:t>
            </a:r>
          </a:p>
          <a:p>
            <a:r>
              <a:rPr lang="en-US" sz="1600" dirty="0"/>
              <a:t>$(this)	</a:t>
            </a:r>
            <a:r>
              <a:rPr lang="en-US" sz="1600" dirty="0" smtClean="0"/>
              <a:t>		Selects </a:t>
            </a:r>
            <a:r>
              <a:rPr lang="en-US" sz="1600" dirty="0"/>
              <a:t>the current HTML element	 </a:t>
            </a:r>
          </a:p>
          <a:p>
            <a:r>
              <a:rPr lang="en-US" sz="1600" dirty="0"/>
              <a:t>$("</a:t>
            </a:r>
            <a:r>
              <a:rPr lang="en-US" sz="1600" dirty="0" err="1"/>
              <a:t>p.intro</a:t>
            </a:r>
            <a:r>
              <a:rPr lang="en-US" sz="1600" dirty="0"/>
              <a:t>")	</a:t>
            </a:r>
            <a:r>
              <a:rPr lang="en-US" sz="1600" dirty="0" smtClean="0"/>
              <a:t>	Selects </a:t>
            </a:r>
            <a:r>
              <a:rPr lang="en-US" sz="1600" dirty="0"/>
              <a:t>all &lt;p&gt; elements with class="intro"	 </a:t>
            </a:r>
          </a:p>
          <a:p>
            <a:r>
              <a:rPr lang="en-US" sz="1600" dirty="0"/>
              <a:t>$("p:first") 	</a:t>
            </a:r>
            <a:r>
              <a:rPr lang="en-US" sz="1600" dirty="0" smtClean="0"/>
              <a:t>	Selects </a:t>
            </a:r>
            <a:r>
              <a:rPr lang="en-US" sz="1600" dirty="0"/>
              <a:t>the first &lt;p&gt; element	 </a:t>
            </a:r>
          </a:p>
          <a:p>
            <a:r>
              <a:rPr lang="en-US" sz="1600" dirty="0"/>
              <a:t>$("</a:t>
            </a:r>
            <a:r>
              <a:rPr lang="en-US" sz="1600" dirty="0" err="1"/>
              <a:t>ul</a:t>
            </a:r>
            <a:r>
              <a:rPr lang="en-US" sz="1600" dirty="0"/>
              <a:t> </a:t>
            </a:r>
            <a:r>
              <a:rPr lang="en-US" sz="1600" dirty="0" err="1"/>
              <a:t>li:first</a:t>
            </a:r>
            <a:r>
              <a:rPr lang="en-US" sz="1600" dirty="0"/>
              <a:t>")	</a:t>
            </a:r>
            <a:r>
              <a:rPr lang="en-US" sz="1600" dirty="0" smtClean="0"/>
              <a:t>	Selects </a:t>
            </a:r>
            <a:r>
              <a:rPr lang="en-US" sz="1600" dirty="0"/>
              <a:t>the first &lt;li&gt; element of the first &lt;</a:t>
            </a:r>
            <a:r>
              <a:rPr lang="en-US" sz="1600" dirty="0" err="1"/>
              <a:t>ul</a:t>
            </a:r>
            <a:r>
              <a:rPr lang="en-US" sz="1600" dirty="0"/>
              <a:t>&gt;	 </a:t>
            </a:r>
          </a:p>
          <a:p>
            <a:r>
              <a:rPr lang="en-US" sz="1600" dirty="0"/>
              <a:t>$("</a:t>
            </a:r>
            <a:r>
              <a:rPr lang="en-US" sz="1600" dirty="0" err="1"/>
              <a:t>ul</a:t>
            </a:r>
            <a:r>
              <a:rPr lang="en-US" sz="1600" dirty="0"/>
              <a:t> </a:t>
            </a:r>
            <a:r>
              <a:rPr lang="en-US" sz="1600" dirty="0" err="1"/>
              <a:t>li:first-child</a:t>
            </a:r>
            <a:r>
              <a:rPr lang="en-US" sz="1600" dirty="0"/>
              <a:t>")	Selects the first &lt;li&gt; element of every &lt;</a:t>
            </a:r>
            <a:r>
              <a:rPr lang="en-US" sz="1600" dirty="0" err="1"/>
              <a:t>ul</a:t>
            </a:r>
            <a:r>
              <a:rPr lang="en-US" sz="1600" dirty="0"/>
              <a:t>&gt;	 </a:t>
            </a:r>
          </a:p>
          <a:p>
            <a:r>
              <a:rPr lang="en-US" sz="1600" dirty="0"/>
              <a:t>$("[</a:t>
            </a:r>
            <a:r>
              <a:rPr lang="en-US" sz="1600" dirty="0" err="1"/>
              <a:t>href</a:t>
            </a:r>
            <a:r>
              <a:rPr lang="en-US" sz="1600" dirty="0"/>
              <a:t>]")	</a:t>
            </a:r>
            <a:r>
              <a:rPr lang="en-US" sz="1600" dirty="0" smtClean="0"/>
              <a:t>	Selects </a:t>
            </a:r>
            <a:r>
              <a:rPr lang="en-US" sz="1600" dirty="0"/>
              <a:t>all elements with an </a:t>
            </a:r>
            <a:r>
              <a:rPr lang="en-US" sz="1600" dirty="0" err="1"/>
              <a:t>href</a:t>
            </a:r>
            <a:r>
              <a:rPr lang="en-US" sz="1600" dirty="0"/>
              <a:t> attribute	 </a:t>
            </a:r>
          </a:p>
          <a:p>
            <a:r>
              <a:rPr lang="en-US" sz="1600" dirty="0"/>
              <a:t>$("a[target='_blank']")	Selects all &lt;a&gt; elements with a target attribute value equal to "_blank"	 </a:t>
            </a:r>
          </a:p>
          <a:p>
            <a:r>
              <a:rPr lang="en-US" sz="1600" dirty="0"/>
              <a:t>$("a[target!='_blank']")	Selects all &lt;a&gt; elements with a target attribute value NOT equal to "_blank"	 </a:t>
            </a:r>
          </a:p>
          <a:p>
            <a:r>
              <a:rPr lang="en-US" sz="1600" dirty="0"/>
              <a:t>$(":button")	</a:t>
            </a:r>
            <a:r>
              <a:rPr lang="en-US" sz="1600" dirty="0" smtClean="0"/>
              <a:t>	Selects </a:t>
            </a:r>
            <a:r>
              <a:rPr lang="en-US" sz="1600" dirty="0"/>
              <a:t>all &lt;button&gt; elements and &lt;input&gt; elements of type="button"	 </a:t>
            </a:r>
          </a:p>
          <a:p>
            <a:r>
              <a:rPr lang="en-US" sz="1600" dirty="0"/>
              <a:t>$("</a:t>
            </a:r>
            <a:r>
              <a:rPr lang="en-US" sz="1600" dirty="0" err="1"/>
              <a:t>tr:even</a:t>
            </a:r>
            <a:r>
              <a:rPr lang="en-US" sz="1600" dirty="0"/>
              <a:t>")	</a:t>
            </a:r>
            <a:r>
              <a:rPr lang="en-US" sz="1600" dirty="0" smtClean="0"/>
              <a:t>	Selects </a:t>
            </a:r>
            <a:r>
              <a:rPr lang="en-US" sz="1600" dirty="0"/>
              <a:t>all even &lt;</a:t>
            </a:r>
            <a:r>
              <a:rPr lang="en-US" sz="1600" dirty="0" err="1"/>
              <a:t>tr</a:t>
            </a:r>
            <a:r>
              <a:rPr lang="en-US" sz="1600" dirty="0"/>
              <a:t>&gt; elements	 </a:t>
            </a:r>
          </a:p>
          <a:p>
            <a:r>
              <a:rPr lang="en-US" sz="1600" dirty="0"/>
              <a:t>$("</a:t>
            </a:r>
            <a:r>
              <a:rPr lang="en-US" sz="1600" dirty="0" err="1"/>
              <a:t>tr:odd</a:t>
            </a:r>
            <a:r>
              <a:rPr lang="en-US" sz="1600" dirty="0"/>
              <a:t>")	</a:t>
            </a:r>
            <a:r>
              <a:rPr lang="en-US" sz="1600" dirty="0" smtClean="0"/>
              <a:t>	Selects </a:t>
            </a:r>
            <a:r>
              <a:rPr lang="en-US" sz="1600" dirty="0"/>
              <a:t>all odd &lt;</a:t>
            </a:r>
            <a:r>
              <a:rPr lang="en-US" sz="1600" dirty="0" err="1"/>
              <a:t>tr</a:t>
            </a:r>
            <a:r>
              <a:rPr lang="en-US" sz="1600" dirty="0"/>
              <a:t>&gt; elements</a:t>
            </a:r>
          </a:p>
        </p:txBody>
      </p:sp>
    </p:spTree>
    <p:extLst>
      <p:ext uri="{BB962C8B-B14F-4D97-AF65-F5344CB8AC3E}">
        <p14:creationId xmlns:p14="http://schemas.microsoft.com/office/powerpoint/2010/main" val="1222393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86824846"/>
              </p:ext>
            </p:extLst>
          </p:nvPr>
        </p:nvGraphicFramePr>
        <p:xfrm>
          <a:off x="993913" y="2095500"/>
          <a:ext cx="10274161" cy="3832197"/>
        </p:xfrm>
        <a:graphic>
          <a:graphicData uri="http://schemas.openxmlformats.org/drawingml/2006/table">
            <a:tbl>
              <a:tblPr firstRow="1" bandRow="1">
                <a:tableStyleId>{7DF18680-E054-41AD-8BC1-D1AEF772440D}</a:tableStyleId>
              </a:tblPr>
              <a:tblGrid>
                <a:gridCol w="3371711">
                  <a:extLst>
                    <a:ext uri="{9D8B030D-6E8A-4147-A177-3AD203B41FA5}">
                      <a16:colId xmlns:a16="http://schemas.microsoft.com/office/drawing/2014/main" xmlns="" val="2082176039"/>
                    </a:ext>
                  </a:extLst>
                </a:gridCol>
                <a:gridCol w="3451225">
                  <a:extLst>
                    <a:ext uri="{9D8B030D-6E8A-4147-A177-3AD203B41FA5}">
                      <a16:colId xmlns:a16="http://schemas.microsoft.com/office/drawing/2014/main" xmlns="" val="3114800581"/>
                    </a:ext>
                  </a:extLst>
                </a:gridCol>
                <a:gridCol w="3451225">
                  <a:extLst>
                    <a:ext uri="{9D8B030D-6E8A-4147-A177-3AD203B41FA5}">
                      <a16:colId xmlns:a16="http://schemas.microsoft.com/office/drawing/2014/main" xmlns="" val="2797412299"/>
                    </a:ext>
                  </a:extLst>
                </a:gridCol>
              </a:tblGrid>
              <a:tr h="448917">
                <a:tc>
                  <a:txBody>
                    <a:bodyPr/>
                    <a:lstStyle/>
                    <a:p>
                      <a:pPr algn="l" fontAlgn="t"/>
                      <a:r>
                        <a:rPr lang="en-US" dirty="0">
                          <a:effectLst/>
                        </a:rPr>
                        <a:t>Selector</a:t>
                      </a:r>
                    </a:p>
                  </a:txBody>
                  <a:tcPr marL="76200" marR="76200" marT="76200" marB="76200"/>
                </a:tc>
                <a:tc>
                  <a:txBody>
                    <a:bodyPr/>
                    <a:lstStyle/>
                    <a:p>
                      <a:pPr algn="l" fontAlgn="t"/>
                      <a:r>
                        <a:rPr lang="en-US">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683635740"/>
                  </a:ext>
                </a:extLst>
              </a:tr>
              <a:tr h="370840">
                <a:tc>
                  <a:txBody>
                    <a:bodyPr/>
                    <a:lstStyle/>
                    <a:p>
                      <a:pPr algn="l" fontAlgn="t"/>
                      <a:r>
                        <a:rPr lang="en-US" dirty="0">
                          <a:effectLst/>
                        </a:rPr>
                        <a:t>*</a:t>
                      </a:r>
                    </a:p>
                  </a:txBody>
                  <a:tcPr marL="76200" marR="76200" marT="76200" marB="76200"/>
                </a:tc>
                <a:tc>
                  <a:txBody>
                    <a:bodyPr/>
                    <a:lstStyle/>
                    <a:p>
                      <a:pPr algn="l" fontAlgn="t"/>
                      <a:r>
                        <a:rPr lang="en-US">
                          <a:effectLst/>
                        </a:rPr>
                        <a:t>$("*")</a:t>
                      </a:r>
                    </a:p>
                  </a:txBody>
                  <a:tcPr marL="76200" marR="76200" marT="76200" marB="76200"/>
                </a:tc>
                <a:tc>
                  <a:txBody>
                    <a:bodyPr/>
                    <a:lstStyle/>
                    <a:p>
                      <a:pPr algn="l" fontAlgn="t"/>
                      <a:r>
                        <a:rPr lang="en-US">
                          <a:effectLst/>
                        </a:rPr>
                        <a:t>All elements</a:t>
                      </a:r>
                    </a:p>
                  </a:txBody>
                  <a:tcPr marL="76200" marR="76200" marT="76200" marB="76200"/>
                </a:tc>
                <a:extLst>
                  <a:ext uri="{0D108BD9-81ED-4DB2-BD59-A6C34878D82A}">
                    <a16:rowId xmlns:a16="http://schemas.microsoft.com/office/drawing/2014/main" xmlns="" val="3309343668"/>
                  </a:ext>
                </a:extLst>
              </a:tr>
              <a:tr h="370840">
                <a:tc>
                  <a:txBody>
                    <a:bodyPr/>
                    <a:lstStyle/>
                    <a:p>
                      <a:pPr algn="l" fontAlgn="t"/>
                      <a:r>
                        <a:rPr lang="en-US" dirty="0">
                          <a:effectLst/>
                        </a:rPr>
                        <a:t>#id</a:t>
                      </a:r>
                    </a:p>
                  </a:txBody>
                  <a:tcPr marL="76200" marR="76200" marT="76200" marB="76200"/>
                </a:tc>
                <a:tc>
                  <a:txBody>
                    <a:bodyPr/>
                    <a:lstStyle/>
                    <a:p>
                      <a:pPr algn="l" fontAlgn="t"/>
                      <a:r>
                        <a:rPr lang="en-US">
                          <a:effectLst/>
                        </a:rPr>
                        <a:t>$("#lastname")</a:t>
                      </a:r>
                    </a:p>
                  </a:txBody>
                  <a:tcPr marL="76200" marR="76200" marT="76200" marB="76200"/>
                </a:tc>
                <a:tc>
                  <a:txBody>
                    <a:bodyPr/>
                    <a:lstStyle/>
                    <a:p>
                      <a:pPr algn="l" fontAlgn="t"/>
                      <a:r>
                        <a:rPr lang="en-US">
                          <a:effectLst/>
                        </a:rPr>
                        <a:t>The element with id="lastname"</a:t>
                      </a:r>
                    </a:p>
                  </a:txBody>
                  <a:tcPr marL="76200" marR="76200" marT="76200" marB="76200"/>
                </a:tc>
                <a:extLst>
                  <a:ext uri="{0D108BD9-81ED-4DB2-BD59-A6C34878D82A}">
                    <a16:rowId xmlns:a16="http://schemas.microsoft.com/office/drawing/2014/main" xmlns="" val="32294431"/>
                  </a:ext>
                </a:extLst>
              </a:tr>
              <a:tr h="370840">
                <a:tc>
                  <a:txBody>
                    <a:bodyPr/>
                    <a:lstStyle/>
                    <a:p>
                      <a:pPr algn="l" fontAlgn="t"/>
                      <a:r>
                        <a:rPr lang="en-US" dirty="0">
                          <a:effectLst/>
                        </a:rPr>
                        <a:t>.class</a:t>
                      </a:r>
                    </a:p>
                  </a:txBody>
                  <a:tcPr marL="76200" marR="76200" marT="76200" marB="76200"/>
                </a:tc>
                <a:tc>
                  <a:txBody>
                    <a:bodyPr/>
                    <a:lstStyle/>
                    <a:p>
                      <a:pPr algn="l" fontAlgn="t"/>
                      <a:r>
                        <a:rPr lang="en-US">
                          <a:effectLst/>
                        </a:rPr>
                        <a:t>$(".intro")</a:t>
                      </a:r>
                    </a:p>
                  </a:txBody>
                  <a:tcPr marL="76200" marR="76200" marT="76200" marB="76200"/>
                </a:tc>
                <a:tc>
                  <a:txBody>
                    <a:bodyPr/>
                    <a:lstStyle/>
                    <a:p>
                      <a:pPr algn="l" fontAlgn="t"/>
                      <a:r>
                        <a:rPr lang="en-US">
                          <a:effectLst/>
                        </a:rPr>
                        <a:t>All elements with class="intro"</a:t>
                      </a:r>
                    </a:p>
                  </a:txBody>
                  <a:tcPr marL="76200" marR="76200" marT="76200" marB="76200"/>
                </a:tc>
                <a:extLst>
                  <a:ext uri="{0D108BD9-81ED-4DB2-BD59-A6C34878D82A}">
                    <a16:rowId xmlns:a16="http://schemas.microsoft.com/office/drawing/2014/main" xmlns="" val="1334258665"/>
                  </a:ext>
                </a:extLst>
              </a:tr>
              <a:tr h="370840">
                <a:tc>
                  <a:txBody>
                    <a:bodyPr/>
                    <a:lstStyle/>
                    <a:p>
                      <a:pPr algn="l" fontAlgn="t"/>
                      <a:r>
                        <a:rPr lang="en-US" dirty="0">
                          <a:effectLst/>
                        </a:rPr>
                        <a:t>.</a:t>
                      </a:r>
                      <a:r>
                        <a:rPr lang="en-US" dirty="0" err="1">
                          <a:effectLst/>
                        </a:rPr>
                        <a:t>class,.class</a:t>
                      </a:r>
                      <a:endParaRPr lang="en-US" dirty="0">
                        <a:effectLst/>
                      </a:endParaRPr>
                    </a:p>
                  </a:txBody>
                  <a:tcPr marL="76200" marR="76200" marT="76200" marB="76200"/>
                </a:tc>
                <a:tc>
                  <a:txBody>
                    <a:bodyPr/>
                    <a:lstStyle/>
                    <a:p>
                      <a:pPr algn="l" fontAlgn="t"/>
                      <a:r>
                        <a:rPr lang="en-US">
                          <a:effectLst/>
                        </a:rPr>
                        <a:t>$(".intro,.demo")</a:t>
                      </a:r>
                    </a:p>
                  </a:txBody>
                  <a:tcPr marL="76200" marR="76200" marT="76200" marB="76200"/>
                </a:tc>
                <a:tc>
                  <a:txBody>
                    <a:bodyPr/>
                    <a:lstStyle/>
                    <a:p>
                      <a:pPr algn="l" fontAlgn="t"/>
                      <a:r>
                        <a:rPr lang="en-US">
                          <a:effectLst/>
                        </a:rPr>
                        <a:t>All elements with the class "intro" or "demo"</a:t>
                      </a:r>
                    </a:p>
                  </a:txBody>
                  <a:tcPr marL="76200" marR="76200" marT="76200" marB="76200"/>
                </a:tc>
                <a:extLst>
                  <a:ext uri="{0D108BD9-81ED-4DB2-BD59-A6C34878D82A}">
                    <a16:rowId xmlns:a16="http://schemas.microsoft.com/office/drawing/2014/main" xmlns="" val="913637144"/>
                  </a:ext>
                </a:extLst>
              </a:tr>
              <a:tr h="370840">
                <a:tc>
                  <a:txBody>
                    <a:bodyPr/>
                    <a:lstStyle/>
                    <a:p>
                      <a:pPr algn="l" fontAlgn="t"/>
                      <a:r>
                        <a:rPr lang="en-US" dirty="0">
                          <a:effectLst/>
                        </a:rPr>
                        <a:t>element</a:t>
                      </a:r>
                    </a:p>
                  </a:txBody>
                  <a:tcPr marL="76200" marR="76200" marT="76200" marB="76200"/>
                </a:tc>
                <a:tc>
                  <a:txBody>
                    <a:bodyPr/>
                    <a:lstStyle/>
                    <a:p>
                      <a:pPr algn="l" fontAlgn="t"/>
                      <a:r>
                        <a:rPr lang="en-US">
                          <a:effectLst/>
                        </a:rPr>
                        <a:t>$("p")</a:t>
                      </a:r>
                    </a:p>
                  </a:txBody>
                  <a:tcPr marL="76200" marR="76200" marT="76200" marB="76200"/>
                </a:tc>
                <a:tc>
                  <a:txBody>
                    <a:bodyPr/>
                    <a:lstStyle/>
                    <a:p>
                      <a:pPr algn="l" fontAlgn="t"/>
                      <a:r>
                        <a:rPr lang="en-US">
                          <a:effectLst/>
                        </a:rPr>
                        <a:t>All &lt;p&gt; elements</a:t>
                      </a:r>
                    </a:p>
                  </a:txBody>
                  <a:tcPr marL="76200" marR="76200" marT="76200" marB="76200"/>
                </a:tc>
                <a:extLst>
                  <a:ext uri="{0D108BD9-81ED-4DB2-BD59-A6C34878D82A}">
                    <a16:rowId xmlns:a16="http://schemas.microsoft.com/office/drawing/2014/main" xmlns="" val="2766296274"/>
                  </a:ext>
                </a:extLst>
              </a:tr>
              <a:tr h="370840">
                <a:tc>
                  <a:txBody>
                    <a:bodyPr/>
                    <a:lstStyle/>
                    <a:p>
                      <a:pPr algn="l" fontAlgn="t"/>
                      <a:r>
                        <a:rPr lang="en-US" dirty="0">
                          <a:effectLst/>
                        </a:rPr>
                        <a:t>el1,el2,el3</a:t>
                      </a:r>
                    </a:p>
                  </a:txBody>
                  <a:tcPr marL="76200" marR="76200" marT="76200" marB="76200"/>
                </a:tc>
                <a:tc>
                  <a:txBody>
                    <a:bodyPr/>
                    <a:lstStyle/>
                    <a:p>
                      <a:pPr algn="l" fontAlgn="t"/>
                      <a:r>
                        <a:rPr lang="en-US">
                          <a:effectLst/>
                        </a:rPr>
                        <a:t>$("h1,div,p")</a:t>
                      </a:r>
                    </a:p>
                  </a:txBody>
                  <a:tcPr marL="76200" marR="76200" marT="76200" marB="76200"/>
                </a:tc>
                <a:tc>
                  <a:txBody>
                    <a:bodyPr/>
                    <a:lstStyle/>
                    <a:p>
                      <a:pPr algn="l" fontAlgn="t"/>
                      <a:r>
                        <a:rPr lang="en-US" dirty="0">
                          <a:effectLst/>
                        </a:rPr>
                        <a:t>All &lt;h1&gt;, &lt;div&gt; and &lt;p&gt; elements</a:t>
                      </a:r>
                    </a:p>
                  </a:txBody>
                  <a:tcPr marL="76200" marR="76200" marT="76200" marB="76200"/>
                </a:tc>
                <a:extLst>
                  <a:ext uri="{0D108BD9-81ED-4DB2-BD59-A6C34878D82A}">
                    <a16:rowId xmlns:a16="http://schemas.microsoft.com/office/drawing/2014/main" xmlns="" val="1652538354"/>
                  </a:ext>
                </a:extLst>
              </a:tr>
            </a:tbl>
          </a:graphicData>
        </a:graphic>
      </p:graphicFrame>
    </p:spTree>
    <p:extLst>
      <p:ext uri="{BB962C8B-B14F-4D97-AF65-F5344CB8AC3E}">
        <p14:creationId xmlns:p14="http://schemas.microsoft.com/office/powerpoint/2010/main" val="1811013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5806291"/>
              </p:ext>
            </p:extLst>
          </p:nvPr>
        </p:nvGraphicFramePr>
        <p:xfrm>
          <a:off x="914400" y="2095499"/>
          <a:ext cx="10353675" cy="3715365"/>
        </p:xfrm>
        <a:graphic>
          <a:graphicData uri="http://schemas.openxmlformats.org/drawingml/2006/table">
            <a:tbl>
              <a:tblPr firstRow="1" bandRow="1">
                <a:tableStyleId>{7DF18680-E054-41AD-8BC1-D1AEF772440D}</a:tableStyleId>
              </a:tblPr>
              <a:tblGrid>
                <a:gridCol w="3451225">
                  <a:extLst>
                    <a:ext uri="{9D8B030D-6E8A-4147-A177-3AD203B41FA5}">
                      <a16:colId xmlns:a16="http://schemas.microsoft.com/office/drawing/2014/main" xmlns="" val="2990693862"/>
                    </a:ext>
                  </a:extLst>
                </a:gridCol>
                <a:gridCol w="3451225">
                  <a:extLst>
                    <a:ext uri="{9D8B030D-6E8A-4147-A177-3AD203B41FA5}">
                      <a16:colId xmlns:a16="http://schemas.microsoft.com/office/drawing/2014/main" xmlns="" val="660806049"/>
                    </a:ext>
                  </a:extLst>
                </a:gridCol>
                <a:gridCol w="3451225">
                  <a:extLst>
                    <a:ext uri="{9D8B030D-6E8A-4147-A177-3AD203B41FA5}">
                      <a16:colId xmlns:a16="http://schemas.microsoft.com/office/drawing/2014/main" xmlns="" val="1199131387"/>
                    </a:ext>
                  </a:extLst>
                </a:gridCol>
              </a:tblGrid>
              <a:tr h="658419">
                <a:tc>
                  <a:txBody>
                    <a:bodyPr/>
                    <a:lstStyle/>
                    <a:p>
                      <a:pPr algn="l" fontAlgn="t"/>
                      <a:r>
                        <a:rPr lang="en-US" dirty="0">
                          <a:effectLst/>
                        </a:rPr>
                        <a:t>Selector</a:t>
                      </a:r>
                    </a:p>
                  </a:txBody>
                  <a:tcPr marL="76200" marR="76200" marT="76200" marB="76200"/>
                </a:tc>
                <a:tc>
                  <a:txBody>
                    <a:bodyPr/>
                    <a:lstStyle/>
                    <a:p>
                      <a:pPr algn="l" fontAlgn="t"/>
                      <a:r>
                        <a:rPr lang="en-US">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3527551729"/>
                  </a:ext>
                </a:extLst>
              </a:tr>
              <a:tr h="658419">
                <a:tc>
                  <a:txBody>
                    <a:bodyPr/>
                    <a:lstStyle/>
                    <a:p>
                      <a:pPr algn="l" fontAlgn="t"/>
                      <a:r>
                        <a:rPr lang="en-US" dirty="0">
                          <a:effectLst/>
                        </a:rPr>
                        <a:t>:first</a:t>
                      </a:r>
                    </a:p>
                  </a:txBody>
                  <a:tcPr marL="76200" marR="76200" marT="76200" marB="76200"/>
                </a:tc>
                <a:tc>
                  <a:txBody>
                    <a:bodyPr/>
                    <a:lstStyle/>
                    <a:p>
                      <a:pPr algn="l" fontAlgn="t"/>
                      <a:r>
                        <a:rPr lang="en-US">
                          <a:effectLst/>
                        </a:rPr>
                        <a:t>$("p:first")</a:t>
                      </a:r>
                    </a:p>
                  </a:txBody>
                  <a:tcPr marL="76200" marR="76200" marT="76200" marB="76200"/>
                </a:tc>
                <a:tc>
                  <a:txBody>
                    <a:bodyPr/>
                    <a:lstStyle/>
                    <a:p>
                      <a:pPr algn="l" fontAlgn="t"/>
                      <a:r>
                        <a:rPr lang="en-US">
                          <a:effectLst/>
                        </a:rPr>
                        <a:t>The first &lt;p&gt; element</a:t>
                      </a:r>
                    </a:p>
                  </a:txBody>
                  <a:tcPr marL="76200" marR="76200" marT="76200" marB="76200"/>
                </a:tc>
                <a:extLst>
                  <a:ext uri="{0D108BD9-81ED-4DB2-BD59-A6C34878D82A}">
                    <a16:rowId xmlns:a16="http://schemas.microsoft.com/office/drawing/2014/main" xmlns="" val="2096807585"/>
                  </a:ext>
                </a:extLst>
              </a:tr>
              <a:tr h="658419">
                <a:tc>
                  <a:txBody>
                    <a:bodyPr/>
                    <a:lstStyle/>
                    <a:p>
                      <a:pPr algn="l" fontAlgn="t"/>
                      <a:r>
                        <a:rPr lang="en-US" dirty="0">
                          <a:effectLst/>
                        </a:rPr>
                        <a:t>:last</a:t>
                      </a:r>
                    </a:p>
                  </a:txBody>
                  <a:tcPr marL="76200" marR="76200" marT="76200" marB="76200"/>
                </a:tc>
                <a:tc>
                  <a:txBody>
                    <a:bodyPr/>
                    <a:lstStyle/>
                    <a:p>
                      <a:pPr algn="l" fontAlgn="t"/>
                      <a:r>
                        <a:rPr lang="en-US">
                          <a:effectLst/>
                        </a:rPr>
                        <a:t>$("p:last")</a:t>
                      </a:r>
                    </a:p>
                  </a:txBody>
                  <a:tcPr marL="76200" marR="76200" marT="76200" marB="76200"/>
                </a:tc>
                <a:tc>
                  <a:txBody>
                    <a:bodyPr/>
                    <a:lstStyle/>
                    <a:p>
                      <a:pPr algn="l" fontAlgn="t"/>
                      <a:r>
                        <a:rPr lang="en-US">
                          <a:effectLst/>
                        </a:rPr>
                        <a:t>The last &lt;p&gt; element</a:t>
                      </a:r>
                    </a:p>
                  </a:txBody>
                  <a:tcPr marL="76200" marR="76200" marT="76200" marB="76200"/>
                </a:tc>
                <a:extLst>
                  <a:ext uri="{0D108BD9-81ED-4DB2-BD59-A6C34878D82A}">
                    <a16:rowId xmlns:a16="http://schemas.microsoft.com/office/drawing/2014/main" xmlns="" val="2132262193"/>
                  </a:ext>
                </a:extLst>
              </a:tr>
              <a:tr h="658419">
                <a:tc>
                  <a:txBody>
                    <a:bodyPr/>
                    <a:lstStyle/>
                    <a:p>
                      <a:pPr algn="l" fontAlgn="t"/>
                      <a:r>
                        <a:rPr lang="en-US" dirty="0">
                          <a:effectLst/>
                        </a:rPr>
                        <a:t>:even</a:t>
                      </a:r>
                    </a:p>
                  </a:txBody>
                  <a:tcPr marL="76200" marR="76200" marT="76200" marB="76200"/>
                </a:tc>
                <a:tc>
                  <a:txBody>
                    <a:bodyPr/>
                    <a:lstStyle/>
                    <a:p>
                      <a:pPr algn="l" fontAlgn="t"/>
                      <a:r>
                        <a:rPr lang="en-US">
                          <a:effectLst/>
                        </a:rPr>
                        <a:t>$("tr:even")</a:t>
                      </a:r>
                    </a:p>
                  </a:txBody>
                  <a:tcPr marL="76200" marR="76200" marT="76200" marB="76200"/>
                </a:tc>
                <a:tc>
                  <a:txBody>
                    <a:bodyPr/>
                    <a:lstStyle/>
                    <a:p>
                      <a:pPr algn="l" fontAlgn="t"/>
                      <a:r>
                        <a:rPr lang="en-US">
                          <a:effectLst/>
                        </a:rPr>
                        <a:t>All even &lt;tr&gt; elements</a:t>
                      </a:r>
                    </a:p>
                  </a:txBody>
                  <a:tcPr marL="76200" marR="76200" marT="76200" marB="76200"/>
                </a:tc>
                <a:extLst>
                  <a:ext uri="{0D108BD9-81ED-4DB2-BD59-A6C34878D82A}">
                    <a16:rowId xmlns:a16="http://schemas.microsoft.com/office/drawing/2014/main" xmlns="" val="1095596798"/>
                  </a:ext>
                </a:extLst>
              </a:tr>
              <a:tr h="1081689">
                <a:tc>
                  <a:txBody>
                    <a:bodyPr/>
                    <a:lstStyle/>
                    <a:p>
                      <a:pPr algn="l" fontAlgn="t"/>
                      <a:r>
                        <a:rPr lang="en-US" dirty="0">
                          <a:effectLst/>
                        </a:rPr>
                        <a:t>:odd</a:t>
                      </a:r>
                    </a:p>
                  </a:txBody>
                  <a:tcPr marL="76200" marR="76200" marT="76200" marB="76200"/>
                </a:tc>
                <a:tc>
                  <a:txBody>
                    <a:bodyPr/>
                    <a:lstStyle/>
                    <a:p>
                      <a:pPr algn="l" fontAlgn="t"/>
                      <a:r>
                        <a:rPr lang="en-US" dirty="0">
                          <a:effectLst/>
                        </a:rPr>
                        <a:t>$("</a:t>
                      </a:r>
                      <a:r>
                        <a:rPr lang="en-US" dirty="0" err="1">
                          <a:effectLst/>
                        </a:rPr>
                        <a:t>tr:odd</a:t>
                      </a:r>
                      <a:r>
                        <a:rPr lang="en-US" dirty="0">
                          <a:effectLst/>
                        </a:rPr>
                        <a:t>")</a:t>
                      </a:r>
                    </a:p>
                  </a:txBody>
                  <a:tcPr marL="76200" marR="76200" marT="76200" marB="76200"/>
                </a:tc>
                <a:tc>
                  <a:txBody>
                    <a:bodyPr/>
                    <a:lstStyle/>
                    <a:p>
                      <a:pPr algn="l" fontAlgn="t"/>
                      <a:r>
                        <a:rPr lang="en-US" dirty="0">
                          <a:effectLst/>
                        </a:rPr>
                        <a:t>All odd &lt;</a:t>
                      </a:r>
                      <a:r>
                        <a:rPr lang="en-US" dirty="0" err="1">
                          <a:effectLst/>
                        </a:rPr>
                        <a:t>tr</a:t>
                      </a:r>
                      <a:r>
                        <a:rPr lang="en-US" dirty="0">
                          <a:effectLst/>
                        </a:rPr>
                        <a:t>&gt; elements</a:t>
                      </a:r>
                    </a:p>
                    <a:p>
                      <a:pPr algn="l" fontAlgn="t"/>
                      <a:endParaRPr lang="en-US" dirty="0">
                        <a:effectLst/>
                      </a:endParaRPr>
                    </a:p>
                  </a:txBody>
                  <a:tcPr marL="76200" marR="76200" marT="76200" marB="76200"/>
                </a:tc>
                <a:extLst>
                  <a:ext uri="{0D108BD9-81ED-4DB2-BD59-A6C34878D82A}">
                    <a16:rowId xmlns:a16="http://schemas.microsoft.com/office/drawing/2014/main" xmlns="" val="466377244"/>
                  </a:ext>
                </a:extLst>
              </a:tr>
            </a:tbl>
          </a:graphicData>
        </a:graphic>
      </p:graphicFrame>
    </p:spTree>
    <p:extLst>
      <p:ext uri="{BB962C8B-B14F-4D97-AF65-F5344CB8AC3E}">
        <p14:creationId xmlns:p14="http://schemas.microsoft.com/office/powerpoint/2010/main" val="183113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2638297"/>
              </p:ext>
            </p:extLst>
          </p:nvPr>
        </p:nvGraphicFramePr>
        <p:xfrm>
          <a:off x="332605" y="1724439"/>
          <a:ext cx="11516139" cy="3810000"/>
        </p:xfrm>
        <a:graphic>
          <a:graphicData uri="http://schemas.openxmlformats.org/drawingml/2006/table">
            <a:tbl>
              <a:tblPr firstRow="1" bandRow="1">
                <a:tableStyleId>{7DF18680-E054-41AD-8BC1-D1AEF772440D}</a:tableStyleId>
              </a:tblPr>
              <a:tblGrid>
                <a:gridCol w="2039534">
                  <a:extLst>
                    <a:ext uri="{9D8B030D-6E8A-4147-A177-3AD203B41FA5}">
                      <a16:colId xmlns:a16="http://schemas.microsoft.com/office/drawing/2014/main" xmlns="" val="2054974596"/>
                    </a:ext>
                  </a:extLst>
                </a:gridCol>
                <a:gridCol w="3207026">
                  <a:extLst>
                    <a:ext uri="{9D8B030D-6E8A-4147-A177-3AD203B41FA5}">
                      <a16:colId xmlns:a16="http://schemas.microsoft.com/office/drawing/2014/main" xmlns="" val="2845254875"/>
                    </a:ext>
                  </a:extLst>
                </a:gridCol>
                <a:gridCol w="6269579">
                  <a:extLst>
                    <a:ext uri="{9D8B030D-6E8A-4147-A177-3AD203B41FA5}">
                      <a16:colId xmlns:a16="http://schemas.microsoft.com/office/drawing/2014/main" xmlns="" val="3152476540"/>
                    </a:ext>
                  </a:extLst>
                </a:gridCol>
              </a:tblGrid>
              <a:tr h="370840">
                <a:tc>
                  <a:txBody>
                    <a:bodyPr/>
                    <a:lstStyle/>
                    <a:p>
                      <a:pPr algn="l" fontAlgn="t"/>
                      <a:r>
                        <a:rPr lang="en-US" dirty="0">
                          <a:effectLst/>
                        </a:rPr>
                        <a:t>Selector</a:t>
                      </a:r>
                    </a:p>
                  </a:txBody>
                  <a:tcPr marL="76200" marR="76200" marT="76200" marB="76200"/>
                </a:tc>
                <a:tc>
                  <a:txBody>
                    <a:bodyPr/>
                    <a:lstStyle/>
                    <a:p>
                      <a:pPr algn="l" fontAlgn="t"/>
                      <a:r>
                        <a:rPr lang="en-US" dirty="0">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587535639"/>
                  </a:ext>
                </a:extLst>
              </a:tr>
              <a:tr h="370840">
                <a:tc>
                  <a:txBody>
                    <a:bodyPr/>
                    <a:lstStyle/>
                    <a:p>
                      <a:pPr algn="l" fontAlgn="t"/>
                      <a:r>
                        <a:rPr lang="en-US" dirty="0">
                          <a:effectLst/>
                        </a:rPr>
                        <a:t>:first-child</a:t>
                      </a:r>
                    </a:p>
                  </a:txBody>
                  <a:tcPr marL="76200" marR="76200" marT="76200" marB="76200"/>
                </a:tc>
                <a:tc>
                  <a:txBody>
                    <a:bodyPr/>
                    <a:lstStyle/>
                    <a:p>
                      <a:pPr algn="l" fontAlgn="t"/>
                      <a:r>
                        <a:rPr lang="en-US">
                          <a:effectLst/>
                        </a:rPr>
                        <a:t>$("p:first-child")</a:t>
                      </a:r>
                    </a:p>
                  </a:txBody>
                  <a:tcPr marL="76200" marR="76200" marT="76200" marB="76200"/>
                </a:tc>
                <a:tc>
                  <a:txBody>
                    <a:bodyPr/>
                    <a:lstStyle/>
                    <a:p>
                      <a:pPr algn="l" fontAlgn="t"/>
                      <a:r>
                        <a:rPr lang="en-US">
                          <a:effectLst/>
                        </a:rPr>
                        <a:t>All &lt;p&gt; elements that are the first child of their parent</a:t>
                      </a:r>
                    </a:p>
                  </a:txBody>
                  <a:tcPr marL="76200" marR="76200" marT="76200" marB="76200"/>
                </a:tc>
                <a:extLst>
                  <a:ext uri="{0D108BD9-81ED-4DB2-BD59-A6C34878D82A}">
                    <a16:rowId xmlns:a16="http://schemas.microsoft.com/office/drawing/2014/main" xmlns="" val="451789594"/>
                  </a:ext>
                </a:extLst>
              </a:tr>
              <a:tr h="370840">
                <a:tc>
                  <a:txBody>
                    <a:bodyPr/>
                    <a:lstStyle/>
                    <a:p>
                      <a:pPr algn="l" fontAlgn="t"/>
                      <a:r>
                        <a:rPr lang="en-US" dirty="0">
                          <a:effectLst/>
                        </a:rPr>
                        <a:t>:first-of-type</a:t>
                      </a:r>
                    </a:p>
                  </a:txBody>
                  <a:tcPr marL="76200" marR="76200" marT="76200" marB="76200"/>
                </a:tc>
                <a:tc>
                  <a:txBody>
                    <a:bodyPr/>
                    <a:lstStyle/>
                    <a:p>
                      <a:pPr algn="l" fontAlgn="t"/>
                      <a:r>
                        <a:rPr lang="en-US">
                          <a:effectLst/>
                        </a:rPr>
                        <a:t>$("p:first-of-type")</a:t>
                      </a:r>
                    </a:p>
                  </a:txBody>
                  <a:tcPr marL="76200" marR="76200" marT="76200" marB="76200"/>
                </a:tc>
                <a:tc>
                  <a:txBody>
                    <a:bodyPr/>
                    <a:lstStyle/>
                    <a:p>
                      <a:pPr algn="l" fontAlgn="t"/>
                      <a:r>
                        <a:rPr lang="en-US">
                          <a:effectLst/>
                        </a:rPr>
                        <a:t>All &lt;p&gt; elements that are the first &lt;p&gt; element of their parent</a:t>
                      </a:r>
                    </a:p>
                  </a:txBody>
                  <a:tcPr marL="76200" marR="76200" marT="76200" marB="76200"/>
                </a:tc>
                <a:extLst>
                  <a:ext uri="{0D108BD9-81ED-4DB2-BD59-A6C34878D82A}">
                    <a16:rowId xmlns:a16="http://schemas.microsoft.com/office/drawing/2014/main" xmlns="" val="2240078490"/>
                  </a:ext>
                </a:extLst>
              </a:tr>
              <a:tr h="370840">
                <a:tc>
                  <a:txBody>
                    <a:bodyPr/>
                    <a:lstStyle/>
                    <a:p>
                      <a:pPr algn="l" fontAlgn="t"/>
                      <a:r>
                        <a:rPr lang="en-US" dirty="0">
                          <a:effectLst/>
                        </a:rPr>
                        <a:t>:last-child</a:t>
                      </a:r>
                    </a:p>
                  </a:txBody>
                  <a:tcPr marL="76200" marR="76200" marT="76200" marB="76200"/>
                </a:tc>
                <a:tc>
                  <a:txBody>
                    <a:bodyPr/>
                    <a:lstStyle/>
                    <a:p>
                      <a:pPr algn="l" fontAlgn="t"/>
                      <a:r>
                        <a:rPr lang="en-US">
                          <a:effectLst/>
                        </a:rPr>
                        <a:t>$("p:last-child")</a:t>
                      </a:r>
                    </a:p>
                  </a:txBody>
                  <a:tcPr marL="76200" marR="76200" marT="76200" marB="76200"/>
                </a:tc>
                <a:tc>
                  <a:txBody>
                    <a:bodyPr/>
                    <a:lstStyle/>
                    <a:p>
                      <a:pPr algn="l" fontAlgn="t"/>
                      <a:r>
                        <a:rPr lang="en-US">
                          <a:effectLst/>
                        </a:rPr>
                        <a:t>All &lt;p&gt; elements that are the last child of their parent</a:t>
                      </a:r>
                    </a:p>
                  </a:txBody>
                  <a:tcPr marL="76200" marR="76200" marT="76200" marB="76200"/>
                </a:tc>
                <a:extLst>
                  <a:ext uri="{0D108BD9-81ED-4DB2-BD59-A6C34878D82A}">
                    <a16:rowId xmlns:a16="http://schemas.microsoft.com/office/drawing/2014/main" xmlns="" val="2963514386"/>
                  </a:ext>
                </a:extLst>
              </a:tr>
              <a:tr h="370840">
                <a:tc>
                  <a:txBody>
                    <a:bodyPr/>
                    <a:lstStyle/>
                    <a:p>
                      <a:pPr algn="l" fontAlgn="t"/>
                      <a:r>
                        <a:rPr lang="en-US" dirty="0">
                          <a:effectLst/>
                        </a:rPr>
                        <a:t>:last-of-type</a:t>
                      </a:r>
                    </a:p>
                  </a:txBody>
                  <a:tcPr marL="76200" marR="76200" marT="76200" marB="76200"/>
                </a:tc>
                <a:tc>
                  <a:txBody>
                    <a:bodyPr/>
                    <a:lstStyle/>
                    <a:p>
                      <a:pPr algn="l" fontAlgn="t"/>
                      <a:r>
                        <a:rPr lang="en-US">
                          <a:effectLst/>
                        </a:rPr>
                        <a:t>$("p:last-of-type")</a:t>
                      </a:r>
                    </a:p>
                  </a:txBody>
                  <a:tcPr marL="76200" marR="76200" marT="76200" marB="76200"/>
                </a:tc>
                <a:tc>
                  <a:txBody>
                    <a:bodyPr/>
                    <a:lstStyle/>
                    <a:p>
                      <a:pPr algn="l" fontAlgn="t"/>
                      <a:r>
                        <a:rPr lang="en-US">
                          <a:effectLst/>
                        </a:rPr>
                        <a:t>All &lt;p&gt; elements that are the last &lt;p&gt; element of their parent</a:t>
                      </a:r>
                    </a:p>
                  </a:txBody>
                  <a:tcPr marL="76200" marR="76200" marT="76200" marB="76200"/>
                </a:tc>
                <a:extLst>
                  <a:ext uri="{0D108BD9-81ED-4DB2-BD59-A6C34878D82A}">
                    <a16:rowId xmlns:a16="http://schemas.microsoft.com/office/drawing/2014/main" xmlns="" val="2714275283"/>
                  </a:ext>
                </a:extLst>
              </a:tr>
              <a:tr h="370840">
                <a:tc>
                  <a:txBody>
                    <a:bodyPr/>
                    <a:lstStyle/>
                    <a:p>
                      <a:pPr algn="l" fontAlgn="t"/>
                      <a:r>
                        <a:rPr lang="en-US" dirty="0">
                          <a:effectLst/>
                        </a:rPr>
                        <a:t>:nth-child(</a:t>
                      </a:r>
                      <a:r>
                        <a:rPr lang="en-US" i="1" dirty="0">
                          <a:effectLst/>
                        </a:rPr>
                        <a:t>n</a:t>
                      </a:r>
                      <a:r>
                        <a:rPr lang="en-US" dirty="0">
                          <a:effectLst/>
                        </a:rPr>
                        <a:t>)</a:t>
                      </a:r>
                    </a:p>
                  </a:txBody>
                  <a:tcPr marL="76200" marR="76200" marT="76200" marB="76200"/>
                </a:tc>
                <a:tc>
                  <a:txBody>
                    <a:bodyPr/>
                    <a:lstStyle/>
                    <a:p>
                      <a:pPr algn="l" fontAlgn="t"/>
                      <a:r>
                        <a:rPr lang="en-US">
                          <a:effectLst/>
                        </a:rPr>
                        <a:t>$("p:nth-child(2)")</a:t>
                      </a:r>
                    </a:p>
                  </a:txBody>
                  <a:tcPr marL="76200" marR="76200" marT="76200" marB="76200"/>
                </a:tc>
                <a:tc>
                  <a:txBody>
                    <a:bodyPr/>
                    <a:lstStyle/>
                    <a:p>
                      <a:pPr algn="l" fontAlgn="t"/>
                      <a:r>
                        <a:rPr lang="en-US">
                          <a:effectLst/>
                        </a:rPr>
                        <a:t>All &lt;p&gt; elements that are the 2nd child of their parent</a:t>
                      </a:r>
                    </a:p>
                  </a:txBody>
                  <a:tcPr marL="76200" marR="76200" marT="76200" marB="76200"/>
                </a:tc>
                <a:extLst>
                  <a:ext uri="{0D108BD9-81ED-4DB2-BD59-A6C34878D82A}">
                    <a16:rowId xmlns:a16="http://schemas.microsoft.com/office/drawing/2014/main" xmlns="" val="2268007786"/>
                  </a:ext>
                </a:extLst>
              </a:tr>
              <a:tr h="370840">
                <a:tc>
                  <a:txBody>
                    <a:bodyPr/>
                    <a:lstStyle/>
                    <a:p>
                      <a:pPr algn="l" fontAlgn="t"/>
                      <a:r>
                        <a:rPr lang="en-US" dirty="0">
                          <a:effectLst/>
                        </a:rPr>
                        <a:t>:nth-last-child(</a:t>
                      </a:r>
                      <a:r>
                        <a:rPr lang="en-US" i="1" dirty="0">
                          <a:effectLst/>
                        </a:rPr>
                        <a:t>n</a:t>
                      </a:r>
                      <a:r>
                        <a:rPr lang="en-US" dirty="0">
                          <a:effectLst/>
                        </a:rPr>
                        <a:t>)</a:t>
                      </a:r>
                    </a:p>
                  </a:txBody>
                  <a:tcPr marL="76200" marR="76200" marT="76200" marB="76200"/>
                </a:tc>
                <a:tc>
                  <a:txBody>
                    <a:bodyPr/>
                    <a:lstStyle/>
                    <a:p>
                      <a:pPr algn="l" fontAlgn="t"/>
                      <a:r>
                        <a:rPr lang="en-US">
                          <a:effectLst/>
                        </a:rPr>
                        <a:t>$("p:nth-last-child(2)")</a:t>
                      </a:r>
                    </a:p>
                  </a:txBody>
                  <a:tcPr marL="76200" marR="76200" marT="76200" marB="76200"/>
                </a:tc>
                <a:tc>
                  <a:txBody>
                    <a:bodyPr/>
                    <a:lstStyle/>
                    <a:p>
                      <a:pPr algn="l" fontAlgn="t"/>
                      <a:r>
                        <a:rPr lang="en-US" dirty="0">
                          <a:effectLst/>
                        </a:rPr>
                        <a:t>All &lt;p&gt; elements that are the 2nd child of their parent, counting from the last child</a:t>
                      </a:r>
                    </a:p>
                  </a:txBody>
                  <a:tcPr marL="76200" marR="76200" marT="76200" marB="76200"/>
                </a:tc>
                <a:extLst>
                  <a:ext uri="{0D108BD9-81ED-4DB2-BD59-A6C34878D82A}">
                    <a16:rowId xmlns:a16="http://schemas.microsoft.com/office/drawing/2014/main" xmlns="" val="1368068464"/>
                  </a:ext>
                </a:extLst>
              </a:tr>
            </a:tbl>
          </a:graphicData>
        </a:graphic>
      </p:graphicFrame>
    </p:spTree>
    <p:extLst>
      <p:ext uri="{BB962C8B-B14F-4D97-AF65-F5344CB8AC3E}">
        <p14:creationId xmlns:p14="http://schemas.microsoft.com/office/powerpoint/2010/main" val="2903074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3616108"/>
              </p:ext>
            </p:extLst>
          </p:nvPr>
        </p:nvGraphicFramePr>
        <p:xfrm>
          <a:off x="914400" y="2095500"/>
          <a:ext cx="10353675" cy="3505200"/>
        </p:xfrm>
        <a:graphic>
          <a:graphicData uri="http://schemas.openxmlformats.org/drawingml/2006/table">
            <a:tbl>
              <a:tblPr firstRow="1" bandRow="1">
                <a:tableStyleId>{7DF18680-E054-41AD-8BC1-D1AEF772440D}</a:tableStyleId>
              </a:tblPr>
              <a:tblGrid>
                <a:gridCol w="2531165">
                  <a:extLst>
                    <a:ext uri="{9D8B030D-6E8A-4147-A177-3AD203B41FA5}">
                      <a16:colId xmlns:a16="http://schemas.microsoft.com/office/drawing/2014/main" xmlns="" val="4201177834"/>
                    </a:ext>
                  </a:extLst>
                </a:gridCol>
                <a:gridCol w="3048000">
                  <a:extLst>
                    <a:ext uri="{9D8B030D-6E8A-4147-A177-3AD203B41FA5}">
                      <a16:colId xmlns:a16="http://schemas.microsoft.com/office/drawing/2014/main" xmlns="" val="2323064173"/>
                    </a:ext>
                  </a:extLst>
                </a:gridCol>
                <a:gridCol w="4774510">
                  <a:extLst>
                    <a:ext uri="{9D8B030D-6E8A-4147-A177-3AD203B41FA5}">
                      <a16:colId xmlns:a16="http://schemas.microsoft.com/office/drawing/2014/main" xmlns="" val="2752803645"/>
                    </a:ext>
                  </a:extLst>
                </a:gridCol>
              </a:tblGrid>
              <a:tr h="370840">
                <a:tc>
                  <a:txBody>
                    <a:bodyPr/>
                    <a:lstStyle/>
                    <a:p>
                      <a:pPr algn="l" fontAlgn="t"/>
                      <a:r>
                        <a:rPr lang="en-US" dirty="0">
                          <a:effectLst/>
                        </a:rPr>
                        <a:t>Selector</a:t>
                      </a:r>
                    </a:p>
                  </a:txBody>
                  <a:tcPr marL="76200" marR="76200" marT="76200" marB="76200"/>
                </a:tc>
                <a:tc>
                  <a:txBody>
                    <a:bodyPr/>
                    <a:lstStyle/>
                    <a:p>
                      <a:pPr algn="l" fontAlgn="t"/>
                      <a:r>
                        <a:rPr lang="en-US">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3635864579"/>
                  </a:ext>
                </a:extLst>
              </a:tr>
              <a:tr h="370840">
                <a:tc>
                  <a:txBody>
                    <a:bodyPr/>
                    <a:lstStyle/>
                    <a:p>
                      <a:pPr algn="l" fontAlgn="t"/>
                      <a:r>
                        <a:rPr lang="en-US" dirty="0">
                          <a:effectLst/>
                        </a:rPr>
                        <a:t>:nth-of-type(</a:t>
                      </a:r>
                      <a:r>
                        <a:rPr lang="en-US" i="1" dirty="0">
                          <a:effectLst/>
                        </a:rPr>
                        <a:t>n</a:t>
                      </a:r>
                      <a:r>
                        <a:rPr lang="en-US" dirty="0">
                          <a:effectLst/>
                        </a:rPr>
                        <a:t>)</a:t>
                      </a:r>
                    </a:p>
                  </a:txBody>
                  <a:tcPr marL="76200" marR="76200" marT="76200" marB="76200"/>
                </a:tc>
                <a:tc>
                  <a:txBody>
                    <a:bodyPr/>
                    <a:lstStyle/>
                    <a:p>
                      <a:pPr algn="l" fontAlgn="t"/>
                      <a:r>
                        <a:rPr lang="en-US">
                          <a:effectLst/>
                        </a:rPr>
                        <a:t>$("p:nth-of-type(2)")</a:t>
                      </a:r>
                    </a:p>
                  </a:txBody>
                  <a:tcPr marL="76200" marR="76200" marT="76200" marB="76200"/>
                </a:tc>
                <a:tc>
                  <a:txBody>
                    <a:bodyPr/>
                    <a:lstStyle/>
                    <a:p>
                      <a:pPr algn="l" fontAlgn="t"/>
                      <a:r>
                        <a:rPr lang="en-US">
                          <a:effectLst/>
                        </a:rPr>
                        <a:t>All &lt;p&gt; elements that are the 2nd &lt;p&gt; element of their parent</a:t>
                      </a:r>
                    </a:p>
                  </a:txBody>
                  <a:tcPr marL="76200" marR="76200" marT="76200" marB="76200"/>
                </a:tc>
                <a:extLst>
                  <a:ext uri="{0D108BD9-81ED-4DB2-BD59-A6C34878D82A}">
                    <a16:rowId xmlns:a16="http://schemas.microsoft.com/office/drawing/2014/main" xmlns="" val="1357665181"/>
                  </a:ext>
                </a:extLst>
              </a:tr>
              <a:tr h="370840">
                <a:tc>
                  <a:txBody>
                    <a:bodyPr/>
                    <a:lstStyle/>
                    <a:p>
                      <a:pPr algn="l" fontAlgn="t"/>
                      <a:r>
                        <a:rPr lang="en-US" dirty="0">
                          <a:effectLst/>
                        </a:rPr>
                        <a:t>:nth-last-of-type(</a:t>
                      </a:r>
                      <a:r>
                        <a:rPr lang="en-US" i="1" dirty="0">
                          <a:effectLst/>
                        </a:rPr>
                        <a:t>n</a:t>
                      </a:r>
                      <a:r>
                        <a:rPr lang="en-US" dirty="0">
                          <a:effectLst/>
                        </a:rPr>
                        <a:t>)</a:t>
                      </a:r>
                    </a:p>
                  </a:txBody>
                  <a:tcPr marL="76200" marR="76200" marT="76200" marB="76200"/>
                </a:tc>
                <a:tc>
                  <a:txBody>
                    <a:bodyPr/>
                    <a:lstStyle/>
                    <a:p>
                      <a:pPr algn="l" fontAlgn="t"/>
                      <a:r>
                        <a:rPr lang="en-US">
                          <a:effectLst/>
                        </a:rPr>
                        <a:t>$("p:nth-last-of-type(2)")</a:t>
                      </a:r>
                    </a:p>
                  </a:txBody>
                  <a:tcPr marL="76200" marR="76200" marT="76200" marB="76200"/>
                </a:tc>
                <a:tc>
                  <a:txBody>
                    <a:bodyPr/>
                    <a:lstStyle/>
                    <a:p>
                      <a:pPr algn="l" fontAlgn="t"/>
                      <a:r>
                        <a:rPr lang="en-US">
                          <a:effectLst/>
                        </a:rPr>
                        <a:t>All &lt;p&gt; elements that are the 2nd &lt;p&gt; element of their parent, counting from the last child</a:t>
                      </a:r>
                    </a:p>
                  </a:txBody>
                  <a:tcPr marL="76200" marR="76200" marT="76200" marB="76200"/>
                </a:tc>
                <a:extLst>
                  <a:ext uri="{0D108BD9-81ED-4DB2-BD59-A6C34878D82A}">
                    <a16:rowId xmlns:a16="http://schemas.microsoft.com/office/drawing/2014/main" xmlns="" val="135578864"/>
                  </a:ext>
                </a:extLst>
              </a:tr>
              <a:tr h="370840">
                <a:tc>
                  <a:txBody>
                    <a:bodyPr/>
                    <a:lstStyle/>
                    <a:p>
                      <a:pPr algn="l" fontAlgn="t"/>
                      <a:r>
                        <a:rPr lang="en-US" dirty="0">
                          <a:effectLst/>
                        </a:rPr>
                        <a:t>:only-child</a:t>
                      </a:r>
                    </a:p>
                  </a:txBody>
                  <a:tcPr marL="76200" marR="76200" marT="76200" marB="76200"/>
                </a:tc>
                <a:tc>
                  <a:txBody>
                    <a:bodyPr/>
                    <a:lstStyle/>
                    <a:p>
                      <a:pPr algn="l" fontAlgn="t"/>
                      <a:r>
                        <a:rPr lang="en-US">
                          <a:effectLst/>
                        </a:rPr>
                        <a:t>$("p:only-child")</a:t>
                      </a:r>
                    </a:p>
                  </a:txBody>
                  <a:tcPr marL="76200" marR="76200" marT="76200" marB="76200"/>
                </a:tc>
                <a:tc>
                  <a:txBody>
                    <a:bodyPr/>
                    <a:lstStyle/>
                    <a:p>
                      <a:pPr algn="l" fontAlgn="t"/>
                      <a:r>
                        <a:rPr lang="en-US">
                          <a:effectLst/>
                        </a:rPr>
                        <a:t>All &lt;p&gt; elements that are the only child of their parent</a:t>
                      </a:r>
                    </a:p>
                  </a:txBody>
                  <a:tcPr marL="76200" marR="76200" marT="76200" marB="76200"/>
                </a:tc>
                <a:extLst>
                  <a:ext uri="{0D108BD9-81ED-4DB2-BD59-A6C34878D82A}">
                    <a16:rowId xmlns:a16="http://schemas.microsoft.com/office/drawing/2014/main" xmlns="" val="1736089540"/>
                  </a:ext>
                </a:extLst>
              </a:tr>
              <a:tr h="370840">
                <a:tc>
                  <a:txBody>
                    <a:bodyPr/>
                    <a:lstStyle/>
                    <a:p>
                      <a:pPr algn="l" fontAlgn="t"/>
                      <a:r>
                        <a:rPr lang="en-US" dirty="0">
                          <a:effectLst/>
                        </a:rPr>
                        <a:t>:only-of-type</a:t>
                      </a:r>
                    </a:p>
                  </a:txBody>
                  <a:tcPr marL="76200" marR="76200" marT="76200" marB="76200"/>
                </a:tc>
                <a:tc>
                  <a:txBody>
                    <a:bodyPr/>
                    <a:lstStyle/>
                    <a:p>
                      <a:pPr algn="l" fontAlgn="t"/>
                      <a:r>
                        <a:rPr lang="en-US">
                          <a:effectLst/>
                        </a:rPr>
                        <a:t>$("p:only-of-type")</a:t>
                      </a:r>
                    </a:p>
                  </a:txBody>
                  <a:tcPr marL="76200" marR="76200" marT="76200" marB="76200"/>
                </a:tc>
                <a:tc>
                  <a:txBody>
                    <a:bodyPr/>
                    <a:lstStyle/>
                    <a:p>
                      <a:pPr algn="l" fontAlgn="t"/>
                      <a:r>
                        <a:rPr lang="en-US" dirty="0">
                          <a:effectLst/>
                        </a:rPr>
                        <a:t>All &lt;p&gt; elements that are the only child, of its type, of their parent</a:t>
                      </a:r>
                    </a:p>
                  </a:txBody>
                  <a:tcPr marL="76200" marR="76200" marT="76200" marB="76200"/>
                </a:tc>
                <a:extLst>
                  <a:ext uri="{0D108BD9-81ED-4DB2-BD59-A6C34878D82A}">
                    <a16:rowId xmlns:a16="http://schemas.microsoft.com/office/drawing/2014/main" xmlns="" val="2316511061"/>
                  </a:ext>
                </a:extLst>
              </a:tr>
            </a:tbl>
          </a:graphicData>
        </a:graphic>
      </p:graphicFrame>
    </p:spTree>
    <p:extLst>
      <p:ext uri="{BB962C8B-B14F-4D97-AF65-F5344CB8AC3E}">
        <p14:creationId xmlns:p14="http://schemas.microsoft.com/office/powerpoint/2010/main" val="2320518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5989914"/>
              </p:ext>
            </p:extLst>
          </p:nvPr>
        </p:nvGraphicFramePr>
        <p:xfrm>
          <a:off x="914400" y="2095500"/>
          <a:ext cx="10353675" cy="3505200"/>
        </p:xfrm>
        <a:graphic>
          <a:graphicData uri="http://schemas.openxmlformats.org/drawingml/2006/table">
            <a:tbl>
              <a:tblPr firstRow="1" bandRow="1">
                <a:tableStyleId>{7DF18680-E054-41AD-8BC1-D1AEF772440D}</a:tableStyleId>
              </a:tblPr>
              <a:tblGrid>
                <a:gridCol w="3451225">
                  <a:extLst>
                    <a:ext uri="{9D8B030D-6E8A-4147-A177-3AD203B41FA5}">
                      <a16:colId xmlns:a16="http://schemas.microsoft.com/office/drawing/2014/main" xmlns="" val="3457019912"/>
                    </a:ext>
                  </a:extLst>
                </a:gridCol>
                <a:gridCol w="3451225">
                  <a:extLst>
                    <a:ext uri="{9D8B030D-6E8A-4147-A177-3AD203B41FA5}">
                      <a16:colId xmlns:a16="http://schemas.microsoft.com/office/drawing/2014/main" xmlns="" val="2196854724"/>
                    </a:ext>
                  </a:extLst>
                </a:gridCol>
                <a:gridCol w="3451225">
                  <a:extLst>
                    <a:ext uri="{9D8B030D-6E8A-4147-A177-3AD203B41FA5}">
                      <a16:colId xmlns:a16="http://schemas.microsoft.com/office/drawing/2014/main" xmlns="" val="2103013401"/>
                    </a:ext>
                  </a:extLst>
                </a:gridCol>
              </a:tblGrid>
              <a:tr h="370840">
                <a:tc>
                  <a:txBody>
                    <a:bodyPr/>
                    <a:lstStyle/>
                    <a:p>
                      <a:pPr algn="l" fontAlgn="t"/>
                      <a:r>
                        <a:rPr lang="en-US" dirty="0">
                          <a:effectLst/>
                        </a:rPr>
                        <a:t>Selector</a:t>
                      </a:r>
                    </a:p>
                  </a:txBody>
                  <a:tcPr marL="76200" marR="76200" marT="76200" marB="76200"/>
                </a:tc>
                <a:tc>
                  <a:txBody>
                    <a:bodyPr/>
                    <a:lstStyle/>
                    <a:p>
                      <a:pPr algn="l" fontAlgn="t"/>
                      <a:r>
                        <a:rPr lang="en-US">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3703328278"/>
                  </a:ext>
                </a:extLst>
              </a:tr>
              <a:tr h="370840">
                <a:tc>
                  <a:txBody>
                    <a:bodyPr/>
                    <a:lstStyle/>
                    <a:p>
                      <a:pPr algn="l" fontAlgn="t"/>
                      <a:r>
                        <a:rPr lang="en-US" dirty="0">
                          <a:effectLst/>
                        </a:rPr>
                        <a:t>parent &gt; child</a:t>
                      </a:r>
                    </a:p>
                  </a:txBody>
                  <a:tcPr marL="76200" marR="76200" marT="76200" marB="76200"/>
                </a:tc>
                <a:tc>
                  <a:txBody>
                    <a:bodyPr/>
                    <a:lstStyle/>
                    <a:p>
                      <a:pPr algn="l" fontAlgn="t"/>
                      <a:r>
                        <a:rPr lang="en-US">
                          <a:effectLst/>
                        </a:rPr>
                        <a:t>$("div &gt; p")</a:t>
                      </a:r>
                    </a:p>
                  </a:txBody>
                  <a:tcPr marL="76200" marR="76200" marT="76200" marB="76200"/>
                </a:tc>
                <a:tc>
                  <a:txBody>
                    <a:bodyPr/>
                    <a:lstStyle/>
                    <a:p>
                      <a:pPr algn="l" fontAlgn="t"/>
                      <a:r>
                        <a:rPr lang="en-US">
                          <a:effectLst/>
                        </a:rPr>
                        <a:t>All &lt;p&gt; elements that are a direct child of a &lt;div&gt; element</a:t>
                      </a:r>
                    </a:p>
                  </a:txBody>
                  <a:tcPr marL="76200" marR="76200" marT="76200" marB="76200"/>
                </a:tc>
                <a:extLst>
                  <a:ext uri="{0D108BD9-81ED-4DB2-BD59-A6C34878D82A}">
                    <a16:rowId xmlns:a16="http://schemas.microsoft.com/office/drawing/2014/main" xmlns="" val="3599041953"/>
                  </a:ext>
                </a:extLst>
              </a:tr>
              <a:tr h="370840">
                <a:tc>
                  <a:txBody>
                    <a:bodyPr/>
                    <a:lstStyle/>
                    <a:p>
                      <a:pPr algn="l" fontAlgn="t"/>
                      <a:r>
                        <a:rPr lang="en-US" dirty="0">
                          <a:effectLst/>
                        </a:rPr>
                        <a:t>parent descendant</a:t>
                      </a:r>
                    </a:p>
                  </a:txBody>
                  <a:tcPr marL="76200" marR="76200" marT="76200" marB="76200"/>
                </a:tc>
                <a:tc>
                  <a:txBody>
                    <a:bodyPr/>
                    <a:lstStyle/>
                    <a:p>
                      <a:pPr algn="l" fontAlgn="t"/>
                      <a:r>
                        <a:rPr lang="en-US">
                          <a:effectLst/>
                        </a:rPr>
                        <a:t>$("div p")</a:t>
                      </a:r>
                    </a:p>
                  </a:txBody>
                  <a:tcPr marL="76200" marR="76200" marT="76200" marB="76200"/>
                </a:tc>
                <a:tc>
                  <a:txBody>
                    <a:bodyPr/>
                    <a:lstStyle/>
                    <a:p>
                      <a:pPr algn="l" fontAlgn="t"/>
                      <a:r>
                        <a:rPr lang="en-US">
                          <a:effectLst/>
                        </a:rPr>
                        <a:t>All &lt;p&gt; elements that are descendants of a &lt;div&gt; element</a:t>
                      </a:r>
                    </a:p>
                  </a:txBody>
                  <a:tcPr marL="76200" marR="76200" marT="76200" marB="76200"/>
                </a:tc>
                <a:extLst>
                  <a:ext uri="{0D108BD9-81ED-4DB2-BD59-A6C34878D82A}">
                    <a16:rowId xmlns:a16="http://schemas.microsoft.com/office/drawing/2014/main" xmlns="" val="2069222239"/>
                  </a:ext>
                </a:extLst>
              </a:tr>
              <a:tr h="370840">
                <a:tc>
                  <a:txBody>
                    <a:bodyPr/>
                    <a:lstStyle/>
                    <a:p>
                      <a:pPr algn="l" fontAlgn="t"/>
                      <a:r>
                        <a:rPr lang="en-US" dirty="0">
                          <a:effectLst/>
                        </a:rPr>
                        <a:t>element + next</a:t>
                      </a:r>
                    </a:p>
                  </a:txBody>
                  <a:tcPr marL="76200" marR="76200" marT="76200" marB="76200"/>
                </a:tc>
                <a:tc>
                  <a:txBody>
                    <a:bodyPr/>
                    <a:lstStyle/>
                    <a:p>
                      <a:pPr algn="l" fontAlgn="t"/>
                      <a:r>
                        <a:rPr lang="en-US">
                          <a:effectLst/>
                        </a:rPr>
                        <a:t>$("div + p")</a:t>
                      </a:r>
                    </a:p>
                  </a:txBody>
                  <a:tcPr marL="76200" marR="76200" marT="76200" marB="76200"/>
                </a:tc>
                <a:tc>
                  <a:txBody>
                    <a:bodyPr/>
                    <a:lstStyle/>
                    <a:p>
                      <a:pPr algn="l" fontAlgn="t"/>
                      <a:r>
                        <a:rPr lang="en-US">
                          <a:effectLst/>
                        </a:rPr>
                        <a:t>The &lt;p&gt; element that are next to each &lt;div&gt; elements</a:t>
                      </a:r>
                    </a:p>
                  </a:txBody>
                  <a:tcPr marL="76200" marR="76200" marT="76200" marB="76200"/>
                </a:tc>
                <a:extLst>
                  <a:ext uri="{0D108BD9-81ED-4DB2-BD59-A6C34878D82A}">
                    <a16:rowId xmlns:a16="http://schemas.microsoft.com/office/drawing/2014/main" xmlns="" val="3310740005"/>
                  </a:ext>
                </a:extLst>
              </a:tr>
              <a:tr h="370840">
                <a:tc>
                  <a:txBody>
                    <a:bodyPr/>
                    <a:lstStyle/>
                    <a:p>
                      <a:pPr algn="l" fontAlgn="t"/>
                      <a:r>
                        <a:rPr lang="en-US" dirty="0">
                          <a:effectLst/>
                        </a:rPr>
                        <a:t>element ~ siblings</a:t>
                      </a:r>
                    </a:p>
                  </a:txBody>
                  <a:tcPr marL="76200" marR="76200" marT="76200" marB="76200"/>
                </a:tc>
                <a:tc>
                  <a:txBody>
                    <a:bodyPr/>
                    <a:lstStyle/>
                    <a:p>
                      <a:pPr algn="l" fontAlgn="t"/>
                      <a:r>
                        <a:rPr lang="en-US">
                          <a:effectLst/>
                        </a:rPr>
                        <a:t>$("div ~ p")</a:t>
                      </a:r>
                    </a:p>
                  </a:txBody>
                  <a:tcPr marL="76200" marR="76200" marT="76200" marB="76200"/>
                </a:tc>
                <a:tc>
                  <a:txBody>
                    <a:bodyPr/>
                    <a:lstStyle/>
                    <a:p>
                      <a:pPr algn="l" fontAlgn="t"/>
                      <a:r>
                        <a:rPr lang="en-US" dirty="0">
                          <a:effectLst/>
                        </a:rPr>
                        <a:t>All &lt;p&gt; elements that are siblings of a &lt;div&gt; element</a:t>
                      </a:r>
                    </a:p>
                  </a:txBody>
                  <a:tcPr marL="76200" marR="76200" marT="76200" marB="76200"/>
                </a:tc>
                <a:extLst>
                  <a:ext uri="{0D108BD9-81ED-4DB2-BD59-A6C34878D82A}">
                    <a16:rowId xmlns:a16="http://schemas.microsoft.com/office/drawing/2014/main" xmlns="" val="1191370460"/>
                  </a:ext>
                </a:extLst>
              </a:tr>
            </a:tbl>
          </a:graphicData>
        </a:graphic>
      </p:graphicFrame>
    </p:spTree>
    <p:extLst>
      <p:ext uri="{BB962C8B-B14F-4D97-AF65-F5344CB8AC3E}">
        <p14:creationId xmlns:p14="http://schemas.microsoft.com/office/powerpoint/2010/main" val="4054729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0392324"/>
              </p:ext>
            </p:extLst>
          </p:nvPr>
        </p:nvGraphicFramePr>
        <p:xfrm>
          <a:off x="795131" y="1518920"/>
          <a:ext cx="11092069" cy="5120640"/>
        </p:xfrm>
        <a:graphic>
          <a:graphicData uri="http://schemas.openxmlformats.org/drawingml/2006/table">
            <a:tbl>
              <a:tblPr firstRow="1" bandRow="1">
                <a:tableStyleId>{7DF18680-E054-41AD-8BC1-D1AEF772440D}</a:tableStyleId>
              </a:tblPr>
              <a:tblGrid>
                <a:gridCol w="1959225">
                  <a:extLst>
                    <a:ext uri="{9D8B030D-6E8A-4147-A177-3AD203B41FA5}">
                      <a16:colId xmlns:a16="http://schemas.microsoft.com/office/drawing/2014/main" xmlns="" val="3562265729"/>
                    </a:ext>
                  </a:extLst>
                </a:gridCol>
                <a:gridCol w="2440496">
                  <a:extLst>
                    <a:ext uri="{9D8B030D-6E8A-4147-A177-3AD203B41FA5}">
                      <a16:colId xmlns:a16="http://schemas.microsoft.com/office/drawing/2014/main" xmlns="" val="159753989"/>
                    </a:ext>
                  </a:extLst>
                </a:gridCol>
                <a:gridCol w="6692348">
                  <a:extLst>
                    <a:ext uri="{9D8B030D-6E8A-4147-A177-3AD203B41FA5}">
                      <a16:colId xmlns:a16="http://schemas.microsoft.com/office/drawing/2014/main" xmlns="" val="3776527111"/>
                    </a:ext>
                  </a:extLst>
                </a:gridCol>
              </a:tblGrid>
              <a:tr h="370840">
                <a:tc>
                  <a:txBody>
                    <a:bodyPr/>
                    <a:lstStyle/>
                    <a:p>
                      <a:pPr algn="l" fontAlgn="t"/>
                      <a:r>
                        <a:rPr lang="en-US" dirty="0">
                          <a:effectLst/>
                        </a:rPr>
                        <a:t>Selector</a:t>
                      </a:r>
                    </a:p>
                  </a:txBody>
                  <a:tcPr marL="76200" marR="76200" marT="76200" marB="76200"/>
                </a:tc>
                <a:tc>
                  <a:txBody>
                    <a:bodyPr/>
                    <a:lstStyle/>
                    <a:p>
                      <a:pPr algn="l" fontAlgn="t"/>
                      <a:r>
                        <a:rPr lang="en-US">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2781453306"/>
                  </a:ext>
                </a:extLst>
              </a:tr>
              <a:tr h="370840">
                <a:tc>
                  <a:txBody>
                    <a:bodyPr/>
                    <a:lstStyle/>
                    <a:p>
                      <a:pPr algn="l" fontAlgn="t"/>
                      <a:r>
                        <a:rPr lang="en-US" dirty="0">
                          <a:effectLst/>
                        </a:rPr>
                        <a:t>:header</a:t>
                      </a:r>
                    </a:p>
                  </a:txBody>
                  <a:tcPr marL="76200" marR="76200" marT="76200" marB="76200"/>
                </a:tc>
                <a:tc>
                  <a:txBody>
                    <a:bodyPr/>
                    <a:lstStyle/>
                    <a:p>
                      <a:pPr algn="l" fontAlgn="t"/>
                      <a:r>
                        <a:rPr lang="en-US">
                          <a:effectLst/>
                        </a:rPr>
                        <a:t>$(":header")</a:t>
                      </a:r>
                    </a:p>
                  </a:txBody>
                  <a:tcPr marL="76200" marR="76200" marT="76200" marB="76200"/>
                </a:tc>
                <a:tc>
                  <a:txBody>
                    <a:bodyPr/>
                    <a:lstStyle/>
                    <a:p>
                      <a:pPr algn="l" fontAlgn="t"/>
                      <a:r>
                        <a:rPr lang="en-US">
                          <a:effectLst/>
                        </a:rPr>
                        <a:t>All header elements &lt;h1&gt;, &lt;h2&gt; ...</a:t>
                      </a:r>
                    </a:p>
                  </a:txBody>
                  <a:tcPr marL="76200" marR="76200" marT="76200" marB="76200"/>
                </a:tc>
                <a:extLst>
                  <a:ext uri="{0D108BD9-81ED-4DB2-BD59-A6C34878D82A}">
                    <a16:rowId xmlns:a16="http://schemas.microsoft.com/office/drawing/2014/main" xmlns="" val="2027425785"/>
                  </a:ext>
                </a:extLst>
              </a:tr>
              <a:tr h="370840">
                <a:tc>
                  <a:txBody>
                    <a:bodyPr/>
                    <a:lstStyle/>
                    <a:p>
                      <a:pPr algn="l" fontAlgn="t"/>
                      <a:r>
                        <a:rPr lang="en-US" dirty="0">
                          <a:effectLst/>
                        </a:rPr>
                        <a:t>:animated</a:t>
                      </a:r>
                    </a:p>
                  </a:txBody>
                  <a:tcPr marL="76200" marR="76200" marT="76200" marB="76200"/>
                </a:tc>
                <a:tc>
                  <a:txBody>
                    <a:bodyPr/>
                    <a:lstStyle/>
                    <a:p>
                      <a:pPr algn="l" fontAlgn="t"/>
                      <a:r>
                        <a:rPr lang="en-US">
                          <a:effectLst/>
                        </a:rPr>
                        <a:t>$(":animated")</a:t>
                      </a:r>
                    </a:p>
                  </a:txBody>
                  <a:tcPr marL="76200" marR="76200" marT="76200" marB="76200"/>
                </a:tc>
                <a:tc>
                  <a:txBody>
                    <a:bodyPr/>
                    <a:lstStyle/>
                    <a:p>
                      <a:pPr algn="l" fontAlgn="t"/>
                      <a:r>
                        <a:rPr lang="en-US">
                          <a:effectLst/>
                        </a:rPr>
                        <a:t>All animated elements</a:t>
                      </a:r>
                    </a:p>
                  </a:txBody>
                  <a:tcPr marL="76200" marR="76200" marT="76200" marB="76200"/>
                </a:tc>
                <a:extLst>
                  <a:ext uri="{0D108BD9-81ED-4DB2-BD59-A6C34878D82A}">
                    <a16:rowId xmlns:a16="http://schemas.microsoft.com/office/drawing/2014/main" xmlns="" val="134916790"/>
                  </a:ext>
                </a:extLst>
              </a:tr>
              <a:tr h="370840">
                <a:tc>
                  <a:txBody>
                    <a:bodyPr/>
                    <a:lstStyle/>
                    <a:p>
                      <a:pPr algn="l" fontAlgn="t"/>
                      <a:r>
                        <a:rPr lang="en-US" dirty="0">
                          <a:effectLst/>
                        </a:rPr>
                        <a:t>:focus</a:t>
                      </a:r>
                    </a:p>
                  </a:txBody>
                  <a:tcPr marL="76200" marR="76200" marT="76200" marB="76200"/>
                </a:tc>
                <a:tc>
                  <a:txBody>
                    <a:bodyPr/>
                    <a:lstStyle/>
                    <a:p>
                      <a:pPr algn="l" fontAlgn="t"/>
                      <a:r>
                        <a:rPr lang="en-US">
                          <a:effectLst/>
                        </a:rPr>
                        <a:t>$(":focus")</a:t>
                      </a:r>
                    </a:p>
                  </a:txBody>
                  <a:tcPr marL="76200" marR="76200" marT="76200" marB="76200"/>
                </a:tc>
                <a:tc>
                  <a:txBody>
                    <a:bodyPr/>
                    <a:lstStyle/>
                    <a:p>
                      <a:pPr algn="l" fontAlgn="t"/>
                      <a:r>
                        <a:rPr lang="en-US">
                          <a:effectLst/>
                        </a:rPr>
                        <a:t>The element that currently has focus</a:t>
                      </a:r>
                    </a:p>
                  </a:txBody>
                  <a:tcPr marL="76200" marR="76200" marT="76200" marB="76200"/>
                </a:tc>
                <a:extLst>
                  <a:ext uri="{0D108BD9-81ED-4DB2-BD59-A6C34878D82A}">
                    <a16:rowId xmlns:a16="http://schemas.microsoft.com/office/drawing/2014/main" xmlns="" val="2326900953"/>
                  </a:ext>
                </a:extLst>
              </a:tr>
              <a:tr h="370840">
                <a:tc>
                  <a:txBody>
                    <a:bodyPr/>
                    <a:lstStyle/>
                    <a:p>
                      <a:pPr algn="l" fontAlgn="t"/>
                      <a:r>
                        <a:rPr lang="en-US" dirty="0">
                          <a:effectLst/>
                        </a:rPr>
                        <a:t>:contains(</a:t>
                      </a:r>
                      <a:r>
                        <a:rPr lang="en-US" i="1" dirty="0">
                          <a:effectLst/>
                        </a:rPr>
                        <a:t>text</a:t>
                      </a:r>
                      <a:r>
                        <a:rPr lang="en-US" dirty="0">
                          <a:effectLst/>
                        </a:rPr>
                        <a:t>)</a:t>
                      </a:r>
                    </a:p>
                  </a:txBody>
                  <a:tcPr marL="76200" marR="76200" marT="76200" marB="76200"/>
                </a:tc>
                <a:tc>
                  <a:txBody>
                    <a:bodyPr/>
                    <a:lstStyle/>
                    <a:p>
                      <a:pPr algn="l" fontAlgn="t"/>
                      <a:r>
                        <a:rPr lang="en-US">
                          <a:effectLst/>
                        </a:rPr>
                        <a:t>$(":contains('Hello')")</a:t>
                      </a:r>
                    </a:p>
                  </a:txBody>
                  <a:tcPr marL="76200" marR="76200" marT="76200" marB="76200"/>
                </a:tc>
                <a:tc>
                  <a:txBody>
                    <a:bodyPr/>
                    <a:lstStyle/>
                    <a:p>
                      <a:pPr algn="l" fontAlgn="t"/>
                      <a:r>
                        <a:rPr lang="en-US">
                          <a:effectLst/>
                        </a:rPr>
                        <a:t>All elements which contains the text "Hello"</a:t>
                      </a:r>
                    </a:p>
                  </a:txBody>
                  <a:tcPr marL="76200" marR="76200" marT="76200" marB="76200"/>
                </a:tc>
                <a:extLst>
                  <a:ext uri="{0D108BD9-81ED-4DB2-BD59-A6C34878D82A}">
                    <a16:rowId xmlns:a16="http://schemas.microsoft.com/office/drawing/2014/main" xmlns="" val="1975566441"/>
                  </a:ext>
                </a:extLst>
              </a:tr>
              <a:tr h="370840">
                <a:tc>
                  <a:txBody>
                    <a:bodyPr/>
                    <a:lstStyle/>
                    <a:p>
                      <a:pPr algn="l" fontAlgn="t"/>
                      <a:r>
                        <a:rPr lang="en-US" dirty="0">
                          <a:effectLst/>
                        </a:rPr>
                        <a:t>:has(</a:t>
                      </a:r>
                      <a:r>
                        <a:rPr lang="en-US" i="1" dirty="0">
                          <a:effectLst/>
                        </a:rPr>
                        <a:t>selector</a:t>
                      </a:r>
                      <a:r>
                        <a:rPr lang="en-US" dirty="0">
                          <a:effectLst/>
                        </a:rPr>
                        <a:t>)</a:t>
                      </a:r>
                    </a:p>
                  </a:txBody>
                  <a:tcPr marL="76200" marR="76200" marT="76200" marB="76200"/>
                </a:tc>
                <a:tc>
                  <a:txBody>
                    <a:bodyPr/>
                    <a:lstStyle/>
                    <a:p>
                      <a:pPr algn="l" fontAlgn="t"/>
                      <a:r>
                        <a:rPr lang="en-US">
                          <a:effectLst/>
                        </a:rPr>
                        <a:t>$("div:has(p)")</a:t>
                      </a:r>
                    </a:p>
                  </a:txBody>
                  <a:tcPr marL="76200" marR="76200" marT="76200" marB="76200"/>
                </a:tc>
                <a:tc>
                  <a:txBody>
                    <a:bodyPr/>
                    <a:lstStyle/>
                    <a:p>
                      <a:pPr algn="l" fontAlgn="t"/>
                      <a:r>
                        <a:rPr lang="en-US">
                          <a:effectLst/>
                        </a:rPr>
                        <a:t>All &lt;div&gt; elements that have a &lt;p&gt; element</a:t>
                      </a:r>
                    </a:p>
                  </a:txBody>
                  <a:tcPr marL="76200" marR="76200" marT="76200" marB="76200"/>
                </a:tc>
                <a:extLst>
                  <a:ext uri="{0D108BD9-81ED-4DB2-BD59-A6C34878D82A}">
                    <a16:rowId xmlns:a16="http://schemas.microsoft.com/office/drawing/2014/main" xmlns="" val="2064007087"/>
                  </a:ext>
                </a:extLst>
              </a:tr>
              <a:tr h="370840">
                <a:tc>
                  <a:txBody>
                    <a:bodyPr/>
                    <a:lstStyle/>
                    <a:p>
                      <a:pPr algn="l" fontAlgn="t"/>
                      <a:r>
                        <a:rPr lang="en-US" dirty="0">
                          <a:effectLst/>
                        </a:rPr>
                        <a:t>:empty</a:t>
                      </a:r>
                    </a:p>
                  </a:txBody>
                  <a:tcPr marL="76200" marR="76200" marT="76200" marB="76200"/>
                </a:tc>
                <a:tc>
                  <a:txBody>
                    <a:bodyPr/>
                    <a:lstStyle/>
                    <a:p>
                      <a:pPr algn="l" fontAlgn="t"/>
                      <a:r>
                        <a:rPr lang="en-US">
                          <a:effectLst/>
                        </a:rPr>
                        <a:t>$(":empty")</a:t>
                      </a:r>
                    </a:p>
                  </a:txBody>
                  <a:tcPr marL="76200" marR="76200" marT="76200" marB="76200"/>
                </a:tc>
                <a:tc>
                  <a:txBody>
                    <a:bodyPr/>
                    <a:lstStyle/>
                    <a:p>
                      <a:pPr algn="l" fontAlgn="t"/>
                      <a:r>
                        <a:rPr lang="en-US">
                          <a:effectLst/>
                        </a:rPr>
                        <a:t>All elements that are empty</a:t>
                      </a:r>
                    </a:p>
                  </a:txBody>
                  <a:tcPr marL="76200" marR="76200" marT="76200" marB="76200"/>
                </a:tc>
                <a:extLst>
                  <a:ext uri="{0D108BD9-81ED-4DB2-BD59-A6C34878D82A}">
                    <a16:rowId xmlns:a16="http://schemas.microsoft.com/office/drawing/2014/main" xmlns="" val="3361460351"/>
                  </a:ext>
                </a:extLst>
              </a:tr>
              <a:tr h="370840">
                <a:tc>
                  <a:txBody>
                    <a:bodyPr/>
                    <a:lstStyle/>
                    <a:p>
                      <a:pPr algn="l" fontAlgn="t"/>
                      <a:r>
                        <a:rPr lang="en-US" dirty="0">
                          <a:effectLst/>
                        </a:rPr>
                        <a:t>:parent</a:t>
                      </a:r>
                    </a:p>
                  </a:txBody>
                  <a:tcPr marL="76200" marR="76200" marT="76200" marB="76200"/>
                </a:tc>
                <a:tc>
                  <a:txBody>
                    <a:bodyPr/>
                    <a:lstStyle/>
                    <a:p>
                      <a:pPr algn="l" fontAlgn="t"/>
                      <a:r>
                        <a:rPr lang="en-US">
                          <a:effectLst/>
                        </a:rPr>
                        <a:t>$(":parent")</a:t>
                      </a:r>
                    </a:p>
                  </a:txBody>
                  <a:tcPr marL="76200" marR="76200" marT="76200" marB="76200"/>
                </a:tc>
                <a:tc>
                  <a:txBody>
                    <a:bodyPr/>
                    <a:lstStyle/>
                    <a:p>
                      <a:pPr algn="l" fontAlgn="t"/>
                      <a:r>
                        <a:rPr lang="en-US">
                          <a:effectLst/>
                        </a:rPr>
                        <a:t>All elements that are a parent of another element</a:t>
                      </a:r>
                    </a:p>
                  </a:txBody>
                  <a:tcPr marL="76200" marR="76200" marT="76200" marB="76200"/>
                </a:tc>
                <a:extLst>
                  <a:ext uri="{0D108BD9-81ED-4DB2-BD59-A6C34878D82A}">
                    <a16:rowId xmlns:a16="http://schemas.microsoft.com/office/drawing/2014/main" xmlns="" val="2447812205"/>
                  </a:ext>
                </a:extLst>
              </a:tr>
              <a:tr h="370840">
                <a:tc>
                  <a:txBody>
                    <a:bodyPr/>
                    <a:lstStyle/>
                    <a:p>
                      <a:pPr algn="l" fontAlgn="t"/>
                      <a:r>
                        <a:rPr lang="en-US" dirty="0">
                          <a:effectLst/>
                        </a:rPr>
                        <a:t>:hidden</a:t>
                      </a:r>
                    </a:p>
                  </a:txBody>
                  <a:tcPr marL="76200" marR="76200" marT="76200" marB="76200"/>
                </a:tc>
                <a:tc>
                  <a:txBody>
                    <a:bodyPr/>
                    <a:lstStyle/>
                    <a:p>
                      <a:pPr algn="l" fontAlgn="t"/>
                      <a:r>
                        <a:rPr lang="en-US">
                          <a:effectLst/>
                        </a:rPr>
                        <a:t>$("p:hidden")</a:t>
                      </a:r>
                    </a:p>
                  </a:txBody>
                  <a:tcPr marL="76200" marR="76200" marT="76200" marB="76200"/>
                </a:tc>
                <a:tc>
                  <a:txBody>
                    <a:bodyPr/>
                    <a:lstStyle/>
                    <a:p>
                      <a:pPr algn="l" fontAlgn="t"/>
                      <a:r>
                        <a:rPr lang="en-US">
                          <a:effectLst/>
                        </a:rPr>
                        <a:t>All hidden &lt;p&gt; elements</a:t>
                      </a:r>
                    </a:p>
                  </a:txBody>
                  <a:tcPr marL="76200" marR="76200" marT="76200" marB="76200"/>
                </a:tc>
                <a:extLst>
                  <a:ext uri="{0D108BD9-81ED-4DB2-BD59-A6C34878D82A}">
                    <a16:rowId xmlns:a16="http://schemas.microsoft.com/office/drawing/2014/main" xmlns="" val="1331464254"/>
                  </a:ext>
                </a:extLst>
              </a:tr>
              <a:tr h="370840">
                <a:tc>
                  <a:txBody>
                    <a:bodyPr/>
                    <a:lstStyle/>
                    <a:p>
                      <a:pPr algn="l" fontAlgn="t"/>
                      <a:r>
                        <a:rPr lang="en-US" dirty="0">
                          <a:effectLst/>
                        </a:rPr>
                        <a:t>:visible</a:t>
                      </a:r>
                    </a:p>
                  </a:txBody>
                  <a:tcPr marL="76200" marR="76200" marT="76200" marB="76200"/>
                </a:tc>
                <a:tc>
                  <a:txBody>
                    <a:bodyPr/>
                    <a:lstStyle/>
                    <a:p>
                      <a:pPr algn="l" fontAlgn="t"/>
                      <a:r>
                        <a:rPr lang="en-US">
                          <a:effectLst/>
                        </a:rPr>
                        <a:t>$("table:visible")</a:t>
                      </a:r>
                    </a:p>
                  </a:txBody>
                  <a:tcPr marL="76200" marR="76200" marT="76200" marB="76200"/>
                </a:tc>
                <a:tc>
                  <a:txBody>
                    <a:bodyPr/>
                    <a:lstStyle/>
                    <a:p>
                      <a:pPr algn="l" fontAlgn="t"/>
                      <a:r>
                        <a:rPr lang="en-US">
                          <a:effectLst/>
                        </a:rPr>
                        <a:t>All visible tables</a:t>
                      </a:r>
                    </a:p>
                  </a:txBody>
                  <a:tcPr marL="76200" marR="76200" marT="76200" marB="76200"/>
                </a:tc>
                <a:extLst>
                  <a:ext uri="{0D108BD9-81ED-4DB2-BD59-A6C34878D82A}">
                    <a16:rowId xmlns:a16="http://schemas.microsoft.com/office/drawing/2014/main" xmlns="" val="127452874"/>
                  </a:ext>
                </a:extLst>
              </a:tr>
              <a:tr h="370840">
                <a:tc>
                  <a:txBody>
                    <a:bodyPr/>
                    <a:lstStyle/>
                    <a:p>
                      <a:pPr algn="l" fontAlgn="t"/>
                      <a:r>
                        <a:rPr lang="en-US" dirty="0">
                          <a:effectLst/>
                        </a:rPr>
                        <a:t>:root</a:t>
                      </a:r>
                    </a:p>
                  </a:txBody>
                  <a:tcPr marL="76200" marR="76200" marT="76200" marB="76200"/>
                </a:tc>
                <a:tc>
                  <a:txBody>
                    <a:bodyPr/>
                    <a:lstStyle/>
                    <a:p>
                      <a:pPr algn="l" fontAlgn="t"/>
                      <a:r>
                        <a:rPr lang="en-US">
                          <a:effectLst/>
                        </a:rPr>
                        <a:t>$(":root")</a:t>
                      </a:r>
                    </a:p>
                  </a:txBody>
                  <a:tcPr marL="76200" marR="76200" marT="76200" marB="76200"/>
                </a:tc>
                <a:tc>
                  <a:txBody>
                    <a:bodyPr/>
                    <a:lstStyle/>
                    <a:p>
                      <a:pPr algn="l" fontAlgn="t"/>
                      <a:r>
                        <a:rPr lang="en-US">
                          <a:effectLst/>
                        </a:rPr>
                        <a:t>The document's root element</a:t>
                      </a:r>
                    </a:p>
                  </a:txBody>
                  <a:tcPr marL="76200" marR="76200" marT="76200" marB="76200"/>
                </a:tc>
                <a:extLst>
                  <a:ext uri="{0D108BD9-81ED-4DB2-BD59-A6C34878D82A}">
                    <a16:rowId xmlns:a16="http://schemas.microsoft.com/office/drawing/2014/main" xmlns="" val="1807402780"/>
                  </a:ext>
                </a:extLst>
              </a:tr>
              <a:tr h="370840">
                <a:tc>
                  <a:txBody>
                    <a:bodyPr/>
                    <a:lstStyle/>
                    <a:p>
                      <a:pPr algn="l" fontAlgn="t"/>
                      <a:r>
                        <a:rPr lang="en-US" dirty="0">
                          <a:effectLst/>
                        </a:rPr>
                        <a:t>:</a:t>
                      </a:r>
                      <a:r>
                        <a:rPr lang="en-US" dirty="0" err="1">
                          <a:effectLst/>
                        </a:rPr>
                        <a:t>lang</a:t>
                      </a:r>
                      <a:r>
                        <a:rPr lang="en-US" dirty="0">
                          <a:effectLst/>
                        </a:rPr>
                        <a:t>(</a:t>
                      </a:r>
                      <a:r>
                        <a:rPr lang="en-US" i="1" dirty="0">
                          <a:effectLst/>
                        </a:rPr>
                        <a:t>language</a:t>
                      </a:r>
                      <a:r>
                        <a:rPr lang="en-US" dirty="0">
                          <a:effectLst/>
                        </a:rPr>
                        <a:t>)</a:t>
                      </a:r>
                    </a:p>
                  </a:txBody>
                  <a:tcPr marL="76200" marR="76200" marT="76200" marB="76200"/>
                </a:tc>
                <a:tc>
                  <a:txBody>
                    <a:bodyPr/>
                    <a:lstStyle/>
                    <a:p>
                      <a:pPr algn="l" fontAlgn="t"/>
                      <a:r>
                        <a:rPr lang="en-US">
                          <a:effectLst/>
                        </a:rPr>
                        <a:t>$("p:lang(de)")</a:t>
                      </a:r>
                    </a:p>
                  </a:txBody>
                  <a:tcPr marL="76200" marR="76200" marT="76200" marB="76200"/>
                </a:tc>
                <a:tc>
                  <a:txBody>
                    <a:bodyPr/>
                    <a:lstStyle/>
                    <a:p>
                      <a:pPr algn="l" fontAlgn="t"/>
                      <a:r>
                        <a:rPr lang="en-US" dirty="0">
                          <a:effectLst/>
                        </a:rPr>
                        <a:t>All &lt;p&gt; elements with a </a:t>
                      </a:r>
                      <a:r>
                        <a:rPr lang="en-US" dirty="0" err="1">
                          <a:effectLst/>
                        </a:rPr>
                        <a:t>lang</a:t>
                      </a:r>
                      <a:r>
                        <a:rPr lang="en-US" dirty="0">
                          <a:effectLst/>
                        </a:rPr>
                        <a:t> attribute value starting with "de"</a:t>
                      </a:r>
                    </a:p>
                  </a:txBody>
                  <a:tcPr marL="76200" marR="76200" marT="76200" marB="76200"/>
                </a:tc>
                <a:extLst>
                  <a:ext uri="{0D108BD9-81ED-4DB2-BD59-A6C34878D82A}">
                    <a16:rowId xmlns:a16="http://schemas.microsoft.com/office/drawing/2014/main" xmlns="" val="1775037476"/>
                  </a:ext>
                </a:extLst>
              </a:tr>
            </a:tbl>
          </a:graphicData>
        </a:graphic>
      </p:graphicFrame>
    </p:spTree>
    <p:extLst>
      <p:ext uri="{BB962C8B-B14F-4D97-AF65-F5344CB8AC3E}">
        <p14:creationId xmlns:p14="http://schemas.microsoft.com/office/powerpoint/2010/main" val="330168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 jQuery from a CDN</a:t>
            </a:r>
            <a:endParaRPr lang="en-US" dirty="0"/>
          </a:p>
        </p:txBody>
      </p:sp>
      <p:sp>
        <p:nvSpPr>
          <p:cNvPr id="3" name="Content Placeholder 2"/>
          <p:cNvSpPr>
            <a:spLocks noGrp="1"/>
          </p:cNvSpPr>
          <p:nvPr>
            <p:ph idx="1"/>
          </p:nvPr>
        </p:nvSpPr>
        <p:spPr/>
        <p:txBody>
          <a:bodyPr>
            <a:normAutofit/>
          </a:bodyPr>
          <a:lstStyle/>
          <a:p>
            <a:r>
              <a:rPr lang="en-US" dirty="0">
                <a:effectLst/>
              </a:rPr>
              <a:t>Another option is to include it from a CDN (Content Delivery Network).</a:t>
            </a:r>
          </a:p>
          <a:p>
            <a:r>
              <a:rPr lang="en-US" dirty="0">
                <a:effectLst/>
              </a:rPr>
              <a:t> Both Google and Microsoft host several different versions of jQuery and other JavaScript frameworks. </a:t>
            </a:r>
          </a:p>
          <a:p>
            <a:pPr lvl="1"/>
            <a:r>
              <a:rPr lang="en-US" dirty="0">
                <a:effectLst/>
              </a:rPr>
              <a:t>Saves  from having to download and store the jQuery </a:t>
            </a:r>
            <a:r>
              <a:rPr lang="en-US" dirty="0" err="1">
                <a:effectLst/>
              </a:rPr>
              <a:t>framework.file</a:t>
            </a:r>
            <a:endParaRPr lang="en-US" dirty="0">
              <a:effectLst/>
            </a:endParaRPr>
          </a:p>
          <a:p>
            <a:pPr lvl="1"/>
            <a:r>
              <a:rPr lang="en-US" dirty="0">
                <a:effectLst/>
              </a:rPr>
              <a:t>Comes from a common URL that other websites may use as well</a:t>
            </a:r>
          </a:p>
          <a:p>
            <a:pPr lvl="1"/>
            <a:r>
              <a:rPr lang="en-US" dirty="0">
                <a:effectLst/>
              </a:rPr>
              <a:t>It may already be in the cache, because another website is using the exact same version and file. </a:t>
            </a:r>
          </a:p>
          <a:p>
            <a:pPr lvl="1"/>
            <a:r>
              <a:rPr lang="en-US" dirty="0">
                <a:effectLst/>
              </a:rPr>
              <a:t>Most CDN's will make sure that once a user requests a file from it, it's served from the server closest to them, so European users won't have to get the file all the way from the US </a:t>
            </a:r>
            <a:endParaRPr lang="en-US" dirty="0"/>
          </a:p>
        </p:txBody>
      </p:sp>
    </p:spTree>
    <p:extLst>
      <p:ext uri="{BB962C8B-B14F-4D97-AF65-F5344CB8AC3E}">
        <p14:creationId xmlns:p14="http://schemas.microsoft.com/office/powerpoint/2010/main" val="3372326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406033"/>
              </p:ext>
            </p:extLst>
          </p:nvPr>
        </p:nvGraphicFramePr>
        <p:xfrm>
          <a:off x="914400" y="2095500"/>
          <a:ext cx="10353675" cy="3230880"/>
        </p:xfrm>
        <a:graphic>
          <a:graphicData uri="http://schemas.openxmlformats.org/drawingml/2006/table">
            <a:tbl>
              <a:tblPr firstRow="1" bandRow="1">
                <a:tableStyleId>{7DF18680-E054-41AD-8BC1-D1AEF772440D}</a:tableStyleId>
              </a:tblPr>
              <a:tblGrid>
                <a:gridCol w="3451225">
                  <a:extLst>
                    <a:ext uri="{9D8B030D-6E8A-4147-A177-3AD203B41FA5}">
                      <a16:colId xmlns:a16="http://schemas.microsoft.com/office/drawing/2014/main" xmlns="" val="2295866296"/>
                    </a:ext>
                  </a:extLst>
                </a:gridCol>
                <a:gridCol w="3451225">
                  <a:extLst>
                    <a:ext uri="{9D8B030D-6E8A-4147-A177-3AD203B41FA5}">
                      <a16:colId xmlns:a16="http://schemas.microsoft.com/office/drawing/2014/main" xmlns="" val="793702042"/>
                    </a:ext>
                  </a:extLst>
                </a:gridCol>
                <a:gridCol w="3451225">
                  <a:extLst>
                    <a:ext uri="{9D8B030D-6E8A-4147-A177-3AD203B41FA5}">
                      <a16:colId xmlns:a16="http://schemas.microsoft.com/office/drawing/2014/main" xmlns="" val="1134580475"/>
                    </a:ext>
                  </a:extLst>
                </a:gridCol>
              </a:tblGrid>
              <a:tr h="370840">
                <a:tc>
                  <a:txBody>
                    <a:bodyPr/>
                    <a:lstStyle/>
                    <a:p>
                      <a:pPr algn="l" fontAlgn="t"/>
                      <a:r>
                        <a:rPr lang="en-US" dirty="0">
                          <a:effectLst/>
                        </a:rPr>
                        <a:t>Selector</a:t>
                      </a:r>
                    </a:p>
                  </a:txBody>
                  <a:tcPr marL="76200" marR="76200" marT="76200" marB="76200"/>
                </a:tc>
                <a:tc>
                  <a:txBody>
                    <a:bodyPr/>
                    <a:lstStyle/>
                    <a:p>
                      <a:pPr algn="l" fontAlgn="t"/>
                      <a:r>
                        <a:rPr lang="en-US">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4068044085"/>
                  </a:ext>
                </a:extLst>
              </a:tr>
              <a:tr h="370840">
                <a:tc>
                  <a:txBody>
                    <a:bodyPr/>
                    <a:lstStyle/>
                    <a:p>
                      <a:pPr algn="l" fontAlgn="t"/>
                      <a:r>
                        <a:rPr lang="en-US" dirty="0">
                          <a:effectLst/>
                        </a:rPr>
                        <a:t>:</a:t>
                      </a:r>
                      <a:r>
                        <a:rPr lang="en-US" dirty="0" err="1">
                          <a:effectLst/>
                        </a:rPr>
                        <a:t>eq</a:t>
                      </a:r>
                      <a:r>
                        <a:rPr lang="en-US" dirty="0">
                          <a:effectLst/>
                        </a:rPr>
                        <a:t>(</a:t>
                      </a:r>
                      <a:r>
                        <a:rPr lang="en-US" i="1" dirty="0">
                          <a:effectLst/>
                        </a:rPr>
                        <a:t>index</a:t>
                      </a:r>
                      <a:r>
                        <a:rPr lang="en-US" dirty="0">
                          <a:effectLst/>
                        </a:rPr>
                        <a:t>)</a:t>
                      </a:r>
                    </a:p>
                  </a:txBody>
                  <a:tcPr marL="76200" marR="76200" marT="76200" marB="76200"/>
                </a:tc>
                <a:tc>
                  <a:txBody>
                    <a:bodyPr/>
                    <a:lstStyle/>
                    <a:p>
                      <a:pPr algn="l" fontAlgn="t"/>
                      <a:r>
                        <a:rPr lang="en-US">
                          <a:effectLst/>
                        </a:rPr>
                        <a:t>$("ul li:eq(3)")</a:t>
                      </a:r>
                    </a:p>
                  </a:txBody>
                  <a:tcPr marL="76200" marR="76200" marT="76200" marB="76200"/>
                </a:tc>
                <a:tc>
                  <a:txBody>
                    <a:bodyPr/>
                    <a:lstStyle/>
                    <a:p>
                      <a:pPr algn="l" fontAlgn="t"/>
                      <a:r>
                        <a:rPr lang="en-US">
                          <a:effectLst/>
                        </a:rPr>
                        <a:t>The fourth element in a list (index starts at 0)</a:t>
                      </a:r>
                    </a:p>
                  </a:txBody>
                  <a:tcPr marL="76200" marR="76200" marT="76200" marB="76200"/>
                </a:tc>
                <a:extLst>
                  <a:ext uri="{0D108BD9-81ED-4DB2-BD59-A6C34878D82A}">
                    <a16:rowId xmlns:a16="http://schemas.microsoft.com/office/drawing/2014/main" xmlns="" val="2960138589"/>
                  </a:ext>
                </a:extLst>
              </a:tr>
              <a:tr h="370840">
                <a:tc>
                  <a:txBody>
                    <a:bodyPr/>
                    <a:lstStyle/>
                    <a:p>
                      <a:pPr algn="l" fontAlgn="t"/>
                      <a:r>
                        <a:rPr lang="en-US" dirty="0">
                          <a:effectLst/>
                        </a:rPr>
                        <a:t>:</a:t>
                      </a:r>
                      <a:r>
                        <a:rPr lang="en-US" dirty="0" err="1">
                          <a:effectLst/>
                        </a:rPr>
                        <a:t>gt</a:t>
                      </a:r>
                      <a:r>
                        <a:rPr lang="en-US" dirty="0">
                          <a:effectLst/>
                        </a:rPr>
                        <a:t>(</a:t>
                      </a:r>
                      <a:r>
                        <a:rPr lang="en-US" i="1" dirty="0">
                          <a:effectLst/>
                        </a:rPr>
                        <a:t>no</a:t>
                      </a:r>
                      <a:r>
                        <a:rPr lang="en-US" dirty="0">
                          <a:effectLst/>
                        </a:rPr>
                        <a:t>)</a:t>
                      </a:r>
                    </a:p>
                  </a:txBody>
                  <a:tcPr marL="76200" marR="76200" marT="76200" marB="76200"/>
                </a:tc>
                <a:tc>
                  <a:txBody>
                    <a:bodyPr/>
                    <a:lstStyle/>
                    <a:p>
                      <a:pPr algn="l" fontAlgn="t"/>
                      <a:r>
                        <a:rPr lang="en-US">
                          <a:effectLst/>
                        </a:rPr>
                        <a:t>$("ul li:gt(3)")</a:t>
                      </a:r>
                    </a:p>
                  </a:txBody>
                  <a:tcPr marL="76200" marR="76200" marT="76200" marB="76200"/>
                </a:tc>
                <a:tc>
                  <a:txBody>
                    <a:bodyPr/>
                    <a:lstStyle/>
                    <a:p>
                      <a:pPr algn="l" fontAlgn="t"/>
                      <a:r>
                        <a:rPr lang="en-US">
                          <a:effectLst/>
                        </a:rPr>
                        <a:t>List elements with an index greater than 3</a:t>
                      </a:r>
                    </a:p>
                  </a:txBody>
                  <a:tcPr marL="76200" marR="76200" marT="76200" marB="76200"/>
                </a:tc>
                <a:extLst>
                  <a:ext uri="{0D108BD9-81ED-4DB2-BD59-A6C34878D82A}">
                    <a16:rowId xmlns:a16="http://schemas.microsoft.com/office/drawing/2014/main" xmlns="" val="709591670"/>
                  </a:ext>
                </a:extLst>
              </a:tr>
              <a:tr h="370840">
                <a:tc>
                  <a:txBody>
                    <a:bodyPr/>
                    <a:lstStyle/>
                    <a:p>
                      <a:pPr algn="l" fontAlgn="t"/>
                      <a:r>
                        <a:rPr lang="en-US" dirty="0">
                          <a:effectLst/>
                        </a:rPr>
                        <a:t>:</a:t>
                      </a:r>
                      <a:r>
                        <a:rPr lang="en-US" dirty="0" err="1">
                          <a:effectLst/>
                        </a:rPr>
                        <a:t>lt</a:t>
                      </a:r>
                      <a:r>
                        <a:rPr lang="en-US" dirty="0">
                          <a:effectLst/>
                        </a:rPr>
                        <a:t>(</a:t>
                      </a:r>
                      <a:r>
                        <a:rPr lang="en-US" i="1" dirty="0">
                          <a:effectLst/>
                        </a:rPr>
                        <a:t>no</a:t>
                      </a:r>
                      <a:r>
                        <a:rPr lang="en-US" dirty="0">
                          <a:effectLst/>
                        </a:rPr>
                        <a:t>)</a:t>
                      </a:r>
                    </a:p>
                  </a:txBody>
                  <a:tcPr marL="76200" marR="76200" marT="76200" marB="76200"/>
                </a:tc>
                <a:tc>
                  <a:txBody>
                    <a:bodyPr/>
                    <a:lstStyle/>
                    <a:p>
                      <a:pPr algn="l" fontAlgn="t"/>
                      <a:r>
                        <a:rPr lang="en-US">
                          <a:effectLst/>
                        </a:rPr>
                        <a:t>$("ul li:lt(3)")</a:t>
                      </a:r>
                    </a:p>
                  </a:txBody>
                  <a:tcPr marL="76200" marR="76200" marT="76200" marB="76200"/>
                </a:tc>
                <a:tc>
                  <a:txBody>
                    <a:bodyPr/>
                    <a:lstStyle/>
                    <a:p>
                      <a:pPr algn="l" fontAlgn="t"/>
                      <a:r>
                        <a:rPr lang="en-US">
                          <a:effectLst/>
                        </a:rPr>
                        <a:t>List elements with an index less than 3</a:t>
                      </a:r>
                    </a:p>
                  </a:txBody>
                  <a:tcPr marL="76200" marR="76200" marT="76200" marB="76200"/>
                </a:tc>
                <a:extLst>
                  <a:ext uri="{0D108BD9-81ED-4DB2-BD59-A6C34878D82A}">
                    <a16:rowId xmlns:a16="http://schemas.microsoft.com/office/drawing/2014/main" xmlns="" val="3943071121"/>
                  </a:ext>
                </a:extLst>
              </a:tr>
              <a:tr h="370840">
                <a:tc>
                  <a:txBody>
                    <a:bodyPr/>
                    <a:lstStyle/>
                    <a:p>
                      <a:pPr algn="l" fontAlgn="t"/>
                      <a:r>
                        <a:rPr lang="en-US" dirty="0">
                          <a:effectLst/>
                        </a:rPr>
                        <a:t>:not(</a:t>
                      </a:r>
                      <a:r>
                        <a:rPr lang="en-US" i="1" dirty="0">
                          <a:effectLst/>
                        </a:rPr>
                        <a:t>selector</a:t>
                      </a:r>
                      <a:r>
                        <a:rPr lang="en-US" dirty="0">
                          <a:effectLst/>
                        </a:rPr>
                        <a:t>)</a:t>
                      </a:r>
                    </a:p>
                  </a:txBody>
                  <a:tcPr marL="76200" marR="76200" marT="76200" marB="76200"/>
                </a:tc>
                <a:tc>
                  <a:txBody>
                    <a:bodyPr/>
                    <a:lstStyle/>
                    <a:p>
                      <a:pPr algn="l" fontAlgn="t"/>
                      <a:r>
                        <a:rPr lang="en-US">
                          <a:effectLst/>
                        </a:rPr>
                        <a:t>$("input:not(:empty)")</a:t>
                      </a:r>
                    </a:p>
                  </a:txBody>
                  <a:tcPr marL="76200" marR="76200" marT="76200" marB="76200"/>
                </a:tc>
                <a:tc>
                  <a:txBody>
                    <a:bodyPr/>
                    <a:lstStyle/>
                    <a:p>
                      <a:pPr algn="l" fontAlgn="t"/>
                      <a:r>
                        <a:rPr lang="en-US" dirty="0">
                          <a:effectLst/>
                        </a:rPr>
                        <a:t>All input elements that are not empty</a:t>
                      </a:r>
                    </a:p>
                  </a:txBody>
                  <a:tcPr marL="76200" marR="76200" marT="76200" marB="76200"/>
                </a:tc>
                <a:extLst>
                  <a:ext uri="{0D108BD9-81ED-4DB2-BD59-A6C34878D82A}">
                    <a16:rowId xmlns:a16="http://schemas.microsoft.com/office/drawing/2014/main" xmlns="" val="4135726031"/>
                  </a:ext>
                </a:extLst>
              </a:tr>
            </a:tbl>
          </a:graphicData>
        </a:graphic>
      </p:graphicFrame>
    </p:spTree>
    <p:extLst>
      <p:ext uri="{BB962C8B-B14F-4D97-AF65-F5344CB8AC3E}">
        <p14:creationId xmlns:p14="http://schemas.microsoft.com/office/powerpoint/2010/main" val="2212014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424070"/>
            <a:ext cx="10353761" cy="1326321"/>
          </a:xfrm>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0779410"/>
              </p:ext>
            </p:extLst>
          </p:nvPr>
        </p:nvGraphicFramePr>
        <p:xfrm>
          <a:off x="228600" y="1723352"/>
          <a:ext cx="11728174" cy="4937760"/>
        </p:xfrm>
        <a:graphic>
          <a:graphicData uri="http://schemas.openxmlformats.org/drawingml/2006/table">
            <a:tbl>
              <a:tblPr firstRow="1" bandRow="1">
                <a:tableStyleId>{7DF18680-E054-41AD-8BC1-D1AEF772440D}</a:tableStyleId>
              </a:tblPr>
              <a:tblGrid>
                <a:gridCol w="2080355">
                  <a:extLst>
                    <a:ext uri="{9D8B030D-6E8A-4147-A177-3AD203B41FA5}">
                      <a16:colId xmlns:a16="http://schemas.microsoft.com/office/drawing/2014/main" xmlns="" val="177695459"/>
                    </a:ext>
                  </a:extLst>
                </a:gridCol>
                <a:gridCol w="2834308">
                  <a:extLst>
                    <a:ext uri="{9D8B030D-6E8A-4147-A177-3AD203B41FA5}">
                      <a16:colId xmlns:a16="http://schemas.microsoft.com/office/drawing/2014/main" xmlns="" val="2975840792"/>
                    </a:ext>
                  </a:extLst>
                </a:gridCol>
                <a:gridCol w="6813511">
                  <a:extLst>
                    <a:ext uri="{9D8B030D-6E8A-4147-A177-3AD203B41FA5}">
                      <a16:colId xmlns:a16="http://schemas.microsoft.com/office/drawing/2014/main" xmlns="" val="3163589248"/>
                    </a:ext>
                  </a:extLst>
                </a:gridCol>
              </a:tblGrid>
              <a:tr h="370840">
                <a:tc>
                  <a:txBody>
                    <a:bodyPr/>
                    <a:lstStyle/>
                    <a:p>
                      <a:pPr algn="l" fontAlgn="t"/>
                      <a:r>
                        <a:rPr lang="en-US" dirty="0">
                          <a:effectLst/>
                        </a:rPr>
                        <a:t>Selector</a:t>
                      </a:r>
                    </a:p>
                  </a:txBody>
                  <a:tcPr marL="76200" marR="76200" marT="76200" marB="76200"/>
                </a:tc>
                <a:tc>
                  <a:txBody>
                    <a:bodyPr/>
                    <a:lstStyle/>
                    <a:p>
                      <a:pPr algn="l" fontAlgn="t"/>
                      <a:r>
                        <a:rPr lang="en-US">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2949303611"/>
                  </a:ext>
                </a:extLst>
              </a:tr>
              <a:tr h="370840">
                <a:tc>
                  <a:txBody>
                    <a:bodyPr/>
                    <a:lstStyle/>
                    <a:p>
                      <a:pPr algn="l" fontAlgn="t"/>
                      <a:r>
                        <a:rPr lang="en-US" dirty="0">
                          <a:effectLst/>
                        </a:rPr>
                        <a:t>[</a:t>
                      </a:r>
                      <a:r>
                        <a:rPr lang="en-US" i="1" dirty="0">
                          <a:effectLst/>
                        </a:rPr>
                        <a:t>attribute</a:t>
                      </a:r>
                      <a:r>
                        <a:rPr lang="en-US" dirty="0">
                          <a:effectLst/>
                        </a:rPr>
                        <a:t>]</a:t>
                      </a:r>
                    </a:p>
                  </a:txBody>
                  <a:tcPr marL="76200" marR="76200" marT="76200" marB="76200"/>
                </a:tc>
                <a:tc>
                  <a:txBody>
                    <a:bodyPr/>
                    <a:lstStyle/>
                    <a:p>
                      <a:pPr algn="l" fontAlgn="t"/>
                      <a:r>
                        <a:rPr lang="en-US">
                          <a:effectLst/>
                        </a:rPr>
                        <a:t>$("[href]")</a:t>
                      </a:r>
                    </a:p>
                  </a:txBody>
                  <a:tcPr marL="76200" marR="76200" marT="76200" marB="76200"/>
                </a:tc>
                <a:tc>
                  <a:txBody>
                    <a:bodyPr/>
                    <a:lstStyle/>
                    <a:p>
                      <a:pPr algn="l" fontAlgn="t"/>
                      <a:r>
                        <a:rPr lang="en-US">
                          <a:effectLst/>
                        </a:rPr>
                        <a:t>All elements with a href attribute</a:t>
                      </a:r>
                    </a:p>
                  </a:txBody>
                  <a:tcPr marL="76200" marR="76200" marT="76200" marB="76200"/>
                </a:tc>
                <a:extLst>
                  <a:ext uri="{0D108BD9-81ED-4DB2-BD59-A6C34878D82A}">
                    <a16:rowId xmlns:a16="http://schemas.microsoft.com/office/drawing/2014/main" xmlns="" val="835954807"/>
                  </a:ext>
                </a:extLst>
              </a:tr>
              <a:tr h="370840">
                <a:tc>
                  <a:txBody>
                    <a:bodyPr/>
                    <a:lstStyle/>
                    <a:p>
                      <a:pPr algn="l" fontAlgn="t"/>
                      <a:r>
                        <a:rPr lang="en-US" dirty="0">
                          <a:effectLst/>
                        </a:rPr>
                        <a:t>[</a:t>
                      </a:r>
                      <a:r>
                        <a:rPr lang="en-US" i="1" dirty="0">
                          <a:effectLst/>
                        </a:rPr>
                        <a:t>attribute</a:t>
                      </a:r>
                      <a:r>
                        <a:rPr lang="en-US" dirty="0">
                          <a:effectLst/>
                        </a:rPr>
                        <a:t>=</a:t>
                      </a:r>
                      <a:r>
                        <a:rPr lang="en-US" i="1" dirty="0">
                          <a:effectLst/>
                        </a:rPr>
                        <a:t>value</a:t>
                      </a:r>
                      <a:r>
                        <a:rPr lang="en-US" dirty="0">
                          <a:effectLst/>
                        </a:rPr>
                        <a:t>]</a:t>
                      </a:r>
                    </a:p>
                  </a:txBody>
                  <a:tcPr marL="76200" marR="76200" marT="76200" marB="76200"/>
                </a:tc>
                <a:tc>
                  <a:txBody>
                    <a:bodyPr/>
                    <a:lstStyle/>
                    <a:p>
                      <a:pPr algn="l" fontAlgn="t"/>
                      <a:r>
                        <a:rPr lang="en-US">
                          <a:effectLst/>
                        </a:rPr>
                        <a:t>$("[href='default.htm']")</a:t>
                      </a:r>
                    </a:p>
                  </a:txBody>
                  <a:tcPr marL="76200" marR="76200" marT="76200" marB="76200"/>
                </a:tc>
                <a:tc>
                  <a:txBody>
                    <a:bodyPr/>
                    <a:lstStyle/>
                    <a:p>
                      <a:pPr algn="l" fontAlgn="t"/>
                      <a:r>
                        <a:rPr lang="en-US">
                          <a:effectLst/>
                        </a:rPr>
                        <a:t>All elements with a href attribute value equal to "default.htm"</a:t>
                      </a:r>
                    </a:p>
                  </a:txBody>
                  <a:tcPr marL="76200" marR="76200" marT="76200" marB="76200"/>
                </a:tc>
                <a:extLst>
                  <a:ext uri="{0D108BD9-81ED-4DB2-BD59-A6C34878D82A}">
                    <a16:rowId xmlns:a16="http://schemas.microsoft.com/office/drawing/2014/main" xmlns="" val="3726013532"/>
                  </a:ext>
                </a:extLst>
              </a:tr>
              <a:tr h="370840">
                <a:tc>
                  <a:txBody>
                    <a:bodyPr/>
                    <a:lstStyle/>
                    <a:p>
                      <a:pPr algn="l" fontAlgn="t"/>
                      <a:r>
                        <a:rPr lang="en-US" dirty="0">
                          <a:effectLst/>
                        </a:rPr>
                        <a:t>[</a:t>
                      </a:r>
                      <a:r>
                        <a:rPr lang="en-US" i="1" dirty="0">
                          <a:effectLst/>
                        </a:rPr>
                        <a:t>attribute</a:t>
                      </a:r>
                      <a:r>
                        <a:rPr lang="en-US" dirty="0">
                          <a:effectLst/>
                        </a:rPr>
                        <a:t>!=</a:t>
                      </a:r>
                      <a:r>
                        <a:rPr lang="en-US" i="1" dirty="0">
                          <a:effectLst/>
                        </a:rPr>
                        <a:t>value</a:t>
                      </a:r>
                      <a:r>
                        <a:rPr lang="en-US" dirty="0">
                          <a:effectLst/>
                        </a:rPr>
                        <a:t>]</a:t>
                      </a:r>
                    </a:p>
                  </a:txBody>
                  <a:tcPr marL="76200" marR="76200" marT="76200" marB="76200"/>
                </a:tc>
                <a:tc>
                  <a:txBody>
                    <a:bodyPr/>
                    <a:lstStyle/>
                    <a:p>
                      <a:pPr algn="l" fontAlgn="t"/>
                      <a:r>
                        <a:rPr lang="en-US">
                          <a:effectLst/>
                        </a:rPr>
                        <a:t>$("[href!='default.htm']")</a:t>
                      </a:r>
                    </a:p>
                  </a:txBody>
                  <a:tcPr marL="76200" marR="76200" marT="76200" marB="76200"/>
                </a:tc>
                <a:tc>
                  <a:txBody>
                    <a:bodyPr/>
                    <a:lstStyle/>
                    <a:p>
                      <a:pPr algn="l" fontAlgn="t"/>
                      <a:r>
                        <a:rPr lang="en-US">
                          <a:effectLst/>
                        </a:rPr>
                        <a:t>All elements with a href attribute value not equal to "default.htm"</a:t>
                      </a:r>
                    </a:p>
                  </a:txBody>
                  <a:tcPr marL="76200" marR="76200" marT="76200" marB="76200"/>
                </a:tc>
                <a:extLst>
                  <a:ext uri="{0D108BD9-81ED-4DB2-BD59-A6C34878D82A}">
                    <a16:rowId xmlns:a16="http://schemas.microsoft.com/office/drawing/2014/main" xmlns="" val="1682626731"/>
                  </a:ext>
                </a:extLst>
              </a:tr>
              <a:tr h="370840">
                <a:tc>
                  <a:txBody>
                    <a:bodyPr/>
                    <a:lstStyle/>
                    <a:p>
                      <a:pPr algn="l" fontAlgn="t"/>
                      <a:r>
                        <a:rPr lang="en-US" dirty="0">
                          <a:effectLst/>
                        </a:rPr>
                        <a:t>[</a:t>
                      </a:r>
                      <a:r>
                        <a:rPr lang="en-US" i="1" dirty="0">
                          <a:effectLst/>
                        </a:rPr>
                        <a:t>attribute</a:t>
                      </a:r>
                      <a:r>
                        <a:rPr lang="en-US" dirty="0">
                          <a:effectLst/>
                        </a:rPr>
                        <a:t>$=</a:t>
                      </a:r>
                      <a:r>
                        <a:rPr lang="en-US" i="1" dirty="0">
                          <a:effectLst/>
                        </a:rPr>
                        <a:t>value</a:t>
                      </a:r>
                      <a:r>
                        <a:rPr lang="en-US" dirty="0">
                          <a:effectLst/>
                        </a:rPr>
                        <a:t>]</a:t>
                      </a:r>
                    </a:p>
                  </a:txBody>
                  <a:tcPr marL="76200" marR="76200" marT="76200" marB="76200"/>
                </a:tc>
                <a:tc>
                  <a:txBody>
                    <a:bodyPr/>
                    <a:lstStyle/>
                    <a:p>
                      <a:pPr algn="l" fontAlgn="t"/>
                      <a:r>
                        <a:rPr lang="en-US">
                          <a:effectLst/>
                        </a:rPr>
                        <a:t>$("[href$='.jpg']")</a:t>
                      </a:r>
                    </a:p>
                  </a:txBody>
                  <a:tcPr marL="76200" marR="76200" marT="76200" marB="76200"/>
                </a:tc>
                <a:tc>
                  <a:txBody>
                    <a:bodyPr/>
                    <a:lstStyle/>
                    <a:p>
                      <a:pPr algn="l" fontAlgn="t"/>
                      <a:r>
                        <a:rPr lang="en-US">
                          <a:effectLst/>
                        </a:rPr>
                        <a:t>All elements with a href attribute value ending with ".jpg"</a:t>
                      </a:r>
                    </a:p>
                  </a:txBody>
                  <a:tcPr marL="76200" marR="76200" marT="76200" marB="76200"/>
                </a:tc>
                <a:extLst>
                  <a:ext uri="{0D108BD9-81ED-4DB2-BD59-A6C34878D82A}">
                    <a16:rowId xmlns:a16="http://schemas.microsoft.com/office/drawing/2014/main" xmlns="" val="1417236391"/>
                  </a:ext>
                </a:extLst>
              </a:tr>
              <a:tr h="370840">
                <a:tc>
                  <a:txBody>
                    <a:bodyPr/>
                    <a:lstStyle/>
                    <a:p>
                      <a:pPr algn="l" fontAlgn="t"/>
                      <a:r>
                        <a:rPr lang="en-US" dirty="0">
                          <a:effectLst/>
                        </a:rPr>
                        <a:t>[</a:t>
                      </a:r>
                      <a:r>
                        <a:rPr lang="en-US" i="1" dirty="0">
                          <a:effectLst/>
                        </a:rPr>
                        <a:t>attribute</a:t>
                      </a:r>
                      <a:r>
                        <a:rPr lang="en-US" dirty="0">
                          <a:effectLst/>
                        </a:rPr>
                        <a:t>|=</a:t>
                      </a:r>
                      <a:r>
                        <a:rPr lang="en-US" i="1" dirty="0">
                          <a:effectLst/>
                        </a:rPr>
                        <a:t>value</a:t>
                      </a:r>
                      <a:r>
                        <a:rPr lang="en-US" dirty="0">
                          <a:effectLst/>
                        </a:rPr>
                        <a:t>]</a:t>
                      </a:r>
                    </a:p>
                  </a:txBody>
                  <a:tcPr marL="76200" marR="76200" marT="76200" marB="76200"/>
                </a:tc>
                <a:tc>
                  <a:txBody>
                    <a:bodyPr/>
                    <a:lstStyle/>
                    <a:p>
                      <a:pPr algn="l" fontAlgn="t"/>
                      <a:r>
                        <a:rPr lang="en-US">
                          <a:effectLst/>
                        </a:rPr>
                        <a:t>$("[title|='Tomorrow']")</a:t>
                      </a:r>
                    </a:p>
                  </a:txBody>
                  <a:tcPr marL="76200" marR="76200" marT="76200" marB="76200"/>
                </a:tc>
                <a:tc>
                  <a:txBody>
                    <a:bodyPr/>
                    <a:lstStyle/>
                    <a:p>
                      <a:pPr algn="l" fontAlgn="t"/>
                      <a:r>
                        <a:rPr lang="en-US">
                          <a:effectLst/>
                        </a:rPr>
                        <a:t>All elements with a title attribute value equal to 'Tomorrow', or starting with 'Tomorrow' followed by a hyphen</a:t>
                      </a:r>
                    </a:p>
                  </a:txBody>
                  <a:tcPr marL="76200" marR="76200" marT="76200" marB="76200"/>
                </a:tc>
                <a:extLst>
                  <a:ext uri="{0D108BD9-81ED-4DB2-BD59-A6C34878D82A}">
                    <a16:rowId xmlns:a16="http://schemas.microsoft.com/office/drawing/2014/main" xmlns="" val="2016079319"/>
                  </a:ext>
                </a:extLst>
              </a:tr>
              <a:tr h="370840">
                <a:tc>
                  <a:txBody>
                    <a:bodyPr/>
                    <a:lstStyle/>
                    <a:p>
                      <a:pPr algn="l" fontAlgn="t"/>
                      <a:r>
                        <a:rPr lang="en-US" dirty="0">
                          <a:effectLst/>
                        </a:rPr>
                        <a:t>[</a:t>
                      </a:r>
                      <a:r>
                        <a:rPr lang="en-US" i="1" dirty="0">
                          <a:effectLst/>
                        </a:rPr>
                        <a:t>attribute</a:t>
                      </a:r>
                      <a:r>
                        <a:rPr lang="en-US" dirty="0">
                          <a:effectLst/>
                        </a:rPr>
                        <a:t>^=</a:t>
                      </a:r>
                      <a:r>
                        <a:rPr lang="en-US" i="1" dirty="0">
                          <a:effectLst/>
                        </a:rPr>
                        <a:t>value</a:t>
                      </a:r>
                      <a:r>
                        <a:rPr lang="en-US" dirty="0">
                          <a:effectLst/>
                        </a:rPr>
                        <a:t>]</a:t>
                      </a:r>
                    </a:p>
                  </a:txBody>
                  <a:tcPr marL="76200" marR="76200" marT="76200" marB="76200"/>
                </a:tc>
                <a:tc>
                  <a:txBody>
                    <a:bodyPr/>
                    <a:lstStyle/>
                    <a:p>
                      <a:pPr algn="l" fontAlgn="t"/>
                      <a:r>
                        <a:rPr lang="en-US">
                          <a:effectLst/>
                        </a:rPr>
                        <a:t>$("[title^='Tom']")</a:t>
                      </a:r>
                    </a:p>
                  </a:txBody>
                  <a:tcPr marL="76200" marR="76200" marT="76200" marB="76200"/>
                </a:tc>
                <a:tc>
                  <a:txBody>
                    <a:bodyPr/>
                    <a:lstStyle/>
                    <a:p>
                      <a:pPr algn="l" fontAlgn="t"/>
                      <a:r>
                        <a:rPr lang="en-US">
                          <a:effectLst/>
                        </a:rPr>
                        <a:t>All elements with a title attribute value starting with "Tom"</a:t>
                      </a:r>
                    </a:p>
                  </a:txBody>
                  <a:tcPr marL="76200" marR="76200" marT="76200" marB="76200"/>
                </a:tc>
                <a:extLst>
                  <a:ext uri="{0D108BD9-81ED-4DB2-BD59-A6C34878D82A}">
                    <a16:rowId xmlns:a16="http://schemas.microsoft.com/office/drawing/2014/main" xmlns="" val="1320919944"/>
                  </a:ext>
                </a:extLst>
              </a:tr>
              <a:tr h="370840">
                <a:tc>
                  <a:txBody>
                    <a:bodyPr/>
                    <a:lstStyle/>
                    <a:p>
                      <a:pPr algn="l" fontAlgn="t"/>
                      <a:r>
                        <a:rPr lang="en-US" dirty="0">
                          <a:effectLst/>
                        </a:rPr>
                        <a:t>[</a:t>
                      </a:r>
                      <a:r>
                        <a:rPr lang="en-US" i="1" dirty="0">
                          <a:effectLst/>
                        </a:rPr>
                        <a:t>attribute</a:t>
                      </a:r>
                      <a:r>
                        <a:rPr lang="en-US" dirty="0">
                          <a:effectLst/>
                        </a:rPr>
                        <a:t>~=</a:t>
                      </a:r>
                      <a:r>
                        <a:rPr lang="en-US" i="1" dirty="0">
                          <a:effectLst/>
                        </a:rPr>
                        <a:t>value</a:t>
                      </a:r>
                      <a:r>
                        <a:rPr lang="en-US" dirty="0">
                          <a:effectLst/>
                        </a:rPr>
                        <a:t>]</a:t>
                      </a:r>
                    </a:p>
                  </a:txBody>
                  <a:tcPr marL="76200" marR="76200" marT="76200" marB="76200"/>
                </a:tc>
                <a:tc>
                  <a:txBody>
                    <a:bodyPr/>
                    <a:lstStyle/>
                    <a:p>
                      <a:pPr algn="l" fontAlgn="t"/>
                      <a:r>
                        <a:rPr lang="en-US">
                          <a:effectLst/>
                        </a:rPr>
                        <a:t>$("[title~='hello']")</a:t>
                      </a:r>
                    </a:p>
                  </a:txBody>
                  <a:tcPr marL="76200" marR="76200" marT="76200" marB="76200"/>
                </a:tc>
                <a:tc>
                  <a:txBody>
                    <a:bodyPr/>
                    <a:lstStyle/>
                    <a:p>
                      <a:pPr algn="l" fontAlgn="t"/>
                      <a:r>
                        <a:rPr lang="en-US">
                          <a:effectLst/>
                        </a:rPr>
                        <a:t>All elements with a title attribute value containing the specific word "hello"</a:t>
                      </a:r>
                    </a:p>
                  </a:txBody>
                  <a:tcPr marL="76200" marR="76200" marT="76200" marB="76200"/>
                </a:tc>
                <a:extLst>
                  <a:ext uri="{0D108BD9-81ED-4DB2-BD59-A6C34878D82A}">
                    <a16:rowId xmlns:a16="http://schemas.microsoft.com/office/drawing/2014/main" xmlns="" val="1045737340"/>
                  </a:ext>
                </a:extLst>
              </a:tr>
              <a:tr h="370840">
                <a:tc>
                  <a:txBody>
                    <a:bodyPr/>
                    <a:lstStyle/>
                    <a:p>
                      <a:pPr algn="l" fontAlgn="t"/>
                      <a:r>
                        <a:rPr lang="en-US" dirty="0">
                          <a:effectLst/>
                        </a:rPr>
                        <a:t>[</a:t>
                      </a:r>
                      <a:r>
                        <a:rPr lang="en-US" i="1" dirty="0">
                          <a:effectLst/>
                        </a:rPr>
                        <a:t>attribute*</a:t>
                      </a:r>
                      <a:r>
                        <a:rPr lang="en-US" dirty="0">
                          <a:effectLst/>
                        </a:rPr>
                        <a:t>=</a:t>
                      </a:r>
                      <a:r>
                        <a:rPr lang="en-US" i="1" dirty="0">
                          <a:effectLst/>
                        </a:rPr>
                        <a:t>value</a:t>
                      </a:r>
                      <a:r>
                        <a:rPr lang="en-US" dirty="0">
                          <a:effectLst/>
                        </a:rPr>
                        <a:t>]</a:t>
                      </a:r>
                    </a:p>
                  </a:txBody>
                  <a:tcPr marL="76200" marR="76200" marT="76200" marB="76200"/>
                </a:tc>
                <a:tc>
                  <a:txBody>
                    <a:bodyPr/>
                    <a:lstStyle/>
                    <a:p>
                      <a:pPr algn="l" fontAlgn="t"/>
                      <a:r>
                        <a:rPr lang="en-US">
                          <a:effectLst/>
                        </a:rPr>
                        <a:t>$("[title*='hello']")</a:t>
                      </a:r>
                    </a:p>
                  </a:txBody>
                  <a:tcPr marL="76200" marR="76200" marT="76200" marB="76200"/>
                </a:tc>
                <a:tc>
                  <a:txBody>
                    <a:bodyPr/>
                    <a:lstStyle/>
                    <a:p>
                      <a:pPr algn="l" fontAlgn="t"/>
                      <a:r>
                        <a:rPr lang="en-US" dirty="0">
                          <a:effectLst/>
                        </a:rPr>
                        <a:t>All elements with a title attribute value containing the word "hello"</a:t>
                      </a:r>
                    </a:p>
                  </a:txBody>
                  <a:tcPr marL="76200" marR="76200" marT="76200" marB="76200"/>
                </a:tc>
                <a:extLst>
                  <a:ext uri="{0D108BD9-81ED-4DB2-BD59-A6C34878D82A}">
                    <a16:rowId xmlns:a16="http://schemas.microsoft.com/office/drawing/2014/main" xmlns="" val="2468121642"/>
                  </a:ext>
                </a:extLst>
              </a:tr>
            </a:tbl>
          </a:graphicData>
        </a:graphic>
      </p:graphicFrame>
    </p:spTree>
    <p:extLst>
      <p:ext uri="{BB962C8B-B14F-4D97-AF65-F5344CB8AC3E}">
        <p14:creationId xmlns:p14="http://schemas.microsoft.com/office/powerpoint/2010/main" val="1106245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7653488"/>
              </p:ext>
            </p:extLst>
          </p:nvPr>
        </p:nvGraphicFramePr>
        <p:xfrm>
          <a:off x="914400" y="2095500"/>
          <a:ext cx="10353675" cy="3840480"/>
        </p:xfrm>
        <a:graphic>
          <a:graphicData uri="http://schemas.openxmlformats.org/drawingml/2006/table">
            <a:tbl>
              <a:tblPr firstRow="1" bandRow="1">
                <a:tableStyleId>{7DF18680-E054-41AD-8BC1-D1AEF772440D}</a:tableStyleId>
              </a:tblPr>
              <a:tblGrid>
                <a:gridCol w="1470991">
                  <a:extLst>
                    <a:ext uri="{9D8B030D-6E8A-4147-A177-3AD203B41FA5}">
                      <a16:colId xmlns:a16="http://schemas.microsoft.com/office/drawing/2014/main" xmlns="" val="2308688825"/>
                    </a:ext>
                  </a:extLst>
                </a:gridCol>
                <a:gridCol w="1934818">
                  <a:extLst>
                    <a:ext uri="{9D8B030D-6E8A-4147-A177-3AD203B41FA5}">
                      <a16:colId xmlns:a16="http://schemas.microsoft.com/office/drawing/2014/main" xmlns="" val="2366548829"/>
                    </a:ext>
                  </a:extLst>
                </a:gridCol>
                <a:gridCol w="6947866">
                  <a:extLst>
                    <a:ext uri="{9D8B030D-6E8A-4147-A177-3AD203B41FA5}">
                      <a16:colId xmlns:a16="http://schemas.microsoft.com/office/drawing/2014/main" xmlns="" val="3605610468"/>
                    </a:ext>
                  </a:extLst>
                </a:gridCol>
              </a:tblGrid>
              <a:tr h="370840">
                <a:tc>
                  <a:txBody>
                    <a:bodyPr/>
                    <a:lstStyle/>
                    <a:p>
                      <a:pPr algn="l" fontAlgn="t"/>
                      <a:r>
                        <a:rPr lang="en-US" dirty="0">
                          <a:effectLst/>
                        </a:rPr>
                        <a:t>Selector</a:t>
                      </a:r>
                    </a:p>
                  </a:txBody>
                  <a:tcPr marL="76200" marR="76200" marT="76200" marB="76200"/>
                </a:tc>
                <a:tc>
                  <a:txBody>
                    <a:bodyPr/>
                    <a:lstStyle/>
                    <a:p>
                      <a:pPr algn="l" fontAlgn="t"/>
                      <a:r>
                        <a:rPr lang="en-US">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3470448481"/>
                  </a:ext>
                </a:extLst>
              </a:tr>
              <a:tr h="370840">
                <a:tc>
                  <a:txBody>
                    <a:bodyPr/>
                    <a:lstStyle/>
                    <a:p>
                      <a:pPr algn="l" fontAlgn="t"/>
                      <a:r>
                        <a:rPr lang="en-US" dirty="0">
                          <a:effectLst/>
                        </a:rPr>
                        <a:t>:input</a:t>
                      </a:r>
                    </a:p>
                  </a:txBody>
                  <a:tcPr marL="76200" marR="76200" marT="76200" marB="76200"/>
                </a:tc>
                <a:tc>
                  <a:txBody>
                    <a:bodyPr/>
                    <a:lstStyle/>
                    <a:p>
                      <a:pPr algn="l" fontAlgn="t"/>
                      <a:r>
                        <a:rPr lang="en-US">
                          <a:effectLst/>
                        </a:rPr>
                        <a:t>$(":input")</a:t>
                      </a:r>
                    </a:p>
                  </a:txBody>
                  <a:tcPr marL="76200" marR="76200" marT="76200" marB="76200"/>
                </a:tc>
                <a:tc>
                  <a:txBody>
                    <a:bodyPr/>
                    <a:lstStyle/>
                    <a:p>
                      <a:pPr algn="l" fontAlgn="t"/>
                      <a:r>
                        <a:rPr lang="en-US">
                          <a:effectLst/>
                        </a:rPr>
                        <a:t>All input elements</a:t>
                      </a:r>
                    </a:p>
                  </a:txBody>
                  <a:tcPr marL="76200" marR="76200" marT="76200" marB="76200"/>
                </a:tc>
                <a:extLst>
                  <a:ext uri="{0D108BD9-81ED-4DB2-BD59-A6C34878D82A}">
                    <a16:rowId xmlns:a16="http://schemas.microsoft.com/office/drawing/2014/main" xmlns="" val="3436513370"/>
                  </a:ext>
                </a:extLst>
              </a:tr>
              <a:tr h="370840">
                <a:tc>
                  <a:txBody>
                    <a:bodyPr/>
                    <a:lstStyle/>
                    <a:p>
                      <a:pPr algn="l" fontAlgn="t"/>
                      <a:r>
                        <a:rPr lang="en-US" dirty="0">
                          <a:effectLst/>
                        </a:rPr>
                        <a:t>:text</a:t>
                      </a:r>
                    </a:p>
                  </a:txBody>
                  <a:tcPr marL="76200" marR="76200" marT="76200" marB="76200"/>
                </a:tc>
                <a:tc>
                  <a:txBody>
                    <a:bodyPr/>
                    <a:lstStyle/>
                    <a:p>
                      <a:pPr algn="l" fontAlgn="t"/>
                      <a:r>
                        <a:rPr lang="en-US">
                          <a:effectLst/>
                        </a:rPr>
                        <a:t>$(":text")</a:t>
                      </a:r>
                    </a:p>
                  </a:txBody>
                  <a:tcPr marL="76200" marR="76200" marT="76200" marB="76200"/>
                </a:tc>
                <a:tc>
                  <a:txBody>
                    <a:bodyPr/>
                    <a:lstStyle/>
                    <a:p>
                      <a:pPr algn="l" fontAlgn="t"/>
                      <a:r>
                        <a:rPr lang="en-US">
                          <a:effectLst/>
                        </a:rPr>
                        <a:t>All input elements with type="text"</a:t>
                      </a:r>
                    </a:p>
                  </a:txBody>
                  <a:tcPr marL="76200" marR="76200" marT="76200" marB="76200"/>
                </a:tc>
                <a:extLst>
                  <a:ext uri="{0D108BD9-81ED-4DB2-BD59-A6C34878D82A}">
                    <a16:rowId xmlns:a16="http://schemas.microsoft.com/office/drawing/2014/main" xmlns="" val="285777341"/>
                  </a:ext>
                </a:extLst>
              </a:tr>
              <a:tr h="370840">
                <a:tc>
                  <a:txBody>
                    <a:bodyPr/>
                    <a:lstStyle/>
                    <a:p>
                      <a:pPr algn="l" fontAlgn="t"/>
                      <a:r>
                        <a:rPr lang="en-US" dirty="0">
                          <a:effectLst/>
                        </a:rPr>
                        <a:t>:password</a:t>
                      </a:r>
                    </a:p>
                  </a:txBody>
                  <a:tcPr marL="76200" marR="76200" marT="76200" marB="76200"/>
                </a:tc>
                <a:tc>
                  <a:txBody>
                    <a:bodyPr/>
                    <a:lstStyle/>
                    <a:p>
                      <a:pPr algn="l" fontAlgn="t"/>
                      <a:r>
                        <a:rPr lang="en-US">
                          <a:effectLst/>
                        </a:rPr>
                        <a:t>$(":password")</a:t>
                      </a:r>
                    </a:p>
                  </a:txBody>
                  <a:tcPr marL="76200" marR="76200" marT="76200" marB="76200"/>
                </a:tc>
                <a:tc>
                  <a:txBody>
                    <a:bodyPr/>
                    <a:lstStyle/>
                    <a:p>
                      <a:pPr algn="l" fontAlgn="t"/>
                      <a:r>
                        <a:rPr lang="en-US">
                          <a:effectLst/>
                        </a:rPr>
                        <a:t>All input elements with type="password"</a:t>
                      </a:r>
                    </a:p>
                  </a:txBody>
                  <a:tcPr marL="76200" marR="76200" marT="76200" marB="76200"/>
                </a:tc>
                <a:extLst>
                  <a:ext uri="{0D108BD9-81ED-4DB2-BD59-A6C34878D82A}">
                    <a16:rowId xmlns:a16="http://schemas.microsoft.com/office/drawing/2014/main" xmlns="" val="18220174"/>
                  </a:ext>
                </a:extLst>
              </a:tr>
              <a:tr h="370840">
                <a:tc>
                  <a:txBody>
                    <a:bodyPr/>
                    <a:lstStyle/>
                    <a:p>
                      <a:pPr algn="l" fontAlgn="t"/>
                      <a:r>
                        <a:rPr lang="en-US" dirty="0">
                          <a:effectLst/>
                        </a:rPr>
                        <a:t>:radio</a:t>
                      </a:r>
                    </a:p>
                  </a:txBody>
                  <a:tcPr marL="76200" marR="76200" marT="76200" marB="76200"/>
                </a:tc>
                <a:tc>
                  <a:txBody>
                    <a:bodyPr/>
                    <a:lstStyle/>
                    <a:p>
                      <a:pPr algn="l" fontAlgn="t"/>
                      <a:r>
                        <a:rPr lang="en-US">
                          <a:effectLst/>
                        </a:rPr>
                        <a:t>$(":radio")</a:t>
                      </a:r>
                    </a:p>
                  </a:txBody>
                  <a:tcPr marL="76200" marR="76200" marT="76200" marB="76200"/>
                </a:tc>
                <a:tc>
                  <a:txBody>
                    <a:bodyPr/>
                    <a:lstStyle/>
                    <a:p>
                      <a:pPr algn="l" fontAlgn="t"/>
                      <a:r>
                        <a:rPr lang="en-US">
                          <a:effectLst/>
                        </a:rPr>
                        <a:t>All input elements with type="radio"</a:t>
                      </a:r>
                    </a:p>
                  </a:txBody>
                  <a:tcPr marL="76200" marR="76200" marT="76200" marB="76200"/>
                </a:tc>
                <a:extLst>
                  <a:ext uri="{0D108BD9-81ED-4DB2-BD59-A6C34878D82A}">
                    <a16:rowId xmlns:a16="http://schemas.microsoft.com/office/drawing/2014/main" xmlns="" val="1594341291"/>
                  </a:ext>
                </a:extLst>
              </a:tr>
              <a:tr h="370840">
                <a:tc>
                  <a:txBody>
                    <a:bodyPr/>
                    <a:lstStyle/>
                    <a:p>
                      <a:pPr algn="l" fontAlgn="t"/>
                      <a:r>
                        <a:rPr lang="en-US" dirty="0">
                          <a:effectLst/>
                        </a:rPr>
                        <a:t>:checkbox</a:t>
                      </a:r>
                    </a:p>
                  </a:txBody>
                  <a:tcPr marL="76200" marR="76200" marT="76200" marB="76200"/>
                </a:tc>
                <a:tc>
                  <a:txBody>
                    <a:bodyPr/>
                    <a:lstStyle/>
                    <a:p>
                      <a:pPr algn="l" fontAlgn="t"/>
                      <a:r>
                        <a:rPr lang="en-US">
                          <a:effectLst/>
                        </a:rPr>
                        <a:t>$(":checkbox")</a:t>
                      </a:r>
                    </a:p>
                  </a:txBody>
                  <a:tcPr marL="76200" marR="76200" marT="76200" marB="76200"/>
                </a:tc>
                <a:tc>
                  <a:txBody>
                    <a:bodyPr/>
                    <a:lstStyle/>
                    <a:p>
                      <a:pPr algn="l" fontAlgn="t"/>
                      <a:r>
                        <a:rPr lang="en-US">
                          <a:effectLst/>
                        </a:rPr>
                        <a:t>All input elements with type="checkbox"</a:t>
                      </a:r>
                    </a:p>
                  </a:txBody>
                  <a:tcPr marL="76200" marR="76200" marT="76200" marB="76200"/>
                </a:tc>
                <a:extLst>
                  <a:ext uri="{0D108BD9-81ED-4DB2-BD59-A6C34878D82A}">
                    <a16:rowId xmlns:a16="http://schemas.microsoft.com/office/drawing/2014/main" xmlns="" val="1773931907"/>
                  </a:ext>
                </a:extLst>
              </a:tr>
              <a:tr h="370840">
                <a:tc>
                  <a:txBody>
                    <a:bodyPr/>
                    <a:lstStyle/>
                    <a:p>
                      <a:pPr algn="l" fontAlgn="t"/>
                      <a:r>
                        <a:rPr lang="en-US" dirty="0">
                          <a:effectLst/>
                        </a:rPr>
                        <a:t>:submit</a:t>
                      </a:r>
                    </a:p>
                  </a:txBody>
                  <a:tcPr marL="76200" marR="76200" marT="76200" marB="76200"/>
                </a:tc>
                <a:tc>
                  <a:txBody>
                    <a:bodyPr/>
                    <a:lstStyle/>
                    <a:p>
                      <a:pPr algn="l" fontAlgn="t"/>
                      <a:r>
                        <a:rPr lang="en-US">
                          <a:effectLst/>
                        </a:rPr>
                        <a:t>$(":submit")</a:t>
                      </a:r>
                    </a:p>
                  </a:txBody>
                  <a:tcPr marL="76200" marR="76200" marT="76200" marB="76200"/>
                </a:tc>
                <a:tc>
                  <a:txBody>
                    <a:bodyPr/>
                    <a:lstStyle/>
                    <a:p>
                      <a:pPr algn="l" fontAlgn="t"/>
                      <a:r>
                        <a:rPr lang="en-US">
                          <a:effectLst/>
                        </a:rPr>
                        <a:t>All input elements with type="submit"</a:t>
                      </a:r>
                    </a:p>
                  </a:txBody>
                  <a:tcPr marL="76200" marR="76200" marT="76200" marB="76200"/>
                </a:tc>
                <a:extLst>
                  <a:ext uri="{0D108BD9-81ED-4DB2-BD59-A6C34878D82A}">
                    <a16:rowId xmlns:a16="http://schemas.microsoft.com/office/drawing/2014/main" xmlns="" val="487255853"/>
                  </a:ext>
                </a:extLst>
              </a:tr>
              <a:tr h="370840">
                <a:tc>
                  <a:txBody>
                    <a:bodyPr/>
                    <a:lstStyle/>
                    <a:p>
                      <a:pPr algn="l" fontAlgn="t"/>
                      <a:r>
                        <a:rPr lang="en-US" dirty="0">
                          <a:effectLst/>
                        </a:rPr>
                        <a:t>:reset</a:t>
                      </a:r>
                    </a:p>
                  </a:txBody>
                  <a:tcPr marL="76200" marR="76200" marT="76200" marB="76200"/>
                </a:tc>
                <a:tc>
                  <a:txBody>
                    <a:bodyPr/>
                    <a:lstStyle/>
                    <a:p>
                      <a:pPr algn="l" fontAlgn="t"/>
                      <a:r>
                        <a:rPr lang="en-US">
                          <a:effectLst/>
                        </a:rPr>
                        <a:t>$(":reset")</a:t>
                      </a:r>
                    </a:p>
                  </a:txBody>
                  <a:tcPr marL="76200" marR="76200" marT="76200" marB="76200"/>
                </a:tc>
                <a:tc>
                  <a:txBody>
                    <a:bodyPr/>
                    <a:lstStyle/>
                    <a:p>
                      <a:pPr algn="l" fontAlgn="t"/>
                      <a:r>
                        <a:rPr lang="en-US">
                          <a:effectLst/>
                        </a:rPr>
                        <a:t>All input elements with type="reset"</a:t>
                      </a:r>
                    </a:p>
                  </a:txBody>
                  <a:tcPr marL="76200" marR="76200" marT="76200" marB="76200"/>
                </a:tc>
                <a:extLst>
                  <a:ext uri="{0D108BD9-81ED-4DB2-BD59-A6C34878D82A}">
                    <a16:rowId xmlns:a16="http://schemas.microsoft.com/office/drawing/2014/main" xmlns="" val="404440003"/>
                  </a:ext>
                </a:extLst>
              </a:tr>
              <a:tr h="370840">
                <a:tc>
                  <a:txBody>
                    <a:bodyPr/>
                    <a:lstStyle/>
                    <a:p>
                      <a:pPr algn="l" fontAlgn="t"/>
                      <a:r>
                        <a:rPr lang="en-US" dirty="0">
                          <a:effectLst/>
                        </a:rPr>
                        <a:t>:button</a:t>
                      </a:r>
                    </a:p>
                  </a:txBody>
                  <a:tcPr marL="76200" marR="76200" marT="76200" marB="76200"/>
                </a:tc>
                <a:tc>
                  <a:txBody>
                    <a:bodyPr/>
                    <a:lstStyle/>
                    <a:p>
                      <a:pPr algn="l" fontAlgn="t"/>
                      <a:r>
                        <a:rPr lang="en-US">
                          <a:effectLst/>
                        </a:rPr>
                        <a:t>$(":button")</a:t>
                      </a:r>
                    </a:p>
                  </a:txBody>
                  <a:tcPr marL="76200" marR="76200" marT="76200" marB="76200"/>
                </a:tc>
                <a:tc>
                  <a:txBody>
                    <a:bodyPr/>
                    <a:lstStyle/>
                    <a:p>
                      <a:pPr algn="l" fontAlgn="t"/>
                      <a:r>
                        <a:rPr lang="en-US" dirty="0">
                          <a:effectLst/>
                        </a:rPr>
                        <a:t>All input elements with type="button"</a:t>
                      </a:r>
                    </a:p>
                  </a:txBody>
                  <a:tcPr marL="76200" marR="76200" marT="76200" marB="76200"/>
                </a:tc>
                <a:extLst>
                  <a:ext uri="{0D108BD9-81ED-4DB2-BD59-A6C34878D82A}">
                    <a16:rowId xmlns:a16="http://schemas.microsoft.com/office/drawing/2014/main" xmlns="" val="1806970476"/>
                  </a:ext>
                </a:extLst>
              </a:tr>
            </a:tbl>
          </a:graphicData>
        </a:graphic>
      </p:graphicFrame>
    </p:spTree>
    <p:extLst>
      <p:ext uri="{BB962C8B-B14F-4D97-AF65-F5344CB8AC3E}">
        <p14:creationId xmlns:p14="http://schemas.microsoft.com/office/powerpoint/2010/main" val="189815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7695925"/>
              </p:ext>
            </p:extLst>
          </p:nvPr>
        </p:nvGraphicFramePr>
        <p:xfrm>
          <a:off x="914400" y="2095500"/>
          <a:ext cx="10353675" cy="3535680"/>
        </p:xfrm>
        <a:graphic>
          <a:graphicData uri="http://schemas.openxmlformats.org/drawingml/2006/table">
            <a:tbl>
              <a:tblPr firstRow="1" bandRow="1">
                <a:tableStyleId>{7DF18680-E054-41AD-8BC1-D1AEF772440D}</a:tableStyleId>
              </a:tblPr>
              <a:tblGrid>
                <a:gridCol w="3451225">
                  <a:extLst>
                    <a:ext uri="{9D8B030D-6E8A-4147-A177-3AD203B41FA5}">
                      <a16:colId xmlns:a16="http://schemas.microsoft.com/office/drawing/2014/main" xmlns="" val="703328182"/>
                    </a:ext>
                  </a:extLst>
                </a:gridCol>
                <a:gridCol w="3451225">
                  <a:extLst>
                    <a:ext uri="{9D8B030D-6E8A-4147-A177-3AD203B41FA5}">
                      <a16:colId xmlns:a16="http://schemas.microsoft.com/office/drawing/2014/main" xmlns="" val="2329540081"/>
                    </a:ext>
                  </a:extLst>
                </a:gridCol>
                <a:gridCol w="3451225">
                  <a:extLst>
                    <a:ext uri="{9D8B030D-6E8A-4147-A177-3AD203B41FA5}">
                      <a16:colId xmlns:a16="http://schemas.microsoft.com/office/drawing/2014/main" xmlns="" val="1733868385"/>
                    </a:ext>
                  </a:extLst>
                </a:gridCol>
              </a:tblGrid>
              <a:tr h="370840">
                <a:tc>
                  <a:txBody>
                    <a:bodyPr/>
                    <a:lstStyle/>
                    <a:p>
                      <a:pPr algn="l" fontAlgn="t"/>
                      <a:r>
                        <a:rPr lang="en-US" dirty="0">
                          <a:effectLst/>
                        </a:rPr>
                        <a:t>Selector</a:t>
                      </a:r>
                    </a:p>
                  </a:txBody>
                  <a:tcPr marL="76200" marR="76200" marT="76200" marB="76200"/>
                </a:tc>
                <a:tc>
                  <a:txBody>
                    <a:bodyPr/>
                    <a:lstStyle/>
                    <a:p>
                      <a:pPr algn="l" fontAlgn="t"/>
                      <a:r>
                        <a:rPr lang="en-US">
                          <a:effectLst/>
                        </a:rPr>
                        <a:t>Example</a:t>
                      </a:r>
                    </a:p>
                  </a:txBody>
                  <a:tcPr marL="76200" marR="76200" marT="76200" marB="76200"/>
                </a:tc>
                <a:tc>
                  <a:txBody>
                    <a:bodyPr/>
                    <a:lstStyle/>
                    <a:p>
                      <a:pPr algn="l" fontAlgn="t"/>
                      <a:r>
                        <a:rPr lang="en-US" dirty="0">
                          <a:effectLst/>
                        </a:rPr>
                        <a:t>Selects</a:t>
                      </a:r>
                    </a:p>
                  </a:txBody>
                  <a:tcPr marL="76200" marR="76200" marT="76200" marB="76200"/>
                </a:tc>
                <a:extLst>
                  <a:ext uri="{0D108BD9-81ED-4DB2-BD59-A6C34878D82A}">
                    <a16:rowId xmlns:a16="http://schemas.microsoft.com/office/drawing/2014/main" xmlns="" val="2721073165"/>
                  </a:ext>
                </a:extLst>
              </a:tr>
              <a:tr h="370840">
                <a:tc>
                  <a:txBody>
                    <a:bodyPr/>
                    <a:lstStyle/>
                    <a:p>
                      <a:pPr algn="l" fontAlgn="t"/>
                      <a:r>
                        <a:rPr lang="en-US" dirty="0">
                          <a:effectLst/>
                        </a:rPr>
                        <a:t>:image</a:t>
                      </a:r>
                    </a:p>
                  </a:txBody>
                  <a:tcPr marL="76200" marR="76200" marT="76200" marB="76200"/>
                </a:tc>
                <a:tc>
                  <a:txBody>
                    <a:bodyPr/>
                    <a:lstStyle/>
                    <a:p>
                      <a:pPr algn="l" fontAlgn="t"/>
                      <a:r>
                        <a:rPr lang="en-US">
                          <a:effectLst/>
                        </a:rPr>
                        <a:t>$(":image")</a:t>
                      </a:r>
                    </a:p>
                  </a:txBody>
                  <a:tcPr marL="76200" marR="76200" marT="76200" marB="76200"/>
                </a:tc>
                <a:tc>
                  <a:txBody>
                    <a:bodyPr/>
                    <a:lstStyle/>
                    <a:p>
                      <a:pPr algn="l" fontAlgn="t"/>
                      <a:r>
                        <a:rPr lang="en-US">
                          <a:effectLst/>
                        </a:rPr>
                        <a:t>All input elements with type="image"</a:t>
                      </a:r>
                    </a:p>
                  </a:txBody>
                  <a:tcPr marL="76200" marR="76200" marT="76200" marB="76200"/>
                </a:tc>
                <a:extLst>
                  <a:ext uri="{0D108BD9-81ED-4DB2-BD59-A6C34878D82A}">
                    <a16:rowId xmlns:a16="http://schemas.microsoft.com/office/drawing/2014/main" xmlns="" val="3849698562"/>
                  </a:ext>
                </a:extLst>
              </a:tr>
              <a:tr h="370840">
                <a:tc>
                  <a:txBody>
                    <a:bodyPr/>
                    <a:lstStyle/>
                    <a:p>
                      <a:pPr algn="l" fontAlgn="t"/>
                      <a:r>
                        <a:rPr lang="en-US" dirty="0">
                          <a:effectLst/>
                        </a:rPr>
                        <a:t>:file</a:t>
                      </a:r>
                    </a:p>
                  </a:txBody>
                  <a:tcPr marL="76200" marR="76200" marT="76200" marB="76200"/>
                </a:tc>
                <a:tc>
                  <a:txBody>
                    <a:bodyPr/>
                    <a:lstStyle/>
                    <a:p>
                      <a:pPr algn="l" fontAlgn="t"/>
                      <a:r>
                        <a:rPr lang="en-US">
                          <a:effectLst/>
                        </a:rPr>
                        <a:t>$(":file")</a:t>
                      </a:r>
                    </a:p>
                  </a:txBody>
                  <a:tcPr marL="76200" marR="76200" marT="76200" marB="76200"/>
                </a:tc>
                <a:tc>
                  <a:txBody>
                    <a:bodyPr/>
                    <a:lstStyle/>
                    <a:p>
                      <a:pPr algn="l" fontAlgn="t"/>
                      <a:r>
                        <a:rPr lang="en-US">
                          <a:effectLst/>
                        </a:rPr>
                        <a:t>All input elements with type="file"</a:t>
                      </a:r>
                    </a:p>
                  </a:txBody>
                  <a:tcPr marL="76200" marR="76200" marT="76200" marB="76200"/>
                </a:tc>
                <a:extLst>
                  <a:ext uri="{0D108BD9-81ED-4DB2-BD59-A6C34878D82A}">
                    <a16:rowId xmlns:a16="http://schemas.microsoft.com/office/drawing/2014/main" xmlns="" val="383697121"/>
                  </a:ext>
                </a:extLst>
              </a:tr>
              <a:tr h="370840">
                <a:tc>
                  <a:txBody>
                    <a:bodyPr/>
                    <a:lstStyle/>
                    <a:p>
                      <a:pPr algn="l" fontAlgn="t"/>
                      <a:r>
                        <a:rPr lang="en-US" dirty="0">
                          <a:effectLst/>
                        </a:rPr>
                        <a:t>:enabled</a:t>
                      </a:r>
                    </a:p>
                  </a:txBody>
                  <a:tcPr marL="76200" marR="76200" marT="76200" marB="76200"/>
                </a:tc>
                <a:tc>
                  <a:txBody>
                    <a:bodyPr/>
                    <a:lstStyle/>
                    <a:p>
                      <a:pPr algn="l" fontAlgn="t"/>
                      <a:r>
                        <a:rPr lang="en-US">
                          <a:effectLst/>
                        </a:rPr>
                        <a:t>$(":enabled")</a:t>
                      </a:r>
                    </a:p>
                  </a:txBody>
                  <a:tcPr marL="76200" marR="76200" marT="76200" marB="76200"/>
                </a:tc>
                <a:tc>
                  <a:txBody>
                    <a:bodyPr/>
                    <a:lstStyle/>
                    <a:p>
                      <a:pPr algn="l" fontAlgn="t"/>
                      <a:r>
                        <a:rPr lang="en-US">
                          <a:effectLst/>
                        </a:rPr>
                        <a:t>All enabled input elements</a:t>
                      </a:r>
                    </a:p>
                  </a:txBody>
                  <a:tcPr marL="76200" marR="76200" marT="76200" marB="76200"/>
                </a:tc>
                <a:extLst>
                  <a:ext uri="{0D108BD9-81ED-4DB2-BD59-A6C34878D82A}">
                    <a16:rowId xmlns:a16="http://schemas.microsoft.com/office/drawing/2014/main" xmlns="" val="1613903993"/>
                  </a:ext>
                </a:extLst>
              </a:tr>
              <a:tr h="370840">
                <a:tc>
                  <a:txBody>
                    <a:bodyPr/>
                    <a:lstStyle/>
                    <a:p>
                      <a:pPr algn="l" fontAlgn="t"/>
                      <a:r>
                        <a:rPr lang="en-US" dirty="0">
                          <a:effectLst/>
                        </a:rPr>
                        <a:t>:disabled</a:t>
                      </a:r>
                    </a:p>
                  </a:txBody>
                  <a:tcPr marL="76200" marR="76200" marT="76200" marB="76200"/>
                </a:tc>
                <a:tc>
                  <a:txBody>
                    <a:bodyPr/>
                    <a:lstStyle/>
                    <a:p>
                      <a:pPr algn="l" fontAlgn="t"/>
                      <a:r>
                        <a:rPr lang="en-US">
                          <a:effectLst/>
                        </a:rPr>
                        <a:t>$(":disabled")</a:t>
                      </a:r>
                    </a:p>
                  </a:txBody>
                  <a:tcPr marL="76200" marR="76200" marT="76200" marB="76200"/>
                </a:tc>
                <a:tc>
                  <a:txBody>
                    <a:bodyPr/>
                    <a:lstStyle/>
                    <a:p>
                      <a:pPr algn="l" fontAlgn="t"/>
                      <a:r>
                        <a:rPr lang="en-US">
                          <a:effectLst/>
                        </a:rPr>
                        <a:t>All disabled input elements</a:t>
                      </a:r>
                    </a:p>
                  </a:txBody>
                  <a:tcPr marL="76200" marR="76200" marT="76200" marB="76200"/>
                </a:tc>
                <a:extLst>
                  <a:ext uri="{0D108BD9-81ED-4DB2-BD59-A6C34878D82A}">
                    <a16:rowId xmlns:a16="http://schemas.microsoft.com/office/drawing/2014/main" xmlns="" val="488266133"/>
                  </a:ext>
                </a:extLst>
              </a:tr>
              <a:tr h="370840">
                <a:tc>
                  <a:txBody>
                    <a:bodyPr/>
                    <a:lstStyle/>
                    <a:p>
                      <a:pPr algn="l" fontAlgn="t"/>
                      <a:r>
                        <a:rPr lang="en-US" dirty="0">
                          <a:effectLst/>
                        </a:rPr>
                        <a:t>:selected</a:t>
                      </a:r>
                    </a:p>
                  </a:txBody>
                  <a:tcPr marL="76200" marR="76200" marT="76200" marB="76200"/>
                </a:tc>
                <a:tc>
                  <a:txBody>
                    <a:bodyPr/>
                    <a:lstStyle/>
                    <a:p>
                      <a:pPr algn="l" fontAlgn="t"/>
                      <a:r>
                        <a:rPr lang="en-US">
                          <a:effectLst/>
                        </a:rPr>
                        <a:t>$(":selected")</a:t>
                      </a:r>
                    </a:p>
                  </a:txBody>
                  <a:tcPr marL="76200" marR="76200" marT="76200" marB="76200"/>
                </a:tc>
                <a:tc>
                  <a:txBody>
                    <a:bodyPr/>
                    <a:lstStyle/>
                    <a:p>
                      <a:pPr algn="l" fontAlgn="t"/>
                      <a:r>
                        <a:rPr lang="en-US">
                          <a:effectLst/>
                        </a:rPr>
                        <a:t>All selected input elements</a:t>
                      </a:r>
                    </a:p>
                  </a:txBody>
                  <a:tcPr marL="76200" marR="76200" marT="76200" marB="76200"/>
                </a:tc>
                <a:extLst>
                  <a:ext uri="{0D108BD9-81ED-4DB2-BD59-A6C34878D82A}">
                    <a16:rowId xmlns:a16="http://schemas.microsoft.com/office/drawing/2014/main" xmlns="" val="3848440762"/>
                  </a:ext>
                </a:extLst>
              </a:tr>
              <a:tr h="370840">
                <a:tc>
                  <a:txBody>
                    <a:bodyPr/>
                    <a:lstStyle/>
                    <a:p>
                      <a:pPr algn="l" fontAlgn="t"/>
                      <a:r>
                        <a:rPr lang="en-US" dirty="0">
                          <a:effectLst/>
                        </a:rPr>
                        <a:t>:checked</a:t>
                      </a:r>
                    </a:p>
                  </a:txBody>
                  <a:tcPr marL="76200" marR="76200" marT="76200" marB="76200"/>
                </a:tc>
                <a:tc>
                  <a:txBody>
                    <a:bodyPr/>
                    <a:lstStyle/>
                    <a:p>
                      <a:pPr algn="l" fontAlgn="t"/>
                      <a:r>
                        <a:rPr lang="en-US">
                          <a:effectLst/>
                        </a:rPr>
                        <a:t>$(":checked")</a:t>
                      </a:r>
                    </a:p>
                  </a:txBody>
                  <a:tcPr marL="76200" marR="76200" marT="76200" marB="76200"/>
                </a:tc>
                <a:tc>
                  <a:txBody>
                    <a:bodyPr/>
                    <a:lstStyle/>
                    <a:p>
                      <a:pPr algn="l" fontAlgn="t"/>
                      <a:r>
                        <a:rPr lang="en-US" dirty="0">
                          <a:effectLst/>
                        </a:rPr>
                        <a:t>All checked input elements</a:t>
                      </a:r>
                    </a:p>
                  </a:txBody>
                  <a:tcPr marL="76200" marR="76200" marT="76200" marB="76200"/>
                </a:tc>
                <a:extLst>
                  <a:ext uri="{0D108BD9-81ED-4DB2-BD59-A6C34878D82A}">
                    <a16:rowId xmlns:a16="http://schemas.microsoft.com/office/drawing/2014/main" xmlns="" val="2795706206"/>
                  </a:ext>
                </a:extLst>
              </a:tr>
            </a:tbl>
          </a:graphicData>
        </a:graphic>
      </p:graphicFrame>
    </p:spTree>
    <p:extLst>
      <p:ext uri="{BB962C8B-B14F-4D97-AF65-F5344CB8AC3E}">
        <p14:creationId xmlns:p14="http://schemas.microsoft.com/office/powerpoint/2010/main" val="752488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Event Methods</a:t>
            </a:r>
            <a:br>
              <a:rPr lang="en-US" b="0" dirty="0">
                <a:effectLst/>
              </a:rPr>
            </a:br>
            <a:endParaRPr lang="en-US" dirty="0"/>
          </a:p>
        </p:txBody>
      </p:sp>
      <p:sp>
        <p:nvSpPr>
          <p:cNvPr id="3" name="Content Placeholder 2"/>
          <p:cNvSpPr>
            <a:spLocks noGrp="1"/>
          </p:cNvSpPr>
          <p:nvPr>
            <p:ph idx="1"/>
          </p:nvPr>
        </p:nvSpPr>
        <p:spPr>
          <a:xfrm>
            <a:off x="609600" y="1600200"/>
            <a:ext cx="11277599" cy="5029200"/>
          </a:xfrm>
        </p:spPr>
        <p:txBody>
          <a:bodyPr>
            <a:normAutofit fontScale="62500" lnSpcReduction="20000"/>
          </a:bodyPr>
          <a:lstStyle/>
          <a:p>
            <a:pPr marL="0" indent="0">
              <a:buNone/>
            </a:pPr>
            <a:r>
              <a:rPr lang="en-US" sz="3100" b="1" dirty="0">
                <a:effectLst/>
              </a:rPr>
              <a:t>$(document).ready()</a:t>
            </a:r>
            <a:endParaRPr lang="en-US" sz="3100" dirty="0">
              <a:effectLst/>
            </a:endParaRPr>
          </a:p>
          <a:p>
            <a:r>
              <a:rPr lang="en-US" sz="3100" dirty="0">
                <a:effectLst/>
              </a:rPr>
              <a:t>Method allows  to execute a function when the document is fully loaded</a:t>
            </a:r>
          </a:p>
          <a:p>
            <a:pPr marL="0" indent="0">
              <a:buNone/>
            </a:pPr>
            <a:r>
              <a:rPr lang="en-US" sz="3100" b="1" dirty="0">
                <a:effectLst/>
              </a:rPr>
              <a:t>click()</a:t>
            </a:r>
          </a:p>
          <a:p>
            <a:r>
              <a:rPr lang="en-US" sz="3100" dirty="0">
                <a:effectLst/>
              </a:rPr>
              <a:t>Method attaches an event handler function to an HTML element</a:t>
            </a:r>
          </a:p>
          <a:p>
            <a:r>
              <a:rPr lang="en-US" sz="3100" dirty="0">
                <a:effectLst/>
              </a:rPr>
              <a:t>Executed when the user clicks on the HTML element</a:t>
            </a:r>
          </a:p>
          <a:p>
            <a:pPr marL="0" indent="0">
              <a:buNone/>
            </a:pPr>
            <a:r>
              <a:rPr lang="en-US" sz="3100" b="1" dirty="0" err="1">
                <a:effectLst/>
              </a:rPr>
              <a:t>dblclick</a:t>
            </a:r>
            <a:r>
              <a:rPr lang="en-US" sz="3100" b="1" dirty="0">
                <a:effectLst/>
              </a:rPr>
              <a:t>()</a:t>
            </a:r>
            <a:endParaRPr lang="en-US" sz="3100" dirty="0">
              <a:effectLst/>
            </a:endParaRPr>
          </a:p>
          <a:p>
            <a:r>
              <a:rPr lang="en-US" sz="3100" dirty="0">
                <a:effectLst/>
              </a:rPr>
              <a:t>Method attaches an event handler function to an HTML element</a:t>
            </a:r>
          </a:p>
          <a:p>
            <a:r>
              <a:rPr lang="en-US" sz="3100" dirty="0">
                <a:effectLst/>
              </a:rPr>
              <a:t>Executed when the user  double clicks on the HTML element</a:t>
            </a:r>
          </a:p>
          <a:p>
            <a:pPr marL="0" indent="0">
              <a:buNone/>
            </a:pPr>
            <a:r>
              <a:rPr lang="en-US" sz="3100" b="1" dirty="0" err="1">
                <a:effectLst/>
              </a:rPr>
              <a:t>mouseenter</a:t>
            </a:r>
            <a:r>
              <a:rPr lang="en-US" sz="3100" b="1" dirty="0">
                <a:effectLst/>
              </a:rPr>
              <a:t>()</a:t>
            </a:r>
            <a:endParaRPr lang="en-US" sz="3100" dirty="0">
              <a:effectLst/>
            </a:endParaRPr>
          </a:p>
          <a:p>
            <a:pPr marL="0" indent="0">
              <a:buNone/>
            </a:pPr>
            <a:r>
              <a:rPr lang="en-US" sz="3100" dirty="0">
                <a:effectLst/>
              </a:rPr>
              <a:t>Method attaches an event handler function to an HTML element</a:t>
            </a:r>
          </a:p>
          <a:p>
            <a:pPr marL="0" indent="0">
              <a:buNone/>
            </a:pPr>
            <a:r>
              <a:rPr lang="en-US" sz="3100" dirty="0">
                <a:effectLst/>
              </a:rPr>
              <a:t>Executed when the mouse pointer enters the HTML element</a:t>
            </a:r>
          </a:p>
          <a:p>
            <a:pPr marL="0" indent="0">
              <a:buNone/>
            </a:pPr>
            <a:endParaRPr lang="en-US" dirty="0">
              <a:effectLst/>
            </a:endParaRPr>
          </a:p>
          <a:p>
            <a:pPr marL="0" indent="0">
              <a:buNone/>
            </a:pPr>
            <a:endParaRPr lang="en-US" dirty="0">
              <a:effectLst/>
            </a:endParaRPr>
          </a:p>
          <a:p>
            <a:pPr marL="0" indent="0">
              <a:buNone/>
            </a:pPr>
            <a:endParaRPr lang="en-US" dirty="0">
              <a:effectLst/>
            </a:endParaRPr>
          </a:p>
          <a:p>
            <a:endParaRPr lang="en-US" dirty="0"/>
          </a:p>
          <a:p>
            <a:endParaRPr lang="en-US" dirty="0"/>
          </a:p>
        </p:txBody>
      </p:sp>
    </p:spTree>
    <p:extLst>
      <p:ext uri="{BB962C8B-B14F-4D97-AF65-F5344CB8AC3E}">
        <p14:creationId xmlns:p14="http://schemas.microsoft.com/office/powerpoint/2010/main" val="263028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Event Methods</a:t>
            </a:r>
            <a:br>
              <a:rPr lang="en-US" b="0" dirty="0">
                <a:effectLst/>
              </a:rPr>
            </a:br>
            <a:endParaRPr lang="en-US" dirty="0"/>
          </a:p>
        </p:txBody>
      </p:sp>
      <p:sp>
        <p:nvSpPr>
          <p:cNvPr id="3" name="Content Placeholder 2"/>
          <p:cNvSpPr>
            <a:spLocks noGrp="1"/>
          </p:cNvSpPr>
          <p:nvPr>
            <p:ph idx="1"/>
          </p:nvPr>
        </p:nvSpPr>
        <p:spPr>
          <a:xfrm>
            <a:off x="913794" y="2096064"/>
            <a:ext cx="10821005" cy="4457136"/>
          </a:xfrm>
        </p:spPr>
        <p:txBody>
          <a:bodyPr>
            <a:normAutofit fontScale="92500" lnSpcReduction="10000"/>
          </a:bodyPr>
          <a:lstStyle/>
          <a:p>
            <a:r>
              <a:rPr lang="en-US" b="1" dirty="0" err="1">
                <a:effectLst/>
              </a:rPr>
              <a:t>mouseleave</a:t>
            </a:r>
            <a:r>
              <a:rPr lang="en-US" b="1" dirty="0">
                <a:effectLst/>
              </a:rPr>
              <a:t>()</a:t>
            </a:r>
            <a:endParaRPr lang="en-US" dirty="0">
              <a:effectLst/>
            </a:endParaRPr>
          </a:p>
          <a:p>
            <a:pPr marL="0" indent="0">
              <a:buNone/>
            </a:pPr>
            <a:r>
              <a:rPr lang="en-US" dirty="0">
                <a:effectLst/>
              </a:rPr>
              <a:t>	Method attaches an event handler function to an HTML element</a:t>
            </a:r>
          </a:p>
          <a:p>
            <a:pPr marL="0" indent="0">
              <a:buNone/>
            </a:pPr>
            <a:r>
              <a:rPr lang="en-US" dirty="0">
                <a:effectLst/>
              </a:rPr>
              <a:t>	Executed when the mouse pointer leaves the HTML element</a:t>
            </a:r>
          </a:p>
          <a:p>
            <a:r>
              <a:rPr lang="en-US" b="1" dirty="0" err="1">
                <a:effectLst/>
              </a:rPr>
              <a:t>mousedown</a:t>
            </a:r>
            <a:r>
              <a:rPr lang="en-US" b="1" dirty="0">
                <a:effectLst/>
              </a:rPr>
              <a:t>()</a:t>
            </a:r>
            <a:endParaRPr lang="en-US" dirty="0">
              <a:effectLst/>
            </a:endParaRPr>
          </a:p>
          <a:p>
            <a:pPr marL="0" indent="0">
              <a:buNone/>
            </a:pPr>
            <a:r>
              <a:rPr lang="en-US" dirty="0">
                <a:effectLst/>
              </a:rPr>
              <a:t>	Method attaches an event handler function to an HTML element.</a:t>
            </a:r>
          </a:p>
          <a:p>
            <a:pPr marL="0" indent="0">
              <a:buNone/>
            </a:pPr>
            <a:r>
              <a:rPr lang="en-US" dirty="0">
                <a:effectLst/>
              </a:rPr>
              <a:t>	Executed, when the left, middle or right mouse button is pressed down, while the mouse is over the HTML element</a:t>
            </a:r>
          </a:p>
          <a:p>
            <a:r>
              <a:rPr lang="en-US" b="1" dirty="0" err="1">
                <a:effectLst/>
              </a:rPr>
              <a:t>mouseup</a:t>
            </a:r>
            <a:r>
              <a:rPr lang="en-US" b="1" dirty="0">
                <a:effectLst/>
              </a:rPr>
              <a:t>()</a:t>
            </a:r>
            <a:endParaRPr lang="en-US" dirty="0">
              <a:effectLst/>
            </a:endParaRPr>
          </a:p>
          <a:p>
            <a:pPr marL="0" indent="0">
              <a:buNone/>
            </a:pPr>
            <a:r>
              <a:rPr lang="en-US" dirty="0">
                <a:effectLst/>
              </a:rPr>
              <a:t>	Method attaches an event handler function to an HTML element.</a:t>
            </a:r>
          </a:p>
          <a:p>
            <a:pPr marL="0" indent="0">
              <a:buNone/>
            </a:pPr>
            <a:r>
              <a:rPr lang="en-US" dirty="0">
                <a:effectLst/>
              </a:rPr>
              <a:t>	Executed, when the left, middle or right mouse button is released</a:t>
            </a:r>
          </a:p>
          <a:p>
            <a:endParaRPr lang="en-US" dirty="0"/>
          </a:p>
        </p:txBody>
      </p:sp>
    </p:spTree>
    <p:extLst>
      <p:ext uri="{BB962C8B-B14F-4D97-AF65-F5344CB8AC3E}">
        <p14:creationId xmlns:p14="http://schemas.microsoft.com/office/powerpoint/2010/main" val="3641302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Event Methods</a:t>
            </a:r>
            <a:br>
              <a:rPr lang="en-US" b="0" dirty="0">
                <a:effectLst/>
              </a:rPr>
            </a:br>
            <a:endParaRPr lang="en-US" dirty="0"/>
          </a:p>
        </p:txBody>
      </p:sp>
      <p:sp>
        <p:nvSpPr>
          <p:cNvPr id="3" name="Content Placeholder 2"/>
          <p:cNvSpPr>
            <a:spLocks noGrp="1"/>
          </p:cNvSpPr>
          <p:nvPr>
            <p:ph idx="1"/>
          </p:nvPr>
        </p:nvSpPr>
        <p:spPr/>
        <p:txBody>
          <a:bodyPr/>
          <a:lstStyle/>
          <a:p>
            <a:r>
              <a:rPr lang="en-US" b="1" dirty="0">
                <a:effectLst/>
              </a:rPr>
              <a:t>hover()</a:t>
            </a:r>
            <a:endParaRPr lang="en-US" dirty="0">
              <a:effectLst/>
            </a:endParaRPr>
          </a:p>
          <a:p>
            <a:pPr marL="0" indent="0">
              <a:buNone/>
            </a:pPr>
            <a:r>
              <a:rPr lang="en-US" dirty="0">
                <a:effectLst/>
              </a:rPr>
              <a:t>	Method takes two functions and is a combination of the </a:t>
            </a:r>
            <a:r>
              <a:rPr lang="en-US" dirty="0" err="1">
                <a:effectLst/>
              </a:rPr>
              <a:t>mouseenter</a:t>
            </a:r>
            <a:r>
              <a:rPr lang="en-US" dirty="0">
                <a:effectLst/>
              </a:rPr>
              <a:t>() and </a:t>
            </a:r>
            <a:r>
              <a:rPr lang="en-US" dirty="0" err="1">
                <a:effectLst/>
              </a:rPr>
              <a:t>mouseleave</a:t>
            </a:r>
            <a:r>
              <a:rPr lang="en-US" dirty="0">
                <a:effectLst/>
              </a:rPr>
              <a:t>() methods.</a:t>
            </a:r>
          </a:p>
          <a:p>
            <a:pPr marL="0" indent="0">
              <a:buNone/>
            </a:pPr>
            <a:r>
              <a:rPr lang="en-US" dirty="0">
                <a:effectLst/>
              </a:rPr>
              <a:t>	The first function is executed when the mouse enters the HTML element, and the second function is executed when the mouse leaves the HTML element</a:t>
            </a:r>
          </a:p>
          <a:p>
            <a:r>
              <a:rPr lang="en-US" b="1" dirty="0">
                <a:effectLst/>
              </a:rPr>
              <a:t>focus()</a:t>
            </a:r>
            <a:endParaRPr lang="en-US" dirty="0">
              <a:effectLst/>
            </a:endParaRPr>
          </a:p>
          <a:p>
            <a:pPr marL="0" indent="0">
              <a:buNone/>
            </a:pPr>
            <a:r>
              <a:rPr lang="en-US" dirty="0">
                <a:effectLst/>
              </a:rPr>
              <a:t>	Method attaches an event handler function to an HTML form field.</a:t>
            </a:r>
          </a:p>
          <a:p>
            <a:pPr marL="0" indent="0">
              <a:buNone/>
            </a:pPr>
            <a:r>
              <a:rPr lang="en-US" dirty="0">
                <a:effectLst/>
              </a:rPr>
              <a:t>	Executed when the form field gets focus</a:t>
            </a:r>
          </a:p>
          <a:p>
            <a:endParaRPr lang="en-US" dirty="0"/>
          </a:p>
        </p:txBody>
      </p:sp>
    </p:spTree>
    <p:extLst>
      <p:ext uri="{BB962C8B-B14F-4D97-AF65-F5344CB8AC3E}">
        <p14:creationId xmlns:p14="http://schemas.microsoft.com/office/powerpoint/2010/main" val="984439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Event Methods</a:t>
            </a:r>
            <a:br>
              <a:rPr lang="en-US" b="0" dirty="0">
                <a:effectLst/>
              </a:rPr>
            </a:br>
            <a:endParaRPr lang="en-US" dirty="0"/>
          </a:p>
        </p:txBody>
      </p:sp>
      <p:sp>
        <p:nvSpPr>
          <p:cNvPr id="3" name="Content Placeholder 2"/>
          <p:cNvSpPr>
            <a:spLocks noGrp="1"/>
          </p:cNvSpPr>
          <p:nvPr>
            <p:ph idx="1"/>
          </p:nvPr>
        </p:nvSpPr>
        <p:spPr>
          <a:xfrm>
            <a:off x="913794" y="2096064"/>
            <a:ext cx="10668605" cy="4457136"/>
          </a:xfrm>
        </p:spPr>
        <p:txBody>
          <a:bodyPr>
            <a:normAutofit/>
          </a:bodyPr>
          <a:lstStyle/>
          <a:p>
            <a:r>
              <a:rPr lang="en-US" b="1" dirty="0">
                <a:effectLst/>
              </a:rPr>
              <a:t>blur()</a:t>
            </a:r>
            <a:endParaRPr lang="en-US" dirty="0">
              <a:effectLst/>
            </a:endParaRPr>
          </a:p>
          <a:p>
            <a:pPr marL="0" indent="0">
              <a:buNone/>
            </a:pPr>
            <a:r>
              <a:rPr lang="en-US" dirty="0">
                <a:effectLst/>
              </a:rPr>
              <a:t>	Method attaches an event handler function to an HTML form field.</a:t>
            </a:r>
          </a:p>
          <a:p>
            <a:pPr marL="0" indent="0">
              <a:buNone/>
            </a:pPr>
            <a:r>
              <a:rPr lang="en-US" dirty="0">
                <a:effectLst/>
              </a:rPr>
              <a:t>	Executed when the form field loses focus</a:t>
            </a:r>
          </a:p>
          <a:p>
            <a:r>
              <a:rPr lang="en-US" dirty="0">
                <a:effectLst/>
              </a:rPr>
              <a:t> on() Method</a:t>
            </a:r>
          </a:p>
          <a:p>
            <a:pPr marL="0" indent="0">
              <a:buNone/>
            </a:pPr>
            <a:r>
              <a:rPr lang="en-US" dirty="0">
                <a:effectLst/>
              </a:rPr>
              <a:t>	Attaches one or more event handlers for the selected elements</a:t>
            </a:r>
          </a:p>
          <a:p>
            <a:pPr marL="0" indent="0">
              <a:buNone/>
            </a:pPr>
            <a:r>
              <a:rPr lang="en-US" dirty="0">
                <a:effectLst/>
              </a:rPr>
              <a:t>		$("p").on("click", function(){</a:t>
            </a:r>
          </a:p>
          <a:p>
            <a:pPr marL="0" indent="0">
              <a:buNone/>
            </a:pPr>
            <a:r>
              <a:rPr lang="en-US" dirty="0">
                <a:effectLst/>
              </a:rPr>
              <a:t>		    $(this).hide();</a:t>
            </a:r>
          </a:p>
          <a:p>
            <a:pPr marL="0" indent="0">
              <a:buNone/>
            </a:pPr>
            <a:r>
              <a:rPr lang="en-US" dirty="0">
                <a:effectLst/>
              </a:rPr>
              <a:t>		});</a:t>
            </a:r>
          </a:p>
          <a:p>
            <a:pPr marL="0" indent="0">
              <a:buNone/>
            </a:pPr>
            <a:r>
              <a:rPr lang="en-US" dirty="0">
                <a:effectLst/>
              </a:rPr>
              <a:t>	</a:t>
            </a:r>
          </a:p>
          <a:p>
            <a:pPr marL="0" indent="0">
              <a:buNone/>
            </a:pPr>
            <a:endParaRPr lang="en-US" dirty="0">
              <a:effectLst/>
            </a:endParaRPr>
          </a:p>
          <a:p>
            <a:endParaRPr lang="en-US" dirty="0"/>
          </a:p>
        </p:txBody>
      </p:sp>
    </p:spTree>
    <p:extLst>
      <p:ext uri="{BB962C8B-B14F-4D97-AF65-F5344CB8AC3E}">
        <p14:creationId xmlns:p14="http://schemas.microsoft.com/office/powerpoint/2010/main" val="1945512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p>
        </p:txBody>
      </p:sp>
      <p:sp>
        <p:nvSpPr>
          <p:cNvPr id="3" name="Content Placeholder 2"/>
          <p:cNvSpPr>
            <a:spLocks noGrp="1"/>
          </p:cNvSpPr>
          <p:nvPr>
            <p:ph idx="1"/>
          </p:nvPr>
        </p:nvSpPr>
        <p:spPr/>
        <p:txBody>
          <a:bodyPr/>
          <a:lstStyle/>
          <a:p>
            <a:r>
              <a:rPr lang="en-US" dirty="0">
                <a:effectLst/>
                <a:hlinkClick r:id="rId2" tooltip="Getting &amp; setting content"/>
              </a:rPr>
              <a:t>Getting &amp; setting content</a:t>
            </a:r>
            <a:endParaRPr lang="en-US" dirty="0">
              <a:effectLst/>
            </a:endParaRPr>
          </a:p>
          <a:p>
            <a:r>
              <a:rPr lang="en-US" dirty="0">
                <a:effectLst/>
                <a:hlinkClick r:id="rId3" tooltip="Getting &amp; setting attributes"/>
              </a:rPr>
              <a:t>Getting &amp; setting attributes</a:t>
            </a:r>
            <a:endParaRPr lang="en-US" dirty="0">
              <a:effectLst/>
            </a:endParaRPr>
          </a:p>
          <a:p>
            <a:r>
              <a:rPr lang="en-US" dirty="0">
                <a:effectLst/>
                <a:hlinkClick r:id="rId4" tooltip="Getting &amp; setting CSS classes"/>
              </a:rPr>
              <a:t>Getting &amp; setting CSS classes</a:t>
            </a:r>
            <a:endParaRPr lang="en-US" dirty="0">
              <a:effectLst/>
            </a:endParaRPr>
          </a:p>
          <a:p>
            <a:r>
              <a:rPr lang="en-US" dirty="0">
                <a:effectLst/>
                <a:hlinkClick r:id="rId5" tooltip="The append() and prepend() methods"/>
              </a:rPr>
              <a:t>The append() and prepend() methods</a:t>
            </a:r>
            <a:endParaRPr lang="en-US" dirty="0">
              <a:effectLst/>
            </a:endParaRPr>
          </a:p>
          <a:p>
            <a:r>
              <a:rPr lang="en-US" dirty="0">
                <a:effectLst/>
                <a:hlinkClick r:id="rId6" tooltip="The before() and after() methods"/>
              </a:rPr>
              <a:t>The before() and after() methods</a:t>
            </a:r>
            <a:endParaRPr lang="en-US" dirty="0">
              <a:effectLst/>
            </a:endParaRPr>
          </a:p>
          <a:p>
            <a:r>
              <a:rPr lang="en-US" dirty="0">
                <a:effectLst/>
                <a:hlinkClick r:id="rId7" tooltip="The remove() and empty() methods"/>
              </a:rPr>
              <a:t>The remove() and empty() methods</a:t>
            </a:r>
            <a:endParaRPr lang="en-US" dirty="0">
              <a:effectLst/>
            </a:endParaRPr>
          </a:p>
          <a:p>
            <a:endParaRPr lang="en-US" dirty="0"/>
          </a:p>
        </p:txBody>
      </p:sp>
    </p:spTree>
    <p:extLst>
      <p:ext uri="{BB962C8B-B14F-4D97-AF65-F5344CB8AC3E}">
        <p14:creationId xmlns:p14="http://schemas.microsoft.com/office/powerpoint/2010/main" val="274644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multiple event handlers</a:t>
            </a:r>
            <a:endParaRPr lang="en-US" dirty="0"/>
          </a:p>
        </p:txBody>
      </p:sp>
      <p:sp>
        <p:nvSpPr>
          <p:cNvPr id="3" name="Content Placeholder 2"/>
          <p:cNvSpPr>
            <a:spLocks noGrp="1"/>
          </p:cNvSpPr>
          <p:nvPr>
            <p:ph idx="1"/>
          </p:nvPr>
        </p:nvSpPr>
        <p:spPr>
          <a:xfrm>
            <a:off x="913795" y="2096063"/>
            <a:ext cx="10353762" cy="4503519"/>
          </a:xfrm>
        </p:spPr>
        <p:txBody>
          <a:bodyPr>
            <a:normAutofit fontScale="85000" lnSpcReduction="10000"/>
          </a:bodyPr>
          <a:lstStyle/>
          <a:p>
            <a:r>
              <a:rPr lang="en-US" dirty="0"/>
              <a:t>$("p").on({</a:t>
            </a:r>
          </a:p>
          <a:p>
            <a:r>
              <a:rPr lang="en-US" dirty="0"/>
              <a:t>    </a:t>
            </a:r>
            <a:r>
              <a:rPr lang="en-US" dirty="0" err="1"/>
              <a:t>mouseenter</a:t>
            </a:r>
            <a:r>
              <a:rPr lang="en-US" dirty="0"/>
              <a:t>: function(){</a:t>
            </a:r>
          </a:p>
          <a:p>
            <a:r>
              <a:rPr lang="en-US" dirty="0"/>
              <a:t>        $(this).</a:t>
            </a:r>
            <a:r>
              <a:rPr lang="en-US" dirty="0" err="1"/>
              <a:t>css</a:t>
            </a:r>
            <a:r>
              <a:rPr lang="en-US" dirty="0"/>
              <a:t>("background-color", "</a:t>
            </a:r>
            <a:r>
              <a:rPr lang="en-US" dirty="0" err="1"/>
              <a:t>lightgray</a:t>
            </a:r>
            <a:r>
              <a:rPr lang="en-US" dirty="0"/>
              <a:t>");</a:t>
            </a:r>
          </a:p>
          <a:p>
            <a:r>
              <a:rPr lang="en-US" dirty="0"/>
              <a:t>    }, </a:t>
            </a:r>
          </a:p>
          <a:p>
            <a:r>
              <a:rPr lang="en-US" dirty="0"/>
              <a:t>    </a:t>
            </a:r>
            <a:r>
              <a:rPr lang="en-US" dirty="0" err="1"/>
              <a:t>mouseleave</a:t>
            </a:r>
            <a:r>
              <a:rPr lang="en-US" dirty="0"/>
              <a:t>: function(){</a:t>
            </a:r>
          </a:p>
          <a:p>
            <a:r>
              <a:rPr lang="en-US" dirty="0"/>
              <a:t>        $(this).</a:t>
            </a:r>
            <a:r>
              <a:rPr lang="en-US" dirty="0" err="1"/>
              <a:t>css</a:t>
            </a:r>
            <a:r>
              <a:rPr lang="en-US" dirty="0"/>
              <a:t>("background-color", "</a:t>
            </a:r>
            <a:r>
              <a:rPr lang="en-US" dirty="0" err="1"/>
              <a:t>lightblue</a:t>
            </a:r>
            <a:r>
              <a:rPr lang="en-US" dirty="0"/>
              <a:t>");</a:t>
            </a:r>
          </a:p>
          <a:p>
            <a:r>
              <a:rPr lang="en-US" dirty="0"/>
              <a:t>    }, </a:t>
            </a:r>
          </a:p>
          <a:p>
            <a:r>
              <a:rPr lang="en-US" dirty="0"/>
              <a:t>    click: function(){</a:t>
            </a:r>
          </a:p>
          <a:p>
            <a:r>
              <a:rPr lang="en-US" dirty="0"/>
              <a:t>        $(this).</a:t>
            </a:r>
            <a:r>
              <a:rPr lang="en-US" dirty="0" err="1"/>
              <a:t>css</a:t>
            </a:r>
            <a:r>
              <a:rPr lang="en-US" dirty="0"/>
              <a:t>("background-color", "yellow");</a:t>
            </a:r>
          </a:p>
          <a:p>
            <a:r>
              <a:rPr lang="en-US" dirty="0"/>
              <a:t>    } </a:t>
            </a:r>
          </a:p>
          <a:p>
            <a:r>
              <a:rPr lang="en-US" dirty="0"/>
              <a:t>});</a:t>
            </a:r>
          </a:p>
        </p:txBody>
      </p:sp>
    </p:spTree>
    <p:extLst>
      <p:ext uri="{BB962C8B-B14F-4D97-AF65-F5344CB8AC3E}">
        <p14:creationId xmlns:p14="http://schemas.microsoft.com/office/powerpoint/2010/main" val="354399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 jQuery from a CDN</a:t>
            </a:r>
            <a:endParaRPr lang="en-US" dirty="0"/>
          </a:p>
        </p:txBody>
      </p:sp>
      <p:sp>
        <p:nvSpPr>
          <p:cNvPr id="3" name="Content Placeholder 2"/>
          <p:cNvSpPr>
            <a:spLocks noGrp="1"/>
          </p:cNvSpPr>
          <p:nvPr>
            <p:ph idx="1"/>
          </p:nvPr>
        </p:nvSpPr>
        <p:spPr/>
        <p:txBody>
          <a:bodyPr/>
          <a:lstStyle/>
          <a:p>
            <a:r>
              <a:rPr lang="en-US" dirty="0">
                <a:effectLst/>
              </a:rPr>
              <a:t>CDN information from Google: </a:t>
            </a:r>
            <a:r>
              <a:rPr lang="en-US" dirty="0"/>
              <a:t/>
            </a:r>
            <a:br>
              <a:rPr lang="en-US" dirty="0"/>
            </a:br>
            <a:r>
              <a:rPr lang="en-US" dirty="0"/>
              <a:t/>
            </a:r>
            <a:br>
              <a:rPr lang="en-US" dirty="0"/>
            </a:br>
            <a:r>
              <a:rPr lang="en-US" dirty="0">
                <a:effectLst/>
                <a:hlinkClick r:id="rId2"/>
              </a:rPr>
              <a:t>http://code.google.com/intl/da/apis/libraries/devguide.html#jquery</a:t>
            </a:r>
            <a:r>
              <a:rPr lang="en-US" dirty="0">
                <a:effectLst/>
              </a:rPr>
              <a:t> </a:t>
            </a:r>
            <a:r>
              <a:rPr lang="en-US" dirty="0"/>
              <a:t/>
            </a:r>
            <a:br>
              <a:rPr lang="en-US" dirty="0"/>
            </a:br>
            <a:r>
              <a:rPr lang="en-US" dirty="0"/>
              <a:t/>
            </a:r>
            <a:br>
              <a:rPr lang="en-US" dirty="0"/>
            </a:br>
            <a:r>
              <a:rPr lang="en-US" dirty="0">
                <a:effectLst/>
              </a:rPr>
              <a:t>CDN information from Microsoft: </a:t>
            </a:r>
            <a:r>
              <a:rPr lang="en-US" dirty="0"/>
              <a:t/>
            </a:r>
            <a:br>
              <a:rPr lang="en-US" dirty="0"/>
            </a:br>
            <a:r>
              <a:rPr lang="en-US" dirty="0"/>
              <a:t/>
            </a:r>
            <a:br>
              <a:rPr lang="en-US" dirty="0"/>
            </a:br>
            <a:r>
              <a:rPr lang="en-US" dirty="0">
                <a:effectLst/>
                <a:hlinkClick r:id="rId3"/>
              </a:rPr>
              <a:t>http://www.asp.net/ajaxlibrary/cdn.ashx#jQuery_Releases_on_the_CDN_0</a:t>
            </a:r>
            <a:r>
              <a:rPr lang="en-US" dirty="0">
                <a:effectLst/>
              </a:rPr>
              <a:t> </a:t>
            </a:r>
            <a:endParaRPr lang="en-US" dirty="0"/>
          </a:p>
        </p:txBody>
      </p:sp>
    </p:spTree>
    <p:extLst>
      <p:ext uri="{BB962C8B-B14F-4D97-AF65-F5344CB8AC3E}">
        <p14:creationId xmlns:p14="http://schemas.microsoft.com/office/powerpoint/2010/main" val="2432370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Getting and setting content</a:t>
            </a:r>
            <a:br>
              <a:rPr lang="en-US" dirty="0">
                <a:effectLst/>
              </a:rPr>
            </a:br>
            <a:endParaRPr lang="en-US" dirty="0"/>
          </a:p>
        </p:txBody>
      </p:sp>
      <p:sp>
        <p:nvSpPr>
          <p:cNvPr id="3" name="Content Placeholder 2"/>
          <p:cNvSpPr>
            <a:spLocks noGrp="1"/>
          </p:cNvSpPr>
          <p:nvPr>
            <p:ph idx="1"/>
          </p:nvPr>
        </p:nvSpPr>
        <p:spPr/>
        <p:txBody>
          <a:bodyPr/>
          <a:lstStyle/>
          <a:p>
            <a:r>
              <a:rPr lang="en-US" b="1" dirty="0">
                <a:effectLst/>
              </a:rPr>
              <a:t>text(), html() and </a:t>
            </a:r>
            <a:r>
              <a:rPr lang="en-US" b="1" dirty="0" err="1">
                <a:effectLst/>
              </a:rPr>
              <a:t>val</a:t>
            </a:r>
            <a:r>
              <a:rPr lang="en-US" b="1" dirty="0">
                <a:effectLst/>
              </a:rPr>
              <a:t>()</a:t>
            </a:r>
          </a:p>
          <a:p>
            <a:r>
              <a:rPr lang="en-US" dirty="0">
                <a:effectLst/>
              </a:rPr>
              <a:t>Text() is a textual (no HTML) representation of the inner content for all regular elements</a:t>
            </a:r>
          </a:p>
          <a:p>
            <a:r>
              <a:rPr lang="en-US" dirty="0">
                <a:effectLst/>
              </a:rPr>
              <a:t>Val()- values are for form elements </a:t>
            </a:r>
          </a:p>
          <a:p>
            <a:r>
              <a:rPr lang="en-US" dirty="0">
                <a:effectLst/>
              </a:rPr>
              <a:t>HTML()- is the same as text, but including any markup</a:t>
            </a:r>
            <a:endParaRPr lang="en-US" dirty="0"/>
          </a:p>
        </p:txBody>
      </p:sp>
    </p:spTree>
    <p:extLst>
      <p:ext uri="{BB962C8B-B14F-4D97-AF65-F5344CB8AC3E}">
        <p14:creationId xmlns:p14="http://schemas.microsoft.com/office/powerpoint/2010/main" val="1656402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contents</a:t>
            </a:r>
          </a:p>
        </p:txBody>
      </p:sp>
      <p:sp>
        <p:nvSpPr>
          <p:cNvPr id="3" name="Content Placeholder 2"/>
          <p:cNvSpPr>
            <a:spLocks noGrp="1"/>
          </p:cNvSpPr>
          <p:nvPr>
            <p:ph idx="1"/>
          </p:nvPr>
        </p:nvSpPr>
        <p:spPr>
          <a:xfrm>
            <a:off x="381000" y="1752601"/>
            <a:ext cx="10886557" cy="4701208"/>
          </a:xfrm>
        </p:spPr>
        <p:txBody>
          <a:bodyPr>
            <a:noAutofit/>
          </a:bodyPr>
          <a:lstStyle/>
          <a:p>
            <a:pPr marL="0" indent="0">
              <a:lnSpc>
                <a:spcPct val="100000"/>
              </a:lnSpc>
              <a:buNone/>
            </a:pPr>
            <a:r>
              <a:rPr lang="en-US" sz="1800" dirty="0"/>
              <a:t>&lt;div id="</a:t>
            </a:r>
            <a:r>
              <a:rPr lang="en-US" sz="1800" dirty="0" err="1"/>
              <a:t>divTest</a:t>
            </a:r>
            <a:r>
              <a:rPr lang="en-US" sz="1800" dirty="0"/>
              <a:t>"&gt;</a:t>
            </a:r>
          </a:p>
          <a:p>
            <a:pPr marL="0" indent="0">
              <a:lnSpc>
                <a:spcPct val="100000"/>
              </a:lnSpc>
              <a:buNone/>
            </a:pPr>
            <a:r>
              <a:rPr lang="en-US" sz="1800" dirty="0"/>
              <a:t>        &lt;b&gt;Test&lt;/b&gt;</a:t>
            </a:r>
          </a:p>
          <a:p>
            <a:pPr marL="0" indent="0">
              <a:lnSpc>
                <a:spcPct val="100000"/>
              </a:lnSpc>
              <a:buNone/>
            </a:pPr>
            <a:r>
              <a:rPr lang="en-US" sz="1800" dirty="0"/>
              <a:t>        &lt;input type="text" id="</a:t>
            </a:r>
            <a:r>
              <a:rPr lang="en-US" sz="1800" dirty="0" err="1"/>
              <a:t>txtTest</a:t>
            </a:r>
            <a:r>
              <a:rPr lang="en-US" sz="1800" dirty="0"/>
              <a:t>" name="</a:t>
            </a:r>
            <a:r>
              <a:rPr lang="en-US" sz="1800" dirty="0" err="1"/>
              <a:t>txtTest</a:t>
            </a:r>
            <a:r>
              <a:rPr lang="en-US" sz="1800" dirty="0"/>
              <a:t>" value="Input field" /&gt;</a:t>
            </a:r>
          </a:p>
          <a:p>
            <a:pPr marL="0" indent="0">
              <a:lnSpc>
                <a:spcPct val="100000"/>
              </a:lnSpc>
              <a:buNone/>
            </a:pPr>
            <a:r>
              <a:rPr lang="en-US" sz="1800" dirty="0"/>
              <a:t>&lt;/div&gt;</a:t>
            </a:r>
          </a:p>
          <a:p>
            <a:pPr marL="0" indent="0">
              <a:lnSpc>
                <a:spcPct val="100000"/>
              </a:lnSpc>
              <a:buNone/>
            </a:pPr>
            <a:r>
              <a:rPr lang="en-US" sz="1800" dirty="0"/>
              <a:t>&lt;script type="text/</a:t>
            </a:r>
            <a:r>
              <a:rPr lang="en-US" sz="1800" dirty="0" err="1"/>
              <a:t>javascript</a:t>
            </a:r>
            <a:r>
              <a:rPr lang="en-US" sz="1800" dirty="0"/>
              <a:t>"&gt;</a:t>
            </a:r>
          </a:p>
          <a:p>
            <a:pPr marL="0" indent="0">
              <a:lnSpc>
                <a:spcPct val="100000"/>
              </a:lnSpc>
              <a:buNone/>
            </a:pPr>
            <a:r>
              <a:rPr lang="en-US" sz="1800" dirty="0"/>
              <a:t>$(function()</a:t>
            </a:r>
          </a:p>
          <a:p>
            <a:pPr marL="0" indent="0">
              <a:lnSpc>
                <a:spcPct val="100000"/>
              </a:lnSpc>
              <a:buNone/>
            </a:pPr>
            <a:r>
              <a:rPr lang="en-US" sz="1800" dirty="0" smtClean="0"/>
              <a:t>{        </a:t>
            </a:r>
            <a:r>
              <a:rPr lang="en-US" sz="1800" dirty="0"/>
              <a:t>alert("Text: " + $("#</a:t>
            </a:r>
            <a:r>
              <a:rPr lang="en-US" sz="1800" dirty="0" err="1"/>
              <a:t>divTest</a:t>
            </a:r>
            <a:r>
              <a:rPr lang="en-US" sz="1800" dirty="0"/>
              <a:t>").text());</a:t>
            </a:r>
          </a:p>
          <a:p>
            <a:pPr marL="0" indent="0">
              <a:lnSpc>
                <a:spcPct val="100000"/>
              </a:lnSpc>
              <a:buNone/>
            </a:pPr>
            <a:r>
              <a:rPr lang="en-US" sz="1800" dirty="0"/>
              <a:t>        alert("HTML: " + $("#</a:t>
            </a:r>
            <a:r>
              <a:rPr lang="en-US" sz="1800" dirty="0" err="1"/>
              <a:t>divTest</a:t>
            </a:r>
            <a:r>
              <a:rPr lang="en-US" sz="1800" dirty="0"/>
              <a:t>").html());</a:t>
            </a:r>
          </a:p>
          <a:p>
            <a:pPr marL="0" indent="0">
              <a:lnSpc>
                <a:spcPct val="100000"/>
              </a:lnSpc>
              <a:buNone/>
            </a:pPr>
            <a:r>
              <a:rPr lang="en-US" sz="1800" dirty="0"/>
              <a:t>        alert("Value: " + $("#</a:t>
            </a:r>
            <a:r>
              <a:rPr lang="en-US" sz="1800" dirty="0" err="1"/>
              <a:t>divTest</a:t>
            </a:r>
            <a:r>
              <a:rPr lang="en-US" sz="1800" dirty="0"/>
              <a:t>").</a:t>
            </a:r>
            <a:r>
              <a:rPr lang="en-US" sz="1800" dirty="0" err="1"/>
              <a:t>val</a:t>
            </a:r>
            <a:r>
              <a:rPr lang="en-US" sz="1800" dirty="0"/>
              <a:t>());        </a:t>
            </a:r>
          </a:p>
          <a:p>
            <a:pPr marL="0" indent="0">
              <a:lnSpc>
                <a:spcPct val="100000"/>
              </a:lnSpc>
              <a:buNone/>
            </a:pPr>
            <a:r>
              <a:rPr lang="en-US" sz="1800" dirty="0"/>
              <a:t>        alert("Text: " + $("#</a:t>
            </a:r>
            <a:r>
              <a:rPr lang="en-US" sz="1800" dirty="0" err="1"/>
              <a:t>txtTest</a:t>
            </a:r>
            <a:r>
              <a:rPr lang="en-US" sz="1800" dirty="0"/>
              <a:t>").text());</a:t>
            </a:r>
          </a:p>
          <a:p>
            <a:pPr marL="0" indent="0">
              <a:lnSpc>
                <a:spcPct val="100000"/>
              </a:lnSpc>
              <a:buNone/>
            </a:pPr>
            <a:r>
              <a:rPr lang="en-US" sz="1800" dirty="0"/>
              <a:t>        alert("HTML: " + $("#</a:t>
            </a:r>
            <a:r>
              <a:rPr lang="en-US" sz="1800" dirty="0" err="1"/>
              <a:t>txtTest</a:t>
            </a:r>
            <a:r>
              <a:rPr lang="en-US" sz="1800" dirty="0"/>
              <a:t>").html());</a:t>
            </a:r>
          </a:p>
          <a:p>
            <a:pPr marL="0" indent="0">
              <a:lnSpc>
                <a:spcPct val="100000"/>
              </a:lnSpc>
              <a:buNone/>
            </a:pPr>
            <a:r>
              <a:rPr lang="en-US" sz="1800" dirty="0"/>
              <a:t>        alert("Value: " + $("#</a:t>
            </a:r>
            <a:r>
              <a:rPr lang="en-US" sz="1800" dirty="0" err="1"/>
              <a:t>txtTest</a:t>
            </a:r>
            <a:r>
              <a:rPr lang="en-US" sz="1800" dirty="0"/>
              <a:t>").</a:t>
            </a:r>
            <a:r>
              <a:rPr lang="en-US" sz="1800" dirty="0" err="1"/>
              <a:t>val</a:t>
            </a:r>
            <a:r>
              <a:rPr lang="en-US" sz="1800" dirty="0"/>
              <a:t>());</a:t>
            </a:r>
          </a:p>
          <a:p>
            <a:pPr marL="0" indent="0">
              <a:lnSpc>
                <a:spcPct val="100000"/>
              </a:lnSpc>
              <a:buNone/>
            </a:pPr>
            <a:r>
              <a:rPr lang="en-US" sz="1800" dirty="0" smtClean="0"/>
              <a:t>});	&lt;/</a:t>
            </a:r>
            <a:r>
              <a:rPr lang="en-US" sz="1800" dirty="0"/>
              <a:t>script&gt;</a:t>
            </a:r>
          </a:p>
        </p:txBody>
      </p:sp>
    </p:spTree>
    <p:extLst>
      <p:ext uri="{BB962C8B-B14F-4D97-AF65-F5344CB8AC3E}">
        <p14:creationId xmlns:p14="http://schemas.microsoft.com/office/powerpoint/2010/main" val="322405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content</a:t>
            </a:r>
          </a:p>
        </p:txBody>
      </p:sp>
      <p:sp>
        <p:nvSpPr>
          <p:cNvPr id="3" name="Content Placeholder 2"/>
          <p:cNvSpPr>
            <a:spLocks noGrp="1"/>
          </p:cNvSpPr>
          <p:nvPr>
            <p:ph idx="1"/>
          </p:nvPr>
        </p:nvSpPr>
        <p:spPr>
          <a:xfrm>
            <a:off x="609600" y="1752600"/>
            <a:ext cx="10353762" cy="3695136"/>
          </a:xfrm>
        </p:spPr>
        <p:txBody>
          <a:bodyPr>
            <a:noAutofit/>
          </a:bodyPr>
          <a:lstStyle/>
          <a:p>
            <a:pPr marL="0" indent="0">
              <a:buNone/>
            </a:pPr>
            <a:r>
              <a:rPr lang="en-US" sz="1800" dirty="0"/>
              <a:t>&lt;div id="</a:t>
            </a:r>
            <a:r>
              <a:rPr lang="en-US" sz="1800" dirty="0" err="1"/>
              <a:t>divText</a:t>
            </a:r>
            <a:r>
              <a:rPr lang="en-US" sz="1800" dirty="0"/>
              <a:t>"&gt;&lt;/div&gt;</a:t>
            </a:r>
          </a:p>
          <a:p>
            <a:pPr marL="0" indent="0">
              <a:buNone/>
            </a:pPr>
            <a:r>
              <a:rPr lang="en-US" sz="1800" dirty="0"/>
              <a:t>&lt;div id="</a:t>
            </a:r>
            <a:r>
              <a:rPr lang="en-US" sz="1800" dirty="0" err="1"/>
              <a:t>divHtml</a:t>
            </a:r>
            <a:r>
              <a:rPr lang="en-US" sz="1800" dirty="0"/>
              <a:t>"&gt;&lt;/div&gt;</a:t>
            </a:r>
          </a:p>
          <a:p>
            <a:pPr marL="0" indent="0">
              <a:buNone/>
            </a:pPr>
            <a:r>
              <a:rPr lang="en-US" sz="1800" dirty="0"/>
              <a:t>&lt;input type="text" id="</a:t>
            </a:r>
            <a:r>
              <a:rPr lang="en-US" sz="1800" dirty="0" err="1"/>
              <a:t>txtTest</a:t>
            </a:r>
            <a:r>
              <a:rPr lang="en-US" sz="1800" dirty="0"/>
              <a:t>" name="</a:t>
            </a:r>
            <a:r>
              <a:rPr lang="en-US" sz="1800" dirty="0" err="1"/>
              <a:t>txtTest</a:t>
            </a:r>
            <a:r>
              <a:rPr lang="en-US" sz="1800" dirty="0"/>
              <a:t>" value="Input field" /&gt;</a:t>
            </a:r>
          </a:p>
          <a:p>
            <a:pPr marL="0" indent="0">
              <a:buNone/>
            </a:pPr>
            <a:r>
              <a:rPr lang="en-US" sz="1800" dirty="0"/>
              <a:t>&lt;script type="text/</a:t>
            </a:r>
            <a:r>
              <a:rPr lang="en-US" sz="1800" dirty="0" err="1"/>
              <a:t>javascript</a:t>
            </a:r>
            <a:r>
              <a:rPr lang="en-US" sz="1800" dirty="0"/>
              <a:t>"&gt;</a:t>
            </a:r>
          </a:p>
          <a:p>
            <a:pPr marL="0" indent="0">
              <a:buNone/>
            </a:pPr>
            <a:r>
              <a:rPr lang="en-US" sz="1800" dirty="0"/>
              <a:t>$(function()</a:t>
            </a:r>
          </a:p>
          <a:p>
            <a:pPr marL="0" indent="0">
              <a:buNone/>
            </a:pPr>
            <a:r>
              <a:rPr lang="en-US" sz="1800" dirty="0"/>
              <a:t>{</a:t>
            </a:r>
          </a:p>
          <a:p>
            <a:pPr marL="0" indent="0">
              <a:buNone/>
            </a:pPr>
            <a:r>
              <a:rPr lang="en-US" sz="1800" dirty="0"/>
              <a:t>        $("#</a:t>
            </a:r>
            <a:r>
              <a:rPr lang="en-US" sz="1800" dirty="0" err="1"/>
              <a:t>divText</a:t>
            </a:r>
            <a:r>
              <a:rPr lang="en-US" sz="1800" dirty="0"/>
              <a:t>").text("A dynamically set text");</a:t>
            </a:r>
          </a:p>
          <a:p>
            <a:pPr marL="0" indent="0">
              <a:buNone/>
            </a:pPr>
            <a:r>
              <a:rPr lang="en-US" sz="1800" dirty="0"/>
              <a:t>        $("#</a:t>
            </a:r>
            <a:r>
              <a:rPr lang="en-US" sz="1800" dirty="0" err="1"/>
              <a:t>divHtml</a:t>
            </a:r>
            <a:r>
              <a:rPr lang="en-US" sz="1800" dirty="0"/>
              <a:t>").html("&lt;b&gt;&lt;</a:t>
            </a:r>
            <a:r>
              <a:rPr lang="en-US" sz="1800" dirty="0" err="1"/>
              <a:t>i</a:t>
            </a:r>
            <a:r>
              <a:rPr lang="en-US" sz="1800" dirty="0"/>
              <a:t>&gt;A dynamically set HTML string&lt;/</a:t>
            </a:r>
            <a:r>
              <a:rPr lang="en-US" sz="1800" dirty="0" err="1"/>
              <a:t>i</a:t>
            </a:r>
            <a:r>
              <a:rPr lang="en-US" sz="1800" dirty="0"/>
              <a:t>&gt;&lt;/b&gt;");</a:t>
            </a:r>
          </a:p>
          <a:p>
            <a:pPr marL="0" indent="0">
              <a:buNone/>
            </a:pPr>
            <a:r>
              <a:rPr lang="en-US" sz="1800" dirty="0"/>
              <a:t>        $("#</a:t>
            </a:r>
            <a:r>
              <a:rPr lang="en-US" sz="1800" dirty="0" err="1"/>
              <a:t>txtTest</a:t>
            </a:r>
            <a:r>
              <a:rPr lang="en-US" sz="1800" dirty="0"/>
              <a:t>").</a:t>
            </a:r>
            <a:r>
              <a:rPr lang="en-US" sz="1800" dirty="0" err="1"/>
              <a:t>val</a:t>
            </a:r>
            <a:r>
              <a:rPr lang="en-US" sz="1800" dirty="0"/>
              <a:t>("A dynamically set value");</a:t>
            </a:r>
          </a:p>
          <a:p>
            <a:pPr marL="0" indent="0">
              <a:buNone/>
            </a:pPr>
            <a:r>
              <a:rPr lang="en-US" sz="1800" dirty="0"/>
              <a:t>});</a:t>
            </a:r>
          </a:p>
          <a:p>
            <a:pPr marL="0" indent="0">
              <a:buNone/>
            </a:pPr>
            <a:r>
              <a:rPr lang="en-US" sz="1800" dirty="0"/>
              <a:t>&lt;/script&gt;</a:t>
            </a:r>
          </a:p>
        </p:txBody>
      </p:sp>
    </p:spTree>
    <p:extLst>
      <p:ext uri="{BB962C8B-B14F-4D97-AF65-F5344CB8AC3E}">
        <p14:creationId xmlns:p14="http://schemas.microsoft.com/office/powerpoint/2010/main" val="1286869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contents with callback</a:t>
            </a:r>
          </a:p>
        </p:txBody>
      </p:sp>
      <p:sp>
        <p:nvSpPr>
          <p:cNvPr id="3" name="Content Placeholder 2"/>
          <p:cNvSpPr>
            <a:spLocks noGrp="1"/>
          </p:cNvSpPr>
          <p:nvPr>
            <p:ph idx="1"/>
          </p:nvPr>
        </p:nvSpPr>
        <p:spPr/>
        <p:txBody>
          <a:bodyPr/>
          <a:lstStyle/>
          <a:p>
            <a:r>
              <a:rPr lang="en-US" dirty="0">
                <a:effectLst/>
              </a:rPr>
              <a:t>html(), text() and </a:t>
            </a:r>
            <a:r>
              <a:rPr lang="en-US" dirty="0" err="1">
                <a:effectLst/>
              </a:rPr>
              <a:t>val</a:t>
            </a:r>
            <a:r>
              <a:rPr lang="en-US" dirty="0">
                <a:effectLst/>
              </a:rPr>
              <a:t>() comes with one overload -specify a callback function as the first and only parameter. </a:t>
            </a:r>
          </a:p>
          <a:p>
            <a:r>
              <a:rPr lang="en-US" dirty="0">
                <a:effectLst/>
              </a:rPr>
              <a:t>Callback function will be called with two parameters by jQuery</a:t>
            </a:r>
          </a:p>
          <a:p>
            <a:pPr lvl="1"/>
            <a:r>
              <a:rPr lang="en-US" dirty="0">
                <a:effectLst/>
              </a:rPr>
              <a:t>the index of the current element in the list of elements selected</a:t>
            </a:r>
          </a:p>
          <a:p>
            <a:pPr lvl="1"/>
            <a:r>
              <a:rPr lang="en-US" dirty="0">
                <a:effectLst/>
              </a:rPr>
              <a:t>the existing value, before it's replaced with a new value.</a:t>
            </a:r>
          </a:p>
          <a:p>
            <a:r>
              <a:rPr lang="en-US" dirty="0">
                <a:effectLst/>
              </a:rPr>
              <a:t>Return- String that is to be used as the new value from the function. </a:t>
            </a:r>
          </a:p>
        </p:txBody>
      </p:sp>
    </p:spTree>
    <p:extLst>
      <p:ext uri="{BB962C8B-B14F-4D97-AF65-F5344CB8AC3E}">
        <p14:creationId xmlns:p14="http://schemas.microsoft.com/office/powerpoint/2010/main" val="34968095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contents with callback</a:t>
            </a:r>
          </a:p>
        </p:txBody>
      </p:sp>
      <p:sp>
        <p:nvSpPr>
          <p:cNvPr id="3" name="Content Placeholder 2"/>
          <p:cNvSpPr>
            <a:spLocks noGrp="1"/>
          </p:cNvSpPr>
          <p:nvPr>
            <p:ph idx="1"/>
          </p:nvPr>
        </p:nvSpPr>
        <p:spPr>
          <a:xfrm>
            <a:off x="913794" y="1676400"/>
            <a:ext cx="10592405" cy="5029200"/>
          </a:xfrm>
        </p:spPr>
        <p:txBody>
          <a:bodyPr>
            <a:normAutofit/>
          </a:bodyPr>
          <a:lstStyle/>
          <a:p>
            <a:pPr marL="0" indent="0">
              <a:buNone/>
            </a:pPr>
            <a:r>
              <a:rPr lang="en-US" dirty="0"/>
              <a:t>&lt;p&gt;Paragraph 1&lt;/p&gt;</a:t>
            </a:r>
          </a:p>
          <a:p>
            <a:pPr marL="0" indent="0">
              <a:buNone/>
            </a:pPr>
            <a:r>
              <a:rPr lang="en-US" dirty="0"/>
              <a:t>&lt;p&gt;Paragraph 2&lt;/p&gt;</a:t>
            </a:r>
          </a:p>
          <a:p>
            <a:pPr marL="0" indent="0">
              <a:buNone/>
            </a:pPr>
            <a:r>
              <a:rPr lang="en-US" dirty="0"/>
              <a:t>&lt;p&gt;Paragraph 3&lt;/p&gt;</a:t>
            </a:r>
          </a:p>
          <a:p>
            <a:pPr marL="0" indent="0">
              <a:buNone/>
            </a:pPr>
            <a:r>
              <a:rPr lang="en-US" dirty="0"/>
              <a:t>&lt;script type="text/</a:t>
            </a:r>
            <a:r>
              <a:rPr lang="en-US" dirty="0" err="1"/>
              <a:t>javascript</a:t>
            </a:r>
            <a:r>
              <a:rPr lang="en-US" dirty="0"/>
              <a:t>"&gt;</a:t>
            </a:r>
          </a:p>
          <a:p>
            <a:pPr marL="0" indent="0">
              <a:buNone/>
            </a:pPr>
            <a:r>
              <a:rPr lang="en-US" dirty="0"/>
              <a:t>$(function()</a:t>
            </a:r>
          </a:p>
          <a:p>
            <a:pPr marL="0" indent="0">
              <a:buNone/>
            </a:pPr>
            <a:r>
              <a:rPr lang="en-US" dirty="0" smtClean="0"/>
              <a:t>{	        </a:t>
            </a:r>
            <a:r>
              <a:rPr lang="en-US" dirty="0"/>
              <a:t>$("p").text(function(index, </a:t>
            </a:r>
            <a:r>
              <a:rPr lang="en-US" dirty="0" err="1"/>
              <a:t>oldText</a:t>
            </a:r>
            <a:r>
              <a:rPr lang="en-US" dirty="0"/>
              <a:t>) {</a:t>
            </a:r>
          </a:p>
          <a:p>
            <a:pPr marL="0" indent="0">
              <a:buNone/>
            </a:pPr>
            <a:r>
              <a:rPr lang="en-US" dirty="0"/>
              <a:t>                return "Existing text: " + </a:t>
            </a:r>
            <a:r>
              <a:rPr lang="en-US" dirty="0" err="1"/>
              <a:t>oldText</a:t>
            </a:r>
            <a:r>
              <a:rPr lang="en-US" dirty="0"/>
              <a:t> + ". New text: A dynamically set text (#" + index + </a:t>
            </a:r>
            <a:r>
              <a:rPr lang="en-US" dirty="0" smtClean="0"/>
              <a:t>")";	        });	});	</a:t>
            </a:r>
          </a:p>
          <a:p>
            <a:pPr marL="0" indent="0">
              <a:buNone/>
            </a:pPr>
            <a:r>
              <a:rPr lang="en-US" dirty="0" smtClean="0"/>
              <a:t>&lt;/</a:t>
            </a:r>
            <a:r>
              <a:rPr lang="en-US" dirty="0"/>
              <a:t>script&gt;</a:t>
            </a:r>
          </a:p>
        </p:txBody>
      </p:sp>
    </p:spTree>
    <p:extLst>
      <p:ext uri="{BB962C8B-B14F-4D97-AF65-F5344CB8AC3E}">
        <p14:creationId xmlns:p14="http://schemas.microsoft.com/office/powerpoint/2010/main" val="2107973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Getting and setting attributes [</a:t>
            </a:r>
            <a:r>
              <a:rPr lang="en-US" dirty="0" err="1">
                <a:effectLst/>
              </a:rPr>
              <a:t>attr</a:t>
            </a:r>
            <a:r>
              <a:rPr lang="en-US" dirty="0">
                <a:effectLst/>
              </a:rPr>
              <a:t>()]</a:t>
            </a:r>
            <a:br>
              <a:rPr lang="en-US" dirty="0">
                <a:effectLst/>
              </a:rPr>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Getting the attribute value</a:t>
            </a:r>
          </a:p>
          <a:p>
            <a:pPr marL="0" indent="0">
              <a:buNone/>
            </a:pPr>
            <a:r>
              <a:rPr lang="en-US" dirty="0"/>
              <a:t>&lt;a </a:t>
            </a:r>
            <a:r>
              <a:rPr lang="en-US" dirty="0" err="1"/>
              <a:t>href</a:t>
            </a:r>
            <a:r>
              <a:rPr lang="en-US" dirty="0"/>
              <a:t>="http://www.google.com" id="aGoogle1"&gt;Google Link&lt;/a&gt;</a:t>
            </a:r>
          </a:p>
          <a:p>
            <a:pPr marL="0" indent="0">
              <a:buNone/>
            </a:pPr>
            <a:r>
              <a:rPr lang="en-US" dirty="0"/>
              <a:t>&lt;script type="text/</a:t>
            </a:r>
            <a:r>
              <a:rPr lang="en-US" dirty="0" err="1"/>
              <a:t>javascript</a:t>
            </a:r>
            <a:r>
              <a:rPr lang="en-US" dirty="0"/>
              <a:t>"&gt;</a:t>
            </a:r>
          </a:p>
          <a:p>
            <a:pPr marL="0" indent="0">
              <a:buNone/>
            </a:pPr>
            <a:r>
              <a:rPr lang="en-US" dirty="0"/>
              <a:t>$(function()</a:t>
            </a:r>
          </a:p>
          <a:p>
            <a:pPr marL="0" indent="0">
              <a:buNone/>
            </a:pPr>
            <a:r>
              <a:rPr lang="en-US" dirty="0"/>
              <a:t>{</a:t>
            </a:r>
          </a:p>
          <a:p>
            <a:pPr marL="0" indent="0">
              <a:buNone/>
            </a:pPr>
            <a:r>
              <a:rPr lang="en-US" dirty="0"/>
              <a:t>        alert($("#aGoogle1").</a:t>
            </a:r>
            <a:r>
              <a:rPr lang="en-US" dirty="0" err="1"/>
              <a:t>attr</a:t>
            </a:r>
            <a:r>
              <a:rPr lang="en-US" dirty="0"/>
              <a:t>("</a:t>
            </a:r>
            <a:r>
              <a:rPr lang="en-US" dirty="0" err="1"/>
              <a:t>href</a:t>
            </a:r>
            <a:r>
              <a:rPr lang="en-US" dirty="0"/>
              <a:t>"));</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3692160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Getting and setting attributes [</a:t>
            </a:r>
            <a:r>
              <a:rPr lang="en-US" dirty="0" err="1">
                <a:effectLst/>
              </a:rPr>
              <a:t>attr</a:t>
            </a:r>
            <a:r>
              <a:rPr lang="en-US" dirty="0">
                <a:effectLst/>
              </a:rPr>
              <a:t>()]</a:t>
            </a:r>
            <a:br>
              <a:rPr lang="en-US" dirty="0">
                <a:effectLst/>
              </a:rPr>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Setting the attribute value</a:t>
            </a:r>
          </a:p>
          <a:p>
            <a:pPr marL="0" indent="0">
              <a:buNone/>
            </a:pPr>
            <a:r>
              <a:rPr lang="en-US" dirty="0"/>
              <a:t>&lt;a </a:t>
            </a:r>
            <a:r>
              <a:rPr lang="en-US" dirty="0" err="1"/>
              <a:t>href</a:t>
            </a:r>
            <a:r>
              <a:rPr lang="en-US" dirty="0"/>
              <a:t>="http://www.google.com" id="aGoogle2"&gt;Google Link&lt;/a&gt;</a:t>
            </a:r>
          </a:p>
          <a:p>
            <a:pPr marL="0" indent="0">
              <a:buNone/>
            </a:pPr>
            <a:r>
              <a:rPr lang="en-US" dirty="0"/>
              <a:t>&lt;script type="text/</a:t>
            </a:r>
            <a:r>
              <a:rPr lang="en-US" dirty="0" err="1"/>
              <a:t>javascript</a:t>
            </a:r>
            <a:r>
              <a:rPr lang="en-US" dirty="0"/>
              <a:t>"&gt;</a:t>
            </a:r>
          </a:p>
          <a:p>
            <a:pPr marL="0" indent="0">
              <a:buNone/>
            </a:pPr>
            <a:r>
              <a:rPr lang="en-US" dirty="0"/>
              <a:t>$(function()</a:t>
            </a:r>
          </a:p>
          <a:p>
            <a:pPr marL="0" indent="0">
              <a:buNone/>
            </a:pPr>
            <a:r>
              <a:rPr lang="en-US" dirty="0"/>
              <a:t>{</a:t>
            </a:r>
          </a:p>
          <a:p>
            <a:pPr marL="0" indent="0">
              <a:buNone/>
            </a:pPr>
            <a:r>
              <a:rPr lang="en-US" dirty="0"/>
              <a:t>        $("#aGoogle2").</a:t>
            </a:r>
            <a:r>
              <a:rPr lang="en-US" dirty="0" err="1"/>
              <a:t>attr</a:t>
            </a:r>
            <a:r>
              <a:rPr lang="en-US" dirty="0"/>
              <a:t>("</a:t>
            </a:r>
            <a:r>
              <a:rPr lang="en-US" dirty="0" err="1"/>
              <a:t>href</a:t>
            </a:r>
            <a:r>
              <a:rPr lang="en-US" dirty="0"/>
              <a:t>", "http://www.google.co.uk");</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223736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Getting and setting attributes [</a:t>
            </a:r>
            <a:r>
              <a:rPr lang="en-US" dirty="0" err="1">
                <a:effectLst/>
              </a:rPr>
              <a:t>attr</a:t>
            </a:r>
            <a:r>
              <a:rPr lang="en-US" dirty="0">
                <a:effectLst/>
              </a:rPr>
              <a:t>()]</a:t>
            </a:r>
            <a:br>
              <a:rPr lang="en-US" dirty="0">
                <a:effectLst/>
              </a:rPr>
            </a:br>
            <a:endParaRPr lang="en-US" dirty="0"/>
          </a:p>
        </p:txBody>
      </p:sp>
      <p:sp>
        <p:nvSpPr>
          <p:cNvPr id="3" name="Content Placeholder 2"/>
          <p:cNvSpPr>
            <a:spLocks noGrp="1"/>
          </p:cNvSpPr>
          <p:nvPr>
            <p:ph idx="1"/>
          </p:nvPr>
        </p:nvSpPr>
        <p:spPr>
          <a:xfrm>
            <a:off x="533400" y="1600201"/>
            <a:ext cx="10734157" cy="5065642"/>
          </a:xfrm>
        </p:spPr>
        <p:txBody>
          <a:bodyPr>
            <a:noAutofit/>
          </a:bodyPr>
          <a:lstStyle/>
          <a:p>
            <a:pPr marL="0" indent="0">
              <a:buNone/>
            </a:pPr>
            <a:r>
              <a:rPr lang="en-US" dirty="0"/>
              <a:t>Setting multiple attribute values at one go</a:t>
            </a:r>
          </a:p>
          <a:p>
            <a:pPr marL="0" indent="0">
              <a:buNone/>
            </a:pPr>
            <a:r>
              <a:rPr lang="en-US" dirty="0"/>
              <a:t>&lt;a </a:t>
            </a:r>
            <a:r>
              <a:rPr lang="en-US" dirty="0" err="1"/>
              <a:t>href</a:t>
            </a:r>
            <a:r>
              <a:rPr lang="en-US" dirty="0"/>
              <a:t>="http://www.google.com" id="aGoogle3"&gt;Google Link&lt;/a&gt;</a:t>
            </a:r>
          </a:p>
          <a:p>
            <a:pPr marL="0" indent="0">
              <a:buNone/>
            </a:pPr>
            <a:r>
              <a:rPr lang="en-US" dirty="0"/>
              <a:t>&lt;script type="text/</a:t>
            </a:r>
            <a:r>
              <a:rPr lang="en-US" dirty="0" err="1"/>
              <a:t>javascript</a:t>
            </a:r>
            <a:r>
              <a:rPr lang="en-US" dirty="0"/>
              <a:t>"&gt;</a:t>
            </a:r>
          </a:p>
          <a:p>
            <a:pPr marL="0" indent="0">
              <a:buNone/>
            </a:pPr>
            <a:r>
              <a:rPr lang="en-US" dirty="0"/>
              <a:t>$(function()</a:t>
            </a:r>
          </a:p>
          <a:p>
            <a:pPr marL="0" indent="0">
              <a:buNone/>
            </a:pPr>
            <a:r>
              <a:rPr lang="en-US" dirty="0"/>
              <a:t>{</a:t>
            </a:r>
          </a:p>
          <a:p>
            <a:pPr marL="0" indent="0">
              <a:buNone/>
            </a:pPr>
            <a:r>
              <a:rPr lang="en-US" dirty="0"/>
              <a:t>        $("#aGoogle3").</a:t>
            </a:r>
            <a:r>
              <a:rPr lang="en-US" dirty="0" err="1"/>
              <a:t>attr</a:t>
            </a:r>
            <a:r>
              <a:rPr lang="en-US" dirty="0"/>
              <a:t>(</a:t>
            </a:r>
          </a:p>
          <a:p>
            <a:pPr marL="0" indent="0">
              <a:buNone/>
            </a:pPr>
            <a:r>
              <a:rPr lang="en-US" dirty="0"/>
              <a:t>        { </a:t>
            </a:r>
          </a:p>
          <a:p>
            <a:pPr marL="0" indent="0">
              <a:buNone/>
            </a:pPr>
            <a:r>
              <a:rPr lang="en-US" dirty="0"/>
              <a:t>                "</a:t>
            </a:r>
            <a:r>
              <a:rPr lang="en-US" dirty="0" err="1"/>
              <a:t>href</a:t>
            </a:r>
            <a:r>
              <a:rPr lang="en-US" dirty="0"/>
              <a:t>" : "http://www.google.co.uk", </a:t>
            </a:r>
          </a:p>
          <a:p>
            <a:pPr marL="0" indent="0">
              <a:buNone/>
            </a:pPr>
            <a:r>
              <a:rPr lang="en-US" dirty="0"/>
              <a:t>                "title" : "Google.co.uk"</a:t>
            </a:r>
          </a:p>
          <a:p>
            <a:pPr marL="0" indent="0">
              <a:buNone/>
            </a:pPr>
            <a:r>
              <a:rPr lang="en-US" dirty="0"/>
              <a:t>        </a:t>
            </a:r>
            <a:r>
              <a:rPr lang="en-US" dirty="0" smtClean="0"/>
              <a:t>});	});	&lt;/</a:t>
            </a:r>
            <a:r>
              <a:rPr lang="en-US" dirty="0"/>
              <a:t>script&gt;</a:t>
            </a:r>
          </a:p>
        </p:txBody>
      </p:sp>
    </p:spTree>
    <p:extLst>
      <p:ext uri="{BB962C8B-B14F-4D97-AF65-F5344CB8AC3E}">
        <p14:creationId xmlns:p14="http://schemas.microsoft.com/office/powerpoint/2010/main" val="25418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Getting and setting attributes [</a:t>
            </a:r>
            <a:r>
              <a:rPr lang="en-US" dirty="0" err="1">
                <a:effectLst/>
              </a:rPr>
              <a:t>attr</a:t>
            </a:r>
            <a:r>
              <a:rPr lang="en-US" dirty="0">
                <a:effectLst/>
              </a:rPr>
              <a:t>()]</a:t>
            </a:r>
            <a:br>
              <a:rPr lang="en-US" dirty="0">
                <a:effectLst/>
              </a:rPr>
            </a:br>
            <a:endParaRPr lang="en-US" dirty="0"/>
          </a:p>
        </p:txBody>
      </p:sp>
      <p:sp>
        <p:nvSpPr>
          <p:cNvPr id="3" name="Content Placeholder 2"/>
          <p:cNvSpPr>
            <a:spLocks noGrp="1"/>
          </p:cNvSpPr>
          <p:nvPr>
            <p:ph idx="1"/>
          </p:nvPr>
        </p:nvSpPr>
        <p:spPr>
          <a:xfrm>
            <a:off x="762000" y="1676400"/>
            <a:ext cx="10505557" cy="5002696"/>
          </a:xfrm>
        </p:spPr>
        <p:txBody>
          <a:bodyPr>
            <a:normAutofit fontScale="92500" lnSpcReduction="10000"/>
          </a:bodyPr>
          <a:lstStyle/>
          <a:p>
            <a:pPr marL="0" indent="0">
              <a:buNone/>
            </a:pPr>
            <a:r>
              <a:rPr lang="en-US" dirty="0"/>
              <a:t>Setting the attribute value with callback function</a:t>
            </a:r>
          </a:p>
          <a:p>
            <a:pPr marL="0" indent="0">
              <a:buNone/>
            </a:pPr>
            <a:r>
              <a:rPr lang="en-US" dirty="0"/>
              <a:t>&lt;a </a:t>
            </a:r>
            <a:r>
              <a:rPr lang="en-US" dirty="0" err="1"/>
              <a:t>href</a:t>
            </a:r>
            <a:r>
              <a:rPr lang="en-US" dirty="0"/>
              <a:t>="http://www.google.com/" class="google"&gt;Google.com&lt;/a&gt;&lt;</a:t>
            </a:r>
            <a:r>
              <a:rPr lang="en-US" dirty="0" err="1"/>
              <a:t>br</a:t>
            </a:r>
            <a:r>
              <a:rPr lang="en-US" dirty="0"/>
              <a:t> /&gt;</a:t>
            </a:r>
          </a:p>
          <a:p>
            <a:pPr marL="0" indent="0">
              <a:buNone/>
            </a:pPr>
            <a:r>
              <a:rPr lang="en-US" dirty="0"/>
              <a:t>&lt;a </a:t>
            </a:r>
            <a:r>
              <a:rPr lang="en-US" dirty="0" err="1"/>
              <a:t>href</a:t>
            </a:r>
            <a:r>
              <a:rPr lang="en-US" dirty="0"/>
              <a:t>="http://www.google.co.uk/" class="google"&gt;Google UK&lt;/a&gt;&lt;</a:t>
            </a:r>
            <a:r>
              <a:rPr lang="en-US" dirty="0" err="1"/>
              <a:t>br</a:t>
            </a:r>
            <a:r>
              <a:rPr lang="en-US" dirty="0"/>
              <a:t> /&gt;</a:t>
            </a:r>
          </a:p>
          <a:p>
            <a:pPr marL="0" indent="0">
              <a:buNone/>
            </a:pPr>
            <a:r>
              <a:rPr lang="en-US" dirty="0"/>
              <a:t>&lt;a </a:t>
            </a:r>
            <a:r>
              <a:rPr lang="en-US" dirty="0" err="1"/>
              <a:t>href</a:t>
            </a:r>
            <a:r>
              <a:rPr lang="en-US" dirty="0"/>
              <a:t>="http://www.google.de/" class="google"&gt;Google DE&lt;/a&gt;&lt;</a:t>
            </a:r>
            <a:r>
              <a:rPr lang="en-US" dirty="0" err="1"/>
              <a:t>br</a:t>
            </a:r>
            <a:r>
              <a:rPr lang="en-US" dirty="0"/>
              <a:t> /&gt;</a:t>
            </a:r>
          </a:p>
          <a:p>
            <a:pPr marL="0" indent="0">
              <a:buNone/>
            </a:pPr>
            <a:r>
              <a:rPr lang="en-US" dirty="0"/>
              <a:t>&lt;script type="text/</a:t>
            </a:r>
            <a:r>
              <a:rPr lang="en-US" dirty="0" err="1"/>
              <a:t>javascript</a:t>
            </a:r>
            <a:r>
              <a:rPr lang="en-US" dirty="0"/>
              <a:t>"&gt;</a:t>
            </a:r>
          </a:p>
          <a:p>
            <a:pPr marL="0" indent="0">
              <a:buNone/>
            </a:pPr>
            <a:r>
              <a:rPr lang="en-US" dirty="0"/>
              <a:t>$(function()</a:t>
            </a:r>
          </a:p>
          <a:p>
            <a:pPr marL="0" indent="0">
              <a:buNone/>
            </a:pPr>
            <a:r>
              <a:rPr lang="en-US" dirty="0"/>
              <a:t>{</a:t>
            </a:r>
          </a:p>
          <a:p>
            <a:pPr marL="0" indent="0">
              <a:buNone/>
            </a:pPr>
            <a:r>
              <a:rPr lang="en-US" dirty="0"/>
              <a:t>        $("</a:t>
            </a:r>
            <a:r>
              <a:rPr lang="en-US" dirty="0" err="1"/>
              <a:t>a.google</a:t>
            </a:r>
            <a:r>
              <a:rPr lang="en-US" dirty="0"/>
              <a:t>").</a:t>
            </a:r>
            <a:r>
              <a:rPr lang="en-US" dirty="0" err="1"/>
              <a:t>attr</a:t>
            </a:r>
            <a:r>
              <a:rPr lang="en-US" dirty="0"/>
              <a:t>("</a:t>
            </a:r>
            <a:r>
              <a:rPr lang="en-US" dirty="0" err="1"/>
              <a:t>href</a:t>
            </a:r>
            <a:r>
              <a:rPr lang="en-US" dirty="0"/>
              <a:t>", function(index, </a:t>
            </a:r>
            <a:r>
              <a:rPr lang="en-US" dirty="0" err="1"/>
              <a:t>oldValue</a:t>
            </a:r>
            <a:r>
              <a:rPr lang="en-US" dirty="0"/>
              <a:t>)</a:t>
            </a:r>
          </a:p>
          <a:p>
            <a:pPr marL="0" indent="0">
              <a:buNone/>
            </a:pPr>
            <a:r>
              <a:rPr lang="en-US" dirty="0"/>
              <a:t>        {</a:t>
            </a:r>
          </a:p>
          <a:p>
            <a:pPr marL="0" indent="0">
              <a:buNone/>
            </a:pPr>
            <a:r>
              <a:rPr lang="en-US" dirty="0"/>
              <a:t>                return </a:t>
            </a:r>
            <a:r>
              <a:rPr lang="en-US" dirty="0" err="1"/>
              <a:t>oldValue</a:t>
            </a:r>
            <a:r>
              <a:rPr lang="en-US" dirty="0"/>
              <a:t> + index;</a:t>
            </a:r>
          </a:p>
          <a:p>
            <a:pPr marL="0" indent="0">
              <a:buNone/>
            </a:pPr>
            <a:r>
              <a:rPr lang="en-US" dirty="0"/>
              <a:t>        </a:t>
            </a:r>
            <a:r>
              <a:rPr lang="en-US" dirty="0" smtClean="0"/>
              <a:t>});		});	&lt;/</a:t>
            </a:r>
            <a:r>
              <a:rPr lang="en-US" dirty="0"/>
              <a:t>script&gt;</a:t>
            </a:r>
          </a:p>
        </p:txBody>
      </p:sp>
    </p:spTree>
    <p:extLst>
      <p:ext uri="{BB962C8B-B14F-4D97-AF65-F5344CB8AC3E}">
        <p14:creationId xmlns:p14="http://schemas.microsoft.com/office/powerpoint/2010/main" val="2882292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Getting and setting CSS classes</a:t>
            </a:r>
            <a:br>
              <a:rPr lang="en-US" dirty="0">
                <a:effectLst/>
              </a:rPr>
            </a:br>
            <a:endParaRPr lang="en-US" dirty="0"/>
          </a:p>
        </p:txBody>
      </p:sp>
      <p:sp>
        <p:nvSpPr>
          <p:cNvPr id="3" name="Content Placeholder 2"/>
          <p:cNvSpPr>
            <a:spLocks noGrp="1"/>
          </p:cNvSpPr>
          <p:nvPr>
            <p:ph idx="1"/>
          </p:nvPr>
        </p:nvSpPr>
        <p:spPr>
          <a:xfrm>
            <a:off x="762000" y="1676401"/>
            <a:ext cx="10505557" cy="4790660"/>
          </a:xfrm>
        </p:spPr>
        <p:txBody>
          <a:bodyPr>
            <a:normAutofit lnSpcReduction="10000"/>
          </a:bodyPr>
          <a:lstStyle/>
          <a:p>
            <a:pPr marL="0" indent="0">
              <a:buNone/>
            </a:pPr>
            <a:r>
              <a:rPr lang="en-US" dirty="0"/>
              <a:t>&lt;a </a:t>
            </a:r>
            <a:r>
              <a:rPr lang="en-US" dirty="0" err="1"/>
              <a:t>href</a:t>
            </a:r>
            <a:r>
              <a:rPr lang="en-US" dirty="0"/>
              <a:t>="</a:t>
            </a:r>
            <a:r>
              <a:rPr lang="en-US" dirty="0" err="1"/>
              <a:t>javascript:void</a:t>
            </a:r>
            <a:r>
              <a:rPr lang="en-US" dirty="0"/>
              <a:t>(0);" </a:t>
            </a:r>
            <a:r>
              <a:rPr lang="en-US" dirty="0" err="1"/>
              <a:t>onclick</a:t>
            </a:r>
            <a:r>
              <a:rPr lang="en-US" dirty="0"/>
              <a:t>="</a:t>
            </a:r>
            <a:r>
              <a:rPr lang="en-US" dirty="0" err="1"/>
              <a:t>ToggleClass</a:t>
            </a:r>
            <a:r>
              <a:rPr lang="en-US" dirty="0"/>
              <a:t>(this);"&gt;Toggle class&lt;/a&gt;</a:t>
            </a:r>
          </a:p>
          <a:p>
            <a:pPr marL="0" indent="0">
              <a:buNone/>
            </a:pPr>
            <a:r>
              <a:rPr lang="en-US" dirty="0"/>
              <a:t>&lt;script type="text/</a:t>
            </a:r>
            <a:r>
              <a:rPr lang="en-US" dirty="0" err="1"/>
              <a:t>javascript</a:t>
            </a:r>
            <a:r>
              <a:rPr lang="en-US" dirty="0"/>
              <a:t>"&gt;</a:t>
            </a:r>
          </a:p>
          <a:p>
            <a:pPr marL="0" indent="0">
              <a:buNone/>
            </a:pPr>
            <a:r>
              <a:rPr lang="en-US" dirty="0"/>
              <a:t>function </a:t>
            </a:r>
            <a:r>
              <a:rPr lang="en-US" dirty="0" err="1"/>
              <a:t>ToggleClass</a:t>
            </a:r>
            <a:r>
              <a:rPr lang="en-US" dirty="0"/>
              <a:t>(sender)</a:t>
            </a:r>
          </a:p>
          <a:p>
            <a:pPr marL="0" indent="0">
              <a:buNone/>
            </a:pPr>
            <a:r>
              <a:rPr lang="en-US" dirty="0" smtClean="0"/>
              <a:t>{                </a:t>
            </a:r>
            <a:r>
              <a:rPr lang="en-US" dirty="0"/>
              <a:t>if($(sender).</a:t>
            </a:r>
            <a:r>
              <a:rPr lang="en-US" dirty="0" err="1"/>
              <a:t>hasClass</a:t>
            </a:r>
            <a:r>
              <a:rPr lang="en-US" dirty="0"/>
              <a:t>("bold"))</a:t>
            </a:r>
          </a:p>
          <a:p>
            <a:pPr marL="0" indent="0">
              <a:buNone/>
            </a:pPr>
            <a:r>
              <a:rPr lang="en-US" dirty="0"/>
              <a:t>        	        $(sender).</a:t>
            </a:r>
            <a:r>
              <a:rPr lang="en-US" dirty="0" err="1"/>
              <a:t>removeClass</a:t>
            </a:r>
            <a:r>
              <a:rPr lang="en-US" dirty="0"/>
              <a:t>("bold");</a:t>
            </a:r>
          </a:p>
          <a:p>
            <a:pPr marL="0" indent="0">
              <a:buNone/>
            </a:pPr>
            <a:r>
              <a:rPr lang="en-US" dirty="0"/>
              <a:t>        	else</a:t>
            </a:r>
          </a:p>
          <a:p>
            <a:pPr marL="0" indent="0">
              <a:buNone/>
            </a:pPr>
            <a:r>
              <a:rPr lang="en-US" dirty="0"/>
              <a:t>                $(sender).</a:t>
            </a:r>
            <a:r>
              <a:rPr lang="en-US" dirty="0" err="1"/>
              <a:t>addClass</a:t>
            </a:r>
            <a:r>
              <a:rPr lang="en-US" dirty="0"/>
              <a:t>("bold");</a:t>
            </a:r>
          </a:p>
          <a:p>
            <a:pPr marL="0" indent="0">
              <a:buNone/>
            </a:pPr>
            <a:r>
              <a:rPr lang="en-US" dirty="0" smtClean="0"/>
              <a:t>}	&lt;/</a:t>
            </a:r>
            <a:r>
              <a:rPr lang="en-US" dirty="0"/>
              <a:t>script&gt;</a:t>
            </a:r>
          </a:p>
          <a:p>
            <a:pPr marL="0" indent="0">
              <a:buNone/>
            </a:pPr>
            <a:r>
              <a:rPr lang="en-US" dirty="0"/>
              <a:t>OR</a:t>
            </a:r>
          </a:p>
          <a:p>
            <a:pPr marL="0" indent="0">
              <a:buNone/>
            </a:pPr>
            <a:r>
              <a:rPr lang="en-US" dirty="0"/>
              <a:t>&lt;a </a:t>
            </a:r>
            <a:r>
              <a:rPr lang="en-US" dirty="0" err="1"/>
              <a:t>href</a:t>
            </a:r>
            <a:r>
              <a:rPr lang="en-US" dirty="0"/>
              <a:t>="</a:t>
            </a:r>
            <a:r>
              <a:rPr lang="en-US" dirty="0" err="1"/>
              <a:t>javascript:void</a:t>
            </a:r>
            <a:r>
              <a:rPr lang="en-US" dirty="0"/>
              <a:t>(0);" </a:t>
            </a:r>
            <a:r>
              <a:rPr lang="en-US" dirty="0" err="1"/>
              <a:t>onclick</a:t>
            </a:r>
            <a:r>
              <a:rPr lang="en-US" dirty="0"/>
              <a:t>="$(this).</a:t>
            </a:r>
            <a:r>
              <a:rPr lang="en-US" dirty="0" err="1"/>
              <a:t>toggleClass</a:t>
            </a:r>
            <a:r>
              <a:rPr lang="en-US" dirty="0"/>
              <a:t>('bold');"&gt;Toggle class&lt;/a&gt;</a:t>
            </a:r>
          </a:p>
          <a:p>
            <a:pPr marL="0" indent="0">
              <a:buNone/>
            </a:pPr>
            <a:endParaRPr lang="en-US" dirty="0"/>
          </a:p>
        </p:txBody>
      </p:sp>
    </p:spTree>
    <p:extLst>
      <p:ext uri="{BB962C8B-B14F-4D97-AF65-F5344CB8AC3E}">
        <p14:creationId xmlns:p14="http://schemas.microsoft.com/office/powerpoint/2010/main" val="8624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Document.ready</a:t>
            </a:r>
            <a:r>
              <a:rPr lang="en-US" dirty="0"/>
              <a:t> function</a:t>
            </a:r>
          </a:p>
        </p:txBody>
      </p:sp>
      <p:sp>
        <p:nvSpPr>
          <p:cNvPr id="3" name="Content Placeholder 2"/>
          <p:cNvSpPr>
            <a:spLocks noGrp="1"/>
          </p:cNvSpPr>
          <p:nvPr>
            <p:ph idx="1"/>
          </p:nvPr>
        </p:nvSpPr>
        <p:spPr/>
        <p:txBody>
          <a:bodyPr/>
          <a:lstStyle/>
          <a:p>
            <a:r>
              <a:rPr lang="en-US" dirty="0">
                <a:effectLst/>
              </a:rPr>
              <a:t> It's good practice to wait for the document to be fully loaded and ready, before working with it.</a:t>
            </a:r>
          </a:p>
          <a:p>
            <a:r>
              <a:rPr lang="en-US" dirty="0">
                <a:effectLst/>
              </a:rPr>
              <a:t>Also allows to have  JavaScript code before the body of your document, in the head section, either directly or through a link to an external JavaScript file. </a:t>
            </a:r>
          </a:p>
          <a:p>
            <a:r>
              <a:rPr lang="en-US" dirty="0">
                <a:effectLst/>
              </a:rPr>
              <a:t>Place the code inside the document ready event</a:t>
            </a:r>
            <a:endParaRPr lang="en-US" dirty="0"/>
          </a:p>
        </p:txBody>
      </p:sp>
    </p:spTree>
    <p:extLst>
      <p:ext uri="{BB962C8B-B14F-4D97-AF65-F5344CB8AC3E}">
        <p14:creationId xmlns:p14="http://schemas.microsoft.com/office/powerpoint/2010/main" val="3817330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append() and prepend() </a:t>
            </a:r>
            <a:br>
              <a:rPr lang="en-US" dirty="0">
                <a:effectLst/>
              </a:rPr>
            </a:br>
            <a:endParaRPr lang="en-US" dirty="0"/>
          </a:p>
        </p:txBody>
      </p:sp>
      <p:sp>
        <p:nvSpPr>
          <p:cNvPr id="3" name="Content Placeholder 2"/>
          <p:cNvSpPr>
            <a:spLocks noGrp="1"/>
          </p:cNvSpPr>
          <p:nvPr>
            <p:ph idx="1"/>
          </p:nvPr>
        </p:nvSpPr>
        <p:spPr/>
        <p:txBody>
          <a:bodyPr>
            <a:normAutofit/>
          </a:bodyPr>
          <a:lstStyle/>
          <a:p>
            <a:r>
              <a:rPr lang="en-US" dirty="0"/>
              <a:t>&lt;a </a:t>
            </a:r>
            <a:r>
              <a:rPr lang="en-US" dirty="0" err="1"/>
              <a:t>href</a:t>
            </a:r>
            <a:r>
              <a:rPr lang="en-US" dirty="0"/>
              <a:t>="</a:t>
            </a:r>
            <a:r>
              <a:rPr lang="en-US" dirty="0" err="1"/>
              <a:t>javascript:void</a:t>
            </a:r>
            <a:r>
              <a:rPr lang="en-US" dirty="0"/>
              <a:t>(0);" </a:t>
            </a:r>
            <a:r>
              <a:rPr lang="en-US" dirty="0" err="1"/>
              <a:t>onclick</a:t>
            </a:r>
            <a:r>
              <a:rPr lang="en-US" dirty="0"/>
              <a:t>="$('#olTestList1').append('&lt;li&gt;Appended item&lt;/li&gt;');"&gt;Append&lt;/a&gt;   </a:t>
            </a:r>
          </a:p>
          <a:p>
            <a:r>
              <a:rPr lang="en-US" dirty="0"/>
              <a:t>&lt;a </a:t>
            </a:r>
            <a:r>
              <a:rPr lang="en-US" dirty="0" err="1"/>
              <a:t>href</a:t>
            </a:r>
            <a:r>
              <a:rPr lang="en-US" dirty="0"/>
              <a:t>="</a:t>
            </a:r>
            <a:r>
              <a:rPr lang="en-US" dirty="0" err="1"/>
              <a:t>javascript:void</a:t>
            </a:r>
            <a:r>
              <a:rPr lang="en-US" dirty="0"/>
              <a:t>(0);" </a:t>
            </a:r>
            <a:r>
              <a:rPr lang="en-US" dirty="0" err="1"/>
              <a:t>onclick</a:t>
            </a:r>
            <a:r>
              <a:rPr lang="en-US" dirty="0"/>
              <a:t>="$('#olTestList1').prepend('&lt;li&gt;Prepended item&lt;/li&gt;');"&gt;Prepend&lt;/a&gt;</a:t>
            </a:r>
          </a:p>
          <a:p>
            <a:r>
              <a:rPr lang="en-US" dirty="0"/>
              <a:t>&lt;</a:t>
            </a:r>
            <a:r>
              <a:rPr lang="en-US" dirty="0" err="1"/>
              <a:t>ol</a:t>
            </a:r>
            <a:r>
              <a:rPr lang="en-US" dirty="0"/>
              <a:t> id="olTestList1"&gt;</a:t>
            </a:r>
          </a:p>
          <a:p>
            <a:r>
              <a:rPr lang="en-US" dirty="0"/>
              <a:t>        &lt;li&gt;Existing item&lt;/li&gt;</a:t>
            </a:r>
          </a:p>
          <a:p>
            <a:r>
              <a:rPr lang="en-US" dirty="0"/>
              <a:t>        &lt;li&gt;Existing item&lt;/li&gt;</a:t>
            </a:r>
          </a:p>
          <a:p>
            <a:r>
              <a:rPr lang="en-US" dirty="0"/>
              <a:t>&lt;/</a:t>
            </a:r>
            <a:r>
              <a:rPr lang="en-US" dirty="0" err="1"/>
              <a:t>ol</a:t>
            </a:r>
            <a:r>
              <a:rPr lang="en-US" dirty="0"/>
              <a:t>&gt;</a:t>
            </a:r>
          </a:p>
        </p:txBody>
      </p:sp>
    </p:spTree>
    <p:extLst>
      <p:ext uri="{BB962C8B-B14F-4D97-AF65-F5344CB8AC3E}">
        <p14:creationId xmlns:p14="http://schemas.microsoft.com/office/powerpoint/2010/main" val="31400143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append() and prepend() </a:t>
            </a:r>
            <a:br>
              <a:rPr lang="en-US" dirty="0">
                <a:effectLst/>
              </a:rPr>
            </a:br>
            <a:endParaRPr lang="en-US" dirty="0"/>
          </a:p>
        </p:txBody>
      </p:sp>
      <p:sp>
        <p:nvSpPr>
          <p:cNvPr id="3" name="Content Placeholder 2"/>
          <p:cNvSpPr>
            <a:spLocks noGrp="1"/>
          </p:cNvSpPr>
          <p:nvPr>
            <p:ph idx="1"/>
          </p:nvPr>
        </p:nvSpPr>
        <p:spPr>
          <a:xfrm>
            <a:off x="913795" y="2096064"/>
            <a:ext cx="10353762" cy="4424006"/>
          </a:xfrm>
        </p:spPr>
        <p:txBody>
          <a:bodyPr>
            <a:normAutofit fontScale="77500" lnSpcReduction="20000"/>
          </a:bodyPr>
          <a:lstStyle/>
          <a:p>
            <a:pPr marL="0" indent="0">
              <a:buNone/>
            </a:pPr>
            <a:r>
              <a:rPr lang="en-US" dirty="0"/>
              <a:t>&lt;a </a:t>
            </a:r>
            <a:r>
              <a:rPr lang="en-US" dirty="0" err="1"/>
              <a:t>href</a:t>
            </a:r>
            <a:r>
              <a:rPr lang="en-US" dirty="0"/>
              <a:t>="</a:t>
            </a:r>
            <a:r>
              <a:rPr lang="en-US" dirty="0" err="1"/>
              <a:t>javascript:void</a:t>
            </a:r>
            <a:r>
              <a:rPr lang="en-US" dirty="0"/>
              <a:t>(0);" </a:t>
            </a:r>
            <a:r>
              <a:rPr lang="en-US" dirty="0" err="1"/>
              <a:t>onclick</a:t>
            </a:r>
            <a:r>
              <a:rPr lang="en-US" dirty="0"/>
              <a:t>="</a:t>
            </a:r>
            <a:r>
              <a:rPr lang="en-US" dirty="0" err="1"/>
              <a:t>AppendItemsToList</a:t>
            </a:r>
            <a:r>
              <a:rPr lang="en-US" dirty="0"/>
              <a:t>();"&gt;Append items&lt;/a&gt;   </a:t>
            </a:r>
          </a:p>
          <a:p>
            <a:pPr marL="0" indent="0">
              <a:buNone/>
            </a:pPr>
            <a:r>
              <a:rPr lang="en-US" dirty="0"/>
              <a:t>&lt;</a:t>
            </a:r>
            <a:r>
              <a:rPr lang="en-US" dirty="0" err="1"/>
              <a:t>ol</a:t>
            </a:r>
            <a:r>
              <a:rPr lang="en-US" dirty="0"/>
              <a:t> id="olTestList2"&gt;&lt;/</a:t>
            </a:r>
            <a:r>
              <a:rPr lang="en-US" dirty="0" err="1"/>
              <a:t>ol</a:t>
            </a:r>
            <a:r>
              <a:rPr lang="en-US" dirty="0"/>
              <a:t>&gt;</a:t>
            </a:r>
          </a:p>
          <a:p>
            <a:pPr marL="0" indent="0">
              <a:buNone/>
            </a:pPr>
            <a:r>
              <a:rPr lang="en-US" dirty="0"/>
              <a:t>&lt;script type="text/</a:t>
            </a:r>
            <a:r>
              <a:rPr lang="en-US" dirty="0" err="1"/>
              <a:t>javascript</a:t>
            </a:r>
            <a:r>
              <a:rPr lang="en-US" dirty="0"/>
              <a:t>"&gt;</a:t>
            </a:r>
          </a:p>
          <a:p>
            <a:pPr marL="0" indent="0">
              <a:buNone/>
            </a:pPr>
            <a:r>
              <a:rPr lang="en-US" dirty="0"/>
              <a:t>function </a:t>
            </a:r>
            <a:r>
              <a:rPr lang="en-US" dirty="0" err="1"/>
              <a:t>AppendItemsToList</a:t>
            </a:r>
            <a:r>
              <a:rPr lang="en-US" dirty="0"/>
              <a:t>()</a:t>
            </a:r>
          </a:p>
          <a:p>
            <a:pPr marL="0" indent="0">
              <a:buNone/>
            </a:pPr>
            <a:r>
              <a:rPr lang="en-US" dirty="0"/>
              <a:t>{</a:t>
            </a:r>
          </a:p>
          <a:p>
            <a:pPr marL="0" indent="0">
              <a:buNone/>
            </a:pPr>
            <a:r>
              <a:rPr lang="en-US" dirty="0"/>
              <a:t>        </a:t>
            </a:r>
            <a:r>
              <a:rPr lang="en-US" dirty="0" err="1"/>
              <a:t>var</a:t>
            </a:r>
            <a:r>
              <a:rPr lang="en-US" dirty="0"/>
              <a:t> item1 = $("&lt;li&gt;&lt;/li&gt;").text("Item 1");</a:t>
            </a:r>
          </a:p>
          <a:p>
            <a:pPr marL="0" indent="0">
              <a:buNone/>
            </a:pPr>
            <a:r>
              <a:rPr lang="en-US" dirty="0"/>
              <a:t>        </a:t>
            </a:r>
            <a:r>
              <a:rPr lang="en-US" dirty="0" err="1"/>
              <a:t>var</a:t>
            </a:r>
            <a:r>
              <a:rPr lang="en-US" dirty="0"/>
              <a:t> item2 = "&lt;li&gt;Item 2&lt;/li&gt;";</a:t>
            </a:r>
          </a:p>
          <a:p>
            <a:pPr marL="0" indent="0">
              <a:buNone/>
            </a:pPr>
            <a:r>
              <a:rPr lang="en-US" dirty="0"/>
              <a:t>        </a:t>
            </a:r>
            <a:r>
              <a:rPr lang="en-US" dirty="0" err="1"/>
              <a:t>var</a:t>
            </a:r>
            <a:r>
              <a:rPr lang="en-US" dirty="0"/>
              <a:t> item3 = </a:t>
            </a:r>
            <a:r>
              <a:rPr lang="en-US" dirty="0" err="1"/>
              <a:t>document.createElement</a:t>
            </a:r>
            <a:r>
              <a:rPr lang="en-US" dirty="0"/>
              <a:t>("li");</a:t>
            </a:r>
          </a:p>
          <a:p>
            <a:pPr marL="0" indent="0">
              <a:buNone/>
            </a:pPr>
            <a:r>
              <a:rPr lang="en-US" dirty="0"/>
              <a:t>        item3.innerHTML = "Item 3";        </a:t>
            </a:r>
          </a:p>
          <a:p>
            <a:pPr marL="0" indent="0">
              <a:buNone/>
            </a:pPr>
            <a:r>
              <a:rPr lang="en-US" dirty="0"/>
              <a:t>        $("#olTestList2").append(item1, item2, item3);</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3915679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before() and after()</a:t>
            </a:r>
          </a:p>
        </p:txBody>
      </p:sp>
      <p:sp>
        <p:nvSpPr>
          <p:cNvPr id="3" name="Content Placeholder 2"/>
          <p:cNvSpPr>
            <a:spLocks noGrp="1"/>
          </p:cNvSpPr>
          <p:nvPr>
            <p:ph idx="1"/>
          </p:nvPr>
        </p:nvSpPr>
        <p:spPr/>
        <p:txBody>
          <a:bodyPr>
            <a:normAutofit/>
          </a:bodyPr>
          <a:lstStyle/>
          <a:p>
            <a:pPr marL="0" indent="0">
              <a:buNone/>
            </a:pPr>
            <a:r>
              <a:rPr lang="en-US" dirty="0"/>
              <a:t>&lt;a </a:t>
            </a:r>
            <a:r>
              <a:rPr lang="en-US" dirty="0" err="1"/>
              <a:t>href</a:t>
            </a:r>
            <a:r>
              <a:rPr lang="en-US" dirty="0"/>
              <a:t>="</a:t>
            </a:r>
            <a:r>
              <a:rPr lang="en-US" dirty="0" err="1"/>
              <a:t>javascript:void</a:t>
            </a:r>
            <a:r>
              <a:rPr lang="en-US" dirty="0"/>
              <a:t>(0);" </a:t>
            </a:r>
            <a:r>
              <a:rPr lang="en-US" dirty="0" err="1"/>
              <a:t>onclick</a:t>
            </a:r>
            <a:r>
              <a:rPr lang="en-US" dirty="0"/>
              <a:t>="$('input.test1').before('&lt;</a:t>
            </a:r>
            <a:r>
              <a:rPr lang="en-US" dirty="0" err="1"/>
              <a:t>i</a:t>
            </a:r>
            <a:r>
              <a:rPr lang="en-US" dirty="0"/>
              <a:t>&gt;Before&lt;/</a:t>
            </a:r>
            <a:r>
              <a:rPr lang="en-US" dirty="0" err="1"/>
              <a:t>i</a:t>
            </a:r>
            <a:r>
              <a:rPr lang="en-US" dirty="0"/>
              <a:t>&gt;');"&gt;Before&lt;/a&gt;   </a:t>
            </a:r>
          </a:p>
          <a:p>
            <a:pPr marL="0" indent="0">
              <a:buNone/>
            </a:pPr>
            <a:r>
              <a:rPr lang="en-US" dirty="0"/>
              <a:t>&lt;a </a:t>
            </a:r>
            <a:r>
              <a:rPr lang="en-US" dirty="0" err="1"/>
              <a:t>href</a:t>
            </a:r>
            <a:r>
              <a:rPr lang="en-US" dirty="0"/>
              <a:t>="</a:t>
            </a:r>
            <a:r>
              <a:rPr lang="en-US" dirty="0" err="1"/>
              <a:t>javascript:void</a:t>
            </a:r>
            <a:r>
              <a:rPr lang="en-US" dirty="0"/>
              <a:t>(0);" </a:t>
            </a:r>
            <a:r>
              <a:rPr lang="en-US" dirty="0" err="1"/>
              <a:t>onclick</a:t>
            </a:r>
            <a:r>
              <a:rPr lang="en-US" dirty="0"/>
              <a:t>="$('input.test1').after('&lt;b&gt;After&lt;/b&gt;');"&gt;After&lt;/a&gt;</a:t>
            </a:r>
          </a:p>
          <a:p>
            <a:pPr marL="0" indent="0">
              <a:buNone/>
            </a:pPr>
            <a:r>
              <a:rPr lang="en-US" dirty="0"/>
              <a:t>&lt;</a:t>
            </a:r>
            <a:r>
              <a:rPr lang="en-US" dirty="0" err="1"/>
              <a:t>br</a:t>
            </a:r>
            <a:r>
              <a:rPr lang="en-US" dirty="0"/>
              <a:t> /&gt;&lt;</a:t>
            </a:r>
            <a:r>
              <a:rPr lang="en-US" dirty="0" err="1"/>
              <a:t>br</a:t>
            </a:r>
            <a:r>
              <a:rPr lang="en-US" dirty="0"/>
              <a:t> /&gt;</a:t>
            </a:r>
          </a:p>
          <a:p>
            <a:pPr marL="0" indent="0">
              <a:buNone/>
            </a:pPr>
            <a:r>
              <a:rPr lang="en-US" dirty="0"/>
              <a:t>&lt;input type="text" class="test1" value="Input 1" name="txtInput1" /&gt;&lt;</a:t>
            </a:r>
            <a:r>
              <a:rPr lang="en-US" dirty="0" err="1"/>
              <a:t>br</a:t>
            </a:r>
            <a:r>
              <a:rPr lang="en-US" dirty="0"/>
              <a:t> /&gt;</a:t>
            </a:r>
          </a:p>
          <a:p>
            <a:pPr marL="0" indent="0">
              <a:buNone/>
            </a:pPr>
            <a:r>
              <a:rPr lang="en-US" dirty="0"/>
              <a:t>&lt;input type="text" class="test1" value="Input 2" name="txtInput2" /&gt;&lt;</a:t>
            </a:r>
            <a:r>
              <a:rPr lang="en-US" dirty="0" err="1"/>
              <a:t>br</a:t>
            </a:r>
            <a:r>
              <a:rPr lang="en-US" dirty="0"/>
              <a:t> /&gt;</a:t>
            </a:r>
          </a:p>
        </p:txBody>
      </p:sp>
    </p:spTree>
    <p:extLst>
      <p:ext uri="{BB962C8B-B14F-4D97-AF65-F5344CB8AC3E}">
        <p14:creationId xmlns:p14="http://schemas.microsoft.com/office/powerpoint/2010/main" val="320485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remove() and empty() methods</a:t>
            </a:r>
            <a:br>
              <a:rPr lang="en-US" dirty="0">
                <a:effectLst/>
              </a:rPr>
            </a:br>
            <a:endParaRPr lang="en-US" dirty="0"/>
          </a:p>
        </p:txBody>
      </p:sp>
      <p:sp>
        <p:nvSpPr>
          <p:cNvPr id="3" name="Content Placeholder 2"/>
          <p:cNvSpPr>
            <a:spLocks noGrp="1"/>
          </p:cNvSpPr>
          <p:nvPr>
            <p:ph idx="1"/>
          </p:nvPr>
        </p:nvSpPr>
        <p:spPr/>
        <p:txBody>
          <a:bodyPr/>
          <a:lstStyle/>
          <a:p>
            <a:pPr marL="0" indent="0">
              <a:buNone/>
            </a:pPr>
            <a:r>
              <a:rPr lang="en-US" dirty="0">
                <a:effectLst/>
              </a:rPr>
              <a:t> remove() method will delete the selected element(s)</a:t>
            </a:r>
          </a:p>
          <a:p>
            <a:r>
              <a:rPr lang="en-US" dirty="0">
                <a:effectLst/>
              </a:rPr>
              <a:t> Comes with one optional parameter, which allows to filter the elements to be removed, using any of the jQuery selector syntaxes</a:t>
            </a:r>
            <a:endParaRPr lang="en-US" dirty="0"/>
          </a:p>
          <a:p>
            <a:endParaRPr lang="en-US" dirty="0">
              <a:effectLst/>
            </a:endParaRPr>
          </a:p>
          <a:p>
            <a:pPr marL="0" indent="0">
              <a:buNone/>
            </a:pPr>
            <a:r>
              <a:rPr lang="en-US" dirty="0">
                <a:effectLst/>
              </a:rPr>
              <a:t>empty() method will only delete all child elements of the selected element(s).</a:t>
            </a:r>
          </a:p>
        </p:txBody>
      </p:sp>
    </p:spTree>
    <p:extLst>
      <p:ext uri="{BB962C8B-B14F-4D97-AF65-F5344CB8AC3E}">
        <p14:creationId xmlns:p14="http://schemas.microsoft.com/office/powerpoint/2010/main" val="12242627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remove() and empty() methods</a:t>
            </a:r>
            <a:br>
              <a:rPr lang="en-US" dirty="0">
                <a:effectLst/>
              </a:rPr>
            </a:br>
            <a:endParaRPr lang="en-US" dirty="0"/>
          </a:p>
        </p:txBody>
      </p:sp>
      <p:sp>
        <p:nvSpPr>
          <p:cNvPr id="3" name="Content Placeholder 2"/>
          <p:cNvSpPr>
            <a:spLocks noGrp="1"/>
          </p:cNvSpPr>
          <p:nvPr>
            <p:ph idx="1"/>
          </p:nvPr>
        </p:nvSpPr>
        <p:spPr/>
        <p:txBody>
          <a:bodyPr>
            <a:normAutofit/>
          </a:bodyPr>
          <a:lstStyle/>
          <a:p>
            <a:pPr marL="0" indent="0">
              <a:buNone/>
            </a:pPr>
            <a:r>
              <a:rPr lang="en-US" dirty="0"/>
              <a:t>&lt;a </a:t>
            </a:r>
            <a:r>
              <a:rPr lang="en-US" dirty="0" err="1"/>
              <a:t>href</a:t>
            </a:r>
            <a:r>
              <a:rPr lang="en-US" dirty="0"/>
              <a:t>="</a:t>
            </a:r>
            <a:r>
              <a:rPr lang="en-US" dirty="0" err="1"/>
              <a:t>javascript:void</a:t>
            </a:r>
            <a:r>
              <a:rPr lang="en-US" dirty="0"/>
              <a:t>(0);" </a:t>
            </a:r>
            <a:r>
              <a:rPr lang="en-US" dirty="0" err="1"/>
              <a:t>onclick</a:t>
            </a:r>
            <a:r>
              <a:rPr lang="en-US" dirty="0"/>
              <a:t>="$('#divTestArea1').empty();"&gt;empty() div&lt;/a&gt;   </a:t>
            </a:r>
          </a:p>
          <a:p>
            <a:pPr marL="0" indent="0">
              <a:buNone/>
            </a:pPr>
            <a:r>
              <a:rPr lang="en-US" dirty="0"/>
              <a:t>&lt;a </a:t>
            </a:r>
            <a:r>
              <a:rPr lang="en-US" dirty="0" err="1"/>
              <a:t>href</a:t>
            </a:r>
            <a:r>
              <a:rPr lang="en-US" dirty="0"/>
              <a:t>="</a:t>
            </a:r>
            <a:r>
              <a:rPr lang="en-US" dirty="0" err="1"/>
              <a:t>javascript:void</a:t>
            </a:r>
            <a:r>
              <a:rPr lang="en-US" dirty="0"/>
              <a:t>(0);" </a:t>
            </a:r>
            <a:r>
              <a:rPr lang="en-US" dirty="0" err="1"/>
              <a:t>onclick</a:t>
            </a:r>
            <a:r>
              <a:rPr lang="en-US" dirty="0"/>
              <a:t>="$('#divTestArea1').remove();"&gt;remove() div&lt;/a&gt;</a:t>
            </a:r>
          </a:p>
          <a:p>
            <a:pPr marL="0" indent="0">
              <a:buNone/>
            </a:pPr>
            <a:r>
              <a:rPr lang="en-US" dirty="0"/>
              <a:t>&lt;div id="divTestArea1" style="height: 100px; width: 300px; padding: 20px; border: 1px solid silver; background-color: #</a:t>
            </a:r>
            <a:r>
              <a:rPr lang="en-US" dirty="0" err="1"/>
              <a:t>eee</a:t>
            </a:r>
            <a:r>
              <a:rPr lang="en-US" dirty="0"/>
              <a:t>;"&gt;</a:t>
            </a:r>
          </a:p>
          <a:p>
            <a:pPr marL="0" indent="0">
              <a:buNone/>
            </a:pPr>
            <a:r>
              <a:rPr lang="en-US" dirty="0"/>
              <a:t>        &lt;b&gt;Bold text&lt;/b&gt;</a:t>
            </a:r>
          </a:p>
          <a:p>
            <a:pPr marL="0" indent="0">
              <a:buNone/>
            </a:pPr>
            <a:r>
              <a:rPr lang="en-US" dirty="0"/>
              <a:t>        &lt;</a:t>
            </a:r>
            <a:r>
              <a:rPr lang="en-US" dirty="0" err="1"/>
              <a:t>i</a:t>
            </a:r>
            <a:r>
              <a:rPr lang="en-US" dirty="0"/>
              <a:t>&gt;Italic text&lt;/</a:t>
            </a:r>
            <a:r>
              <a:rPr lang="en-US" dirty="0" err="1"/>
              <a:t>i</a:t>
            </a:r>
            <a:r>
              <a:rPr lang="en-US" dirty="0"/>
              <a:t>&gt;</a:t>
            </a:r>
          </a:p>
          <a:p>
            <a:pPr marL="0" indent="0">
              <a:buNone/>
            </a:pPr>
            <a:r>
              <a:rPr lang="en-US" dirty="0"/>
              <a:t>&lt;/div&gt;</a:t>
            </a:r>
          </a:p>
        </p:txBody>
      </p:sp>
    </p:spTree>
    <p:extLst>
      <p:ext uri="{BB962C8B-B14F-4D97-AF65-F5344CB8AC3E}">
        <p14:creationId xmlns:p14="http://schemas.microsoft.com/office/powerpoint/2010/main" val="30370251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remove() and empty() methods</a:t>
            </a:r>
            <a:br>
              <a:rPr lang="en-US" dirty="0">
                <a:effectLst/>
              </a:rPr>
            </a:br>
            <a:endParaRPr lang="en-US" dirty="0"/>
          </a:p>
        </p:txBody>
      </p:sp>
      <p:sp>
        <p:nvSpPr>
          <p:cNvPr id="3" name="Content Placeholder 2"/>
          <p:cNvSpPr>
            <a:spLocks noGrp="1"/>
          </p:cNvSpPr>
          <p:nvPr>
            <p:ph idx="1"/>
          </p:nvPr>
        </p:nvSpPr>
        <p:spPr>
          <a:xfrm>
            <a:off x="913794" y="2096064"/>
            <a:ext cx="10592405" cy="4380936"/>
          </a:xfrm>
        </p:spPr>
        <p:txBody>
          <a:bodyPr>
            <a:normAutofit fontScale="92500" lnSpcReduction="10000"/>
          </a:bodyPr>
          <a:lstStyle/>
          <a:p>
            <a:pPr marL="0" indent="0">
              <a:buNone/>
            </a:pPr>
            <a:r>
              <a:rPr lang="en-US" dirty="0">
                <a:effectLst/>
              </a:rPr>
              <a:t> Remove() method comes with one optional parameter</a:t>
            </a:r>
          </a:p>
          <a:p>
            <a:pPr marL="0" indent="0">
              <a:buNone/>
            </a:pPr>
            <a:r>
              <a:rPr lang="en-US" dirty="0">
                <a:effectLst/>
              </a:rPr>
              <a:t>	Allows to filter the elements to be removed, using any of the jQuery selector syntaxes.</a:t>
            </a:r>
          </a:p>
          <a:p>
            <a:pPr marL="0" indent="0">
              <a:buNone/>
            </a:pPr>
            <a:r>
              <a:rPr lang="en-US" dirty="0">
                <a:effectLst/>
              </a:rPr>
              <a:t> &lt;a </a:t>
            </a:r>
            <a:r>
              <a:rPr lang="en-US" dirty="0" err="1">
                <a:effectLst/>
              </a:rPr>
              <a:t>href</a:t>
            </a:r>
            <a:r>
              <a:rPr lang="en-US" dirty="0">
                <a:effectLst/>
              </a:rPr>
              <a:t>="</a:t>
            </a:r>
            <a:r>
              <a:rPr lang="en-US" dirty="0" err="1">
                <a:effectLst/>
              </a:rPr>
              <a:t>javascript:void</a:t>
            </a:r>
            <a:r>
              <a:rPr lang="en-US" dirty="0">
                <a:effectLst/>
              </a:rPr>
              <a:t>(0);" </a:t>
            </a:r>
            <a:r>
              <a:rPr lang="en-US" dirty="0" err="1">
                <a:effectLst/>
              </a:rPr>
              <a:t>onclick</a:t>
            </a:r>
            <a:r>
              <a:rPr lang="en-US" dirty="0">
                <a:effectLst/>
              </a:rPr>
              <a:t>="$('#divTestArea2 b').remove('.more');"&gt;remove() more bold&lt;/a&gt;</a:t>
            </a:r>
          </a:p>
          <a:p>
            <a:pPr marL="0" indent="0">
              <a:buNone/>
            </a:pPr>
            <a:r>
              <a:rPr lang="en-US" dirty="0">
                <a:effectLst/>
              </a:rPr>
              <a:t>&lt;div id="divTestArea2" style="height: 100px; width: 300px; padding: 20px; border: 1px solid silver; background-color: #</a:t>
            </a:r>
            <a:r>
              <a:rPr lang="en-US" dirty="0" err="1">
                <a:effectLst/>
              </a:rPr>
              <a:t>eee</a:t>
            </a:r>
            <a:r>
              <a:rPr lang="en-US" dirty="0">
                <a:effectLst/>
              </a:rPr>
              <a:t>;"&gt;</a:t>
            </a:r>
          </a:p>
          <a:p>
            <a:pPr marL="0" indent="0">
              <a:buNone/>
            </a:pPr>
            <a:r>
              <a:rPr lang="en-US" dirty="0">
                <a:effectLst/>
              </a:rPr>
              <a:t>        &lt;b&gt;Bold text&lt;/b&gt;&lt;</a:t>
            </a:r>
            <a:r>
              <a:rPr lang="en-US" dirty="0" err="1">
                <a:effectLst/>
              </a:rPr>
              <a:t>br</a:t>
            </a:r>
            <a:r>
              <a:rPr lang="en-US" dirty="0">
                <a:effectLst/>
              </a:rPr>
              <a:t> /&gt;</a:t>
            </a:r>
          </a:p>
          <a:p>
            <a:pPr marL="0" indent="0">
              <a:buNone/>
            </a:pPr>
            <a:r>
              <a:rPr lang="en-US" dirty="0">
                <a:effectLst/>
              </a:rPr>
              <a:t>        &lt;b class="more"&gt;More bold text&lt;/b&gt;&lt;</a:t>
            </a:r>
            <a:r>
              <a:rPr lang="en-US" dirty="0" err="1">
                <a:effectLst/>
              </a:rPr>
              <a:t>br</a:t>
            </a:r>
            <a:r>
              <a:rPr lang="en-US" dirty="0">
                <a:effectLst/>
              </a:rPr>
              <a:t> /&gt;</a:t>
            </a:r>
          </a:p>
          <a:p>
            <a:pPr marL="0" indent="0">
              <a:buNone/>
            </a:pPr>
            <a:r>
              <a:rPr lang="en-US" dirty="0">
                <a:effectLst/>
              </a:rPr>
              <a:t>        &lt;b class="more"&gt;Even more bold text&lt;/b&gt;&lt;</a:t>
            </a:r>
            <a:r>
              <a:rPr lang="en-US" dirty="0" err="1">
                <a:effectLst/>
              </a:rPr>
              <a:t>br</a:t>
            </a:r>
            <a:r>
              <a:rPr lang="en-US" dirty="0">
                <a:effectLst/>
              </a:rPr>
              <a:t> /&gt;</a:t>
            </a:r>
          </a:p>
          <a:p>
            <a:pPr marL="0" indent="0">
              <a:buNone/>
            </a:pPr>
            <a:r>
              <a:rPr lang="en-US" dirty="0">
                <a:effectLst/>
              </a:rPr>
              <a:t>&lt;/div&gt;	</a:t>
            </a:r>
            <a:endParaRPr lang="en-US" dirty="0"/>
          </a:p>
        </p:txBody>
      </p:sp>
    </p:spTree>
    <p:extLst>
      <p:ext uri="{BB962C8B-B14F-4D97-AF65-F5344CB8AC3E}">
        <p14:creationId xmlns:p14="http://schemas.microsoft.com/office/powerpoint/2010/main" val="13206410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a:t>
            </a:r>
            <a:br>
              <a:rPr lang="en-US" b="0" dirty="0">
                <a:effectLst/>
              </a:rPr>
            </a:br>
            <a:endParaRPr lang="en-US" dirty="0"/>
          </a:p>
        </p:txBody>
      </p:sp>
      <p:sp>
        <p:nvSpPr>
          <p:cNvPr id="3" name="Content Placeholder 2"/>
          <p:cNvSpPr>
            <a:spLocks noGrp="1"/>
          </p:cNvSpPr>
          <p:nvPr>
            <p:ph idx="1"/>
          </p:nvPr>
        </p:nvSpPr>
        <p:spPr>
          <a:xfrm>
            <a:off x="913794" y="2096064"/>
            <a:ext cx="10592405" cy="4228536"/>
          </a:xfrm>
        </p:spPr>
        <p:txBody>
          <a:bodyPr>
            <a:normAutofit/>
          </a:bodyPr>
          <a:lstStyle/>
          <a:p>
            <a:r>
              <a:rPr lang="en-US" dirty="0">
                <a:effectLst/>
              </a:rPr>
              <a:t>jQuery traversing- "move through“</a:t>
            </a:r>
          </a:p>
          <a:p>
            <a:r>
              <a:rPr lang="en-US" dirty="0">
                <a:effectLst/>
              </a:rPr>
              <a:t>Used to "find" (or select) HTML elements based on their relation to other elements. Start with one selection and move through that selection until you reach the elements you desire</a:t>
            </a:r>
          </a:p>
          <a:p>
            <a:r>
              <a:rPr lang="en-US" dirty="0">
                <a:effectLst/>
              </a:rPr>
              <a:t>Easily move up (ancestors), down (descendants) and sideways (siblings) in the family tree, starting from the selected (current) element</a:t>
            </a:r>
          </a:p>
          <a:p>
            <a:r>
              <a:rPr lang="en-US" dirty="0">
                <a:effectLst/>
              </a:rPr>
              <a:t>An ancestor is a parent, grandparent, great-grandparent, and so on.</a:t>
            </a:r>
            <a:r>
              <a:rPr lang="en-US" dirty="0"/>
              <a:t/>
            </a:r>
            <a:br>
              <a:rPr lang="en-US" dirty="0"/>
            </a:br>
            <a:r>
              <a:rPr lang="en-US" dirty="0">
                <a:effectLst/>
              </a:rPr>
              <a:t>A descendant is a child, grandchild, great-grandchild, and so on.</a:t>
            </a:r>
            <a:r>
              <a:rPr lang="en-US" dirty="0"/>
              <a:t/>
            </a:r>
            <a:br>
              <a:rPr lang="en-US" dirty="0"/>
            </a:br>
            <a:r>
              <a:rPr lang="en-US" dirty="0">
                <a:effectLst/>
              </a:rPr>
              <a:t>Siblings share the same parent</a:t>
            </a:r>
            <a:endParaRPr lang="en-US" dirty="0"/>
          </a:p>
        </p:txBody>
      </p:sp>
    </p:spTree>
    <p:extLst>
      <p:ext uri="{BB962C8B-B14F-4D97-AF65-F5344CB8AC3E}">
        <p14:creationId xmlns:p14="http://schemas.microsoft.com/office/powerpoint/2010/main" val="3095502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 - Ancestors</a:t>
            </a:r>
            <a:br>
              <a:rPr lang="en-US" b="0" dirty="0">
                <a:effectLst/>
              </a:rPr>
            </a:br>
            <a:endParaRPr lang="en-US" dirty="0"/>
          </a:p>
        </p:txBody>
      </p:sp>
      <p:sp>
        <p:nvSpPr>
          <p:cNvPr id="3" name="Content Placeholder 2"/>
          <p:cNvSpPr>
            <a:spLocks noGrp="1"/>
          </p:cNvSpPr>
          <p:nvPr>
            <p:ph idx="1"/>
          </p:nvPr>
        </p:nvSpPr>
        <p:spPr/>
        <p:txBody>
          <a:bodyPr/>
          <a:lstStyle/>
          <a:p>
            <a:pPr marL="0" indent="0">
              <a:buNone/>
            </a:pPr>
            <a:r>
              <a:rPr lang="en-US" dirty="0">
                <a:effectLst/>
              </a:rPr>
              <a:t>Traversing Up the DOM Tree</a:t>
            </a:r>
          </a:p>
          <a:p>
            <a:r>
              <a:rPr lang="en-US" dirty="0">
                <a:effectLst/>
              </a:rPr>
              <a:t>parent()</a:t>
            </a:r>
          </a:p>
          <a:p>
            <a:r>
              <a:rPr lang="en-US" dirty="0">
                <a:effectLst/>
              </a:rPr>
              <a:t>parents()</a:t>
            </a:r>
          </a:p>
          <a:p>
            <a:r>
              <a:rPr lang="en-US" dirty="0" err="1">
                <a:effectLst/>
              </a:rPr>
              <a:t>parentsUntil</a:t>
            </a:r>
            <a:r>
              <a:rPr lang="en-US" dirty="0">
                <a:effectLst/>
              </a:rPr>
              <a:t>()</a:t>
            </a:r>
          </a:p>
          <a:p>
            <a:endParaRPr lang="en-US" dirty="0"/>
          </a:p>
        </p:txBody>
      </p:sp>
    </p:spTree>
    <p:extLst>
      <p:ext uri="{BB962C8B-B14F-4D97-AF65-F5344CB8AC3E}">
        <p14:creationId xmlns:p14="http://schemas.microsoft.com/office/powerpoint/2010/main" val="23134987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parent() Method</a:t>
            </a:r>
            <a:br>
              <a:rPr lang="en-US" b="0" dirty="0">
                <a:effectLst/>
              </a:rPr>
            </a:br>
            <a:endParaRPr lang="en-US" dirty="0"/>
          </a:p>
        </p:txBody>
      </p:sp>
      <p:sp>
        <p:nvSpPr>
          <p:cNvPr id="3" name="Content Placeholder 2"/>
          <p:cNvSpPr>
            <a:spLocks noGrp="1"/>
          </p:cNvSpPr>
          <p:nvPr>
            <p:ph idx="1"/>
          </p:nvPr>
        </p:nvSpPr>
        <p:spPr/>
        <p:txBody>
          <a:bodyPr>
            <a:normAutofit/>
          </a:bodyPr>
          <a:lstStyle/>
          <a:p>
            <a:r>
              <a:rPr lang="en-US" dirty="0"/>
              <a:t>The parent() method returns the direct parent element of the selected element.</a:t>
            </a:r>
          </a:p>
          <a:p>
            <a:r>
              <a:rPr lang="en-US" dirty="0"/>
              <a:t>This method only traverse a single level up the DOM tree.</a:t>
            </a:r>
          </a:p>
          <a:p>
            <a:r>
              <a:rPr lang="en-US" dirty="0"/>
              <a:t>The following example returns the direct parent element of each &lt;span&gt; elements:</a:t>
            </a:r>
          </a:p>
          <a:p>
            <a:r>
              <a:rPr lang="en-US" dirty="0"/>
              <a:t>Example</a:t>
            </a:r>
          </a:p>
          <a:p>
            <a:pPr marL="457200" lvl="1" indent="0">
              <a:buNone/>
            </a:pPr>
            <a:r>
              <a:rPr lang="en-US" dirty="0"/>
              <a:t>$(document).ready(function(){</a:t>
            </a:r>
          </a:p>
          <a:p>
            <a:pPr marL="457200" lvl="1" indent="0">
              <a:buNone/>
            </a:pPr>
            <a:r>
              <a:rPr lang="en-US" dirty="0"/>
              <a:t>    $("span").parent();</a:t>
            </a:r>
          </a:p>
          <a:p>
            <a:pPr marL="457200" lvl="1" indent="0">
              <a:buNone/>
            </a:pPr>
            <a:r>
              <a:rPr lang="en-US" dirty="0"/>
              <a:t>});</a:t>
            </a:r>
          </a:p>
        </p:txBody>
      </p:sp>
    </p:spTree>
    <p:extLst>
      <p:ext uri="{BB962C8B-B14F-4D97-AF65-F5344CB8AC3E}">
        <p14:creationId xmlns:p14="http://schemas.microsoft.com/office/powerpoint/2010/main" val="22225531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jQuery parents() Method</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The parents() method returns all ancestor elements of the selected element, all the way up to the document's root element (&lt;html&gt;).</a:t>
            </a:r>
          </a:p>
          <a:p>
            <a:r>
              <a:rPr lang="en-US" dirty="0">
                <a:effectLst/>
              </a:rPr>
              <a:t>The following example returns all ancestors of all &lt;span&gt; elements:</a:t>
            </a:r>
          </a:p>
          <a:p>
            <a:r>
              <a:rPr lang="en-US" dirty="0">
                <a:effectLst/>
              </a:rPr>
              <a:t>Example</a:t>
            </a:r>
          </a:p>
          <a:p>
            <a:pPr marL="457200" lvl="1" indent="0">
              <a:buNone/>
            </a:pPr>
            <a:r>
              <a:rPr lang="en-US" dirty="0">
                <a:effectLst/>
              </a:rPr>
              <a:t>$(document).ready(function(){</a:t>
            </a:r>
            <a:br>
              <a:rPr lang="en-US" dirty="0">
                <a:effectLst/>
              </a:rPr>
            </a:br>
            <a:r>
              <a:rPr lang="en-US" dirty="0">
                <a:effectLst/>
              </a:rPr>
              <a:t>    $("span").parents();</a:t>
            </a:r>
            <a:br>
              <a:rPr lang="en-US" dirty="0">
                <a:effectLst/>
              </a:rPr>
            </a:br>
            <a:r>
              <a:rPr lang="en-US" dirty="0">
                <a:effectLst/>
              </a:rPr>
              <a:t>});</a:t>
            </a:r>
          </a:p>
          <a:p>
            <a:endParaRPr lang="en-US" dirty="0"/>
          </a:p>
        </p:txBody>
      </p:sp>
    </p:spTree>
    <p:extLst>
      <p:ext uri="{BB962C8B-B14F-4D97-AF65-F5344CB8AC3E}">
        <p14:creationId xmlns:p14="http://schemas.microsoft.com/office/powerpoint/2010/main" val="247861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Document.ready</a:t>
            </a:r>
            <a:r>
              <a:rPr lang="en-US" dirty="0"/>
              <a:t> function</a:t>
            </a:r>
          </a:p>
        </p:txBody>
      </p:sp>
      <p:sp>
        <p:nvSpPr>
          <p:cNvPr id="3" name="Content Placeholder 2"/>
          <p:cNvSpPr>
            <a:spLocks noGrp="1"/>
          </p:cNvSpPr>
          <p:nvPr>
            <p:ph idx="1"/>
          </p:nvPr>
        </p:nvSpPr>
        <p:spPr/>
        <p:txBody>
          <a:bodyPr>
            <a:normAutofit fontScale="92500" lnSpcReduction="10000"/>
          </a:bodyPr>
          <a:lstStyle/>
          <a:p>
            <a:r>
              <a:rPr lang="en-US" dirty="0"/>
              <a:t>&lt;div id="divTest1"&gt;&lt;/div&gt;</a:t>
            </a:r>
          </a:p>
          <a:p>
            <a:r>
              <a:rPr lang="en-US" dirty="0"/>
              <a:t>&lt;script type="text/</a:t>
            </a:r>
            <a:r>
              <a:rPr lang="en-US" dirty="0" err="1"/>
              <a:t>javascript</a:t>
            </a:r>
            <a:r>
              <a:rPr lang="en-US" dirty="0"/>
              <a:t>"&gt;</a:t>
            </a:r>
          </a:p>
          <a:p>
            <a:r>
              <a:rPr lang="en-US" dirty="0"/>
              <a:t>function </a:t>
            </a:r>
            <a:r>
              <a:rPr lang="en-US" dirty="0" err="1"/>
              <a:t>DocumentReady</a:t>
            </a:r>
            <a:r>
              <a:rPr lang="en-US" dirty="0"/>
              <a:t>()</a:t>
            </a:r>
          </a:p>
          <a:p>
            <a:r>
              <a:rPr lang="en-US" dirty="0"/>
              <a:t>{</a:t>
            </a:r>
          </a:p>
          <a:p>
            <a:r>
              <a:rPr lang="en-US" dirty="0"/>
              <a:t>        $("#divTest1").text("Hello, world!");   </a:t>
            </a:r>
          </a:p>
          <a:p>
            <a:r>
              <a:rPr lang="en-US" dirty="0"/>
              <a:t>}</a:t>
            </a:r>
          </a:p>
          <a:p>
            <a:r>
              <a:rPr lang="en-US" dirty="0"/>
              <a:t>$(document).ready(</a:t>
            </a:r>
            <a:r>
              <a:rPr lang="en-US" dirty="0" err="1"/>
              <a:t>DocumentReady</a:t>
            </a:r>
            <a:r>
              <a:rPr lang="en-US" dirty="0"/>
              <a:t>);</a:t>
            </a:r>
          </a:p>
          <a:p>
            <a:r>
              <a:rPr lang="en-US" dirty="0"/>
              <a:t>&lt;/script&gt;</a:t>
            </a:r>
          </a:p>
        </p:txBody>
      </p:sp>
    </p:spTree>
    <p:extLst>
      <p:ext uri="{BB962C8B-B14F-4D97-AF65-F5344CB8AC3E}">
        <p14:creationId xmlns:p14="http://schemas.microsoft.com/office/powerpoint/2010/main" val="3141263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jQuery parents() Method</a:t>
            </a:r>
            <a:br>
              <a:rPr lang="en-US" dirty="0">
                <a:effectLst/>
              </a:rPr>
            </a:br>
            <a:endParaRPr lang="en-US" dirty="0"/>
          </a:p>
        </p:txBody>
      </p:sp>
      <p:sp>
        <p:nvSpPr>
          <p:cNvPr id="3" name="Content Placeholder 2"/>
          <p:cNvSpPr>
            <a:spLocks noGrp="1"/>
          </p:cNvSpPr>
          <p:nvPr>
            <p:ph idx="1"/>
          </p:nvPr>
        </p:nvSpPr>
        <p:spPr>
          <a:xfrm>
            <a:off x="913795" y="2096063"/>
            <a:ext cx="10353762" cy="4211971"/>
          </a:xfrm>
        </p:spPr>
        <p:txBody>
          <a:bodyPr>
            <a:normAutofit/>
          </a:bodyPr>
          <a:lstStyle/>
          <a:p>
            <a:r>
              <a:rPr lang="en-US" dirty="0"/>
              <a:t>optional parameter to filter the search for ancestors.</a:t>
            </a:r>
          </a:p>
          <a:p>
            <a:r>
              <a:rPr lang="en-US" dirty="0"/>
              <a:t>The following example returns all ancestors of all &lt;span&gt; elements that are &lt;</a:t>
            </a:r>
            <a:r>
              <a:rPr lang="en-US" dirty="0" err="1"/>
              <a:t>ul</a:t>
            </a:r>
            <a:r>
              <a:rPr lang="en-US" dirty="0"/>
              <a:t>&gt; elements:</a:t>
            </a:r>
          </a:p>
          <a:p>
            <a:r>
              <a:rPr lang="en-US" dirty="0"/>
              <a:t>Example</a:t>
            </a:r>
          </a:p>
          <a:p>
            <a:pPr marL="457200" lvl="1" indent="0">
              <a:buNone/>
            </a:pPr>
            <a:r>
              <a:rPr lang="en-US" dirty="0"/>
              <a:t>$(document).ready(function(){</a:t>
            </a:r>
          </a:p>
          <a:p>
            <a:pPr marL="457200" lvl="1" indent="0">
              <a:buNone/>
            </a:pPr>
            <a:r>
              <a:rPr lang="en-US" dirty="0"/>
              <a:t>    $("span").parents("</a:t>
            </a:r>
            <a:r>
              <a:rPr lang="en-US" dirty="0" err="1"/>
              <a:t>ul</a:t>
            </a:r>
            <a:r>
              <a:rPr lang="en-US" dirty="0"/>
              <a:t>");</a:t>
            </a:r>
          </a:p>
          <a:p>
            <a:pPr marL="457200" lvl="1" indent="0">
              <a:buNone/>
            </a:pPr>
            <a:r>
              <a:rPr lang="en-US" dirty="0"/>
              <a:t>});</a:t>
            </a:r>
          </a:p>
        </p:txBody>
      </p:sp>
    </p:spTree>
    <p:extLst>
      <p:ext uri="{BB962C8B-B14F-4D97-AF65-F5344CB8AC3E}">
        <p14:creationId xmlns:p14="http://schemas.microsoft.com/office/powerpoint/2010/main" val="3369218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jQuery </a:t>
            </a:r>
            <a:r>
              <a:rPr lang="en-US" dirty="0" err="1">
                <a:effectLst/>
              </a:rPr>
              <a:t>parentsUntil</a:t>
            </a:r>
            <a:r>
              <a:rPr lang="en-US" dirty="0">
                <a:effectLst/>
              </a:rPr>
              <a:t>() Method</a:t>
            </a:r>
            <a:br>
              <a:rPr lang="en-US" dirty="0">
                <a:effectLst/>
              </a:rPr>
            </a:br>
            <a:endParaRPr lang="en-US" dirty="0"/>
          </a:p>
        </p:txBody>
      </p:sp>
      <p:sp>
        <p:nvSpPr>
          <p:cNvPr id="3" name="Content Placeholder 2"/>
          <p:cNvSpPr>
            <a:spLocks noGrp="1"/>
          </p:cNvSpPr>
          <p:nvPr>
            <p:ph idx="1"/>
          </p:nvPr>
        </p:nvSpPr>
        <p:spPr>
          <a:xfrm>
            <a:off x="913795" y="2096064"/>
            <a:ext cx="10353762" cy="4172214"/>
          </a:xfrm>
        </p:spPr>
        <p:txBody>
          <a:bodyPr>
            <a:normAutofit/>
          </a:bodyPr>
          <a:lstStyle/>
          <a:p>
            <a:r>
              <a:rPr lang="en-US" dirty="0">
                <a:effectLst/>
              </a:rPr>
              <a:t>The </a:t>
            </a:r>
            <a:r>
              <a:rPr lang="en-US" dirty="0" err="1">
                <a:effectLst/>
              </a:rPr>
              <a:t>parentsUntil</a:t>
            </a:r>
            <a:r>
              <a:rPr lang="en-US" dirty="0">
                <a:effectLst/>
              </a:rPr>
              <a:t>() method returns all ancestor elements between two given arguments.</a:t>
            </a:r>
          </a:p>
          <a:p>
            <a:r>
              <a:rPr lang="en-US" dirty="0">
                <a:effectLst/>
              </a:rPr>
              <a:t>The following example returns all ancestor elements between a &lt;span&gt; and a &lt;div&gt; element:</a:t>
            </a:r>
          </a:p>
          <a:p>
            <a:r>
              <a:rPr lang="en-US" dirty="0">
                <a:effectLst/>
              </a:rPr>
              <a:t>Example</a:t>
            </a:r>
          </a:p>
          <a:p>
            <a:pPr marL="457200" lvl="1" indent="0">
              <a:buNone/>
            </a:pPr>
            <a:r>
              <a:rPr lang="en-US" dirty="0">
                <a:effectLst/>
              </a:rPr>
              <a:t>$(document).ready(function(){</a:t>
            </a:r>
            <a:br>
              <a:rPr lang="en-US" dirty="0">
                <a:effectLst/>
              </a:rPr>
            </a:br>
            <a:r>
              <a:rPr lang="en-US" dirty="0">
                <a:effectLst/>
              </a:rPr>
              <a:t>    $("span").</a:t>
            </a:r>
            <a:r>
              <a:rPr lang="en-US" dirty="0" err="1">
                <a:effectLst/>
              </a:rPr>
              <a:t>parentsUntil</a:t>
            </a:r>
            <a:r>
              <a:rPr lang="en-US" dirty="0">
                <a:effectLst/>
              </a:rPr>
              <a:t>("div");</a:t>
            </a:r>
            <a:br>
              <a:rPr lang="en-US" dirty="0">
                <a:effectLst/>
              </a:rPr>
            </a:br>
            <a:r>
              <a:rPr lang="en-US" dirty="0">
                <a:effectLst/>
              </a:rPr>
              <a:t>});</a:t>
            </a:r>
          </a:p>
          <a:p>
            <a:endParaRPr lang="en-US" dirty="0"/>
          </a:p>
        </p:txBody>
      </p:sp>
    </p:spTree>
    <p:extLst>
      <p:ext uri="{BB962C8B-B14F-4D97-AF65-F5344CB8AC3E}">
        <p14:creationId xmlns:p14="http://schemas.microsoft.com/office/powerpoint/2010/main" val="1852261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 - Descendants</a:t>
            </a:r>
            <a:br>
              <a:rPr lang="en-US" b="0" dirty="0">
                <a:effectLst/>
              </a:rPr>
            </a:br>
            <a:endParaRPr lang="en-US" dirty="0"/>
          </a:p>
        </p:txBody>
      </p:sp>
      <p:sp>
        <p:nvSpPr>
          <p:cNvPr id="3" name="Content Placeholder 2"/>
          <p:cNvSpPr>
            <a:spLocks noGrp="1"/>
          </p:cNvSpPr>
          <p:nvPr>
            <p:ph idx="1"/>
          </p:nvPr>
        </p:nvSpPr>
        <p:spPr/>
        <p:txBody>
          <a:bodyPr/>
          <a:lstStyle/>
          <a:p>
            <a:r>
              <a:rPr lang="en-US" dirty="0">
                <a:effectLst/>
              </a:rPr>
              <a:t>Traversing Down the DOM Tree</a:t>
            </a:r>
          </a:p>
          <a:p>
            <a:r>
              <a:rPr lang="en-US" dirty="0">
                <a:effectLst/>
              </a:rPr>
              <a:t>A descendant is a child, grandchild, great-grandchild, and so on</a:t>
            </a:r>
          </a:p>
          <a:p>
            <a:endParaRPr lang="en-US" dirty="0">
              <a:effectLst/>
            </a:endParaRPr>
          </a:p>
          <a:p>
            <a:pPr marL="457200" lvl="1" indent="0">
              <a:buNone/>
            </a:pPr>
            <a:r>
              <a:rPr lang="en-US" dirty="0">
                <a:effectLst/>
              </a:rPr>
              <a:t>children()</a:t>
            </a:r>
          </a:p>
          <a:p>
            <a:pPr marL="457200" lvl="1" indent="0">
              <a:buNone/>
            </a:pPr>
            <a:r>
              <a:rPr lang="en-US" dirty="0">
                <a:effectLst/>
              </a:rPr>
              <a:t>find()</a:t>
            </a:r>
          </a:p>
          <a:p>
            <a:pPr marL="457200" lvl="1" indent="0">
              <a:buNone/>
            </a:pPr>
            <a:endParaRPr lang="en-US" dirty="0">
              <a:effectLst/>
            </a:endParaRPr>
          </a:p>
          <a:p>
            <a:endParaRPr lang="en-US" dirty="0"/>
          </a:p>
        </p:txBody>
      </p:sp>
    </p:spTree>
    <p:extLst>
      <p:ext uri="{BB962C8B-B14F-4D97-AF65-F5344CB8AC3E}">
        <p14:creationId xmlns:p14="http://schemas.microsoft.com/office/powerpoint/2010/main" val="33658697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children() Method</a:t>
            </a:r>
            <a:br>
              <a:rPr lang="en-US" dirty="0"/>
            </a:br>
            <a:endParaRPr lang="en-US" dirty="0"/>
          </a:p>
        </p:txBody>
      </p:sp>
      <p:sp>
        <p:nvSpPr>
          <p:cNvPr id="3" name="Content Placeholder 2"/>
          <p:cNvSpPr>
            <a:spLocks noGrp="1"/>
          </p:cNvSpPr>
          <p:nvPr>
            <p:ph idx="1"/>
          </p:nvPr>
        </p:nvSpPr>
        <p:spPr>
          <a:xfrm>
            <a:off x="913795" y="2096063"/>
            <a:ext cx="10353762" cy="4556527"/>
          </a:xfrm>
        </p:spPr>
        <p:txBody>
          <a:bodyPr>
            <a:normAutofit fontScale="85000" lnSpcReduction="10000"/>
          </a:bodyPr>
          <a:lstStyle/>
          <a:p>
            <a:r>
              <a:rPr lang="en-US" dirty="0"/>
              <a:t>Returns all direct children of the selected element.</a:t>
            </a:r>
          </a:p>
          <a:p>
            <a:r>
              <a:rPr lang="en-US" dirty="0"/>
              <a:t>Only traverse a single level down the DOM tree.</a:t>
            </a:r>
          </a:p>
          <a:p>
            <a:r>
              <a:rPr lang="en-US" dirty="0"/>
              <a:t>The following example returns all elements that are direct children of each &lt;div&gt; elements:</a:t>
            </a:r>
          </a:p>
          <a:p>
            <a:r>
              <a:rPr lang="en-US" dirty="0"/>
              <a:t>Example</a:t>
            </a:r>
          </a:p>
          <a:p>
            <a:pPr marL="457200" lvl="1" indent="0">
              <a:buNone/>
            </a:pPr>
            <a:r>
              <a:rPr lang="en-US" dirty="0"/>
              <a:t>$(document).ready(function(){</a:t>
            </a:r>
          </a:p>
          <a:p>
            <a:pPr marL="457200" lvl="1" indent="0">
              <a:buNone/>
            </a:pPr>
            <a:r>
              <a:rPr lang="en-US" dirty="0"/>
              <a:t>    $("div").children();</a:t>
            </a:r>
          </a:p>
          <a:p>
            <a:pPr marL="457200" lvl="1" indent="0">
              <a:buNone/>
            </a:pPr>
            <a:r>
              <a:rPr lang="en-US" dirty="0"/>
              <a:t>});</a:t>
            </a:r>
          </a:p>
          <a:p>
            <a:r>
              <a:rPr lang="en-US" dirty="0">
                <a:effectLst/>
              </a:rPr>
              <a:t>Returns all &lt;p&gt; elements with the class name "first", that are direct children of &lt;div&gt;:</a:t>
            </a:r>
          </a:p>
          <a:p>
            <a:r>
              <a:rPr lang="en-US" dirty="0">
                <a:effectLst/>
              </a:rPr>
              <a:t>Example</a:t>
            </a:r>
          </a:p>
          <a:p>
            <a:pPr marL="457200" lvl="1" indent="0">
              <a:buNone/>
            </a:pPr>
            <a:r>
              <a:rPr lang="en-US" dirty="0">
                <a:effectLst/>
              </a:rPr>
              <a:t>$(document).ready(function(){</a:t>
            </a:r>
            <a:br>
              <a:rPr lang="en-US" dirty="0">
                <a:effectLst/>
              </a:rPr>
            </a:br>
            <a:r>
              <a:rPr lang="en-US" dirty="0">
                <a:effectLst/>
              </a:rPr>
              <a:t>    $("div").children("</a:t>
            </a:r>
            <a:r>
              <a:rPr lang="en-US" dirty="0" err="1">
                <a:effectLst/>
              </a:rPr>
              <a:t>p.first</a:t>
            </a:r>
            <a:r>
              <a:rPr lang="en-US" dirty="0">
                <a:effectLst/>
              </a:rPr>
              <a:t>");</a:t>
            </a:r>
            <a:br>
              <a:rPr lang="en-US" dirty="0">
                <a:effectLst/>
              </a:rPr>
            </a:br>
            <a:r>
              <a:rPr lang="en-US" dirty="0">
                <a:effectLst/>
              </a:rPr>
              <a:t>});</a:t>
            </a:r>
          </a:p>
          <a:p>
            <a:pPr marL="457200" lvl="1" indent="0">
              <a:buNone/>
            </a:pPr>
            <a:endParaRPr lang="en-US" dirty="0"/>
          </a:p>
        </p:txBody>
      </p:sp>
    </p:spTree>
    <p:extLst>
      <p:ext uri="{BB962C8B-B14F-4D97-AF65-F5344CB8AC3E}">
        <p14:creationId xmlns:p14="http://schemas.microsoft.com/office/powerpoint/2010/main" val="34671915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find() Method</a:t>
            </a:r>
            <a:br>
              <a:rPr lang="en-US" dirty="0"/>
            </a:br>
            <a:endParaRPr lang="en-US" dirty="0"/>
          </a:p>
        </p:txBody>
      </p:sp>
      <p:sp>
        <p:nvSpPr>
          <p:cNvPr id="3" name="Content Placeholder 2"/>
          <p:cNvSpPr>
            <a:spLocks noGrp="1"/>
          </p:cNvSpPr>
          <p:nvPr>
            <p:ph idx="1"/>
          </p:nvPr>
        </p:nvSpPr>
        <p:spPr>
          <a:xfrm>
            <a:off x="913795" y="2096064"/>
            <a:ext cx="10353762" cy="4291484"/>
          </a:xfrm>
        </p:spPr>
        <p:txBody>
          <a:bodyPr>
            <a:normAutofit fontScale="92500" lnSpcReduction="10000"/>
          </a:bodyPr>
          <a:lstStyle/>
          <a:p>
            <a:r>
              <a:rPr lang="en-US" dirty="0"/>
              <a:t>Returns descendant elements of the selected element, all the way down to the last descendant.</a:t>
            </a:r>
          </a:p>
          <a:p>
            <a:r>
              <a:rPr lang="en-US" dirty="0"/>
              <a:t>The following example returns all &lt;span&gt; elements that are descendants of &lt;div&gt;:</a:t>
            </a:r>
          </a:p>
          <a:p>
            <a:pPr marL="457200" lvl="1" indent="0">
              <a:buNone/>
            </a:pPr>
            <a:r>
              <a:rPr lang="en-US" dirty="0"/>
              <a:t>$(document).ready(function(){</a:t>
            </a:r>
          </a:p>
          <a:p>
            <a:pPr marL="457200" lvl="1" indent="0">
              <a:buNone/>
            </a:pPr>
            <a:r>
              <a:rPr lang="en-US" dirty="0"/>
              <a:t>    $("div").find("span");</a:t>
            </a:r>
          </a:p>
          <a:p>
            <a:pPr marL="457200" lvl="1" indent="0">
              <a:buNone/>
            </a:pPr>
            <a:r>
              <a:rPr lang="en-US" dirty="0"/>
              <a:t>});</a:t>
            </a:r>
          </a:p>
          <a:p>
            <a:r>
              <a:rPr lang="en-US" dirty="0">
                <a:effectLst/>
              </a:rPr>
              <a:t>The following example returns all descendants of &lt;div&gt;:</a:t>
            </a:r>
          </a:p>
          <a:p>
            <a:pPr lvl="1"/>
            <a:r>
              <a:rPr lang="en-US" dirty="0">
                <a:effectLst/>
              </a:rPr>
              <a:t>$(document).ready(function(){</a:t>
            </a:r>
            <a:br>
              <a:rPr lang="en-US" dirty="0">
                <a:effectLst/>
              </a:rPr>
            </a:br>
            <a:r>
              <a:rPr lang="en-US" dirty="0">
                <a:effectLst/>
              </a:rPr>
              <a:t>    $("div").find("*");</a:t>
            </a:r>
            <a:br>
              <a:rPr lang="en-US" dirty="0">
                <a:effectLst/>
              </a:rPr>
            </a:br>
            <a:r>
              <a:rPr lang="en-US" dirty="0">
                <a:effectLst/>
              </a:rPr>
              <a:t>});</a:t>
            </a:r>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3711903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 - Siblings</a:t>
            </a:r>
            <a:br>
              <a:rPr lang="en-US" b="0" dirty="0">
                <a:effectLst/>
              </a:rPr>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effectLst/>
              </a:rPr>
              <a:t>Traversing sideways in the DOM tree:</a:t>
            </a:r>
          </a:p>
          <a:p>
            <a:r>
              <a:rPr lang="en-US" dirty="0">
                <a:effectLst/>
              </a:rPr>
              <a:t>siblings()</a:t>
            </a:r>
          </a:p>
          <a:p>
            <a:r>
              <a:rPr lang="en-US" dirty="0">
                <a:effectLst/>
              </a:rPr>
              <a:t>next()</a:t>
            </a:r>
          </a:p>
          <a:p>
            <a:r>
              <a:rPr lang="en-US" dirty="0" err="1">
                <a:effectLst/>
              </a:rPr>
              <a:t>nextAll</a:t>
            </a:r>
            <a:r>
              <a:rPr lang="en-US" dirty="0">
                <a:effectLst/>
              </a:rPr>
              <a:t>()</a:t>
            </a:r>
          </a:p>
          <a:p>
            <a:r>
              <a:rPr lang="en-US" dirty="0" err="1">
                <a:effectLst/>
              </a:rPr>
              <a:t>nextUntil</a:t>
            </a:r>
            <a:r>
              <a:rPr lang="en-US" dirty="0">
                <a:effectLst/>
              </a:rPr>
              <a:t>()</a:t>
            </a:r>
          </a:p>
          <a:p>
            <a:r>
              <a:rPr lang="en-US" dirty="0" err="1">
                <a:effectLst/>
              </a:rPr>
              <a:t>prev</a:t>
            </a:r>
            <a:r>
              <a:rPr lang="en-US" dirty="0">
                <a:effectLst/>
              </a:rPr>
              <a:t>()</a:t>
            </a:r>
          </a:p>
          <a:p>
            <a:r>
              <a:rPr lang="en-US" dirty="0" err="1">
                <a:effectLst/>
              </a:rPr>
              <a:t>prevAll</a:t>
            </a:r>
            <a:r>
              <a:rPr lang="en-US" dirty="0">
                <a:effectLst/>
              </a:rPr>
              <a:t>()</a:t>
            </a:r>
          </a:p>
          <a:p>
            <a:r>
              <a:rPr lang="en-US" dirty="0" err="1">
                <a:effectLst/>
              </a:rPr>
              <a:t>prevUntil</a:t>
            </a:r>
            <a:r>
              <a:rPr lang="en-US" dirty="0">
                <a:effectLst/>
              </a:rPr>
              <a:t>()</a:t>
            </a:r>
          </a:p>
          <a:p>
            <a:endParaRPr lang="en-US" dirty="0"/>
          </a:p>
        </p:txBody>
      </p:sp>
    </p:spTree>
    <p:extLst>
      <p:ext uri="{BB962C8B-B14F-4D97-AF65-F5344CB8AC3E}">
        <p14:creationId xmlns:p14="http://schemas.microsoft.com/office/powerpoint/2010/main" val="112485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 - Filtering</a:t>
            </a:r>
            <a:br>
              <a:rPr lang="en-US" b="0" dirty="0">
                <a:effectLst/>
              </a:rPr>
            </a:br>
            <a:endParaRPr lang="en-US" dirty="0"/>
          </a:p>
        </p:txBody>
      </p:sp>
      <p:sp>
        <p:nvSpPr>
          <p:cNvPr id="3" name="Content Placeholder 2"/>
          <p:cNvSpPr>
            <a:spLocks noGrp="1"/>
          </p:cNvSpPr>
          <p:nvPr>
            <p:ph idx="1"/>
          </p:nvPr>
        </p:nvSpPr>
        <p:spPr/>
        <p:txBody>
          <a:bodyPr/>
          <a:lstStyle/>
          <a:p>
            <a:r>
              <a:rPr lang="en-US" dirty="0">
                <a:effectLst/>
              </a:rPr>
              <a:t>basic filtering methods - first(), last() and </a:t>
            </a:r>
            <a:r>
              <a:rPr lang="en-US" dirty="0" err="1">
                <a:effectLst/>
              </a:rPr>
              <a:t>eq</a:t>
            </a:r>
            <a:r>
              <a:rPr lang="en-US" dirty="0">
                <a:effectLst/>
              </a:rPr>
              <a:t>()</a:t>
            </a:r>
          </a:p>
          <a:p>
            <a:pPr lvl="1"/>
            <a:r>
              <a:rPr lang="en-US" dirty="0">
                <a:effectLst/>
              </a:rPr>
              <a:t>Allow to select a specific element based on its position in a group of elements.</a:t>
            </a:r>
          </a:p>
          <a:p>
            <a:r>
              <a:rPr lang="en-US" dirty="0">
                <a:effectLst/>
              </a:rPr>
              <a:t>Methods, like filter() and not()- Allow to select elements that match, or do not match, a certain criteria</a:t>
            </a:r>
          </a:p>
          <a:p>
            <a:endParaRPr lang="en-US" dirty="0"/>
          </a:p>
        </p:txBody>
      </p:sp>
    </p:spTree>
    <p:extLst>
      <p:ext uri="{BB962C8B-B14F-4D97-AF65-F5344CB8AC3E}">
        <p14:creationId xmlns:p14="http://schemas.microsoft.com/office/powerpoint/2010/main" val="2098160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 - Filtering</a:t>
            </a:r>
            <a:br>
              <a:rPr lang="en-US" b="0" dirty="0">
                <a:effectLst/>
              </a:rPr>
            </a:br>
            <a:endParaRPr lang="en-US" dirty="0"/>
          </a:p>
        </p:txBody>
      </p:sp>
      <p:sp>
        <p:nvSpPr>
          <p:cNvPr id="3" name="Content Placeholder 2"/>
          <p:cNvSpPr>
            <a:spLocks noGrp="1"/>
          </p:cNvSpPr>
          <p:nvPr>
            <p:ph idx="1"/>
          </p:nvPr>
        </p:nvSpPr>
        <p:spPr/>
        <p:txBody>
          <a:bodyPr>
            <a:normAutofit/>
          </a:bodyPr>
          <a:lstStyle/>
          <a:p>
            <a:r>
              <a:rPr lang="en-US" dirty="0">
                <a:effectLst/>
              </a:rPr>
              <a:t>$(document).ready(function(){</a:t>
            </a:r>
            <a:br>
              <a:rPr lang="en-US" dirty="0">
                <a:effectLst/>
              </a:rPr>
            </a:br>
            <a:r>
              <a:rPr lang="en-US" dirty="0">
                <a:effectLst/>
              </a:rPr>
              <a:t>    $("div p").first();</a:t>
            </a:r>
            <a:br>
              <a:rPr lang="en-US" dirty="0">
                <a:effectLst/>
              </a:rPr>
            </a:br>
            <a:r>
              <a:rPr lang="en-US" dirty="0">
                <a:effectLst/>
              </a:rPr>
              <a:t>});</a:t>
            </a:r>
          </a:p>
          <a:p>
            <a:pPr marL="0" indent="0">
              <a:buNone/>
            </a:pPr>
            <a:r>
              <a:rPr lang="en-US" dirty="0">
                <a:effectLst/>
              </a:rPr>
              <a:t>	selects the first &lt;p&gt; element inside the first &lt;div&gt; element:</a:t>
            </a:r>
          </a:p>
          <a:p>
            <a:r>
              <a:rPr lang="en-US" dirty="0">
                <a:effectLst/>
              </a:rPr>
              <a:t>$(document).ready(function(){</a:t>
            </a:r>
            <a:br>
              <a:rPr lang="en-US" dirty="0">
                <a:effectLst/>
              </a:rPr>
            </a:br>
            <a:r>
              <a:rPr lang="en-US" dirty="0">
                <a:effectLst/>
              </a:rPr>
              <a:t>    $("div p").last();</a:t>
            </a:r>
            <a:br>
              <a:rPr lang="en-US" dirty="0">
                <a:effectLst/>
              </a:rPr>
            </a:br>
            <a:r>
              <a:rPr lang="en-US" dirty="0">
                <a:effectLst/>
              </a:rPr>
              <a:t>});</a:t>
            </a:r>
          </a:p>
          <a:p>
            <a:pPr marL="457200" lvl="1" indent="0">
              <a:buNone/>
            </a:pPr>
            <a:r>
              <a:rPr lang="en-US" dirty="0">
                <a:effectLst/>
              </a:rPr>
              <a:t>	selects the last &lt;p&gt; element inside the last &lt;div&gt; element:</a:t>
            </a:r>
          </a:p>
          <a:p>
            <a:pPr lvl="1"/>
            <a:endParaRPr lang="en-US" dirty="0">
              <a:effectLst/>
            </a:endParaRPr>
          </a:p>
          <a:p>
            <a:pPr lvl="1"/>
            <a:endParaRPr lang="en-US" dirty="0">
              <a:effectLst/>
            </a:endParaRPr>
          </a:p>
          <a:p>
            <a:endParaRPr lang="en-US" dirty="0"/>
          </a:p>
        </p:txBody>
      </p:sp>
    </p:spTree>
    <p:extLst>
      <p:ext uri="{BB962C8B-B14F-4D97-AF65-F5344CB8AC3E}">
        <p14:creationId xmlns:p14="http://schemas.microsoft.com/office/powerpoint/2010/main" val="13928315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 - Filtering</a:t>
            </a:r>
            <a:br>
              <a:rPr lang="en-US" b="0" dirty="0">
                <a:effectLst/>
              </a:rPr>
            </a:br>
            <a:endParaRPr lang="en-US" dirty="0"/>
          </a:p>
        </p:txBody>
      </p:sp>
      <p:sp>
        <p:nvSpPr>
          <p:cNvPr id="3" name="Content Placeholder 2"/>
          <p:cNvSpPr>
            <a:spLocks noGrp="1"/>
          </p:cNvSpPr>
          <p:nvPr>
            <p:ph idx="1"/>
          </p:nvPr>
        </p:nvSpPr>
        <p:spPr/>
        <p:txBody>
          <a:bodyPr/>
          <a:lstStyle/>
          <a:p>
            <a:r>
              <a:rPr lang="en-US" dirty="0">
                <a:effectLst/>
              </a:rPr>
              <a:t>$(document).ready(function(){</a:t>
            </a:r>
            <a:br>
              <a:rPr lang="en-US" dirty="0">
                <a:effectLst/>
              </a:rPr>
            </a:br>
            <a:r>
              <a:rPr lang="en-US" dirty="0">
                <a:effectLst/>
              </a:rPr>
              <a:t>    $("p").</a:t>
            </a:r>
            <a:r>
              <a:rPr lang="en-US" dirty="0" err="1">
                <a:effectLst/>
              </a:rPr>
              <a:t>eq</a:t>
            </a:r>
            <a:r>
              <a:rPr lang="en-US" dirty="0">
                <a:effectLst/>
              </a:rPr>
              <a:t>(1);</a:t>
            </a:r>
            <a:br>
              <a:rPr lang="en-US" dirty="0">
                <a:effectLst/>
              </a:rPr>
            </a:br>
            <a:r>
              <a:rPr lang="en-US" dirty="0">
                <a:effectLst/>
              </a:rPr>
              <a:t>});</a:t>
            </a:r>
          </a:p>
          <a:p>
            <a:pPr lvl="1"/>
            <a:r>
              <a:rPr lang="en-US" dirty="0">
                <a:effectLst/>
              </a:rPr>
              <a:t>selects the second &lt;p&gt; element (index number 1):</a:t>
            </a:r>
          </a:p>
          <a:p>
            <a:r>
              <a:rPr lang="en-US" dirty="0">
                <a:effectLst/>
              </a:rPr>
              <a:t>$(document).ready(function(){</a:t>
            </a:r>
          </a:p>
          <a:p>
            <a:pPr marL="0" indent="0">
              <a:buNone/>
            </a:pPr>
            <a:r>
              <a:rPr lang="en-US" dirty="0">
                <a:effectLst/>
              </a:rPr>
              <a:t>    $("p").filter(".intro").</a:t>
            </a:r>
            <a:r>
              <a:rPr lang="en-US" dirty="0" err="1">
                <a:effectLst/>
              </a:rPr>
              <a:t>css</a:t>
            </a:r>
            <a:r>
              <a:rPr lang="en-US" dirty="0">
                <a:effectLst/>
              </a:rPr>
              <a:t>("background-color", "yellow");</a:t>
            </a:r>
          </a:p>
          <a:p>
            <a:pPr marL="0" indent="0">
              <a:buNone/>
            </a:pPr>
            <a:r>
              <a:rPr lang="en-US" dirty="0">
                <a:effectLst/>
              </a:rPr>
              <a:t>}); </a:t>
            </a:r>
          </a:p>
          <a:p>
            <a:pPr lvl="1"/>
            <a:r>
              <a:rPr lang="en-US" dirty="0">
                <a:effectLst/>
              </a:rPr>
              <a:t>Returns all &lt;p&gt; elements with class name "intro"</a:t>
            </a:r>
          </a:p>
          <a:p>
            <a:endParaRPr lang="en-US" dirty="0"/>
          </a:p>
        </p:txBody>
      </p:sp>
    </p:spTree>
    <p:extLst>
      <p:ext uri="{BB962C8B-B14F-4D97-AF65-F5344CB8AC3E}">
        <p14:creationId xmlns:p14="http://schemas.microsoft.com/office/powerpoint/2010/main" val="23271600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 - Filtering</a:t>
            </a:r>
            <a:br>
              <a:rPr lang="en-US" b="0" dirty="0">
                <a:effectLst/>
              </a:rPr>
            </a:br>
            <a:endParaRPr lang="en-US" dirty="0"/>
          </a:p>
        </p:txBody>
      </p:sp>
      <p:sp>
        <p:nvSpPr>
          <p:cNvPr id="3" name="Content Placeholder 2"/>
          <p:cNvSpPr>
            <a:spLocks noGrp="1"/>
          </p:cNvSpPr>
          <p:nvPr>
            <p:ph idx="1"/>
          </p:nvPr>
        </p:nvSpPr>
        <p:spPr/>
        <p:txBody>
          <a:bodyPr/>
          <a:lstStyle/>
          <a:p>
            <a:pPr marL="0" indent="0">
              <a:buNone/>
            </a:pPr>
            <a:r>
              <a:rPr lang="en-US" dirty="0"/>
              <a:t>$(document).ready(function(){</a:t>
            </a:r>
          </a:p>
          <a:p>
            <a:pPr marL="0" indent="0">
              <a:buNone/>
            </a:pPr>
            <a:r>
              <a:rPr lang="en-US" dirty="0"/>
              <a:t>    $("p").not(".intro").</a:t>
            </a:r>
            <a:r>
              <a:rPr lang="en-US" dirty="0" err="1"/>
              <a:t>css</a:t>
            </a:r>
            <a:r>
              <a:rPr lang="en-US" dirty="0"/>
              <a:t>("background-color", "yellow");</a:t>
            </a:r>
          </a:p>
          <a:p>
            <a:pPr marL="0" indent="0">
              <a:buNone/>
            </a:pPr>
            <a:r>
              <a:rPr lang="en-US" dirty="0"/>
              <a:t>});</a:t>
            </a:r>
          </a:p>
          <a:p>
            <a:pPr marL="0" indent="0">
              <a:buNone/>
            </a:pPr>
            <a:r>
              <a:rPr lang="en-US" dirty="0"/>
              <a:t>	</a:t>
            </a:r>
            <a:r>
              <a:rPr lang="en-US" dirty="0">
                <a:effectLst/>
              </a:rPr>
              <a:t>Returns all &lt;p&gt; elements that do not have class name "intro"</a:t>
            </a:r>
            <a:endParaRPr lang="en-US" dirty="0"/>
          </a:p>
        </p:txBody>
      </p:sp>
    </p:spTree>
    <p:extLst>
      <p:ext uri="{BB962C8B-B14F-4D97-AF65-F5344CB8AC3E}">
        <p14:creationId xmlns:p14="http://schemas.microsoft.com/office/powerpoint/2010/main" val="410799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Document.ready</a:t>
            </a:r>
            <a:r>
              <a:rPr lang="en-US" dirty="0"/>
              <a:t> function</a:t>
            </a:r>
          </a:p>
        </p:txBody>
      </p:sp>
      <p:sp>
        <p:nvSpPr>
          <p:cNvPr id="3" name="Content Placeholder 2"/>
          <p:cNvSpPr>
            <a:spLocks noGrp="1"/>
          </p:cNvSpPr>
          <p:nvPr>
            <p:ph idx="1"/>
          </p:nvPr>
        </p:nvSpPr>
        <p:spPr/>
        <p:txBody>
          <a:bodyPr/>
          <a:lstStyle/>
          <a:p>
            <a:r>
              <a:rPr lang="en-US" dirty="0"/>
              <a:t>&lt;div id="divTest2"&gt;&lt;/div&gt;</a:t>
            </a:r>
          </a:p>
          <a:p>
            <a:r>
              <a:rPr lang="en-US" dirty="0"/>
              <a:t>&lt;script type="text/</a:t>
            </a:r>
            <a:r>
              <a:rPr lang="en-US" dirty="0" err="1"/>
              <a:t>javascript</a:t>
            </a:r>
            <a:r>
              <a:rPr lang="en-US" dirty="0"/>
              <a:t>"&gt;</a:t>
            </a:r>
          </a:p>
          <a:p>
            <a:r>
              <a:rPr lang="en-US" dirty="0"/>
              <a:t>$(document).ready(function()</a:t>
            </a:r>
          </a:p>
          <a:p>
            <a:r>
              <a:rPr lang="en-US" dirty="0"/>
              <a:t>{</a:t>
            </a:r>
          </a:p>
          <a:p>
            <a:r>
              <a:rPr lang="en-US" dirty="0"/>
              <a:t>        $("#divTest2").text("Hello, world!");   </a:t>
            </a:r>
          </a:p>
          <a:p>
            <a:r>
              <a:rPr lang="en-US" dirty="0"/>
              <a:t>});</a:t>
            </a:r>
          </a:p>
          <a:p>
            <a:r>
              <a:rPr lang="en-US" dirty="0"/>
              <a:t>&lt;/script&gt;</a:t>
            </a:r>
          </a:p>
        </p:txBody>
      </p:sp>
    </p:spTree>
    <p:extLst>
      <p:ext uri="{BB962C8B-B14F-4D97-AF65-F5344CB8AC3E}">
        <p14:creationId xmlns:p14="http://schemas.microsoft.com/office/powerpoint/2010/main" val="23320431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 Methods</a:t>
            </a:r>
            <a:br>
              <a:rPr lang="en-US" b="0" dirty="0">
                <a:effectLst/>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6719984"/>
              </p:ext>
            </p:extLst>
          </p:nvPr>
        </p:nvGraphicFramePr>
        <p:xfrm>
          <a:off x="1020418" y="2095500"/>
          <a:ext cx="10247657" cy="4389120"/>
        </p:xfrm>
        <a:graphic>
          <a:graphicData uri="http://schemas.openxmlformats.org/drawingml/2006/table">
            <a:tbl>
              <a:tblPr firstRow="1" bandRow="1">
                <a:tableStyleId>{7DF18680-E054-41AD-8BC1-D1AEF772440D}</a:tableStyleId>
              </a:tblPr>
              <a:tblGrid>
                <a:gridCol w="1510746">
                  <a:extLst>
                    <a:ext uri="{9D8B030D-6E8A-4147-A177-3AD203B41FA5}">
                      <a16:colId xmlns:a16="http://schemas.microsoft.com/office/drawing/2014/main" xmlns="" val="503932987"/>
                    </a:ext>
                  </a:extLst>
                </a:gridCol>
                <a:gridCol w="8736911">
                  <a:extLst>
                    <a:ext uri="{9D8B030D-6E8A-4147-A177-3AD203B41FA5}">
                      <a16:colId xmlns:a16="http://schemas.microsoft.com/office/drawing/2014/main" xmlns="" val="204566131"/>
                    </a:ext>
                  </a:extLst>
                </a:gridCol>
              </a:tblGrid>
              <a:tr h="370840">
                <a:tc>
                  <a:txBody>
                    <a:bodyPr/>
                    <a:lstStyle/>
                    <a:p>
                      <a:pPr algn="l" fontAlgn="t"/>
                      <a:r>
                        <a:rPr lang="en-US" dirty="0">
                          <a:effectLst/>
                        </a:rPr>
                        <a:t>Method</a:t>
                      </a:r>
                    </a:p>
                  </a:txBody>
                  <a:tcPr marL="762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xmlns="" val="2237506774"/>
                  </a:ext>
                </a:extLst>
              </a:tr>
              <a:tr h="370840">
                <a:tc>
                  <a:txBody>
                    <a:bodyPr/>
                    <a:lstStyle/>
                    <a:p>
                      <a:pPr algn="l" fontAlgn="t"/>
                      <a:r>
                        <a:rPr lang="en-US" u="sng" dirty="0">
                          <a:solidFill>
                            <a:schemeClr val="bg1"/>
                          </a:solidFill>
                          <a:effectLst/>
                          <a:hlinkClick r:id="rId2"/>
                        </a:rPr>
                        <a:t>add()</a:t>
                      </a:r>
                      <a:endParaRPr lang="en-US" u="sng" dirty="0">
                        <a:solidFill>
                          <a:schemeClr val="bg1"/>
                        </a:solidFill>
                        <a:effectLst/>
                      </a:endParaRPr>
                    </a:p>
                  </a:txBody>
                  <a:tcPr marL="76200" marR="76200" marT="76200" marB="76200"/>
                </a:tc>
                <a:tc>
                  <a:txBody>
                    <a:bodyPr/>
                    <a:lstStyle/>
                    <a:p>
                      <a:pPr algn="l" fontAlgn="t"/>
                      <a:r>
                        <a:rPr lang="en-US" u="none">
                          <a:solidFill>
                            <a:schemeClr val="bg1"/>
                          </a:solidFill>
                          <a:effectLst/>
                        </a:rPr>
                        <a:t>Adds elements to the set of matched elements</a:t>
                      </a:r>
                    </a:p>
                  </a:txBody>
                  <a:tcPr marL="76200" marR="76200" marT="76200" marB="76200"/>
                </a:tc>
                <a:extLst>
                  <a:ext uri="{0D108BD9-81ED-4DB2-BD59-A6C34878D82A}">
                    <a16:rowId xmlns:a16="http://schemas.microsoft.com/office/drawing/2014/main" xmlns="" val="3410576509"/>
                  </a:ext>
                </a:extLst>
              </a:tr>
              <a:tr h="370840">
                <a:tc>
                  <a:txBody>
                    <a:bodyPr/>
                    <a:lstStyle/>
                    <a:p>
                      <a:pPr algn="l" fontAlgn="t"/>
                      <a:r>
                        <a:rPr lang="en-US" u="sng">
                          <a:solidFill>
                            <a:schemeClr val="bg1"/>
                          </a:solidFill>
                          <a:effectLst/>
                        </a:rPr>
                        <a:t>addBack()</a:t>
                      </a:r>
                    </a:p>
                  </a:txBody>
                  <a:tcPr marL="76200" marR="76200" marT="76200" marB="76200"/>
                </a:tc>
                <a:tc>
                  <a:txBody>
                    <a:bodyPr/>
                    <a:lstStyle/>
                    <a:p>
                      <a:pPr algn="l" fontAlgn="t"/>
                      <a:r>
                        <a:rPr lang="en-US" u="none" dirty="0">
                          <a:solidFill>
                            <a:schemeClr val="bg1"/>
                          </a:solidFill>
                          <a:effectLst/>
                        </a:rPr>
                        <a:t>Adds the previous set of elements to the current set</a:t>
                      </a:r>
                    </a:p>
                  </a:txBody>
                  <a:tcPr marL="76200" marR="76200" marT="76200" marB="76200"/>
                </a:tc>
                <a:extLst>
                  <a:ext uri="{0D108BD9-81ED-4DB2-BD59-A6C34878D82A}">
                    <a16:rowId xmlns:a16="http://schemas.microsoft.com/office/drawing/2014/main" xmlns="" val="589491662"/>
                  </a:ext>
                </a:extLst>
              </a:tr>
              <a:tr h="370840">
                <a:tc>
                  <a:txBody>
                    <a:bodyPr/>
                    <a:lstStyle/>
                    <a:p>
                      <a:pPr algn="l" fontAlgn="t"/>
                      <a:r>
                        <a:rPr lang="en-US" u="sng">
                          <a:solidFill>
                            <a:schemeClr val="bg1"/>
                          </a:solidFill>
                          <a:effectLst/>
                        </a:rPr>
                        <a:t>andSelf()</a:t>
                      </a:r>
                    </a:p>
                  </a:txBody>
                  <a:tcPr marL="76200" marR="76200" marT="76200" marB="76200"/>
                </a:tc>
                <a:tc>
                  <a:txBody>
                    <a:bodyPr/>
                    <a:lstStyle/>
                    <a:p>
                      <a:pPr algn="l" fontAlgn="t"/>
                      <a:r>
                        <a:rPr lang="en-US" u="none">
                          <a:solidFill>
                            <a:schemeClr val="bg1"/>
                          </a:solidFill>
                          <a:effectLst/>
                        </a:rPr>
                        <a:t>Deprecated in version 1.8. An alias for addBack()</a:t>
                      </a:r>
                    </a:p>
                  </a:txBody>
                  <a:tcPr marL="76200" marR="76200" marT="76200" marB="76200"/>
                </a:tc>
                <a:extLst>
                  <a:ext uri="{0D108BD9-81ED-4DB2-BD59-A6C34878D82A}">
                    <a16:rowId xmlns:a16="http://schemas.microsoft.com/office/drawing/2014/main" xmlns="" val="1961178678"/>
                  </a:ext>
                </a:extLst>
              </a:tr>
              <a:tr h="370840">
                <a:tc>
                  <a:txBody>
                    <a:bodyPr/>
                    <a:lstStyle/>
                    <a:p>
                      <a:pPr algn="l" fontAlgn="t"/>
                      <a:r>
                        <a:rPr lang="en-US" u="sng">
                          <a:solidFill>
                            <a:schemeClr val="bg1"/>
                          </a:solidFill>
                          <a:effectLst/>
                          <a:hlinkClick r:id="rId3"/>
                        </a:rPr>
                        <a:t>children()</a:t>
                      </a:r>
                      <a:endParaRPr lang="en-US" u="sng">
                        <a:solidFill>
                          <a:schemeClr val="bg1"/>
                        </a:solidFill>
                        <a:effectLst/>
                      </a:endParaRPr>
                    </a:p>
                  </a:txBody>
                  <a:tcPr marL="76200" marR="76200" marT="76200" marB="76200"/>
                </a:tc>
                <a:tc>
                  <a:txBody>
                    <a:bodyPr/>
                    <a:lstStyle/>
                    <a:p>
                      <a:pPr algn="l" fontAlgn="t"/>
                      <a:r>
                        <a:rPr lang="en-US" u="none">
                          <a:solidFill>
                            <a:schemeClr val="bg1"/>
                          </a:solidFill>
                          <a:effectLst/>
                        </a:rPr>
                        <a:t>Returns all direct children of the selected element</a:t>
                      </a:r>
                    </a:p>
                  </a:txBody>
                  <a:tcPr marL="76200" marR="76200" marT="76200" marB="76200"/>
                </a:tc>
                <a:extLst>
                  <a:ext uri="{0D108BD9-81ED-4DB2-BD59-A6C34878D82A}">
                    <a16:rowId xmlns:a16="http://schemas.microsoft.com/office/drawing/2014/main" xmlns="" val="28497260"/>
                  </a:ext>
                </a:extLst>
              </a:tr>
              <a:tr h="370840">
                <a:tc>
                  <a:txBody>
                    <a:bodyPr/>
                    <a:lstStyle/>
                    <a:p>
                      <a:pPr algn="l" fontAlgn="t"/>
                      <a:r>
                        <a:rPr lang="en-US" u="sng">
                          <a:solidFill>
                            <a:schemeClr val="bg1"/>
                          </a:solidFill>
                          <a:effectLst/>
                          <a:hlinkClick r:id="rId4"/>
                        </a:rPr>
                        <a:t>closest()</a:t>
                      </a:r>
                      <a:endParaRPr lang="en-US" u="sng">
                        <a:solidFill>
                          <a:schemeClr val="bg1"/>
                        </a:solidFill>
                        <a:effectLst/>
                      </a:endParaRPr>
                    </a:p>
                  </a:txBody>
                  <a:tcPr marL="76200" marR="76200" marT="76200" marB="76200"/>
                </a:tc>
                <a:tc>
                  <a:txBody>
                    <a:bodyPr/>
                    <a:lstStyle/>
                    <a:p>
                      <a:pPr algn="l" fontAlgn="t"/>
                      <a:r>
                        <a:rPr lang="en-US" u="none">
                          <a:solidFill>
                            <a:schemeClr val="bg1"/>
                          </a:solidFill>
                          <a:effectLst/>
                        </a:rPr>
                        <a:t>Returns the first ancestor of the selected element</a:t>
                      </a:r>
                    </a:p>
                  </a:txBody>
                  <a:tcPr marL="76200" marR="76200" marT="76200" marB="76200"/>
                </a:tc>
                <a:extLst>
                  <a:ext uri="{0D108BD9-81ED-4DB2-BD59-A6C34878D82A}">
                    <a16:rowId xmlns:a16="http://schemas.microsoft.com/office/drawing/2014/main" xmlns="" val="2608185708"/>
                  </a:ext>
                </a:extLst>
              </a:tr>
              <a:tr h="370840">
                <a:tc>
                  <a:txBody>
                    <a:bodyPr/>
                    <a:lstStyle/>
                    <a:p>
                      <a:pPr algn="l" fontAlgn="t"/>
                      <a:r>
                        <a:rPr lang="en-US" u="sng">
                          <a:solidFill>
                            <a:schemeClr val="bg1"/>
                          </a:solidFill>
                          <a:effectLst/>
                          <a:hlinkClick r:id="rId5"/>
                        </a:rPr>
                        <a:t>contents()</a:t>
                      </a:r>
                      <a:endParaRPr lang="en-US" u="sng">
                        <a:solidFill>
                          <a:schemeClr val="bg1"/>
                        </a:solidFill>
                        <a:effectLst/>
                      </a:endParaRPr>
                    </a:p>
                  </a:txBody>
                  <a:tcPr marL="76200" marR="76200" marT="76200" marB="76200"/>
                </a:tc>
                <a:tc>
                  <a:txBody>
                    <a:bodyPr/>
                    <a:lstStyle/>
                    <a:p>
                      <a:pPr algn="l" fontAlgn="t"/>
                      <a:r>
                        <a:rPr lang="en-US" u="none">
                          <a:solidFill>
                            <a:schemeClr val="bg1"/>
                          </a:solidFill>
                          <a:effectLst/>
                        </a:rPr>
                        <a:t>Returns all direct children of the selected element (including text and comment nodes)</a:t>
                      </a:r>
                    </a:p>
                  </a:txBody>
                  <a:tcPr marL="76200" marR="76200" marT="76200" marB="76200"/>
                </a:tc>
                <a:extLst>
                  <a:ext uri="{0D108BD9-81ED-4DB2-BD59-A6C34878D82A}">
                    <a16:rowId xmlns:a16="http://schemas.microsoft.com/office/drawing/2014/main" xmlns="" val="3895998875"/>
                  </a:ext>
                </a:extLst>
              </a:tr>
              <a:tr h="370840">
                <a:tc>
                  <a:txBody>
                    <a:bodyPr/>
                    <a:lstStyle/>
                    <a:p>
                      <a:pPr algn="l" fontAlgn="t"/>
                      <a:r>
                        <a:rPr lang="en-US" u="sng">
                          <a:solidFill>
                            <a:schemeClr val="bg1"/>
                          </a:solidFill>
                          <a:effectLst/>
                          <a:hlinkClick r:id="rId6"/>
                        </a:rPr>
                        <a:t>each()</a:t>
                      </a:r>
                      <a:endParaRPr lang="en-US" u="sng">
                        <a:solidFill>
                          <a:schemeClr val="bg1"/>
                        </a:solidFill>
                        <a:effectLst/>
                      </a:endParaRPr>
                    </a:p>
                  </a:txBody>
                  <a:tcPr marL="76200" marR="76200" marT="76200" marB="76200"/>
                </a:tc>
                <a:tc>
                  <a:txBody>
                    <a:bodyPr/>
                    <a:lstStyle/>
                    <a:p>
                      <a:pPr algn="l" fontAlgn="t"/>
                      <a:r>
                        <a:rPr lang="en-US" u="none">
                          <a:solidFill>
                            <a:schemeClr val="bg1"/>
                          </a:solidFill>
                          <a:effectLst/>
                        </a:rPr>
                        <a:t>Executes a function for each matched element</a:t>
                      </a:r>
                    </a:p>
                  </a:txBody>
                  <a:tcPr marL="76200" marR="76200" marT="76200" marB="76200"/>
                </a:tc>
                <a:extLst>
                  <a:ext uri="{0D108BD9-81ED-4DB2-BD59-A6C34878D82A}">
                    <a16:rowId xmlns:a16="http://schemas.microsoft.com/office/drawing/2014/main" xmlns="" val="462416157"/>
                  </a:ext>
                </a:extLst>
              </a:tr>
              <a:tr h="370840">
                <a:tc>
                  <a:txBody>
                    <a:bodyPr/>
                    <a:lstStyle/>
                    <a:p>
                      <a:pPr algn="l" fontAlgn="t"/>
                      <a:r>
                        <a:rPr lang="en-US" u="sng" dirty="0">
                          <a:solidFill>
                            <a:schemeClr val="bg1"/>
                          </a:solidFill>
                          <a:effectLst/>
                        </a:rPr>
                        <a:t>end()</a:t>
                      </a:r>
                    </a:p>
                  </a:txBody>
                  <a:tcPr marL="76200" marR="76200" marT="76200" marB="76200"/>
                </a:tc>
                <a:tc>
                  <a:txBody>
                    <a:bodyPr/>
                    <a:lstStyle/>
                    <a:p>
                      <a:pPr algn="l" fontAlgn="t"/>
                      <a:r>
                        <a:rPr lang="en-US" u="none" dirty="0">
                          <a:solidFill>
                            <a:schemeClr val="bg1"/>
                          </a:solidFill>
                          <a:effectLst/>
                        </a:rPr>
                        <a:t>Ends the most recent filtering operation in the current chain, and return the set of matched elements to its previous state</a:t>
                      </a:r>
                    </a:p>
                  </a:txBody>
                  <a:tcPr marL="76200" marR="76200" marT="76200" marB="76200"/>
                </a:tc>
                <a:extLst>
                  <a:ext uri="{0D108BD9-81ED-4DB2-BD59-A6C34878D82A}">
                    <a16:rowId xmlns:a16="http://schemas.microsoft.com/office/drawing/2014/main" xmlns="" val="1712569835"/>
                  </a:ext>
                </a:extLst>
              </a:tr>
            </a:tbl>
          </a:graphicData>
        </a:graphic>
      </p:graphicFrame>
    </p:spTree>
    <p:extLst>
      <p:ext uri="{BB962C8B-B14F-4D97-AF65-F5344CB8AC3E}">
        <p14:creationId xmlns:p14="http://schemas.microsoft.com/office/powerpoint/2010/main" val="29687333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jQuery Traversing Methods</a:t>
            </a:r>
            <a:br>
              <a:rPr lang="en-US" b="0" dirty="0">
                <a:effectLst/>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3126730"/>
              </p:ext>
            </p:extLst>
          </p:nvPr>
        </p:nvGraphicFramePr>
        <p:xfrm>
          <a:off x="914400" y="2095500"/>
          <a:ext cx="10353676" cy="4663440"/>
        </p:xfrm>
        <a:graphic>
          <a:graphicData uri="http://schemas.openxmlformats.org/drawingml/2006/table">
            <a:tbl>
              <a:tblPr firstRow="1" bandRow="1">
                <a:tableStyleId>{7DF18680-E054-41AD-8BC1-D1AEF772440D}</a:tableStyleId>
              </a:tblPr>
              <a:tblGrid>
                <a:gridCol w="1391478">
                  <a:extLst>
                    <a:ext uri="{9D8B030D-6E8A-4147-A177-3AD203B41FA5}">
                      <a16:colId xmlns:a16="http://schemas.microsoft.com/office/drawing/2014/main" xmlns="" val="1983043651"/>
                    </a:ext>
                  </a:extLst>
                </a:gridCol>
                <a:gridCol w="8962198">
                  <a:extLst>
                    <a:ext uri="{9D8B030D-6E8A-4147-A177-3AD203B41FA5}">
                      <a16:colId xmlns:a16="http://schemas.microsoft.com/office/drawing/2014/main" xmlns="" val="2445507188"/>
                    </a:ext>
                  </a:extLst>
                </a:gridCol>
              </a:tblGrid>
              <a:tr h="370840">
                <a:tc>
                  <a:txBody>
                    <a:bodyPr/>
                    <a:lstStyle/>
                    <a:p>
                      <a:pPr algn="l" fontAlgn="t"/>
                      <a:r>
                        <a:rPr lang="en-US" dirty="0">
                          <a:effectLst/>
                        </a:rPr>
                        <a:t>Method</a:t>
                      </a:r>
                    </a:p>
                  </a:txBody>
                  <a:tcPr marL="762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xmlns="" val="859496473"/>
                  </a:ext>
                </a:extLst>
              </a:tr>
              <a:tr h="370840">
                <a:tc>
                  <a:txBody>
                    <a:bodyPr/>
                    <a:lstStyle/>
                    <a:p>
                      <a:pPr algn="l" fontAlgn="t"/>
                      <a:r>
                        <a:rPr lang="en-US" dirty="0" err="1">
                          <a:effectLst/>
                          <a:hlinkClick r:id="rId2"/>
                        </a:rPr>
                        <a:t>eq</a:t>
                      </a:r>
                      <a:r>
                        <a:rPr lang="en-US" dirty="0">
                          <a:effectLst/>
                          <a:hlinkClick r:id="rId2"/>
                        </a:rPr>
                        <a:t>()</a:t>
                      </a:r>
                      <a:endParaRPr lang="en-US" dirty="0">
                        <a:effectLst/>
                      </a:endParaRPr>
                    </a:p>
                  </a:txBody>
                  <a:tcPr marL="76200" marR="76200" marT="76200" marB="76200"/>
                </a:tc>
                <a:tc>
                  <a:txBody>
                    <a:bodyPr/>
                    <a:lstStyle/>
                    <a:p>
                      <a:pPr algn="l" fontAlgn="t"/>
                      <a:r>
                        <a:rPr lang="en-US">
                          <a:effectLst/>
                        </a:rPr>
                        <a:t>Returns an element with a specific index number of the selected elements</a:t>
                      </a:r>
                    </a:p>
                  </a:txBody>
                  <a:tcPr marL="76200" marR="76200" marT="76200" marB="76200"/>
                </a:tc>
                <a:extLst>
                  <a:ext uri="{0D108BD9-81ED-4DB2-BD59-A6C34878D82A}">
                    <a16:rowId xmlns:a16="http://schemas.microsoft.com/office/drawing/2014/main" xmlns="" val="2514519065"/>
                  </a:ext>
                </a:extLst>
              </a:tr>
              <a:tr h="370840">
                <a:tc>
                  <a:txBody>
                    <a:bodyPr/>
                    <a:lstStyle/>
                    <a:p>
                      <a:pPr algn="l" fontAlgn="t"/>
                      <a:r>
                        <a:rPr lang="en-US">
                          <a:effectLst/>
                          <a:hlinkClick r:id="rId3"/>
                        </a:rPr>
                        <a:t>filter()</a:t>
                      </a:r>
                      <a:endParaRPr lang="en-US">
                        <a:effectLst/>
                      </a:endParaRPr>
                    </a:p>
                  </a:txBody>
                  <a:tcPr marL="76200" marR="76200" marT="76200" marB="76200"/>
                </a:tc>
                <a:tc>
                  <a:txBody>
                    <a:bodyPr/>
                    <a:lstStyle/>
                    <a:p>
                      <a:pPr algn="l" fontAlgn="t"/>
                      <a:r>
                        <a:rPr lang="en-US">
                          <a:effectLst/>
                        </a:rPr>
                        <a:t>Reduce the set of matched elements to those that match the selector or pass the function's test</a:t>
                      </a:r>
                    </a:p>
                  </a:txBody>
                  <a:tcPr marL="76200" marR="76200" marT="76200" marB="76200"/>
                </a:tc>
                <a:extLst>
                  <a:ext uri="{0D108BD9-81ED-4DB2-BD59-A6C34878D82A}">
                    <a16:rowId xmlns:a16="http://schemas.microsoft.com/office/drawing/2014/main" xmlns="" val="600114455"/>
                  </a:ext>
                </a:extLst>
              </a:tr>
              <a:tr h="370840">
                <a:tc>
                  <a:txBody>
                    <a:bodyPr/>
                    <a:lstStyle/>
                    <a:p>
                      <a:pPr algn="l" fontAlgn="t"/>
                      <a:r>
                        <a:rPr lang="en-US">
                          <a:effectLst/>
                          <a:hlinkClick r:id="rId4"/>
                        </a:rPr>
                        <a:t>find()</a:t>
                      </a:r>
                      <a:endParaRPr lang="en-US">
                        <a:effectLst/>
                      </a:endParaRPr>
                    </a:p>
                  </a:txBody>
                  <a:tcPr marL="76200" marR="76200" marT="76200" marB="76200"/>
                </a:tc>
                <a:tc>
                  <a:txBody>
                    <a:bodyPr/>
                    <a:lstStyle/>
                    <a:p>
                      <a:pPr algn="l" fontAlgn="t"/>
                      <a:r>
                        <a:rPr lang="en-US">
                          <a:effectLst/>
                        </a:rPr>
                        <a:t>Returns descendant elements of the selected element</a:t>
                      </a:r>
                    </a:p>
                  </a:txBody>
                  <a:tcPr marL="76200" marR="76200" marT="76200" marB="76200"/>
                </a:tc>
                <a:extLst>
                  <a:ext uri="{0D108BD9-81ED-4DB2-BD59-A6C34878D82A}">
                    <a16:rowId xmlns:a16="http://schemas.microsoft.com/office/drawing/2014/main" xmlns="" val="4122728314"/>
                  </a:ext>
                </a:extLst>
              </a:tr>
              <a:tr h="370840">
                <a:tc>
                  <a:txBody>
                    <a:bodyPr/>
                    <a:lstStyle/>
                    <a:p>
                      <a:pPr algn="l" fontAlgn="t"/>
                      <a:r>
                        <a:rPr lang="en-US">
                          <a:effectLst/>
                          <a:hlinkClick r:id="rId5"/>
                        </a:rPr>
                        <a:t>first()</a:t>
                      </a:r>
                      <a:endParaRPr lang="en-US">
                        <a:effectLst/>
                      </a:endParaRPr>
                    </a:p>
                  </a:txBody>
                  <a:tcPr marL="76200" marR="76200" marT="76200" marB="76200"/>
                </a:tc>
                <a:tc>
                  <a:txBody>
                    <a:bodyPr/>
                    <a:lstStyle/>
                    <a:p>
                      <a:pPr algn="l" fontAlgn="t"/>
                      <a:r>
                        <a:rPr lang="en-US">
                          <a:effectLst/>
                        </a:rPr>
                        <a:t>Returns the first element of the selected elements</a:t>
                      </a:r>
                    </a:p>
                  </a:txBody>
                  <a:tcPr marL="76200" marR="76200" marT="76200" marB="76200"/>
                </a:tc>
                <a:extLst>
                  <a:ext uri="{0D108BD9-81ED-4DB2-BD59-A6C34878D82A}">
                    <a16:rowId xmlns:a16="http://schemas.microsoft.com/office/drawing/2014/main" xmlns="" val="716806422"/>
                  </a:ext>
                </a:extLst>
              </a:tr>
              <a:tr h="370840">
                <a:tc>
                  <a:txBody>
                    <a:bodyPr/>
                    <a:lstStyle/>
                    <a:p>
                      <a:pPr algn="l" fontAlgn="t"/>
                      <a:r>
                        <a:rPr lang="en-US">
                          <a:effectLst/>
                          <a:hlinkClick r:id="rId6"/>
                        </a:rPr>
                        <a:t>has()</a:t>
                      </a:r>
                      <a:endParaRPr lang="en-US">
                        <a:effectLst/>
                      </a:endParaRPr>
                    </a:p>
                  </a:txBody>
                  <a:tcPr marL="76200" marR="76200" marT="76200" marB="76200"/>
                </a:tc>
                <a:tc>
                  <a:txBody>
                    <a:bodyPr/>
                    <a:lstStyle/>
                    <a:p>
                      <a:pPr algn="l" fontAlgn="t"/>
                      <a:r>
                        <a:rPr lang="en-US">
                          <a:effectLst/>
                        </a:rPr>
                        <a:t>Returns all elements that have one or more elements inside of them</a:t>
                      </a:r>
                    </a:p>
                  </a:txBody>
                  <a:tcPr marL="76200" marR="76200" marT="76200" marB="76200"/>
                </a:tc>
                <a:extLst>
                  <a:ext uri="{0D108BD9-81ED-4DB2-BD59-A6C34878D82A}">
                    <a16:rowId xmlns:a16="http://schemas.microsoft.com/office/drawing/2014/main" xmlns="" val="1880160988"/>
                  </a:ext>
                </a:extLst>
              </a:tr>
              <a:tr h="370840">
                <a:tc>
                  <a:txBody>
                    <a:bodyPr/>
                    <a:lstStyle/>
                    <a:p>
                      <a:pPr algn="l" fontAlgn="t"/>
                      <a:r>
                        <a:rPr lang="en-US">
                          <a:effectLst/>
                          <a:hlinkClick r:id="rId7"/>
                        </a:rPr>
                        <a:t>is()</a:t>
                      </a:r>
                      <a:endParaRPr lang="en-US">
                        <a:effectLst/>
                      </a:endParaRPr>
                    </a:p>
                  </a:txBody>
                  <a:tcPr marL="76200" marR="76200" marT="76200" marB="76200"/>
                </a:tc>
                <a:tc>
                  <a:txBody>
                    <a:bodyPr/>
                    <a:lstStyle/>
                    <a:p>
                      <a:pPr algn="l" fontAlgn="t"/>
                      <a:r>
                        <a:rPr lang="en-US">
                          <a:effectLst/>
                        </a:rPr>
                        <a:t>Checks the set of matched elements against a selector/element/jQuery object, and return true if at least one of these elements matches the given arguments</a:t>
                      </a:r>
                    </a:p>
                  </a:txBody>
                  <a:tcPr marL="76200" marR="76200" marT="76200" marB="76200"/>
                </a:tc>
                <a:extLst>
                  <a:ext uri="{0D108BD9-81ED-4DB2-BD59-A6C34878D82A}">
                    <a16:rowId xmlns:a16="http://schemas.microsoft.com/office/drawing/2014/main" xmlns="" val="3711384228"/>
                  </a:ext>
                </a:extLst>
              </a:tr>
              <a:tr h="370840">
                <a:tc>
                  <a:txBody>
                    <a:bodyPr/>
                    <a:lstStyle/>
                    <a:p>
                      <a:pPr algn="l" fontAlgn="t"/>
                      <a:r>
                        <a:rPr lang="en-US">
                          <a:effectLst/>
                          <a:hlinkClick r:id="rId8"/>
                        </a:rPr>
                        <a:t>last()</a:t>
                      </a:r>
                      <a:endParaRPr lang="en-US">
                        <a:effectLst/>
                      </a:endParaRPr>
                    </a:p>
                  </a:txBody>
                  <a:tcPr marL="76200" marR="76200" marT="76200" marB="76200"/>
                </a:tc>
                <a:tc>
                  <a:txBody>
                    <a:bodyPr/>
                    <a:lstStyle/>
                    <a:p>
                      <a:pPr algn="l" fontAlgn="t"/>
                      <a:r>
                        <a:rPr lang="en-US">
                          <a:effectLst/>
                        </a:rPr>
                        <a:t>Returns the last element of the selected elements</a:t>
                      </a:r>
                    </a:p>
                  </a:txBody>
                  <a:tcPr marL="76200" marR="76200" marT="76200" marB="76200"/>
                </a:tc>
                <a:extLst>
                  <a:ext uri="{0D108BD9-81ED-4DB2-BD59-A6C34878D82A}">
                    <a16:rowId xmlns:a16="http://schemas.microsoft.com/office/drawing/2014/main" xmlns="" val="147316989"/>
                  </a:ext>
                </a:extLst>
              </a:tr>
              <a:tr h="370840">
                <a:tc>
                  <a:txBody>
                    <a:bodyPr/>
                    <a:lstStyle/>
                    <a:p>
                      <a:pPr algn="l" fontAlgn="t"/>
                      <a:r>
                        <a:rPr lang="en-US">
                          <a:effectLst/>
                        </a:rPr>
                        <a:t>map()</a:t>
                      </a:r>
                    </a:p>
                  </a:txBody>
                  <a:tcPr marL="76200" marR="76200" marT="76200" marB="76200"/>
                </a:tc>
                <a:tc>
                  <a:txBody>
                    <a:bodyPr/>
                    <a:lstStyle/>
                    <a:p>
                      <a:pPr algn="l" fontAlgn="t"/>
                      <a:r>
                        <a:rPr lang="en-US" dirty="0">
                          <a:effectLst/>
                        </a:rPr>
                        <a:t>Passes each element in the matched set through a function, producing a new jQuery object containing the return values</a:t>
                      </a:r>
                    </a:p>
                  </a:txBody>
                  <a:tcPr marL="76200" marR="76200" marT="76200" marB="76200"/>
                </a:tc>
                <a:extLst>
                  <a:ext uri="{0D108BD9-81ED-4DB2-BD59-A6C34878D82A}">
                    <a16:rowId xmlns:a16="http://schemas.microsoft.com/office/drawing/2014/main" xmlns="" val="693696874"/>
                  </a:ext>
                </a:extLst>
              </a:tr>
            </a:tbl>
          </a:graphicData>
        </a:graphic>
      </p:graphicFrame>
    </p:spTree>
    <p:extLst>
      <p:ext uri="{BB962C8B-B14F-4D97-AF65-F5344CB8AC3E}">
        <p14:creationId xmlns:p14="http://schemas.microsoft.com/office/powerpoint/2010/main" val="34164409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36657138"/>
              </p:ext>
            </p:extLst>
          </p:nvPr>
        </p:nvGraphicFramePr>
        <p:xfrm>
          <a:off x="914400" y="543343"/>
          <a:ext cx="10946296" cy="6248400"/>
        </p:xfrm>
        <a:graphic>
          <a:graphicData uri="http://schemas.openxmlformats.org/drawingml/2006/table">
            <a:tbl>
              <a:tblPr firstRow="1" bandRow="1">
                <a:tableStyleId>{7DF18680-E054-41AD-8BC1-D1AEF772440D}</a:tableStyleId>
              </a:tblPr>
              <a:tblGrid>
                <a:gridCol w="1590261">
                  <a:extLst>
                    <a:ext uri="{9D8B030D-6E8A-4147-A177-3AD203B41FA5}">
                      <a16:colId xmlns:a16="http://schemas.microsoft.com/office/drawing/2014/main" xmlns="" val="1521785381"/>
                    </a:ext>
                  </a:extLst>
                </a:gridCol>
                <a:gridCol w="9356035">
                  <a:extLst>
                    <a:ext uri="{9D8B030D-6E8A-4147-A177-3AD203B41FA5}">
                      <a16:colId xmlns:a16="http://schemas.microsoft.com/office/drawing/2014/main" xmlns="" val="3758456844"/>
                    </a:ext>
                  </a:extLst>
                </a:gridCol>
              </a:tblGrid>
              <a:tr h="366410">
                <a:tc>
                  <a:txBody>
                    <a:bodyPr/>
                    <a:lstStyle/>
                    <a:p>
                      <a:pPr algn="l" fontAlgn="t"/>
                      <a:r>
                        <a:rPr lang="en-US" dirty="0">
                          <a:effectLst/>
                        </a:rPr>
                        <a:t>Method</a:t>
                      </a:r>
                    </a:p>
                  </a:txBody>
                  <a:tcPr marL="762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xmlns="" val="4052940890"/>
                  </a:ext>
                </a:extLst>
              </a:tr>
              <a:tr h="421621">
                <a:tc>
                  <a:txBody>
                    <a:bodyPr/>
                    <a:lstStyle/>
                    <a:p>
                      <a:pPr algn="l" fontAlgn="t"/>
                      <a:r>
                        <a:rPr lang="en-US" dirty="0">
                          <a:effectLst/>
                          <a:hlinkClick r:id="rId2"/>
                        </a:rPr>
                        <a:t>next()</a:t>
                      </a:r>
                      <a:endParaRPr lang="en-US" dirty="0">
                        <a:effectLst/>
                      </a:endParaRPr>
                    </a:p>
                  </a:txBody>
                  <a:tcPr marL="76200" marR="76200" marT="76200" marB="76200"/>
                </a:tc>
                <a:tc>
                  <a:txBody>
                    <a:bodyPr/>
                    <a:lstStyle/>
                    <a:p>
                      <a:pPr algn="l" fontAlgn="t"/>
                      <a:r>
                        <a:rPr lang="en-US">
                          <a:effectLst/>
                        </a:rPr>
                        <a:t>Returns the next sibling element of the selected element</a:t>
                      </a:r>
                    </a:p>
                  </a:txBody>
                  <a:tcPr marL="76200" marR="76200" marT="76200" marB="76200"/>
                </a:tc>
                <a:extLst>
                  <a:ext uri="{0D108BD9-81ED-4DB2-BD59-A6C34878D82A}">
                    <a16:rowId xmlns:a16="http://schemas.microsoft.com/office/drawing/2014/main" xmlns="" val="3485365790"/>
                  </a:ext>
                </a:extLst>
              </a:tr>
              <a:tr h="421621">
                <a:tc>
                  <a:txBody>
                    <a:bodyPr/>
                    <a:lstStyle/>
                    <a:p>
                      <a:pPr algn="l" fontAlgn="t"/>
                      <a:r>
                        <a:rPr lang="en-US">
                          <a:effectLst/>
                          <a:hlinkClick r:id="rId3"/>
                        </a:rPr>
                        <a:t>nextAll()</a:t>
                      </a:r>
                      <a:endParaRPr lang="en-US">
                        <a:effectLst/>
                      </a:endParaRPr>
                    </a:p>
                  </a:txBody>
                  <a:tcPr marL="76200" marR="76200" marT="76200" marB="76200"/>
                </a:tc>
                <a:tc>
                  <a:txBody>
                    <a:bodyPr/>
                    <a:lstStyle/>
                    <a:p>
                      <a:pPr algn="l" fontAlgn="t"/>
                      <a:r>
                        <a:rPr lang="en-US">
                          <a:effectLst/>
                        </a:rPr>
                        <a:t>Returns all next sibling elements of the selected element</a:t>
                      </a:r>
                    </a:p>
                  </a:txBody>
                  <a:tcPr marL="76200" marR="76200" marT="76200" marB="76200"/>
                </a:tc>
                <a:extLst>
                  <a:ext uri="{0D108BD9-81ED-4DB2-BD59-A6C34878D82A}">
                    <a16:rowId xmlns:a16="http://schemas.microsoft.com/office/drawing/2014/main" xmlns="" val="287494593"/>
                  </a:ext>
                </a:extLst>
              </a:tr>
              <a:tr h="421621">
                <a:tc>
                  <a:txBody>
                    <a:bodyPr/>
                    <a:lstStyle/>
                    <a:p>
                      <a:pPr algn="l" fontAlgn="t"/>
                      <a:r>
                        <a:rPr lang="en-US">
                          <a:effectLst/>
                          <a:hlinkClick r:id="rId4"/>
                        </a:rPr>
                        <a:t>nextUntil()</a:t>
                      </a:r>
                      <a:endParaRPr lang="en-US">
                        <a:effectLst/>
                      </a:endParaRPr>
                    </a:p>
                  </a:txBody>
                  <a:tcPr marL="76200" marR="76200" marT="76200" marB="76200"/>
                </a:tc>
                <a:tc>
                  <a:txBody>
                    <a:bodyPr/>
                    <a:lstStyle/>
                    <a:p>
                      <a:pPr algn="l" fontAlgn="t"/>
                      <a:r>
                        <a:rPr lang="en-US">
                          <a:effectLst/>
                        </a:rPr>
                        <a:t>Returns all next sibling elements between two given arguments</a:t>
                      </a:r>
                    </a:p>
                  </a:txBody>
                  <a:tcPr marL="76200" marR="76200" marT="76200" marB="76200"/>
                </a:tc>
                <a:extLst>
                  <a:ext uri="{0D108BD9-81ED-4DB2-BD59-A6C34878D82A}">
                    <a16:rowId xmlns:a16="http://schemas.microsoft.com/office/drawing/2014/main" xmlns="" val="865364198"/>
                  </a:ext>
                </a:extLst>
              </a:tr>
              <a:tr h="421621">
                <a:tc>
                  <a:txBody>
                    <a:bodyPr/>
                    <a:lstStyle/>
                    <a:p>
                      <a:pPr algn="l" fontAlgn="t"/>
                      <a:r>
                        <a:rPr lang="en-US">
                          <a:effectLst/>
                          <a:hlinkClick r:id="rId5"/>
                        </a:rPr>
                        <a:t>not()</a:t>
                      </a:r>
                      <a:endParaRPr lang="en-US">
                        <a:effectLst/>
                      </a:endParaRPr>
                    </a:p>
                  </a:txBody>
                  <a:tcPr marL="76200" marR="76200" marT="76200" marB="76200"/>
                </a:tc>
                <a:tc>
                  <a:txBody>
                    <a:bodyPr/>
                    <a:lstStyle/>
                    <a:p>
                      <a:pPr algn="l" fontAlgn="t"/>
                      <a:r>
                        <a:rPr lang="en-US">
                          <a:effectLst/>
                        </a:rPr>
                        <a:t>Remove elements from the set of matched elements</a:t>
                      </a:r>
                    </a:p>
                  </a:txBody>
                  <a:tcPr marL="76200" marR="76200" marT="76200" marB="76200"/>
                </a:tc>
                <a:extLst>
                  <a:ext uri="{0D108BD9-81ED-4DB2-BD59-A6C34878D82A}">
                    <a16:rowId xmlns:a16="http://schemas.microsoft.com/office/drawing/2014/main" xmlns="" val="3720113041"/>
                  </a:ext>
                </a:extLst>
              </a:tr>
              <a:tr h="421621">
                <a:tc>
                  <a:txBody>
                    <a:bodyPr/>
                    <a:lstStyle/>
                    <a:p>
                      <a:pPr algn="l" fontAlgn="t"/>
                      <a:r>
                        <a:rPr lang="en-US">
                          <a:effectLst/>
                          <a:hlinkClick r:id="rId6"/>
                        </a:rPr>
                        <a:t>offsetParent()</a:t>
                      </a:r>
                      <a:endParaRPr lang="en-US">
                        <a:effectLst/>
                      </a:endParaRPr>
                    </a:p>
                  </a:txBody>
                  <a:tcPr marL="76200" marR="76200" marT="76200" marB="76200"/>
                </a:tc>
                <a:tc>
                  <a:txBody>
                    <a:bodyPr/>
                    <a:lstStyle/>
                    <a:p>
                      <a:pPr algn="l" fontAlgn="t"/>
                      <a:r>
                        <a:rPr lang="en-US">
                          <a:effectLst/>
                        </a:rPr>
                        <a:t>Returns the first positioned parent element</a:t>
                      </a:r>
                    </a:p>
                  </a:txBody>
                  <a:tcPr marL="76200" marR="76200" marT="76200" marB="76200"/>
                </a:tc>
                <a:extLst>
                  <a:ext uri="{0D108BD9-81ED-4DB2-BD59-A6C34878D82A}">
                    <a16:rowId xmlns:a16="http://schemas.microsoft.com/office/drawing/2014/main" xmlns="" val="2648792716"/>
                  </a:ext>
                </a:extLst>
              </a:tr>
              <a:tr h="421621">
                <a:tc>
                  <a:txBody>
                    <a:bodyPr/>
                    <a:lstStyle/>
                    <a:p>
                      <a:pPr algn="l" fontAlgn="t"/>
                      <a:r>
                        <a:rPr lang="en-US">
                          <a:effectLst/>
                          <a:hlinkClick r:id="rId7"/>
                        </a:rPr>
                        <a:t>parent()</a:t>
                      </a:r>
                      <a:endParaRPr lang="en-US">
                        <a:effectLst/>
                      </a:endParaRPr>
                    </a:p>
                  </a:txBody>
                  <a:tcPr marL="76200" marR="76200" marT="76200" marB="76200"/>
                </a:tc>
                <a:tc>
                  <a:txBody>
                    <a:bodyPr/>
                    <a:lstStyle/>
                    <a:p>
                      <a:pPr algn="l" fontAlgn="t"/>
                      <a:r>
                        <a:rPr lang="en-US">
                          <a:effectLst/>
                        </a:rPr>
                        <a:t>Returns the direct parent element of the selected element</a:t>
                      </a:r>
                    </a:p>
                  </a:txBody>
                  <a:tcPr marL="76200" marR="76200" marT="76200" marB="76200"/>
                </a:tc>
                <a:extLst>
                  <a:ext uri="{0D108BD9-81ED-4DB2-BD59-A6C34878D82A}">
                    <a16:rowId xmlns:a16="http://schemas.microsoft.com/office/drawing/2014/main" xmlns="" val="1222244990"/>
                  </a:ext>
                </a:extLst>
              </a:tr>
              <a:tr h="421621">
                <a:tc>
                  <a:txBody>
                    <a:bodyPr/>
                    <a:lstStyle/>
                    <a:p>
                      <a:pPr algn="l" fontAlgn="t"/>
                      <a:r>
                        <a:rPr lang="en-US">
                          <a:effectLst/>
                          <a:hlinkClick r:id="rId8"/>
                        </a:rPr>
                        <a:t>parents()</a:t>
                      </a:r>
                      <a:endParaRPr lang="en-US">
                        <a:effectLst/>
                      </a:endParaRPr>
                    </a:p>
                  </a:txBody>
                  <a:tcPr marL="76200" marR="76200" marT="76200" marB="76200"/>
                </a:tc>
                <a:tc>
                  <a:txBody>
                    <a:bodyPr/>
                    <a:lstStyle/>
                    <a:p>
                      <a:pPr algn="l" fontAlgn="t"/>
                      <a:r>
                        <a:rPr lang="en-US">
                          <a:effectLst/>
                        </a:rPr>
                        <a:t>Returns all ancestor elements of the selected element</a:t>
                      </a:r>
                    </a:p>
                  </a:txBody>
                  <a:tcPr marL="76200" marR="76200" marT="76200" marB="76200"/>
                </a:tc>
                <a:extLst>
                  <a:ext uri="{0D108BD9-81ED-4DB2-BD59-A6C34878D82A}">
                    <a16:rowId xmlns:a16="http://schemas.microsoft.com/office/drawing/2014/main" xmlns="" val="2018563576"/>
                  </a:ext>
                </a:extLst>
              </a:tr>
              <a:tr h="630379">
                <a:tc>
                  <a:txBody>
                    <a:bodyPr/>
                    <a:lstStyle/>
                    <a:p>
                      <a:pPr algn="l" fontAlgn="t"/>
                      <a:r>
                        <a:rPr lang="en-US">
                          <a:effectLst/>
                          <a:hlinkClick r:id="rId9"/>
                        </a:rPr>
                        <a:t>parentsUntil()</a:t>
                      </a:r>
                      <a:endParaRPr lang="en-US">
                        <a:effectLst/>
                      </a:endParaRPr>
                    </a:p>
                  </a:txBody>
                  <a:tcPr marL="76200" marR="76200" marT="76200" marB="76200"/>
                </a:tc>
                <a:tc>
                  <a:txBody>
                    <a:bodyPr/>
                    <a:lstStyle/>
                    <a:p>
                      <a:pPr algn="l" fontAlgn="t"/>
                      <a:r>
                        <a:rPr lang="en-US">
                          <a:effectLst/>
                        </a:rPr>
                        <a:t>Returns all ancestor elements between two given arguments</a:t>
                      </a:r>
                    </a:p>
                  </a:txBody>
                  <a:tcPr marL="76200" marR="76200" marT="76200" marB="76200"/>
                </a:tc>
                <a:extLst>
                  <a:ext uri="{0D108BD9-81ED-4DB2-BD59-A6C34878D82A}">
                    <a16:rowId xmlns:a16="http://schemas.microsoft.com/office/drawing/2014/main" xmlns="" val="2609674943"/>
                  </a:ext>
                </a:extLst>
              </a:tr>
              <a:tr h="421621">
                <a:tc>
                  <a:txBody>
                    <a:bodyPr/>
                    <a:lstStyle/>
                    <a:p>
                      <a:pPr algn="l" fontAlgn="t"/>
                      <a:r>
                        <a:rPr lang="en-US">
                          <a:effectLst/>
                          <a:hlinkClick r:id="rId10"/>
                        </a:rPr>
                        <a:t>prev()</a:t>
                      </a:r>
                      <a:endParaRPr lang="en-US">
                        <a:effectLst/>
                      </a:endParaRPr>
                    </a:p>
                  </a:txBody>
                  <a:tcPr marL="76200" marR="76200" marT="76200" marB="76200"/>
                </a:tc>
                <a:tc>
                  <a:txBody>
                    <a:bodyPr/>
                    <a:lstStyle/>
                    <a:p>
                      <a:pPr algn="l" fontAlgn="t"/>
                      <a:r>
                        <a:rPr lang="en-US">
                          <a:effectLst/>
                        </a:rPr>
                        <a:t>Returns the previous sibling element of the selected element</a:t>
                      </a:r>
                    </a:p>
                  </a:txBody>
                  <a:tcPr marL="76200" marR="76200" marT="76200" marB="76200"/>
                </a:tc>
                <a:extLst>
                  <a:ext uri="{0D108BD9-81ED-4DB2-BD59-A6C34878D82A}">
                    <a16:rowId xmlns:a16="http://schemas.microsoft.com/office/drawing/2014/main" xmlns="" val="4178936889"/>
                  </a:ext>
                </a:extLst>
              </a:tr>
              <a:tr h="421621">
                <a:tc>
                  <a:txBody>
                    <a:bodyPr/>
                    <a:lstStyle/>
                    <a:p>
                      <a:pPr algn="l" fontAlgn="t"/>
                      <a:r>
                        <a:rPr lang="en-US">
                          <a:effectLst/>
                          <a:hlinkClick r:id="rId11"/>
                        </a:rPr>
                        <a:t>prevAll()</a:t>
                      </a:r>
                      <a:endParaRPr lang="en-US">
                        <a:effectLst/>
                      </a:endParaRPr>
                    </a:p>
                  </a:txBody>
                  <a:tcPr marL="76200" marR="76200" marT="76200" marB="76200"/>
                </a:tc>
                <a:tc>
                  <a:txBody>
                    <a:bodyPr/>
                    <a:lstStyle/>
                    <a:p>
                      <a:pPr algn="l" fontAlgn="t"/>
                      <a:r>
                        <a:rPr lang="en-US" dirty="0">
                          <a:effectLst/>
                        </a:rPr>
                        <a:t>Returns all previous sibling elements of the selected element</a:t>
                      </a:r>
                    </a:p>
                  </a:txBody>
                  <a:tcPr marL="76200" marR="76200" marT="76200" marB="76200"/>
                </a:tc>
                <a:extLst>
                  <a:ext uri="{0D108BD9-81ED-4DB2-BD59-A6C34878D82A}">
                    <a16:rowId xmlns:a16="http://schemas.microsoft.com/office/drawing/2014/main" xmlns="" val="2130407831"/>
                  </a:ext>
                </a:extLst>
              </a:tr>
              <a:tr h="421621">
                <a:tc>
                  <a:txBody>
                    <a:bodyPr/>
                    <a:lstStyle/>
                    <a:p>
                      <a:pPr algn="l" fontAlgn="t"/>
                      <a:r>
                        <a:rPr lang="en-US">
                          <a:effectLst/>
                          <a:hlinkClick r:id="rId12"/>
                        </a:rPr>
                        <a:t>prevUntil()</a:t>
                      </a:r>
                      <a:endParaRPr lang="en-US">
                        <a:effectLst/>
                      </a:endParaRPr>
                    </a:p>
                  </a:txBody>
                  <a:tcPr marL="76200" marR="76200" marT="76200" marB="76200"/>
                </a:tc>
                <a:tc>
                  <a:txBody>
                    <a:bodyPr/>
                    <a:lstStyle/>
                    <a:p>
                      <a:pPr algn="l" fontAlgn="t"/>
                      <a:r>
                        <a:rPr lang="en-US" dirty="0">
                          <a:effectLst/>
                        </a:rPr>
                        <a:t>Returns all previous sibling elements between two given arguments</a:t>
                      </a:r>
                    </a:p>
                  </a:txBody>
                  <a:tcPr marL="76200" marR="76200" marT="76200" marB="76200"/>
                </a:tc>
                <a:extLst>
                  <a:ext uri="{0D108BD9-81ED-4DB2-BD59-A6C34878D82A}">
                    <a16:rowId xmlns:a16="http://schemas.microsoft.com/office/drawing/2014/main" xmlns="" val="780000555"/>
                  </a:ext>
                </a:extLst>
              </a:tr>
              <a:tr h="421621">
                <a:tc>
                  <a:txBody>
                    <a:bodyPr/>
                    <a:lstStyle/>
                    <a:p>
                      <a:pPr algn="l" fontAlgn="t"/>
                      <a:r>
                        <a:rPr lang="en-US">
                          <a:effectLst/>
                          <a:hlinkClick r:id="rId13"/>
                        </a:rPr>
                        <a:t>siblings()</a:t>
                      </a:r>
                      <a:endParaRPr lang="en-US">
                        <a:effectLst/>
                      </a:endParaRPr>
                    </a:p>
                  </a:txBody>
                  <a:tcPr marL="76200" marR="76200" marT="76200" marB="76200"/>
                </a:tc>
                <a:tc>
                  <a:txBody>
                    <a:bodyPr/>
                    <a:lstStyle/>
                    <a:p>
                      <a:pPr algn="l" fontAlgn="t"/>
                      <a:r>
                        <a:rPr lang="en-US" dirty="0">
                          <a:effectLst/>
                        </a:rPr>
                        <a:t>Returns all sibling elements of the selected element</a:t>
                      </a:r>
                    </a:p>
                  </a:txBody>
                  <a:tcPr marL="76200" marR="76200" marT="76200" marB="76200"/>
                </a:tc>
                <a:extLst>
                  <a:ext uri="{0D108BD9-81ED-4DB2-BD59-A6C34878D82A}">
                    <a16:rowId xmlns:a16="http://schemas.microsoft.com/office/drawing/2014/main" xmlns="" val="246928471"/>
                  </a:ext>
                </a:extLst>
              </a:tr>
              <a:tr h="421621">
                <a:tc>
                  <a:txBody>
                    <a:bodyPr/>
                    <a:lstStyle/>
                    <a:p>
                      <a:pPr algn="l" fontAlgn="t"/>
                      <a:r>
                        <a:rPr lang="en-US" dirty="0">
                          <a:effectLst/>
                          <a:hlinkClick r:id="rId14"/>
                        </a:rPr>
                        <a:t>slice()</a:t>
                      </a:r>
                      <a:endParaRPr lang="en-US" dirty="0">
                        <a:effectLst/>
                      </a:endParaRPr>
                    </a:p>
                  </a:txBody>
                  <a:tcPr marL="76200" marR="76200" marT="76200" marB="76200"/>
                </a:tc>
                <a:tc>
                  <a:txBody>
                    <a:bodyPr/>
                    <a:lstStyle/>
                    <a:p>
                      <a:pPr algn="l" fontAlgn="t"/>
                      <a:r>
                        <a:rPr lang="en-US" dirty="0">
                          <a:effectLst/>
                        </a:rPr>
                        <a:t>Reduces the set of matched elements to a subset specified by a range of indices</a:t>
                      </a:r>
                    </a:p>
                  </a:txBody>
                  <a:tcPr marL="76200" marR="76200" marT="76200" marB="76200"/>
                </a:tc>
                <a:extLst>
                  <a:ext uri="{0D108BD9-81ED-4DB2-BD59-A6C34878D82A}">
                    <a16:rowId xmlns:a16="http://schemas.microsoft.com/office/drawing/2014/main" xmlns="" val="2906709058"/>
                  </a:ext>
                </a:extLst>
              </a:tr>
            </a:tbl>
          </a:graphicData>
        </a:graphic>
      </p:graphicFrame>
    </p:spTree>
    <p:extLst>
      <p:ext uri="{BB962C8B-B14F-4D97-AF65-F5344CB8AC3E}">
        <p14:creationId xmlns:p14="http://schemas.microsoft.com/office/powerpoint/2010/main" val="24623143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bind() method</a:t>
            </a:r>
            <a:br>
              <a:rPr lang="en-US" dirty="0">
                <a:effectLst/>
              </a:rPr>
            </a:br>
            <a:endParaRPr lang="en-US" dirty="0"/>
          </a:p>
        </p:txBody>
      </p:sp>
      <p:sp>
        <p:nvSpPr>
          <p:cNvPr id="3" name="Content Placeholder 2"/>
          <p:cNvSpPr>
            <a:spLocks noGrp="1"/>
          </p:cNvSpPr>
          <p:nvPr>
            <p:ph idx="1"/>
          </p:nvPr>
        </p:nvSpPr>
        <p:spPr>
          <a:xfrm>
            <a:off x="913795" y="2096064"/>
            <a:ext cx="10353762" cy="4636040"/>
          </a:xfrm>
        </p:spPr>
        <p:txBody>
          <a:bodyPr>
            <a:normAutofit fontScale="85000" lnSpcReduction="20000"/>
          </a:bodyPr>
          <a:lstStyle/>
          <a:p>
            <a:pPr marL="0" indent="0">
              <a:buNone/>
            </a:pPr>
            <a:r>
              <a:rPr lang="en-US" dirty="0">
                <a:effectLst/>
              </a:rPr>
              <a:t> Attach  code(set of operations) to one or several events on a set of elements</a:t>
            </a:r>
          </a:p>
          <a:p>
            <a:pPr marL="0" indent="0">
              <a:buNone/>
            </a:pPr>
            <a:r>
              <a:rPr lang="en-US" dirty="0"/>
              <a:t>	&lt;a </a:t>
            </a:r>
            <a:r>
              <a:rPr lang="en-US" dirty="0" err="1"/>
              <a:t>href</a:t>
            </a:r>
            <a:r>
              <a:rPr lang="en-US" dirty="0"/>
              <a:t>="</a:t>
            </a:r>
            <a:r>
              <a:rPr lang="en-US" dirty="0" err="1"/>
              <a:t>javascript:void</a:t>
            </a:r>
            <a:r>
              <a:rPr lang="en-US" dirty="0"/>
              <a:t>(0);"&gt;Test 1&lt;/a&gt;</a:t>
            </a:r>
          </a:p>
          <a:p>
            <a:pPr marL="0" indent="0">
              <a:buNone/>
            </a:pPr>
            <a:r>
              <a:rPr lang="en-US" dirty="0"/>
              <a:t>	&lt;a </a:t>
            </a:r>
            <a:r>
              <a:rPr lang="en-US" dirty="0" err="1"/>
              <a:t>href</a:t>
            </a:r>
            <a:r>
              <a:rPr lang="en-US" dirty="0"/>
              <a:t>="</a:t>
            </a:r>
            <a:r>
              <a:rPr lang="en-US" dirty="0" err="1"/>
              <a:t>javascript:void</a:t>
            </a:r>
            <a:r>
              <a:rPr lang="en-US" dirty="0"/>
              <a:t>(0);"&gt;Test 2&lt;/a&gt;</a:t>
            </a:r>
          </a:p>
          <a:p>
            <a:pPr marL="0" indent="0">
              <a:buNone/>
            </a:pPr>
            <a:r>
              <a:rPr lang="en-US" dirty="0"/>
              <a:t>	&lt;script type="text/</a:t>
            </a:r>
            <a:r>
              <a:rPr lang="en-US" dirty="0" err="1"/>
              <a:t>javascript</a:t>
            </a:r>
            <a:r>
              <a:rPr lang="en-US" dirty="0"/>
              <a:t>"&gt;</a:t>
            </a:r>
          </a:p>
          <a:p>
            <a:pPr marL="0" indent="0">
              <a:buNone/>
            </a:pPr>
            <a:r>
              <a:rPr lang="en-US" dirty="0"/>
              <a:t>	$(function()</a:t>
            </a:r>
          </a:p>
          <a:p>
            <a:pPr marL="0" indent="0">
              <a:buNone/>
            </a:pPr>
            <a:r>
              <a:rPr lang="en-US" dirty="0"/>
              <a:t>	{</a:t>
            </a:r>
          </a:p>
          <a:p>
            <a:pPr marL="0" indent="0">
              <a:buNone/>
            </a:pPr>
            <a:r>
              <a:rPr lang="en-US" dirty="0"/>
              <a:t>	        $("a").bind("click", function() {</a:t>
            </a:r>
          </a:p>
          <a:p>
            <a:pPr marL="0" indent="0">
              <a:buNone/>
            </a:pPr>
            <a:r>
              <a:rPr lang="en-US" dirty="0"/>
              <a:t>	                alert($(this).text());</a:t>
            </a:r>
          </a:p>
          <a:p>
            <a:pPr marL="0" indent="0">
              <a:buNone/>
            </a:pPr>
            <a:r>
              <a:rPr lang="en-US" dirty="0"/>
              <a:t>	        });</a:t>
            </a:r>
          </a:p>
          <a:p>
            <a:pPr marL="0" indent="0">
              <a:buNone/>
            </a:pPr>
            <a:r>
              <a:rPr lang="en-US" dirty="0"/>
              <a:t>	});</a:t>
            </a:r>
          </a:p>
          <a:p>
            <a:pPr marL="0" indent="0">
              <a:buNone/>
            </a:pPr>
            <a:r>
              <a:rPr lang="en-US" dirty="0"/>
              <a:t>	&lt;/script&gt;</a:t>
            </a:r>
          </a:p>
          <a:p>
            <a:pPr marL="0" indent="0">
              <a:buNone/>
            </a:pPr>
            <a:r>
              <a:rPr lang="en-US" dirty="0">
                <a:effectLst/>
              </a:rPr>
              <a:t>selecting all links (&lt;a&gt; elements) and then bind the anonymous function  to the click event</a:t>
            </a:r>
            <a:endParaRPr lang="en-US" dirty="0"/>
          </a:p>
          <a:p>
            <a:pPr marL="0" indent="0">
              <a:buNone/>
            </a:pPr>
            <a:endParaRPr lang="en-US" dirty="0"/>
          </a:p>
        </p:txBody>
      </p:sp>
    </p:spTree>
    <p:extLst>
      <p:ext uri="{BB962C8B-B14F-4D97-AF65-F5344CB8AC3E}">
        <p14:creationId xmlns:p14="http://schemas.microsoft.com/office/powerpoint/2010/main" val="3743951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bind() method</a:t>
            </a:r>
            <a:br>
              <a:rPr lang="en-US" dirty="0">
                <a:effectLst/>
              </a:rPr>
            </a:br>
            <a:endParaRPr lang="en-US" dirty="0"/>
          </a:p>
        </p:txBody>
      </p:sp>
      <p:sp>
        <p:nvSpPr>
          <p:cNvPr id="3" name="Content Placeholder 2"/>
          <p:cNvSpPr>
            <a:spLocks noGrp="1"/>
          </p:cNvSpPr>
          <p:nvPr>
            <p:ph idx="1"/>
          </p:nvPr>
        </p:nvSpPr>
        <p:spPr>
          <a:xfrm>
            <a:off x="913795" y="2096063"/>
            <a:ext cx="10353762" cy="4543275"/>
          </a:xfrm>
        </p:spPr>
        <p:txBody>
          <a:bodyPr>
            <a:normAutofit fontScale="92500"/>
          </a:bodyPr>
          <a:lstStyle/>
          <a:p>
            <a:r>
              <a:rPr lang="en-US" dirty="0">
                <a:effectLst/>
              </a:rPr>
              <a:t>When jQuery calls bind(), information about the event is sent as the first parameter, if you have specified one or more parameters on it. </a:t>
            </a:r>
          </a:p>
          <a:p>
            <a:r>
              <a:rPr lang="en-US" dirty="0">
                <a:effectLst/>
              </a:rPr>
              <a:t>For instance, the event object passed  contains information about where the mouse cursor is, which type the event is, which keyboard key or mouse button was pressed (if any) …&lt;div id="</a:t>
            </a:r>
            <a:r>
              <a:rPr lang="en-US" dirty="0" err="1">
                <a:effectLst/>
              </a:rPr>
              <a:t>divArea</a:t>
            </a:r>
            <a:r>
              <a:rPr lang="en-US" dirty="0">
                <a:effectLst/>
              </a:rPr>
              <a:t>" style="background-color: silver; width: 100px; height: 100px;"&gt;</a:t>
            </a:r>
          </a:p>
          <a:p>
            <a:pPr marL="914400" lvl="2" indent="0">
              <a:buNone/>
            </a:pPr>
            <a:r>
              <a:rPr lang="en-US" dirty="0">
                <a:effectLst/>
              </a:rPr>
              <a:t>&lt;/div&gt;</a:t>
            </a:r>
          </a:p>
          <a:p>
            <a:pPr marL="914400" lvl="2" indent="0">
              <a:buNone/>
            </a:pPr>
            <a:r>
              <a:rPr lang="en-US" dirty="0">
                <a:effectLst/>
              </a:rPr>
              <a:t>&lt;script type="text/</a:t>
            </a:r>
            <a:r>
              <a:rPr lang="en-US" dirty="0" err="1">
                <a:effectLst/>
              </a:rPr>
              <a:t>javascript</a:t>
            </a:r>
            <a:r>
              <a:rPr lang="en-US" dirty="0">
                <a:effectLst/>
              </a:rPr>
              <a:t>"&gt;</a:t>
            </a:r>
          </a:p>
          <a:p>
            <a:pPr marL="914400" lvl="2" indent="0">
              <a:buNone/>
            </a:pPr>
            <a:r>
              <a:rPr lang="en-US" dirty="0">
                <a:effectLst/>
              </a:rPr>
              <a:t>$("#</a:t>
            </a:r>
            <a:r>
              <a:rPr lang="en-US" dirty="0" err="1">
                <a:effectLst/>
              </a:rPr>
              <a:t>divArea</a:t>
            </a:r>
            <a:r>
              <a:rPr lang="en-US" dirty="0">
                <a:effectLst/>
              </a:rPr>
              <a:t>").bind("</a:t>
            </a:r>
            <a:r>
              <a:rPr lang="en-US" dirty="0" err="1">
                <a:effectLst/>
              </a:rPr>
              <a:t>mousemove</a:t>
            </a:r>
            <a:r>
              <a:rPr lang="en-US" dirty="0">
                <a:effectLst/>
              </a:rPr>
              <a:t>", function(event)</a:t>
            </a:r>
          </a:p>
          <a:p>
            <a:pPr marL="914400" lvl="2" indent="0">
              <a:buNone/>
            </a:pPr>
            <a:r>
              <a:rPr lang="en-US" dirty="0">
                <a:effectLst/>
              </a:rPr>
              <a:t>{</a:t>
            </a:r>
          </a:p>
          <a:p>
            <a:pPr marL="914400" lvl="2" indent="0">
              <a:buNone/>
            </a:pPr>
            <a:r>
              <a:rPr lang="en-US" dirty="0">
                <a:effectLst/>
              </a:rPr>
              <a:t>        $(this).text(</a:t>
            </a:r>
            <a:r>
              <a:rPr lang="en-US" dirty="0" err="1">
                <a:effectLst/>
              </a:rPr>
              <a:t>event.pageX</a:t>
            </a:r>
            <a:r>
              <a:rPr lang="en-US" dirty="0">
                <a:effectLst/>
              </a:rPr>
              <a:t> + "," + </a:t>
            </a:r>
            <a:r>
              <a:rPr lang="en-US" dirty="0" err="1">
                <a:effectLst/>
              </a:rPr>
              <a:t>event.pageY</a:t>
            </a:r>
            <a:r>
              <a:rPr lang="en-US" dirty="0">
                <a:effectLst/>
              </a:rPr>
              <a:t>);</a:t>
            </a:r>
          </a:p>
          <a:p>
            <a:pPr marL="914400" lvl="2" indent="0">
              <a:buNone/>
            </a:pPr>
            <a:r>
              <a:rPr lang="en-US" dirty="0">
                <a:effectLst/>
              </a:rPr>
              <a:t>});</a:t>
            </a:r>
          </a:p>
          <a:p>
            <a:pPr marL="914400" lvl="2" indent="0">
              <a:buNone/>
            </a:pPr>
            <a:r>
              <a:rPr lang="en-US" dirty="0">
                <a:effectLst/>
              </a:rPr>
              <a:t>&lt;/script&gt;</a:t>
            </a:r>
          </a:p>
          <a:p>
            <a:endParaRPr lang="en-US" dirty="0">
              <a:effectLst/>
            </a:endParaRPr>
          </a:p>
          <a:p>
            <a:endParaRPr lang="en-US" dirty="0"/>
          </a:p>
        </p:txBody>
      </p:sp>
    </p:spTree>
    <p:extLst>
      <p:ext uri="{BB962C8B-B14F-4D97-AF65-F5344CB8AC3E}">
        <p14:creationId xmlns:p14="http://schemas.microsoft.com/office/powerpoint/2010/main" val="40085137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unbind() method</a:t>
            </a:r>
          </a:p>
        </p:txBody>
      </p:sp>
      <p:sp>
        <p:nvSpPr>
          <p:cNvPr id="3" name="Content Placeholder 2"/>
          <p:cNvSpPr>
            <a:spLocks noGrp="1"/>
          </p:cNvSpPr>
          <p:nvPr>
            <p:ph idx="1"/>
          </p:nvPr>
        </p:nvSpPr>
        <p:spPr/>
        <p:txBody>
          <a:bodyPr>
            <a:normAutofit/>
          </a:bodyPr>
          <a:lstStyle/>
          <a:p>
            <a:r>
              <a:rPr lang="en-US" dirty="0"/>
              <a:t> the bind() method- to subscribe to events with jQuery.</a:t>
            </a:r>
          </a:p>
          <a:p>
            <a:r>
              <a:rPr lang="en-US" dirty="0"/>
              <a:t>unbind() method -to remove these subscriptions again for various reasons, to prevent the event handler to be executed once the event occurs. </a:t>
            </a:r>
          </a:p>
          <a:p>
            <a:pPr lvl="1"/>
            <a:r>
              <a:rPr lang="en-US" dirty="0"/>
              <a:t>$("a").unbind();</a:t>
            </a:r>
          </a:p>
          <a:p>
            <a:r>
              <a:rPr lang="en-US" dirty="0"/>
              <a:t>Remove any event handlers that is attached with the bind() function.</a:t>
            </a:r>
          </a:p>
          <a:p>
            <a:r>
              <a:rPr lang="en-US" dirty="0"/>
              <a:t>To only remove event subscriptions of a specific type, for instance clicks and </a:t>
            </a:r>
            <a:r>
              <a:rPr lang="en-US" dirty="0" err="1"/>
              <a:t>doubleclicks</a:t>
            </a:r>
            <a:r>
              <a:rPr lang="en-US" dirty="0"/>
              <a:t>:</a:t>
            </a:r>
          </a:p>
          <a:p>
            <a:r>
              <a:rPr lang="en-US" dirty="0"/>
              <a:t>$("a").unbind("click </a:t>
            </a:r>
            <a:r>
              <a:rPr lang="en-US" dirty="0" err="1"/>
              <a:t>doubleclick</a:t>
            </a:r>
            <a:r>
              <a:rPr lang="en-US" dirty="0"/>
              <a:t>");</a:t>
            </a:r>
          </a:p>
        </p:txBody>
      </p:sp>
    </p:spTree>
    <p:extLst>
      <p:ext uri="{BB962C8B-B14F-4D97-AF65-F5344CB8AC3E}">
        <p14:creationId xmlns:p14="http://schemas.microsoft.com/office/powerpoint/2010/main" val="39010287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unbind() method</a:t>
            </a:r>
          </a:p>
        </p:txBody>
      </p:sp>
      <p:sp>
        <p:nvSpPr>
          <p:cNvPr id="3" name="Content Placeholder 2"/>
          <p:cNvSpPr>
            <a:spLocks noGrp="1"/>
          </p:cNvSpPr>
          <p:nvPr>
            <p:ph idx="1"/>
          </p:nvPr>
        </p:nvSpPr>
        <p:spPr>
          <a:xfrm>
            <a:off x="533400" y="1935921"/>
            <a:ext cx="10734157" cy="4756427"/>
          </a:xfrm>
        </p:spPr>
        <p:txBody>
          <a:bodyPr>
            <a:normAutofit fontScale="92500" lnSpcReduction="20000"/>
          </a:bodyPr>
          <a:lstStyle/>
          <a:p>
            <a:pPr marL="0" indent="0">
              <a:buNone/>
            </a:pPr>
            <a:r>
              <a:rPr lang="en-US" dirty="0"/>
              <a:t>&lt;a </a:t>
            </a:r>
            <a:r>
              <a:rPr lang="en-US" dirty="0" err="1"/>
              <a:t>href</a:t>
            </a:r>
            <a:r>
              <a:rPr lang="en-US" dirty="0"/>
              <a:t>="</a:t>
            </a:r>
            <a:r>
              <a:rPr lang="en-US" dirty="0" err="1"/>
              <a:t>javascript:void</a:t>
            </a:r>
            <a:r>
              <a:rPr lang="en-US" dirty="0"/>
              <a:t>(0);"&gt;Test 1&lt;/a&gt;</a:t>
            </a:r>
          </a:p>
          <a:p>
            <a:pPr marL="0" indent="0">
              <a:buNone/>
            </a:pPr>
            <a:r>
              <a:rPr lang="en-US" dirty="0"/>
              <a:t>&lt;a </a:t>
            </a:r>
            <a:r>
              <a:rPr lang="en-US" dirty="0" err="1"/>
              <a:t>href</a:t>
            </a:r>
            <a:r>
              <a:rPr lang="en-US" dirty="0"/>
              <a:t>="</a:t>
            </a:r>
            <a:r>
              <a:rPr lang="en-US" dirty="0" err="1"/>
              <a:t>javascript:void</a:t>
            </a:r>
            <a:r>
              <a:rPr lang="en-US" dirty="0"/>
              <a:t>(0);"&gt;Test 2&lt;/a&gt;</a:t>
            </a:r>
          </a:p>
          <a:p>
            <a:pPr marL="0" indent="0">
              <a:buNone/>
            </a:pPr>
            <a:r>
              <a:rPr lang="en-US" dirty="0"/>
              <a:t>&lt;script type="text/</a:t>
            </a:r>
            <a:r>
              <a:rPr lang="en-US" dirty="0" err="1"/>
              <a:t>javascript</a:t>
            </a:r>
            <a:r>
              <a:rPr lang="en-US" dirty="0"/>
              <a:t>"&gt;</a:t>
            </a:r>
          </a:p>
          <a:p>
            <a:pPr marL="0" indent="0">
              <a:buNone/>
            </a:pPr>
            <a:r>
              <a:rPr lang="en-US" dirty="0" err="1"/>
              <a:t>var</a:t>
            </a:r>
            <a:r>
              <a:rPr lang="en-US" dirty="0"/>
              <a:t> </a:t>
            </a:r>
            <a:r>
              <a:rPr lang="en-US" dirty="0" err="1"/>
              <a:t>msg</a:t>
            </a:r>
            <a:r>
              <a:rPr lang="en-US" dirty="0"/>
              <a:t> = "Hello, world!";</a:t>
            </a:r>
          </a:p>
          <a:p>
            <a:pPr marL="0" indent="0">
              <a:buNone/>
            </a:pPr>
            <a:r>
              <a:rPr lang="en-US" dirty="0"/>
              <a:t>$(function()</a:t>
            </a:r>
          </a:p>
          <a:p>
            <a:pPr marL="0" indent="0">
              <a:buNone/>
            </a:pPr>
            <a:r>
              <a:rPr lang="en-US" dirty="0" smtClean="0"/>
              <a:t>{        </a:t>
            </a:r>
            <a:r>
              <a:rPr lang="en-US" dirty="0"/>
              <a:t>$("a").bind("click", function() {</a:t>
            </a:r>
          </a:p>
          <a:p>
            <a:pPr marL="0" indent="0">
              <a:buNone/>
            </a:pPr>
            <a:r>
              <a:rPr lang="en-US" dirty="0"/>
              <a:t>                $("a").unbind("click");</a:t>
            </a:r>
          </a:p>
          <a:p>
            <a:pPr marL="0" indent="0">
              <a:buNone/>
            </a:pPr>
            <a:r>
              <a:rPr lang="en-US" dirty="0"/>
              <a:t>                alert("First and only message from me!");</a:t>
            </a:r>
          </a:p>
          <a:p>
            <a:pPr marL="0" indent="0">
              <a:buNone/>
            </a:pPr>
            <a:r>
              <a:rPr lang="en-US" dirty="0"/>
              <a:t>        </a:t>
            </a:r>
            <a:r>
              <a:rPr lang="en-US" dirty="0" smtClean="0"/>
              <a:t>});	});	&lt;/</a:t>
            </a:r>
            <a:r>
              <a:rPr lang="en-US" dirty="0"/>
              <a:t>script&gt;</a:t>
            </a:r>
          </a:p>
          <a:p>
            <a:r>
              <a:rPr lang="en-US" dirty="0">
                <a:effectLst/>
              </a:rPr>
              <a:t>Using bind()- subscribe to the click event of all links. Once a link is clicked, Remove all the subscriptions and alert the clicker about it. The event handler will no longer be activated by the links</a:t>
            </a:r>
            <a:endParaRPr lang="en-US" dirty="0"/>
          </a:p>
        </p:txBody>
      </p:sp>
    </p:spTree>
    <p:extLst>
      <p:ext uri="{BB962C8B-B14F-4D97-AF65-F5344CB8AC3E}">
        <p14:creationId xmlns:p14="http://schemas.microsoft.com/office/powerpoint/2010/main" val="25677777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5774"/>
            <a:ext cx="10353761" cy="1326321"/>
          </a:xfrm>
        </p:spPr>
        <p:txBody>
          <a:bodyPr/>
          <a:lstStyle/>
          <a:p>
            <a:r>
              <a:rPr lang="en-US" dirty="0"/>
              <a:t>unbind() method</a:t>
            </a:r>
          </a:p>
        </p:txBody>
      </p:sp>
      <p:sp>
        <p:nvSpPr>
          <p:cNvPr id="3" name="Content Placeholder 2"/>
          <p:cNvSpPr>
            <a:spLocks noGrp="1"/>
          </p:cNvSpPr>
          <p:nvPr>
            <p:ph idx="1"/>
          </p:nvPr>
        </p:nvSpPr>
        <p:spPr>
          <a:xfrm>
            <a:off x="381000" y="1295401"/>
            <a:ext cx="11506200" cy="5357190"/>
          </a:xfrm>
        </p:spPr>
        <p:txBody>
          <a:bodyPr>
            <a:noAutofit/>
          </a:bodyPr>
          <a:lstStyle/>
          <a:p>
            <a:pPr marL="0" indent="0">
              <a:buNone/>
            </a:pPr>
            <a:r>
              <a:rPr lang="en-US" sz="1400" b="1" dirty="0"/>
              <a:t>&lt;a </a:t>
            </a:r>
            <a:r>
              <a:rPr lang="en-US" sz="1400" b="1" dirty="0" err="1"/>
              <a:t>href</a:t>
            </a:r>
            <a:r>
              <a:rPr lang="en-US" sz="1400" b="1" dirty="0"/>
              <a:t>="</a:t>
            </a:r>
            <a:r>
              <a:rPr lang="en-US" sz="1400" b="1" dirty="0" err="1"/>
              <a:t>javascript:void</a:t>
            </a:r>
            <a:r>
              <a:rPr lang="en-US" sz="1400" b="1" dirty="0"/>
              <a:t>(0);"&gt;Test 1&lt;/a&gt;</a:t>
            </a:r>
          </a:p>
          <a:p>
            <a:pPr marL="0" indent="0">
              <a:buNone/>
            </a:pPr>
            <a:r>
              <a:rPr lang="en-US" sz="1400" b="1" dirty="0"/>
              <a:t>&lt;a </a:t>
            </a:r>
            <a:r>
              <a:rPr lang="en-US" sz="1400" b="1" dirty="0" err="1"/>
              <a:t>href</a:t>
            </a:r>
            <a:r>
              <a:rPr lang="en-US" sz="1400" b="1" dirty="0"/>
              <a:t>="</a:t>
            </a:r>
            <a:r>
              <a:rPr lang="en-US" sz="1400" b="1" dirty="0" err="1"/>
              <a:t>javascript:void</a:t>
            </a:r>
            <a:r>
              <a:rPr lang="en-US" sz="1400" b="1" dirty="0"/>
              <a:t>(0);"&gt;Test 2&lt;/a&gt;</a:t>
            </a:r>
          </a:p>
          <a:p>
            <a:pPr marL="0" indent="0">
              <a:buNone/>
            </a:pPr>
            <a:r>
              <a:rPr lang="en-US" sz="1400" b="1" dirty="0"/>
              <a:t>&lt;script type="text/</a:t>
            </a:r>
            <a:r>
              <a:rPr lang="en-US" sz="1400" b="1" dirty="0" err="1"/>
              <a:t>javascript</a:t>
            </a:r>
            <a:r>
              <a:rPr lang="en-US" sz="1400" b="1" dirty="0"/>
              <a:t>"&gt;</a:t>
            </a:r>
          </a:p>
          <a:p>
            <a:pPr marL="0" indent="0">
              <a:buNone/>
            </a:pPr>
            <a:r>
              <a:rPr lang="en-US" sz="1400" b="1" dirty="0" err="1"/>
              <a:t>var</a:t>
            </a:r>
            <a:r>
              <a:rPr lang="en-US" sz="1400" b="1" dirty="0"/>
              <a:t> </a:t>
            </a:r>
            <a:r>
              <a:rPr lang="en-US" sz="1400" b="1" dirty="0" err="1"/>
              <a:t>msg</a:t>
            </a:r>
            <a:r>
              <a:rPr lang="en-US" sz="1400" b="1" dirty="0"/>
              <a:t> = "Hello, world!";</a:t>
            </a:r>
          </a:p>
          <a:p>
            <a:pPr marL="0" indent="0">
              <a:buNone/>
            </a:pPr>
            <a:r>
              <a:rPr lang="en-US" sz="1400" b="1" dirty="0"/>
              <a:t>$(function(){</a:t>
            </a:r>
          </a:p>
          <a:p>
            <a:pPr marL="0" indent="0">
              <a:buNone/>
            </a:pPr>
            <a:r>
              <a:rPr lang="en-US" sz="1400" b="1" dirty="0"/>
              <a:t>        $("a").bind("click", function() {</a:t>
            </a:r>
          </a:p>
          <a:p>
            <a:pPr marL="0" indent="0">
              <a:buNone/>
            </a:pPr>
            <a:r>
              <a:rPr lang="en-US" sz="1400" b="1" dirty="0"/>
              <a:t>                alert("First event handler!");</a:t>
            </a:r>
          </a:p>
          <a:p>
            <a:pPr marL="0" indent="0">
              <a:buNone/>
            </a:pPr>
            <a:r>
              <a:rPr lang="en-US" sz="1400" b="1" dirty="0"/>
              <a:t>        });</a:t>
            </a:r>
          </a:p>
          <a:p>
            <a:pPr marL="0" indent="0">
              <a:buNone/>
            </a:pPr>
            <a:r>
              <a:rPr lang="en-US" sz="1400" b="1" dirty="0"/>
              <a:t>              $("a").bind("click", function() {</a:t>
            </a:r>
          </a:p>
          <a:p>
            <a:pPr marL="0" indent="0">
              <a:buNone/>
            </a:pPr>
            <a:r>
              <a:rPr lang="en-US" sz="1400" b="1" dirty="0"/>
              <a:t>                alert("Second event handler!");</a:t>
            </a:r>
          </a:p>
          <a:p>
            <a:pPr marL="0" indent="0">
              <a:buNone/>
            </a:pPr>
            <a:r>
              <a:rPr lang="en-US" sz="1400" b="1" dirty="0"/>
              <a:t>                $("a").unbind("click");</a:t>
            </a:r>
          </a:p>
          <a:p>
            <a:pPr marL="0" indent="0">
              <a:buNone/>
            </a:pPr>
            <a:r>
              <a:rPr lang="en-US" sz="1400" b="1" dirty="0"/>
              <a:t>        });    </a:t>
            </a:r>
            <a:r>
              <a:rPr lang="en-US" sz="1400" b="1" dirty="0" smtClean="0"/>
              <a:t>});	&lt;/</a:t>
            </a:r>
            <a:r>
              <a:rPr lang="en-US" sz="1400" b="1" dirty="0"/>
              <a:t>script&gt;</a:t>
            </a:r>
          </a:p>
          <a:p>
            <a:pPr marL="0" indent="0">
              <a:buNone/>
            </a:pPr>
            <a:r>
              <a:rPr lang="en-US" sz="1400" b="1" dirty="0"/>
              <a:t>To subscribe to the same event type more than one time. Useful if the same event has to do more than one thing in different situations. Done  by calling the bind() method for each time you want to attach a piece of code to it</a:t>
            </a:r>
          </a:p>
          <a:p>
            <a:pPr marL="0" indent="0">
              <a:buNone/>
            </a:pPr>
            <a:endParaRPr lang="en-US" sz="1400" b="1" dirty="0"/>
          </a:p>
          <a:p>
            <a:pPr marL="0" indent="0">
              <a:buNone/>
            </a:pPr>
            <a:endParaRPr lang="en-US" sz="1400" b="1" dirty="0"/>
          </a:p>
        </p:txBody>
      </p:sp>
    </p:spTree>
    <p:extLst>
      <p:ext uri="{BB962C8B-B14F-4D97-AF65-F5344CB8AC3E}">
        <p14:creationId xmlns:p14="http://schemas.microsoft.com/office/powerpoint/2010/main" val="2706394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unbind() method</a:t>
            </a:r>
          </a:p>
        </p:txBody>
      </p:sp>
      <p:sp>
        <p:nvSpPr>
          <p:cNvPr id="3" name="Content Placeholder 2"/>
          <p:cNvSpPr>
            <a:spLocks noGrp="1"/>
          </p:cNvSpPr>
          <p:nvPr>
            <p:ph idx="1"/>
          </p:nvPr>
        </p:nvSpPr>
        <p:spPr/>
        <p:txBody>
          <a:bodyPr/>
          <a:lstStyle/>
          <a:p>
            <a:r>
              <a:rPr lang="en-US" dirty="0">
                <a:effectLst/>
              </a:rPr>
              <a:t>During unbinding an </a:t>
            </a:r>
            <a:r>
              <a:rPr lang="en-US" dirty="0" err="1">
                <a:effectLst/>
              </a:rPr>
              <a:t>event,all</a:t>
            </a:r>
            <a:r>
              <a:rPr lang="en-US" dirty="0">
                <a:effectLst/>
              </a:rPr>
              <a:t> the event subscriptions will be removed which is used in a whole other place in your code, which you still need. </a:t>
            </a:r>
          </a:p>
          <a:p>
            <a:r>
              <a:rPr lang="en-US" dirty="0">
                <a:effectLst/>
              </a:rPr>
              <a:t>Previous example - when you click a link, all of the event subscriptions are removed. </a:t>
            </a:r>
          </a:p>
          <a:p>
            <a:r>
              <a:rPr lang="en-US" dirty="0">
                <a:effectLst/>
              </a:rPr>
              <a:t>jQuery allows  to specify a secondary argument, which contains a reference to the specific handler  to remove. It only removes the event subscription it is intended to. </a:t>
            </a:r>
          </a:p>
          <a:p>
            <a:r>
              <a:rPr lang="en-US" dirty="0">
                <a:effectLst/>
              </a:rPr>
              <a:t>By specifying a handler as the secondary parameter, only the specific event handler is removed</a:t>
            </a:r>
            <a:r>
              <a:rPr lang="en-US" dirty="0"/>
              <a:t/>
            </a:r>
            <a:br>
              <a:rPr lang="en-US" dirty="0"/>
            </a:br>
            <a:endParaRPr lang="en-US" dirty="0"/>
          </a:p>
        </p:txBody>
      </p:sp>
    </p:spTree>
    <p:extLst>
      <p:ext uri="{BB962C8B-B14F-4D97-AF65-F5344CB8AC3E}">
        <p14:creationId xmlns:p14="http://schemas.microsoft.com/office/powerpoint/2010/main" val="16900684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74345"/>
            <a:ext cx="6096000" cy="5909310"/>
          </a:xfrm>
          <a:prstGeom prst="rect">
            <a:avLst/>
          </a:prstGeom>
        </p:spPr>
        <p:txBody>
          <a:bodyPr>
            <a:spAutoFit/>
          </a:bodyPr>
          <a:lstStyle/>
          <a:p>
            <a:r>
              <a:rPr lang="en-US" dirty="0"/>
              <a:t>&lt;a </a:t>
            </a:r>
            <a:r>
              <a:rPr lang="en-US" dirty="0" err="1"/>
              <a:t>href</a:t>
            </a:r>
            <a:r>
              <a:rPr lang="en-US" dirty="0"/>
              <a:t>="</a:t>
            </a:r>
            <a:r>
              <a:rPr lang="en-US" dirty="0" err="1"/>
              <a:t>javascript:void</a:t>
            </a:r>
            <a:r>
              <a:rPr lang="en-US" dirty="0"/>
              <a:t>(0);"&gt;Test 1&lt;/a&gt;</a:t>
            </a:r>
          </a:p>
          <a:p>
            <a:r>
              <a:rPr lang="en-US" dirty="0"/>
              <a:t>&lt;a </a:t>
            </a:r>
            <a:r>
              <a:rPr lang="en-US" dirty="0" err="1"/>
              <a:t>href</a:t>
            </a:r>
            <a:r>
              <a:rPr lang="en-US" dirty="0"/>
              <a:t>="</a:t>
            </a:r>
            <a:r>
              <a:rPr lang="en-US" dirty="0" err="1"/>
              <a:t>javascript:void</a:t>
            </a:r>
            <a:r>
              <a:rPr lang="en-US" dirty="0"/>
              <a:t>(0);"&gt;Test 2&lt;/a&gt;</a:t>
            </a:r>
          </a:p>
          <a:p>
            <a:r>
              <a:rPr lang="en-US" dirty="0"/>
              <a:t>&lt;script type="text/</a:t>
            </a:r>
            <a:r>
              <a:rPr lang="en-US" dirty="0" err="1"/>
              <a:t>javascript</a:t>
            </a:r>
            <a:r>
              <a:rPr lang="en-US" dirty="0"/>
              <a:t>"&gt;</a:t>
            </a:r>
          </a:p>
          <a:p>
            <a:r>
              <a:rPr lang="en-US" dirty="0" err="1"/>
              <a:t>var</a:t>
            </a:r>
            <a:r>
              <a:rPr lang="en-US" dirty="0"/>
              <a:t> </a:t>
            </a:r>
            <a:r>
              <a:rPr lang="en-US" dirty="0" err="1"/>
              <a:t>msg</a:t>
            </a:r>
            <a:r>
              <a:rPr lang="en-US" dirty="0"/>
              <a:t> = "Hello, world!";</a:t>
            </a:r>
          </a:p>
          <a:p>
            <a:r>
              <a:rPr lang="en-US" dirty="0"/>
              <a:t>$(function()</a:t>
            </a:r>
          </a:p>
          <a:p>
            <a:r>
              <a:rPr lang="en-US" dirty="0"/>
              <a:t>{</a:t>
            </a:r>
          </a:p>
          <a:p>
            <a:r>
              <a:rPr lang="en-US" dirty="0"/>
              <a:t>        </a:t>
            </a:r>
            <a:r>
              <a:rPr lang="en-US" dirty="0" err="1"/>
              <a:t>var</a:t>
            </a:r>
            <a:r>
              <a:rPr lang="en-US" dirty="0"/>
              <a:t> handler1 = function() </a:t>
            </a:r>
          </a:p>
          <a:p>
            <a:r>
              <a:rPr lang="en-US" dirty="0"/>
              <a:t>        {</a:t>
            </a:r>
          </a:p>
          <a:p>
            <a:r>
              <a:rPr lang="en-US" dirty="0"/>
              <a:t>                alert("First event handler!");</a:t>
            </a:r>
          </a:p>
          <a:p>
            <a:r>
              <a:rPr lang="en-US" dirty="0"/>
              <a:t>        }</a:t>
            </a:r>
          </a:p>
          <a:p>
            <a:r>
              <a:rPr lang="en-US" dirty="0"/>
              <a:t>        </a:t>
            </a:r>
          </a:p>
          <a:p>
            <a:r>
              <a:rPr lang="en-US" dirty="0"/>
              <a:t>        </a:t>
            </a:r>
            <a:r>
              <a:rPr lang="en-US" dirty="0" err="1"/>
              <a:t>var</a:t>
            </a:r>
            <a:r>
              <a:rPr lang="en-US" dirty="0"/>
              <a:t> handler2 = function() </a:t>
            </a:r>
          </a:p>
          <a:p>
            <a:r>
              <a:rPr lang="en-US" dirty="0"/>
              <a:t>        {</a:t>
            </a:r>
          </a:p>
          <a:p>
            <a:r>
              <a:rPr lang="en-US" dirty="0"/>
              <a:t>                alert("Second event handler!");</a:t>
            </a:r>
          </a:p>
          <a:p>
            <a:r>
              <a:rPr lang="en-US" dirty="0"/>
              <a:t>                $("a").unbind("click", handler2);</a:t>
            </a:r>
          </a:p>
          <a:p>
            <a:r>
              <a:rPr lang="en-US" dirty="0"/>
              <a:t>        }</a:t>
            </a:r>
          </a:p>
          <a:p>
            <a:r>
              <a:rPr lang="en-US" dirty="0"/>
              <a:t>        </a:t>
            </a:r>
          </a:p>
          <a:p>
            <a:r>
              <a:rPr lang="en-US" dirty="0"/>
              <a:t>        $("a").bind("click", handler1);</a:t>
            </a:r>
          </a:p>
          <a:p>
            <a:r>
              <a:rPr lang="en-US" dirty="0"/>
              <a:t>        $("a").bind("click", handler2);</a:t>
            </a:r>
          </a:p>
          <a:p>
            <a:r>
              <a:rPr lang="en-US" dirty="0"/>
              <a:t>});</a:t>
            </a:r>
          </a:p>
          <a:p>
            <a:r>
              <a:rPr lang="en-US" dirty="0"/>
              <a:t>&lt;/script&gt;</a:t>
            </a:r>
          </a:p>
        </p:txBody>
      </p:sp>
    </p:spTree>
    <p:extLst>
      <p:ext uri="{BB962C8B-B14F-4D97-AF65-F5344CB8AC3E}">
        <p14:creationId xmlns:p14="http://schemas.microsoft.com/office/powerpoint/2010/main" val="60805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Document.ready</a:t>
            </a:r>
            <a:r>
              <a:rPr lang="en-US" dirty="0"/>
              <a:t> function</a:t>
            </a:r>
          </a:p>
        </p:txBody>
      </p:sp>
      <p:sp>
        <p:nvSpPr>
          <p:cNvPr id="3" name="Content Placeholder 2"/>
          <p:cNvSpPr>
            <a:spLocks noGrp="1"/>
          </p:cNvSpPr>
          <p:nvPr>
            <p:ph idx="1"/>
          </p:nvPr>
        </p:nvSpPr>
        <p:spPr>
          <a:xfrm>
            <a:off x="913795" y="2096063"/>
            <a:ext cx="11150386" cy="4437471"/>
          </a:xfrm>
        </p:spPr>
        <p:txBody>
          <a:bodyPr>
            <a:normAutofit lnSpcReduction="10000"/>
          </a:bodyPr>
          <a:lstStyle/>
          <a:p>
            <a:pPr marL="1371600" lvl="3" indent="0">
              <a:buNone/>
            </a:pPr>
            <a:r>
              <a:rPr lang="en-US" sz="1800" dirty="0"/>
              <a:t>&lt;div id="divTest3"&gt;&lt;/div&gt;</a:t>
            </a:r>
          </a:p>
          <a:p>
            <a:pPr marL="1371600" lvl="3" indent="0">
              <a:buNone/>
            </a:pPr>
            <a:r>
              <a:rPr lang="en-US" sz="1800" dirty="0"/>
              <a:t>&lt;script type="text/</a:t>
            </a:r>
            <a:r>
              <a:rPr lang="en-US" sz="1800" dirty="0" err="1"/>
              <a:t>javascript</a:t>
            </a:r>
            <a:r>
              <a:rPr lang="en-US" sz="1800" dirty="0"/>
              <a:t>"&gt;</a:t>
            </a:r>
          </a:p>
          <a:p>
            <a:pPr marL="1371600" lvl="3" indent="0">
              <a:buNone/>
            </a:pPr>
            <a:r>
              <a:rPr lang="en-US" sz="1800" dirty="0"/>
              <a:t>$(function()</a:t>
            </a:r>
          </a:p>
          <a:p>
            <a:pPr marL="1371600" lvl="3" indent="0">
              <a:buNone/>
            </a:pPr>
            <a:r>
              <a:rPr lang="en-US" sz="1800" dirty="0"/>
              <a:t>{</a:t>
            </a:r>
          </a:p>
          <a:p>
            <a:pPr marL="1371600" lvl="3" indent="0">
              <a:buNone/>
            </a:pPr>
            <a:r>
              <a:rPr lang="en-US" sz="1800" dirty="0"/>
              <a:t>        $("#divTest3").text("Hello, world!");   </a:t>
            </a:r>
          </a:p>
          <a:p>
            <a:pPr marL="1371600" lvl="3" indent="0">
              <a:buNone/>
            </a:pPr>
            <a:r>
              <a:rPr lang="en-US" sz="1800" dirty="0"/>
              <a:t>});</a:t>
            </a:r>
          </a:p>
          <a:p>
            <a:pPr marL="1371600" lvl="3" indent="0">
              <a:buNone/>
            </a:pPr>
            <a:r>
              <a:rPr lang="en-US" sz="1800" dirty="0"/>
              <a:t>&lt;/script&gt;</a:t>
            </a:r>
          </a:p>
          <a:p>
            <a:r>
              <a:rPr lang="en-US" dirty="0">
                <a:effectLst/>
              </a:rPr>
              <a:t>Create a version (overload) of the jQuery constructor which takes a ready function as a parameter, to make it even shorter</a:t>
            </a:r>
            <a:endParaRPr lang="en-US" dirty="0"/>
          </a:p>
          <a:p>
            <a:r>
              <a:rPr lang="en-US" dirty="0">
                <a:effectLst/>
              </a:rPr>
              <a:t>Anonymous function is passed directly to the jQuery constructor, which assigns it to the ready event. Event is fired as soon as the page is loaded </a:t>
            </a:r>
            <a:endParaRPr lang="en-US" dirty="0"/>
          </a:p>
        </p:txBody>
      </p:sp>
    </p:spTree>
    <p:extLst>
      <p:ext uri="{BB962C8B-B14F-4D97-AF65-F5344CB8AC3E}">
        <p14:creationId xmlns:p14="http://schemas.microsoft.com/office/powerpoint/2010/main" val="35607154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live() method</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 bind() and unbind() methods -to attach and detach event handlers to various elements on the page. </a:t>
            </a:r>
          </a:p>
          <a:p>
            <a:r>
              <a:rPr lang="en-US" dirty="0">
                <a:effectLst/>
              </a:rPr>
              <a:t>Works great for elements which already exists, but  does the event handler attaches to future elements as well? </a:t>
            </a:r>
          </a:p>
          <a:p>
            <a:r>
              <a:rPr lang="en-US" dirty="0">
                <a:effectLst/>
              </a:rPr>
              <a:t>No, Hence Have to do this manually, upon creating the new elements</a:t>
            </a:r>
          </a:p>
          <a:p>
            <a:r>
              <a:rPr lang="en-US" dirty="0">
                <a:effectLst/>
              </a:rPr>
              <a:t>Using the live() method,  jQuery attaches  event handler to any future elements which matches your original selector </a:t>
            </a:r>
            <a:endParaRPr lang="en-US" dirty="0"/>
          </a:p>
        </p:txBody>
      </p:sp>
    </p:spTree>
    <p:extLst>
      <p:ext uri="{BB962C8B-B14F-4D97-AF65-F5344CB8AC3E}">
        <p14:creationId xmlns:p14="http://schemas.microsoft.com/office/powerpoint/2010/main" val="36235165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697" y="278296"/>
            <a:ext cx="9872868" cy="6463308"/>
          </a:xfrm>
          <a:prstGeom prst="rect">
            <a:avLst/>
          </a:prstGeom>
        </p:spPr>
        <p:txBody>
          <a:bodyPr wrap="square">
            <a:spAutoFit/>
          </a:bodyPr>
          <a:lstStyle/>
          <a:p>
            <a:r>
              <a:rPr lang="en-US" dirty="0"/>
              <a:t>&lt;div id="divTestArea1"&gt;</a:t>
            </a:r>
          </a:p>
          <a:p>
            <a:r>
              <a:rPr lang="en-US" dirty="0"/>
              <a:t>        &lt;a </a:t>
            </a:r>
            <a:r>
              <a:rPr lang="en-US" dirty="0" err="1"/>
              <a:t>href</a:t>
            </a:r>
            <a:r>
              <a:rPr lang="en-US" dirty="0"/>
              <a:t>="</a:t>
            </a:r>
            <a:r>
              <a:rPr lang="en-US" dirty="0" err="1"/>
              <a:t>javascript:void</a:t>
            </a:r>
            <a:r>
              <a:rPr lang="en-US" dirty="0"/>
              <a:t>(0);" </a:t>
            </a:r>
            <a:r>
              <a:rPr lang="en-US" dirty="0" err="1"/>
              <a:t>onclick</a:t>
            </a:r>
            <a:r>
              <a:rPr lang="en-US" dirty="0"/>
              <a:t>="</a:t>
            </a:r>
            <a:r>
              <a:rPr lang="en-US" dirty="0" err="1"/>
              <a:t>AddBox</a:t>
            </a:r>
            <a:r>
              <a:rPr lang="en-US" dirty="0"/>
              <a:t>();"&gt;Add box&lt;/a&gt;</a:t>
            </a:r>
          </a:p>
          <a:p>
            <a:r>
              <a:rPr lang="en-US" dirty="0"/>
              <a:t>        &lt;div class="test"&gt;This is a box&lt;/div&gt;</a:t>
            </a:r>
          </a:p>
          <a:p>
            <a:r>
              <a:rPr lang="en-US" dirty="0"/>
              <a:t>&lt;/div&gt;</a:t>
            </a:r>
          </a:p>
          <a:p>
            <a:endParaRPr lang="en-US" dirty="0"/>
          </a:p>
          <a:p>
            <a:r>
              <a:rPr lang="en-US" dirty="0"/>
              <a:t>&lt;script type="text/</a:t>
            </a:r>
            <a:r>
              <a:rPr lang="en-US" dirty="0" err="1"/>
              <a:t>javascript</a:t>
            </a:r>
            <a:r>
              <a:rPr lang="en-US" dirty="0"/>
              <a:t>"&gt;</a:t>
            </a:r>
          </a:p>
          <a:p>
            <a:r>
              <a:rPr lang="en-US" dirty="0"/>
              <a:t>$(function()</a:t>
            </a:r>
          </a:p>
          <a:p>
            <a:r>
              <a:rPr lang="en-US" dirty="0"/>
              <a:t>{</a:t>
            </a:r>
          </a:p>
          <a:p>
            <a:r>
              <a:rPr lang="en-US" dirty="0"/>
              <a:t>        $(".test").bind("</a:t>
            </a:r>
            <a:r>
              <a:rPr lang="en-US" dirty="0" err="1"/>
              <a:t>mouseover</a:t>
            </a:r>
            <a:r>
              <a:rPr lang="en-US" dirty="0"/>
              <a:t>", function()</a:t>
            </a:r>
          </a:p>
          <a:p>
            <a:r>
              <a:rPr lang="en-US" dirty="0"/>
              <a:t>        {</a:t>
            </a:r>
          </a:p>
          <a:p>
            <a:r>
              <a:rPr lang="en-US" dirty="0"/>
              <a:t>                $(this).</a:t>
            </a:r>
            <a:r>
              <a:rPr lang="en-US" dirty="0" err="1"/>
              <a:t>css</a:t>
            </a:r>
            <a:r>
              <a:rPr lang="en-US" dirty="0"/>
              <a:t>("background-color", "blue");</a:t>
            </a:r>
          </a:p>
          <a:p>
            <a:r>
              <a:rPr lang="en-US" dirty="0"/>
              <a:t>        }).bind("</a:t>
            </a:r>
            <a:r>
              <a:rPr lang="en-US" dirty="0" err="1"/>
              <a:t>mouseout</a:t>
            </a:r>
            <a:r>
              <a:rPr lang="en-US" dirty="0"/>
              <a:t>", function()</a:t>
            </a:r>
          </a:p>
          <a:p>
            <a:r>
              <a:rPr lang="en-US" dirty="0"/>
              <a:t>        {</a:t>
            </a:r>
          </a:p>
          <a:p>
            <a:r>
              <a:rPr lang="en-US" dirty="0"/>
              <a:t>                $(this).</a:t>
            </a:r>
            <a:r>
              <a:rPr lang="en-US" dirty="0" err="1"/>
              <a:t>css</a:t>
            </a:r>
            <a:r>
              <a:rPr lang="en-US" dirty="0"/>
              <a:t>("background-color", "white");</a:t>
            </a:r>
          </a:p>
          <a:p>
            <a:r>
              <a:rPr lang="en-US" dirty="0"/>
              <a:t>        });</a:t>
            </a:r>
          </a:p>
          <a:p>
            <a:r>
              <a:rPr lang="en-US" dirty="0"/>
              <a:t>});</a:t>
            </a:r>
          </a:p>
          <a:p>
            <a:endParaRPr lang="en-US" dirty="0"/>
          </a:p>
          <a:p>
            <a:r>
              <a:rPr lang="en-US" dirty="0"/>
              <a:t>function </a:t>
            </a:r>
            <a:r>
              <a:rPr lang="en-US" dirty="0" err="1"/>
              <a:t>AddBox</a:t>
            </a:r>
            <a:r>
              <a:rPr lang="en-US" dirty="0"/>
              <a:t>()</a:t>
            </a:r>
          </a:p>
          <a:p>
            <a:r>
              <a:rPr lang="en-US" dirty="0"/>
              <a:t>{</a:t>
            </a:r>
          </a:p>
          <a:p>
            <a:r>
              <a:rPr lang="en-US" dirty="0"/>
              <a:t>        </a:t>
            </a:r>
            <a:r>
              <a:rPr lang="en-US" dirty="0" err="1"/>
              <a:t>var</a:t>
            </a:r>
            <a:r>
              <a:rPr lang="en-US" dirty="0"/>
              <a:t> div = $("&lt;div&gt;&lt;/div&gt;").</a:t>
            </a:r>
            <a:r>
              <a:rPr lang="en-US" dirty="0" err="1"/>
              <a:t>addClass</a:t>
            </a:r>
            <a:r>
              <a:rPr lang="en-US" dirty="0"/>
              <a:t>("test").text("Another box");</a:t>
            </a:r>
          </a:p>
          <a:p>
            <a:r>
              <a:rPr lang="en-US" dirty="0"/>
              <a:t>        $("#divTestArea1").append(div);</a:t>
            </a:r>
          </a:p>
          <a:p>
            <a:r>
              <a:rPr lang="en-US" dirty="0"/>
              <a:t>}</a:t>
            </a:r>
          </a:p>
          <a:p>
            <a:r>
              <a:rPr lang="en-US" dirty="0"/>
              <a:t>&lt;/script&gt;</a:t>
            </a:r>
          </a:p>
        </p:txBody>
      </p:sp>
    </p:spTree>
    <p:extLst>
      <p:ext uri="{BB962C8B-B14F-4D97-AF65-F5344CB8AC3E}">
        <p14:creationId xmlns:p14="http://schemas.microsoft.com/office/powerpoint/2010/main" val="2216472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live() method</a:t>
            </a:r>
            <a:br>
              <a:rPr lang="en-US" dirty="0">
                <a:effectLst/>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a:effectLst/>
              </a:rPr>
              <a:t>In the previous example</a:t>
            </a:r>
          </a:p>
          <a:p>
            <a:r>
              <a:rPr lang="en-US" dirty="0">
                <a:effectLst/>
              </a:rPr>
              <a:t>The </a:t>
            </a:r>
            <a:r>
              <a:rPr lang="en-US" dirty="0" err="1">
                <a:effectLst/>
              </a:rPr>
              <a:t>AddBox</a:t>
            </a:r>
            <a:r>
              <a:rPr lang="en-US" dirty="0">
                <a:effectLst/>
              </a:rPr>
              <a:t>() method will simply add another div to the page, with the same class, so that when you click the link, you get yet another box on the page. In the ready event, we select all elements with the "test" class and then we bind a handler to two of the events: The </a:t>
            </a:r>
            <a:r>
              <a:rPr lang="en-US" dirty="0" err="1">
                <a:effectLst/>
              </a:rPr>
              <a:t>mouseover</a:t>
            </a:r>
            <a:r>
              <a:rPr lang="en-US" dirty="0">
                <a:effectLst/>
              </a:rPr>
              <a:t> and the </a:t>
            </a:r>
            <a:r>
              <a:rPr lang="en-US" dirty="0" err="1">
                <a:effectLst/>
              </a:rPr>
              <a:t>mouseout</a:t>
            </a:r>
            <a:r>
              <a:rPr lang="en-US" dirty="0">
                <a:effectLst/>
              </a:rPr>
              <a:t> event, where we change the color of the element invoking the event.  The first div will have the </a:t>
            </a:r>
            <a:r>
              <a:rPr lang="en-US" dirty="0" err="1">
                <a:effectLst/>
              </a:rPr>
              <a:t>mouseover</a:t>
            </a:r>
            <a:r>
              <a:rPr lang="en-US" dirty="0">
                <a:effectLst/>
              </a:rPr>
              <a:t> effect, but if you click the link to add more boxes, they won't have the same effect.</a:t>
            </a:r>
          </a:p>
          <a:p>
            <a:r>
              <a:rPr lang="en-US" dirty="0">
                <a:effectLst/>
              </a:rPr>
              <a:t>In the next example</a:t>
            </a:r>
          </a:p>
          <a:p>
            <a:r>
              <a:rPr lang="en-US" dirty="0">
                <a:effectLst/>
              </a:rPr>
              <a:t> The two calls to bind() has been replaced with calls to live(). jQuery will automatically attach the event handlers to the newly added element</a:t>
            </a:r>
            <a:endParaRPr lang="en-US" dirty="0"/>
          </a:p>
        </p:txBody>
      </p:sp>
    </p:spTree>
    <p:extLst>
      <p:ext uri="{BB962C8B-B14F-4D97-AF65-F5344CB8AC3E}">
        <p14:creationId xmlns:p14="http://schemas.microsoft.com/office/powerpoint/2010/main" val="6371365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3913" y="371061"/>
            <a:ext cx="8150087" cy="6463308"/>
          </a:xfrm>
          <a:prstGeom prst="rect">
            <a:avLst/>
          </a:prstGeom>
        </p:spPr>
        <p:txBody>
          <a:bodyPr wrap="square">
            <a:spAutoFit/>
          </a:bodyPr>
          <a:lstStyle/>
          <a:p>
            <a:r>
              <a:rPr lang="en-US" dirty="0"/>
              <a:t>&lt;div id="divTestArea2"&gt;</a:t>
            </a:r>
          </a:p>
          <a:p>
            <a:r>
              <a:rPr lang="en-US" dirty="0"/>
              <a:t>        &lt;a </a:t>
            </a:r>
            <a:r>
              <a:rPr lang="en-US" dirty="0" err="1"/>
              <a:t>href</a:t>
            </a:r>
            <a:r>
              <a:rPr lang="en-US" dirty="0"/>
              <a:t>="</a:t>
            </a:r>
            <a:r>
              <a:rPr lang="en-US" dirty="0" err="1"/>
              <a:t>javascript:void</a:t>
            </a:r>
            <a:r>
              <a:rPr lang="en-US" dirty="0"/>
              <a:t>(0);" </a:t>
            </a:r>
            <a:r>
              <a:rPr lang="en-US" dirty="0" err="1"/>
              <a:t>onclick</a:t>
            </a:r>
            <a:r>
              <a:rPr lang="en-US" dirty="0"/>
              <a:t>="</a:t>
            </a:r>
            <a:r>
              <a:rPr lang="en-US" dirty="0" err="1"/>
              <a:t>AddBox</a:t>
            </a:r>
            <a:r>
              <a:rPr lang="en-US" dirty="0"/>
              <a:t>();"&gt;Add box&lt;/a&gt;</a:t>
            </a:r>
          </a:p>
          <a:p>
            <a:r>
              <a:rPr lang="en-US" dirty="0"/>
              <a:t>        &lt;div class="test"&gt;This is a box&lt;/div&gt;</a:t>
            </a:r>
          </a:p>
          <a:p>
            <a:r>
              <a:rPr lang="en-US" dirty="0"/>
              <a:t>&lt;/div&gt;</a:t>
            </a:r>
          </a:p>
          <a:p>
            <a:endParaRPr lang="en-US" dirty="0"/>
          </a:p>
          <a:p>
            <a:r>
              <a:rPr lang="en-US" dirty="0"/>
              <a:t>&lt;script type="text/</a:t>
            </a:r>
            <a:r>
              <a:rPr lang="en-US" dirty="0" err="1"/>
              <a:t>javascript</a:t>
            </a:r>
            <a:r>
              <a:rPr lang="en-US" dirty="0"/>
              <a:t>"&gt;</a:t>
            </a:r>
          </a:p>
          <a:p>
            <a:r>
              <a:rPr lang="en-US" dirty="0"/>
              <a:t>$(function()</a:t>
            </a:r>
          </a:p>
          <a:p>
            <a:r>
              <a:rPr lang="en-US" dirty="0"/>
              <a:t>{</a:t>
            </a:r>
          </a:p>
          <a:p>
            <a:r>
              <a:rPr lang="en-US" dirty="0"/>
              <a:t>        $(".test").live("</a:t>
            </a:r>
            <a:r>
              <a:rPr lang="en-US" dirty="0" err="1"/>
              <a:t>mouseover</a:t>
            </a:r>
            <a:r>
              <a:rPr lang="en-US" dirty="0"/>
              <a:t>", function()</a:t>
            </a:r>
          </a:p>
          <a:p>
            <a:r>
              <a:rPr lang="en-US" dirty="0"/>
              <a:t>        {</a:t>
            </a:r>
          </a:p>
          <a:p>
            <a:r>
              <a:rPr lang="en-US" dirty="0"/>
              <a:t>                $(this).</a:t>
            </a:r>
            <a:r>
              <a:rPr lang="en-US" dirty="0" err="1"/>
              <a:t>css</a:t>
            </a:r>
            <a:r>
              <a:rPr lang="en-US" dirty="0"/>
              <a:t>("background-color", "blue");</a:t>
            </a:r>
          </a:p>
          <a:p>
            <a:r>
              <a:rPr lang="en-US" dirty="0"/>
              <a:t>        }).live("</a:t>
            </a:r>
            <a:r>
              <a:rPr lang="en-US" dirty="0" err="1"/>
              <a:t>mouseout</a:t>
            </a:r>
            <a:r>
              <a:rPr lang="en-US" dirty="0"/>
              <a:t>", function()</a:t>
            </a:r>
          </a:p>
          <a:p>
            <a:r>
              <a:rPr lang="en-US" dirty="0"/>
              <a:t>        {</a:t>
            </a:r>
          </a:p>
          <a:p>
            <a:r>
              <a:rPr lang="en-US" dirty="0"/>
              <a:t>                $(this).</a:t>
            </a:r>
            <a:r>
              <a:rPr lang="en-US" dirty="0" err="1"/>
              <a:t>css</a:t>
            </a:r>
            <a:r>
              <a:rPr lang="en-US" dirty="0"/>
              <a:t>("background-color", "white");</a:t>
            </a:r>
          </a:p>
          <a:p>
            <a:r>
              <a:rPr lang="en-US" dirty="0"/>
              <a:t>        });</a:t>
            </a:r>
          </a:p>
          <a:p>
            <a:r>
              <a:rPr lang="en-US" dirty="0"/>
              <a:t>});</a:t>
            </a:r>
          </a:p>
          <a:p>
            <a:endParaRPr lang="en-US" dirty="0"/>
          </a:p>
          <a:p>
            <a:r>
              <a:rPr lang="en-US" dirty="0"/>
              <a:t>function </a:t>
            </a:r>
            <a:r>
              <a:rPr lang="en-US" dirty="0" err="1"/>
              <a:t>AddBox</a:t>
            </a:r>
            <a:r>
              <a:rPr lang="en-US" dirty="0"/>
              <a:t>()</a:t>
            </a:r>
          </a:p>
          <a:p>
            <a:r>
              <a:rPr lang="en-US" dirty="0"/>
              <a:t>{</a:t>
            </a:r>
          </a:p>
          <a:p>
            <a:r>
              <a:rPr lang="en-US" dirty="0"/>
              <a:t>        </a:t>
            </a:r>
            <a:r>
              <a:rPr lang="en-US" dirty="0" err="1"/>
              <a:t>var</a:t>
            </a:r>
            <a:r>
              <a:rPr lang="en-US" dirty="0"/>
              <a:t> div = $("&lt;div&gt;&lt;/div&gt;").</a:t>
            </a:r>
            <a:r>
              <a:rPr lang="en-US" dirty="0" err="1"/>
              <a:t>addClass</a:t>
            </a:r>
            <a:r>
              <a:rPr lang="en-US" dirty="0"/>
              <a:t>("test").text("Another box");</a:t>
            </a:r>
          </a:p>
          <a:p>
            <a:r>
              <a:rPr lang="en-US" dirty="0"/>
              <a:t>        $("#divTestArea2").append(div);</a:t>
            </a:r>
          </a:p>
          <a:p>
            <a:r>
              <a:rPr lang="en-US" dirty="0"/>
              <a:t>}</a:t>
            </a:r>
          </a:p>
          <a:p>
            <a:r>
              <a:rPr lang="en-US" dirty="0"/>
              <a:t>&lt;/script&gt;</a:t>
            </a:r>
          </a:p>
        </p:txBody>
      </p:sp>
    </p:spTree>
    <p:extLst>
      <p:ext uri="{BB962C8B-B14F-4D97-AF65-F5344CB8AC3E}">
        <p14:creationId xmlns:p14="http://schemas.microsoft.com/office/powerpoint/2010/main" val="43536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1563</TotalTime>
  <Words>5898</Words>
  <Application>Microsoft Office PowerPoint</Application>
  <PresentationFormat>Widescreen</PresentationFormat>
  <Paragraphs>981</Paragraphs>
  <Slides>93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Arial</vt:lpstr>
      <vt:lpstr>Bookman Old Style</vt:lpstr>
      <vt:lpstr>Rockwell</vt:lpstr>
      <vt:lpstr>Wingdings</vt:lpstr>
      <vt:lpstr>Damask</vt:lpstr>
      <vt:lpstr>jquery</vt:lpstr>
      <vt:lpstr>downloading and hosting jQuery</vt:lpstr>
      <vt:lpstr>downloading and hosting jQuery</vt:lpstr>
      <vt:lpstr> jQuery from a CDN</vt:lpstr>
      <vt:lpstr> jQuery from a CDN</vt:lpstr>
      <vt:lpstr>Document.ready function</vt:lpstr>
      <vt:lpstr>Document.ready function</vt:lpstr>
      <vt:lpstr>Document.ready function</vt:lpstr>
      <vt:lpstr>Document.ready function</vt:lpstr>
      <vt:lpstr>chaining</vt:lpstr>
      <vt:lpstr>Selectors </vt:lpstr>
      <vt:lpstr>Selectors using attributes</vt:lpstr>
      <vt:lpstr>Selectors using attributes</vt:lpstr>
      <vt:lpstr>Selectors using attributes</vt:lpstr>
      <vt:lpstr>Parent/child relation selectors </vt:lpstr>
      <vt:lpstr>Parent/child relation selectors </vt:lpstr>
      <vt:lpstr>Parent/child relation selectors </vt:lpstr>
      <vt:lpstr>Fade methods</vt:lpstr>
      <vt:lpstr>jQuery fadeIn() Method</vt:lpstr>
      <vt:lpstr>jQuery fadeTo() Method </vt:lpstr>
      <vt:lpstr>jQuery fadeOut() Method </vt:lpstr>
      <vt:lpstr>jQuery fadeToggle() Method </vt:lpstr>
      <vt:lpstr>jQuery fadeToggle() Method </vt:lpstr>
      <vt:lpstr>jQuery fadeToggle() Method </vt:lpstr>
      <vt:lpstr>Fadein with callback function</vt:lpstr>
      <vt:lpstr>jQuery Sliding Methods </vt:lpstr>
      <vt:lpstr>jQuery slideDown() Method </vt:lpstr>
      <vt:lpstr>jQuery slideUp() Method </vt:lpstr>
      <vt:lpstr>jQuery slideToggle() Method </vt:lpstr>
      <vt:lpstr>animate</vt:lpstr>
      <vt:lpstr>animate</vt:lpstr>
      <vt:lpstr>.stop</vt:lpstr>
      <vt:lpstr>selectors</vt:lpstr>
      <vt:lpstr>selectors</vt:lpstr>
      <vt:lpstr>selectors</vt:lpstr>
      <vt:lpstr>selectors</vt:lpstr>
      <vt:lpstr>selectors</vt:lpstr>
      <vt:lpstr>selectors</vt:lpstr>
      <vt:lpstr>selectors</vt:lpstr>
      <vt:lpstr>selectors</vt:lpstr>
      <vt:lpstr>selectors</vt:lpstr>
      <vt:lpstr>selectors</vt:lpstr>
      <vt:lpstr>selectors</vt:lpstr>
      <vt:lpstr>jQuery Event Methods </vt:lpstr>
      <vt:lpstr>jQuery Event Methods </vt:lpstr>
      <vt:lpstr>jQuery Event Methods </vt:lpstr>
      <vt:lpstr>jQuery Event Methods </vt:lpstr>
      <vt:lpstr>Dom manipulation</vt:lpstr>
      <vt:lpstr>multiple event handlers</vt:lpstr>
      <vt:lpstr>Getting and setting content </vt:lpstr>
      <vt:lpstr>Getting the contents</vt:lpstr>
      <vt:lpstr>Setting the content</vt:lpstr>
      <vt:lpstr>Setting contents with callback</vt:lpstr>
      <vt:lpstr>Setting contents with callback</vt:lpstr>
      <vt:lpstr>Getting and setting attributes [attr()] </vt:lpstr>
      <vt:lpstr>Getting and setting attributes [attr()] </vt:lpstr>
      <vt:lpstr>Getting and setting attributes [attr()] </vt:lpstr>
      <vt:lpstr>Getting and setting attributes [attr()] </vt:lpstr>
      <vt:lpstr>Getting and setting CSS classes </vt:lpstr>
      <vt:lpstr>append() and prepend()  </vt:lpstr>
      <vt:lpstr>append() and prepend()  </vt:lpstr>
      <vt:lpstr>before() and after()</vt:lpstr>
      <vt:lpstr>remove() and empty() methods </vt:lpstr>
      <vt:lpstr>remove() and empty() methods </vt:lpstr>
      <vt:lpstr>remove() and empty() methods </vt:lpstr>
      <vt:lpstr>jQuery Traversing </vt:lpstr>
      <vt:lpstr>jQuery Traversing - Ancestors </vt:lpstr>
      <vt:lpstr>jQuery parent() Method </vt:lpstr>
      <vt:lpstr>jQuery parents() Method </vt:lpstr>
      <vt:lpstr>jQuery parents() Method </vt:lpstr>
      <vt:lpstr>jQuery parentsUntil() Method </vt:lpstr>
      <vt:lpstr>jQuery Traversing - Descendants </vt:lpstr>
      <vt:lpstr>jQuery children() Method </vt:lpstr>
      <vt:lpstr>jQuery find() Method </vt:lpstr>
      <vt:lpstr>jQuery Traversing - Siblings </vt:lpstr>
      <vt:lpstr>jQuery Traversing - Filtering </vt:lpstr>
      <vt:lpstr>jQuery Traversing - Filtering </vt:lpstr>
      <vt:lpstr>jQuery Traversing - Filtering </vt:lpstr>
      <vt:lpstr>jQuery Traversing - Filtering </vt:lpstr>
      <vt:lpstr>jQuery Traversing Methods </vt:lpstr>
      <vt:lpstr>jQuery Traversing Methods </vt:lpstr>
      <vt:lpstr>PowerPoint Presentation</vt:lpstr>
      <vt:lpstr>bind() method </vt:lpstr>
      <vt:lpstr>bind() method </vt:lpstr>
      <vt:lpstr>unbind() method</vt:lpstr>
      <vt:lpstr>unbind() method</vt:lpstr>
      <vt:lpstr>unbind() method</vt:lpstr>
      <vt:lpstr>unbind() method</vt:lpstr>
      <vt:lpstr>PowerPoint Presentation</vt:lpstr>
      <vt:lpstr>live() method </vt:lpstr>
      <vt:lpstr>PowerPoint Presentation</vt:lpstr>
      <vt:lpstr>live() method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User</dc:creator>
  <cp:lastModifiedBy>User</cp:lastModifiedBy>
  <cp:revision>111</cp:revision>
  <dcterms:created xsi:type="dcterms:W3CDTF">2016-04-29T12:20:15Z</dcterms:created>
  <dcterms:modified xsi:type="dcterms:W3CDTF">2018-09-12T03:58:44Z</dcterms:modified>
</cp:coreProperties>
</file>