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87" r:id="rId14"/>
    <p:sldId id="270" r:id="rId15"/>
    <p:sldId id="271" r:id="rId16"/>
    <p:sldId id="276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59" r:id="rId31"/>
    <p:sldId id="258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0CFB-D412-49AD-895E-07714388EA9F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A72C-DA18-4A0D-9A3B-E1EF1890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en.wikipedia.org/wiki/Programming_language" TargetMode="External"/><Relationship Id="rId7" Type="http://schemas.openxmlformats.org/officeDocument/2006/relationships/hyperlink" Target="http://en.wikipedia.org/wiki/XML" TargetMode="External"/><Relationship Id="rId2" Type="http://schemas.openxmlformats.org/officeDocument/2006/relationships/hyperlink" Target="http://en.wikipedia.org/wiki/Cross-plat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XHTML" TargetMode="Externa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Object_(computer_science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ual-licensing" TargetMode="External"/><Relationship Id="rId3" Type="http://schemas.openxmlformats.org/officeDocument/2006/relationships/hyperlink" Target="http://en.wikipedia.org/wiki/JavaScript" TargetMode="External"/><Relationship Id="rId7" Type="http://schemas.openxmlformats.org/officeDocument/2006/relationships/hyperlink" Target="http://en.wikipedia.org/wiki/Free_and_open_source_software" TargetMode="External"/><Relationship Id="rId2" Type="http://schemas.openxmlformats.org/officeDocument/2006/relationships/hyperlink" Target="http://en.wikipedia.org/wiki/JavaScript_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John_Resig" TargetMode="External"/><Relationship Id="rId11" Type="http://schemas.openxmlformats.org/officeDocument/2006/relationships/hyperlink" Target="http://www.jquery.com/" TargetMode="External"/><Relationship Id="rId5" Type="http://schemas.openxmlformats.org/officeDocument/2006/relationships/hyperlink" Target="http://en.wikipedia.org/wiki/BarCamp" TargetMode="External"/><Relationship Id="rId10" Type="http://schemas.openxmlformats.org/officeDocument/2006/relationships/hyperlink" Target="http://en.wikipedia.org/wiki/GNU_General_Public_License" TargetMode="External"/><Relationship Id="rId4" Type="http://schemas.openxmlformats.org/officeDocument/2006/relationships/hyperlink" Target="http://en.wikipedia.org/wiki/HTML" TargetMode="External"/><Relationship Id="rId9" Type="http://schemas.openxmlformats.org/officeDocument/2006/relationships/hyperlink" Target="http://en.wikipedia.org/wiki/MIT_Licens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jaxmin.codeplex.com/" TargetMode="External"/><Relationship Id="rId2" Type="http://schemas.openxmlformats.org/officeDocument/2006/relationships/hyperlink" Target="http://jsbeautifi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hint.com/" TargetMode="External"/><Relationship Id="rId5" Type="http://schemas.openxmlformats.org/officeDocument/2006/relationships/hyperlink" Target="http://jslint.com/" TargetMode="External"/><Relationship Id="rId4" Type="http://schemas.openxmlformats.org/officeDocument/2006/relationships/hyperlink" Target="http://javascript-minifier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ffeescript.org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rtlang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rototypejs.org/" TargetMode="External"/><Relationship Id="rId2" Type="http://schemas.openxmlformats.org/officeDocument/2006/relationships/hyperlink" Target="http://yuilibra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ptojs.com/" TargetMode="External"/><Relationship Id="rId5" Type="http://schemas.openxmlformats.org/officeDocument/2006/relationships/hyperlink" Target="http://dojotoolkit.org/" TargetMode="External"/><Relationship Id="rId4" Type="http://schemas.openxmlformats.org/officeDocument/2006/relationships/hyperlink" Target="http://mootools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and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Narendran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errors can be handled using the traditional way,</a:t>
            </a:r>
          </a:p>
          <a:p>
            <a:r>
              <a:rPr lang="en-US" dirty="0" smtClean="0"/>
              <a:t>try</a:t>
            </a:r>
          </a:p>
          <a:p>
            <a:r>
              <a:rPr lang="en-US" dirty="0"/>
              <a:t>c</a:t>
            </a:r>
            <a:r>
              <a:rPr lang="en-US" dirty="0" smtClean="0"/>
              <a:t>atch</a:t>
            </a:r>
          </a:p>
          <a:p>
            <a:r>
              <a:rPr lang="en-US" dirty="0"/>
              <a:t>f</a:t>
            </a:r>
            <a:r>
              <a:rPr lang="en-US" dirty="0" smtClean="0"/>
              <a:t>inally</a:t>
            </a:r>
          </a:p>
          <a:p>
            <a:r>
              <a:rPr lang="en-US" dirty="0" smtClean="0"/>
              <a:t>throw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</a:p>
          <a:p>
            <a:r>
              <a:rPr lang="en-US" dirty="0" smtClean="0"/>
              <a:t>Simulating a class</a:t>
            </a:r>
          </a:p>
          <a:p>
            <a:r>
              <a:rPr lang="en-US" dirty="0" smtClean="0"/>
              <a:t>Timer functions and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What is DOM (Document Object Model)?</a:t>
            </a:r>
          </a:p>
          <a:p>
            <a:pPr marL="0" indent="0">
              <a:buNone/>
            </a:pPr>
            <a:r>
              <a:rPr lang="en-US" sz="2000" dirty="0" smtClean="0"/>
              <a:t>“The </a:t>
            </a:r>
            <a:r>
              <a:rPr lang="en-US" sz="2000" b="1" dirty="0" smtClean="0"/>
              <a:t>Document Object Model</a:t>
            </a:r>
            <a:r>
              <a:rPr lang="en-US" sz="2000" dirty="0" smtClean="0"/>
              <a:t> (</a:t>
            </a:r>
            <a:r>
              <a:rPr lang="en-US" sz="2000" b="1" dirty="0" smtClean="0"/>
              <a:t>DOM</a:t>
            </a:r>
            <a:r>
              <a:rPr lang="en-US" sz="2000" dirty="0" smtClean="0"/>
              <a:t>) is a </a:t>
            </a:r>
            <a:r>
              <a:rPr lang="en-US" sz="2000" dirty="0" smtClean="0">
                <a:hlinkClick r:id="rId2" tooltip="Cross-platform"/>
              </a:rPr>
              <a:t>cross-platform</a:t>
            </a:r>
            <a:r>
              <a:rPr lang="en-US" sz="2000" dirty="0" smtClean="0"/>
              <a:t> and </a:t>
            </a:r>
            <a:r>
              <a:rPr lang="en-US" sz="2000" dirty="0" smtClean="0">
                <a:hlinkClick r:id="rId3" tooltip="Programming language"/>
              </a:rPr>
              <a:t>language</a:t>
            </a:r>
            <a:r>
              <a:rPr lang="en-US" sz="2000" dirty="0" smtClean="0"/>
              <a:t>-independent convention for representing and interacting with </a:t>
            </a:r>
            <a:r>
              <a:rPr lang="en-US" sz="2000" dirty="0" smtClean="0">
                <a:hlinkClick r:id="rId4" tooltip="Object (computer science)"/>
              </a:rPr>
              <a:t>objects</a:t>
            </a:r>
            <a:r>
              <a:rPr lang="en-US" sz="2000" dirty="0" smtClean="0"/>
              <a:t> in </a:t>
            </a:r>
            <a:r>
              <a:rPr lang="en-US" sz="2000" dirty="0" smtClean="0">
                <a:hlinkClick r:id="rId5" tooltip="HTML"/>
              </a:rPr>
              <a:t>HTML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6" tooltip="XHTML"/>
              </a:rPr>
              <a:t>XHTML</a:t>
            </a:r>
            <a:r>
              <a:rPr lang="en-US" sz="2000" dirty="0" smtClean="0"/>
              <a:t> and </a:t>
            </a:r>
            <a:r>
              <a:rPr lang="en-US" sz="2000" dirty="0" smtClean="0">
                <a:hlinkClick r:id="rId7" tooltip="XML"/>
              </a:rPr>
              <a:t>XML</a:t>
            </a:r>
            <a:r>
              <a:rPr lang="en-US" sz="2000" dirty="0" smtClean="0"/>
              <a:t> documents. Aspects of the DOM (such as its "Elements") may be addressed and manipulated within the syntax of the programming language in use.”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What does DOM scripting involve?</a:t>
            </a:r>
          </a:p>
          <a:p>
            <a:pPr lvl="1"/>
            <a:r>
              <a:rPr lang="en-US" sz="2000" dirty="0" smtClean="0"/>
              <a:t>Event Handling</a:t>
            </a:r>
          </a:p>
          <a:p>
            <a:pPr lvl="1"/>
            <a:r>
              <a:rPr lang="en-US" sz="2000" dirty="0" smtClean="0"/>
              <a:t>Structure/Content Manipulation</a:t>
            </a:r>
          </a:p>
          <a:p>
            <a:pPr lvl="1"/>
            <a:r>
              <a:rPr lang="en-US" sz="2000" dirty="0" smtClean="0"/>
              <a:t>Traversing the DOM tree.</a:t>
            </a:r>
          </a:p>
        </p:txBody>
      </p:sp>
      <p:pic>
        <p:nvPicPr>
          <p:cNvPr id="4" name="Picture 1028" descr="dom-wikipe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2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Responsibilities of resources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596356"/>
            <a:ext cx="3333750" cy="2533650"/>
          </a:xfrm>
        </p:spPr>
      </p:pic>
    </p:spTree>
    <p:extLst>
      <p:ext uri="{BB962C8B-B14F-4D97-AF65-F5344CB8AC3E}">
        <p14:creationId xmlns:p14="http://schemas.microsoft.com/office/powerpoint/2010/main" val="222198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sample html document,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head&gt;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meta</a:t>
            </a:r>
            <a:r>
              <a:rPr lang="en-US" sz="2000" dirty="0" smtClean="0"/>
              <a:t> </a:t>
            </a:r>
            <a:r>
              <a:rPr lang="en-US" sz="2000" dirty="0"/>
              <a:t>name="viewport"</a:t>
            </a:r>
            <a:r>
              <a:rPr lang="en-US" sz="2000" dirty="0" smtClean="0"/>
              <a:t> </a:t>
            </a:r>
            <a:r>
              <a:rPr lang="en-US" sz="2000" dirty="0"/>
              <a:t>content="width=device-</a:t>
            </a:r>
            <a:r>
              <a:rPr lang="en-US" sz="2000" dirty="0" err="1"/>
              <a:t>width,initial</a:t>
            </a:r>
            <a:r>
              <a:rPr lang="en-US" sz="2000" dirty="0"/>
              <a:t>-scale=1.0"&gt;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link</a:t>
            </a:r>
            <a:r>
              <a:rPr lang="en-US" sz="2000" dirty="0" smtClean="0"/>
              <a:t> </a:t>
            </a:r>
            <a:r>
              <a:rPr lang="en-US" sz="2000" dirty="0" err="1"/>
              <a:t>href</a:t>
            </a:r>
            <a:r>
              <a:rPr lang="en-US" sz="2000" dirty="0"/>
              <a:t>="style.css"</a:t>
            </a:r>
            <a:r>
              <a:rPr lang="en-US" sz="2000" dirty="0" smtClean="0"/>
              <a:t>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title&gt;</a:t>
            </a:r>
            <a:r>
              <a:rPr lang="en-US" sz="2000" dirty="0" smtClean="0"/>
              <a:t>Critical Path</a:t>
            </a:r>
            <a:r>
              <a:rPr lang="en-US" sz="2000" dirty="0"/>
              <a:t>&lt;/title&gt;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head&gt;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body&gt;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p&gt;</a:t>
            </a:r>
            <a:r>
              <a:rPr lang="en-US" sz="2000" dirty="0" smtClean="0"/>
              <a:t>Hello </a:t>
            </a:r>
            <a:r>
              <a:rPr lang="en-US" sz="2000" dirty="0"/>
              <a:t>&lt;span&gt;</a:t>
            </a:r>
            <a:r>
              <a:rPr lang="en-US" sz="2000" dirty="0" smtClean="0"/>
              <a:t>web performance</a:t>
            </a:r>
            <a:r>
              <a:rPr lang="en-US" sz="2000" dirty="0"/>
              <a:t>&lt;/span&gt;</a:t>
            </a:r>
            <a:r>
              <a:rPr lang="en-US" sz="2000" dirty="0" smtClean="0"/>
              <a:t> students!</a:t>
            </a:r>
            <a:r>
              <a:rPr lang="en-US" sz="2000" dirty="0"/>
              <a:t>&lt;/p&gt;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div&gt;&lt;</a:t>
            </a:r>
            <a:r>
              <a:rPr lang="en-US" sz="2000" dirty="0" err="1"/>
              <a:t>img</a:t>
            </a:r>
            <a:r>
              <a:rPr lang="en-US" sz="2000" dirty="0" smtClean="0"/>
              <a:t> </a:t>
            </a:r>
            <a:r>
              <a:rPr lang="en-US" sz="2000" dirty="0" err="1"/>
              <a:t>src</a:t>
            </a:r>
            <a:r>
              <a:rPr lang="en-US" sz="2000" dirty="0"/>
              <a:t>="awesome-photo.jpg"&gt;&lt;/div&gt;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body&gt;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5591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514737" cy="4162214"/>
          </a:xfrm>
        </p:spPr>
      </p:pic>
    </p:spTree>
    <p:extLst>
      <p:ext uri="{BB962C8B-B14F-4D97-AF65-F5344CB8AC3E}">
        <p14:creationId xmlns:p14="http://schemas.microsoft.com/office/powerpoint/2010/main" val="41796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contd.</a:t>
            </a:r>
            <a:endParaRPr lang="en-US" dirty="0"/>
          </a:p>
        </p:txBody>
      </p:sp>
      <p:pic>
        <p:nvPicPr>
          <p:cNvPr id="9" name="Picture 4" descr="DOM_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399"/>
            <a:ext cx="7467600" cy="43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Developed by John </a:t>
            </a:r>
            <a:r>
              <a:rPr lang="en-US" sz="2000" dirty="0" err="1" smtClean="0"/>
              <a:t>Resig</a:t>
            </a:r>
            <a:r>
              <a:rPr lang="en-US" sz="2000" dirty="0" smtClean="0"/>
              <a:t> at Rochester Institute of Technology</a:t>
            </a:r>
          </a:p>
          <a:p>
            <a:pPr>
              <a:lnSpc>
                <a:spcPct val="80000"/>
              </a:lnSpc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jQuery</a:t>
            </a:r>
            <a:r>
              <a:rPr lang="en-US" sz="2000" dirty="0" smtClean="0"/>
              <a:t> is a lightweight </a:t>
            </a:r>
            <a:r>
              <a:rPr lang="en-US" sz="2000" dirty="0" smtClean="0">
                <a:hlinkClick r:id="rId2" tooltip="JavaScript library"/>
              </a:rPr>
              <a:t>JavaScript library</a:t>
            </a:r>
            <a:r>
              <a:rPr lang="en-US" sz="2000" dirty="0" smtClean="0"/>
              <a:t> that emphasizes interaction between </a:t>
            </a:r>
            <a:r>
              <a:rPr lang="en-US" sz="2000" dirty="0" smtClean="0">
                <a:hlinkClick r:id="rId3" tooltip="JavaScript"/>
              </a:rPr>
              <a:t>JavaScript</a:t>
            </a:r>
            <a:r>
              <a:rPr lang="en-US" sz="2000" dirty="0" smtClean="0"/>
              <a:t> and </a:t>
            </a:r>
            <a:r>
              <a:rPr lang="en-US" sz="2000" dirty="0" smtClean="0">
                <a:hlinkClick r:id="rId4" tooltip="HTML"/>
              </a:rPr>
              <a:t>HTML</a:t>
            </a:r>
            <a:r>
              <a:rPr lang="en-US" sz="2000" dirty="0" smtClean="0"/>
              <a:t>. It was released in January 2006 at </a:t>
            </a:r>
            <a:r>
              <a:rPr lang="en-US" sz="2000" dirty="0" err="1" smtClean="0">
                <a:hlinkClick r:id="rId5" tooltip="BarCamp"/>
              </a:rPr>
              <a:t>BarCamp</a:t>
            </a:r>
            <a:r>
              <a:rPr lang="en-US" sz="2000" dirty="0" smtClean="0"/>
              <a:t> NYC by </a:t>
            </a:r>
            <a:r>
              <a:rPr lang="en-US" sz="2000" dirty="0" smtClean="0">
                <a:hlinkClick r:id="rId6" tooltip="John Resig"/>
              </a:rPr>
              <a:t>John </a:t>
            </a:r>
            <a:r>
              <a:rPr lang="en-US" sz="2000" dirty="0" err="1" smtClean="0">
                <a:hlinkClick r:id="rId6" tooltip="John Resig"/>
              </a:rPr>
              <a:t>Resig</a:t>
            </a:r>
            <a:r>
              <a:rPr lang="en-US" sz="2000" dirty="0" smtClean="0"/>
              <a:t>.”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“</a:t>
            </a:r>
            <a:r>
              <a:rPr lang="en-US" sz="2000" dirty="0" err="1" smtClean="0"/>
              <a:t>jQuery</a:t>
            </a:r>
            <a:r>
              <a:rPr lang="en-US" sz="2000" dirty="0" smtClean="0"/>
              <a:t> is </a:t>
            </a:r>
            <a:r>
              <a:rPr lang="en-US" sz="2000" dirty="0" smtClean="0">
                <a:hlinkClick r:id="rId7" tooltip="Free and open source software"/>
              </a:rPr>
              <a:t>free, open source software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8" tooltip="Dual-licensing"/>
              </a:rPr>
              <a:t>Dual-licensed</a:t>
            </a:r>
            <a:r>
              <a:rPr lang="en-US" sz="2000" dirty="0" smtClean="0"/>
              <a:t> under the </a:t>
            </a:r>
            <a:r>
              <a:rPr lang="en-US" sz="2000" dirty="0" smtClean="0">
                <a:hlinkClick r:id="rId9" tooltip="MIT License"/>
              </a:rPr>
              <a:t>MIT License</a:t>
            </a:r>
            <a:r>
              <a:rPr lang="en-US" sz="2000" dirty="0" smtClean="0"/>
              <a:t> and the </a:t>
            </a:r>
            <a:r>
              <a:rPr lang="en-US" sz="2000" dirty="0" smtClean="0">
                <a:hlinkClick r:id="rId10" tooltip="GNU General Public License"/>
              </a:rPr>
              <a:t>GNU General Public License</a:t>
            </a:r>
            <a:r>
              <a:rPr lang="en-US" sz="2000" dirty="0" smtClean="0"/>
              <a:t>.”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How do I get it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hlinkClick r:id="rId11"/>
              </a:rPr>
              <a:t>www.jquery.com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1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jQuery</a:t>
            </a:r>
            <a:r>
              <a:rPr lang="en-US" dirty="0" smtClean="0"/>
              <a:t> Does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“Unobtrusive” JavaScript – separation of </a:t>
            </a:r>
            <a:r>
              <a:rPr lang="en-US" sz="2800" u="sng" dirty="0" smtClean="0"/>
              <a:t>behavior</a:t>
            </a:r>
            <a:r>
              <a:rPr lang="en-US" sz="2800" dirty="0" smtClean="0"/>
              <a:t> from structure</a:t>
            </a:r>
          </a:p>
          <a:p>
            <a:r>
              <a:rPr lang="en-US" sz="2800" dirty="0" smtClean="0"/>
              <a:t>CSS – separation of </a:t>
            </a:r>
            <a:r>
              <a:rPr lang="en-US" sz="2800" u="sng" dirty="0" smtClean="0"/>
              <a:t>style</a:t>
            </a:r>
            <a:r>
              <a:rPr lang="en-US" sz="2800" dirty="0" smtClean="0"/>
              <a:t> from structure</a:t>
            </a:r>
          </a:p>
          <a:p>
            <a:r>
              <a:rPr lang="en-US" sz="2800" dirty="0" smtClean="0"/>
              <a:t>Advantages over </a:t>
            </a:r>
            <a:r>
              <a:rPr lang="en-US" sz="2800" i="1" dirty="0" smtClean="0"/>
              <a:t>just</a:t>
            </a:r>
            <a:r>
              <a:rPr lang="en-US" sz="2800" dirty="0" smtClean="0"/>
              <a:t> JavaScript</a:t>
            </a:r>
          </a:p>
          <a:p>
            <a:pPr lvl="1"/>
            <a:r>
              <a:rPr lang="en-US" sz="2400" dirty="0" smtClean="0"/>
              <a:t>Much easier to use</a:t>
            </a:r>
          </a:p>
          <a:p>
            <a:pPr lvl="1"/>
            <a:r>
              <a:rPr lang="en-US" sz="2400" dirty="0" smtClean="0"/>
              <a:t>Eliminates cross-browser problems</a:t>
            </a:r>
          </a:p>
          <a:p>
            <a:r>
              <a:rPr lang="en-US" sz="2800" dirty="0" smtClean="0"/>
              <a:t>HTML to CSS to DHTML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what </a:t>
            </a:r>
            <a:r>
              <a:rPr lang="en-US" dirty="0" err="1" smtClean="0"/>
              <a:t>jQuery</a:t>
            </a:r>
            <a:r>
              <a:rPr lang="en-US" dirty="0" smtClean="0"/>
              <a:t> does..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Select DOM (Document Object Model) elements on a page – one element or a group of them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Set properties of DOM elements, in groups (“Find something, do something with it”)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Creates, deletes, shows, hides DOM elements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Defines event behavior on a page (click, mouse movement, dynamic styles, animations, dynamic content)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AJAX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JavaScript </a:t>
            </a:r>
            <a:r>
              <a:rPr lang="tr-TR" dirty="0" smtClean="0"/>
              <a:t>is a scripting language (a scripting language is a lightweight programming language)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/>
              <a:t>JavaScript was designed to add interactivity to HTML pages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A JavaScript consists of lines of executable computer code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A JavaScript is usually embedded directly into HTML pages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JavaScript is an interpreted language (means that scripts execute without preliminary compilation)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Everyone can use JavaScript without purchasing a license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() = $()</a:t>
            </a:r>
          </a:p>
          <a:p>
            <a:r>
              <a:rPr lang="en-US" dirty="0" smtClean="0"/>
              <a:t>$(function)	The “Ready” handler</a:t>
            </a:r>
          </a:p>
          <a:p>
            <a:r>
              <a:rPr lang="en-US" dirty="0" smtClean="0"/>
              <a:t>$(‘selector’)	Element selector expression</a:t>
            </a:r>
          </a:p>
          <a:p>
            <a:r>
              <a:rPr lang="en-US" dirty="0" smtClean="0"/>
              <a:t>$(element)	Specify element(s) directly</a:t>
            </a:r>
          </a:p>
          <a:p>
            <a:r>
              <a:rPr lang="en-US" dirty="0" smtClean="0"/>
              <a:t>$(‘HTML’)	HTML creation</a:t>
            </a:r>
          </a:p>
          <a:p>
            <a:r>
              <a:rPr lang="en-US" dirty="0" smtClean="0"/>
              <a:t>$.function()	Execute a </a:t>
            </a:r>
            <a:r>
              <a:rPr lang="en-US" dirty="0" err="1" smtClean="0"/>
              <a:t>jQuery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fn.myfunc</a:t>
            </a:r>
            <a:r>
              <a:rPr lang="en-US" dirty="0" smtClean="0"/>
              <a:t>(){}	Create </a:t>
            </a:r>
            <a:r>
              <a:rPr lang="en-US" dirty="0" err="1" smtClean="0"/>
              <a:t>jQuery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Ready / DOM Ready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 err="1" smtClean="0"/>
              <a:t>jQuery</a:t>
            </a:r>
            <a:r>
              <a:rPr lang="en-US" sz="2400" dirty="0" smtClean="0"/>
              <a:t>(document).ready(function(){…};);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jQuery</a:t>
            </a:r>
            <a:r>
              <a:rPr lang="en-US" sz="2400" dirty="0" smtClean="0"/>
              <a:t>().ready(function(){…};)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jQuery</a:t>
            </a:r>
            <a:r>
              <a:rPr lang="en-US" sz="2400" dirty="0" smtClean="0"/>
              <a:t>(function(){…};)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jQuery</a:t>
            </a:r>
            <a:r>
              <a:rPr lang="en-US" sz="2400" dirty="0" smtClean="0"/>
              <a:t>(</a:t>
            </a:r>
            <a:r>
              <a:rPr lang="en-US" sz="2400" dirty="0" err="1" smtClean="0"/>
              <a:t>dofunc</a:t>
            </a:r>
            <a:r>
              <a:rPr lang="en-US" sz="2400" dirty="0" smtClean="0"/>
              <a:t>);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$(</a:t>
            </a:r>
            <a:r>
              <a:rPr lang="en-US" sz="2400" dirty="0" err="1" smtClean="0"/>
              <a:t>dofunc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DOM elements -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$(selector)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selector: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$(‘#id’)		id of element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$(‘p’)		tag name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$(‘.class’)		CSS class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p.class</a:t>
            </a:r>
            <a:r>
              <a:rPr lang="en-US" sz="1600" dirty="0" smtClean="0"/>
              <a:t>’)	&lt;p&gt; elements having the CSS class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p:first</a:t>
            </a:r>
            <a:r>
              <a:rPr lang="en-US" sz="1600" dirty="0" smtClean="0"/>
              <a:t>’)	$(‘</a:t>
            </a:r>
            <a:r>
              <a:rPr lang="en-US" sz="1600" dirty="0" err="1" smtClean="0"/>
              <a:t>p:last</a:t>
            </a:r>
            <a:r>
              <a:rPr lang="en-US" sz="1600" dirty="0" smtClean="0"/>
              <a:t>’)	$(‘</a:t>
            </a:r>
            <a:r>
              <a:rPr lang="en-US" sz="1600" dirty="0" err="1" smtClean="0"/>
              <a:t>p:odd</a:t>
            </a:r>
            <a:r>
              <a:rPr lang="en-US" sz="1600" dirty="0" smtClean="0"/>
              <a:t>’)	$(‘</a:t>
            </a:r>
            <a:r>
              <a:rPr lang="en-US" sz="1600" dirty="0" err="1" smtClean="0"/>
              <a:t>p:even</a:t>
            </a:r>
            <a:r>
              <a:rPr lang="en-US" sz="1600" dirty="0" smtClean="0"/>
              <a:t>’)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p:eq</a:t>
            </a:r>
            <a:r>
              <a:rPr lang="en-US" sz="1600" dirty="0" smtClean="0"/>
              <a:t>(2)’)		gets 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&lt;p&gt; element (1 based)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$(‘p’)[1]		gets 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&lt;p&gt; element (0 based)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p:nth-child</a:t>
            </a:r>
            <a:r>
              <a:rPr lang="en-US" sz="1600" dirty="0" smtClean="0"/>
              <a:t>(3))	gets the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&lt;p&gt; element of the parent. n=even, odd too.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p:nth-child</a:t>
            </a:r>
            <a:r>
              <a:rPr lang="en-US" sz="1600" dirty="0" smtClean="0"/>
              <a:t>(5n+1)’)	gets 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element after every 5th one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$(‘p a’)		&lt;a&gt; elements, descended from a &lt;p&gt;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$(‘p&gt;a’)		&lt;a&gt; elements, direct child of a &lt;p&gt;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p+a</a:t>
            </a:r>
            <a:r>
              <a:rPr lang="en-US" sz="1600" dirty="0" smtClean="0"/>
              <a:t>’)		&lt;a&gt; elements, directly following a &lt;p&gt;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$(‘p, a’)		&lt;p&gt; and &lt;a&gt; elements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li:has</a:t>
            </a:r>
            <a:r>
              <a:rPr lang="en-US" sz="1600" dirty="0" smtClean="0"/>
              <a:t>(</a:t>
            </a:r>
            <a:r>
              <a:rPr lang="en-US" sz="1600" dirty="0" err="1" smtClean="0"/>
              <a:t>ul</a:t>
            </a:r>
            <a:r>
              <a:rPr lang="en-US" sz="1600" dirty="0" smtClean="0"/>
              <a:t>)’)	&lt;li&gt; elements that have at least one 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 descendent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$(‘:not(p)’)		all elements but &lt;p&gt; elements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p:hidden</a:t>
            </a:r>
            <a:r>
              <a:rPr lang="en-US" sz="1600" dirty="0" smtClean="0"/>
              <a:t>’)	only &lt;p&gt; elements that are hidden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$(‘</a:t>
            </a:r>
            <a:r>
              <a:rPr lang="en-US" sz="1600" dirty="0" err="1" smtClean="0"/>
              <a:t>p:empty</a:t>
            </a:r>
            <a:r>
              <a:rPr lang="en-US" sz="1600" dirty="0" smtClean="0"/>
              <a:t>’)	&lt;p&gt; elements that have no child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DOM elements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$(‘</a:t>
            </a:r>
            <a:r>
              <a:rPr lang="en-US" sz="2800" dirty="0" err="1" smtClean="0"/>
              <a:t>img</a:t>
            </a:r>
            <a:r>
              <a:rPr lang="en-US" sz="2800" dirty="0" smtClean="0"/>
              <a:t>’[alt])	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elements having an alt attribute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$(‘a’[</a:t>
            </a:r>
            <a:r>
              <a:rPr lang="en-US" sz="2800" dirty="0" err="1" smtClean="0"/>
              <a:t>href</a:t>
            </a:r>
            <a:r>
              <a:rPr lang="en-US" sz="2800" dirty="0" smtClean="0"/>
              <a:t>^=http://])	&lt;a&gt; elements with an </a:t>
            </a:r>
            <a:r>
              <a:rPr lang="en-US" sz="2800" dirty="0" err="1" smtClean="0"/>
              <a:t>href</a:t>
            </a:r>
            <a:r>
              <a:rPr lang="en-US" sz="2800" dirty="0" smtClean="0"/>
              <a:t> attribute starting with ‘http://’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$(‘a’[</a:t>
            </a:r>
            <a:r>
              <a:rPr lang="en-US" sz="2800" dirty="0" err="1" smtClean="0"/>
              <a:t>href</a:t>
            </a:r>
            <a:r>
              <a:rPr lang="en-US" sz="2800" dirty="0" smtClean="0"/>
              <a:t>$=.</a:t>
            </a:r>
            <a:r>
              <a:rPr lang="en-US" sz="2800" dirty="0" err="1" smtClean="0"/>
              <a:t>pdf</a:t>
            </a:r>
            <a:r>
              <a:rPr lang="en-US" sz="2800" dirty="0" smtClean="0"/>
              <a:t>])		&lt;a&gt; elements with an </a:t>
            </a:r>
            <a:r>
              <a:rPr lang="en-US" sz="2800" dirty="0" err="1" smtClean="0"/>
              <a:t>href</a:t>
            </a:r>
            <a:r>
              <a:rPr lang="en-US" sz="2800" dirty="0" smtClean="0"/>
              <a:t> attribute ending with ‘.</a:t>
            </a:r>
            <a:r>
              <a:rPr lang="en-US" sz="2800" dirty="0" err="1" smtClean="0"/>
              <a:t>pdf</a:t>
            </a:r>
            <a:r>
              <a:rPr lang="en-US" sz="2800" dirty="0" smtClean="0"/>
              <a:t>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$(‘a’[</a:t>
            </a:r>
            <a:r>
              <a:rPr lang="en-US" sz="2800" dirty="0" err="1" smtClean="0"/>
              <a:t>href</a:t>
            </a:r>
            <a:r>
              <a:rPr lang="en-US" sz="2800" dirty="0" smtClean="0"/>
              <a:t>*=</a:t>
            </a:r>
            <a:r>
              <a:rPr lang="en-US" sz="2800" dirty="0" err="1" smtClean="0"/>
              <a:t>ntpcug</a:t>
            </a:r>
            <a:r>
              <a:rPr lang="en-US" sz="2800" dirty="0" smtClean="0"/>
              <a:t>])	&lt;a&gt; elements with an </a:t>
            </a:r>
            <a:r>
              <a:rPr lang="en-US" sz="2800" dirty="0" err="1" smtClean="0"/>
              <a:t>href</a:t>
            </a:r>
            <a:r>
              <a:rPr lang="en-US" sz="2800" dirty="0" smtClean="0"/>
              <a:t> </a:t>
            </a:r>
            <a:r>
              <a:rPr lang="en-US" sz="2800" dirty="0" err="1" smtClean="0"/>
              <a:t>attriute</a:t>
            </a:r>
            <a:r>
              <a:rPr lang="en-US" sz="2800" dirty="0" smtClean="0"/>
              <a:t> containing ‘</a:t>
            </a:r>
            <a:r>
              <a:rPr lang="en-US" sz="2800" dirty="0" err="1" smtClean="0"/>
              <a:t>ntpcug</a:t>
            </a:r>
            <a:r>
              <a:rPr lang="en-US" sz="2800" dirty="0" smtClean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 traversal and other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.each()	iterate over the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.size()	number of elements in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.end()	reverts to the previous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.get(n)	get just the nth element (0 based)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eq</a:t>
            </a:r>
            <a:r>
              <a:rPr lang="en-US" dirty="0" smtClean="0"/>
              <a:t>(n)	get just the nth element (0 based) also .</a:t>
            </a:r>
            <a:r>
              <a:rPr lang="en-US" dirty="0" err="1" smtClean="0"/>
              <a:t>lt</a:t>
            </a:r>
            <a:r>
              <a:rPr lang="en-US" dirty="0" smtClean="0"/>
              <a:t>(n) &amp; .</a:t>
            </a:r>
            <a:r>
              <a:rPr lang="en-US" dirty="0" err="1" smtClean="0"/>
              <a:t>gt</a:t>
            </a:r>
            <a:r>
              <a:rPr lang="en-US" dirty="0" smtClean="0"/>
              <a:t>(n)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.not(‘p’)	don’t include ‘p’ elements in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.add(‘p’)	add &lt;p&gt; elements to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.remove() 	removes all the elements from the page DOM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.empty()	removes the contents of all the elements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.filter(</a:t>
            </a:r>
            <a:r>
              <a:rPr lang="en-US" dirty="0" err="1" smtClean="0"/>
              <a:t>fn</a:t>
            </a:r>
            <a:r>
              <a:rPr lang="en-US" dirty="0" smtClean="0"/>
              <a:t>/</a:t>
            </a:r>
            <a:r>
              <a:rPr lang="en-US" dirty="0" err="1" smtClean="0"/>
              <a:t>sel</a:t>
            </a:r>
            <a:r>
              <a:rPr lang="en-US" dirty="0" smtClean="0"/>
              <a:t>)	selects elements where the </a:t>
            </a:r>
            <a:r>
              <a:rPr lang="en-US" dirty="0" err="1" smtClean="0"/>
              <a:t>func</a:t>
            </a:r>
            <a:r>
              <a:rPr lang="en-US" dirty="0" smtClean="0"/>
              <a:t> returns true or </a:t>
            </a:r>
            <a:r>
              <a:rPr lang="en-US" dirty="0" err="1" smtClean="0"/>
              <a:t>sel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.find(selector) selects elements meeting the selector criteria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.parent()	returns the parent of each element in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.children()	returns all the children of each element in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.next()	gets next element of each element in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prev</a:t>
            </a:r>
            <a:r>
              <a:rPr lang="en-US" dirty="0" smtClean="0"/>
              <a:t>()	gets previous element of each element in set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.siblings()	gets all the siblings of the current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(property, value)</a:t>
            </a:r>
          </a:p>
          <a:p>
            <a:r>
              <a:rPr lang="en-US" dirty="0" smtClean="0"/>
              <a:t>.html()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val</a:t>
            </a:r>
            <a:r>
              <a:rPr lang="en-US" dirty="0" smtClean="0"/>
              <a:t>()	(form elements)</a:t>
            </a:r>
          </a:p>
          <a:p>
            <a:r>
              <a:rPr lang="en-US" dirty="0" smtClean="0"/>
              <a:t>.text()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(‘class’)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removeClass</a:t>
            </a:r>
            <a:r>
              <a:rPr lang="en-US" dirty="0" smtClean="0"/>
              <a:t>(‘class’)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Content/DOM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$(‘#target’).before(‘&lt;p&gt;Inserted before #target&lt;/p&gt;’);</a:t>
            </a:r>
          </a:p>
          <a:p>
            <a:r>
              <a:rPr lang="en-US" sz="2800" dirty="0" smtClean="0"/>
              <a:t>$(‘#target’).after(‘&lt;p&gt;This is added after #target&lt;/p&gt;’);</a:t>
            </a:r>
          </a:p>
          <a:p>
            <a:r>
              <a:rPr lang="en-US" sz="2800" dirty="0" smtClean="0"/>
              <a:t>$(‘#target’).append(‘&lt;p&gt;Goes inside #target, at end&lt;/p&gt;’);</a:t>
            </a:r>
          </a:p>
          <a:p>
            <a:r>
              <a:rPr lang="en-US" sz="2800" dirty="0" smtClean="0"/>
              <a:t>$(‘#target’).prepend(‘&lt;p&gt;Goes inside #target, at the beginning&lt;/p&gt;’);</a:t>
            </a:r>
          </a:p>
          <a:p>
            <a:r>
              <a:rPr lang="en-US" sz="2800" dirty="0" smtClean="0"/>
              <a:t>$(‘#target’).wrap(‘&lt;div&gt;&lt;/div&gt;’);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Behavior 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/>
              <a:t>Events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Mouse events</a:t>
            </a:r>
          </a:p>
          <a:p>
            <a:pPr lvl="1"/>
            <a:r>
              <a:rPr lang="en-US" sz="1400" dirty="0" smtClean="0"/>
              <a:t>Button events</a:t>
            </a:r>
          </a:p>
          <a:p>
            <a:pPr lvl="1"/>
            <a:r>
              <a:rPr lang="en-US" sz="1400" dirty="0" smtClean="0"/>
              <a:t>Keystrokes</a:t>
            </a:r>
          </a:p>
          <a:p>
            <a:r>
              <a:rPr lang="en-US" sz="1400" b="1" dirty="0" smtClean="0"/>
              <a:t>Event properties</a:t>
            </a:r>
          </a:p>
          <a:p>
            <a:pPr lvl="1"/>
            <a:r>
              <a:rPr lang="en-US" sz="1400" dirty="0" err="1" smtClean="0"/>
              <a:t>event.target</a:t>
            </a:r>
            <a:r>
              <a:rPr lang="en-US" sz="1400" dirty="0" smtClean="0"/>
              <a:t>	ref to element triggering event</a:t>
            </a:r>
          </a:p>
          <a:p>
            <a:pPr lvl="1"/>
            <a:r>
              <a:rPr lang="en-US" sz="1400" dirty="0" smtClean="0"/>
              <a:t>event.target.id	id of element triggering event</a:t>
            </a:r>
          </a:p>
          <a:p>
            <a:pPr lvl="1"/>
            <a:r>
              <a:rPr lang="en-US" sz="1400" dirty="0" err="1" smtClean="0"/>
              <a:t>event.currentTarget</a:t>
            </a:r>
            <a:r>
              <a:rPr lang="en-US" sz="1400" dirty="0" smtClean="0"/>
              <a:t>	</a:t>
            </a:r>
          </a:p>
          <a:p>
            <a:pPr lvl="1"/>
            <a:r>
              <a:rPr lang="en-US" sz="1400" dirty="0" err="1" smtClean="0"/>
              <a:t>event.type</a:t>
            </a:r>
            <a:r>
              <a:rPr lang="en-US" sz="1400" dirty="0" smtClean="0"/>
              <a:t>	type of event triggered</a:t>
            </a:r>
          </a:p>
          <a:p>
            <a:pPr lvl="1"/>
            <a:r>
              <a:rPr lang="en-US" sz="1400" dirty="0" smtClean="0"/>
              <a:t>Various mouse coordinate properties</a:t>
            </a:r>
          </a:p>
          <a:p>
            <a:pPr lvl="1"/>
            <a:r>
              <a:rPr lang="en-US" sz="1400" dirty="0" smtClean="0"/>
              <a:t>Various keystroke related properties</a:t>
            </a:r>
          </a:p>
          <a:p>
            <a:r>
              <a:rPr lang="en-US" sz="1400" b="1" dirty="0" smtClean="0"/>
              <a:t>Event methods</a:t>
            </a:r>
          </a:p>
          <a:p>
            <a:pPr lvl="1"/>
            <a:r>
              <a:rPr lang="en-US" sz="1400" dirty="0" smtClean="0"/>
              <a:t>.</a:t>
            </a:r>
            <a:r>
              <a:rPr lang="en-US" sz="1400" dirty="0" err="1" smtClean="0"/>
              <a:t>stopPropagation</a:t>
            </a:r>
            <a:r>
              <a:rPr lang="en-US" sz="1400" dirty="0" smtClean="0"/>
              <a:t>()	</a:t>
            </a:r>
          </a:p>
          <a:p>
            <a:pPr lvl="1"/>
            <a:r>
              <a:rPr lang="en-US" sz="1400" dirty="0" smtClean="0"/>
              <a:t>.</a:t>
            </a:r>
            <a:r>
              <a:rPr lang="en-US" sz="1400" dirty="0" err="1" smtClean="0"/>
              <a:t>preventDefault</a:t>
            </a:r>
            <a:r>
              <a:rPr lang="en-US" sz="1400" dirty="0" smtClean="0"/>
              <a:t>()		</a:t>
            </a:r>
          </a:p>
          <a:p>
            <a:pPr lvl="1"/>
            <a:r>
              <a:rPr lang="en-US" sz="1400" dirty="0" smtClean="0"/>
              <a:t>.trigger(</a:t>
            </a:r>
            <a:r>
              <a:rPr lang="en-US" sz="1400" dirty="0" err="1" smtClean="0"/>
              <a:t>eventType</a:t>
            </a:r>
            <a:r>
              <a:rPr lang="en-US" sz="1400" dirty="0" smtClean="0"/>
              <a:t>) does not actually trigger the event, but calls the appropriate function specified as the one tied to the </a:t>
            </a:r>
            <a:r>
              <a:rPr lang="en-US" sz="1400" dirty="0" err="1" smtClean="0"/>
              <a:t>eventType</a:t>
            </a:r>
            <a:endParaRPr lang="en-US" sz="1400" dirty="0" smtClean="0"/>
          </a:p>
          <a:p>
            <a:pPr lvl="1"/>
            <a:r>
              <a:rPr lang="en-US" sz="1400" dirty="0" smtClean="0"/>
              <a:t>.click(), blur(), focus(), select(), submit()</a:t>
            </a:r>
          </a:p>
          <a:p>
            <a:pPr lvl="2"/>
            <a:r>
              <a:rPr lang="en-US" sz="1400" dirty="0" smtClean="0"/>
              <a:t>With no parameter, invokes the event handlers, like trigger does, for all the elements in the wrapped set</a:t>
            </a:r>
          </a:p>
          <a:p>
            <a:pPr lvl="2"/>
            <a:endParaRPr lang="en-US" sz="1400" dirty="0" smtClean="0"/>
          </a:p>
          <a:p>
            <a:pPr lvl="3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892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/>
          <a:lstStyle/>
          <a:p>
            <a:r>
              <a:rPr lang="en-US" sz="2000" dirty="0" smtClean="0"/>
              <a:t>Asynchronous </a:t>
            </a:r>
            <a:r>
              <a:rPr lang="en-US" sz="2000" dirty="0"/>
              <a:t>J</a:t>
            </a:r>
            <a:r>
              <a:rPr lang="en-US" sz="2000" dirty="0" smtClean="0"/>
              <a:t>avaScript and </a:t>
            </a:r>
            <a:r>
              <a:rPr lang="en-US" sz="2000" dirty="0" err="1" smtClean="0"/>
              <a:t>xmlHttpRequests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171" y="2133600"/>
            <a:ext cx="762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 Sample to get an xml file content via </a:t>
            </a:r>
            <a:r>
              <a:rPr lang="en-US" sz="1400" b="1" dirty="0" err="1" smtClean="0"/>
              <a:t>ajax</a:t>
            </a:r>
            <a:r>
              <a:rPr lang="en-US" sz="1400" b="1" dirty="0" smtClean="0"/>
              <a:t>,</a:t>
            </a:r>
          </a:p>
          <a:p>
            <a:endParaRPr lang="en-US" sz="1400" dirty="0" smtClean="0"/>
          </a:p>
          <a:p>
            <a:r>
              <a:rPr lang="en-US" sz="1400" dirty="0" smtClean="0"/>
              <a:t>$.</a:t>
            </a:r>
            <a:r>
              <a:rPr lang="en-US" sz="1400" dirty="0" err="1" smtClean="0"/>
              <a:t>ajax</a:t>
            </a:r>
            <a:r>
              <a:rPr lang="en-US" sz="1400" dirty="0" smtClean="0"/>
              <a:t>({ 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dirty="0"/>
              <a:t>url</a:t>
            </a:r>
            <a:r>
              <a:rPr lang="en-US" sz="1400" dirty="0" smtClean="0"/>
              <a:t>: </a:t>
            </a:r>
            <a:r>
              <a:rPr lang="en-US" sz="1400" dirty="0"/>
              <a:t>"file.xml"</a:t>
            </a:r>
            <a:r>
              <a:rPr lang="en-US" sz="1400" dirty="0" smtClean="0"/>
              <a:t>, 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dirty="0"/>
              <a:t>success</a:t>
            </a:r>
            <a:r>
              <a:rPr lang="en-US" sz="1400" dirty="0" smtClean="0"/>
              <a:t>: </a:t>
            </a:r>
            <a:r>
              <a:rPr lang="en-US" sz="1400" dirty="0"/>
              <a:t>function</a:t>
            </a:r>
            <a:r>
              <a:rPr lang="en-US" sz="1400" dirty="0" smtClean="0"/>
              <a:t>( </a:t>
            </a:r>
            <a:r>
              <a:rPr lang="en-US" sz="1400" dirty="0"/>
              <a:t>xml</a:t>
            </a:r>
            <a:r>
              <a:rPr lang="en-US" sz="1400" dirty="0" smtClean="0"/>
              <a:t> ) { </a:t>
            </a:r>
            <a:br>
              <a:rPr lang="en-US" sz="1400" dirty="0" smtClean="0"/>
            </a:br>
            <a:r>
              <a:rPr lang="en-US" sz="1400" dirty="0" smtClean="0"/>
              <a:t>        $(</a:t>
            </a:r>
            <a:r>
              <a:rPr lang="en-US" sz="1400" dirty="0"/>
              <a:t>xml</a:t>
            </a:r>
            <a:r>
              <a:rPr lang="en-US" sz="1400" dirty="0" smtClean="0"/>
              <a:t>).</a:t>
            </a:r>
            <a:r>
              <a:rPr lang="en-US" sz="1400" dirty="0"/>
              <a:t>find</a:t>
            </a:r>
            <a:r>
              <a:rPr lang="en-US" sz="1400" dirty="0" smtClean="0"/>
              <a:t>(</a:t>
            </a:r>
            <a:r>
              <a:rPr lang="en-US" sz="1400" dirty="0"/>
              <a:t>"tab"</a:t>
            </a:r>
            <a:r>
              <a:rPr lang="en-US" sz="1400" dirty="0" smtClean="0"/>
              <a:t>).</a:t>
            </a:r>
            <a:r>
              <a:rPr lang="en-US" sz="1400" dirty="0"/>
              <a:t>each</a:t>
            </a:r>
            <a:r>
              <a:rPr lang="en-US" sz="1400" dirty="0" smtClean="0"/>
              <a:t>(</a:t>
            </a:r>
            <a:r>
              <a:rPr lang="en-US" sz="1400" dirty="0"/>
              <a:t>function</a:t>
            </a:r>
            <a:r>
              <a:rPr lang="en-US" sz="1400" dirty="0" smtClean="0"/>
              <a:t>(){ </a:t>
            </a:r>
            <a:br>
              <a:rPr lang="en-US" sz="1400" dirty="0" smtClean="0"/>
            </a:br>
            <a:r>
              <a:rPr lang="en-US" sz="1400" dirty="0" smtClean="0"/>
              <a:t>            </a:t>
            </a:r>
            <a:r>
              <a:rPr lang="en-US" sz="1400" dirty="0"/>
              <a:t>$</a:t>
            </a:r>
            <a:r>
              <a:rPr lang="en-US" sz="1400" dirty="0" smtClean="0"/>
              <a:t>("</a:t>
            </a:r>
            <a:r>
              <a:rPr lang="en-US" sz="1400" dirty="0" err="1"/>
              <a:t>ul</a:t>
            </a:r>
            <a:r>
              <a:rPr lang="en-US" sz="1400" dirty="0" smtClean="0"/>
              <a:t>").</a:t>
            </a:r>
            <a:r>
              <a:rPr lang="en-US" sz="1400" dirty="0"/>
              <a:t>append</a:t>
            </a:r>
            <a:r>
              <a:rPr lang="en-US" sz="1400" dirty="0" smtClean="0"/>
              <a:t>( </a:t>
            </a:r>
            <a:br>
              <a:rPr lang="en-US" sz="1400" dirty="0" smtClean="0"/>
            </a:br>
            <a:r>
              <a:rPr lang="en-US" sz="1400" dirty="0" smtClean="0"/>
              <a:t>              </a:t>
            </a:r>
            <a:r>
              <a:rPr lang="en-US" sz="1400" dirty="0"/>
              <a:t>"&lt;li&gt;"</a:t>
            </a:r>
            <a:r>
              <a:rPr lang="en-US" sz="1400" dirty="0" smtClean="0"/>
              <a:t> + $(</a:t>
            </a:r>
            <a:r>
              <a:rPr lang="en-US" sz="1400" dirty="0"/>
              <a:t>this</a:t>
            </a:r>
            <a:r>
              <a:rPr lang="en-US" sz="1400" dirty="0" smtClean="0"/>
              <a:t>).</a:t>
            </a:r>
            <a:r>
              <a:rPr lang="en-US" sz="1400" dirty="0"/>
              <a:t>text</a:t>
            </a:r>
            <a:r>
              <a:rPr lang="en-US" sz="1400" dirty="0" smtClean="0"/>
              <a:t>() + </a:t>
            </a:r>
            <a:r>
              <a:rPr lang="en-US" sz="1400" dirty="0"/>
              <a:t>"&lt;/li&gt;"</a:t>
            </a:r>
            <a:r>
              <a:rPr lang="en-US" sz="1400" dirty="0" smtClean="0"/>
              <a:t>); </a:t>
            </a:r>
            <a:br>
              <a:rPr lang="en-US" sz="1400" dirty="0" smtClean="0"/>
            </a:br>
            <a:r>
              <a:rPr lang="en-US" sz="1400" dirty="0" smtClean="0"/>
              <a:t>        }); </a:t>
            </a:r>
            <a:br>
              <a:rPr lang="en-US" sz="1400" dirty="0" smtClean="0"/>
            </a:br>
            <a:r>
              <a:rPr lang="en-US" sz="1400" dirty="0" smtClean="0"/>
              <a:t>    } </a:t>
            </a:r>
            <a:br>
              <a:rPr lang="en-US" sz="1400" dirty="0" smtClean="0"/>
            </a:br>
            <a:r>
              <a:rPr lang="en-US" sz="1400" dirty="0" smtClean="0"/>
              <a:t>});</a:t>
            </a:r>
          </a:p>
          <a:p>
            <a:endParaRPr lang="en-US" sz="1400" dirty="0"/>
          </a:p>
          <a:p>
            <a:r>
              <a:rPr lang="en-US" sz="1400" b="1" dirty="0" smtClean="0"/>
              <a:t>2. Sample to get </a:t>
            </a:r>
            <a:r>
              <a:rPr lang="en-US" sz="1400" b="1" dirty="0" err="1" smtClean="0"/>
              <a:t>json</a:t>
            </a:r>
            <a:r>
              <a:rPr lang="en-US" sz="1400" b="1" dirty="0" smtClean="0"/>
              <a:t> data,</a:t>
            </a:r>
          </a:p>
          <a:p>
            <a:endParaRPr lang="en-US" sz="1400" dirty="0"/>
          </a:p>
          <a:p>
            <a:r>
              <a:rPr lang="en-US" sz="1400" dirty="0" smtClean="0"/>
              <a:t>$.</a:t>
            </a:r>
            <a:r>
              <a:rPr lang="en-US" sz="1400" dirty="0" err="1"/>
              <a:t>getJSON</a:t>
            </a:r>
            <a:r>
              <a:rPr lang="en-US" sz="1400" dirty="0" smtClean="0"/>
              <a:t>(</a:t>
            </a:r>
            <a:r>
              <a:rPr lang="en-US" sz="1400" dirty="0"/>
              <a:t>"file.js"</a:t>
            </a:r>
            <a:r>
              <a:rPr lang="en-US" sz="1400" dirty="0" smtClean="0"/>
              <a:t>, </a:t>
            </a:r>
            <a:r>
              <a:rPr lang="en-US" sz="1400" dirty="0"/>
              <a:t>function</a:t>
            </a:r>
            <a:r>
              <a:rPr lang="en-US" sz="1400" dirty="0" smtClean="0"/>
              <a:t>( </a:t>
            </a:r>
            <a:r>
              <a:rPr lang="en-US" sz="1400" dirty="0" err="1"/>
              <a:t>obj</a:t>
            </a:r>
            <a:r>
              <a:rPr lang="en-US" sz="1400" dirty="0" smtClean="0"/>
              <a:t> ) { </a:t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en-US" sz="1400" dirty="0"/>
              <a:t>for</a:t>
            </a:r>
            <a:r>
              <a:rPr lang="en-US" sz="1400" dirty="0" smtClean="0"/>
              <a:t> ( </a:t>
            </a:r>
            <a:r>
              <a:rPr lang="en-US" sz="1400" dirty="0" err="1"/>
              <a:t>var</a:t>
            </a:r>
            <a:r>
              <a:rPr lang="en-US" sz="1400" dirty="0" smtClean="0"/>
              <a:t> </a:t>
            </a:r>
            <a:r>
              <a:rPr lang="en-US" sz="1400" dirty="0"/>
              <a:t>prop</a:t>
            </a:r>
            <a:r>
              <a:rPr lang="en-US" sz="1400" dirty="0" smtClean="0"/>
              <a:t> </a:t>
            </a:r>
            <a:r>
              <a:rPr lang="en-US" sz="1400" dirty="0"/>
              <a:t>in</a:t>
            </a:r>
            <a:r>
              <a:rPr lang="en-US" sz="1400" dirty="0" smtClean="0"/>
              <a:t> </a:t>
            </a:r>
            <a:r>
              <a:rPr lang="en-US" sz="1400" dirty="0" err="1"/>
              <a:t>obj</a:t>
            </a:r>
            <a:r>
              <a:rPr lang="en-US" sz="1400" dirty="0" smtClean="0"/>
              <a:t> ) { </a:t>
            </a:r>
            <a:br>
              <a:rPr lang="en-US" sz="1400" dirty="0" smtClean="0"/>
            </a:br>
            <a:r>
              <a:rPr lang="en-US" sz="1400" dirty="0" smtClean="0"/>
              <a:t>        </a:t>
            </a:r>
            <a:r>
              <a:rPr lang="en-US" sz="1400" dirty="0"/>
              <a:t>$</a:t>
            </a:r>
            <a:r>
              <a:rPr lang="en-US" sz="1400" dirty="0" smtClean="0"/>
              <a:t>("</a:t>
            </a:r>
            <a:r>
              <a:rPr lang="en-US" sz="1400" dirty="0" err="1"/>
              <a:t>ul</a:t>
            </a:r>
            <a:r>
              <a:rPr lang="en-US" sz="1400" dirty="0" smtClean="0"/>
              <a:t>").</a:t>
            </a:r>
            <a:r>
              <a:rPr lang="en-US" sz="1400" dirty="0"/>
              <a:t>append</a:t>
            </a:r>
            <a:r>
              <a:rPr lang="en-US" sz="1400" dirty="0" smtClean="0"/>
              <a:t>( </a:t>
            </a:r>
            <a:br>
              <a:rPr lang="en-US" sz="1400" dirty="0" smtClean="0"/>
            </a:br>
            <a:r>
              <a:rPr lang="en-US" sz="1400" dirty="0" smtClean="0"/>
              <a:t>            </a:t>
            </a:r>
            <a:r>
              <a:rPr lang="en-US" sz="1400" dirty="0"/>
              <a:t>"&lt;li&gt;"</a:t>
            </a:r>
            <a:r>
              <a:rPr lang="en-US" sz="1400" dirty="0" smtClean="0"/>
              <a:t> + </a:t>
            </a:r>
            <a:r>
              <a:rPr lang="en-US" sz="1400" dirty="0"/>
              <a:t>prop</a:t>
            </a:r>
            <a:r>
              <a:rPr lang="en-US" sz="1400" dirty="0" smtClean="0"/>
              <a:t> + </a:t>
            </a:r>
            <a:r>
              <a:rPr lang="en-US" sz="1400" dirty="0"/>
              <a:t>": "</a:t>
            </a:r>
            <a:r>
              <a:rPr lang="en-US" sz="1400" dirty="0" smtClean="0"/>
              <a:t> + </a:t>
            </a:r>
            <a:r>
              <a:rPr lang="en-US" sz="1400" dirty="0" err="1"/>
              <a:t>obj</a:t>
            </a:r>
            <a:r>
              <a:rPr lang="en-US" sz="1400" dirty="0" smtClean="0"/>
              <a:t>[</a:t>
            </a:r>
            <a:r>
              <a:rPr lang="en-US" sz="1400" dirty="0"/>
              <a:t>prop</a:t>
            </a:r>
            <a:r>
              <a:rPr lang="en-US" sz="1400" dirty="0" smtClean="0"/>
              <a:t>] + </a:t>
            </a:r>
            <a:r>
              <a:rPr lang="en-US" sz="1400" dirty="0"/>
              <a:t>"&lt;/li&gt;"</a:t>
            </a:r>
            <a:r>
              <a:rPr lang="en-US" sz="1400" dirty="0" smtClean="0"/>
              <a:t>); </a:t>
            </a:r>
            <a:br>
              <a:rPr lang="en-US" sz="1400" dirty="0" smtClean="0"/>
            </a:br>
            <a:r>
              <a:rPr lang="en-US" sz="1400" dirty="0" smtClean="0"/>
              <a:t>    } </a:t>
            </a:r>
            <a:br>
              <a:rPr lang="en-US" sz="1400" dirty="0" smtClean="0"/>
            </a:br>
            <a:r>
              <a:rPr lang="en-US" sz="1400" dirty="0" smtClean="0"/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17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.load() – Loads content of another file to the target specified.</a:t>
            </a:r>
          </a:p>
          <a:p>
            <a:r>
              <a:rPr lang="en-US" sz="2400" dirty="0" smtClean="0"/>
              <a:t>$("</a:t>
            </a:r>
            <a:r>
              <a:rPr lang="en-US" sz="2400" dirty="0" err="1"/>
              <a:t>div.load</a:t>
            </a:r>
            <a:r>
              <a:rPr lang="en-US" sz="2400" dirty="0" smtClean="0"/>
              <a:t>").</a:t>
            </a:r>
            <a:r>
              <a:rPr lang="en-US" sz="2400" dirty="0"/>
              <a:t>load</a:t>
            </a:r>
            <a:r>
              <a:rPr lang="en-US" sz="2400" dirty="0" smtClean="0"/>
              <a:t>(</a:t>
            </a:r>
            <a:r>
              <a:rPr lang="en-US" sz="2400" dirty="0"/>
              <a:t>"file.html</a:t>
            </a:r>
            <a:r>
              <a:rPr lang="en-US" sz="2400" dirty="0" smtClean="0"/>
              <a:t>");</a:t>
            </a:r>
          </a:p>
          <a:p>
            <a:r>
              <a:rPr lang="en-US" sz="2400" dirty="0"/>
              <a:t>$</a:t>
            </a:r>
            <a:r>
              <a:rPr lang="en-US" sz="2400" dirty="0" smtClean="0"/>
              <a:t>("</a:t>
            </a:r>
            <a:r>
              <a:rPr lang="en-US" sz="2400" dirty="0" err="1"/>
              <a:t>div.load</a:t>
            </a:r>
            <a:r>
              <a:rPr lang="en-US" sz="2400" dirty="0" smtClean="0"/>
              <a:t>").</a:t>
            </a:r>
            <a:r>
              <a:rPr lang="en-US" sz="2400" dirty="0"/>
              <a:t>load</a:t>
            </a:r>
            <a:r>
              <a:rPr lang="en-US" sz="2400" dirty="0" smtClean="0"/>
              <a:t>(</a:t>
            </a:r>
            <a:r>
              <a:rPr lang="en-US" sz="2400" dirty="0"/>
              <a:t>"</a:t>
            </a:r>
            <a:r>
              <a:rPr lang="en-US" sz="2400" dirty="0" smtClean="0"/>
              <a:t>file.html h2");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1629" y="3096162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jQuery</a:t>
            </a:r>
            <a:r>
              <a:rPr lang="en-US" sz="3200" dirty="0" smtClean="0"/>
              <a:t> Plugins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0743" y="3795041"/>
            <a:ext cx="7913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Plugins are reusable components written using </a:t>
            </a:r>
            <a:r>
              <a:rPr lang="en-US" sz="2400" dirty="0" err="1" smtClean="0"/>
              <a:t>jQuery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They carry out specific task and are independent of projects or pages.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$.</a:t>
            </a:r>
            <a:r>
              <a:rPr lang="en-US" sz="2400" dirty="0" err="1" smtClean="0"/>
              <a:t>fn</a:t>
            </a:r>
            <a:r>
              <a:rPr lang="en-US" sz="2400" dirty="0" smtClean="0"/>
              <a:t> – is the namespace/parent function where the plugins are registered.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$.</a:t>
            </a:r>
            <a:r>
              <a:rPr lang="en-US" sz="2400" dirty="0" err="1" smtClean="0"/>
              <a:t>fn.myPluginName</a:t>
            </a:r>
            <a:r>
              <a:rPr lang="en-US" sz="2400" dirty="0" smtClean="0"/>
              <a:t> = function(){};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History, Variations &amp; Relationship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Brendan </a:t>
            </a:r>
            <a:r>
              <a:rPr lang="en-US" dirty="0" err="1" smtClean="0"/>
              <a:t>Eich</a:t>
            </a:r>
            <a:r>
              <a:rPr lang="en-US" dirty="0" smtClean="0"/>
              <a:t> at Netscape </a:t>
            </a:r>
          </a:p>
          <a:p>
            <a:pPr lvl="1"/>
            <a:r>
              <a:rPr lang="en-US" dirty="0" smtClean="0"/>
              <a:t>Scripting language for Navigator 2</a:t>
            </a:r>
          </a:p>
          <a:p>
            <a:r>
              <a:rPr lang="en-US" dirty="0" smtClean="0"/>
              <a:t>Related to Java in name only</a:t>
            </a:r>
          </a:p>
          <a:p>
            <a:pPr lvl="1"/>
            <a:r>
              <a:rPr lang="en-US" dirty="0" smtClean="0"/>
              <a:t>Name was part of a marketing deal</a:t>
            </a:r>
          </a:p>
          <a:p>
            <a:r>
              <a:rPr lang="en-US" dirty="0" smtClean="0"/>
              <a:t>JavaScript, Jscript, </a:t>
            </a:r>
            <a:r>
              <a:rPr lang="en-US" dirty="0" err="1" smtClean="0"/>
              <a:t>ActionScript</a:t>
            </a:r>
            <a:r>
              <a:rPr lang="en-US" dirty="0" smtClean="0"/>
              <a:t> are implementations of </a:t>
            </a:r>
            <a:r>
              <a:rPr lang="en-US" dirty="0" err="1" smtClean="0"/>
              <a:t>ECMAScript</a:t>
            </a:r>
            <a:r>
              <a:rPr lang="en-US" dirty="0" smtClean="0"/>
              <a:t> maintained by W3C.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Developer Tools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 smtClean="0"/>
              <a:t>FireBug</a:t>
            </a:r>
            <a:endParaRPr lang="en-US" sz="2000" dirty="0" smtClean="0"/>
          </a:p>
          <a:p>
            <a:pPr lvl="1"/>
            <a:r>
              <a:rPr lang="en-US" sz="2000" dirty="0" smtClean="0"/>
              <a:t>Chrome </a:t>
            </a:r>
            <a:r>
              <a:rPr lang="en-US" sz="2000" dirty="0" err="1" smtClean="0"/>
              <a:t>Dev</a:t>
            </a:r>
            <a:r>
              <a:rPr lang="en-US" sz="2000" dirty="0" smtClean="0"/>
              <a:t> Tools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IE </a:t>
            </a:r>
            <a:r>
              <a:rPr lang="en-US" sz="2000" dirty="0" err="1" smtClean="0"/>
              <a:t>Dev</a:t>
            </a:r>
            <a:r>
              <a:rPr lang="en-US" sz="2000" dirty="0" smtClean="0"/>
              <a:t> Tools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 smtClean="0"/>
              <a:t>FireFox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 Tools</a:t>
            </a:r>
          </a:p>
          <a:p>
            <a:r>
              <a:rPr lang="en-US" sz="2000" dirty="0" smtClean="0"/>
              <a:t>Script </a:t>
            </a:r>
            <a:r>
              <a:rPr lang="en-US" sz="2000" dirty="0" err="1" smtClean="0"/>
              <a:t>minifier</a:t>
            </a:r>
            <a:r>
              <a:rPr lang="en-US" sz="2000" dirty="0" smtClean="0"/>
              <a:t> and beautifier</a:t>
            </a:r>
          </a:p>
          <a:p>
            <a:pPr lvl="1"/>
            <a:r>
              <a:rPr lang="en-US" sz="2000" dirty="0" smtClean="0">
                <a:hlinkClick r:id="rId2"/>
              </a:rPr>
              <a:t>http://jsbeautifier.org/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http://ajaxmin.codeplex.com/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http://javascript-minifier.com/</a:t>
            </a:r>
            <a:endParaRPr lang="en-US" dirty="0"/>
          </a:p>
          <a:p>
            <a:r>
              <a:rPr lang="en-US" sz="2000" dirty="0" smtClean="0"/>
              <a:t>Script validators</a:t>
            </a:r>
          </a:p>
          <a:p>
            <a:pPr lvl="1"/>
            <a:r>
              <a:rPr lang="en-US" sz="2000" dirty="0" smtClean="0">
                <a:hlinkClick r:id="rId5"/>
              </a:rPr>
              <a:t>http://jslint.com/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http://www.jshint.com/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740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NodeJs</a:t>
            </a:r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TypeScript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CoffeeScript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Google Dart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YUI Library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Prototype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Mootools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Dojo Toolkit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Zepto.JS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Variables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Literals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Operators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Control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Functions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778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&amp;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Variables are declared with the magic word ‘</a:t>
            </a:r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’.</a:t>
            </a:r>
          </a:p>
          <a:p>
            <a:pPr lvl="1"/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 = 10;</a:t>
            </a:r>
          </a:p>
          <a:p>
            <a:pPr lvl="1"/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name = ‘john’ or “john”;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b = true;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 = new Array(n);</a:t>
            </a:r>
          </a:p>
          <a:p>
            <a:r>
              <a:rPr lang="en-US" sz="2400" dirty="0" smtClean="0"/>
              <a:t>Literals include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Numbers      </a:t>
            </a:r>
            <a:r>
              <a:rPr lang="en-GB" sz="2400" b="1" dirty="0" smtClean="0">
                <a:latin typeface="Courier New" pitchFamily="49" charset="0"/>
              </a:rPr>
              <a:t>17   123.45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Strings	</a:t>
            </a:r>
            <a:r>
              <a:rPr lang="en-GB" sz="2400" b="1" dirty="0" smtClean="0">
                <a:latin typeface="Courier New" pitchFamily="49" charset="0"/>
              </a:rPr>
              <a:t>"Hello Dave"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Boolean:      </a:t>
            </a:r>
            <a:r>
              <a:rPr lang="en-GB" sz="2400" b="1" dirty="0" smtClean="0">
                <a:latin typeface="Courier New" pitchFamily="49" charset="0"/>
              </a:rPr>
              <a:t>true   false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Arrays:	</a:t>
            </a:r>
            <a:r>
              <a:rPr lang="en-GB" sz="2400" b="1" dirty="0" smtClean="0">
                <a:latin typeface="Courier New" pitchFamily="49" charset="0"/>
              </a:rPr>
              <a:t>[1,"Hi Dave",17.234]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Calibri" pitchFamily="34" charset="0"/>
                <a:cs typeface="Calibri" pitchFamily="34" charset="0"/>
              </a:rPr>
              <a:t>Special Values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ull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undefined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Arithmetic, comparison, assignment, bitwise, </a:t>
            </a:r>
            <a:r>
              <a:rPr lang="en-GB" dirty="0" err="1" smtClean="0"/>
              <a:t>boolean</a:t>
            </a:r>
            <a:r>
              <a:rPr lang="en-GB" dirty="0" smtClean="0"/>
              <a:t> (pretty much just like C++).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algn="ctr">
              <a:lnSpc>
                <a:spcPct val="10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latin typeface="Courier New" pitchFamily="49" charset="0"/>
              </a:rPr>
              <a:t>+ - * / % ++ -- == != &gt; &lt; </a:t>
            </a:r>
          </a:p>
          <a:p>
            <a:pPr algn="ctr">
              <a:lnSpc>
                <a:spcPct val="10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latin typeface="Courier New" pitchFamily="49" charset="0"/>
              </a:rPr>
              <a:t>&amp;&amp; || ! &amp; | &lt;&lt; &gt;&gt;</a:t>
            </a:r>
          </a:p>
        </p:txBody>
      </p:sp>
    </p:spTree>
    <p:extLst>
      <p:ext uri="{BB962C8B-B14F-4D97-AF65-F5344CB8AC3E}">
        <p14:creationId xmlns:p14="http://schemas.microsoft.com/office/powerpoint/2010/main" val="11821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Pretty much just like C: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if  if-else  ?: switch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for  while do-while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And a few not in C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for (</a:t>
            </a:r>
            <a:r>
              <a:rPr lang="en-GB" b="1" dirty="0" err="1" smtClean="0">
                <a:latin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</a:rPr>
              <a:t> in object) 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dirty="0" smtClean="0">
              <a:latin typeface="Courier New" pitchFamily="49" charset="0"/>
            </a:endParaRPr>
          </a:p>
          <a:p>
            <a:pPr algn="ctr">
              <a:lnSpc>
                <a:spcPct val="9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with (object)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The keyword </a:t>
            </a:r>
            <a:r>
              <a:rPr lang="en-GB" sz="2800" b="1" dirty="0" smtClean="0">
                <a:latin typeface="Courier New" pitchFamily="49" charset="0"/>
              </a:rPr>
              <a:t>function</a:t>
            </a:r>
            <a:r>
              <a:rPr lang="en-GB" dirty="0" smtClean="0"/>
              <a:t> is used to define a function.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>
                <a:latin typeface="Courier New" pitchFamily="49" charset="0"/>
              </a:rPr>
              <a:t>function add(</a:t>
            </a:r>
            <a:r>
              <a:rPr lang="en-GB" sz="2800" b="1" dirty="0" err="1" smtClean="0">
                <a:latin typeface="Courier New" pitchFamily="49" charset="0"/>
              </a:rPr>
              <a:t>x,y</a:t>
            </a:r>
            <a:r>
              <a:rPr lang="en-GB" sz="2800" b="1" dirty="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100000"/>
              </a:lnSpc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return(</a:t>
            </a:r>
            <a:r>
              <a:rPr lang="en-GB" b="1" dirty="0" err="1" smtClean="0">
                <a:latin typeface="Courier New" pitchFamily="49" charset="0"/>
              </a:rPr>
              <a:t>x+y</a:t>
            </a:r>
            <a:r>
              <a:rPr lang="en-GB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No type is specified for arguments!</a:t>
            </a:r>
          </a:p>
        </p:txBody>
      </p:sp>
    </p:spTree>
    <p:extLst>
      <p:ext uri="{BB962C8B-B14F-4D97-AF65-F5344CB8AC3E}">
        <p14:creationId xmlns:p14="http://schemas.microsoft.com/office/powerpoint/2010/main" val="4684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Objects have attributes and methods.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Many pre-defined objects are available,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Window object (via DOM)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Document object (via DOM)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Date object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Math object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Using objects follows the syntax:</a:t>
            </a:r>
          </a:p>
          <a:p>
            <a:pPr lvl="1">
              <a:lnSpc>
                <a:spcPct val="100000"/>
              </a:lnSpc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 smtClean="0">
                <a:latin typeface="Courier New" pitchFamily="49" charset="0"/>
              </a:rPr>
              <a:t>objectname.attributename</a:t>
            </a:r>
            <a:endParaRPr lang="en-GB" b="1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 smtClean="0">
                <a:latin typeface="Courier New" pitchFamily="49" charset="0"/>
              </a:rPr>
              <a:t>objectname.methodname</a:t>
            </a:r>
            <a:r>
              <a:rPr lang="en-GB" b="1" dirty="0" smtClean="0">
                <a:latin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922</Words>
  <Application>Microsoft Office PowerPoint</Application>
  <PresentationFormat>On-screen Show (4:3)</PresentationFormat>
  <Paragraphs>253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JavaScript and jQuery Basics</vt:lpstr>
      <vt:lpstr>JavaScript</vt:lpstr>
      <vt:lpstr>JavaScript History, Variations &amp; Relationship to Java</vt:lpstr>
      <vt:lpstr>JavaScript Language Elements</vt:lpstr>
      <vt:lpstr>Variables &amp; Literals</vt:lpstr>
      <vt:lpstr>Operators</vt:lpstr>
      <vt:lpstr>Control Structures</vt:lpstr>
      <vt:lpstr>JavaScript Functions</vt:lpstr>
      <vt:lpstr>JavaScript Objects</vt:lpstr>
      <vt:lpstr>Handling Errors</vt:lpstr>
      <vt:lpstr>More about Functions</vt:lpstr>
      <vt:lpstr>DOM scripting</vt:lpstr>
      <vt:lpstr>Responsibilities of resources </vt:lpstr>
      <vt:lpstr>DOM Tree</vt:lpstr>
      <vt:lpstr>DOM Tree contd.</vt:lpstr>
      <vt:lpstr>DOM Tree contd.</vt:lpstr>
      <vt:lpstr>jQuery</vt:lpstr>
      <vt:lpstr>What jQuery Does </vt:lpstr>
      <vt:lpstr>More on what jQuery does..</vt:lpstr>
      <vt:lpstr>jQuery Function</vt:lpstr>
      <vt:lpstr>jQuery Ready / DOM Ready Function</vt:lpstr>
      <vt:lpstr>Selecting DOM elements - CSS Selectors</vt:lpstr>
      <vt:lpstr>Selecting DOM elements contd.</vt:lpstr>
      <vt:lpstr>DOM traversal and other useful functions</vt:lpstr>
      <vt:lpstr>Formatting DOM elements</vt:lpstr>
      <vt:lpstr>Adding Content/DOM elements</vt:lpstr>
      <vt:lpstr>Adding Behavior - Events</vt:lpstr>
      <vt:lpstr>AJAX</vt:lpstr>
      <vt:lpstr>AJAX contd.</vt:lpstr>
      <vt:lpstr>Utilities and tools</vt:lpstr>
      <vt:lpstr>Other uses and alternatives</vt:lpstr>
      <vt:lpstr>Alternatives to 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jQuery Basics</dc:title>
  <dc:creator>Rank</dc:creator>
  <cp:lastModifiedBy>Rank</cp:lastModifiedBy>
  <cp:revision>40</cp:revision>
  <dcterms:created xsi:type="dcterms:W3CDTF">2014-09-25T02:44:33Z</dcterms:created>
  <dcterms:modified xsi:type="dcterms:W3CDTF">2014-09-26T02:27:58Z</dcterms:modified>
</cp:coreProperties>
</file>