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23"/>
  </p:notesMasterIdLst>
  <p:sldIdLst>
    <p:sldId id="256" r:id="rId2"/>
    <p:sldId id="257" r:id="rId3"/>
    <p:sldId id="273" r:id="rId4"/>
    <p:sldId id="274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68" r:id="rId18"/>
    <p:sldId id="269" r:id="rId19"/>
    <p:sldId id="272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6E4"/>
    <a:srgbClr val="C709A3"/>
    <a:srgbClr val="9A57CD"/>
    <a:srgbClr val="003217"/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957" autoAdjust="0"/>
    <p:restoredTop sz="95179" autoAdjust="0"/>
  </p:normalViewPr>
  <p:slideViewPr>
    <p:cSldViewPr snapToGrid="0">
      <p:cViewPr varScale="1">
        <p:scale>
          <a:sx n="86" d="100"/>
          <a:sy n="8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2D76F-2B75-43D9-9280-9A3CD323F7B5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029E9-2E9F-49E2-8B8A-E6C913FCD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7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Statements/function*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http://reactivex.io/rxjs/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029E9-2E9F-49E2-8B8A-E6C913FCDA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72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 smtClean="0">
                <a:solidFill>
                  <a:schemeClr val="tx1"/>
                </a:solidFill>
              </a:rPr>
              <a:t>It provides one core type, the </a:t>
            </a:r>
            <a:r>
              <a:rPr lang="en-IN" sz="1200" b="1" dirty="0" smtClean="0">
                <a:solidFill>
                  <a:schemeClr val="tx1"/>
                </a:solidFill>
              </a:rPr>
              <a:t>Observable</a:t>
            </a:r>
            <a:r>
              <a:rPr lang="en-IN" sz="1200" dirty="0" smtClean="0">
                <a:solidFill>
                  <a:schemeClr val="tx1"/>
                </a:solidFill>
              </a:rPr>
              <a:t>, satellite types (Observer, Schedulers, Subjects) and operators inspired by </a:t>
            </a:r>
            <a:r>
              <a:rPr lang="en-IN" sz="1200" b="1" dirty="0" smtClean="0">
                <a:solidFill>
                  <a:schemeClr val="tx1"/>
                </a:solidFill>
              </a:rPr>
              <a:t>Array#extras</a:t>
            </a:r>
            <a:r>
              <a:rPr lang="en-IN" sz="1200" dirty="0" smtClean="0">
                <a:solidFill>
                  <a:schemeClr val="tx1"/>
                </a:solidFill>
              </a:rPr>
              <a:t> (map, filter, reduce, every, </a:t>
            </a:r>
            <a:r>
              <a:rPr lang="en-IN" sz="1200" dirty="0" err="1" smtClean="0">
                <a:solidFill>
                  <a:schemeClr val="tx1"/>
                </a:solidFill>
              </a:rPr>
              <a:t>etc</a:t>
            </a:r>
            <a:r>
              <a:rPr lang="en-IN" sz="1200" dirty="0" smtClean="0">
                <a:solidFill>
                  <a:schemeClr val="tx1"/>
                </a:solidFill>
              </a:rPr>
              <a:t>) to allow handling asynchronous events as collections.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029E9-2E9F-49E2-8B8A-E6C913FCDA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5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JavaScript Function is a Pull system. The function is a Producer of data, and the code that calls the function is consuming it by "pulling" out a </a:t>
            </a:r>
            <a:r>
              <a:rPr lang="en-I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return value from its call.</a:t>
            </a:r>
          </a:p>
          <a:p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ES2015 introduced 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generator functions and iterators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(function*), another type of Pull system. Code that calls </a:t>
            </a:r>
            <a:r>
              <a:rPr lang="en-I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iterator.next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is the Consumer, "pulling" out </a:t>
            </a:r>
            <a:r>
              <a:rPr lang="en-I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values from the iterator (the Producer).</a:t>
            </a:r>
          </a:p>
          <a:p>
            <a:endParaRPr lang="en-US" dirty="0" smtClean="0"/>
          </a:p>
          <a:p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Push systems,.</a:t>
            </a:r>
          </a:p>
          <a:p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Promises are the most common type of Push system in JavaScript today. A Promise (the Producer) delivers a resolved value to registered </a:t>
            </a:r>
            <a:r>
              <a:rPr lang="en-I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callbacks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(the Consumers), but unlike functions, it is the Promise which is in charge of determining precisely when that value is "pushed" to the </a:t>
            </a:r>
            <a:r>
              <a:rPr lang="en-I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callbacks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I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RxJS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introduces Observables, a new Push system for JavaScript. An Observable is a Producer of multiple values, "pushing" them to Observers (Consumers).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029E9-2E9F-49E2-8B8A-E6C913FCDA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47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029E9-2E9F-49E2-8B8A-E6C913FCDA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03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 is.</a:t>
            </a:r>
          </a:p>
          <a:p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 is.</a:t>
            </a:r>
          </a:p>
          <a:p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I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is.</a:t>
            </a:r>
          </a:p>
          <a:p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 </a:t>
            </a:r>
            <a:r>
              <a:rPr lang="en-I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Observable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029E9-2E9F-49E2-8B8A-E6C913FCDA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34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Browserify</a:t>
            </a:r>
            <a:r>
              <a:rPr lang="en-US" dirty="0" smtClean="0"/>
              <a:t> the </a:t>
            </a:r>
            <a:r>
              <a:rPr lang="en-US" dirty="0" err="1" smtClean="0"/>
              <a:t>rxjs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Create Index.html</a:t>
            </a:r>
          </a:p>
          <a:p>
            <a:r>
              <a:rPr lang="en-US" dirty="0" smtClean="0"/>
              <a:t>Add the bundle.js to the html</a:t>
            </a:r>
          </a:p>
          <a:p>
            <a:r>
              <a:rPr lang="en-US" dirty="0" smtClean="0"/>
              <a:t>Run live-server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029E9-2E9F-49E2-8B8A-E6C913FCDA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15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this.emailerrorMessage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this.customerForm.get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').errors ? 'Invalid Email' : '';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rxjs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/add/operator/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debounceTime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029E9-2E9F-49E2-8B8A-E6C913FCDA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4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5F07F5F-6A17-409C-9416-F632B30892E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24376E2-70E7-4187-8AED-BD7C0C9C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868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7F5F-6A17-409C-9416-F632B30892E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76E2-70E7-4187-8AED-BD7C0C9C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5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F07F5F-6A17-409C-9416-F632B30892E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4376E2-70E7-4187-8AED-BD7C0C9C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42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F07F5F-6A17-409C-9416-F632B30892E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4376E2-70E7-4187-8AED-BD7C0C9C67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9466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F07F5F-6A17-409C-9416-F632B30892E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4376E2-70E7-4187-8AED-BD7C0C9C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59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7F5F-6A17-409C-9416-F632B30892E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76E2-70E7-4187-8AED-BD7C0C9C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92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7F5F-6A17-409C-9416-F632B30892E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76E2-70E7-4187-8AED-BD7C0C9C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03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7F5F-6A17-409C-9416-F632B30892E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76E2-70E7-4187-8AED-BD7C0C9C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19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F07F5F-6A17-409C-9416-F632B30892E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4376E2-70E7-4187-8AED-BD7C0C9C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35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7F5F-6A17-409C-9416-F632B30892E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76E2-70E7-4187-8AED-BD7C0C9C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0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F07F5F-6A17-409C-9416-F632B30892E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4376E2-70E7-4187-8AED-BD7C0C9C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7F5F-6A17-409C-9416-F632B30892E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76E2-70E7-4187-8AED-BD7C0C9C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678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7F5F-6A17-409C-9416-F632B30892E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76E2-70E7-4187-8AED-BD7C0C9C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01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7F5F-6A17-409C-9416-F632B30892E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76E2-70E7-4187-8AED-BD7C0C9C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7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7F5F-6A17-409C-9416-F632B30892E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76E2-70E7-4187-8AED-BD7C0C9C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7F5F-6A17-409C-9416-F632B30892E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76E2-70E7-4187-8AED-BD7C0C9C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60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7F5F-6A17-409C-9416-F632B30892E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76E2-70E7-4187-8AED-BD7C0C9C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3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07F5F-6A17-409C-9416-F632B30892E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376E2-70E7-4187-8AED-BD7C0C9C679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://reactivex.io/rxjs/manual/asset/Rx_Logo_S.png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4373"/>
            <a:ext cx="1057689" cy="105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964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  <p:sldLayoutId id="214748403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462" y="2192587"/>
            <a:ext cx="10993549" cy="1475013"/>
          </a:xfrm>
        </p:spPr>
        <p:txBody>
          <a:bodyPr/>
          <a:lstStyle/>
          <a:p>
            <a:pPr algn="ctr"/>
            <a:r>
              <a:rPr lang="en-US" b="1" cap="none" dirty="0" err="1" smtClean="0"/>
              <a:t>RxJS</a:t>
            </a:r>
            <a:endParaRPr lang="en-US" b="1" cap="none" dirty="0"/>
          </a:p>
        </p:txBody>
      </p:sp>
    </p:spTree>
    <p:extLst>
      <p:ext uri="{BB962C8B-B14F-4D97-AF65-F5344CB8AC3E}">
        <p14:creationId xmlns:p14="http://schemas.microsoft.com/office/powerpoint/2010/main" val="24258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5775" y="764373"/>
            <a:ext cx="8930425" cy="1293028"/>
          </a:xfrm>
        </p:spPr>
        <p:txBody>
          <a:bodyPr>
            <a:normAutofit/>
          </a:bodyPr>
          <a:lstStyle/>
          <a:p>
            <a:r>
              <a:rPr lang="en-IN" sz="2800" b="1" cap="none" dirty="0"/>
              <a:t>Observables can "return" multiple values over time</a:t>
            </a:r>
            <a:endParaRPr lang="en-US" sz="2800" cap="none" dirty="0"/>
          </a:p>
        </p:txBody>
      </p:sp>
      <p:sp>
        <p:nvSpPr>
          <p:cNvPr id="4" name="Rectangle 3"/>
          <p:cNvSpPr/>
          <p:nvPr/>
        </p:nvSpPr>
        <p:spPr>
          <a:xfrm>
            <a:off x="146498" y="2310513"/>
            <a:ext cx="5352782" cy="3323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0" i="0" u="none" strike="noStrike" dirty="0" smtClean="0">
                <a:solidFill>
                  <a:srgbClr val="A71D5D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IN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1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foo</a:t>
            </a:r>
            <a:r>
              <a:rPr lang="en-IN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() { console.log(</a:t>
            </a:r>
            <a:r>
              <a:rPr lang="en-IN" sz="2400" b="0" i="0" u="none" strike="noStrike" dirty="0" smtClean="0">
                <a:solidFill>
                  <a:srgbClr val="DF5000"/>
                </a:solidFill>
                <a:effectLst/>
                <a:latin typeface="Courier New" panose="02070309020205020404" pitchFamily="49" charset="0"/>
              </a:rPr>
              <a:t>'Hello'</a:t>
            </a:r>
            <a:r>
              <a:rPr lang="en-IN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IN" sz="2400" b="0" i="0" u="none" strike="noStrike" dirty="0" smtClean="0">
                <a:solidFill>
                  <a:srgbClr val="A71D5D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i="0" u="none" strike="noStrike" dirty="0" smtClean="0">
                <a:solidFill>
                  <a:srgbClr val="0086B3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IN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IN" sz="2000" b="0" i="0" u="none" strike="noStrike" dirty="0" smtClean="0">
                <a:solidFill>
                  <a:srgbClr val="8E908C"/>
                </a:solidFill>
                <a:effectLst/>
                <a:latin typeface="Courier New" panose="02070309020205020404" pitchFamily="49" charset="0"/>
              </a:rPr>
              <a:t>// dead code. will never happen</a:t>
            </a:r>
            <a:endParaRPr lang="en-IN" sz="2000" b="0" i="0" u="none" strike="noStrike" dirty="0" smtClean="0">
              <a:solidFill>
                <a:srgbClr val="4D4D4C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400" b="0" i="0" u="none" strike="noStrike" dirty="0" smtClean="0">
                <a:solidFill>
                  <a:srgbClr val="A71D5D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i="0" u="none" strike="noStrike" dirty="0" smtClean="0">
                <a:solidFill>
                  <a:srgbClr val="0086B3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IN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IN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889938" y="2291188"/>
            <a:ext cx="6096000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2400" b="0" i="0" u="none" strike="noStrike" dirty="0" err="1" smtClean="0">
                <a:solidFill>
                  <a:srgbClr val="A71D5D"/>
                </a:solidFill>
                <a:effectLst/>
                <a:latin typeface="Courier New" panose="02070309020205020404" pitchFamily="49" charset="0"/>
              </a:rPr>
              <a:t>var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 foo = </a:t>
            </a:r>
            <a:r>
              <a:rPr lang="en-US" sz="2400" b="0" i="0" u="none" strike="noStrike" dirty="0" err="1" smtClean="0">
                <a:solidFill>
                  <a:srgbClr val="795DA3"/>
                </a:solidFill>
                <a:effectLst/>
                <a:latin typeface="Courier New" panose="02070309020205020404" pitchFamily="49" charset="0"/>
              </a:rPr>
              <a:t>Rx</a:t>
            </a:r>
            <a:r>
              <a:rPr lang="en-US" sz="2400" b="0" i="0" u="none" strike="noStrike" dirty="0" err="1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400" b="0" i="0" u="none" strike="noStrike" dirty="0" err="1" smtClean="0">
                <a:solidFill>
                  <a:srgbClr val="795DA3"/>
                </a:solidFill>
                <a:effectLst/>
                <a:latin typeface="Courier New" panose="02070309020205020404" pitchFamily="49" charset="0"/>
              </a:rPr>
              <a:t>Observable</a:t>
            </a:r>
            <a:r>
              <a:rPr lang="en-US" sz="2400" b="0" i="0" u="none" strike="noStrike" dirty="0" err="1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.create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u="none" strike="noStrike" dirty="0" smtClean="0">
                <a:solidFill>
                  <a:srgbClr val="A71D5D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 (observer) { console.log(</a:t>
            </a:r>
            <a:r>
              <a:rPr lang="en-US" sz="2400" b="0" i="0" u="none" strike="noStrike" dirty="0" smtClean="0">
                <a:solidFill>
                  <a:srgbClr val="DF5000"/>
                </a:solidFill>
                <a:effectLst/>
                <a:latin typeface="Courier New" panose="02070309020205020404" pitchFamily="49" charset="0"/>
              </a:rPr>
              <a:t>'Hello'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); </a:t>
            </a:r>
            <a:r>
              <a:rPr lang="en-US" sz="2400" b="0" i="0" u="none" strike="noStrike" dirty="0" err="1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observer.</a:t>
            </a:r>
            <a:r>
              <a:rPr lang="en-US" sz="2400" b="0" i="0" u="none" strike="noStrike" dirty="0" err="1" smtClean="0">
                <a:solidFill>
                  <a:srgbClr val="A71D5D"/>
                </a:solidFill>
                <a:effectLst/>
                <a:latin typeface="Courier New" panose="02070309020205020404" pitchFamily="49" charset="0"/>
              </a:rPr>
              <a:t>next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u="none" strike="noStrike" dirty="0" smtClean="0">
                <a:solidFill>
                  <a:srgbClr val="0086B3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); </a:t>
            </a:r>
            <a:r>
              <a:rPr lang="en-US" sz="2400" b="0" i="0" u="none" strike="noStrike" dirty="0" err="1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observer.</a:t>
            </a:r>
            <a:r>
              <a:rPr lang="en-US" sz="2400" b="0" i="0" u="none" strike="noStrike" dirty="0" err="1" smtClean="0">
                <a:solidFill>
                  <a:srgbClr val="A71D5D"/>
                </a:solidFill>
                <a:effectLst/>
                <a:latin typeface="Courier New" panose="02070309020205020404" pitchFamily="49" charset="0"/>
              </a:rPr>
              <a:t>next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u="none" strike="noStrike" dirty="0" smtClean="0">
                <a:solidFill>
                  <a:srgbClr val="0086B3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); </a:t>
            </a:r>
            <a:r>
              <a:rPr lang="en-US" sz="2400" b="0" i="0" u="none" strike="noStrike" dirty="0" err="1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observer.</a:t>
            </a:r>
            <a:r>
              <a:rPr lang="en-US" sz="2400" b="0" i="0" u="none" strike="noStrike" dirty="0" err="1" smtClean="0">
                <a:solidFill>
                  <a:srgbClr val="A71D5D"/>
                </a:solidFill>
                <a:effectLst/>
                <a:latin typeface="Courier New" panose="02070309020205020404" pitchFamily="49" charset="0"/>
              </a:rPr>
              <a:t>next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u="none" strike="noStrike" dirty="0" smtClean="0">
                <a:solidFill>
                  <a:srgbClr val="0086B3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905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78299" y="607333"/>
            <a:ext cx="9637690" cy="133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effectLst/>
                <a:latin typeface="+mj-lt"/>
              </a:rPr>
              <a:t>Observables are able to deliver values either synchronously or asynchronously</a:t>
            </a:r>
            <a:endParaRPr lang="en-US" sz="2800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0614" y="2621884"/>
            <a:ext cx="4095482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0" i="0" u="none" strike="noStrike" dirty="0" err="1" smtClean="0">
                <a:solidFill>
                  <a:srgbClr val="A71D5D"/>
                </a:solidFill>
                <a:effectLst/>
                <a:latin typeface="Courier New" panose="02070309020205020404" pitchFamily="49" charset="0"/>
              </a:rPr>
              <a:t>var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 foo = </a:t>
            </a:r>
            <a:r>
              <a:rPr lang="en-US" sz="2400" b="0" i="0" u="none" strike="noStrike" dirty="0" err="1" smtClean="0">
                <a:solidFill>
                  <a:srgbClr val="795DA3"/>
                </a:solidFill>
                <a:effectLst/>
                <a:latin typeface="Courier New" panose="02070309020205020404" pitchFamily="49" charset="0"/>
              </a:rPr>
              <a:t>Rx</a:t>
            </a:r>
            <a:r>
              <a:rPr lang="en-US" sz="2400" b="0" i="0" u="none" strike="noStrike" dirty="0" err="1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400" b="0" i="0" u="none" strike="noStrike" dirty="0" err="1" smtClean="0">
                <a:solidFill>
                  <a:srgbClr val="795DA3"/>
                </a:solidFill>
                <a:effectLst/>
                <a:latin typeface="Courier New" panose="02070309020205020404" pitchFamily="49" charset="0"/>
              </a:rPr>
              <a:t>Observable</a:t>
            </a:r>
            <a:r>
              <a:rPr lang="en-US" sz="2400" b="0" i="0" u="none" strike="noStrike" dirty="0" err="1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.create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u="none" strike="noStrike" dirty="0" smtClean="0">
                <a:solidFill>
                  <a:srgbClr val="A71D5D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 (observer) { console.log(</a:t>
            </a:r>
            <a:r>
              <a:rPr lang="en-US" sz="2400" b="0" i="0" u="none" strike="noStrike" dirty="0" smtClean="0">
                <a:solidFill>
                  <a:srgbClr val="DF5000"/>
                </a:solidFill>
                <a:effectLst/>
                <a:latin typeface="Courier New" panose="02070309020205020404" pitchFamily="49" charset="0"/>
              </a:rPr>
              <a:t>'Hello'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); </a:t>
            </a:r>
            <a:r>
              <a:rPr lang="en-US" sz="2400" b="0" i="0" u="none" strike="noStrike" dirty="0" err="1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observer.</a:t>
            </a:r>
            <a:r>
              <a:rPr lang="en-US" sz="2400" b="0" i="0" u="none" strike="noStrike" dirty="0" err="1" smtClean="0">
                <a:solidFill>
                  <a:srgbClr val="A71D5D"/>
                </a:solidFill>
                <a:effectLst/>
                <a:latin typeface="Courier New" panose="02070309020205020404" pitchFamily="49" charset="0"/>
              </a:rPr>
              <a:t>next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u="none" strike="noStrike" dirty="0" smtClean="0">
                <a:solidFill>
                  <a:srgbClr val="0086B3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); </a:t>
            </a:r>
            <a:r>
              <a:rPr lang="en-US" sz="2400" b="0" i="0" u="none" strike="noStrike" dirty="0" err="1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observer.</a:t>
            </a:r>
            <a:r>
              <a:rPr lang="en-US" sz="2400" b="0" i="0" u="none" strike="noStrike" dirty="0" err="1" smtClean="0">
                <a:solidFill>
                  <a:srgbClr val="A71D5D"/>
                </a:solidFill>
                <a:effectLst/>
                <a:latin typeface="Courier New" panose="02070309020205020404" pitchFamily="49" charset="0"/>
              </a:rPr>
              <a:t>next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u="none" strike="noStrike" dirty="0" smtClean="0">
                <a:solidFill>
                  <a:srgbClr val="0086B3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); </a:t>
            </a:r>
            <a:r>
              <a:rPr lang="en-US" sz="2400" b="0" i="0" u="none" strike="noStrike" dirty="0" err="1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observer.</a:t>
            </a:r>
            <a:r>
              <a:rPr lang="en-US" sz="2400" b="0" i="0" u="none" strike="noStrike" dirty="0" err="1" smtClean="0">
                <a:solidFill>
                  <a:srgbClr val="A71D5D"/>
                </a:solidFill>
                <a:effectLst/>
                <a:latin typeface="Courier New" panose="02070309020205020404" pitchFamily="49" charset="0"/>
              </a:rPr>
              <a:t>next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u="none" strike="noStrike" dirty="0" smtClean="0">
                <a:solidFill>
                  <a:srgbClr val="0086B3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016581" y="2252552"/>
            <a:ext cx="5741830" cy="4154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0" i="0" u="none" strike="noStrike" dirty="0" err="1" smtClean="0">
                <a:solidFill>
                  <a:srgbClr val="A71D5D"/>
                </a:solidFill>
                <a:effectLst/>
                <a:latin typeface="Courier New" panose="02070309020205020404" pitchFamily="49" charset="0"/>
              </a:rPr>
              <a:t>var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 foo = </a:t>
            </a:r>
            <a:r>
              <a:rPr lang="en-US" sz="2400" b="0" i="0" u="none" strike="noStrike" dirty="0" err="1" smtClean="0">
                <a:solidFill>
                  <a:srgbClr val="795DA3"/>
                </a:solidFill>
                <a:effectLst/>
                <a:latin typeface="Courier New" panose="02070309020205020404" pitchFamily="49" charset="0"/>
              </a:rPr>
              <a:t>Rx</a:t>
            </a:r>
            <a:r>
              <a:rPr lang="en-US" sz="2400" b="0" i="0" u="none" strike="noStrike" dirty="0" err="1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400" b="0" i="0" u="none" strike="noStrike" dirty="0" err="1" smtClean="0">
                <a:solidFill>
                  <a:srgbClr val="795DA3"/>
                </a:solidFill>
                <a:effectLst/>
                <a:latin typeface="Courier New" panose="02070309020205020404" pitchFamily="49" charset="0"/>
              </a:rPr>
              <a:t>Observable</a:t>
            </a:r>
            <a:r>
              <a:rPr lang="en-US" sz="2400" b="0" i="0" u="none" strike="noStrike" dirty="0" err="1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.create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u="none" strike="noStrike" dirty="0" smtClean="0">
                <a:solidFill>
                  <a:srgbClr val="A71D5D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 (observer) { console.log(</a:t>
            </a:r>
            <a:r>
              <a:rPr lang="en-US" sz="2400" b="0" i="0" u="none" strike="noStrike" dirty="0" smtClean="0">
                <a:solidFill>
                  <a:srgbClr val="DF5000"/>
                </a:solidFill>
                <a:effectLst/>
                <a:latin typeface="Courier New" panose="02070309020205020404" pitchFamily="49" charset="0"/>
              </a:rPr>
              <a:t>'Hello'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); </a:t>
            </a:r>
            <a:r>
              <a:rPr lang="en-US" sz="2400" b="0" i="0" u="none" strike="noStrike" dirty="0" err="1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observer.</a:t>
            </a:r>
            <a:r>
              <a:rPr lang="en-US" sz="2400" b="0" i="0" u="none" strike="noStrike" dirty="0" err="1" smtClean="0">
                <a:solidFill>
                  <a:srgbClr val="A71D5D"/>
                </a:solidFill>
                <a:effectLst/>
                <a:latin typeface="Courier New" panose="02070309020205020404" pitchFamily="49" charset="0"/>
              </a:rPr>
              <a:t>next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u="none" strike="noStrike" dirty="0" smtClean="0">
                <a:solidFill>
                  <a:srgbClr val="0086B3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); </a:t>
            </a:r>
            <a:r>
              <a:rPr lang="en-US" sz="2400" b="0" i="0" u="none" strike="noStrike" dirty="0" err="1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observer.</a:t>
            </a:r>
            <a:r>
              <a:rPr lang="en-US" sz="2400" b="0" i="0" u="none" strike="noStrike" dirty="0" err="1" smtClean="0">
                <a:solidFill>
                  <a:srgbClr val="A71D5D"/>
                </a:solidFill>
                <a:effectLst/>
                <a:latin typeface="Courier New" panose="02070309020205020404" pitchFamily="49" charset="0"/>
              </a:rPr>
              <a:t>next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u="none" strike="noStrike" dirty="0" smtClean="0">
                <a:solidFill>
                  <a:srgbClr val="0086B3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); </a:t>
            </a:r>
            <a:r>
              <a:rPr lang="en-US" sz="2400" b="0" i="0" u="none" strike="noStrike" dirty="0" err="1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observer.</a:t>
            </a:r>
            <a:r>
              <a:rPr lang="en-US" sz="2400" b="0" i="0" u="none" strike="noStrike" dirty="0" err="1" smtClean="0">
                <a:solidFill>
                  <a:srgbClr val="A71D5D"/>
                </a:solidFill>
                <a:effectLst/>
                <a:latin typeface="Courier New" panose="02070309020205020404" pitchFamily="49" charset="0"/>
              </a:rPr>
              <a:t>next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u="none" strike="noStrike" dirty="0" smtClean="0">
                <a:solidFill>
                  <a:srgbClr val="0086B3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IN" sz="2400" dirty="0" err="1">
                <a:solidFill>
                  <a:schemeClr val="bg1"/>
                </a:solidFill>
              </a:rPr>
              <a:t>setTimeout</a:t>
            </a:r>
            <a:r>
              <a:rPr lang="en-IN" sz="2400" dirty="0">
                <a:solidFill>
                  <a:schemeClr val="bg1"/>
                </a:solidFill>
              </a:rPr>
              <a:t>(() =&gt; { </a:t>
            </a:r>
            <a:r>
              <a:rPr lang="en-IN" sz="2400" dirty="0" err="1">
                <a:solidFill>
                  <a:srgbClr val="4D4D4C"/>
                </a:solidFill>
                <a:latin typeface="Courier New" panose="02070309020205020404" pitchFamily="49" charset="0"/>
              </a:rPr>
              <a:t>observer.next</a:t>
            </a:r>
            <a:r>
              <a:rPr lang="en-IN" sz="2400" dirty="0">
                <a:solidFill>
                  <a:srgbClr val="4D4D4C"/>
                </a:solidFill>
                <a:latin typeface="Courier New" panose="02070309020205020404" pitchFamily="49" charset="0"/>
              </a:rPr>
              <a:t>(300</a:t>
            </a:r>
            <a:r>
              <a:rPr lang="en-IN" sz="2400" dirty="0" smtClean="0">
                <a:solidFill>
                  <a:srgbClr val="4D4D4C"/>
                </a:solidFill>
                <a:latin typeface="Courier New" panose="02070309020205020404" pitchFamily="49" charset="0"/>
              </a:rPr>
              <a:t>);</a:t>
            </a:r>
            <a:r>
              <a:rPr lang="en-IN" sz="2400" dirty="0" smtClean="0">
                <a:solidFill>
                  <a:schemeClr val="bg1"/>
                </a:solidFill>
              </a:rPr>
              <a:t>}, </a:t>
            </a:r>
            <a:r>
              <a:rPr lang="en-IN" sz="2400" dirty="0">
                <a:solidFill>
                  <a:schemeClr val="bg1"/>
                </a:solidFill>
              </a:rPr>
              <a:t>1000);</a:t>
            </a:r>
            <a:endParaRPr lang="en-US" sz="2400" b="0" i="0" u="none" strike="noStrike" dirty="0" smtClean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59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95509" y="1042046"/>
            <a:ext cx="53751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u="none" strike="noStrike" dirty="0" smtClean="0">
                <a:effectLst/>
                <a:latin typeface="Source Sans Pro"/>
              </a:rPr>
              <a:t>Anatomy of an Observable</a:t>
            </a:r>
            <a:endParaRPr lang="en-US" sz="3200" b="1" i="0" u="none" strike="noStrike" dirty="0">
              <a:effectLst/>
              <a:latin typeface="Source Sans Pro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5116" y="3178570"/>
            <a:ext cx="11701669" cy="22159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Source Sans Pro"/>
              </a:rPr>
              <a:t>Observables are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Source Sans Pro"/>
              </a:rPr>
              <a:t>created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Source Sans Pro"/>
              </a:rPr>
              <a:t> using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34" charset="-128"/>
              </a:rPr>
              <a:t>Rx.Observable.create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Source Sans Pro"/>
              </a:rPr>
              <a:t> or a creation operator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Source Sans Pro"/>
              </a:rPr>
              <a:t>Observables are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Source Sans Pro"/>
              </a:rPr>
              <a:t>subscribed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Source Sans Pro"/>
              </a:rPr>
              <a:t> to with an Observer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Source Sans Pro"/>
              </a:rPr>
              <a:t>Observables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Source Sans Pro"/>
              </a:rPr>
              <a:t>execute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Source Sans Pro"/>
              </a:rPr>
              <a:t> to deliver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34" charset="-128"/>
              </a:rPr>
              <a:t>next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Source Sans Pro"/>
              </a:rPr>
              <a:t> /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34" charset="-128"/>
              </a:rPr>
              <a:t>error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Source Sans Pro"/>
              </a:rPr>
              <a:t> /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34" charset="-128"/>
              </a:rPr>
              <a:t>complete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Source Sans Pro"/>
              </a:rPr>
              <a:t> notifications to the Observer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Source Sans Pro"/>
              </a:rPr>
              <a:t>and Observables execution may be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Source Sans Pro"/>
              </a:rPr>
              <a:t>disposed</a:t>
            </a:r>
            <a:endParaRPr lang="en-US" altLang="en-US" sz="2400" dirty="0"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96484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9093" y="2065402"/>
            <a:ext cx="118829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Source Sans Pro"/>
              </a:rPr>
              <a:t>These four aspects are all encoded in an Observable instance, </a:t>
            </a:r>
          </a:p>
          <a:p>
            <a:pPr lvl="0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Source Sans Pro"/>
              </a:rPr>
              <a:t>but some of these aspects are related to other types, like Observer and Subscription.</a:t>
            </a:r>
          </a:p>
          <a:p>
            <a:pPr lvl="0">
              <a:lnSpc>
                <a:spcPct val="150000"/>
              </a:lnSpc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Source Sans Pro"/>
              </a:rPr>
              <a:t>Core Observable concerns: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Source Sans Pro"/>
              </a:rPr>
              <a:t>Creating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Source Sans Pro"/>
              </a:rPr>
              <a:t> Observables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Source Sans Pro"/>
              </a:rPr>
              <a:t>Subscribing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Source Sans Pro"/>
              </a:rPr>
              <a:t> to Observables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Source Sans Pro"/>
              </a:rPr>
              <a:t>Executing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Source Sans Pro"/>
              </a:rPr>
              <a:t> the Observable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Source Sans Pro"/>
              </a:rPr>
              <a:t>Disposing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Source Sans Pro"/>
              </a:rPr>
              <a:t> Observables</a:t>
            </a:r>
          </a:p>
        </p:txBody>
      </p:sp>
    </p:spTree>
    <p:extLst>
      <p:ext uri="{BB962C8B-B14F-4D97-AF65-F5344CB8AC3E}">
        <p14:creationId xmlns:p14="http://schemas.microsoft.com/office/powerpoint/2010/main" val="18811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5603" y="1732690"/>
            <a:ext cx="3469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u="none" strike="noStrike" dirty="0" smtClean="0">
                <a:effectLst/>
                <a:latin typeface="Source Sans Pro"/>
              </a:rPr>
              <a:t>Creating Observables:</a:t>
            </a:r>
            <a:endParaRPr lang="en-US" sz="2400" b="1" i="0" u="none" strike="noStrike" dirty="0"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5603" y="2197318"/>
            <a:ext cx="11243256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0" i="0" u="none" strike="noStrike" dirty="0" err="1" smtClean="0">
                <a:solidFill>
                  <a:srgbClr val="A71D5D"/>
                </a:solidFill>
                <a:effectLst/>
                <a:latin typeface="Courier New" panose="02070309020205020404" pitchFamily="49" charset="0"/>
              </a:rPr>
              <a:t>var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u="none" strike="noStrike" dirty="0" err="1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ob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sz="2400" b="0" i="0" u="none" strike="noStrike" dirty="0" err="1" smtClean="0">
                <a:solidFill>
                  <a:srgbClr val="795DA3"/>
                </a:solidFill>
                <a:effectLst/>
                <a:latin typeface="Courier New" panose="02070309020205020404" pitchFamily="49" charset="0"/>
              </a:rPr>
              <a:t>Rx</a:t>
            </a:r>
            <a:r>
              <a:rPr lang="en-US" sz="2400" b="0" i="0" u="none" strike="noStrike" dirty="0" err="1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400" b="0" i="0" u="none" strike="noStrike" dirty="0" err="1" smtClean="0">
                <a:solidFill>
                  <a:srgbClr val="795DA3"/>
                </a:solidFill>
                <a:effectLst/>
                <a:latin typeface="Courier New" panose="02070309020205020404" pitchFamily="49" charset="0"/>
              </a:rPr>
              <a:t>Observable</a:t>
            </a:r>
            <a:r>
              <a:rPr lang="en-US" sz="2400" b="0" i="0" u="none" strike="noStrike" dirty="0" err="1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.create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r>
              <a:rPr lang="en-US" sz="2400" dirty="0">
                <a:solidFill>
                  <a:srgbClr val="4D4D4C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4D4D4C"/>
                </a:solidFill>
                <a:latin typeface="Courier New" panose="02070309020205020404" pitchFamily="49" charset="0"/>
              </a:rPr>
              <a:t> </a:t>
            </a:r>
            <a:r>
              <a:rPr lang="en-US" sz="2400" b="0" i="0" u="none" strike="noStrike" dirty="0" smtClean="0">
                <a:solidFill>
                  <a:srgbClr val="A71D5D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i="0" u="none" strike="noStrike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subscribe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(observer) { </a:t>
            </a:r>
          </a:p>
          <a:p>
            <a:r>
              <a:rPr lang="en-US" sz="2400" b="0" i="0" u="none" strike="noStrike" dirty="0" smtClean="0">
                <a:solidFill>
                  <a:srgbClr val="A71D5D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2400" b="0" i="0" u="none" strike="noStrike" dirty="0" err="1" smtClean="0">
                <a:solidFill>
                  <a:srgbClr val="A71D5D"/>
                </a:solidFill>
                <a:effectLst/>
                <a:latin typeface="Courier New" panose="02070309020205020404" pitchFamily="49" charset="0"/>
              </a:rPr>
              <a:t>var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 id = </a:t>
            </a:r>
            <a:r>
              <a:rPr lang="en-US" sz="2400" b="0" i="0" u="none" strike="noStrike" dirty="0" err="1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setInterval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(() =&gt; {</a:t>
            </a:r>
            <a:r>
              <a:rPr lang="en-US" sz="2400" b="0" i="0" u="none" strike="noStrike" dirty="0" err="1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observer.</a:t>
            </a:r>
            <a:r>
              <a:rPr lang="en-US" sz="2400" b="0" i="0" u="none" strike="noStrike" dirty="0" err="1" smtClean="0">
                <a:solidFill>
                  <a:srgbClr val="A71D5D"/>
                </a:solidFill>
                <a:effectLst/>
                <a:latin typeface="Courier New" panose="02070309020205020404" pitchFamily="49" charset="0"/>
              </a:rPr>
              <a:t>next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u="none" strike="noStrike" dirty="0" smtClean="0">
                <a:solidFill>
                  <a:srgbClr val="DF5000"/>
                </a:solidFill>
                <a:effectLst/>
                <a:latin typeface="Courier New" panose="02070309020205020404" pitchFamily="49" charset="0"/>
              </a:rPr>
              <a:t>'hi'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)},</a:t>
            </a:r>
            <a:r>
              <a:rPr lang="en-US" sz="2400" b="0" i="0" u="none" strike="noStrike" dirty="0" smtClean="0">
                <a:solidFill>
                  <a:srgbClr val="0086B3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 });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95603" y="3854373"/>
            <a:ext cx="4269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u="none" strike="noStrike" dirty="0" smtClean="0">
                <a:effectLst/>
                <a:latin typeface="Source Sans Pro"/>
              </a:rPr>
              <a:t>Subscribing to Observables</a:t>
            </a:r>
            <a:endParaRPr lang="en-US" sz="2400" b="1" i="0" u="none" strike="noStrike" dirty="0">
              <a:effectLst/>
              <a:latin typeface="Source Sans Pr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1217" y="4351917"/>
            <a:ext cx="1124325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0" i="0" u="none" strike="noStrike" dirty="0" err="1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ob.subscribe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(x </a:t>
            </a:r>
            <a:r>
              <a:rPr lang="en-US" sz="2400" b="0" i="0" u="none" strike="noStrike" dirty="0" smtClean="0">
                <a:solidFill>
                  <a:srgbClr val="4D4D4C"/>
                </a:solidFill>
                <a:effectLst/>
                <a:latin typeface="Courier New" panose="02070309020205020404" pitchFamily="49" charset="0"/>
              </a:rPr>
              <a:t>=&gt; console.log(x));</a:t>
            </a:r>
            <a:endParaRPr lang="en-US" sz="2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21217" y="4891710"/>
            <a:ext cx="11243256" cy="19685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Sans Pro"/>
              </a:rPr>
              <a:t>When calling 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34" charset="-128"/>
              </a:rPr>
              <a:t>observable.subscribe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Sans Pro"/>
              </a:rPr>
              <a:t> with an Observer, the function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subscribe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Sans Pro"/>
              </a:rPr>
              <a:t>in 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34" charset="-128"/>
              </a:rPr>
              <a:t>Observable.create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(function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34" charset="-128"/>
              </a:rPr>
              <a:t>subscribe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(observer) {...})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Sans Pro"/>
              </a:rPr>
              <a:t> is run for that given Observer.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Sans Pro"/>
              </a:rPr>
              <a:t>Each call to 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34" charset="-128"/>
              </a:rPr>
              <a:t>observable.subscribe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Sans Pro"/>
              </a:rPr>
              <a:t> triggers its </a:t>
            </a:r>
            <a:r>
              <a:rPr kumimoji="0" lang="en-US" altLang="en-US" sz="2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Sans Pro"/>
              </a:rPr>
              <a:t>own independent setup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Sans Pro"/>
              </a:rPr>
              <a:t>for that given Observer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025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unsubscribe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195691"/>
            <a:ext cx="118110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producer =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Rx.Observable.create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(observer) {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observer.next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observer.next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observer.next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let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intervalID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observer.next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					if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observer.complete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      }, 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unsubscribe()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intervalID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console.log(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"Interval Cleared"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);};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});</a:t>
            </a:r>
          </a:p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sub1 =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producer.subscribe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next: x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'Ob1: got value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x),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error: err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console.error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'something wrong occurred: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err),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complete: ()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'Ob1: done'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   });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sub1.unsubscribe();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1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Error notification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52265" y="1954370"/>
            <a:ext cx="11294772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producer = </a:t>
            </a:r>
            <a:r>
              <a:rPr lang="en-US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Rx.Observable.create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(observer) {</a:t>
            </a:r>
          </a:p>
          <a:p>
            <a:pPr lvl="1"/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observer.next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observer.next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observer.next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4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intervalID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6"/>
            <a:r>
              <a:rPr lang="en-US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observer.next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 </a:t>
            </a:r>
            <a:r>
              <a:rPr lang="en-US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lvl="6"/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observer.complete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6"/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2400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pPr lvl="1"/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observer.error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(err); </a:t>
            </a:r>
            <a:r>
              <a:rPr lang="en-US" sz="2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delivers an error if it caught one</a:t>
            </a:r>
            <a:endParaRPr lang="en-US" sz="2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21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Browserify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</a:t>
            </a:r>
            <a:r>
              <a:rPr lang="en-US" sz="2400" dirty="0" err="1"/>
              <a:t>b</a:t>
            </a:r>
            <a:r>
              <a:rPr lang="en-US" sz="2400" dirty="0" err="1" smtClean="0"/>
              <a:t>rowserify</a:t>
            </a:r>
            <a:r>
              <a:rPr lang="en-US" sz="2400" dirty="0" smtClean="0"/>
              <a:t> demo.js –o bundle.js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326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 from events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8800" y="3179733"/>
            <a:ext cx="949173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Rx = require(</a:t>
            </a:r>
            <a:r>
              <a:rPr lang="en-US" sz="2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rxjs</a:t>
            </a:r>
            <a:r>
              <a:rPr lang="en-US" sz="2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/Rx'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button = </a:t>
            </a:r>
            <a:r>
              <a:rPr lang="en-US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document.querySelector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Rx.Observable.fromEvent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(button, </a:t>
            </a:r>
            <a:r>
              <a:rPr lang="en-US" sz="2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</a:t>
            </a:r>
            <a:r>
              <a:rPr lang="en-US" sz="24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</a:t>
            </a:r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sub1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</a:t>
            </a:r>
            <a:r>
              <a:rPr lang="en-US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.subscribe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en-US" sz="2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'Clicked!'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9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3289307"/>
            <a:ext cx="7126310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Rx.Observable.fromEvent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keyup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(event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event.target.value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3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88" y="764373"/>
            <a:ext cx="10823812" cy="1293028"/>
          </a:xfrm>
        </p:spPr>
        <p:txBody>
          <a:bodyPr/>
          <a:lstStyle/>
          <a:p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5218" y="3111690"/>
            <a:ext cx="4367283" cy="186974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b="1" dirty="0">
                <a:solidFill>
                  <a:schemeClr val="tx1"/>
                </a:solidFill>
              </a:rPr>
              <a:t>ES6 via </a:t>
            </a:r>
            <a:r>
              <a:rPr lang="en-US" sz="2800" b="1" dirty="0" err="1">
                <a:solidFill>
                  <a:schemeClr val="tx1"/>
                </a:solidFill>
              </a:rPr>
              <a:t>npm</a:t>
            </a:r>
            <a:endParaRPr lang="en-US" sz="2800" b="1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&gt;</a:t>
            </a:r>
            <a:r>
              <a:rPr lang="en-US" sz="2800" dirty="0" err="1" smtClean="0">
                <a:solidFill>
                  <a:schemeClr val="tx1"/>
                </a:solidFill>
              </a:rPr>
              <a:t>npm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install </a:t>
            </a:r>
            <a:r>
              <a:rPr lang="en-US" sz="2800" dirty="0" err="1">
                <a:solidFill>
                  <a:schemeClr val="tx1"/>
                </a:solidFill>
              </a:rPr>
              <a:t>rxjs-es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43525" y="3111690"/>
            <a:ext cx="4367283" cy="1869743"/>
          </a:xfrm>
          <a:prstGeom prst="rect">
            <a:avLst/>
          </a:prstGeom>
          <a:solidFill>
            <a:srgbClr val="9A57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b="1" dirty="0" err="1">
                <a:solidFill>
                  <a:schemeClr val="tx1"/>
                </a:solidFill>
              </a:rPr>
              <a:t>CommonJS</a:t>
            </a:r>
            <a:r>
              <a:rPr lang="en-US" sz="2800" b="1" dirty="0">
                <a:solidFill>
                  <a:schemeClr val="tx1"/>
                </a:solidFill>
              </a:rPr>
              <a:t> via </a:t>
            </a:r>
            <a:r>
              <a:rPr lang="en-US" sz="2800" b="1" dirty="0" err="1" smtClean="0">
                <a:solidFill>
                  <a:schemeClr val="tx1"/>
                </a:solidFill>
              </a:rPr>
              <a:t>npm</a:t>
            </a:r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&gt;</a:t>
            </a:r>
            <a:r>
              <a:rPr lang="en-US" sz="2800" dirty="0" err="1" smtClean="0">
                <a:solidFill>
                  <a:schemeClr val="tx1"/>
                </a:solidFill>
              </a:rPr>
              <a:t>npm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install </a:t>
            </a:r>
            <a:r>
              <a:rPr lang="en-US" sz="2800" dirty="0" err="1" smtClean="0">
                <a:solidFill>
                  <a:schemeClr val="tx1"/>
                </a:solidFill>
              </a:rPr>
              <a:t>rxjs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debounceTime</a:t>
            </a:r>
            <a:r>
              <a:rPr lang="en-US" dirty="0" smtClean="0"/>
              <a:t> / </a:t>
            </a:r>
            <a:r>
              <a:rPr lang="en-US" dirty="0" err="1" smtClean="0"/>
              <a:t>throttleTime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2568090"/>
            <a:ext cx="7126310" cy="1754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Rx.Observable.fromEvent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keyup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debounceTime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.map(event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event.target.value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4742473"/>
            <a:ext cx="712631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Rx.Observable.fromEvent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keyup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throttleTime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.map(event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event.target.value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052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439" y="764373"/>
            <a:ext cx="9213761" cy="1293028"/>
          </a:xfrm>
        </p:spPr>
        <p:txBody>
          <a:bodyPr/>
          <a:lstStyle/>
          <a:p>
            <a:r>
              <a:rPr lang="en-US" dirty="0" err="1" smtClean="0"/>
              <a:t>Valuechanges</a:t>
            </a:r>
            <a:r>
              <a:rPr lang="en-US" dirty="0" smtClean="0"/>
              <a:t> / </a:t>
            </a:r>
            <a:r>
              <a:rPr lang="en-US" dirty="0" err="1" smtClean="0"/>
              <a:t>Statuschanges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20241"/>
            <a:ext cx="10820400" cy="11925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Every </a:t>
            </a:r>
            <a:r>
              <a:rPr lang="en-US" dirty="0" err="1" smtClean="0">
                <a:solidFill>
                  <a:srgbClr val="00B0F0"/>
                </a:solidFill>
              </a:rPr>
              <a:t>FormControl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has a </a:t>
            </a:r>
            <a:r>
              <a:rPr lang="en-US" dirty="0" err="1" smtClean="0">
                <a:solidFill>
                  <a:schemeClr val="accent3"/>
                </a:solidFill>
              </a:rPr>
              <a:t>valuechanges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chemeClr val="accent3"/>
                </a:solidFill>
              </a:rPr>
              <a:t>statuschanges</a:t>
            </a:r>
            <a:r>
              <a:rPr lang="en-US" dirty="0" smtClean="0"/>
              <a:t> property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Both these properties are </a:t>
            </a:r>
            <a:r>
              <a:rPr lang="en-US" b="1" dirty="0" smtClean="0">
                <a:solidFill>
                  <a:schemeClr val="accent6"/>
                </a:solidFill>
              </a:rPr>
              <a:t>Observables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3363207"/>
            <a:ext cx="5380149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.customerForm.get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valueChanges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debounceTime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.subscribe(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(v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 	console.log(v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4385" y="4268693"/>
            <a:ext cx="525015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/add/operator/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debounceTime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73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27087" y="916480"/>
            <a:ext cx="9072562" cy="1262063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latin typeface="Arial" panose="020B0604020202020204" pitchFamily="34" charset="0"/>
                <a:ea typeface="Arial Unicode MS" panose="020B0604020202020204" pitchFamily="34" charset="-128"/>
                <a:cs typeface="Tahoma" panose="020B0604030504040204" pitchFamily="34" charset="0"/>
              </a:rPr>
              <a:t>Observer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87367" y="3026268"/>
            <a:ext cx="9739258" cy="23813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StarSymbol"/>
              <a:buNone/>
            </a:pPr>
            <a:r>
              <a:rPr lang="en-IN" altLang="en-US" sz="3200" i="1" dirty="0" smtClean="0">
                <a:latin typeface="Arial" panose="020B0604020202020204" pitchFamily="34" charset="0"/>
                <a:ea typeface="Arial Unicode MS" panose="020B0604020202020204" pitchFamily="34" charset="-128"/>
                <a:cs typeface="Tahoma" panose="020B0604030504040204" pitchFamily="34" charset="0"/>
              </a:rPr>
              <a:t>“Define a one-to-many dependency between objects so that when one object changes state, all its dependents are notified and updated automatically.”</a:t>
            </a:r>
            <a:endParaRPr lang="en-IN" altLang="en-US" sz="3200" dirty="0" smtClean="0">
              <a:latin typeface="Arial" panose="020B0604020202020204" pitchFamily="34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29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31583" y="963777"/>
            <a:ext cx="9072562" cy="1262063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 smtClean="0">
                <a:latin typeface="Arial" panose="020B0604020202020204" pitchFamily="34" charset="0"/>
                <a:ea typeface="Arial Unicode MS" panose="020B0604020202020204" pitchFamily="34" charset="-128"/>
                <a:cs typeface="Tahoma" panose="020B0604030504040204" pitchFamily="34" charset="0"/>
              </a:rPr>
              <a:t>Iterator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631583" y="2430627"/>
            <a:ext cx="9072562" cy="25197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StarSymbol"/>
              <a:buNone/>
            </a:pPr>
            <a:r>
              <a:rPr lang="en-IN" altLang="en-US" sz="2800" i="1" dirty="0" smtClean="0">
                <a:latin typeface="Arial" panose="020B0604020202020204" pitchFamily="34" charset="0"/>
                <a:ea typeface="Arial Unicode MS" panose="020B0604020202020204" pitchFamily="34" charset="-128"/>
                <a:cs typeface="Tahoma" panose="020B0604030504040204" pitchFamily="34" charset="0"/>
              </a:rPr>
              <a:t>“Provide a way to access the elements of an aggregate object sequentially without exposing  its underlying representation.”</a:t>
            </a:r>
            <a:endParaRPr lang="en-IN" altLang="en-US" sz="2800" dirty="0" smtClean="0">
              <a:latin typeface="Arial" panose="020B0604020202020204" pitchFamily="34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91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905067"/>
            <a:ext cx="11096897" cy="16621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dirty="0" err="1">
                <a:solidFill>
                  <a:schemeClr val="tx1"/>
                </a:solidFill>
              </a:rPr>
              <a:t>RxJS</a:t>
            </a:r>
            <a:r>
              <a:rPr lang="en-IN" dirty="0">
                <a:solidFill>
                  <a:schemeClr val="tx1"/>
                </a:solidFill>
              </a:rPr>
              <a:t> is a library for composing asynchronous and event-based programs by using observable </a:t>
            </a:r>
            <a:r>
              <a:rPr lang="en-IN" dirty="0" smtClean="0">
                <a:solidFill>
                  <a:schemeClr val="tx1"/>
                </a:solidFill>
              </a:rPr>
              <a:t>sequences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dirty="0" smtClean="0"/>
              <a:t>Asynchronous events are handled as collections using the below API’s</a:t>
            </a:r>
            <a:endParaRPr lang="en-IN" dirty="0" smtClean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95127" y="4054645"/>
            <a:ext cx="2880000" cy="748800"/>
            <a:chOff x="2540" y="599806"/>
            <a:chExt cx="2476500" cy="748800"/>
          </a:xfrm>
        </p:grpSpPr>
        <p:sp>
          <p:nvSpPr>
            <p:cNvPr id="10" name="Rectangle 9"/>
            <p:cNvSpPr/>
            <p:nvPr/>
          </p:nvSpPr>
          <p:spPr>
            <a:xfrm>
              <a:off x="2540" y="599806"/>
              <a:ext cx="2476500" cy="748800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2540" y="599806"/>
              <a:ext cx="2476500" cy="748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912" tIns="105664" rIns="184912" bIns="105664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</a:rPr>
                <a:t>Core Type</a:t>
              </a:r>
              <a:endParaRPr lang="en-US" sz="24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95127" y="4803445"/>
            <a:ext cx="2880000" cy="1906450"/>
            <a:chOff x="2540" y="1348606"/>
            <a:chExt cx="2476500" cy="1141920"/>
          </a:xfrm>
        </p:grpSpPr>
        <p:sp>
          <p:nvSpPr>
            <p:cNvPr id="8" name="Rectangle 7"/>
            <p:cNvSpPr/>
            <p:nvPr/>
          </p:nvSpPr>
          <p:spPr>
            <a:xfrm>
              <a:off x="2540" y="1348606"/>
              <a:ext cx="2476500" cy="1141920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2540" y="1348606"/>
              <a:ext cx="2476500" cy="1141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684" tIns="138684" rIns="184912" bIns="208026" numCol="1" spcCol="1270" anchor="t" anchorCtr="0">
              <a:noAutofit/>
            </a:bodyPr>
            <a:lstStyle/>
            <a:p>
              <a:pPr marL="0" lvl="1" algn="l" defTabSz="1155700">
                <a:spcBef>
                  <a:spcPct val="0"/>
                </a:spcBef>
                <a:spcAft>
                  <a:spcPct val="15000"/>
                </a:spcAft>
              </a:pPr>
              <a:r>
                <a:rPr lang="en-US" sz="2400" b="1" kern="1200" dirty="0" smtClean="0">
                  <a:solidFill>
                    <a:schemeClr val="bg1"/>
                  </a:solidFill>
                </a:rPr>
                <a:t>Observable</a:t>
              </a:r>
              <a:endParaRPr lang="en-US" sz="24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09828" y="4054645"/>
            <a:ext cx="2880000" cy="748800"/>
            <a:chOff x="2540" y="599806"/>
            <a:chExt cx="2476500" cy="748800"/>
          </a:xfrm>
          <a:solidFill>
            <a:schemeClr val="accent4">
              <a:lumMod val="75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2540" y="599806"/>
              <a:ext cx="2476500" cy="748800"/>
            </a:xfrm>
            <a:prstGeom prst="rect">
              <a:avLst/>
            </a:prstGeom>
            <a:grp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2540" y="599806"/>
              <a:ext cx="2476500" cy="7488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912" tIns="105664" rIns="184912" bIns="105664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</a:rPr>
                <a:t>Satellite Types</a:t>
              </a:r>
              <a:endParaRPr lang="en-US" sz="24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09828" y="4803445"/>
            <a:ext cx="2880000" cy="1906450"/>
            <a:chOff x="2540" y="1348606"/>
            <a:chExt cx="2476500" cy="114192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2540" y="1348606"/>
              <a:ext cx="2476500" cy="1141920"/>
            </a:xfrm>
            <a:prstGeom prst="rect">
              <a:avLst/>
            </a:prstGeom>
            <a:grpFill/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2540" y="1348606"/>
              <a:ext cx="2476500" cy="114192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684" tIns="138684" rIns="184912" bIns="208026" numCol="1" spcCol="1270" anchor="t" anchorCtr="0">
              <a:noAutofit/>
            </a:bodyPr>
            <a:lstStyle/>
            <a:p>
              <a:pPr marL="0" lvl="1" algn="l" defTabSz="1155700">
                <a:spcBef>
                  <a:spcPct val="0"/>
                </a:spcBef>
                <a:spcAft>
                  <a:spcPct val="15000"/>
                </a:spcAft>
              </a:pPr>
              <a:r>
                <a:rPr lang="en-US" sz="2400" b="1" kern="1200" dirty="0" smtClean="0">
                  <a:solidFill>
                    <a:schemeClr val="bg1"/>
                  </a:solidFill>
                </a:rPr>
                <a:t>Observer</a:t>
              </a:r>
            </a:p>
            <a:p>
              <a:pPr marL="0" lvl="1" defTabSz="1155700">
                <a:spcBef>
                  <a:spcPct val="0"/>
                </a:spcBef>
                <a:spcAft>
                  <a:spcPct val="15000"/>
                </a:spcAft>
              </a:pPr>
              <a:r>
                <a:rPr lang="en-US" sz="2400" b="1" dirty="0" smtClean="0">
                  <a:solidFill>
                    <a:schemeClr val="bg1"/>
                  </a:solidFill>
                </a:rPr>
                <a:t>Schedulers</a:t>
              </a:r>
            </a:p>
            <a:p>
              <a:pPr marL="0" lvl="1" defTabSz="1155700">
                <a:spcBef>
                  <a:spcPct val="0"/>
                </a:spcBef>
                <a:spcAft>
                  <a:spcPct val="15000"/>
                </a:spcAft>
              </a:pPr>
              <a:r>
                <a:rPr lang="en-US" sz="2400" b="1" dirty="0">
                  <a:solidFill>
                    <a:schemeClr val="bg1"/>
                  </a:solidFill>
                </a:rPr>
                <a:t>Subjects</a:t>
              </a:r>
              <a:endParaRPr lang="en-US" sz="24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981678" y="4054645"/>
            <a:ext cx="2880000" cy="748800"/>
            <a:chOff x="2540" y="599806"/>
            <a:chExt cx="2476500" cy="748800"/>
          </a:xfrm>
          <a:solidFill>
            <a:srgbClr val="7030A0"/>
          </a:solidFill>
        </p:grpSpPr>
        <p:sp>
          <p:nvSpPr>
            <p:cNvPr id="31" name="Rectangle 30"/>
            <p:cNvSpPr/>
            <p:nvPr/>
          </p:nvSpPr>
          <p:spPr>
            <a:xfrm>
              <a:off x="2540" y="599806"/>
              <a:ext cx="2476500" cy="748800"/>
            </a:xfrm>
            <a:prstGeom prst="rect">
              <a:avLst/>
            </a:prstGeom>
            <a:grp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2540" y="599806"/>
              <a:ext cx="2476500" cy="7488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912" tIns="105664" rIns="184912" bIns="105664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</a:rPr>
                <a:t>Operators</a:t>
              </a:r>
              <a:endParaRPr lang="en-US" sz="24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981678" y="4803445"/>
            <a:ext cx="2880000" cy="1906450"/>
            <a:chOff x="2540" y="1348606"/>
            <a:chExt cx="2476500" cy="114192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Rectangle 33"/>
            <p:cNvSpPr/>
            <p:nvPr/>
          </p:nvSpPr>
          <p:spPr>
            <a:xfrm>
              <a:off x="2540" y="1348606"/>
              <a:ext cx="2476500" cy="1141920"/>
            </a:xfrm>
            <a:prstGeom prst="rect">
              <a:avLst/>
            </a:prstGeom>
            <a:grpFill/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Rectangle 34"/>
            <p:cNvSpPr/>
            <p:nvPr/>
          </p:nvSpPr>
          <p:spPr>
            <a:xfrm>
              <a:off x="2540" y="1348606"/>
              <a:ext cx="2476500" cy="114192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684" tIns="138684" rIns="184912" bIns="208026" numCol="1" spcCol="1270" anchor="t" anchorCtr="0">
              <a:noAutofit/>
            </a:bodyPr>
            <a:lstStyle/>
            <a:p>
              <a:pPr marL="0" lvl="1" algn="l" defTabSz="1155700">
                <a:spcBef>
                  <a:spcPct val="0"/>
                </a:spcBef>
                <a:spcAft>
                  <a:spcPct val="15000"/>
                </a:spcAft>
              </a:pPr>
              <a:r>
                <a:rPr lang="en-US" sz="2400" b="1" kern="1200" dirty="0" smtClean="0">
                  <a:solidFill>
                    <a:schemeClr val="bg1"/>
                  </a:solidFill>
                </a:rPr>
                <a:t>Map</a:t>
              </a:r>
            </a:p>
            <a:p>
              <a:pPr marL="0" lvl="1" algn="l" defTabSz="1155700">
                <a:spcBef>
                  <a:spcPct val="0"/>
                </a:spcBef>
                <a:spcAft>
                  <a:spcPct val="15000"/>
                </a:spcAft>
              </a:pPr>
              <a:r>
                <a:rPr lang="en-US" sz="2400" b="1" dirty="0" smtClean="0">
                  <a:solidFill>
                    <a:schemeClr val="bg1"/>
                  </a:solidFill>
                </a:rPr>
                <a:t>Filters</a:t>
              </a:r>
            </a:p>
            <a:p>
              <a:pPr marL="0" lvl="1" algn="l" defTabSz="1155700">
                <a:spcBef>
                  <a:spcPct val="0"/>
                </a:spcBef>
                <a:spcAft>
                  <a:spcPct val="15000"/>
                </a:spcAft>
              </a:pPr>
              <a:r>
                <a:rPr lang="en-US" sz="2400" b="1" kern="1200" dirty="0" smtClean="0">
                  <a:solidFill>
                    <a:schemeClr val="bg1"/>
                  </a:solidFill>
                </a:rPr>
                <a:t>Reduce</a:t>
              </a:r>
            </a:p>
            <a:p>
              <a:pPr marL="0" lvl="1" algn="l" defTabSz="1155700">
                <a:spcBef>
                  <a:spcPct val="0"/>
                </a:spcBef>
                <a:spcAft>
                  <a:spcPct val="15000"/>
                </a:spcAft>
              </a:pPr>
              <a:r>
                <a:rPr lang="en-US" sz="2400" b="1" dirty="0" smtClean="0">
                  <a:solidFill>
                    <a:schemeClr val="bg1"/>
                  </a:solidFill>
                </a:rPr>
                <a:t>every</a:t>
              </a:r>
              <a:endParaRPr lang="en-US" sz="2400" b="1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9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Communication protocol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051" y="2194560"/>
            <a:ext cx="11369897" cy="13677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b="1" i="1" dirty="0"/>
              <a:t>Pull</a:t>
            </a:r>
            <a:r>
              <a:rPr lang="en-IN" dirty="0"/>
              <a:t> and </a:t>
            </a:r>
            <a:r>
              <a:rPr lang="en-IN" b="1" i="1" dirty="0"/>
              <a:t>Push</a:t>
            </a:r>
            <a:r>
              <a:rPr lang="en-IN" dirty="0"/>
              <a:t> are two different protocols how a data </a:t>
            </a:r>
            <a:r>
              <a:rPr lang="en-IN" b="1" i="1" dirty="0"/>
              <a:t>Producer</a:t>
            </a:r>
            <a:r>
              <a:rPr lang="en-IN" dirty="0"/>
              <a:t> can </a:t>
            </a:r>
            <a:r>
              <a:rPr lang="en-IN" b="1" dirty="0"/>
              <a:t>communicate</a:t>
            </a:r>
            <a:r>
              <a:rPr lang="en-IN" dirty="0"/>
              <a:t> with a data </a:t>
            </a:r>
            <a:r>
              <a:rPr lang="en-IN" b="1" i="1" dirty="0"/>
              <a:t>Consumer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11051" y="3562350"/>
            <a:ext cx="5434884" cy="32525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IN" sz="2000" b="1" dirty="0" smtClean="0">
                <a:solidFill>
                  <a:schemeClr val="bg1"/>
                </a:solidFill>
              </a:rPr>
              <a:t>Pull systems: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solidFill>
                  <a:schemeClr val="bg1"/>
                </a:solidFill>
              </a:rPr>
              <a:t>Consumer </a:t>
            </a:r>
            <a:r>
              <a:rPr lang="en-IN" sz="2000" dirty="0">
                <a:solidFill>
                  <a:schemeClr val="bg1"/>
                </a:solidFill>
              </a:rPr>
              <a:t>determines when </a:t>
            </a:r>
            <a:r>
              <a:rPr lang="en-IN" sz="2000" dirty="0" smtClean="0">
                <a:solidFill>
                  <a:schemeClr val="bg1"/>
                </a:solidFill>
              </a:rPr>
              <a:t>to receive </a:t>
            </a:r>
            <a:r>
              <a:rPr lang="en-IN" sz="2000" dirty="0">
                <a:solidFill>
                  <a:schemeClr val="bg1"/>
                </a:solidFill>
              </a:rPr>
              <a:t>data from the data Producer</a:t>
            </a:r>
            <a:r>
              <a:rPr lang="en-IN" sz="2000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solidFill>
                  <a:schemeClr val="bg1"/>
                </a:solidFill>
              </a:rPr>
              <a:t>The </a:t>
            </a:r>
            <a:r>
              <a:rPr lang="en-IN" sz="2000" dirty="0">
                <a:solidFill>
                  <a:schemeClr val="bg1"/>
                </a:solidFill>
              </a:rPr>
              <a:t>Producer itself is unaware of </a:t>
            </a:r>
            <a:r>
              <a:rPr lang="en-IN" sz="2000" dirty="0" smtClean="0">
                <a:solidFill>
                  <a:schemeClr val="bg1"/>
                </a:solidFill>
              </a:rPr>
              <a:t>when </a:t>
            </a:r>
            <a:r>
              <a:rPr lang="en-IN" sz="2000" dirty="0">
                <a:solidFill>
                  <a:schemeClr val="bg1"/>
                </a:solidFill>
              </a:rPr>
              <a:t>the data will be delivered to the Consumer.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346065" y="3562350"/>
            <a:ext cx="5434884" cy="32525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IN" sz="2000" b="1" dirty="0" smtClean="0">
                <a:solidFill>
                  <a:schemeClr val="bg1"/>
                </a:solidFill>
              </a:rPr>
              <a:t>Push systems: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solidFill>
                  <a:schemeClr val="bg1"/>
                </a:solidFill>
              </a:rPr>
              <a:t>Producer </a:t>
            </a:r>
            <a:r>
              <a:rPr lang="en-IN" sz="2000" dirty="0">
                <a:solidFill>
                  <a:schemeClr val="bg1"/>
                </a:solidFill>
              </a:rPr>
              <a:t>determines when to send data to the Consumer. </a:t>
            </a:r>
            <a:endParaRPr lang="en-IN" sz="200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solidFill>
                  <a:schemeClr val="bg1"/>
                </a:solidFill>
              </a:rPr>
              <a:t>The </a:t>
            </a:r>
            <a:r>
              <a:rPr lang="en-IN" sz="2000" dirty="0">
                <a:solidFill>
                  <a:schemeClr val="bg1"/>
                </a:solidFill>
              </a:rPr>
              <a:t>Consumer is unaware of when it will receive that </a:t>
            </a:r>
            <a:r>
              <a:rPr lang="en-IN" sz="2000" dirty="0" smtClean="0">
                <a:solidFill>
                  <a:schemeClr val="bg1"/>
                </a:solidFill>
              </a:rPr>
              <a:t>data</a:t>
            </a: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81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7" y="2603500"/>
            <a:ext cx="11401283" cy="41211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err="1">
                <a:solidFill>
                  <a:srgbClr val="00B0F0"/>
                </a:solidFill>
              </a:rPr>
              <a:t>RxJS</a:t>
            </a:r>
            <a:r>
              <a:rPr lang="en-IN" sz="2800" dirty="0">
                <a:solidFill>
                  <a:srgbClr val="00B0F0"/>
                </a:solidFill>
              </a:rPr>
              <a:t> </a:t>
            </a:r>
            <a:r>
              <a:rPr lang="en-IN" sz="2800" dirty="0"/>
              <a:t>introduces </a:t>
            </a:r>
            <a:r>
              <a:rPr lang="en-IN" sz="2800" b="1" dirty="0"/>
              <a:t>Observables</a:t>
            </a:r>
            <a:r>
              <a:rPr lang="en-IN" sz="2800" dirty="0"/>
              <a:t>, a new Push system for </a:t>
            </a:r>
            <a:r>
              <a:rPr lang="en-IN" sz="2800" dirty="0" smtClean="0"/>
              <a:t>JavaScript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An </a:t>
            </a:r>
            <a:r>
              <a:rPr lang="en-IN" sz="2800" b="1" dirty="0"/>
              <a:t>Observable</a:t>
            </a:r>
            <a:r>
              <a:rPr lang="en-IN" sz="2800" dirty="0"/>
              <a:t> is a </a:t>
            </a:r>
            <a:r>
              <a:rPr lang="en-IN" sz="2800" b="1" dirty="0">
                <a:solidFill>
                  <a:srgbClr val="00B0F0"/>
                </a:solidFill>
              </a:rPr>
              <a:t>Producer</a:t>
            </a:r>
            <a:r>
              <a:rPr lang="en-IN" sz="2800" dirty="0">
                <a:solidFill>
                  <a:srgbClr val="00B0F0"/>
                </a:solidFill>
              </a:rPr>
              <a:t> </a:t>
            </a:r>
            <a:r>
              <a:rPr lang="en-IN" sz="2800" dirty="0"/>
              <a:t>of multiple values, "pushing" them to </a:t>
            </a:r>
            <a:r>
              <a:rPr lang="en-IN" sz="2800" b="1" dirty="0"/>
              <a:t>Observers</a:t>
            </a:r>
            <a:r>
              <a:rPr lang="en-IN" sz="2800" dirty="0"/>
              <a:t> (</a:t>
            </a:r>
            <a:r>
              <a:rPr lang="en-IN" sz="2800" b="1" dirty="0">
                <a:solidFill>
                  <a:srgbClr val="00B0F0"/>
                </a:solidFill>
              </a:rPr>
              <a:t>Consumers</a:t>
            </a:r>
            <a:r>
              <a:rPr lang="en-IN" sz="2800" dirty="0"/>
              <a:t>).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An Observable will push data (value) </a:t>
            </a:r>
            <a:r>
              <a:rPr lang="en-US" sz="2800" dirty="0"/>
              <a:t>synchronously</a:t>
            </a:r>
            <a:r>
              <a:rPr lang="en-US" sz="2800" dirty="0" smtClean="0">
                <a:solidFill>
                  <a:schemeClr val="tx1"/>
                </a:solidFill>
              </a:rPr>
              <a:t> to a consumer when the consumer </a:t>
            </a:r>
            <a:r>
              <a:rPr lang="en-US" sz="2800" dirty="0" smtClean="0">
                <a:solidFill>
                  <a:schemeClr val="tx1"/>
                </a:solidFill>
              </a:rPr>
              <a:t>subscribe </a:t>
            </a:r>
            <a:r>
              <a:rPr lang="en-US" sz="2800" dirty="0" smtClean="0">
                <a:solidFill>
                  <a:schemeClr val="tx1"/>
                </a:solidFill>
              </a:rPr>
              <a:t>to the Observable</a:t>
            </a:r>
          </a:p>
          <a:p>
            <a:pPr>
              <a:lnSpc>
                <a:spcPct val="150000"/>
              </a:lnSpc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8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54242" y="2037537"/>
            <a:ext cx="9000000" cy="1032735"/>
            <a:chOff x="3596276" y="464017"/>
            <a:chExt cx="8208043" cy="57404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5" name="Rounded Rectangle 14"/>
            <p:cNvSpPr/>
            <p:nvPr/>
          </p:nvSpPr>
          <p:spPr>
            <a:xfrm>
              <a:off x="3596276" y="464017"/>
              <a:ext cx="8208043" cy="574047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3624299" y="492040"/>
              <a:ext cx="8151997" cy="51800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000" b="0" i="0" u="none" strike="noStrike" kern="1200" dirty="0" smtClean="0">
                  <a:solidFill>
                    <a:schemeClr val="bg1"/>
                  </a:solidFill>
                  <a:effectLst/>
                </a:rPr>
                <a:t>a lazily evaluated computation that synchronously returns a single value on invocation</a:t>
              </a:r>
              <a:endParaRPr lang="en-US" sz="20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84969" y="3175831"/>
            <a:ext cx="9000000" cy="1033876"/>
            <a:chOff x="3567174" y="1917702"/>
            <a:chExt cx="8208043" cy="7175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Rounded Rectangle 12"/>
            <p:cNvSpPr/>
            <p:nvPr/>
          </p:nvSpPr>
          <p:spPr>
            <a:xfrm>
              <a:off x="3567174" y="1917702"/>
              <a:ext cx="8208043" cy="71755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6"/>
            <p:cNvSpPr/>
            <p:nvPr/>
          </p:nvSpPr>
          <p:spPr>
            <a:xfrm>
              <a:off x="3602202" y="1952730"/>
              <a:ext cx="8137987" cy="6474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000" b="0" i="0" u="none" strike="noStrike" kern="1200" dirty="0" smtClean="0">
                  <a:solidFill>
                    <a:schemeClr val="bg1"/>
                  </a:solidFill>
                  <a:effectLst/>
                </a:rPr>
                <a:t>a lazily evaluated computation that synchronously returns zero to (potentially) infinite values on iteration</a:t>
              </a:r>
              <a:endParaRPr lang="en-US" sz="20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8605" y="4345679"/>
            <a:ext cx="9000000" cy="1091012"/>
            <a:chOff x="3581725" y="3370247"/>
            <a:chExt cx="8208043" cy="63344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3581725" y="3370247"/>
              <a:ext cx="8208043" cy="63344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8"/>
            <p:cNvSpPr/>
            <p:nvPr/>
          </p:nvSpPr>
          <p:spPr>
            <a:xfrm>
              <a:off x="3612647" y="3401169"/>
              <a:ext cx="8146199" cy="57160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000" b="0" i="0" u="none" strike="noStrike" kern="1200" dirty="0" smtClean="0">
                  <a:solidFill>
                    <a:schemeClr val="bg1"/>
                  </a:solidFill>
                  <a:effectLst/>
                </a:rPr>
                <a:t>a computation that may (or may not) eventually return a single value</a:t>
              </a:r>
              <a:endParaRPr lang="en-US" sz="20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31062" y="5572663"/>
            <a:ext cx="9000000" cy="1125936"/>
            <a:chOff x="3567292" y="4775902"/>
            <a:chExt cx="8208043" cy="1125936"/>
          </a:xfrm>
          <a:solidFill>
            <a:srgbClr val="FFFF00"/>
          </a:solidFill>
        </p:grpSpPr>
        <p:sp>
          <p:nvSpPr>
            <p:cNvPr id="9" name="Rounded Rectangle 8"/>
            <p:cNvSpPr/>
            <p:nvPr/>
          </p:nvSpPr>
          <p:spPr>
            <a:xfrm>
              <a:off x="3567292" y="4775902"/>
              <a:ext cx="8208043" cy="112593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10"/>
            <p:cNvSpPr/>
            <p:nvPr/>
          </p:nvSpPr>
          <p:spPr>
            <a:xfrm>
              <a:off x="3622256" y="4830866"/>
              <a:ext cx="8098115" cy="10160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000" b="0" i="0" u="none" strike="noStrike" kern="1200" dirty="0" smtClean="0">
                  <a:solidFill>
                    <a:schemeClr val="bg1"/>
                  </a:solidFill>
                  <a:effectLst/>
                </a:rPr>
                <a:t>a lazily evaluated computation that can synchronously or asynchronously return zero to (potentially) infinite values from the time it's invoked onwards.</a:t>
              </a:r>
              <a:endParaRPr lang="en-US" sz="20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271" y="1985385"/>
            <a:ext cx="2520000" cy="1085736"/>
            <a:chOff x="13712" y="1325353"/>
            <a:chExt cx="1123535" cy="1085736"/>
          </a:xfrm>
        </p:grpSpPr>
        <p:sp>
          <p:nvSpPr>
            <p:cNvPr id="27" name="Rounded Rectangle 26"/>
            <p:cNvSpPr/>
            <p:nvPr/>
          </p:nvSpPr>
          <p:spPr>
            <a:xfrm flipH="1">
              <a:off x="13712" y="1325353"/>
              <a:ext cx="1123535" cy="108573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66713" y="1378354"/>
              <a:ext cx="1017533" cy="9797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i="0" u="none" strike="noStrike" kern="1200" dirty="0" smtClean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Function</a:t>
              </a:r>
              <a:endParaRPr lang="en-US" sz="24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3027" y="3131734"/>
            <a:ext cx="2520000" cy="1085736"/>
            <a:chOff x="14468" y="2870943"/>
            <a:chExt cx="1062364" cy="1085736"/>
          </a:xfrm>
        </p:grpSpPr>
        <p:sp>
          <p:nvSpPr>
            <p:cNvPr id="25" name="Rounded Rectangle 24"/>
            <p:cNvSpPr/>
            <p:nvPr/>
          </p:nvSpPr>
          <p:spPr>
            <a:xfrm>
              <a:off x="14468" y="2870943"/>
              <a:ext cx="1062364" cy="108573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6"/>
            <p:cNvSpPr/>
            <p:nvPr/>
          </p:nvSpPr>
          <p:spPr>
            <a:xfrm>
              <a:off x="66328" y="2922803"/>
              <a:ext cx="958644" cy="9820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i="0" u="none" strike="noStrike" kern="1200" dirty="0" smtClean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Generator</a:t>
              </a:r>
              <a:endParaRPr lang="en-US" sz="24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2709" y="4293819"/>
            <a:ext cx="2520000" cy="1142872"/>
            <a:chOff x="4150" y="4355000"/>
            <a:chExt cx="1062364" cy="1142872"/>
          </a:xfrm>
        </p:grpSpPr>
        <p:sp>
          <p:nvSpPr>
            <p:cNvPr id="23" name="Rounded Rectangle 22"/>
            <p:cNvSpPr/>
            <p:nvPr/>
          </p:nvSpPr>
          <p:spPr>
            <a:xfrm>
              <a:off x="4150" y="4355000"/>
              <a:ext cx="1062364" cy="114287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8"/>
            <p:cNvSpPr/>
            <p:nvPr/>
          </p:nvSpPr>
          <p:spPr>
            <a:xfrm>
              <a:off x="56010" y="4406860"/>
              <a:ext cx="958644" cy="10391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bg1"/>
                  </a:solidFill>
                </a:rPr>
                <a:t>Promise</a:t>
              </a:r>
              <a:endParaRPr lang="en-US" sz="24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02708" y="5555727"/>
            <a:ext cx="2520000" cy="1142872"/>
            <a:chOff x="17338" y="4880556"/>
            <a:chExt cx="1062364" cy="1142872"/>
          </a:xfrm>
        </p:grpSpPr>
        <p:sp>
          <p:nvSpPr>
            <p:cNvPr id="21" name="Rounded Rectangle 20"/>
            <p:cNvSpPr/>
            <p:nvPr/>
          </p:nvSpPr>
          <p:spPr>
            <a:xfrm>
              <a:off x="17338" y="4880556"/>
              <a:ext cx="1062364" cy="114287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10"/>
            <p:cNvSpPr/>
            <p:nvPr/>
          </p:nvSpPr>
          <p:spPr>
            <a:xfrm>
              <a:off x="69198" y="4932416"/>
              <a:ext cx="958644" cy="10391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bg1"/>
                  </a:solidFill>
                </a:rPr>
                <a:t>Observable</a:t>
              </a:r>
              <a:endParaRPr lang="en-US" sz="2400" b="1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51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0322" y="1550454"/>
            <a:ext cx="647807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0" i="0" u="none" strike="noStrike" dirty="0" smtClean="0">
                <a:solidFill>
                  <a:schemeClr val="bg1"/>
                </a:solidFill>
                <a:effectLst/>
                <a:latin typeface="Source Sans Pro"/>
              </a:rPr>
              <a:t>Observables are not like </a:t>
            </a:r>
            <a:r>
              <a:rPr lang="en-IN" sz="2400" b="1" i="0" u="none" strike="noStrike" dirty="0" err="1" smtClean="0">
                <a:solidFill>
                  <a:schemeClr val="bg1"/>
                </a:solidFill>
                <a:effectLst/>
                <a:latin typeface="Source Sans Pro"/>
              </a:rPr>
              <a:t>EventEmitters</a:t>
            </a:r>
            <a:endParaRPr lang="en-IN" sz="2400" b="1" i="0" u="none" strike="noStrike" dirty="0" smtClean="0">
              <a:solidFill>
                <a:schemeClr val="bg1"/>
              </a:solidFill>
              <a:effectLst/>
              <a:latin typeface="Source Sans Pro"/>
            </a:endParaRPr>
          </a:p>
          <a:p>
            <a:pPr algn="just">
              <a:lnSpc>
                <a:spcPct val="150000"/>
              </a:lnSpc>
            </a:pPr>
            <a:r>
              <a:rPr lang="en-IN" sz="2400" b="0" i="0" u="none" strike="noStrike" dirty="0" smtClean="0">
                <a:solidFill>
                  <a:schemeClr val="bg1"/>
                </a:solidFill>
                <a:effectLst/>
                <a:latin typeface="Source Sans Pro"/>
              </a:rPr>
              <a:t>They are not like </a:t>
            </a:r>
            <a:r>
              <a:rPr lang="en-IN" sz="2400" b="1" i="0" u="none" strike="noStrike" dirty="0" smtClean="0">
                <a:solidFill>
                  <a:schemeClr val="bg1"/>
                </a:solidFill>
                <a:effectLst/>
                <a:latin typeface="Source Sans Pro"/>
              </a:rPr>
              <a:t>Promises</a:t>
            </a:r>
            <a:r>
              <a:rPr lang="en-IN" sz="2400" b="0" i="0" u="none" strike="noStrike" dirty="0" smtClean="0">
                <a:solidFill>
                  <a:schemeClr val="bg1"/>
                </a:solidFill>
                <a:effectLst/>
                <a:latin typeface="Source Sans Pro"/>
              </a:rPr>
              <a:t> for multiple values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828800" y="4868214"/>
            <a:ext cx="8783392" cy="1287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2800" b="0" i="1" u="none" strike="noStrike" smtClean="0">
                <a:effectLst/>
                <a:latin typeface="Kalam"/>
              </a:rPr>
              <a:t>Observables are like functions with zero arguments, but generalize those to allow multiple values.</a:t>
            </a:r>
            <a:endParaRPr lang="en-IN" sz="2800" b="0" i="1" u="none" strike="noStrike" dirty="0">
              <a:effectLst/>
              <a:latin typeface="Source Sans Pr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8800" y="2966735"/>
            <a:ext cx="8783392" cy="168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b="0" i="1" u="none" strike="noStrike" dirty="0" smtClean="0">
                <a:effectLst/>
                <a:latin typeface="Source Sans Pro"/>
              </a:rPr>
              <a:t>Observables may act like </a:t>
            </a:r>
            <a:r>
              <a:rPr lang="en-IN" sz="2400" b="0" i="1" u="none" strike="noStrike" dirty="0" err="1" smtClean="0">
                <a:effectLst/>
                <a:latin typeface="Source Sans Pro"/>
              </a:rPr>
              <a:t>EventEmitters</a:t>
            </a:r>
            <a:r>
              <a:rPr lang="en-IN" sz="2400" b="0" i="1" u="none" strike="noStrike" dirty="0" smtClean="0">
                <a:effectLst/>
                <a:latin typeface="Source Sans Pro"/>
              </a:rPr>
              <a:t> in some cases, namely when they are </a:t>
            </a:r>
            <a:r>
              <a:rPr lang="en-IN" sz="2400" b="0" i="1" u="none" strike="noStrike" dirty="0" err="1" smtClean="0">
                <a:effectLst/>
                <a:latin typeface="Source Sans Pro"/>
              </a:rPr>
              <a:t>multicasted</a:t>
            </a:r>
            <a:r>
              <a:rPr lang="en-IN" sz="2400" b="0" i="1" u="none" strike="noStrike" dirty="0" smtClean="0">
                <a:effectLst/>
                <a:latin typeface="Source Sans Pro"/>
              </a:rPr>
              <a:t> using </a:t>
            </a:r>
            <a:r>
              <a:rPr lang="en-IN" sz="2400" b="0" i="1" u="none" strike="noStrike" dirty="0" err="1" smtClean="0">
                <a:effectLst/>
                <a:latin typeface="Source Sans Pro"/>
              </a:rPr>
              <a:t>RxJS</a:t>
            </a:r>
            <a:r>
              <a:rPr lang="en-IN" sz="2400" b="0" i="1" u="none" strike="noStrike" dirty="0" smtClean="0">
                <a:effectLst/>
                <a:latin typeface="Source Sans Pro"/>
              </a:rPr>
              <a:t> Subjects, but usually they don't act like </a:t>
            </a:r>
            <a:r>
              <a:rPr lang="en-IN" sz="2400" b="1" i="1" u="none" strike="noStrike" dirty="0" err="1" smtClean="0">
                <a:effectLst/>
                <a:latin typeface="Source Sans Pro"/>
              </a:rPr>
              <a:t>EventEmitters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405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2206</TotalTime>
  <Words>732</Words>
  <Application>Microsoft Office PowerPoint</Application>
  <PresentationFormat>Widescreen</PresentationFormat>
  <Paragraphs>172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 Unicode MS</vt:lpstr>
      <vt:lpstr>Arial</vt:lpstr>
      <vt:lpstr>Calibri</vt:lpstr>
      <vt:lpstr>Century Gothic</vt:lpstr>
      <vt:lpstr>Consolas</vt:lpstr>
      <vt:lpstr>Courier New</vt:lpstr>
      <vt:lpstr>Kalam</vt:lpstr>
      <vt:lpstr>Source Sans Pro</vt:lpstr>
      <vt:lpstr>StarSymbol</vt:lpstr>
      <vt:lpstr>Tahoma</vt:lpstr>
      <vt:lpstr>Vapor Trail</vt:lpstr>
      <vt:lpstr>RxJS</vt:lpstr>
      <vt:lpstr>Install</vt:lpstr>
      <vt:lpstr>PowerPoint Presentation</vt:lpstr>
      <vt:lpstr>PowerPoint Presentation</vt:lpstr>
      <vt:lpstr>Introduction</vt:lpstr>
      <vt:lpstr>Communication protocol</vt:lpstr>
      <vt:lpstr>Observables</vt:lpstr>
      <vt:lpstr>PowerPoint Presentation</vt:lpstr>
      <vt:lpstr>PowerPoint Presentation</vt:lpstr>
      <vt:lpstr>Observables can "return" multiple values over time</vt:lpstr>
      <vt:lpstr>PowerPoint Presentation</vt:lpstr>
      <vt:lpstr>PowerPoint Presentation</vt:lpstr>
      <vt:lpstr>PowerPoint Presentation</vt:lpstr>
      <vt:lpstr>PowerPoint Presentation</vt:lpstr>
      <vt:lpstr>unsubscribe</vt:lpstr>
      <vt:lpstr> Error notification</vt:lpstr>
      <vt:lpstr>Browserify</vt:lpstr>
      <vt:lpstr>Observables from events</vt:lpstr>
      <vt:lpstr>Using map</vt:lpstr>
      <vt:lpstr>debounceTime / throttleTime</vt:lpstr>
      <vt:lpstr>Valuechanges / Statuschanges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</dc:title>
  <dc:creator>Venkatakrishnan B</dc:creator>
  <cp:lastModifiedBy>Venkatakrishnan B</cp:lastModifiedBy>
  <cp:revision>45</cp:revision>
  <dcterms:created xsi:type="dcterms:W3CDTF">2017-11-16T10:34:30Z</dcterms:created>
  <dcterms:modified xsi:type="dcterms:W3CDTF">2018-01-07T06:41:18Z</dcterms:modified>
</cp:coreProperties>
</file>