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3" r:id="rId4"/>
    <p:sldId id="276" r:id="rId5"/>
    <p:sldId id="259" r:id="rId6"/>
    <p:sldId id="258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0" r:id="rId18"/>
    <p:sldId id="275" r:id="rId19"/>
    <p:sldId id="273" r:id="rId20"/>
    <p:sldId id="277" r:id="rId21"/>
    <p:sldId id="278" r:id="rId22"/>
    <p:sldId id="279" r:id="rId23"/>
    <p:sldId id="261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526F3-C793-48DF-9E26-480C61EF88FF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D09D5-CEAD-408D-9815-9BE09B91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2490" y="1122363"/>
            <a:ext cx="6871063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hr-HR" dirty="0"/>
              <a:t>Naslov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6670" y="4176807"/>
            <a:ext cx="6062702" cy="6329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Ime i Prezime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623A6E-A282-4DD4-AD6A-5F56EDDBE0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4468" y="647700"/>
            <a:ext cx="3147105" cy="38258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err="1"/>
              <a:t>Zavr</a:t>
            </a:r>
            <a:r>
              <a:rPr lang="hr-HR" dirty="0" err="1"/>
              <a:t>šni</a:t>
            </a:r>
            <a:r>
              <a:rPr lang="hr-HR" dirty="0"/>
              <a:t> rad br. XXXX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8F021-0727-4611-8A8C-DB4CD11A7D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671" y="4924700"/>
            <a:ext cx="6062702" cy="63093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hr-HR" dirty="0"/>
              <a:t>Mentor: Ime i Prezime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1E0203-7539-4FE7-A8DB-25C7D89AE8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7624" y="6227064"/>
            <a:ext cx="3525929" cy="63093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 dirty="0"/>
              <a:t>Mjesto, datum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47109A5-2B41-42FD-B8B8-DCEDB0A17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6670" y="165100"/>
            <a:ext cx="6062701" cy="46060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hr-HR" dirty="0"/>
              <a:t>Fakultet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19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4EAAA-46BE-4EDC-A0B6-575C3502F4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27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835" y="365125"/>
            <a:ext cx="1993719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2491" y="365125"/>
            <a:ext cx="445688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679C7B-53BF-4472-AA5C-080995D7CC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7542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5.7.2017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866E3E7E-7125-49CF-9242-D036CBAD65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78A0A14-5819-46D6-BCC6-BED9D3B450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434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0" y="1709739"/>
            <a:ext cx="6871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90" y="4589464"/>
            <a:ext cx="68710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B3E53-C7E8-4ABF-A014-CB9BC8BD1A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724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2491" y="1825625"/>
            <a:ext cx="33375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994" y="1825625"/>
            <a:ext cx="333756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893EF18-91A6-4821-B418-666BC0850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0202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89" y="365126"/>
            <a:ext cx="687106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89" y="1681163"/>
            <a:ext cx="333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2489" y="2505075"/>
            <a:ext cx="333756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994" y="1681163"/>
            <a:ext cx="333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994" y="2505075"/>
            <a:ext cx="333756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E289AC2-9B43-463E-823A-46E49534AB0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11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8ACF6A-BC7E-4F3A-B077-8F0B18DB88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8014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2DF06FF-EF3E-4DB4-B8F4-6024578BEA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1261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457200"/>
            <a:ext cx="19937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218" y="987426"/>
            <a:ext cx="44793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491" y="2057400"/>
            <a:ext cx="19937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E36274E-C9C7-484D-BD1E-5C7B629854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2870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457200"/>
            <a:ext cx="19937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4218" y="987426"/>
            <a:ext cx="44793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491" y="2057400"/>
            <a:ext cx="19937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8EC45BB-265D-4143-8BDA-ABB807ADED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384300" cy="37592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8886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2491" y="365126"/>
            <a:ext cx="6871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91" y="1825625"/>
            <a:ext cx="6871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2491" y="6311899"/>
            <a:ext cx="1993719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4218" y="6311899"/>
            <a:ext cx="2087608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9835" y="6311899"/>
            <a:ext cx="1993719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3E7E-7125-49CF-9242-D036CBAD65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E70BE0-7FB2-4AAF-A81E-DC8C4699C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Ekstrakcija tablica na skeniranim dokumentima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6DCC0-7131-4F43-860C-CE7C7851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Vulinović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76089-0A8A-4D7D-B6D5-BD9497A0F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r-HR" dirty="0"/>
              <a:t>Završni rad br. 5187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BECE33-8D99-41EC-832F-856680F6C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r-HR" dirty="0"/>
              <a:t>Mentor: Doc. dr. </a:t>
            </a:r>
            <a:r>
              <a:rPr lang="hr-HR" dirty="0" err="1"/>
              <a:t>sc</a:t>
            </a:r>
            <a:r>
              <a:rPr lang="hr-HR" dirty="0"/>
              <a:t>. Marko Čupić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B6E633-CFF3-459C-9EF3-5F75877B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r-HR" dirty="0"/>
              <a:t>Zagreb, 5. srpnja 2017.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3013EF-7DFD-4CF2-8F0F-3CB85FC92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r-HR" dirty="0"/>
              <a:t>Fakultet elektrotehnike i računarstva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58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C8AE-FAD8-4A46-990D-D30F4C3D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Zna</a:t>
            </a:r>
            <a:r>
              <a:rPr lang="hr-HR" dirty="0" err="1"/>
              <a:t>čajke</a:t>
            </a:r>
            <a:endParaRPr lang="en-US" dirty="0"/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6C27C89-9321-46FD-98CD-BB8B61947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4" y="1825625"/>
            <a:ext cx="43513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D747E-D315-4B21-B3C5-00326E03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10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2366-5E58-4A90-B381-C43B4EB0E0B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Zna</a:t>
            </a:r>
            <a:r>
              <a:rPr lang="hr-HR" sz="1600" b="1" dirty="0" err="1"/>
              <a:t>čajke</a:t>
            </a:r>
            <a:endParaRPr lang="hr-HR" sz="1600" b="1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46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823-BBC1-4462-8354-5D15EB8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Značajke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A096DD-C091-44F9-8345-E87F587EA5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144044"/>
            <a:ext cx="1714500" cy="1714500"/>
          </a:xfrm>
        </p:spPr>
      </p:pic>
      <p:pic>
        <p:nvPicPr>
          <p:cNvPr id="9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401E8C4-CD26-41D6-996F-7D7B4FD87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6" y="3144044"/>
            <a:ext cx="1714500" cy="1714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5586-8327-418C-8846-5D2AFA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11</a:t>
            </a:fld>
            <a:r>
              <a:rPr lang="hr-HR" sz="1600" dirty="0"/>
              <a:t> /24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C80B-7848-4A9A-A373-B470FF2A67D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Zna</a:t>
            </a:r>
            <a:r>
              <a:rPr lang="hr-HR" sz="1600" b="1" dirty="0" err="1"/>
              <a:t>čajke</a:t>
            </a:r>
            <a:endParaRPr lang="hr-HR" sz="1600" b="1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27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E84CDD-634F-48EE-921A-F5C7E4F7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Neuronska mreža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97B82F-9687-4B3C-BBE8-01075B14E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2265870"/>
            <a:ext cx="6870700" cy="347084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6C51-F51D-45B6-BB35-78FEF49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12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35D7A-E780-419A-9178-224A36F41D2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75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E84CDD-634F-48EE-921A-F5C7E4F7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Neuronska mreža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5E954E-94D1-4638-8050-655EDADE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77" y="2315133"/>
            <a:ext cx="5344271" cy="33723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6C51-F51D-45B6-BB35-78FEF49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13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D53F58-FCB2-49EF-ABCA-AFA633A0463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7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F981-DC50-4904-960E-2DA7E8A0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</a:t>
            </a:r>
            <a:r>
              <a:rPr lang="hr-HR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20CE-C24C-4CF1-9BB0-5B4F9EFF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Razlikuje</a:t>
            </a:r>
            <a:r>
              <a:rPr lang="en-US" dirty="0"/>
              <a:t> </a:t>
            </a:r>
            <a:r>
              <a:rPr lang="en-US" dirty="0" err="1"/>
              <a:t>slabi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jaki</a:t>
            </a:r>
            <a:r>
              <a:rPr lang="en-US" dirty="0"/>
              <a:t> </a:t>
            </a:r>
            <a:r>
              <a:rPr lang="en-US" dirty="0" err="1"/>
              <a:t>klasifikator</a:t>
            </a:r>
            <a:r>
              <a:rPr lang="en-US" dirty="0"/>
              <a:t>.</a:t>
            </a:r>
          </a:p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izgraditi</a:t>
            </a:r>
            <a:r>
              <a:rPr lang="en-US" dirty="0"/>
              <a:t> </a:t>
            </a:r>
            <a:r>
              <a:rPr lang="en-US" dirty="0" err="1"/>
              <a:t>jaki</a:t>
            </a:r>
            <a:r>
              <a:rPr lang="en-US" dirty="0"/>
              <a:t> </a:t>
            </a:r>
            <a:r>
              <a:rPr lang="en-US" dirty="0" err="1"/>
              <a:t>klasifikator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hr-HR" dirty="0" err="1"/>
              <a:t>štenjem</a:t>
            </a:r>
            <a:r>
              <a:rPr lang="hr-HR" dirty="0"/>
              <a:t> više slabih </a:t>
            </a:r>
            <a:r>
              <a:rPr lang="hr-HR" dirty="0" err="1"/>
              <a:t>klasifikatora</a:t>
            </a:r>
            <a:r>
              <a:rPr lang="hr-HR" dirty="0"/>
              <a:t>.</a:t>
            </a:r>
          </a:p>
          <a:p>
            <a:r>
              <a:rPr lang="hr-HR" dirty="0"/>
              <a:t>Svaki slabi </a:t>
            </a:r>
            <a:r>
              <a:rPr lang="hr-HR" dirty="0" err="1"/>
              <a:t>klasifikator</a:t>
            </a:r>
            <a:r>
              <a:rPr lang="hr-HR" dirty="0"/>
              <a:t> doprinosi ovisno o ukupnoj grešci.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55F56-B491-4AB2-87CA-ACA16AE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14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430A0-4D9C-4B39-820B-89607EB667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05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F981-DC50-4904-960E-2DA7E8A0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Kombiniranje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20CE-C24C-4CF1-9BB0-5B4F9EFF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iskoristiti brzinu algoritma </a:t>
            </a:r>
            <a:r>
              <a:rPr lang="hr-HR" dirty="0" err="1"/>
              <a:t>AdaBoost</a:t>
            </a:r>
            <a:r>
              <a:rPr lang="hr-HR" dirty="0"/>
              <a:t>, a pritom zadržati klasifikacijske mogućnosti neuronske mreže?</a:t>
            </a:r>
          </a:p>
          <a:p>
            <a:r>
              <a:rPr lang="hr-HR" dirty="0"/>
              <a:t>Kao ulaz neuronske mreže koriste se slike koje je </a:t>
            </a:r>
            <a:r>
              <a:rPr lang="hr-HR" dirty="0" err="1"/>
              <a:t>AdaBoost</a:t>
            </a:r>
            <a:r>
              <a:rPr lang="hr-HR" dirty="0"/>
              <a:t> </a:t>
            </a:r>
            <a:r>
              <a:rPr lang="hr-HR" dirty="0" err="1"/>
              <a:t>klasifikator</a:t>
            </a:r>
            <a:r>
              <a:rPr lang="hr-HR" dirty="0"/>
              <a:t> prepoznao kao vrhove ćelija.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55F56-B491-4AB2-87CA-ACA16AE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15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4C9C1-F1B9-4963-B63C-D4CB62FA9F2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  <a:endParaRPr lang="hr-HR" b="1" dirty="0"/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78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0E5D-DA00-4323-B0B1-D76D93DD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br>
              <a:rPr lang="hr-HR" dirty="0"/>
            </a:br>
            <a:r>
              <a:rPr lang="hr-HR" sz="2800" dirty="0"/>
              <a:t>algoritam </a:t>
            </a:r>
            <a:r>
              <a:rPr lang="hr-HR" sz="2800" dirty="0" err="1"/>
              <a:t>AdaBoost</a:t>
            </a:r>
            <a:r>
              <a:rPr lang="en-US" sz="2800" dirty="0"/>
              <a:t> – 112.5ms</a:t>
            </a:r>
            <a:r>
              <a:rPr lang="hr-HR" sz="2800" dirty="0"/>
              <a:t> </a:t>
            </a:r>
            <a:endParaRPr lang="en-US" dirty="0"/>
          </a:p>
        </p:txBody>
      </p:sp>
      <p:pic>
        <p:nvPicPr>
          <p:cNvPr id="6" name="Content Placeholder 5" descr="A picture containing crossword puzzle, text&#10;&#10;Description generated with high confidence">
            <a:extLst>
              <a:ext uri="{FF2B5EF4-FFF2-40B4-BE49-F238E27FC236}">
                <a16:creationId xmlns:a16="http://schemas.microsoft.com/office/drawing/2014/main" id="{F1DFB7B6-ABFA-429A-9E33-E31ECE98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71" y="1825625"/>
            <a:ext cx="61532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F495-A03F-45B0-B1BD-3C0DDD6A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16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8A1B09-DD83-406F-B045-ECEC6FB8217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85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0E5D-DA00-4323-B0B1-D76D93DD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Rezultati</a:t>
            </a:r>
            <a:br>
              <a:rPr lang="hr-HR" dirty="0"/>
            </a:br>
            <a:r>
              <a:rPr lang="en-US" sz="2800" dirty="0" err="1"/>
              <a:t>neuronska</a:t>
            </a:r>
            <a:r>
              <a:rPr lang="en-US" sz="2800" dirty="0"/>
              <a:t> </a:t>
            </a:r>
            <a:r>
              <a:rPr lang="en-US" sz="2800" dirty="0" err="1"/>
              <a:t>mre</a:t>
            </a:r>
            <a:r>
              <a:rPr lang="hr-HR" sz="2800" dirty="0" err="1"/>
              <a:t>ža</a:t>
            </a:r>
            <a:r>
              <a:rPr lang="en-US" sz="2800" dirty="0"/>
              <a:t> – 688.5ms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937389-DE2B-4DF5-AFC5-57E29F0AF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71" y="1825625"/>
            <a:ext cx="61532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F495-A03F-45B0-B1BD-3C0DDD6A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17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7A944-44FE-407A-9747-335C25167A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07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0E5D-DA00-4323-B0B1-D76D93DD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br>
              <a:rPr lang="hr-HR" dirty="0"/>
            </a:br>
            <a:r>
              <a:rPr lang="hr-HR" sz="2800" dirty="0"/>
              <a:t>kombinirani </a:t>
            </a:r>
            <a:r>
              <a:rPr lang="hr-HR" sz="2800" dirty="0" err="1"/>
              <a:t>klasifikator</a:t>
            </a:r>
            <a:r>
              <a:rPr lang="en-US" sz="2800" dirty="0"/>
              <a:t> – 413.9ms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F5EF5-781D-4AD5-B393-90355D21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71" y="1825625"/>
            <a:ext cx="61532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F495-A03F-45B0-B1BD-3C0DDD6A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18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33BC2-C339-473B-80DB-55BD6E12A6C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sz="1600" b="1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36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9998-2B23-4A52-8FC1-1862EC8F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1BD-16F6-47FF-B5EB-6DDA0D34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Sortiranje točaka po koordinatama.</a:t>
            </a:r>
          </a:p>
          <a:p>
            <a:r>
              <a:rPr lang="hr-HR" dirty="0"/>
              <a:t>Grupiranje točaka po X i Y koordinatama kako bi se odredile linije.</a:t>
            </a:r>
          </a:p>
          <a:p>
            <a:r>
              <a:rPr lang="hr-HR" dirty="0"/>
              <a:t>Određivanje ćelija na temelju tako dobivenih linija.</a:t>
            </a:r>
          </a:p>
          <a:p>
            <a:endParaRPr lang="hr-HR" dirty="0"/>
          </a:p>
          <a:p>
            <a:r>
              <a:rPr lang="hr-HR" b="1" dirty="0"/>
              <a:t>MANA:</a:t>
            </a:r>
            <a:r>
              <a:rPr lang="hr-HR" dirty="0"/>
              <a:t> nemogućnost rekonstrukcije tablica nepravilnih oblika.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F9411-0718-46C9-ADC8-D5ACE35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19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F4569-7101-46BB-B0AC-2FDD3A8FC8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435100" cy="3759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sz="1600" b="1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0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35CD-F590-4025-9D2D-4251CD18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hr-HR" dirty="0" err="1"/>
              <a:t>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F34-5B4F-41C5-9FBE-0282C223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r>
              <a:rPr lang="hr-HR" dirty="0"/>
              <a:t>Klasifikacija</a:t>
            </a:r>
          </a:p>
          <a:p>
            <a:r>
              <a:rPr lang="hr-HR" dirty="0"/>
              <a:t>Rekonstrukcija tablice</a:t>
            </a:r>
          </a:p>
          <a:p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295D4-311F-42F0-A995-54B58FF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2</a:t>
            </a:fld>
            <a:r>
              <a:rPr lang="hr-HR"/>
              <a:t> /24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A7C25F-D9AB-4E70-921F-C57AD1E7830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b="1" dirty="0" err="1"/>
              <a:t>Uvod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</p:txBody>
      </p:sp>
    </p:spTree>
    <p:extLst>
      <p:ext uri="{BB962C8B-B14F-4D97-AF65-F5344CB8AC3E}">
        <p14:creationId xmlns:p14="http://schemas.microsoft.com/office/powerpoint/2010/main" val="8052515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F37C-3390-49E2-A406-D9D54387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Kori</a:t>
            </a:r>
            <a:r>
              <a:rPr lang="hr-HR" dirty="0" err="1"/>
              <a:t>štenje</a:t>
            </a:r>
            <a:r>
              <a:rPr lang="hr-HR" dirty="0"/>
              <a:t> prethodno stečenog znanja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7B54-F81C-443D-A880-757DC10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Mogućnost ubrzavanja detekcije kod velikog skupa istih tablica.</a:t>
            </a:r>
          </a:p>
          <a:p>
            <a:r>
              <a:rPr lang="hr-HR" dirty="0"/>
              <a:t>Pretpostavlja se da se isti vrhovi nalaze na sličnim pozicijama.</a:t>
            </a:r>
          </a:p>
          <a:p>
            <a:r>
              <a:rPr lang="hr-HR" dirty="0"/>
              <a:t>Pretražuju se samo okoline prethodno detektiranih vrhova.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E566-5812-4904-82B1-54FF467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20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4D198-5E5E-4791-98C5-5ADE9ED196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473200" cy="3759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sz="1600" b="1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64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408-B10F-41D8-976C-0AEFC52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vremena izvođenja</a:t>
            </a:r>
            <a:endParaRPr lang="en-US" dirty="0"/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AC087B-4FEA-448F-8F47-4CD8B45CD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57" y="1825625"/>
            <a:ext cx="60297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1FAF3-9C0D-4F2B-A27A-2B0EB46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21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7B59BB-D29D-4561-9139-86CCA4F19B7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sz="1600" b="1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110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408-B10F-41D8-976C-0AEFC52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točnosti klasifikacije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33EA16-CEFD-4088-B5EE-20DBDBA3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23" y="1825625"/>
            <a:ext cx="599297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1FAF3-9C0D-4F2B-A27A-2B0EB46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22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08D750-E6D0-42F2-8463-285B39BD10A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sz="1600" b="1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6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5E40-0B47-4AA0-B87A-8E42FB51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C90A00-07B1-480E-8923-3BE0523F7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8FE3-9E30-4918-BB70-DDA1DE14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23</a:t>
            </a:fld>
            <a:r>
              <a:rPr lang="hr-HR" sz="1600" dirty="0"/>
              <a:t>/24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77291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AF8-8E9B-4C3F-A86D-505CD301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57170B-737E-4E00-9EAE-8016677DF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79F2-55DC-45E0-933B-9F9BDA17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24</a:t>
            </a:fld>
            <a:r>
              <a:rPr lang="hr-HR" sz="1600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54801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1BA-C1C1-47C2-AC45-984AC083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152C-B443-4D59-9326-4FC3C7B9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Velik broj papirnatih dokumenata.</a:t>
            </a:r>
          </a:p>
          <a:p>
            <a:r>
              <a:rPr lang="en-US" dirty="0" err="1"/>
              <a:t>Digitalizacija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hr-HR" dirty="0"/>
              <a:t>:</a:t>
            </a:r>
            <a:endParaRPr lang="en-US" dirty="0"/>
          </a:p>
          <a:p>
            <a:pPr lvl="1"/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  <a:p>
            <a:pPr lvl="1"/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grafi</a:t>
            </a:r>
            <a:r>
              <a:rPr lang="hr-HR" dirty="0" err="1"/>
              <a:t>čkih</a:t>
            </a:r>
            <a:r>
              <a:rPr lang="hr-HR" dirty="0"/>
              <a:t> objekata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15E03-E354-45A8-8CDE-84A321A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3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E919-E7E1-4F8D-8A9B-611D903C8EB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b="1" dirty="0" err="1"/>
              <a:t>Uvod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</p:txBody>
      </p:sp>
    </p:spTree>
    <p:extLst>
      <p:ext uri="{BB962C8B-B14F-4D97-AF65-F5344CB8AC3E}">
        <p14:creationId xmlns:p14="http://schemas.microsoft.com/office/powerpoint/2010/main" val="748605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280A-3304-4F10-BC77-6676993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Obrazac</a:t>
            </a:r>
            <a:endParaRPr lang="en-US" dirty="0"/>
          </a:p>
        </p:txBody>
      </p:sp>
      <p:pic>
        <p:nvPicPr>
          <p:cNvPr id="6" name="Content Placeholder 5" descr="Slika tablice koja je korištena prilikom treniranja.">
            <a:extLst>
              <a:ext uri="{FF2B5EF4-FFF2-40B4-BE49-F238E27FC236}">
                <a16:creationId xmlns:a16="http://schemas.microsoft.com/office/drawing/2014/main" id="{F1D8D24F-6848-4E0B-9739-FB8F6B7B3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10" y="1825625"/>
            <a:ext cx="6153406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037C-6728-47D7-84B5-F7D58C70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4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A5E6-9B43-4899-BA95-2CE6CB1A072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b="1" dirty="0" err="1"/>
              <a:t>Uvod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</p:txBody>
      </p:sp>
    </p:spTree>
    <p:extLst>
      <p:ext uri="{BB962C8B-B14F-4D97-AF65-F5344CB8AC3E}">
        <p14:creationId xmlns:p14="http://schemas.microsoft.com/office/powerpoint/2010/main" val="717183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A6F3-5989-4A22-B1AC-5614B4A1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</p:txBody>
      </p:sp>
      <p:pic>
        <p:nvPicPr>
          <p:cNvPr id="14" name="Content Placeholder 13" descr="Mogući vrhovi ćelija tablice">
            <a:extLst>
              <a:ext uri="{FF2B5EF4-FFF2-40B4-BE49-F238E27FC236}">
                <a16:creationId xmlns:a16="http://schemas.microsoft.com/office/drawing/2014/main" id="{E25CBB1E-0474-4895-9C6E-C44CB1A31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4" y="1825625"/>
            <a:ext cx="435133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90BC-A11C-4CFF-965F-8CC12FE3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mtClean="0"/>
              <a:pPr/>
              <a:t>5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C08F-8785-4196-BBF4-00636EF58F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498600" cy="3759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err="1"/>
              <a:t>Detekcija</a:t>
            </a:r>
            <a:r>
              <a:rPr lang="en-US" b="1" dirty="0"/>
              <a:t> </a:t>
            </a:r>
            <a:r>
              <a:rPr lang="en-US" b="1" dirty="0" err="1"/>
              <a:t>tablice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39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280A-3304-4F10-BC77-6676993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Klizni</a:t>
            </a:r>
            <a:r>
              <a:rPr lang="en-US" dirty="0"/>
              <a:t> </a:t>
            </a:r>
            <a:r>
              <a:rPr lang="en-US" dirty="0" err="1"/>
              <a:t>prozor</a:t>
            </a:r>
            <a:endParaRPr lang="en-US" dirty="0"/>
          </a:p>
        </p:txBody>
      </p:sp>
      <p:pic>
        <p:nvPicPr>
          <p:cNvPr id="6" name="Content Placeholder 5" descr="Slika tablice koja je korištena prilikom treniranja.">
            <a:extLst>
              <a:ext uri="{FF2B5EF4-FFF2-40B4-BE49-F238E27FC236}">
                <a16:creationId xmlns:a16="http://schemas.microsoft.com/office/drawing/2014/main" id="{F1D8D24F-6848-4E0B-9739-FB8F6B7B3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10" y="1825625"/>
            <a:ext cx="6153406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037C-6728-47D7-84B5-F7D58C70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6</a:t>
            </a:fld>
            <a:r>
              <a:rPr lang="hr-HR" dirty="0"/>
              <a:t> /24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FB98F1-A795-4067-9185-06684F2662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1447800" cy="3759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 err="1"/>
              <a:t>Detekcija</a:t>
            </a:r>
            <a:r>
              <a:rPr lang="en-US" b="1" dirty="0"/>
              <a:t> </a:t>
            </a:r>
            <a:r>
              <a:rPr lang="en-US" b="1" dirty="0" err="1"/>
              <a:t>tablice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 err="1"/>
              <a:t>Zna</a:t>
            </a:r>
            <a:r>
              <a:rPr lang="hr-HR" dirty="0" err="1"/>
              <a:t>čajke</a:t>
            </a:r>
            <a:endParaRPr lang="hr-HR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930336-51F1-4904-97E3-3808BF1707CE}"/>
              </a:ext>
            </a:extLst>
          </p:cNvPr>
          <p:cNvSpPr/>
          <p:nvPr/>
        </p:nvSpPr>
        <p:spPr>
          <a:xfrm>
            <a:off x="3604590" y="1948070"/>
            <a:ext cx="27432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525E1-E766-4B10-A548-29137DDF3DBD}"/>
              </a:ext>
            </a:extLst>
          </p:cNvPr>
          <p:cNvSpPr/>
          <p:nvPr/>
        </p:nvSpPr>
        <p:spPr>
          <a:xfrm>
            <a:off x="4472607" y="4744278"/>
            <a:ext cx="27432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3D545-9271-49A1-A12E-7040330385E5}"/>
              </a:ext>
            </a:extLst>
          </p:cNvPr>
          <p:cNvSpPr/>
          <p:nvPr/>
        </p:nvSpPr>
        <p:spPr>
          <a:xfrm>
            <a:off x="6344477" y="2988361"/>
            <a:ext cx="27432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CD3F6-BE6F-41CA-8FDE-385648014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03" y="4740542"/>
            <a:ext cx="1428949" cy="1428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D8AA4-94D9-4068-94A2-80607FC57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04" y="4744278"/>
            <a:ext cx="1428949" cy="1428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4C3EA2-8B83-4399-AD9D-E0F1F8AFE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05" y="4744278"/>
            <a:ext cx="1428949" cy="1428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1905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823-BBC1-4462-8354-5D15EB8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Značajke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E61256-749D-4CA9-8222-D783CFE0A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144044"/>
            <a:ext cx="1714500" cy="1714500"/>
          </a:xfrm>
        </p:spPr>
      </p:pic>
      <p:pic>
        <p:nvPicPr>
          <p:cNvPr id="10" name="Content Placeholder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5CE28EC-2011-42EF-8E46-A466D3BDD4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6" y="3144044"/>
            <a:ext cx="1714500" cy="1714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5586-8327-418C-8846-5D2AFA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7</a:t>
            </a:fld>
            <a:r>
              <a:rPr lang="hr-HR" sz="1600" dirty="0"/>
              <a:t> /24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13A4-C144-4F2C-9030-DD6C6B5022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Zna</a:t>
            </a:r>
            <a:r>
              <a:rPr lang="hr-HR" sz="1600" b="1" dirty="0" err="1"/>
              <a:t>čajke</a:t>
            </a:r>
            <a:endParaRPr lang="hr-HR" sz="1600" b="1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779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823-BBC1-4462-8354-5D15EB8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Značajke</a:t>
            </a:r>
            <a:endParaRPr lang="en-US" dirty="0"/>
          </a:p>
        </p:txBody>
      </p:sp>
      <p:pic>
        <p:nvPicPr>
          <p:cNvPr id="6" name="Content Placeholder 5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7DC99B40-6FF6-4886-BDB5-44D96C5DF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144044"/>
            <a:ext cx="1714500" cy="1714500"/>
          </a:xfrm>
        </p:spPr>
      </p:pic>
      <p:pic>
        <p:nvPicPr>
          <p:cNvPr id="9" name="Content Placeholder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5BA40DE-D751-42EB-9273-8DAF7984DA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6" y="3144044"/>
            <a:ext cx="1714500" cy="1714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5586-8327-418C-8846-5D2AFA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8</a:t>
            </a:fld>
            <a:r>
              <a:rPr lang="hr-HR" sz="1600" dirty="0"/>
              <a:t> /24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9A98-928C-40C6-ABAF-0A277D3584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Zna</a:t>
            </a:r>
            <a:r>
              <a:rPr lang="hr-HR" sz="1600" b="1" dirty="0" err="1"/>
              <a:t>čajke</a:t>
            </a:r>
            <a:endParaRPr lang="hr-HR" sz="1600" b="1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69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823-BBC1-4462-8354-5D15EB8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Značajke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26CAC9-5D3B-4F2D-8975-E57D5F165A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144044"/>
            <a:ext cx="1714500" cy="1714500"/>
          </a:xfrm>
        </p:spPr>
      </p:pic>
      <p:pic>
        <p:nvPicPr>
          <p:cNvPr id="13" name="Content Placeholder 12" descr="A drawing of a face&#10;&#10;Description generated with low confidence">
            <a:extLst>
              <a:ext uri="{FF2B5EF4-FFF2-40B4-BE49-F238E27FC236}">
                <a16:creationId xmlns:a16="http://schemas.microsoft.com/office/drawing/2014/main" id="{B1E2627B-2326-4537-9337-4F42EF0E1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6" y="3144044"/>
            <a:ext cx="1714500" cy="1714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65586-8327-418C-8846-5D2AFA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3E7E-7125-49CF-9242-D036CBAD6528}" type="slidenum">
              <a:rPr lang="en-US" sz="1600" smtClean="0"/>
              <a:pPr/>
              <a:t>9</a:t>
            </a:fld>
            <a:r>
              <a:rPr lang="hr-HR" sz="1600" dirty="0"/>
              <a:t> /24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D79A-E24C-46E0-ACAD-B6AF4F7978E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tablice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Zna</a:t>
            </a:r>
            <a:r>
              <a:rPr lang="hr-HR" sz="1600" b="1" dirty="0" err="1"/>
              <a:t>čajke</a:t>
            </a:r>
            <a:endParaRPr lang="hr-HR" sz="1600" b="1" dirty="0"/>
          </a:p>
          <a:p>
            <a:pPr>
              <a:spcAft>
                <a:spcPts val="600"/>
              </a:spcAft>
            </a:pPr>
            <a:r>
              <a:rPr lang="hr-HR" dirty="0"/>
              <a:t>Klasifikacija</a:t>
            </a:r>
          </a:p>
          <a:p>
            <a:pPr>
              <a:spcAft>
                <a:spcPts val="600"/>
              </a:spcAft>
            </a:pPr>
            <a:r>
              <a:rPr lang="hr-HR" dirty="0"/>
              <a:t>Rekonstrukcija tablice</a:t>
            </a:r>
          </a:p>
          <a:p>
            <a:pPr>
              <a:spcAft>
                <a:spcPts val="600"/>
              </a:spcAft>
            </a:pPr>
            <a:r>
              <a:rPr lang="hr-HR" dirty="0"/>
              <a:t>Usporedba rezultata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63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494</Words>
  <Application>Microsoft Office PowerPoint</Application>
  <PresentationFormat>On-screen Show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Ekstrakcija tablica na skeniranim dokumentima</vt:lpstr>
      <vt:lpstr>Sadržaj</vt:lpstr>
      <vt:lpstr>Uvod</vt:lpstr>
      <vt:lpstr>Obrazac</vt:lpstr>
      <vt:lpstr>Detekcija tablice</vt:lpstr>
      <vt:lpstr>Klizni prozor</vt:lpstr>
      <vt:lpstr>Značajke</vt:lpstr>
      <vt:lpstr>Značajke</vt:lpstr>
      <vt:lpstr>Značajke</vt:lpstr>
      <vt:lpstr>Značajke</vt:lpstr>
      <vt:lpstr>Značajke</vt:lpstr>
      <vt:lpstr>Neuronska mreža</vt:lpstr>
      <vt:lpstr>Neuronska mreža</vt:lpstr>
      <vt:lpstr>Algoritam AdaBoost</vt:lpstr>
      <vt:lpstr>Kombiniranje klasifikatora</vt:lpstr>
      <vt:lpstr>Rezultati algoritam AdaBoost – 112.5ms </vt:lpstr>
      <vt:lpstr>Rezultati neuronska mreža – 688.5ms</vt:lpstr>
      <vt:lpstr>Rezultati kombinirani klasifikator – 413.9ms</vt:lpstr>
      <vt:lpstr>Rekonstrukcija tablice</vt:lpstr>
      <vt:lpstr>Korištenje prethodno stečenog znanja</vt:lpstr>
      <vt:lpstr>Usporedba vremena izvođenja</vt:lpstr>
      <vt:lpstr>Usporedba točnosti klasifikacije</vt:lpstr>
      <vt:lpstr>Demo</vt:lpstr>
      <vt:lpstr>Hvala na pozornosti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Vulinović</dc:creator>
  <cp:lastModifiedBy>Kristijan Vulinović</cp:lastModifiedBy>
  <cp:revision>41</cp:revision>
  <dcterms:created xsi:type="dcterms:W3CDTF">2017-06-30T16:59:11Z</dcterms:created>
  <dcterms:modified xsi:type="dcterms:W3CDTF">2017-07-04T23:10:26Z</dcterms:modified>
</cp:coreProperties>
</file>