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9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2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4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5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2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532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0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9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4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4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5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1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6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1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5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1E95-CAE5-45E3-B96D-C5ED15BD31C7}" type="datetimeFigureOut">
              <a:rPr lang="en-US" smtClean="0"/>
              <a:t>26-Jun-19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3B48D-BE9C-4C9D-95B4-F52C4EBFA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cardiotocograph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feature-selection-correlation-and-p-value-da8921bfb3cf" TargetMode="External"/><Relationship Id="rId2" Type="http://schemas.openxmlformats.org/officeDocument/2006/relationships/hyperlink" Target="https://imbalanced-learn.readthedocs.io/en/stab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66199"/>
            <a:ext cx="10058400" cy="2513729"/>
          </a:xfrm>
        </p:spPr>
        <p:txBody>
          <a:bodyPr>
            <a:normAutofit/>
          </a:bodyPr>
          <a:lstStyle/>
          <a:p>
            <a:r>
              <a:rPr lang="hr-HR" sz="6600" dirty="0" smtClean="0"/>
              <a:t>Klasifikacija zdravlja fetusa na temelju </a:t>
            </a:r>
            <a:r>
              <a:rPr lang="hr-HR" sz="6600" dirty="0" err="1" smtClean="0"/>
              <a:t>kardiotokografije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584876"/>
            <a:ext cx="9144000" cy="635912"/>
          </a:xfrm>
        </p:spPr>
        <p:txBody>
          <a:bodyPr/>
          <a:lstStyle/>
          <a:p>
            <a:r>
              <a:rPr lang="hr-HR" dirty="0" smtClean="0"/>
              <a:t>Valentina Križ, Jelena </a:t>
            </a:r>
            <a:r>
              <a:rPr lang="hr-HR" dirty="0" err="1" smtClean="0"/>
              <a:t>Kurilić</a:t>
            </a:r>
            <a:r>
              <a:rPr lang="hr-HR" dirty="0" smtClean="0"/>
              <a:t>, Lucija Valentić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2777" y="5625737"/>
            <a:ext cx="307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 smtClean="0"/>
              <a:t>Strojno učenje</a:t>
            </a:r>
          </a:p>
          <a:p>
            <a:pPr algn="r"/>
            <a:r>
              <a:rPr lang="hr-HR" dirty="0" smtClean="0"/>
              <a:t>PMF-MO</a:t>
            </a:r>
          </a:p>
        </p:txBody>
      </p:sp>
    </p:spTree>
    <p:extLst>
      <p:ext uri="{BB962C8B-B14F-4D97-AF65-F5344CB8AC3E}">
        <p14:creationId xmlns:p14="http://schemas.microsoft.com/office/powerpoint/2010/main" val="32099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modela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7176" y="587252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Osjetljivost modela u postocima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176" y="3453488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Točnost modela u postocima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15744"/>
              </p:ext>
            </p:extLst>
          </p:nvPr>
        </p:nvGraphicFramePr>
        <p:xfrm>
          <a:off x="1061809" y="1862930"/>
          <a:ext cx="8329839" cy="1548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1837">
                  <a:extLst>
                    <a:ext uri="{9D8B030D-6E8A-4147-A177-3AD203B41FA5}">
                      <a16:colId xmlns:a16="http://schemas.microsoft.com/office/drawing/2014/main" val="4093729336"/>
                    </a:ext>
                  </a:extLst>
                </a:gridCol>
                <a:gridCol w="1283886">
                  <a:extLst>
                    <a:ext uri="{9D8B030D-6E8A-4147-A177-3AD203B41FA5}">
                      <a16:colId xmlns:a16="http://schemas.microsoft.com/office/drawing/2014/main" val="2701558598"/>
                    </a:ext>
                  </a:extLst>
                </a:gridCol>
                <a:gridCol w="1723415">
                  <a:extLst>
                    <a:ext uri="{9D8B030D-6E8A-4147-A177-3AD203B41FA5}">
                      <a16:colId xmlns:a16="http://schemas.microsoft.com/office/drawing/2014/main" val="2229556218"/>
                    </a:ext>
                  </a:extLst>
                </a:gridCol>
                <a:gridCol w="2566702">
                  <a:extLst>
                    <a:ext uri="{9D8B030D-6E8A-4147-A177-3AD203B41FA5}">
                      <a16:colId xmlns:a16="http://schemas.microsoft.com/office/drawing/2014/main" val="3883063487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342611542"/>
                    </a:ext>
                  </a:extLst>
                </a:gridCol>
              </a:tblGrid>
              <a:tr h="5614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BorderlineSMOTE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ADASYN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8861790"/>
                  </a:ext>
                </a:extLst>
              </a:tr>
              <a:tr h="32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SVC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90.61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89.20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85.92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87.32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2531098"/>
                  </a:ext>
                </a:extLst>
              </a:tr>
              <a:tr h="32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XGB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93.43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93.13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94.13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93.66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0738511"/>
                  </a:ext>
                </a:extLst>
              </a:tr>
              <a:tr h="3291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92.49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92.25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93.19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92.25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12801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362589"/>
              </p:ext>
            </p:extLst>
          </p:nvPr>
        </p:nvGraphicFramePr>
        <p:xfrm>
          <a:off x="1061807" y="4109354"/>
          <a:ext cx="8329841" cy="1763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4981">
                  <a:extLst>
                    <a:ext uri="{9D8B030D-6E8A-4147-A177-3AD203B41FA5}">
                      <a16:colId xmlns:a16="http://schemas.microsoft.com/office/drawing/2014/main" val="1405333789"/>
                    </a:ext>
                  </a:extLst>
                </a:gridCol>
                <a:gridCol w="1287163">
                  <a:extLst>
                    <a:ext uri="{9D8B030D-6E8A-4147-A177-3AD203B41FA5}">
                      <a16:colId xmlns:a16="http://schemas.microsoft.com/office/drawing/2014/main" val="1424326413"/>
                    </a:ext>
                  </a:extLst>
                </a:gridCol>
                <a:gridCol w="1711949">
                  <a:extLst>
                    <a:ext uri="{9D8B030D-6E8A-4147-A177-3AD203B41FA5}">
                      <a16:colId xmlns:a16="http://schemas.microsoft.com/office/drawing/2014/main" val="331227588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2429719450"/>
                    </a:ext>
                  </a:extLst>
                </a:gridCol>
                <a:gridCol w="1495423">
                  <a:extLst>
                    <a:ext uri="{9D8B030D-6E8A-4147-A177-3AD203B41FA5}">
                      <a16:colId xmlns:a16="http://schemas.microsoft.com/office/drawing/2014/main" val="2142479057"/>
                    </a:ext>
                  </a:extLst>
                </a:gridCol>
              </a:tblGrid>
              <a:tr h="3742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r>
                        <a:rPr lang="hr-HR" sz="1800" dirty="0" err="1" smtClean="0">
                          <a:solidFill>
                            <a:schemeClr val="tx1"/>
                          </a:solidFill>
                          <a:effectLst/>
                        </a:rPr>
                        <a:t>orderline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SMOTE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ADASYN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7515471"/>
                  </a:ext>
                </a:extLst>
              </a:tr>
              <a:tr h="46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SVC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74.29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88.57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85.71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959197"/>
                  </a:ext>
                </a:extLst>
              </a:tr>
              <a:tr h="46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XGB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94.29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4436779"/>
                  </a:ext>
                </a:extLst>
              </a:tr>
              <a:tr h="46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85.71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85.71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91.43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2510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8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XGBoost</a:t>
            </a:r>
            <a:endParaRPr lang="hr-H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u</a:t>
            </a:r>
            <a:r>
              <a:rPr lang="hr-HR" dirty="0" smtClean="0"/>
              <a:t>z ADASYN najbolji rezultati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dobri rezultati i bez </a:t>
            </a:r>
            <a:r>
              <a:rPr lang="hr-HR" dirty="0" err="1" smtClean="0"/>
              <a:t>oversamplinga</a:t>
            </a:r>
            <a:endParaRPr lang="hr-H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SVC i </a:t>
            </a:r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hr-H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uz </a:t>
            </a:r>
            <a:r>
              <a:rPr lang="hr-HR" dirty="0" err="1"/>
              <a:t>oversampling</a:t>
            </a:r>
            <a:r>
              <a:rPr lang="hr-HR" dirty="0"/>
              <a:t> </a:t>
            </a:r>
            <a:r>
              <a:rPr lang="hr-HR" dirty="0" smtClean="0"/>
              <a:t>značajan porast osjetljivost (i do 17.14%)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u prosjeku najbolji ADASYN </a:t>
            </a:r>
            <a:r>
              <a:rPr lang="hr-HR" dirty="0" err="1" smtClean="0"/>
              <a:t>oversampling</a:t>
            </a:r>
            <a:endParaRPr lang="hr-H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bez </a:t>
            </a:r>
            <a:r>
              <a:rPr lang="hr-HR" dirty="0" err="1" smtClean="0"/>
              <a:t>oversamplinga</a:t>
            </a:r>
            <a:r>
              <a:rPr lang="hr-HR" dirty="0" smtClean="0"/>
              <a:t> najčešće klasificirano kao </a:t>
            </a:r>
            <a:r>
              <a:rPr lang="hr-HR" dirty="0" err="1" smtClean="0"/>
              <a:t>Normal</a:t>
            </a:r>
            <a:endParaRPr lang="hr-H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uz </a:t>
            </a:r>
            <a:r>
              <a:rPr lang="hr-HR" dirty="0" err="1" smtClean="0"/>
              <a:t>oversampling</a:t>
            </a:r>
            <a:r>
              <a:rPr lang="hr-HR" dirty="0" smtClean="0"/>
              <a:t> češće klasificiranje kao </a:t>
            </a:r>
            <a:r>
              <a:rPr lang="hr-HR" dirty="0" err="1" smtClean="0"/>
              <a:t>Pathologic</a:t>
            </a:r>
            <a:r>
              <a:rPr lang="hr-HR" dirty="0" smtClean="0"/>
              <a:t> (i </a:t>
            </a:r>
            <a:r>
              <a:rPr lang="hr-HR" dirty="0" err="1" smtClean="0"/>
              <a:t>Suspect</a:t>
            </a:r>
            <a:r>
              <a:rPr lang="hr-H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0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Daljnji rad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korištenje 10-fold unakrsne validacije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veći raspon parametara pri određivanju optimalnih parametara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prikupljanje većeg broja primjeraka </a:t>
            </a:r>
          </a:p>
        </p:txBody>
      </p:sp>
    </p:spTree>
    <p:extLst>
      <p:ext uri="{BB962C8B-B14F-4D97-AF65-F5344CB8AC3E}">
        <p14:creationId xmlns:p14="http://schemas.microsoft.com/office/powerpoint/2010/main" val="40273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/>
              <a:t>[1] </a:t>
            </a:r>
            <a:r>
              <a:rPr lang="hr-HR" u="sng" dirty="0">
                <a:hlinkClick r:id="rId2"/>
              </a:rPr>
              <a:t>https://archive.ics.uci.edu/ml/datasets/cardiotocography</a:t>
            </a:r>
            <a:endParaRPr lang="en-US" dirty="0"/>
          </a:p>
          <a:p>
            <a:r>
              <a:rPr lang="hr-HR" dirty="0"/>
              <a:t>[2] M.-L. </a:t>
            </a:r>
            <a:r>
              <a:rPr lang="hr-HR" dirty="0" err="1"/>
              <a:t>Huang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Y.-Y. </a:t>
            </a:r>
            <a:r>
              <a:rPr lang="hr-HR" dirty="0" err="1"/>
              <a:t>Hsu</a:t>
            </a:r>
            <a:r>
              <a:rPr lang="hr-HR" dirty="0"/>
              <a:t>, "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distress</a:t>
            </a:r>
            <a:r>
              <a:rPr lang="hr-HR" dirty="0"/>
              <a:t> </a:t>
            </a:r>
            <a:r>
              <a:rPr lang="hr-HR" dirty="0" err="1"/>
              <a:t>prediction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discriminant</a:t>
            </a:r>
            <a:r>
              <a:rPr lang="hr-HR" dirty="0"/>
              <a:t> </a:t>
            </a:r>
            <a:r>
              <a:rPr lang="hr-HR" dirty="0" err="1"/>
              <a:t>analysis</a:t>
            </a:r>
            <a:r>
              <a:rPr lang="hr-HR" dirty="0"/>
              <a:t>,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tree</a:t>
            </a:r>
            <a:r>
              <a:rPr lang="hr-HR" dirty="0"/>
              <a:t>,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artificial</a:t>
            </a:r>
            <a:r>
              <a:rPr lang="hr-HR" dirty="0"/>
              <a:t> </a:t>
            </a:r>
            <a:r>
              <a:rPr lang="hr-HR" dirty="0" err="1"/>
              <a:t>neural</a:t>
            </a:r>
            <a:r>
              <a:rPr lang="hr-HR" dirty="0"/>
              <a:t> network," 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Biomedical</a:t>
            </a:r>
            <a:r>
              <a:rPr lang="hr-HR" dirty="0"/>
              <a:t> Science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Engineering</a:t>
            </a:r>
            <a:r>
              <a:rPr lang="hr-HR" dirty="0"/>
              <a:t>, vol. 5, p. 526, 2012. </a:t>
            </a:r>
            <a:endParaRPr lang="en-US" dirty="0"/>
          </a:p>
          <a:p>
            <a:r>
              <a:rPr lang="hr-HR" dirty="0"/>
              <a:t>[3] C. </a:t>
            </a:r>
            <a:r>
              <a:rPr lang="hr-HR" dirty="0" err="1"/>
              <a:t>Sundar</a:t>
            </a:r>
            <a:r>
              <a:rPr lang="hr-HR" dirty="0"/>
              <a:t>,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., "</a:t>
            </a:r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data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neural</a:t>
            </a:r>
            <a:r>
              <a:rPr lang="hr-HR" dirty="0"/>
              <a:t> network 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/>
              <a:t>technique</a:t>
            </a:r>
            <a:r>
              <a:rPr lang="hr-HR" dirty="0"/>
              <a:t>," International Journal </a:t>
            </a:r>
            <a:r>
              <a:rPr lang="hr-HR" dirty="0" err="1"/>
              <a:t>of</a:t>
            </a:r>
            <a:r>
              <a:rPr lang="hr-HR" dirty="0"/>
              <a:t> Computer  </a:t>
            </a:r>
            <a:r>
              <a:rPr lang="hr-HR" dirty="0" err="1"/>
              <a:t>Applications</a:t>
            </a:r>
            <a:r>
              <a:rPr lang="hr-HR" dirty="0"/>
              <a:t>, vol. 47, 2012. </a:t>
            </a:r>
            <a:endParaRPr lang="en-US" dirty="0"/>
          </a:p>
          <a:p>
            <a:r>
              <a:rPr lang="hr-HR" dirty="0"/>
              <a:t>[4] E. </a:t>
            </a:r>
            <a:r>
              <a:rPr lang="hr-HR" dirty="0" err="1"/>
              <a:t>Yılmaz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Ç. </a:t>
            </a:r>
            <a:r>
              <a:rPr lang="hr-HR" dirty="0" err="1"/>
              <a:t>Kılıkçıer</a:t>
            </a:r>
            <a:r>
              <a:rPr lang="hr-HR" dirty="0"/>
              <a:t>, "</a:t>
            </a:r>
            <a:r>
              <a:rPr lang="hr-HR" dirty="0" err="1"/>
              <a:t>Determination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state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LS-SVM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particle</a:t>
            </a:r>
            <a:r>
              <a:rPr lang="hr-HR" dirty="0"/>
              <a:t> </a:t>
            </a:r>
            <a:r>
              <a:rPr lang="hr-HR" dirty="0" err="1"/>
              <a:t>swarm</a:t>
            </a:r>
            <a:r>
              <a:rPr lang="hr-HR" dirty="0"/>
              <a:t> </a:t>
            </a:r>
            <a:r>
              <a:rPr lang="hr-HR" dirty="0" err="1"/>
              <a:t>optimization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binary</a:t>
            </a:r>
            <a:r>
              <a:rPr lang="hr-HR" dirty="0"/>
              <a:t>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tree</a:t>
            </a:r>
            <a:r>
              <a:rPr lang="hr-HR" dirty="0"/>
              <a:t>," </a:t>
            </a:r>
            <a:r>
              <a:rPr lang="hr-HR" dirty="0" err="1"/>
              <a:t>Computational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mathematical</a:t>
            </a:r>
            <a:r>
              <a:rPr lang="hr-HR" dirty="0"/>
              <a:t> </a:t>
            </a:r>
            <a:r>
              <a:rPr lang="hr-HR" dirty="0" err="1"/>
              <a:t>methods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 medicine, vol. 2013, 2013.</a:t>
            </a:r>
            <a:endParaRPr lang="en-US" dirty="0"/>
          </a:p>
          <a:p>
            <a:r>
              <a:rPr lang="hr-HR" dirty="0"/>
              <a:t>[5] H. </a:t>
            </a:r>
            <a:r>
              <a:rPr lang="hr-HR" dirty="0" err="1"/>
              <a:t>Ocak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H. M. </a:t>
            </a:r>
            <a:r>
              <a:rPr lang="hr-HR" dirty="0" err="1"/>
              <a:t>Ertunc</a:t>
            </a:r>
            <a:r>
              <a:rPr lang="hr-HR" dirty="0"/>
              <a:t>, "</a:t>
            </a:r>
            <a:r>
              <a:rPr lang="hr-HR" dirty="0" err="1"/>
              <a:t>Prediction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state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</a:t>
            </a:r>
            <a:r>
              <a:rPr lang="hr-HR" dirty="0" err="1"/>
              <a:t>recordings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neuro-fuzzy</a:t>
            </a:r>
            <a:r>
              <a:rPr lang="hr-HR" dirty="0"/>
              <a:t> </a:t>
            </a:r>
            <a:r>
              <a:rPr lang="hr-HR" dirty="0" err="1"/>
              <a:t>inference</a:t>
            </a:r>
            <a:r>
              <a:rPr lang="hr-HR" dirty="0"/>
              <a:t> </a:t>
            </a:r>
            <a:r>
              <a:rPr lang="hr-HR" dirty="0" err="1"/>
              <a:t>systems</a:t>
            </a:r>
            <a:r>
              <a:rPr lang="hr-HR" dirty="0"/>
              <a:t>," </a:t>
            </a:r>
            <a:r>
              <a:rPr lang="hr-HR" dirty="0" err="1"/>
              <a:t>Neural</a:t>
            </a:r>
            <a:r>
              <a:rPr lang="hr-HR" dirty="0"/>
              <a:t> </a:t>
            </a:r>
            <a:r>
              <a:rPr lang="hr-HR" dirty="0" err="1"/>
              <a:t>Computing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Applications</a:t>
            </a:r>
            <a:r>
              <a:rPr lang="hr-HR" dirty="0"/>
              <a:t>, vol. 23, </a:t>
            </a:r>
            <a:r>
              <a:rPr lang="hr-HR" dirty="0" err="1"/>
              <a:t>pp</a:t>
            </a:r>
            <a:r>
              <a:rPr lang="hr-HR" dirty="0"/>
              <a:t>. 1583-1589, 2013. </a:t>
            </a:r>
            <a:endParaRPr lang="en-US" dirty="0"/>
          </a:p>
          <a:p>
            <a:r>
              <a:rPr lang="hr-HR" dirty="0"/>
              <a:t>[6] E. M. </a:t>
            </a:r>
            <a:r>
              <a:rPr lang="hr-HR" dirty="0" err="1"/>
              <a:t>Karabulut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T. </a:t>
            </a:r>
            <a:r>
              <a:rPr lang="hr-HR" dirty="0" err="1"/>
              <a:t>Ibrikci</a:t>
            </a:r>
            <a:r>
              <a:rPr lang="hr-HR" dirty="0"/>
              <a:t>, "</a:t>
            </a:r>
            <a:r>
              <a:rPr lang="hr-HR" dirty="0" err="1"/>
              <a:t>Analysis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data for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distress</a:t>
            </a:r>
            <a:r>
              <a:rPr lang="hr-HR" dirty="0"/>
              <a:t> </a:t>
            </a:r>
            <a:r>
              <a:rPr lang="hr-HR" dirty="0" err="1"/>
              <a:t>determination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tree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adaptive</a:t>
            </a:r>
            <a:r>
              <a:rPr lang="hr-HR" dirty="0"/>
              <a:t> </a:t>
            </a:r>
            <a:r>
              <a:rPr lang="hr-HR" dirty="0" err="1"/>
              <a:t>boosting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," Journal </a:t>
            </a:r>
            <a:r>
              <a:rPr lang="hr-HR" dirty="0" err="1"/>
              <a:t>of</a:t>
            </a:r>
            <a:r>
              <a:rPr lang="hr-HR" dirty="0"/>
              <a:t> Computer </a:t>
            </a:r>
            <a:r>
              <a:rPr lang="hr-HR" dirty="0" err="1"/>
              <a:t>and</a:t>
            </a:r>
            <a:r>
              <a:rPr lang="hr-HR" dirty="0"/>
              <a:t> Communications, vol. 2,  p. 32, 2014</a:t>
            </a:r>
            <a:r>
              <a:rPr lang="hr-H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5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[7] H. </a:t>
            </a:r>
            <a:r>
              <a:rPr lang="hr-HR" dirty="0" err="1"/>
              <a:t>Sahin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A. </a:t>
            </a:r>
            <a:r>
              <a:rPr lang="hr-HR" dirty="0" err="1"/>
              <a:t>Subasi</a:t>
            </a:r>
            <a:r>
              <a:rPr lang="hr-HR" dirty="0"/>
              <a:t>, "</a:t>
            </a:r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data for </a:t>
            </a:r>
            <a:r>
              <a:rPr lang="hr-HR" dirty="0" err="1"/>
              <a:t>anticipation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risks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/>
              <a:t>techniques</a:t>
            </a:r>
            <a:r>
              <a:rPr lang="hr-HR" dirty="0"/>
              <a:t>," Applied </a:t>
            </a:r>
            <a:r>
              <a:rPr lang="hr-HR" dirty="0" err="1"/>
              <a:t>Soft</a:t>
            </a:r>
            <a:r>
              <a:rPr lang="hr-HR" dirty="0"/>
              <a:t> </a:t>
            </a:r>
            <a:r>
              <a:rPr lang="hr-HR" dirty="0" err="1"/>
              <a:t>Computing</a:t>
            </a:r>
            <a:r>
              <a:rPr lang="hr-HR" dirty="0"/>
              <a:t>, vol. 33, </a:t>
            </a:r>
            <a:r>
              <a:rPr lang="hr-HR" dirty="0" err="1"/>
              <a:t>pp</a:t>
            </a:r>
            <a:r>
              <a:rPr lang="hr-HR" dirty="0"/>
              <a:t>. 231-238, 2015</a:t>
            </a:r>
            <a:r>
              <a:rPr lang="hr-HR" dirty="0" smtClean="0"/>
              <a:t>.</a:t>
            </a:r>
          </a:p>
          <a:p>
            <a:r>
              <a:rPr lang="hr-HR" dirty="0" smtClean="0"/>
              <a:t>[</a:t>
            </a:r>
            <a:r>
              <a:rPr lang="hr-HR" dirty="0"/>
              <a:t>8] Z. </a:t>
            </a:r>
            <a:r>
              <a:rPr lang="hr-HR" dirty="0" err="1"/>
              <a:t>Cömert</a:t>
            </a:r>
            <a:r>
              <a:rPr lang="hr-HR" dirty="0"/>
              <a:t>,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., "</a:t>
            </a:r>
            <a:r>
              <a:rPr lang="hr-HR" dirty="0" err="1"/>
              <a:t>Cardiotocography</a:t>
            </a:r>
            <a:r>
              <a:rPr lang="hr-HR" dirty="0"/>
              <a:t> </a:t>
            </a:r>
            <a:r>
              <a:rPr lang="hr-HR" dirty="0" err="1"/>
              <a:t>signals</a:t>
            </a:r>
            <a:r>
              <a:rPr lang="hr-HR" dirty="0"/>
              <a:t>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artificial</a:t>
            </a:r>
            <a:r>
              <a:rPr lang="hr-HR" dirty="0"/>
              <a:t> </a:t>
            </a:r>
            <a:r>
              <a:rPr lang="hr-HR" dirty="0" err="1"/>
              <a:t>neural</a:t>
            </a:r>
            <a:r>
              <a:rPr lang="hr-HR" dirty="0"/>
              <a:t> network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extreme</a:t>
            </a:r>
            <a:r>
              <a:rPr lang="hr-HR" dirty="0"/>
              <a:t> </a:t>
            </a:r>
            <a:r>
              <a:rPr lang="hr-HR" dirty="0" err="1"/>
              <a:t>learning</a:t>
            </a:r>
            <a:r>
              <a:rPr lang="hr-HR" dirty="0"/>
              <a:t> </a:t>
            </a:r>
            <a:r>
              <a:rPr lang="hr-HR" dirty="0" err="1"/>
              <a:t>machine</a:t>
            </a:r>
            <a:r>
              <a:rPr lang="hr-HR" dirty="0"/>
              <a:t>," </a:t>
            </a:r>
            <a:r>
              <a:rPr lang="hr-HR" dirty="0" err="1"/>
              <a:t>in</a:t>
            </a:r>
            <a:r>
              <a:rPr lang="hr-HR" dirty="0"/>
              <a:t> Signal Processing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Communication</a:t>
            </a:r>
            <a:r>
              <a:rPr lang="hr-HR" dirty="0"/>
              <a:t>  </a:t>
            </a:r>
            <a:r>
              <a:rPr lang="hr-HR" dirty="0" err="1"/>
              <a:t>Application</a:t>
            </a:r>
            <a:r>
              <a:rPr lang="hr-HR" dirty="0"/>
              <a:t> </a:t>
            </a:r>
            <a:r>
              <a:rPr lang="hr-HR" dirty="0" err="1"/>
              <a:t>Conference</a:t>
            </a:r>
            <a:r>
              <a:rPr lang="hr-HR" dirty="0"/>
              <a:t> (SIU), 2016 24th, 2016, </a:t>
            </a:r>
            <a:r>
              <a:rPr lang="hr-HR" dirty="0" err="1"/>
              <a:t>pp</a:t>
            </a:r>
            <a:r>
              <a:rPr lang="hr-HR" dirty="0"/>
              <a:t>. 1493-1496. </a:t>
            </a:r>
            <a:endParaRPr lang="en-US" dirty="0"/>
          </a:p>
          <a:p>
            <a:r>
              <a:rPr lang="hr-HR" dirty="0"/>
              <a:t>[9] M. </a:t>
            </a:r>
            <a:r>
              <a:rPr lang="hr-HR" dirty="0" err="1"/>
              <a:t>Arif</a:t>
            </a:r>
            <a:r>
              <a:rPr lang="hr-HR" dirty="0"/>
              <a:t>, "</a:t>
            </a:r>
            <a:r>
              <a:rPr lang="hr-HR" dirty="0" err="1"/>
              <a:t>Classification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cardiotocograms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random</a:t>
            </a:r>
            <a:r>
              <a:rPr lang="hr-HR" dirty="0"/>
              <a:t> </a:t>
            </a:r>
            <a:r>
              <a:rPr lang="hr-HR" dirty="0" err="1"/>
              <a:t>forest</a:t>
            </a:r>
            <a:r>
              <a:rPr lang="hr-HR" dirty="0"/>
              <a:t> </a:t>
            </a:r>
            <a:r>
              <a:rPr lang="hr-HR" dirty="0" err="1"/>
              <a:t>classifier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selection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important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cardiotocogram</a:t>
            </a:r>
            <a:r>
              <a:rPr lang="hr-HR" dirty="0"/>
              <a:t> signal," </a:t>
            </a:r>
            <a:r>
              <a:rPr lang="hr-HR" dirty="0" err="1"/>
              <a:t>Biomaterials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Biomechanics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</a:t>
            </a:r>
            <a:r>
              <a:rPr lang="hr-HR" dirty="0" err="1"/>
              <a:t>Bioengineering</a:t>
            </a:r>
            <a:r>
              <a:rPr lang="hr-HR" dirty="0"/>
              <a:t>, vol. 2, </a:t>
            </a:r>
            <a:r>
              <a:rPr lang="hr-HR" dirty="0" err="1"/>
              <a:t>pp</a:t>
            </a:r>
            <a:r>
              <a:rPr lang="hr-HR" dirty="0"/>
              <a:t>. 173-183, 2015. </a:t>
            </a:r>
            <a:endParaRPr lang="en-US" dirty="0"/>
          </a:p>
          <a:p>
            <a:r>
              <a:rPr lang="hr-HR" dirty="0"/>
              <a:t>[10] R. </a:t>
            </a:r>
            <a:r>
              <a:rPr lang="hr-HR" dirty="0" err="1"/>
              <a:t>Kamath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R. </a:t>
            </a:r>
            <a:r>
              <a:rPr lang="hr-HR" dirty="0" err="1"/>
              <a:t>Kamat</a:t>
            </a:r>
            <a:r>
              <a:rPr lang="hr-HR" dirty="0"/>
              <a:t>, "</a:t>
            </a:r>
            <a:r>
              <a:rPr lang="hr-HR" dirty="0" err="1"/>
              <a:t>Modeling</a:t>
            </a:r>
            <a:r>
              <a:rPr lang="hr-HR" dirty="0"/>
              <a:t> </a:t>
            </a:r>
            <a:r>
              <a:rPr lang="hr-HR" dirty="0" err="1"/>
              <a:t>fetal</a:t>
            </a:r>
            <a:r>
              <a:rPr lang="hr-HR" dirty="0"/>
              <a:t> </a:t>
            </a:r>
            <a:r>
              <a:rPr lang="hr-HR" dirty="0" err="1"/>
              <a:t>morphologic</a:t>
            </a:r>
            <a:r>
              <a:rPr lang="hr-HR" dirty="0"/>
              <a:t> </a:t>
            </a:r>
            <a:r>
              <a:rPr lang="hr-HR" dirty="0" err="1"/>
              <a:t>patterns</a:t>
            </a:r>
            <a:r>
              <a:rPr lang="hr-HR" dirty="0"/>
              <a:t> </a:t>
            </a:r>
            <a:r>
              <a:rPr lang="hr-HR" dirty="0" err="1"/>
              <a:t>through</a:t>
            </a:r>
            <a:r>
              <a:rPr lang="hr-HR" dirty="0"/>
              <a:t> </a:t>
            </a:r>
            <a:r>
              <a:rPr lang="hr-HR" dirty="0" err="1"/>
              <a:t>cardiotocography</a:t>
            </a:r>
            <a:r>
              <a:rPr lang="hr-HR" dirty="0"/>
              <a:t> data: </a:t>
            </a:r>
            <a:r>
              <a:rPr lang="hr-HR" dirty="0" err="1"/>
              <a:t>Decision</a:t>
            </a:r>
            <a:r>
              <a:rPr lang="hr-HR" dirty="0"/>
              <a:t> </a:t>
            </a:r>
            <a:r>
              <a:rPr lang="hr-HR" dirty="0" err="1"/>
              <a:t>tree-based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," Journal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Pharmacy</a:t>
            </a:r>
            <a:r>
              <a:rPr lang="hr-HR" dirty="0"/>
              <a:t>  Research| Vol, vol. 12, p. 10, 2018.</a:t>
            </a:r>
            <a:endParaRPr lang="en-US" dirty="0"/>
          </a:p>
          <a:p>
            <a:r>
              <a:rPr lang="hr-HR" dirty="0"/>
              <a:t>[11] </a:t>
            </a:r>
            <a:r>
              <a:rPr lang="hr-HR" u="sng" dirty="0">
                <a:hlinkClick r:id="rId2"/>
              </a:rPr>
              <a:t>https://imbalanced-learn.readthedocs.io/en/stable/</a:t>
            </a:r>
            <a:endParaRPr lang="en-US" dirty="0"/>
          </a:p>
          <a:p>
            <a:r>
              <a:rPr lang="hr-HR" dirty="0"/>
              <a:t>[12] </a:t>
            </a:r>
            <a:r>
              <a:rPr lang="hr-HR" u="sng" dirty="0">
                <a:hlinkClick r:id="rId3"/>
              </a:rPr>
              <a:t>https://</a:t>
            </a:r>
            <a:r>
              <a:rPr lang="hr-HR" u="sng" dirty="0" smtClean="0">
                <a:hlinkClick r:id="rId3"/>
              </a:rPr>
              <a:t>towardsdatascience.com/feature-selection-correlation-and-p-value-da8921bfb3cf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hr-HR" dirty="0" smtClean="0"/>
              <a:t> fetalna patnja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hr-HR" dirty="0" smtClean="0"/>
              <a:t>zdravstveni problemi </a:t>
            </a:r>
            <a:r>
              <a:rPr lang="hr-HR" dirty="0"/>
              <a:t>nerođenog djeteta u trećem tromjesečju </a:t>
            </a:r>
            <a:r>
              <a:rPr lang="hr-HR" dirty="0" smtClean="0"/>
              <a:t>trudnoće</a:t>
            </a:r>
          </a:p>
          <a:p>
            <a:pPr marL="201168" lvl="1" indent="0">
              <a:buSzPct val="110000"/>
              <a:buNone/>
            </a:pPr>
            <a:endParaRPr lang="hr-HR" dirty="0"/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kardiotokografija</a:t>
            </a:r>
            <a:endParaRPr lang="hr-HR" dirty="0" smtClean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hr-HR" dirty="0"/>
              <a:t>dijagnostička metoda praćenja stanja </a:t>
            </a:r>
            <a:r>
              <a:rPr lang="hr-HR" dirty="0" smtClean="0"/>
              <a:t>fetusa</a:t>
            </a:r>
            <a:endParaRPr lang="hr-HR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hr-HR" dirty="0"/>
              <a:t>grafički prikaz aktivnosti srca ploda i aktivnosti </a:t>
            </a:r>
            <a:endParaRPr lang="hr-HR" dirty="0" smtClean="0"/>
          </a:p>
          <a:p>
            <a:pPr marL="201168" lvl="1" indent="0">
              <a:buSzPct val="110000"/>
              <a:buNone/>
            </a:pPr>
            <a:r>
              <a:rPr lang="hr-HR" dirty="0" smtClean="0"/>
              <a:t>    mišića </a:t>
            </a:r>
            <a:r>
              <a:rPr lang="hr-HR" dirty="0"/>
              <a:t>zida maternice</a:t>
            </a:r>
            <a:endParaRPr lang="hr-H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3" b="-240"/>
          <a:stretch/>
        </p:blipFill>
        <p:spPr>
          <a:xfrm>
            <a:off x="6660606" y="2682240"/>
            <a:ext cx="4856477" cy="338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80895"/>
          </a:xfrm>
        </p:spPr>
        <p:txBody>
          <a:bodyPr>
            <a:normAutofit/>
          </a:bodyPr>
          <a:lstStyle/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hr-HR" dirty="0" smtClean="0"/>
              <a:t> </a:t>
            </a:r>
            <a:r>
              <a:rPr lang="hr-HR" dirty="0" smtClean="0"/>
              <a:t>UCI </a:t>
            </a:r>
            <a:r>
              <a:rPr lang="hr-HR" i="1" dirty="0" smtClean="0"/>
              <a:t>„</a:t>
            </a:r>
            <a:r>
              <a:rPr lang="hr-HR" i="1" dirty="0" err="1" smtClean="0"/>
              <a:t>Cardiotocography</a:t>
            </a:r>
            <a:r>
              <a:rPr lang="hr-HR" i="1" dirty="0"/>
              <a:t>“</a:t>
            </a:r>
            <a:r>
              <a:rPr lang="hr-HR" dirty="0"/>
              <a:t> skup </a:t>
            </a:r>
            <a:r>
              <a:rPr lang="hr-HR" dirty="0" smtClean="0"/>
              <a:t>podataka (</a:t>
            </a:r>
            <a:r>
              <a:rPr lang="hr-HR" dirty="0"/>
              <a:t>2126 </a:t>
            </a:r>
            <a:r>
              <a:rPr lang="hr-HR" dirty="0" smtClean="0"/>
              <a:t>primjeraka automatski obrađenih CTG snimki)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21 varijabla, </a:t>
            </a:r>
            <a:r>
              <a:rPr lang="hr-HR" dirty="0"/>
              <a:t>3 klase (normalna, sumnjiva, patološka</a:t>
            </a:r>
            <a:r>
              <a:rPr lang="hr-HR" dirty="0" smtClean="0"/>
              <a:t>)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 smtClean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 smtClean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 smtClean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 smtClean="0"/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hr-HR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9" y="2934789"/>
            <a:ext cx="5721531" cy="2970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2549" y="3927566"/>
            <a:ext cx="3108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Nebalansirani klasifikacijski problem </a:t>
            </a:r>
            <a:r>
              <a:rPr lang="hr-H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hr-H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oversampling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Varijable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9239"/>
            <a:ext cx="4551045" cy="4170957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31398"/>
              </p:ext>
            </p:extLst>
          </p:nvPr>
        </p:nvGraphicFramePr>
        <p:xfrm>
          <a:off x="6734175" y="286603"/>
          <a:ext cx="4421505" cy="6045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0483">
                  <a:extLst>
                    <a:ext uri="{9D8B030D-6E8A-4147-A177-3AD203B41FA5}">
                      <a16:colId xmlns:a16="http://schemas.microsoft.com/office/drawing/2014/main" val="640781281"/>
                    </a:ext>
                  </a:extLst>
                </a:gridCol>
                <a:gridCol w="3411022">
                  <a:extLst>
                    <a:ext uri="{9D8B030D-6E8A-4147-A177-3AD203B41FA5}">
                      <a16:colId xmlns:a16="http://schemas.microsoft.com/office/drawing/2014/main" val="4112773086"/>
                    </a:ext>
                  </a:extLst>
                </a:gridCol>
              </a:tblGrid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961034453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LB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1917601397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AC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accelerations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444134971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FM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fetal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movement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081221320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UC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uterine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contractions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436376474"/>
                  </a:ext>
                </a:extLst>
              </a:tr>
              <a:tr h="435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ASTV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time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with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abnormal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short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variability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3940914521"/>
                  </a:ext>
                </a:extLst>
              </a:tr>
              <a:tr h="2784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mSTV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short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variability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131870776"/>
                  </a:ext>
                </a:extLst>
              </a:tr>
              <a:tr h="435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ALTV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time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with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abnormal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variability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302161876"/>
                  </a:ext>
                </a:extLst>
              </a:tr>
              <a:tr h="2636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mLTV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of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term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 smtClean="0">
                          <a:solidFill>
                            <a:schemeClr val="tx1"/>
                          </a:solidFill>
                          <a:effectLst/>
                        </a:rPr>
                        <a:t>variability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3486665541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DL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light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decelerations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503806438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severe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decelerations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661075000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DP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prolongued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decelerations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90802883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DR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repetitive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decelerations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666588871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Width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histogram width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4229397308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low freq. of the histogram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1114621420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high freq. of the histogram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1977370197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Nmax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number of histogram peaks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077676095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Nzeros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number of histogram zeros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161899426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Mode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histogram mode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4015518748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Mean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histogram mean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1475513598"/>
                  </a:ext>
                </a:extLst>
              </a:tr>
              <a:tr h="2178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histogram median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493595934"/>
                  </a:ext>
                </a:extLst>
              </a:tr>
              <a:tr h="2196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Variance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histogram variance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3505397537"/>
                  </a:ext>
                </a:extLst>
              </a:tr>
              <a:tr h="481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>
                          <a:solidFill>
                            <a:schemeClr val="tx1"/>
                          </a:solidFill>
                          <a:effectLst/>
                        </a:rPr>
                        <a:t>Tendency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histogram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tendency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: -1=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asymmetric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; 0=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symmetric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; 1=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r>
                        <a:rPr lang="hr-HR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400" dirty="0" err="1">
                          <a:solidFill>
                            <a:schemeClr val="tx1"/>
                          </a:solidFill>
                          <a:effectLst/>
                        </a:rPr>
                        <a:t>asymmetric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338" marR="58338" marT="0" marB="0" anchor="ctr"/>
                </a:tc>
                <a:extLst>
                  <a:ext uri="{0D108BD9-81ED-4DB2-BD59-A6C34878D82A}">
                    <a16:rowId xmlns:a16="http://schemas.microsoft.com/office/drawing/2014/main" val="228592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0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Podjela primjera i odabir modela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169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train</a:t>
            </a:r>
            <a:r>
              <a:rPr lang="hr-HR" dirty="0" smtClean="0"/>
              <a:t> i test skup u omjeru 80:20 (stratificirana podjela)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err="1" smtClean="0"/>
              <a:t>XGBoost</a:t>
            </a:r>
            <a:r>
              <a:rPr lang="hr-HR" dirty="0" smtClean="0"/>
              <a:t>, SVC, </a:t>
            </a:r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hr-H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err="1" smtClean="0"/>
              <a:t>GridSearchCV</a:t>
            </a:r>
            <a:r>
              <a:rPr lang="hr-HR" dirty="0" smtClean="0"/>
              <a:t> (5-fold unakrsna validacija) + </a:t>
            </a:r>
            <a:r>
              <a:rPr lang="hr-HR" dirty="0" err="1" smtClean="0"/>
              <a:t>imbalanced-learn</a:t>
            </a:r>
            <a:r>
              <a:rPr lang="hr-HR" dirty="0" smtClean="0"/>
              <a:t> </a:t>
            </a:r>
            <a:r>
              <a:rPr lang="hr-HR" dirty="0" err="1" smtClean="0"/>
              <a:t>Pipeline</a:t>
            </a:r>
            <a:r>
              <a:rPr lang="hr-HR" dirty="0" smtClean="0"/>
              <a:t> na </a:t>
            </a:r>
            <a:r>
              <a:rPr lang="hr-HR" dirty="0" err="1" smtClean="0"/>
              <a:t>train</a:t>
            </a:r>
            <a:r>
              <a:rPr lang="hr-HR" dirty="0" smtClean="0"/>
              <a:t> skupu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SMOTE, </a:t>
            </a:r>
            <a:r>
              <a:rPr lang="hr-HR" dirty="0" err="1" smtClean="0"/>
              <a:t>BorderlineSMOTE</a:t>
            </a:r>
            <a:r>
              <a:rPr lang="hr-HR" dirty="0" smtClean="0"/>
              <a:t>, ADASYN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parametri: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1600" dirty="0" smtClean="0"/>
              <a:t>SVC - </a:t>
            </a:r>
            <a:r>
              <a:rPr lang="hr-HR" sz="1600" dirty="0"/>
              <a:t>c ϵ {1, 10, 100, 1000</a:t>
            </a:r>
            <a:r>
              <a:rPr lang="hr-HR" sz="1600" dirty="0" smtClean="0"/>
              <a:t>} </a:t>
            </a:r>
          </a:p>
          <a:p>
            <a:pPr marL="749808" lvl="4" indent="0">
              <a:buNone/>
            </a:pPr>
            <a:r>
              <a:rPr lang="hr-HR" sz="1600" dirty="0"/>
              <a:t> </a:t>
            </a:r>
            <a:r>
              <a:rPr lang="hr-HR" sz="1600" dirty="0" smtClean="0"/>
              <a:t>  - </a:t>
            </a:r>
            <a:r>
              <a:rPr lang="hr-HR" sz="1600" dirty="0" err="1"/>
              <a:t>gamma</a:t>
            </a:r>
            <a:r>
              <a:rPr lang="hr-HR" sz="1600" dirty="0"/>
              <a:t> ϵ {0.001, 0.0001</a:t>
            </a:r>
            <a:r>
              <a:rPr lang="hr-HR" sz="1600" dirty="0" smtClean="0"/>
              <a:t>} (RBF </a:t>
            </a:r>
            <a:r>
              <a:rPr lang="hr-HR" sz="1600" dirty="0" err="1" smtClean="0"/>
              <a:t>kernel</a:t>
            </a:r>
            <a:r>
              <a:rPr lang="hr-HR" sz="1600" dirty="0" smtClean="0"/>
              <a:t>)</a:t>
            </a:r>
            <a:endParaRPr lang="hr-HR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hr-HR" sz="1600" dirty="0" err="1" smtClean="0"/>
              <a:t>XGBoost</a:t>
            </a:r>
            <a:r>
              <a:rPr lang="hr-HR" sz="1600" dirty="0" smtClean="0"/>
              <a:t>  -  </a:t>
            </a:r>
            <a:r>
              <a:rPr lang="hr-HR" sz="1600" dirty="0" err="1"/>
              <a:t>min_child_weight</a:t>
            </a:r>
            <a:r>
              <a:rPr lang="hr-HR" sz="1600" dirty="0"/>
              <a:t> ϵ {1, 5, 10</a:t>
            </a:r>
            <a:r>
              <a:rPr lang="hr-HR" sz="1600" dirty="0" smtClean="0"/>
              <a:t>}</a:t>
            </a:r>
          </a:p>
          <a:p>
            <a:pPr marL="384048" lvl="2" indent="0">
              <a:buNone/>
            </a:pPr>
            <a:r>
              <a:rPr lang="hr-HR" sz="1600" dirty="0"/>
              <a:t>	 </a:t>
            </a:r>
            <a:r>
              <a:rPr lang="hr-HR" sz="1600" dirty="0" smtClean="0"/>
              <a:t>       - </a:t>
            </a:r>
            <a:r>
              <a:rPr lang="hr-HR" sz="1600" dirty="0" err="1"/>
              <a:t>gamma</a:t>
            </a:r>
            <a:r>
              <a:rPr lang="hr-HR" sz="1600" dirty="0"/>
              <a:t> ϵ {0.5, 1, 1.5, 2, 5</a:t>
            </a:r>
            <a:r>
              <a:rPr lang="hr-HR" sz="1600" dirty="0" smtClean="0"/>
              <a:t>}</a:t>
            </a:r>
          </a:p>
          <a:p>
            <a:pPr marL="384048" lvl="2" indent="0">
              <a:buNone/>
            </a:pPr>
            <a:r>
              <a:rPr lang="hr-HR" sz="1600" dirty="0"/>
              <a:t> </a:t>
            </a:r>
            <a:r>
              <a:rPr lang="hr-HR" sz="1600" dirty="0" smtClean="0"/>
              <a:t>                     - </a:t>
            </a:r>
            <a:r>
              <a:rPr lang="hr-HR" sz="1600" dirty="0" err="1"/>
              <a:t>subsample</a:t>
            </a:r>
            <a:r>
              <a:rPr lang="hr-HR" sz="1600" dirty="0"/>
              <a:t> ϵ {0.6, 0.8, 1.0</a:t>
            </a:r>
            <a:r>
              <a:rPr lang="hr-HR" sz="1600" dirty="0" smtClean="0"/>
              <a:t>}</a:t>
            </a:r>
          </a:p>
          <a:p>
            <a:pPr marL="384048" lvl="2" indent="0">
              <a:buNone/>
            </a:pPr>
            <a:r>
              <a:rPr lang="hr-HR" sz="1600" dirty="0"/>
              <a:t> </a:t>
            </a:r>
            <a:r>
              <a:rPr lang="hr-HR" sz="1600" dirty="0" smtClean="0"/>
              <a:t>                     - </a:t>
            </a:r>
            <a:r>
              <a:rPr lang="hr-HR" sz="1600" dirty="0" err="1"/>
              <a:t>max_depth</a:t>
            </a:r>
            <a:r>
              <a:rPr lang="hr-HR" sz="1600" dirty="0"/>
              <a:t> ϵ {3, 4, 5</a:t>
            </a:r>
            <a:r>
              <a:rPr lang="hr-HR" sz="1600" dirty="0" smtClean="0"/>
              <a:t>}</a:t>
            </a:r>
          </a:p>
          <a:p>
            <a:pPr lvl="2"/>
            <a:r>
              <a:rPr lang="hr-HR" sz="1600" dirty="0" err="1" smtClean="0"/>
              <a:t>Random</a:t>
            </a:r>
            <a:r>
              <a:rPr lang="hr-HR" sz="1600" dirty="0" smtClean="0"/>
              <a:t> </a:t>
            </a:r>
            <a:r>
              <a:rPr lang="hr-HR" sz="1600" dirty="0" err="1" smtClean="0"/>
              <a:t>Forest</a:t>
            </a:r>
            <a:r>
              <a:rPr lang="hr-HR" sz="1600" dirty="0" smtClean="0"/>
              <a:t> - </a:t>
            </a:r>
            <a:r>
              <a:rPr lang="hr-HR" sz="1600" dirty="0" err="1"/>
              <a:t>n_estimators</a:t>
            </a:r>
            <a:r>
              <a:rPr lang="hr-HR" sz="1600" dirty="0"/>
              <a:t> ϵ {16, 32, 64, 128} </a:t>
            </a:r>
            <a:endParaRPr lang="hr-HR" sz="1600" dirty="0" smtClean="0"/>
          </a:p>
          <a:p>
            <a:pPr marL="384048" lvl="2" indent="0">
              <a:buNone/>
            </a:pPr>
            <a:r>
              <a:rPr lang="hr-HR" sz="1600" dirty="0"/>
              <a:t> </a:t>
            </a:r>
            <a:r>
              <a:rPr lang="hr-HR" sz="1600" dirty="0" smtClean="0"/>
              <a:t>                                - </a:t>
            </a:r>
            <a:r>
              <a:rPr lang="hr-HR" sz="1600" dirty="0" err="1"/>
              <a:t>max_features</a:t>
            </a:r>
            <a:r>
              <a:rPr lang="hr-HR" sz="1600" dirty="0"/>
              <a:t> ϵ {1, 2, 3, …, 19</a:t>
            </a:r>
            <a:r>
              <a:rPr lang="hr-HR" sz="1600" dirty="0" smtClean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testiranje na test skupu</a:t>
            </a:r>
          </a:p>
        </p:txBody>
      </p:sp>
    </p:spTree>
    <p:extLst>
      <p:ext uri="{BB962C8B-B14F-4D97-AF65-F5344CB8AC3E}">
        <p14:creationId xmlns:p14="http://schemas.microsoft.com/office/powerpoint/2010/main" val="167494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2" y="-2"/>
            <a:ext cx="3617321" cy="32975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00" y="-2"/>
            <a:ext cx="3617324" cy="329755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3" y="3297558"/>
            <a:ext cx="3593102" cy="356044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201" y="3297558"/>
            <a:ext cx="3617323" cy="35604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89641" y="1159906"/>
            <a:ext cx="119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SMOTE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50375" y="4457464"/>
            <a:ext cx="119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 smtClean="0"/>
              <a:t>BorderlineSMOTE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4593" y="1159906"/>
            <a:ext cx="119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originalni podaci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789642" y="4457464"/>
            <a:ext cx="119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/>
              <a:t>ADASYN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2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- SVC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najlošiji od svih isprobanih modela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bez </a:t>
            </a:r>
            <a:r>
              <a:rPr lang="hr-HR" dirty="0" err="1" smtClean="0"/>
              <a:t>oversamplinga</a:t>
            </a:r>
            <a:r>
              <a:rPr lang="hr-HR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Točnost 90.61%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Osjetljivost 74.29%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ADASYN </a:t>
            </a:r>
            <a:r>
              <a:rPr lang="hr-HR" dirty="0" err="1" smtClean="0"/>
              <a:t>oversampling</a:t>
            </a:r>
            <a:r>
              <a:rPr lang="hr-HR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Točnost 87.32%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Osjetljivost 91.43%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662" y="2560319"/>
            <a:ext cx="6043748" cy="242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- </a:t>
            </a:r>
            <a:r>
              <a:rPr lang="hr-HR" dirty="0" err="1" smtClean="0"/>
              <a:t>XGBoost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najbolji od svih isprobanih modela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dirty="0" smtClean="0"/>
              <a:t>bez </a:t>
            </a:r>
            <a:r>
              <a:rPr lang="hr-HR" dirty="0" err="1" smtClean="0"/>
              <a:t>oversamplinga</a:t>
            </a:r>
            <a:r>
              <a:rPr lang="hr-HR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Točnost 93.43%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Osjetljivost 91.43%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ADASYN </a:t>
            </a:r>
            <a:r>
              <a:rPr lang="hr-HR" dirty="0" err="1" smtClean="0"/>
              <a:t>oversampling</a:t>
            </a:r>
            <a:r>
              <a:rPr lang="hr-HR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Točnost 93.66%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Osjetljivost 94.29%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Najvažnije značajke: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 (accelerations</a:t>
            </a:r>
            <a:r>
              <a:rPr lang="en-US" dirty="0" smtClean="0"/>
              <a:t>)</a:t>
            </a:r>
            <a:endParaRPr lang="hr-H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ALTV (</a:t>
            </a:r>
            <a:r>
              <a:rPr lang="hr-HR" dirty="0" err="1"/>
              <a:t>percentage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abnormal</a:t>
            </a:r>
            <a:r>
              <a:rPr lang="hr-HR" dirty="0"/>
              <a:t> </a:t>
            </a:r>
            <a:endParaRPr lang="hr-HR" dirty="0" smtClean="0"/>
          </a:p>
          <a:p>
            <a:pPr marL="201168" lvl="1" indent="0">
              <a:buNone/>
            </a:pPr>
            <a:r>
              <a:rPr lang="hr-HR" dirty="0"/>
              <a:t> </a:t>
            </a:r>
            <a:r>
              <a:rPr lang="hr-HR" dirty="0" smtClean="0"/>
              <a:t>  </a:t>
            </a:r>
            <a:r>
              <a:rPr lang="hr-HR" dirty="0" err="1" smtClean="0"/>
              <a:t>long</a:t>
            </a:r>
            <a:r>
              <a:rPr lang="hr-HR" dirty="0" smtClean="0"/>
              <a:t> </a:t>
            </a:r>
            <a:r>
              <a:rPr lang="hr-HR" dirty="0" err="1"/>
              <a:t>term</a:t>
            </a:r>
            <a:r>
              <a:rPr lang="hr-HR" dirty="0"/>
              <a:t> </a:t>
            </a:r>
            <a:r>
              <a:rPr lang="hr-HR" dirty="0" err="1"/>
              <a:t>variability</a:t>
            </a:r>
            <a:r>
              <a:rPr lang="en-US" dirty="0"/>
              <a:t>) </a:t>
            </a:r>
            <a:endParaRPr lang="hr-HR" dirty="0" smtClean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31" y="1845734"/>
            <a:ext cx="4836695" cy="1908119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431" y="3753853"/>
            <a:ext cx="4836695" cy="23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– </a:t>
            </a:r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bez </a:t>
            </a:r>
            <a:r>
              <a:rPr lang="hr-HR" dirty="0" err="1" smtClean="0"/>
              <a:t>oversamplinga</a:t>
            </a:r>
            <a:r>
              <a:rPr lang="hr-HR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Točnost 92.49%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Osjetljivost 85.71%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</a:t>
            </a:r>
            <a:r>
              <a:rPr lang="hr-HR" dirty="0" err="1" smtClean="0"/>
              <a:t>BorderlineSMOTE</a:t>
            </a:r>
            <a:r>
              <a:rPr lang="hr-HR" dirty="0" smtClean="0"/>
              <a:t> </a:t>
            </a:r>
            <a:r>
              <a:rPr lang="hr-HR" dirty="0" err="1" smtClean="0"/>
              <a:t>oversampling</a:t>
            </a:r>
            <a:r>
              <a:rPr lang="hr-HR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Točnost 93.19%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 smtClean="0"/>
              <a:t>Osjetljivost 91.43%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smtClean="0"/>
              <a:t> Najvažnije značajke: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ALTV </a:t>
            </a:r>
            <a:r>
              <a:rPr lang="en-US" dirty="0"/>
              <a:t>(</a:t>
            </a:r>
            <a:r>
              <a:rPr lang="hr-HR" dirty="0" err="1"/>
              <a:t>percentage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abnormal</a:t>
            </a:r>
            <a:r>
              <a:rPr lang="hr-HR" dirty="0"/>
              <a:t> </a:t>
            </a:r>
            <a:endParaRPr lang="hr-HR" dirty="0" smtClean="0"/>
          </a:p>
          <a:p>
            <a:pPr marL="201168" lvl="1" indent="0">
              <a:buNone/>
            </a:pPr>
            <a:r>
              <a:rPr lang="hr-HR" dirty="0"/>
              <a:t> </a:t>
            </a:r>
            <a:r>
              <a:rPr lang="hr-HR" dirty="0" smtClean="0"/>
              <a:t>  </a:t>
            </a:r>
            <a:r>
              <a:rPr lang="hr-HR" dirty="0" err="1" smtClean="0"/>
              <a:t>long</a:t>
            </a:r>
            <a:r>
              <a:rPr lang="hr-HR" dirty="0" smtClean="0"/>
              <a:t> </a:t>
            </a:r>
            <a:r>
              <a:rPr lang="hr-HR" dirty="0" err="1"/>
              <a:t>term</a:t>
            </a:r>
            <a:r>
              <a:rPr lang="hr-HR" dirty="0"/>
              <a:t> </a:t>
            </a:r>
            <a:r>
              <a:rPr lang="hr-HR" dirty="0" err="1"/>
              <a:t>variability</a:t>
            </a:r>
            <a:r>
              <a:rPr lang="en-US" dirty="0"/>
              <a:t>) </a:t>
            </a:r>
            <a:endParaRPr lang="hr-H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ASTV </a:t>
            </a:r>
            <a:r>
              <a:rPr lang="en-US" dirty="0"/>
              <a:t>(</a:t>
            </a:r>
            <a:r>
              <a:rPr lang="hr-HR" dirty="0" err="1"/>
              <a:t>percentage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time </a:t>
            </a:r>
            <a:r>
              <a:rPr lang="hr-HR" dirty="0" err="1"/>
              <a:t>with</a:t>
            </a:r>
            <a:r>
              <a:rPr lang="hr-HR" dirty="0"/>
              <a:t> </a:t>
            </a:r>
            <a:r>
              <a:rPr lang="hr-HR" dirty="0" err="1"/>
              <a:t>abnormal</a:t>
            </a:r>
            <a:r>
              <a:rPr lang="hr-HR" dirty="0"/>
              <a:t> </a:t>
            </a:r>
            <a:endParaRPr lang="hr-HR" dirty="0" smtClean="0"/>
          </a:p>
          <a:p>
            <a:pPr marL="201168" lvl="1" indent="0">
              <a:buNone/>
            </a:pPr>
            <a:r>
              <a:rPr lang="hr-HR" dirty="0"/>
              <a:t> </a:t>
            </a:r>
            <a:r>
              <a:rPr lang="hr-HR" dirty="0" smtClean="0"/>
              <a:t>  short </a:t>
            </a:r>
            <a:r>
              <a:rPr lang="hr-HR" dirty="0" err="1"/>
              <a:t>term</a:t>
            </a:r>
            <a:r>
              <a:rPr lang="hr-HR" dirty="0"/>
              <a:t> </a:t>
            </a:r>
            <a:r>
              <a:rPr lang="hr-HR" dirty="0" err="1"/>
              <a:t>variability</a:t>
            </a:r>
            <a:r>
              <a:rPr lang="en-US" dirty="0"/>
              <a:t>)</a:t>
            </a:r>
            <a:endParaRPr lang="hr-HR" dirty="0" smtClean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9" y="1924627"/>
            <a:ext cx="4363452" cy="192034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9" y="3857414"/>
            <a:ext cx="4363453" cy="221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924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Retrospect</vt:lpstr>
      <vt:lpstr>Office Theme</vt:lpstr>
      <vt:lpstr>Klasifikacija zdravlja fetusa na temelju kardiotokografije</vt:lpstr>
      <vt:lpstr>Uvod</vt:lpstr>
      <vt:lpstr>Podaci</vt:lpstr>
      <vt:lpstr>Varijable </vt:lpstr>
      <vt:lpstr>Podjela primjera i odabir modela</vt:lpstr>
      <vt:lpstr>PowerPoint Presentation</vt:lpstr>
      <vt:lpstr>Rezultati - SVC</vt:lpstr>
      <vt:lpstr>Rezultati - XGBoost</vt:lpstr>
      <vt:lpstr>Rezultati – Random Forest</vt:lpstr>
      <vt:lpstr>Usporedba modela</vt:lpstr>
      <vt:lpstr>Zaključak</vt:lpstr>
      <vt:lpstr>Daljnji rad</vt:lpstr>
      <vt:lpstr>Literatura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zdravlja fetusa na temelju kardiotokografije</dc:title>
  <dc:creator>Valentina Križ</dc:creator>
  <cp:lastModifiedBy>Valentina Križ</cp:lastModifiedBy>
  <cp:revision>12</cp:revision>
  <dcterms:created xsi:type="dcterms:W3CDTF">2019-06-26T07:25:27Z</dcterms:created>
  <dcterms:modified xsi:type="dcterms:W3CDTF">2019-06-26T10:22:36Z</dcterms:modified>
</cp:coreProperties>
</file>