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5.jpg" ContentType="image/jpeg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9" r:id="rId2"/>
    <p:sldId id="257" r:id="rId3"/>
    <p:sldId id="275" r:id="rId4"/>
    <p:sldId id="270" r:id="rId5"/>
    <p:sldId id="271" r:id="rId6"/>
    <p:sldId id="268" r:id="rId7"/>
    <p:sldId id="260" r:id="rId8"/>
    <p:sldId id="269" r:id="rId9"/>
    <p:sldId id="267" r:id="rId10"/>
    <p:sldId id="277" r:id="rId11"/>
    <p:sldId id="276" r:id="rId12"/>
    <p:sldId id="278" r:id="rId13"/>
    <p:sldId id="266" r:id="rId14"/>
    <p:sldId id="264" r:id="rId15"/>
    <p:sldId id="265" r:id="rId16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3D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03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ED03DC"/>
            </a:solidFill>
          </c:spPr>
          <c:explosion val="12"/>
          <c:dPt>
            <c:idx val="0"/>
            <c:bubble3D val="0"/>
            <c:spPr>
              <a:solidFill>
                <a:srgbClr val="ED03DC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D40C-4CDA-A892-DE51FF0633BD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D40C-4CDA-A892-DE51FF0633BD}"/>
              </c:ext>
            </c:extLst>
          </c:dPt>
          <c:dPt>
            <c:idx val="2"/>
            <c:bubble3D val="0"/>
            <c:spPr>
              <a:solidFill>
                <a:srgbClr val="ED03DC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D40C-4CDA-A892-DE51FF0633BD}"/>
              </c:ext>
            </c:extLst>
          </c:dPt>
          <c:dPt>
            <c:idx val="3"/>
            <c:bubble3D val="0"/>
            <c:spPr>
              <a:solidFill>
                <a:srgbClr val="ED03DC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D40C-4CDA-A892-DE51FF0633BD}"/>
              </c:ext>
            </c:extLst>
          </c:dPt>
          <c:dLbls>
            <c:dLbl>
              <c:idx val="0"/>
              <c:layout>
                <c:manualLayout>
                  <c:x val="0"/>
                  <c:y val="7.9714684198038885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>
                        <a:solidFill>
                          <a:srgbClr val="ED03DC"/>
                        </a:solidFill>
                      </a:rPr>
                      <a:t>Girls</a:t>
                    </a:r>
                    <a:r>
                      <a:rPr lang="en-US" baseline="0" dirty="0"/>
                      <a:t>
</a:t>
                    </a:r>
                    <a:fld id="{59C791BC-994E-4749-B4A5-152510ED8B50}" type="PERCENTAGE">
                      <a:rPr lang="en-US" baseline="0"/>
                      <a:pPr>
                        <a:defRPr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00B0F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40C-4CDA-A892-DE51FF0633BD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>
                        <a:solidFill>
                          <a:srgbClr val="00B0F0"/>
                        </a:solidFill>
                      </a:rPr>
                      <a:t>Boys</a:t>
                    </a:r>
                    <a:r>
                      <a:rPr lang="en-US" baseline="0" dirty="0"/>
                      <a:t>
</a:t>
                    </a:r>
                    <a:fld id="{D77F48D2-6F74-4EBA-9DC9-755E6F964DF9}" type="PERCENTAGE">
                      <a:rPr lang="en-US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00B0F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40C-4CDA-A892-DE51FF0633BD}"/>
                </c:ext>
              </c:extLst>
            </c:dLbl>
            <c:dLbl>
              <c:idx val="2"/>
              <c:spPr>
                <a:solidFill>
                  <a:prstClr val="white"/>
                </a:solidFill>
                <a:ln>
                  <a:solidFill>
                    <a:srgbClr val="00B0F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D40C-4CDA-A892-DE51FF0633BD}"/>
                </c:ext>
              </c:extLst>
            </c:dLbl>
            <c:dLbl>
              <c:idx val="3"/>
              <c:spPr>
                <a:solidFill>
                  <a:prstClr val="white"/>
                </a:solidFill>
                <a:ln>
                  <a:solidFill>
                    <a:srgbClr val="00B0F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D40C-4CDA-A892-DE51FF0633BD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00B0F0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C-4CDA-A892-DE51FF0633B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9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Growth Rate of ‘Autism’</a:t>
            </a:r>
            <a:endParaRPr lang="en-IN" sz="19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c:rich>
      </c:tx>
      <c:layout>
        <c:manualLayout>
          <c:xMode val="edge"/>
          <c:yMode val="edge"/>
          <c:x val="0.15026569681330357"/>
          <c:y val="8.73786374367923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 of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2018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</c:v>
                </c:pt>
                <c:pt idx="1">
                  <c:v>54</c:v>
                </c:pt>
                <c:pt idx="2">
                  <c:v>44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D7-4B16-8B10-002AFBC615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Patients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2018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D7-4B16-8B10-002AFBC61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1562256"/>
        <c:axId val="311565136"/>
        <c:axId val="0"/>
      </c:bar3DChart>
      <c:catAx>
        <c:axId val="31156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565136"/>
        <c:crosses val="autoZero"/>
        <c:auto val="1"/>
        <c:lblAlgn val="ctr"/>
        <c:lblOffset val="100"/>
        <c:noMultiLvlLbl val="0"/>
      </c:catAx>
      <c:valAx>
        <c:axId val="31156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56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16288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6256C-596E-4A84-972D-EFB885FC81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16288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48FD-29A5-4CD6-9231-0A99B0D21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0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B48FD-29A5-4CD6-9231-0A99B0D215B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1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578" y="1019683"/>
            <a:ext cx="4981892" cy="6907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9157" y="1842008"/>
            <a:ext cx="4102735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3052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8440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19-May-23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19-May-23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19-May-23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1713" y="507241"/>
            <a:ext cx="1416685" cy="311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104" y="1072694"/>
            <a:ext cx="2503804" cy="826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2757" y="3059049"/>
            <a:ext cx="1875536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3052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9956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4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E86521-20DF-AE12-D3AC-E7AC4829B774}"/>
              </a:ext>
            </a:extLst>
          </p:cNvPr>
          <p:cNvSpPr/>
          <p:nvPr/>
        </p:nvSpPr>
        <p:spPr>
          <a:xfrm>
            <a:off x="0" y="-104775"/>
            <a:ext cx="5899150" cy="3429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4F5CA-054D-D0A2-0563-DA5D5FE1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0"/>
            <a:ext cx="3352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8DB63AB-E2ED-035B-657A-D9DAA50CA282}"/>
              </a:ext>
            </a:extLst>
          </p:cNvPr>
          <p:cNvSpPr/>
          <p:nvPr/>
        </p:nvSpPr>
        <p:spPr>
          <a:xfrm>
            <a:off x="-120650" y="-104775"/>
            <a:ext cx="6096000" cy="350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26BFD10-8A49-FA8F-60AD-AFCDA3B5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00025"/>
            <a:ext cx="5214558" cy="384721"/>
          </a:xfrm>
        </p:spPr>
        <p:txBody>
          <a:bodyPr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Model Accuracy</a:t>
            </a:r>
            <a:endParaRPr lang="en-IN" sz="25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68FDBB-6BA9-6EB0-0A24-0FB6AEEF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7150" y="733425"/>
            <a:ext cx="3352800" cy="1167179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This Machine Learning Model gives the most accurate prediction efficiently.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It is independent of factors including Region, Gender etc.</a:t>
            </a:r>
            <a:endParaRPr lang="en-IN" sz="13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904615-9BA8-0CD8-CEAE-52DE3E55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79" y="2105025"/>
            <a:ext cx="2552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8DB63AB-E2ED-035B-657A-D9DAA50CA282}"/>
              </a:ext>
            </a:extLst>
          </p:cNvPr>
          <p:cNvSpPr/>
          <p:nvPr/>
        </p:nvSpPr>
        <p:spPr>
          <a:xfrm>
            <a:off x="-241300" y="-104775"/>
            <a:ext cx="6096000" cy="350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D5F159-D7D5-E434-3AB7-06078EED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075" y="1340048"/>
            <a:ext cx="6051550" cy="307777"/>
          </a:xfrm>
        </p:spPr>
        <p:txBody>
          <a:bodyPr/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omic Sans MS" panose="030F0702030302020204" pitchFamily="66" charset="0"/>
              </a:rPr>
              <a:t>Time for some live testing...</a:t>
            </a:r>
            <a:endParaRPr lang="en-IN" sz="200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950" y="261622"/>
            <a:ext cx="214031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i="1" dirty="0">
                <a:latin typeface="Century Schoolbook" panose="02040604050505020304" pitchFamily="18" charset="0"/>
              </a:rPr>
              <a:t>Advantages of Machine Learning</a:t>
            </a:r>
            <a:endParaRPr sz="1700" i="1" dirty="0">
              <a:latin typeface="Century Schoolbook" panose="020406040505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50" y="962025"/>
            <a:ext cx="2043430" cy="182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300" spc="-45" dirty="0">
                <a:solidFill>
                  <a:schemeClr val="tx1"/>
                </a:solidFill>
                <a:latin typeface="Comic Sans MS" panose="030F0702030302020204" pitchFamily="66" charset="0"/>
                <a:cs typeface="Verdana"/>
              </a:rPr>
              <a:t>Faster Diagnostic.</a:t>
            </a:r>
            <a:endParaRPr lang="en-US" sz="1300" spc="500" dirty="0">
              <a:solidFill>
                <a:schemeClr val="tx1"/>
              </a:solidFill>
              <a:latin typeface="Comic Sans MS" panose="030F0702030302020204" pitchFamily="66" charset="0"/>
              <a:cs typeface="Calibri"/>
            </a:endParaRPr>
          </a:p>
          <a:p>
            <a:pPr marL="184150" marR="5080" indent="-1714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300" spc="-30" dirty="0">
                <a:solidFill>
                  <a:schemeClr val="tx1"/>
                </a:solidFill>
                <a:latin typeface="Comic Sans MS" panose="030F0702030302020204" pitchFamily="66" charset="0"/>
                <a:cs typeface="Calibri"/>
              </a:rPr>
              <a:t>R</a:t>
            </a:r>
            <a:r>
              <a:rPr sz="1300" spc="-30" dirty="0">
                <a:solidFill>
                  <a:schemeClr val="tx1"/>
                </a:solidFill>
                <a:latin typeface="Comic Sans MS" panose="030F0702030302020204" pitchFamily="66" charset="0"/>
                <a:cs typeface="Verdana"/>
              </a:rPr>
              <a:t>educed</a:t>
            </a:r>
            <a:r>
              <a:rPr sz="1300" spc="-25" dirty="0">
                <a:solidFill>
                  <a:schemeClr val="tx1"/>
                </a:solidFill>
                <a:latin typeface="Comic Sans MS" panose="030F0702030302020204" pitchFamily="66" charset="0"/>
                <a:cs typeface="Verdana"/>
              </a:rPr>
              <a:t> need </a:t>
            </a:r>
            <a:r>
              <a:rPr lang="en-US" sz="1300" spc="-40" dirty="0">
                <a:solidFill>
                  <a:schemeClr val="tx1"/>
                </a:solidFill>
                <a:latin typeface="Comic Sans MS" panose="030F0702030302020204" pitchFamily="66" charset="0"/>
                <a:cs typeface="Verdana"/>
              </a:rPr>
              <a:t>of</a:t>
            </a:r>
            <a:r>
              <a:rPr sz="1300" spc="-20" dirty="0">
                <a:solidFill>
                  <a:schemeClr val="tx1"/>
                </a:solidFill>
                <a:latin typeface="Comic Sans MS" panose="030F0702030302020204" pitchFamily="66" charset="0"/>
                <a:cs typeface="Verdana"/>
              </a:rPr>
              <a:t> </a:t>
            </a:r>
            <a:r>
              <a:rPr sz="1300" spc="-25" dirty="0">
                <a:solidFill>
                  <a:schemeClr val="tx1"/>
                </a:solidFill>
                <a:latin typeface="Comic Sans MS" panose="030F0702030302020204" pitchFamily="66" charset="0"/>
                <a:cs typeface="Verdana"/>
              </a:rPr>
              <a:t>multiple </a:t>
            </a:r>
            <a:r>
              <a:rPr sz="1300" spc="-35" dirty="0">
                <a:solidFill>
                  <a:schemeClr val="tx1"/>
                </a:solidFill>
                <a:latin typeface="Comic Sans MS" panose="030F0702030302020204" pitchFamily="66" charset="0"/>
                <a:cs typeface="Verdana"/>
              </a:rPr>
              <a:t>visits</a:t>
            </a:r>
            <a:r>
              <a:rPr lang="en-US" sz="1300" spc="-35" dirty="0">
                <a:solidFill>
                  <a:schemeClr val="tx1"/>
                </a:solidFill>
                <a:latin typeface="Comic Sans MS" panose="030F0702030302020204" pitchFamily="66" charset="0"/>
                <a:cs typeface="Verdana"/>
              </a:rPr>
              <a:t>.</a:t>
            </a:r>
          </a:p>
          <a:p>
            <a:pPr marL="184150" marR="5080" indent="-1714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300" spc="-45" dirty="0">
                <a:solidFill>
                  <a:schemeClr val="tx1"/>
                </a:solidFill>
                <a:latin typeface="Comic Sans MS" panose="030F0702030302020204" pitchFamily="66" charset="0"/>
                <a:cs typeface="Verdana"/>
              </a:rPr>
              <a:t>Reduce Stress</a:t>
            </a:r>
            <a:r>
              <a:rPr lang="en-US" sz="1300" spc="-30" dirty="0">
                <a:solidFill>
                  <a:schemeClr val="tx1"/>
                </a:solidFill>
                <a:latin typeface="Comic Sans MS" panose="030F0702030302020204" pitchFamily="66" charset="0"/>
                <a:cs typeface="Verdana"/>
              </a:rPr>
              <a:t>.</a:t>
            </a:r>
            <a:r>
              <a:rPr sz="1300" spc="45" dirty="0">
                <a:solidFill>
                  <a:schemeClr val="tx1"/>
                </a:solidFill>
                <a:latin typeface="Comic Sans MS" panose="030F0702030302020204" pitchFamily="66" charset="0"/>
                <a:cs typeface="Calibri"/>
              </a:rPr>
              <a:t> </a:t>
            </a:r>
            <a:endParaRPr lang="en-US" sz="1300" spc="45" dirty="0">
              <a:solidFill>
                <a:schemeClr val="tx1"/>
              </a:solidFill>
              <a:latin typeface="Comic Sans MS" panose="030F0702030302020204" pitchFamily="66" charset="0"/>
              <a:cs typeface="Calibri"/>
            </a:endParaRPr>
          </a:p>
          <a:p>
            <a:pPr marL="184150" marR="5080" indent="-1714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300" spc="-25" dirty="0">
                <a:solidFill>
                  <a:schemeClr val="tx1"/>
                </a:solidFill>
                <a:latin typeface="Comic Sans MS" panose="030F0702030302020204" pitchFamily="66" charset="0"/>
                <a:cs typeface="Calibri"/>
              </a:rPr>
              <a:t>Early Detection helps in resolving the problem</a:t>
            </a:r>
            <a:endParaRPr sz="1300" dirty="0">
              <a:solidFill>
                <a:schemeClr val="tx1"/>
              </a:solidFill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56EDC3-E219-12B2-58DF-1F8BE464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37" y="-104775"/>
            <a:ext cx="3557663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05302C-1E12-4EA4-7FE1-84C70E3FDE34}"/>
              </a:ext>
            </a:extLst>
          </p:cNvPr>
          <p:cNvSpPr/>
          <p:nvPr/>
        </p:nvSpPr>
        <p:spPr>
          <a:xfrm>
            <a:off x="-196850" y="-104775"/>
            <a:ext cx="6172200" cy="350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3EF29-1512-CC4A-B75B-CD01CEC56B7E}"/>
              </a:ext>
            </a:extLst>
          </p:cNvPr>
          <p:cNvSpPr/>
          <p:nvPr/>
        </p:nvSpPr>
        <p:spPr>
          <a:xfrm>
            <a:off x="260349" y="262227"/>
            <a:ext cx="52578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9760" y="286223"/>
            <a:ext cx="207518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10" dirty="0">
                <a:latin typeface="Century Schoolbook" panose="02040604050505020304" pitchFamily="18" charset="0"/>
              </a:rPr>
              <a:t>Conclusion</a:t>
            </a:r>
            <a:endParaRPr sz="2500" i="1" dirty="0">
              <a:latin typeface="Century Schoolbook" panose="020406040505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1591" y="835478"/>
            <a:ext cx="3155315" cy="15572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 algn="ctr">
              <a:lnSpc>
                <a:spcPct val="101800"/>
              </a:lnSpc>
              <a:spcBef>
                <a:spcPts val="85"/>
              </a:spcBef>
            </a:pPr>
            <a:r>
              <a:rPr sz="1100" spc="90" dirty="0">
                <a:latin typeface="Comic Sans MS" panose="030F0702030302020204" pitchFamily="66" charset="0"/>
                <a:cs typeface="Calibri"/>
              </a:rPr>
              <a:t>Our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AI-</a:t>
            </a:r>
            <a:r>
              <a:rPr sz="1100" spc="80" dirty="0">
                <a:latin typeface="Comic Sans MS" panose="030F0702030302020204" pitchFamily="66" charset="0"/>
                <a:cs typeface="Calibri"/>
              </a:rPr>
              <a:t>powered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project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85" dirty="0">
                <a:latin typeface="Comic Sans MS" panose="030F0702030302020204" pitchFamily="66" charset="0"/>
                <a:cs typeface="Calibri"/>
              </a:rPr>
              <a:t>autism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75" dirty="0">
                <a:latin typeface="Comic Sans MS" panose="030F0702030302020204" pitchFamily="66" charset="0"/>
                <a:cs typeface="Calibri"/>
              </a:rPr>
              <a:t>detection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85" dirty="0">
                <a:latin typeface="Comic Sans MS" panose="030F0702030302020204" pitchFamily="66" charset="0"/>
                <a:cs typeface="Calibri"/>
              </a:rPr>
              <a:t>has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7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potential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25" dirty="0">
                <a:latin typeface="Comic Sans MS" panose="030F0702030302020204" pitchFamily="66" charset="0"/>
                <a:cs typeface="Calibri"/>
              </a:rPr>
              <a:t>to</a:t>
            </a:r>
            <a:r>
              <a:rPr lang="en-US" sz="1100" spc="5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i="1" spc="-40" dirty="0">
                <a:latin typeface="Comic Sans MS" panose="030F0702030302020204" pitchFamily="66" charset="0"/>
                <a:cs typeface="Verdana"/>
              </a:rPr>
              <a:t>revolutionize</a:t>
            </a:r>
            <a:r>
              <a:rPr sz="1100" b="1" spc="-40" dirty="0">
                <a:latin typeface="Comic Sans MS" panose="030F0702030302020204" pitchFamily="66" charset="0"/>
                <a:cs typeface="Verdana"/>
              </a:rPr>
              <a:t> </a:t>
            </a:r>
            <a:r>
              <a:rPr lang="en-US" sz="1100" b="1" spc="-40" dirty="0">
                <a:latin typeface="Comic Sans MS" panose="030F0702030302020204" pitchFamily="66" charset="0"/>
                <a:cs typeface="Verdana"/>
              </a:rPr>
              <a:t> </a:t>
            </a:r>
            <a:r>
              <a:rPr sz="1100" spc="7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11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80" dirty="0">
                <a:latin typeface="Comic Sans MS" panose="030F0702030302020204" pitchFamily="66" charset="0"/>
                <a:cs typeface="Calibri"/>
              </a:rPr>
              <a:t>way</a:t>
            </a:r>
            <a:r>
              <a:rPr sz="11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90" dirty="0">
                <a:latin typeface="Comic Sans MS" panose="030F0702030302020204" pitchFamily="66" charset="0"/>
                <a:cs typeface="Calibri"/>
              </a:rPr>
              <a:t>we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85" dirty="0">
                <a:latin typeface="Comic Sans MS" panose="030F0702030302020204" pitchFamily="66" charset="0"/>
                <a:cs typeface="Calibri"/>
              </a:rPr>
              <a:t>diagnose</a:t>
            </a:r>
            <a:r>
              <a:rPr sz="11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1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11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55" dirty="0">
                <a:latin typeface="Comic Sans MS" panose="030F0702030302020204" pitchFamily="66" charset="0"/>
                <a:cs typeface="Calibri"/>
              </a:rPr>
              <a:t>treat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70" dirty="0">
                <a:latin typeface="Comic Sans MS" panose="030F0702030302020204" pitchFamily="66" charset="0"/>
                <a:cs typeface="Calibri"/>
              </a:rPr>
              <a:t>individuals</a:t>
            </a:r>
            <a:r>
              <a:rPr sz="11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55" dirty="0">
                <a:latin typeface="Comic Sans MS" panose="030F0702030302020204" pitchFamily="66" charset="0"/>
                <a:cs typeface="Calibri"/>
              </a:rPr>
              <a:t>with </a:t>
            </a:r>
            <a:r>
              <a:rPr sz="1100" spc="70" dirty="0">
                <a:latin typeface="Comic Sans MS" panose="030F0702030302020204" pitchFamily="66" charset="0"/>
                <a:cs typeface="Calibri"/>
              </a:rPr>
              <a:t>autism.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110" dirty="0">
                <a:latin typeface="Comic Sans MS" panose="030F0702030302020204" pitchFamily="66" charset="0"/>
                <a:cs typeface="Calibri"/>
              </a:rPr>
              <a:t>By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75" dirty="0">
                <a:latin typeface="Comic Sans MS" panose="030F0702030302020204" pitchFamily="66" charset="0"/>
                <a:cs typeface="Calibri"/>
              </a:rPr>
              <a:t>providing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lang="en-US" sz="1100" b="1" i="1" spc="-30" dirty="0">
                <a:latin typeface="Comic Sans MS" panose="030F0702030302020204" pitchFamily="66" charset="0"/>
                <a:cs typeface="Calibri"/>
              </a:rPr>
              <a:t>ef</a:t>
            </a:r>
            <a:r>
              <a:rPr sz="1100" b="1" i="1" spc="-30" dirty="0">
                <a:latin typeface="Comic Sans MS" panose="030F0702030302020204" pitchFamily="66" charset="0"/>
                <a:cs typeface="Verdana"/>
              </a:rPr>
              <a:t>ﬁcient,</a:t>
            </a:r>
            <a:r>
              <a:rPr sz="1100" b="1" i="1" spc="-20" dirty="0">
                <a:latin typeface="Comic Sans MS" panose="030F0702030302020204" pitchFamily="66" charset="0"/>
                <a:cs typeface="Verdana"/>
              </a:rPr>
              <a:t> </a:t>
            </a:r>
            <a:r>
              <a:rPr sz="1100" b="1" i="1" spc="-40" dirty="0">
                <a:latin typeface="Comic Sans MS" panose="030F0702030302020204" pitchFamily="66" charset="0"/>
                <a:cs typeface="Verdana"/>
              </a:rPr>
              <a:t>accurate</a:t>
            </a:r>
            <a:r>
              <a:rPr sz="1100" i="1" spc="-40" dirty="0">
                <a:latin typeface="Comic Sans MS" panose="030F0702030302020204" pitchFamily="66" charset="0"/>
                <a:cs typeface="Verdana"/>
              </a:rPr>
              <a:t>,</a:t>
            </a:r>
            <a:r>
              <a:rPr sz="1100" i="1" spc="-15" dirty="0">
                <a:latin typeface="Comic Sans MS" panose="030F0702030302020204" pitchFamily="66" charset="0"/>
                <a:cs typeface="Verdana"/>
              </a:rPr>
              <a:t> </a:t>
            </a:r>
            <a:r>
              <a:rPr sz="1100" i="1" spc="-25" dirty="0">
                <a:latin typeface="Comic Sans MS" panose="030F0702030302020204" pitchFamily="66" charset="0"/>
                <a:cs typeface="Verdana"/>
              </a:rPr>
              <a:t>and</a:t>
            </a:r>
            <a:r>
              <a:rPr sz="1100" i="1" spc="-20" dirty="0">
                <a:latin typeface="Comic Sans MS" panose="030F0702030302020204" pitchFamily="66" charset="0"/>
                <a:cs typeface="Verdana"/>
              </a:rPr>
              <a:t> </a:t>
            </a:r>
            <a:r>
              <a:rPr sz="1100" b="1" i="1" spc="-45" dirty="0">
                <a:latin typeface="Comic Sans MS" panose="030F0702030302020204" pitchFamily="66" charset="0"/>
                <a:cs typeface="Verdana"/>
              </a:rPr>
              <a:t>early</a:t>
            </a:r>
            <a:r>
              <a:rPr sz="1100" b="1" i="1" spc="-20" dirty="0">
                <a:latin typeface="Comic Sans MS" panose="030F0702030302020204" pitchFamily="66" charset="0"/>
                <a:cs typeface="Verdana"/>
              </a:rPr>
              <a:t> </a:t>
            </a:r>
            <a:r>
              <a:rPr sz="1100" b="1" i="1" spc="-25" dirty="0">
                <a:latin typeface="Comic Sans MS" panose="030F0702030302020204" pitchFamily="66" charset="0"/>
                <a:cs typeface="Verdana"/>
              </a:rPr>
              <a:t>detection</a:t>
            </a:r>
            <a:r>
              <a:rPr sz="1100" spc="-2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we </a:t>
            </a:r>
            <a:r>
              <a:rPr sz="1100" spc="95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75" dirty="0">
                <a:latin typeface="Comic Sans MS" panose="030F0702030302020204" pitchFamily="66" charset="0"/>
                <a:cs typeface="Calibri"/>
              </a:rPr>
              <a:t>improve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90" dirty="0">
                <a:latin typeface="Comic Sans MS" panose="030F0702030302020204" pitchFamily="66" charset="0"/>
                <a:cs typeface="Calibri"/>
              </a:rPr>
              <a:t>outcomes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1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 quality 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dirty="0">
                <a:latin typeface="Comic Sans MS" panose="030F0702030302020204" pitchFamily="66" charset="0"/>
                <a:cs typeface="Calibri"/>
              </a:rPr>
              <a:t>life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70" dirty="0">
                <a:latin typeface="Comic Sans MS" panose="030F0702030302020204" pitchFamily="66" charset="0"/>
                <a:cs typeface="Calibri"/>
              </a:rPr>
              <a:t>individuals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75" dirty="0">
                <a:latin typeface="Comic Sans MS" panose="030F0702030302020204" pitchFamily="66" charset="0"/>
                <a:cs typeface="Calibri"/>
              </a:rPr>
              <a:t>and </a:t>
            </a:r>
            <a:r>
              <a:rPr sz="1100" spc="55" dirty="0">
                <a:latin typeface="Comic Sans MS" panose="030F0702030302020204" pitchFamily="66" charset="0"/>
                <a:cs typeface="Calibri"/>
              </a:rPr>
              <a:t>families.</a:t>
            </a:r>
            <a:r>
              <a:rPr sz="11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95" dirty="0">
                <a:latin typeface="Comic Sans MS" panose="030F0702030302020204" pitchFamily="66" charset="0"/>
                <a:cs typeface="Calibri"/>
              </a:rPr>
              <a:t>We</a:t>
            </a:r>
            <a:r>
              <a:rPr sz="11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60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11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65" dirty="0">
                <a:latin typeface="Comic Sans MS" panose="030F0702030302020204" pitchFamily="66" charset="0"/>
                <a:cs typeface="Calibri"/>
              </a:rPr>
              <a:t>excited</a:t>
            </a:r>
            <a:r>
              <a:rPr sz="11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11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80" dirty="0">
                <a:latin typeface="Comic Sans MS" panose="030F0702030302020204" pitchFamily="66" charset="0"/>
                <a:cs typeface="Calibri"/>
              </a:rPr>
              <a:t>continue</a:t>
            </a:r>
            <a:r>
              <a:rPr sz="11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70" dirty="0">
                <a:latin typeface="Comic Sans MS" panose="030F0702030302020204" pitchFamily="66" charset="0"/>
                <a:cs typeface="Calibri"/>
              </a:rPr>
              <a:t>our</a:t>
            </a:r>
            <a:r>
              <a:rPr sz="11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75" dirty="0">
                <a:latin typeface="Comic Sans MS" panose="030F0702030302020204" pitchFamily="66" charset="0"/>
                <a:cs typeface="Calibri"/>
              </a:rPr>
              <a:t>work</a:t>
            </a:r>
            <a:r>
              <a:rPr sz="11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1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11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105" dirty="0">
                <a:latin typeface="Comic Sans MS" panose="030F0702030302020204" pitchFamily="66" charset="0"/>
                <a:cs typeface="Calibri"/>
              </a:rPr>
              <a:t>make</a:t>
            </a:r>
            <a:r>
              <a:rPr sz="11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8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11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positive </a:t>
            </a:r>
            <a:r>
              <a:rPr sz="1100" spc="95" dirty="0">
                <a:latin typeface="Comic Sans MS" panose="030F0702030302020204" pitchFamily="66" charset="0"/>
                <a:cs typeface="Calibri"/>
              </a:rPr>
              <a:t>impact</a:t>
            </a:r>
            <a:r>
              <a:rPr sz="11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7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11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7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11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80" dirty="0">
                <a:latin typeface="Comic Sans MS" panose="030F0702030302020204" pitchFamily="66" charset="0"/>
                <a:cs typeface="Calibri"/>
              </a:rPr>
              <a:t>ﬁeld</a:t>
            </a:r>
            <a:r>
              <a:rPr sz="11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100" spc="50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11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lang="en-US" sz="1100" i="1" spc="35" dirty="0">
                <a:latin typeface="Comic Sans MS" panose="030F0702030302020204" pitchFamily="66" charset="0"/>
                <a:cs typeface="Calibri"/>
              </a:rPr>
              <a:t>'</a:t>
            </a:r>
            <a:r>
              <a:rPr lang="en-US" sz="1100" i="1" spc="60" dirty="0">
                <a:latin typeface="Comic Sans MS" panose="030F0702030302020204" pitchFamily="66" charset="0"/>
                <a:cs typeface="Calibri"/>
              </a:rPr>
              <a:t>Autism'</a:t>
            </a:r>
            <a:r>
              <a:rPr sz="1100" spc="60" dirty="0">
                <a:latin typeface="Comic Sans MS" panose="030F0702030302020204" pitchFamily="66" charset="0"/>
                <a:cs typeface="Calibri"/>
              </a:rPr>
              <a:t>.</a:t>
            </a:r>
            <a:endParaRPr sz="11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5E135-BCB8-9012-0E57-549FA079337D}"/>
              </a:ext>
            </a:extLst>
          </p:cNvPr>
          <p:cNvSpPr txBox="1"/>
          <p:nvPr/>
        </p:nvSpPr>
        <p:spPr>
          <a:xfrm>
            <a:off x="1120368" y="2477916"/>
            <a:ext cx="3613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arlow Solid Italic" panose="04030604020F02020D02" pitchFamily="82" charset="0"/>
              </a:rPr>
              <a:t>“Autism is not a puzzle, but a mosaic, every piece is different, yet beautiful in its own way”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5855335" cy="3400425"/>
          </a:xfrm>
          <a:custGeom>
            <a:avLst/>
            <a:gdLst/>
            <a:ahLst/>
            <a:cxnLst/>
            <a:rect l="l" t="t" r="r" b="b"/>
            <a:pathLst>
              <a:path w="5855335" h="3280410">
                <a:moveTo>
                  <a:pt x="0" y="0"/>
                </a:moveTo>
                <a:lnTo>
                  <a:pt x="5854832" y="0"/>
                </a:lnTo>
                <a:lnTo>
                  <a:pt x="5854832" y="3280231"/>
                </a:lnTo>
                <a:lnTo>
                  <a:pt x="0" y="32802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775" y="611573"/>
            <a:ext cx="234315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00" spc="90" dirty="0">
                <a:solidFill>
                  <a:srgbClr val="FFFFFF"/>
                </a:solidFill>
              </a:rPr>
              <a:t>Thanks!</a:t>
            </a:r>
            <a:br>
              <a:rPr lang="en-US" sz="800" spc="9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800" spc="90" dirty="0">
                <a:solidFill>
                  <a:srgbClr val="FFFFFF"/>
                </a:solidFill>
                <a:latin typeface="Calibri"/>
                <a:cs typeface="Calibri"/>
              </a:rPr>
              <a:t>              Questions are Welcomed</a:t>
            </a:r>
            <a:endParaRPr sz="4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55FB8-16A5-3D2F-FF89-0CE1E84E3844}"/>
              </a:ext>
            </a:extLst>
          </p:cNvPr>
          <p:cNvSpPr txBox="1"/>
          <p:nvPr/>
        </p:nvSpPr>
        <p:spPr>
          <a:xfrm>
            <a:off x="31750" y="2033624"/>
            <a:ext cx="2667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</a:rPr>
              <a:t>Kamlesh </a:t>
            </a:r>
            <a:r>
              <a:rPr lang="en-US" sz="1400" dirty="0" err="1">
                <a:solidFill>
                  <a:schemeClr val="bg1"/>
                </a:solidFill>
              </a:rPr>
              <a:t>Baheti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</a:rPr>
              <a:t>Kartik Dehru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</a:rPr>
              <a:t>Charu Goswami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</a:rPr>
              <a:t>Vivek Kumar Singh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" y="159725"/>
            <a:ext cx="2590799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lang="en-US" sz="1800" i="1" spc="-10" dirty="0">
                <a:latin typeface="Century Schoolbook" panose="02040604050505020304" pitchFamily="18" charset="0"/>
              </a:rPr>
              <a:t>Is ‘Autism’ a Disorder!</a:t>
            </a:r>
            <a:endParaRPr sz="1800" i="1" spc="-10" dirty="0">
              <a:latin typeface="Century Schoolbook" panose="020406040505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932" y="657225"/>
            <a:ext cx="2817544" cy="2475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Comic Sans MS" panose="030F0702030302020204" pitchFamily="66" charset="0"/>
              </a:rPr>
              <a:t>It is a Neurodevelopment Disability.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Comic Sans MS" panose="030F0702030302020204" pitchFamily="66" charset="0"/>
              </a:rPr>
              <a:t>Mostly occur in the age of 2-3 years in children.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Comic Sans MS" panose="030F0702030302020204" pitchFamily="66" charset="0"/>
              </a:rPr>
              <a:t>Affects child mentally.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Comic Sans MS" panose="030F0702030302020204" pitchFamily="66" charset="0"/>
              </a:rPr>
              <a:t>Results in lack of Social Interactions, Behavior and Communication.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Comic Sans MS" panose="030F0702030302020204" pitchFamily="66" charset="0"/>
              </a:rPr>
              <a:t>These kids keep their intense focus on only a particular thing.</a:t>
            </a:r>
            <a:endParaRPr lang="en-IN" sz="1200" dirty="0">
              <a:latin typeface="Comic Sans MS" panose="030F0702030302020204" pitchFamily="66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204" y="0"/>
            <a:ext cx="2925494" cy="3295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196850" y="200025"/>
            <a:ext cx="3124200" cy="5854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lang="en-US" i="1" dirty="0">
                <a:latin typeface="Century Schoolbook" panose="02040604050505020304" pitchFamily="18" charset="0"/>
                <a:ea typeface="MS Mincho" panose="02020609040205080304" pitchFamily="49" charset="-128"/>
              </a:rPr>
              <a:t>Reaction of Society</a:t>
            </a:r>
            <a:br>
              <a:rPr lang="en-US" i="1" dirty="0">
                <a:latin typeface="Century Schoolbook" panose="02040604050505020304" pitchFamily="18" charset="0"/>
                <a:ea typeface="MS Mincho" panose="02020609040205080304" pitchFamily="49" charset="-128"/>
              </a:rPr>
            </a:br>
            <a:r>
              <a:rPr lang="en-US" i="1" dirty="0">
                <a:latin typeface="Century Schoolbook" panose="02040604050505020304" pitchFamily="18" charset="0"/>
                <a:ea typeface="MS Mincho" panose="02020609040205080304" pitchFamily="49" charset="-128"/>
              </a:rPr>
              <a:t>on ‘Autism’</a:t>
            </a:r>
            <a:endParaRPr i="1" spc="-10" dirty="0">
              <a:latin typeface="Century Schoolbook" panose="020406040505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307B2CC-8DE5-47EA-143C-601C3C81C97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9850" y="1041982"/>
            <a:ext cx="2552700" cy="12926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omic Sans MS" panose="030F0702030302020204" pitchFamily="66" charset="0"/>
              </a:rPr>
              <a:t>Autism is considered as Disorder.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omic Sans MS" panose="030F0702030302020204" pitchFamily="66" charset="0"/>
              </a:rPr>
              <a:t>Over-caring over-rules the Symptoms.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omic Sans MS" panose="030F0702030302020204" pitchFamily="66" charset="0"/>
              </a:rPr>
              <a:t>People are not aware about it.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omic Sans MS" panose="030F0702030302020204" pitchFamily="66" charset="0"/>
              </a:rPr>
              <a:t>Parents feel embarrassed with their kids in the society.</a:t>
            </a: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8750" y="0"/>
            <a:ext cx="3581400" cy="3295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A290F0-4CE6-0A04-B2EE-C6127C424178}"/>
              </a:ext>
            </a:extLst>
          </p:cNvPr>
          <p:cNvSpPr txBox="1"/>
          <p:nvPr/>
        </p:nvSpPr>
        <p:spPr>
          <a:xfrm>
            <a:off x="260350" y="2467435"/>
            <a:ext cx="266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50707"/>
                </a:solidFill>
                <a:latin typeface="Freestyle Script" panose="030804020302050B0404" pitchFamily="66" charset="0"/>
                <a:cs typeface="Microsoft Sans Serif"/>
              </a:rPr>
              <a:t>“Autism is not a tragedy, ignorance is”</a:t>
            </a:r>
            <a:endParaRPr lang="en-US" sz="2400" dirty="0">
              <a:latin typeface="Freestyle Script" panose="030804020302050B0404" pitchFamily="66" charset="0"/>
              <a:cs typeface="Microsoft Sans Serif"/>
            </a:endParaRPr>
          </a:p>
          <a:p>
            <a:endParaRPr lang="en-US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2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52388"/>
            <a:ext cx="6019800" cy="3400425"/>
            <a:chOff x="1694" y="0"/>
            <a:chExt cx="5853430" cy="3280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4" y="1856"/>
              <a:ext cx="5853141" cy="32783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29170" y="0"/>
              <a:ext cx="2926080" cy="3280410"/>
            </a:xfrm>
            <a:custGeom>
              <a:avLst/>
              <a:gdLst/>
              <a:ahLst/>
              <a:cxnLst/>
              <a:rect l="l" t="t" r="r" b="b"/>
              <a:pathLst>
                <a:path w="2926079" h="3280410">
                  <a:moveTo>
                    <a:pt x="2925561" y="3280194"/>
                  </a:moveTo>
                  <a:lnTo>
                    <a:pt x="0" y="3280194"/>
                  </a:lnTo>
                  <a:lnTo>
                    <a:pt x="0" y="0"/>
                  </a:lnTo>
                  <a:lnTo>
                    <a:pt x="2925561" y="0"/>
                  </a:lnTo>
                  <a:lnTo>
                    <a:pt x="2925561" y="3280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8006" y="212489"/>
            <a:ext cx="25146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i="1" dirty="0">
                <a:solidFill>
                  <a:srgbClr val="FFFFFF"/>
                </a:solidFill>
                <a:latin typeface="Century Schoolbook" panose="02040604050505020304" pitchFamily="18" charset="0"/>
                <a:cs typeface="Minion Pro"/>
              </a:rPr>
              <a:t>Prevalence of '</a:t>
            </a:r>
            <a:r>
              <a:rPr lang="en-US" sz="1700" i="1" spc="-10" dirty="0">
                <a:solidFill>
                  <a:srgbClr val="FFFFFF"/>
                </a:solidFill>
                <a:latin typeface="Century Schoolbook" panose="02040604050505020304" pitchFamily="18" charset="0"/>
                <a:cs typeface="Minion Pro"/>
              </a:rPr>
              <a:t>Autism'</a:t>
            </a:r>
            <a:endParaRPr sz="1700" i="1" dirty="0">
              <a:latin typeface="Century Schoolbook" panose="02040604050505020304" pitchFamily="18" charset="0"/>
              <a:cs typeface="Minion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0244" y="677098"/>
            <a:ext cx="2284730" cy="1041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Autism affect approximately 1 </a:t>
            </a:r>
            <a:r>
              <a:rPr sz="1100" spc="-25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in </a:t>
            </a:r>
            <a:r>
              <a:rPr sz="110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60 children. Boys are 4 </a:t>
            </a:r>
            <a:r>
              <a:rPr sz="1100" spc="-1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times </a:t>
            </a:r>
            <a:r>
              <a:rPr sz="110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more likely</a:t>
            </a:r>
            <a:r>
              <a:rPr lang="en-US" sz="110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 t</a:t>
            </a:r>
            <a:r>
              <a:rPr sz="110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o be diagnosed </a:t>
            </a:r>
            <a:endParaRPr lang="en-US" sz="1100" dirty="0">
              <a:solidFill>
                <a:srgbClr val="FFFFFF"/>
              </a:solidFill>
              <a:latin typeface="Comic Sans MS" panose="030F0702030302020204" pitchFamily="66" charset="0"/>
              <a:cs typeface="Minion Pro"/>
            </a:endParaRPr>
          </a:p>
          <a:p>
            <a:pPr marL="12700" marR="5080" algn="ctr">
              <a:spcBef>
                <a:spcPts val="100"/>
              </a:spcBef>
            </a:pPr>
            <a:r>
              <a:rPr sz="1100" spc="-2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with </a:t>
            </a:r>
            <a:r>
              <a:rPr sz="110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autism than girls. The </a:t>
            </a:r>
            <a:r>
              <a:rPr sz="1100" spc="-1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preval</a:t>
            </a:r>
            <a:r>
              <a:rPr lang="en-US" sz="1100" spc="-1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e</a:t>
            </a:r>
            <a:r>
              <a:rPr sz="1100" spc="-1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nce</a:t>
            </a:r>
            <a:r>
              <a:rPr lang="en-US" sz="1100" spc="-1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 </a:t>
            </a:r>
            <a:r>
              <a:rPr sz="110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has been increasing in </a:t>
            </a:r>
            <a:r>
              <a:rPr sz="1100" spc="-10" dirty="0">
                <a:solidFill>
                  <a:srgbClr val="FFFFFF"/>
                </a:solidFill>
                <a:latin typeface="Comic Sans MS" panose="030F0702030302020204" pitchFamily="66" charset="0"/>
                <a:cs typeface="Minion Pro"/>
              </a:rPr>
              <a:t>recent years.</a:t>
            </a:r>
            <a:endParaRPr sz="1100" dirty="0">
              <a:latin typeface="Comic Sans MS" panose="030F0702030302020204" pitchFamily="66" charset="0"/>
              <a:cs typeface="Minion Pro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62D356E-59F2-AD02-AC01-D9EB57F1F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21002"/>
              </p:ext>
            </p:extLst>
          </p:nvPr>
        </p:nvGraphicFramePr>
        <p:xfrm>
          <a:off x="3079750" y="1702468"/>
          <a:ext cx="2667000" cy="1593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058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052" y="663886"/>
            <a:ext cx="194500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E86521-20DF-AE12-D3AC-E7AC4829B774}"/>
              </a:ext>
            </a:extLst>
          </p:cNvPr>
          <p:cNvSpPr/>
          <p:nvPr/>
        </p:nvSpPr>
        <p:spPr>
          <a:xfrm>
            <a:off x="0" y="0"/>
            <a:ext cx="5899150" cy="3295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DE279-4004-9D7F-FFF4-8B1DE7CEE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0" y="0"/>
            <a:ext cx="413586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052" y="663886"/>
            <a:ext cx="194500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1BDAC-7BF9-3D98-243E-C69BD0CB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850" y="-104775"/>
            <a:ext cx="6172200" cy="3505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C5593A-00A8-85F5-9FBA-ABDB29CC264D}"/>
              </a:ext>
            </a:extLst>
          </p:cNvPr>
          <p:cNvSpPr/>
          <p:nvPr/>
        </p:nvSpPr>
        <p:spPr>
          <a:xfrm>
            <a:off x="-196850" y="-104775"/>
            <a:ext cx="3657600" cy="350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6FC4FE4-EB0A-D0A8-1682-4F0DC21AC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438116"/>
              </p:ext>
            </p:extLst>
          </p:nvPr>
        </p:nvGraphicFramePr>
        <p:xfrm>
          <a:off x="-319617" y="194380"/>
          <a:ext cx="3903133" cy="2906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3907577-948B-C04D-C8B8-39A0B74F5F68}"/>
              </a:ext>
            </a:extLst>
          </p:cNvPr>
          <p:cNvSpPr/>
          <p:nvPr/>
        </p:nvSpPr>
        <p:spPr>
          <a:xfrm>
            <a:off x="5166783" y="2638425"/>
            <a:ext cx="80856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1D362-CB46-BAFC-D585-BAD8A63C7112}"/>
              </a:ext>
            </a:extLst>
          </p:cNvPr>
          <p:cNvSpPr txBox="1"/>
          <p:nvPr/>
        </p:nvSpPr>
        <p:spPr>
          <a:xfrm>
            <a:off x="4666979" y="3154204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askerville Old Face" panose="02020602080505020303" pitchFamily="18" charset="0"/>
              </a:rPr>
              <a:t>Source – www.cdc.gov</a:t>
            </a:r>
          </a:p>
        </p:txBody>
      </p:sp>
    </p:spTree>
    <p:extLst>
      <p:ext uri="{BB962C8B-B14F-4D97-AF65-F5344CB8AC3E}">
        <p14:creationId xmlns:p14="http://schemas.microsoft.com/office/powerpoint/2010/main" val="414297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4450" y="-28575"/>
            <a:ext cx="2647152" cy="3352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5531" y="125998"/>
            <a:ext cx="2774950" cy="44755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8430" rIns="0" bIns="0" rtlCol="0">
            <a:spAutoFit/>
          </a:bodyPr>
          <a:lstStyle/>
          <a:p>
            <a:pPr marL="487045">
              <a:lnSpc>
                <a:spcPct val="100000"/>
              </a:lnSpc>
              <a:spcBef>
                <a:spcPts val="1090"/>
              </a:spcBef>
            </a:pPr>
            <a:r>
              <a:rPr lang="en-US" sz="2000" i="1" spc="-20" dirty="0">
                <a:solidFill>
                  <a:srgbClr val="FFFFFF"/>
                </a:solidFill>
              </a:rPr>
              <a:t>‘</a:t>
            </a:r>
            <a:r>
              <a:rPr sz="2000" i="1" spc="-20" dirty="0">
                <a:solidFill>
                  <a:srgbClr val="FFFFFF"/>
                </a:solidFill>
              </a:rPr>
              <a:t>Autism</a:t>
            </a:r>
            <a:r>
              <a:rPr lang="en-US" sz="2000" i="1" spc="-20" dirty="0">
                <a:solidFill>
                  <a:srgbClr val="FFFFFF"/>
                </a:solidFill>
              </a:rPr>
              <a:t>'</a:t>
            </a:r>
            <a:r>
              <a:rPr sz="2000" i="1" spc="-45" dirty="0">
                <a:solidFill>
                  <a:srgbClr val="FFFFFF"/>
                </a:solidFill>
              </a:rPr>
              <a:t> </a:t>
            </a:r>
            <a:r>
              <a:rPr sz="2000" i="1" spc="-10" dirty="0">
                <a:solidFill>
                  <a:srgbClr val="FFFFFF"/>
                </a:solidFill>
              </a:rPr>
              <a:t>Screening</a:t>
            </a:r>
            <a:endParaRPr sz="2000" i="1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899430" y="683856"/>
            <a:ext cx="2647152" cy="2523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1100" spc="90" dirty="0">
                <a:latin typeface="Comic Sans MS" panose="030F0702030302020204" pitchFamily="66" charset="0"/>
              </a:rPr>
              <a:t>Screening</a:t>
            </a:r>
            <a:r>
              <a:rPr sz="1100" spc="55" dirty="0">
                <a:latin typeface="Comic Sans MS" panose="030F0702030302020204" pitchFamily="66" charset="0"/>
              </a:rPr>
              <a:t> </a:t>
            </a:r>
            <a:r>
              <a:rPr sz="1100" dirty="0">
                <a:latin typeface="Comic Sans MS" panose="030F0702030302020204" pitchFamily="66" charset="0"/>
              </a:rPr>
              <a:t>for</a:t>
            </a:r>
            <a:r>
              <a:rPr sz="1100" spc="55" dirty="0">
                <a:latin typeface="Comic Sans MS" panose="030F0702030302020204" pitchFamily="66" charset="0"/>
              </a:rPr>
              <a:t> </a:t>
            </a:r>
            <a:r>
              <a:rPr sz="1100" spc="90" dirty="0">
                <a:latin typeface="Comic Sans MS" panose="030F0702030302020204" pitchFamily="66" charset="0"/>
              </a:rPr>
              <a:t>autism</a:t>
            </a:r>
            <a:r>
              <a:rPr sz="1100" spc="60" dirty="0">
                <a:latin typeface="Comic Sans MS" panose="030F0702030302020204" pitchFamily="66" charset="0"/>
              </a:rPr>
              <a:t> involves</a:t>
            </a:r>
            <a:r>
              <a:rPr sz="1100" spc="55" dirty="0">
                <a:latin typeface="Comic Sans MS" panose="030F0702030302020204" pitchFamily="66" charset="0"/>
              </a:rPr>
              <a:t> </a:t>
            </a:r>
            <a:r>
              <a:rPr sz="1100" spc="60" dirty="0">
                <a:latin typeface="Comic Sans MS" panose="030F0702030302020204" pitchFamily="66" charset="0"/>
              </a:rPr>
              <a:t>various</a:t>
            </a:r>
            <a:r>
              <a:rPr sz="1100" spc="55" dirty="0">
                <a:latin typeface="Comic Sans MS" panose="030F0702030302020204" pitchFamily="66" charset="0"/>
              </a:rPr>
              <a:t> </a:t>
            </a:r>
            <a:r>
              <a:rPr sz="1100" spc="95" dirty="0">
                <a:latin typeface="Comic Sans MS" panose="030F0702030302020204" pitchFamily="66" charset="0"/>
              </a:rPr>
              <a:t>methods</a:t>
            </a:r>
            <a:r>
              <a:rPr sz="1100" spc="60" dirty="0">
                <a:latin typeface="Comic Sans MS" panose="030F0702030302020204" pitchFamily="66" charset="0"/>
              </a:rPr>
              <a:t> </a:t>
            </a:r>
            <a:r>
              <a:rPr sz="1100" spc="75" dirty="0">
                <a:latin typeface="Comic Sans MS" panose="030F0702030302020204" pitchFamily="66" charset="0"/>
              </a:rPr>
              <a:t>such as</a:t>
            </a:r>
            <a:r>
              <a:rPr sz="1100" spc="45" dirty="0">
                <a:latin typeface="Comic Sans MS" panose="030F0702030302020204" pitchFamily="66" charset="0"/>
              </a:rPr>
              <a:t> </a:t>
            </a:r>
            <a:r>
              <a:rPr sz="1100" b="1" spc="75" dirty="0">
                <a:latin typeface="Comic Sans MS" panose="030F0702030302020204" pitchFamily="66" charset="0"/>
              </a:rPr>
              <a:t>questionnaires</a:t>
            </a:r>
            <a:r>
              <a:rPr lang="en-US" sz="1100" b="1" spc="75" dirty="0">
                <a:latin typeface="Comic Sans MS" panose="030F0702030302020204" pitchFamily="66" charset="0"/>
              </a:rPr>
              <a:t>,</a:t>
            </a:r>
            <a:r>
              <a:rPr sz="1100" spc="45" dirty="0">
                <a:latin typeface="Comic Sans MS" panose="030F0702030302020204" pitchFamily="66" charset="0"/>
              </a:rPr>
              <a:t> </a:t>
            </a:r>
            <a:r>
              <a:rPr sz="1100" b="1" spc="75" dirty="0">
                <a:latin typeface="Comic Sans MS" panose="030F0702030302020204" pitchFamily="66" charset="0"/>
              </a:rPr>
              <a:t>observations</a:t>
            </a:r>
            <a:r>
              <a:rPr sz="1100" spc="75" dirty="0">
                <a:latin typeface="Comic Sans MS" panose="030F0702030302020204" pitchFamily="66" charset="0"/>
              </a:rPr>
              <a:t>,</a:t>
            </a:r>
            <a:r>
              <a:rPr sz="1100" spc="45" dirty="0">
                <a:latin typeface="Comic Sans MS" panose="030F0702030302020204" pitchFamily="66" charset="0"/>
              </a:rPr>
              <a:t> </a:t>
            </a:r>
            <a:r>
              <a:rPr sz="1100" spc="100" dirty="0">
                <a:latin typeface="Comic Sans MS" panose="030F0702030302020204" pitchFamily="66" charset="0"/>
              </a:rPr>
              <a:t>and</a:t>
            </a:r>
            <a:r>
              <a:rPr sz="1100" spc="45" dirty="0">
                <a:latin typeface="Comic Sans MS" panose="030F0702030302020204" pitchFamily="66" charset="0"/>
              </a:rPr>
              <a:t> </a:t>
            </a:r>
            <a:r>
              <a:rPr sz="1100" b="1" spc="60" dirty="0">
                <a:latin typeface="Comic Sans MS" panose="030F0702030302020204" pitchFamily="66" charset="0"/>
              </a:rPr>
              <a:t>interviews</a:t>
            </a:r>
            <a:r>
              <a:rPr sz="1100" spc="60" dirty="0">
                <a:latin typeface="Comic Sans MS" panose="030F0702030302020204" pitchFamily="66" charset="0"/>
              </a:rPr>
              <a:t>. However,</a:t>
            </a:r>
            <a:r>
              <a:rPr sz="1100" spc="40" dirty="0">
                <a:latin typeface="Comic Sans MS" panose="030F0702030302020204" pitchFamily="66" charset="0"/>
              </a:rPr>
              <a:t> </a:t>
            </a:r>
            <a:r>
              <a:rPr sz="1100" spc="75" dirty="0">
                <a:latin typeface="Comic Sans MS" panose="030F0702030302020204" pitchFamily="66" charset="0"/>
              </a:rPr>
              <a:t>these</a:t>
            </a:r>
            <a:r>
              <a:rPr sz="1100" spc="45" dirty="0">
                <a:latin typeface="Comic Sans MS" panose="030F0702030302020204" pitchFamily="66" charset="0"/>
              </a:rPr>
              <a:t> </a:t>
            </a:r>
            <a:r>
              <a:rPr sz="1100" spc="95" dirty="0">
                <a:latin typeface="Comic Sans MS" panose="030F0702030302020204" pitchFamily="66" charset="0"/>
              </a:rPr>
              <a:t>methods</a:t>
            </a:r>
            <a:r>
              <a:rPr sz="1100" spc="45" dirty="0">
                <a:latin typeface="Comic Sans MS" panose="030F0702030302020204" pitchFamily="66" charset="0"/>
              </a:rPr>
              <a:t> </a:t>
            </a:r>
            <a:r>
              <a:rPr sz="1100" spc="95" dirty="0">
                <a:latin typeface="Comic Sans MS" panose="030F0702030302020204" pitchFamily="66" charset="0"/>
              </a:rPr>
              <a:t>can</a:t>
            </a:r>
            <a:r>
              <a:rPr sz="1100" spc="45" dirty="0">
                <a:latin typeface="Comic Sans MS" panose="030F0702030302020204" pitchFamily="66" charset="0"/>
              </a:rPr>
              <a:t> </a:t>
            </a:r>
            <a:r>
              <a:rPr sz="1100" spc="95" dirty="0">
                <a:latin typeface="Comic Sans MS" panose="030F0702030302020204" pitchFamily="66" charset="0"/>
              </a:rPr>
              <a:t>be</a:t>
            </a:r>
            <a:r>
              <a:rPr sz="1100" spc="45" dirty="0">
                <a:latin typeface="Comic Sans MS" panose="030F0702030302020204" pitchFamily="66" charset="0"/>
              </a:rPr>
              <a:t> </a:t>
            </a:r>
            <a:r>
              <a:rPr sz="1100" spc="80" dirty="0">
                <a:latin typeface="Comic Sans MS" panose="030F0702030302020204" pitchFamily="66" charset="0"/>
              </a:rPr>
              <a:t>time-</a:t>
            </a:r>
            <a:r>
              <a:rPr sz="1100" spc="95" dirty="0">
                <a:latin typeface="Comic Sans MS" panose="030F0702030302020204" pitchFamily="66" charset="0"/>
              </a:rPr>
              <a:t>consuming </a:t>
            </a:r>
            <a:r>
              <a:rPr sz="1100" spc="100" dirty="0">
                <a:latin typeface="Comic Sans MS" panose="030F0702030302020204" pitchFamily="66" charset="0"/>
              </a:rPr>
              <a:t>and</a:t>
            </a:r>
            <a:r>
              <a:rPr sz="1100" spc="85" dirty="0">
                <a:latin typeface="Comic Sans MS" panose="030F0702030302020204" pitchFamily="66" charset="0"/>
              </a:rPr>
              <a:t> </a:t>
            </a:r>
            <a:r>
              <a:rPr sz="1100" spc="105" dirty="0">
                <a:latin typeface="Comic Sans MS" panose="030F0702030302020204" pitchFamily="66" charset="0"/>
              </a:rPr>
              <a:t>may</a:t>
            </a:r>
            <a:r>
              <a:rPr sz="1100" spc="90" dirty="0">
                <a:latin typeface="Comic Sans MS" panose="030F0702030302020204" pitchFamily="66" charset="0"/>
              </a:rPr>
              <a:t> </a:t>
            </a:r>
            <a:r>
              <a:rPr sz="1100" spc="65" dirty="0">
                <a:latin typeface="Comic Sans MS" panose="030F0702030302020204" pitchFamily="66" charset="0"/>
              </a:rPr>
              <a:t>require</a:t>
            </a:r>
            <a:r>
              <a:rPr sz="1100" spc="90" dirty="0">
                <a:latin typeface="Comic Sans MS" panose="030F0702030302020204" pitchFamily="66" charset="0"/>
              </a:rPr>
              <a:t> </a:t>
            </a:r>
            <a:r>
              <a:rPr sz="1100" spc="75" dirty="0">
                <a:latin typeface="Comic Sans MS" panose="030F0702030302020204" pitchFamily="66" charset="0"/>
              </a:rPr>
              <a:t>multiple</a:t>
            </a:r>
            <a:r>
              <a:rPr sz="1100" spc="90" dirty="0">
                <a:latin typeface="Comic Sans MS" panose="030F0702030302020204" pitchFamily="66" charset="0"/>
              </a:rPr>
              <a:t> </a:t>
            </a:r>
            <a:r>
              <a:rPr sz="1100" dirty="0">
                <a:latin typeface="Comic Sans MS" panose="030F0702030302020204" pitchFamily="66" charset="0"/>
              </a:rPr>
              <a:t>visits.</a:t>
            </a:r>
            <a:r>
              <a:rPr sz="1100" spc="85" dirty="0">
                <a:latin typeface="Comic Sans MS" panose="030F0702030302020204" pitchFamily="66" charset="0"/>
              </a:rPr>
              <a:t> </a:t>
            </a:r>
            <a:r>
              <a:rPr sz="1100" spc="90" dirty="0">
                <a:latin typeface="Comic Sans MS" panose="030F0702030302020204" pitchFamily="66" charset="0"/>
              </a:rPr>
              <a:t>Our </a:t>
            </a:r>
            <a:r>
              <a:rPr sz="1100" spc="60" dirty="0">
                <a:latin typeface="Comic Sans MS" panose="030F0702030302020204" pitchFamily="66" charset="0"/>
              </a:rPr>
              <a:t>AI-</a:t>
            </a:r>
            <a:r>
              <a:rPr sz="1100" spc="70" dirty="0">
                <a:latin typeface="Comic Sans MS" panose="030F0702030302020204" pitchFamily="66" charset="0"/>
              </a:rPr>
              <a:t>powered </a:t>
            </a:r>
            <a:r>
              <a:rPr sz="1100" spc="65" dirty="0">
                <a:latin typeface="Comic Sans MS" panose="030F0702030302020204" pitchFamily="66" charset="0"/>
              </a:rPr>
              <a:t>project</a:t>
            </a:r>
            <a:r>
              <a:rPr sz="1100" spc="40" dirty="0">
                <a:latin typeface="Comic Sans MS" panose="030F0702030302020204" pitchFamily="66" charset="0"/>
              </a:rPr>
              <a:t> </a:t>
            </a:r>
            <a:r>
              <a:rPr sz="1100" spc="80" dirty="0">
                <a:latin typeface="Comic Sans MS" panose="030F0702030302020204" pitchFamily="66" charset="0"/>
              </a:rPr>
              <a:t>uses</a:t>
            </a:r>
            <a:r>
              <a:rPr sz="1100" spc="40" dirty="0">
                <a:latin typeface="Comic Sans MS" panose="030F0702030302020204" pitchFamily="66" charset="0"/>
              </a:rPr>
              <a:t> </a:t>
            </a:r>
            <a:r>
              <a:rPr lang="en-US" sz="1100" b="1" spc="105" dirty="0">
                <a:latin typeface="Comic Sans MS" panose="030F0702030302020204" pitchFamily="66" charset="0"/>
              </a:rPr>
              <a:t>M</a:t>
            </a:r>
            <a:r>
              <a:rPr sz="1100" b="1" spc="105" dirty="0">
                <a:latin typeface="Comic Sans MS" panose="030F0702030302020204" pitchFamily="66" charset="0"/>
              </a:rPr>
              <a:t>achine</a:t>
            </a:r>
            <a:r>
              <a:rPr lang="en-US" sz="1100" b="1" spc="55" dirty="0">
                <a:latin typeface="Comic Sans MS" panose="030F0702030302020204" pitchFamily="66" charset="0"/>
              </a:rPr>
              <a:t> L</a:t>
            </a:r>
            <a:r>
              <a:rPr sz="1100" b="1" spc="85" dirty="0">
                <a:latin typeface="Comic Sans MS" panose="030F0702030302020204" pitchFamily="66" charset="0"/>
              </a:rPr>
              <a:t>earning</a:t>
            </a:r>
            <a:r>
              <a:rPr sz="1100" b="1" spc="55" dirty="0">
                <a:latin typeface="Comic Sans MS" panose="030F0702030302020204" pitchFamily="66" charset="0"/>
              </a:rPr>
              <a:t> </a:t>
            </a:r>
            <a:r>
              <a:rPr lang="en-US" sz="1100" b="1" spc="90" dirty="0">
                <a:latin typeface="Comic Sans MS" panose="030F0702030302020204" pitchFamily="66" charset="0"/>
              </a:rPr>
              <a:t>A</a:t>
            </a:r>
            <a:r>
              <a:rPr sz="1100" b="1" spc="90" dirty="0">
                <a:latin typeface="Comic Sans MS" panose="030F0702030302020204" pitchFamily="66" charset="0"/>
              </a:rPr>
              <a:t>lgorithms</a:t>
            </a:r>
            <a:r>
              <a:rPr sz="1100" b="1" spc="40" dirty="0">
                <a:latin typeface="Comic Sans MS" panose="030F0702030302020204" pitchFamily="66" charset="0"/>
              </a:rPr>
              <a:t> </a:t>
            </a:r>
            <a:r>
              <a:rPr sz="1100" spc="25" dirty="0">
                <a:latin typeface="Comic Sans MS" panose="030F0702030302020204" pitchFamily="66" charset="0"/>
              </a:rPr>
              <a:t>to</a:t>
            </a:r>
            <a:r>
              <a:rPr sz="1100" spc="70" dirty="0">
                <a:latin typeface="Comic Sans MS" panose="030F0702030302020204" pitchFamily="66" charset="0"/>
              </a:rPr>
              <a:t> analyze</a:t>
            </a:r>
            <a:r>
              <a:rPr sz="1100" spc="35" dirty="0">
                <a:latin typeface="Comic Sans MS" panose="030F0702030302020204" pitchFamily="66" charset="0"/>
              </a:rPr>
              <a:t> </a:t>
            </a:r>
            <a:r>
              <a:rPr sz="1100" spc="80" dirty="0">
                <a:latin typeface="Comic Sans MS" panose="030F0702030302020204" pitchFamily="66" charset="0"/>
              </a:rPr>
              <a:t>data</a:t>
            </a:r>
            <a:r>
              <a:rPr sz="1100" spc="40" dirty="0">
                <a:latin typeface="Comic Sans MS" panose="030F0702030302020204" pitchFamily="66" charset="0"/>
              </a:rPr>
              <a:t> </a:t>
            </a:r>
            <a:r>
              <a:rPr sz="1100" spc="100" dirty="0">
                <a:latin typeface="Comic Sans MS" panose="030F0702030302020204" pitchFamily="66" charset="0"/>
              </a:rPr>
              <a:t>and</a:t>
            </a:r>
            <a:r>
              <a:rPr sz="1100" spc="35" dirty="0">
                <a:latin typeface="Comic Sans MS" panose="030F0702030302020204" pitchFamily="66" charset="0"/>
              </a:rPr>
              <a:t> </a:t>
            </a:r>
            <a:r>
              <a:rPr sz="1100" spc="105" dirty="0">
                <a:latin typeface="Comic Sans MS" panose="030F0702030302020204" pitchFamily="66" charset="0"/>
              </a:rPr>
              <a:t>make</a:t>
            </a:r>
            <a:r>
              <a:rPr sz="1100" spc="35" dirty="0">
                <a:latin typeface="Comic Sans MS" panose="030F0702030302020204" pitchFamily="66" charset="0"/>
              </a:rPr>
              <a:t> </a:t>
            </a:r>
            <a:r>
              <a:rPr sz="1100" spc="85" dirty="0">
                <a:latin typeface="Comic Sans MS" panose="030F0702030302020204" pitchFamily="66" charset="0"/>
              </a:rPr>
              <a:t>screening</a:t>
            </a:r>
            <a:r>
              <a:rPr sz="1100" spc="40" dirty="0">
                <a:latin typeface="Comic Sans MS" panose="030F0702030302020204" pitchFamily="66" charset="0"/>
              </a:rPr>
              <a:t> </a:t>
            </a:r>
            <a:r>
              <a:rPr sz="1100" spc="90" dirty="0">
                <a:latin typeface="Comic Sans MS" panose="030F0702030302020204" pitchFamily="66" charset="0"/>
              </a:rPr>
              <a:t>more</a:t>
            </a:r>
            <a:r>
              <a:rPr sz="1100" spc="35" dirty="0">
                <a:latin typeface="Comic Sans MS" panose="030F0702030302020204" pitchFamily="66" charset="0"/>
              </a:rPr>
              <a:t> </a:t>
            </a:r>
            <a:r>
              <a:rPr sz="1100" spc="50" dirty="0">
                <a:latin typeface="Comic Sans MS" panose="030F0702030302020204" pitchFamily="66" charset="0"/>
              </a:rPr>
              <a:t>efﬁcient</a:t>
            </a:r>
            <a:r>
              <a:rPr lang="en-US" sz="1100" spc="50" dirty="0">
                <a:latin typeface="Comic Sans MS" panose="030F0702030302020204" pitchFamily="66" charset="0"/>
              </a:rPr>
              <a:t> and faster</a:t>
            </a:r>
            <a:r>
              <a:rPr sz="1100" spc="50" dirty="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996BC0-E9E5-664B-D029-B38E975475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850" y="-28574"/>
            <a:ext cx="6885432" cy="3352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9150" y="885825"/>
            <a:ext cx="4146550" cy="12582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1905" algn="ctr">
              <a:lnSpc>
                <a:spcPct val="150000"/>
              </a:lnSpc>
              <a:spcBef>
                <a:spcPts val="110"/>
              </a:spcBef>
            </a:pPr>
            <a:r>
              <a:rPr lang="en-US" sz="1860" dirty="0">
                <a:solidFill>
                  <a:schemeClr val="bg1"/>
                </a:solidFill>
                <a:latin typeface="Baskerville Old Face" panose="02020602080505020303" pitchFamily="18" charset="0"/>
              </a:rPr>
              <a:t>How </a:t>
            </a:r>
            <a:r>
              <a:rPr lang="en-US" sz="1860" i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Machine Learning  </a:t>
            </a:r>
            <a:r>
              <a:rPr lang="en-US" sz="1860" dirty="0">
                <a:solidFill>
                  <a:schemeClr val="bg1"/>
                </a:solidFill>
                <a:latin typeface="Baskerville Old Face" panose="02020602080505020303" pitchFamily="18" charset="0"/>
              </a:rPr>
              <a:t>is </a:t>
            </a:r>
            <a:br>
              <a:rPr lang="en-US" sz="1860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sz="1860" dirty="0">
                <a:solidFill>
                  <a:schemeClr val="bg1"/>
                </a:solidFill>
                <a:latin typeface="Baskerville Old Face" panose="02020602080505020303" pitchFamily="18" charset="0"/>
              </a:rPr>
              <a:t>implemented on ‘Autism’ for </a:t>
            </a:r>
            <a:br>
              <a:rPr lang="en-US" sz="1860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sz="186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Predictions..</a:t>
            </a:r>
            <a:endParaRPr sz="186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E86521-20DF-AE12-D3AC-E7AC4829B774}"/>
              </a:ext>
            </a:extLst>
          </p:cNvPr>
          <p:cNvSpPr/>
          <p:nvPr/>
        </p:nvSpPr>
        <p:spPr>
          <a:xfrm>
            <a:off x="2241550" y="0"/>
            <a:ext cx="3657600" cy="3295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C3A8B-EE24-B19F-E08A-B507AC55991A}"/>
              </a:ext>
            </a:extLst>
          </p:cNvPr>
          <p:cNvSpPr txBox="1"/>
          <p:nvPr/>
        </p:nvSpPr>
        <p:spPr>
          <a:xfrm>
            <a:off x="2317750" y="47625"/>
            <a:ext cx="35369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Q 1</a:t>
            </a:r>
            <a:r>
              <a:rPr lang="en-US" sz="1000" b="1" dirty="0">
                <a:solidFill>
                  <a:schemeClr val="bg1"/>
                </a:solidFill>
                <a:latin typeface="Comic Sans MS" panose="030F0702030302020204" pitchFamily="66" charset="0"/>
              </a:rPr>
              <a:t>.  </a:t>
            </a:r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Does your child look at you when you call his/her name ?</a:t>
            </a:r>
          </a:p>
          <a:p>
            <a:r>
              <a:rPr lang="en-US" sz="1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Q 2</a:t>
            </a:r>
            <a:r>
              <a:rPr lang="en-US" sz="1000" b="1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 How easy is it for you to get eye contact with your child ?</a:t>
            </a:r>
          </a:p>
          <a:p>
            <a:r>
              <a:rPr lang="en-US" sz="1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Q 3</a:t>
            </a:r>
            <a:r>
              <a:rPr lang="en-US" sz="1000" b="1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 Does your child point to indicate that s/he wants something ?</a:t>
            </a:r>
          </a:p>
          <a:p>
            <a:r>
              <a:rPr lang="en-US" sz="1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Q 4</a:t>
            </a:r>
            <a:r>
              <a:rPr lang="en-US" sz="1000" b="1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 Does your child point to share an interest with you ?</a:t>
            </a:r>
          </a:p>
          <a:p>
            <a:r>
              <a:rPr lang="en-US" sz="1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Q 5</a:t>
            </a:r>
            <a:r>
              <a:rPr lang="en-US" sz="1000" b="1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 Does your child pretend? e.g. care for dolls, talk on a toy phone ?</a:t>
            </a:r>
          </a:p>
          <a:p>
            <a:r>
              <a:rPr lang="en-US" sz="1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Q 6</a:t>
            </a:r>
            <a:r>
              <a:rPr lang="en-US" sz="1000" b="1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 Does your child follow where you are looking ?</a:t>
            </a:r>
          </a:p>
          <a:p>
            <a:r>
              <a:rPr lang="en-US" sz="1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Q 7</a:t>
            </a:r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. If you or someone else in the family is visibly upset, does your child show signs of waning to comfort them ?</a:t>
            </a:r>
          </a:p>
          <a:p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(e.g. stroking hair, hugging them)</a:t>
            </a:r>
          </a:p>
          <a:p>
            <a:r>
              <a:rPr lang="en-US" sz="1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Q 8</a:t>
            </a:r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. Would you describe your child's first word as ?</a:t>
            </a:r>
          </a:p>
          <a:p>
            <a:r>
              <a:rPr lang="en-US" sz="1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Q 9</a:t>
            </a:r>
            <a:r>
              <a:rPr lang="en-US" sz="1000" b="1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 Does your child use simple gestures (e.g. wave, goodbye) ?</a:t>
            </a:r>
          </a:p>
          <a:p>
            <a:r>
              <a:rPr lang="en-US" sz="1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Q 10</a:t>
            </a:r>
            <a:r>
              <a:rPr lang="en-US" sz="1000" b="1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 Does your child stare at nothing with no apparent purpose 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3801BE-47D0-42F8-236A-8440785F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450" y="1114425"/>
            <a:ext cx="2133600" cy="769441"/>
          </a:xfrm>
        </p:spPr>
        <p:txBody>
          <a:bodyPr/>
          <a:lstStyle/>
          <a:p>
            <a:pPr algn="ctr"/>
            <a:r>
              <a:rPr lang="en-US" sz="2500" dirty="0"/>
              <a:t>Question Set For Judging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6882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60" advClick="0">
        <p:cover/>
      </p:transition>
    </mc:Choice>
    <mc:Fallback xmlns="">
      <p:transition spd="med" advClick="0">
        <p:cov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567</Words>
  <Application>Microsoft Office PowerPoint</Application>
  <PresentationFormat>Custom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Baskerville Old Face</vt:lpstr>
      <vt:lpstr>Bernard MT Condensed</vt:lpstr>
      <vt:lpstr>Calibri</vt:lpstr>
      <vt:lpstr>Century Schoolbook</vt:lpstr>
      <vt:lpstr>Comic Sans MS</vt:lpstr>
      <vt:lpstr>Freestyle Script</vt:lpstr>
      <vt:lpstr>Harlow Solid Italic</vt:lpstr>
      <vt:lpstr>Palatino Linotype</vt:lpstr>
      <vt:lpstr>Wingdings</vt:lpstr>
      <vt:lpstr>Office Theme</vt:lpstr>
      <vt:lpstr>PowerPoint Presentation</vt:lpstr>
      <vt:lpstr>Is ‘Autism’ a Disorder!</vt:lpstr>
      <vt:lpstr>Reaction of Society on ‘Autism’</vt:lpstr>
      <vt:lpstr>Prevalence of 'Autism'</vt:lpstr>
      <vt:lpstr>PowerPoint Presentation</vt:lpstr>
      <vt:lpstr>PowerPoint Presentation</vt:lpstr>
      <vt:lpstr>‘Autism' Screening</vt:lpstr>
      <vt:lpstr>How Machine Learning  is  implemented on ‘Autism’ for  Predictions..</vt:lpstr>
      <vt:lpstr>Question Set For Judging</vt:lpstr>
      <vt:lpstr>PowerPoint Presentation</vt:lpstr>
      <vt:lpstr>Model Accuracy</vt:lpstr>
      <vt:lpstr>Time for some live testing...</vt:lpstr>
      <vt:lpstr>Advantages of Machine Learning</vt:lpstr>
      <vt:lpstr>Conclusion</vt:lpstr>
      <vt:lpstr>Thanks!               Questions are Welcomed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Revvvooolutionizinggg  Autism  Detection: An AAAI-Powered Project</dc:title>
  <dc:creator>Chayan Rai</dc:creator>
  <cp:lastModifiedBy>Kamlesh Baheti</cp:lastModifiedBy>
  <cp:revision>7</cp:revision>
  <dcterms:created xsi:type="dcterms:W3CDTF">2023-05-18T04:15:46Z</dcterms:created>
  <dcterms:modified xsi:type="dcterms:W3CDTF">2023-05-19T17:35:59Z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2023-05-17T00:00:00Z</vt:filetime>
  </property>
  <property fmtid="{D5CDD505-2E9C-101B-9397-08002B2CF9AE}" pid="3" name="LastSaved">
    <vt:filetime>2023-05-18T00:00:00Z</vt:filetime>
  </property>
</Properties>
</file>