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7" r:id="rId3"/>
    <p:sldId id="257" r:id="rId4"/>
    <p:sldId id="259" r:id="rId5"/>
    <p:sldId id="260" r:id="rId6"/>
    <p:sldId id="280" r:id="rId7"/>
    <p:sldId id="299" r:id="rId8"/>
    <p:sldId id="281" r:id="rId9"/>
    <p:sldId id="282" r:id="rId10"/>
    <p:sldId id="283" r:id="rId11"/>
    <p:sldId id="296" r:id="rId12"/>
    <p:sldId id="284" r:id="rId13"/>
    <p:sldId id="285" r:id="rId14"/>
    <p:sldId id="286" r:id="rId15"/>
    <p:sldId id="287" r:id="rId16"/>
    <p:sldId id="288" r:id="rId17"/>
    <p:sldId id="298" r:id="rId18"/>
    <p:sldId id="295" r:id="rId19"/>
    <p:sldId id="289" r:id="rId20"/>
    <p:sldId id="291" r:id="rId21"/>
    <p:sldId id="290" r:id="rId22"/>
    <p:sldId id="292" r:id="rId23"/>
    <p:sldId id="293" r:id="rId24"/>
    <p:sldId id="29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0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31-03-2019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Gramener</a:t>
            </a:r>
            <a:r>
              <a:rPr lang="en-IN" sz="2800" dirty="0"/>
              <a:t> Case </a:t>
            </a:r>
            <a:r>
              <a:rPr lang="en-IN" sz="2800" dirty="0" smtClean="0"/>
              <a:t>Study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</a:t>
            </a:r>
            <a:r>
              <a:rPr lang="en-IN" sz="1800" dirty="0" smtClean="0"/>
              <a:t>Member</a:t>
            </a:r>
            <a:r>
              <a:rPr lang="en-IN" sz="1800" dirty="0" smtClean="0"/>
              <a:t>: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smtClean="0"/>
              <a:t>Anand kumar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Vikas kumar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Narottam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532" y="966651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 </a:t>
            </a:r>
            <a:r>
              <a:rPr lang="en-US" dirty="0" smtClean="0"/>
              <a:t>Loan </a:t>
            </a:r>
            <a:r>
              <a:rPr lang="en-US" dirty="0" smtClean="0"/>
              <a:t>Status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31828" y="1460500"/>
            <a:ext cx="1841861" cy="473868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see that Most of the applicants earns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between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40000 to 80000 USD annually.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492" y="1334315"/>
            <a:ext cx="9096025" cy="487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034" y="1045028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 </a:t>
            </a:r>
            <a:r>
              <a:rPr lang="en-US" b="1" dirty="0" smtClean="0"/>
              <a:t> </a:t>
            </a:r>
            <a:r>
              <a:rPr lang="en-US" dirty="0" smtClean="0"/>
              <a:t>Loan Status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64280" y="4323819"/>
            <a:ext cx="2717074" cy="1136465"/>
          </a:xfrm>
        </p:spPr>
        <p:txBody>
          <a:bodyPr/>
          <a:lstStyle/>
          <a:p>
            <a:pPr lvl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see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14%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the applicants Charged off.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099" y="1433243"/>
            <a:ext cx="6762003" cy="379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 descr="C:\Users\DS\Desktop\1d49eecd-0f62-4cca-8162-05ada073953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7650" y="1460863"/>
            <a:ext cx="37719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8" y="91440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Purpose of loan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58300" y="1460500"/>
            <a:ext cx="2315390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We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see 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about 53% of the applicant of loan taken for Debt consolidation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86" y="1244508"/>
            <a:ext cx="8974183" cy="482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9448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Home Ownership Vs </a:t>
            </a:r>
            <a:r>
              <a:rPr lang="en-US" dirty="0" smtClean="0"/>
              <a:t>Loan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14262" y="1460500"/>
            <a:ext cx="1959427" cy="473868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see that 47% of applicants are living in rented home whereas 45% applicants were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mortgaged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their home</a:t>
            </a:r>
            <a:endParaRPr lang="en-US" sz="2000" dirty="0" smtClean="0"/>
          </a:p>
          <a:p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773" y="1620838"/>
            <a:ext cx="8320043" cy="436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9448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Year wise Loan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58300" y="1460500"/>
            <a:ext cx="2315390" cy="4738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We see that </a:t>
            </a:r>
            <a:r>
              <a:rPr lang="en-US" sz="2000" dirty="0" smtClean="0"/>
              <a:t>loan applicants increase during 2010 and </a:t>
            </a:r>
            <a:r>
              <a:rPr lang="en-US" sz="2000" dirty="0" smtClean="0"/>
              <a:t>2011year.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1549400"/>
            <a:ext cx="8420871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9448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 </a:t>
            </a:r>
            <a:r>
              <a:rPr lang="en-US" dirty="0" smtClean="0"/>
              <a:t>Loan Term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58300" y="1460500"/>
            <a:ext cx="2315390" cy="4738687"/>
          </a:xfrm>
        </p:spPr>
        <p:txBody>
          <a:bodyPr/>
          <a:lstStyle/>
          <a:p>
            <a:r>
              <a:rPr lang="en-US" sz="2000" dirty="0" smtClean="0"/>
              <a:t>Insights</a:t>
            </a:r>
            <a:r>
              <a:rPr lang="en-US" sz="2000" dirty="0" smtClean="0"/>
              <a:t>: 73% of applicants applied loan for 36 months term period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" y="1272812"/>
            <a:ext cx="8682990" cy="513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12776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 Analysis correlation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776" y="1223165"/>
            <a:ext cx="9483635" cy="563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12776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 Analysis correlation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5029" y="1460500"/>
            <a:ext cx="9562011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We found there is strong correlation between below variable.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L</a:t>
            </a:r>
            <a:r>
              <a:rPr lang="en-US" sz="1600" dirty="0" smtClean="0"/>
              <a:t>oan amount and funded amount  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Funded amount investor  and total  pay.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Loan amount and total payment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Principal received to date </a:t>
            </a:r>
            <a:r>
              <a:rPr lang="en-US" sz="1600" dirty="0" smtClean="0"/>
              <a:t>and Total payment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Principal received to </a:t>
            </a:r>
            <a:r>
              <a:rPr lang="en-US" sz="1600" dirty="0" smtClean="0"/>
              <a:t>date  </a:t>
            </a:r>
            <a:r>
              <a:rPr lang="en-US" sz="1600" dirty="0" smtClean="0"/>
              <a:t>total </a:t>
            </a:r>
            <a:r>
              <a:rPr lang="en-US" sz="1600" dirty="0" smtClean="0"/>
              <a:t>payment investor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Installment and loan amount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Installment and </a:t>
            </a:r>
            <a:r>
              <a:rPr lang="en-US" sz="1600" dirty="0" smtClean="0"/>
              <a:t>funded </a:t>
            </a:r>
            <a:r>
              <a:rPr lang="en-US" sz="1600" dirty="0" smtClean="0"/>
              <a:t>amount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/>
              <a:t>Installment </a:t>
            </a:r>
            <a:r>
              <a:rPr lang="en-US" sz="1600" dirty="0" smtClean="0"/>
              <a:t> </a:t>
            </a:r>
            <a:r>
              <a:rPr lang="en-US" sz="1600" dirty="0" smtClean="0"/>
              <a:t>and funded </a:t>
            </a:r>
            <a:r>
              <a:rPr lang="en-US" sz="1600" dirty="0" smtClean="0"/>
              <a:t>amount inv</a:t>
            </a: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271455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</a:t>
            </a:r>
            <a:r>
              <a:rPr lang="en-US" dirty="0" smtClean="0"/>
              <a:t> Analysis - Purpose of Loan vs Loan Amount for each Loan Status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22822" y="1460500"/>
            <a:ext cx="2050867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see that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small business having more number of charged off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874" y="1368199"/>
            <a:ext cx="9158515" cy="54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269" y="164157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 Analysis </a:t>
            </a:r>
            <a:r>
              <a:rPr lang="en-US" dirty="0" smtClean="0"/>
              <a:t>- Location </a:t>
            </a:r>
            <a:r>
              <a:rPr lang="en-US" dirty="0" smtClean="0"/>
              <a:t>vs Probability Charge Off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71" y="1580607"/>
            <a:ext cx="8580388" cy="478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9535886" y="1473563"/>
            <a:ext cx="2037804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see that  multiple States/Provinces with high probability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charged off. Highest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being 'NV' at 0.22</a:t>
            </a:r>
            <a:endParaRPr lang="en-US" sz="2000" dirty="0" smtClean="0"/>
          </a:p>
          <a:p>
            <a:pPr>
              <a:buNone/>
            </a:pP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methodology using CRISP-DM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888269"/>
            <a:ext cx="11168742" cy="5199017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6" name="Straight Arrow Connector 5"/>
          <p:cNvCxnSpPr>
            <a:stCxn id="161" idx="1"/>
            <a:endCxn id="163" idx="3"/>
          </p:cNvCxnSpPr>
          <p:nvPr/>
        </p:nvCxnSpPr>
        <p:spPr>
          <a:xfrm rot="10800000">
            <a:off x="4515397" y="2940207"/>
            <a:ext cx="561976" cy="43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2" idx="1"/>
          </p:cNvCxnSpPr>
          <p:nvPr/>
        </p:nvCxnSpPr>
        <p:spPr>
          <a:xfrm>
            <a:off x="5151438" y="5416550"/>
            <a:ext cx="715962" cy="12700"/>
          </a:xfrm>
          <a:prstGeom prst="straightConnector1">
            <a:avLst/>
          </a:prstGeom>
          <a:ln w="12700" cmpd="sng">
            <a:solidFill>
              <a:srgbClr val="68686D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 rot="5400000">
            <a:off x="-223838" y="4498976"/>
            <a:ext cx="128111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Group Three</a:t>
            </a: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041400" y="1514335"/>
            <a:ext cx="1152525" cy="568325"/>
            <a:chOff x="1210723" y="1589088"/>
            <a:chExt cx="1152247" cy="56832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210723" y="1725613"/>
              <a:ext cx="1152247" cy="27622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Start</a:t>
              </a:r>
            </a:p>
          </p:txBody>
        </p:sp>
      </p:grpSp>
      <p:sp>
        <p:nvSpPr>
          <p:cNvPr id="23" name="Process 62"/>
          <p:cNvSpPr>
            <a:spLocks noChangeArrowheads="1"/>
          </p:cNvSpPr>
          <p:nvPr/>
        </p:nvSpPr>
        <p:spPr bwMode="auto">
          <a:xfrm>
            <a:off x="2673804" y="1460812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Business problem understanding: the requirement of Gramener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 rot="5400000">
            <a:off x="-208756" y="3693319"/>
            <a:ext cx="1590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Department</a:t>
            </a:r>
          </a:p>
        </p:txBody>
      </p:sp>
      <p:sp>
        <p:nvSpPr>
          <p:cNvPr id="41" name="TextBox 40"/>
          <p:cNvSpPr txBox="1"/>
          <p:nvPr/>
        </p:nvSpPr>
        <p:spPr bwMode="auto">
          <a:xfrm rot="5400000">
            <a:off x="-215106" y="5283994"/>
            <a:ext cx="1590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1000" spc="5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Department</a:t>
            </a:r>
          </a:p>
        </p:txBody>
      </p:sp>
      <p:sp>
        <p:nvSpPr>
          <p:cNvPr id="47" name="Pentagon 46"/>
          <p:cNvSpPr/>
          <p:nvPr/>
        </p:nvSpPr>
        <p:spPr>
          <a:xfrm rot="5400000">
            <a:off x="489744" y="2967831"/>
            <a:ext cx="171450" cy="26193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Pentagon 47"/>
          <p:cNvSpPr/>
          <p:nvPr/>
        </p:nvSpPr>
        <p:spPr>
          <a:xfrm rot="5400000">
            <a:off x="490538" y="4567238"/>
            <a:ext cx="173037" cy="261937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72400" y="1829794"/>
            <a:ext cx="4699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274319" y="1397726"/>
            <a:ext cx="11168742" cy="4866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Process 62"/>
          <p:cNvSpPr>
            <a:spLocks noChangeArrowheads="1"/>
          </p:cNvSpPr>
          <p:nvPr/>
        </p:nvSpPr>
        <p:spPr bwMode="auto">
          <a:xfrm>
            <a:off x="5778404" y="1443394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Understanding: Meaning of each column header from a business perspective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62" name="Process 62"/>
          <p:cNvSpPr>
            <a:spLocks noChangeArrowheads="1"/>
          </p:cNvSpPr>
          <p:nvPr/>
        </p:nvSpPr>
        <p:spPr bwMode="auto">
          <a:xfrm>
            <a:off x="6688454" y="3620535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Bivariate Analysis for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Continues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variable(Plot scatter charts/correlation Matrices)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64" name="Data 53"/>
          <p:cNvSpPr>
            <a:spLocks noChangeArrowheads="1"/>
          </p:cNvSpPr>
          <p:nvPr/>
        </p:nvSpPr>
        <p:spPr bwMode="auto">
          <a:xfrm>
            <a:off x="8033656" y="2534191"/>
            <a:ext cx="2534195" cy="836023"/>
          </a:xfrm>
          <a:prstGeom prst="flowChartInputOutpu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Save cleaned data as csv: To explore using other tools as well like Tableau, Excel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161" name="Process 62"/>
          <p:cNvSpPr>
            <a:spLocks noChangeArrowheads="1"/>
          </p:cNvSpPr>
          <p:nvPr/>
        </p:nvSpPr>
        <p:spPr bwMode="auto">
          <a:xfrm>
            <a:off x="5077373" y="2545032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Identification of Continuous vs Categorical Variable.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163" name="Process 62"/>
          <p:cNvSpPr>
            <a:spLocks noChangeArrowheads="1"/>
          </p:cNvSpPr>
          <p:nvPr/>
        </p:nvSpPr>
        <p:spPr bwMode="auto">
          <a:xfrm>
            <a:off x="1990184" y="2540677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Univariate Analysis for Continuous variables(Bar chart $ descriptive stats)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grpSp>
        <p:nvGrpSpPr>
          <p:cNvPr id="171" name="Group 10"/>
          <p:cNvGrpSpPr>
            <a:grpSpLocks/>
          </p:cNvGrpSpPr>
          <p:nvPr/>
        </p:nvGrpSpPr>
        <p:grpSpPr bwMode="auto">
          <a:xfrm>
            <a:off x="10050420" y="5285149"/>
            <a:ext cx="1152525" cy="568325"/>
            <a:chOff x="1210723" y="1589088"/>
            <a:chExt cx="1152247" cy="56832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2" name="Terminator 23"/>
            <p:cNvSpPr>
              <a:spLocks noChangeArrowheads="1"/>
            </p:cNvSpPr>
            <p:nvPr/>
          </p:nvSpPr>
          <p:spPr bwMode="auto">
            <a:xfrm>
              <a:off x="1210723" y="1589088"/>
              <a:ext cx="1152247" cy="568325"/>
            </a:xfrm>
            <a:prstGeom prst="flowChartTerminator">
              <a:avLst/>
            </a:prstGeom>
            <a:solidFill>
              <a:srgbClr val="99BA82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1000" spc="5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 bwMode="auto">
            <a:xfrm>
              <a:off x="1210723" y="1725613"/>
              <a:ext cx="1152247" cy="27622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Arial"/>
                </a:rPr>
                <a:t>Stop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/>
              </a:endParaRPr>
            </a:p>
          </p:txBody>
        </p:sp>
      </p:grpSp>
      <p:cxnSp>
        <p:nvCxnSpPr>
          <p:cNvPr id="174" name="Straight Arrow Connector 173"/>
          <p:cNvCxnSpPr/>
          <p:nvPr/>
        </p:nvCxnSpPr>
        <p:spPr>
          <a:xfrm>
            <a:off x="8350912" y="1812375"/>
            <a:ext cx="4699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Process 62"/>
          <p:cNvSpPr>
            <a:spLocks noChangeArrowheads="1"/>
          </p:cNvSpPr>
          <p:nvPr/>
        </p:nvSpPr>
        <p:spPr bwMode="auto">
          <a:xfrm>
            <a:off x="487946" y="3664079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Univariate Analysis for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Categorical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variables(Histogram $ Line charts)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3073479" y="4046124"/>
            <a:ext cx="4699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Process 62"/>
          <p:cNvSpPr>
            <a:spLocks noChangeArrowheads="1"/>
          </p:cNvSpPr>
          <p:nvPr/>
        </p:nvSpPr>
        <p:spPr bwMode="auto">
          <a:xfrm>
            <a:off x="3592546" y="3646661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Segmented Univareate Analysis(Using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group by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&amp; dfply pkg)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178" name="Process 62"/>
          <p:cNvSpPr>
            <a:spLocks noChangeArrowheads="1"/>
          </p:cNvSpPr>
          <p:nvPr/>
        </p:nvSpPr>
        <p:spPr bwMode="auto">
          <a:xfrm>
            <a:off x="8865602" y="1421621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Data Cleaning Remove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redundant data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, unrelated data, imputation etc.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165054" y="4080957"/>
            <a:ext cx="4699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Process 62"/>
          <p:cNvSpPr>
            <a:spLocks noChangeArrowheads="1"/>
          </p:cNvSpPr>
          <p:nvPr/>
        </p:nvSpPr>
        <p:spPr bwMode="auto">
          <a:xfrm>
            <a:off x="718729" y="5096638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Bivariate Analysis for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Categorical variable(Plot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scatter charts/correlation Matrices)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3278137" y="5543997"/>
            <a:ext cx="4699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Process 62"/>
          <p:cNvSpPr>
            <a:spLocks noChangeArrowheads="1"/>
          </p:cNvSpPr>
          <p:nvPr/>
        </p:nvSpPr>
        <p:spPr bwMode="auto">
          <a:xfrm>
            <a:off x="3784141" y="5157597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Data Exploration Analysis: Identify all important trends that plots convey and document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sp>
        <p:nvSpPr>
          <p:cNvPr id="183" name="Process 62"/>
          <p:cNvSpPr>
            <a:spLocks noChangeArrowheads="1"/>
          </p:cNvSpPr>
          <p:nvPr/>
        </p:nvSpPr>
        <p:spPr bwMode="auto">
          <a:xfrm>
            <a:off x="6862632" y="5140180"/>
            <a:ext cx="2525213" cy="799057"/>
          </a:xfrm>
          <a:prstGeom prst="flowChartProcess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cs typeface="Arial"/>
              </a:rPr>
              <a:t>Customer Presentation &amp; Briefing: Elicit Feedback. Repeat process if necessary</a:t>
            </a:r>
            <a:endParaRPr lang="en-US" sz="1200" dirty="0">
              <a:solidFill>
                <a:schemeClr val="bg2">
                  <a:lumMod val="25000"/>
                </a:schemeClr>
              </a:solidFill>
              <a:cs typeface="Arial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6356649" y="5526578"/>
            <a:ext cx="4699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rot="10800000">
            <a:off x="7633066" y="2922790"/>
            <a:ext cx="561976" cy="43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9422066" y="5559787"/>
            <a:ext cx="628354" cy="16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62" idx="3"/>
            <a:endCxn id="180" idx="1"/>
          </p:cNvCxnSpPr>
          <p:nvPr/>
        </p:nvCxnSpPr>
        <p:spPr>
          <a:xfrm flipH="1">
            <a:off x="718729" y="4020064"/>
            <a:ext cx="8494938" cy="1476103"/>
          </a:xfrm>
          <a:prstGeom prst="bentConnector5">
            <a:avLst>
              <a:gd name="adj1" fmla="val -2691"/>
              <a:gd name="adj2" fmla="val 50000"/>
              <a:gd name="adj3" fmla="val 10269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03"/>
          <p:cNvCxnSpPr/>
          <p:nvPr/>
        </p:nvCxnSpPr>
        <p:spPr>
          <a:xfrm rot="5400000">
            <a:off x="1260568" y="2984862"/>
            <a:ext cx="692331" cy="627019"/>
          </a:xfrm>
          <a:prstGeom prst="bentConnector3">
            <a:avLst>
              <a:gd name="adj1" fmla="val -471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03"/>
          <p:cNvCxnSpPr/>
          <p:nvPr/>
        </p:nvCxnSpPr>
        <p:spPr>
          <a:xfrm rot="10800000" flipV="1">
            <a:off x="10424160" y="2285999"/>
            <a:ext cx="731522" cy="653144"/>
          </a:xfrm>
          <a:prstGeom prst="bentConnector3">
            <a:avLst>
              <a:gd name="adj1" fmla="val 178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2180888" y="1768832"/>
            <a:ext cx="444747" cy="771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342934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Bivariate Analysis </a:t>
            </a:r>
            <a:r>
              <a:rPr lang="en-US" sz="3600" dirty="0" smtClean="0"/>
              <a:t>- </a:t>
            </a:r>
            <a:r>
              <a:rPr lang="en-US" sz="3600" dirty="0" smtClean="0"/>
              <a:t>Loan vs Probability Charge Off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62010" y="1460500"/>
            <a:ext cx="2011679" cy="473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Applicants </a:t>
            </a:r>
            <a:r>
              <a:rPr lang="en-US" sz="2000" dirty="0" smtClean="0"/>
              <a:t>who has taken the Loan for 'small business' has the highest </a:t>
            </a:r>
            <a:r>
              <a:rPr lang="en-US" sz="2000" dirty="0" smtClean="0"/>
              <a:t>probability </a:t>
            </a:r>
            <a:r>
              <a:rPr lang="en-US" sz="2000" dirty="0" smtClean="0"/>
              <a:t>of charge off of 26%. So bank should take extra caution like take some asset or </a:t>
            </a:r>
            <a:r>
              <a:rPr lang="en-US" sz="2000" dirty="0" smtClean="0"/>
              <a:t>guarantee </a:t>
            </a:r>
            <a:r>
              <a:rPr lang="en-US" sz="2000" dirty="0" smtClean="0"/>
              <a:t>while approving the loan for purpose of </a:t>
            </a:r>
            <a:r>
              <a:rPr lang="en-US" sz="2000" dirty="0" smtClean="0"/>
              <a:t>small business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798" y="1632857"/>
            <a:ext cx="8504647" cy="446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3639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 Analysis-</a:t>
            </a:r>
            <a:r>
              <a:rPr lang="en-US" dirty="0" smtClean="0"/>
              <a:t> </a:t>
            </a:r>
            <a:r>
              <a:rPr lang="en-US" dirty="0" smtClean="0"/>
              <a:t>Grade/Sub grade </a:t>
            </a:r>
            <a:r>
              <a:rPr lang="en-US" dirty="0" smtClean="0"/>
              <a:t>vs Probability Charge Off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71016" y="1460500"/>
            <a:ext cx="1802673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As </a:t>
            </a:r>
            <a:r>
              <a:rPr lang="en-US" sz="2000" dirty="0" smtClean="0"/>
              <a:t>we move from Grade A to G, probability that person will charged off is increasing</a:t>
            </a:r>
            <a:endParaRPr lang="en-US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465" y="1585642"/>
            <a:ext cx="8287158" cy="247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553" y="3879396"/>
            <a:ext cx="8401322" cy="27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3639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 Analysis-</a:t>
            </a:r>
            <a:r>
              <a:rPr lang="en-US" dirty="0" smtClean="0"/>
              <a:t>  Annual Income Range vs Probability Charge Off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93084" y="2119314"/>
            <a:ext cx="1711233" cy="32364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The </a:t>
            </a:r>
            <a:r>
              <a:rPr lang="en-US" sz="2000" dirty="0" smtClean="0"/>
              <a:t>probability that person will default is highest of </a:t>
            </a:r>
            <a:r>
              <a:rPr lang="en-US" sz="2000" dirty="0" smtClean="0"/>
              <a:t>25</a:t>
            </a:r>
            <a:r>
              <a:rPr lang="en-US" sz="2000" dirty="0" smtClean="0"/>
              <a:t>% at (50000 to 75000) salary bracket.</a:t>
            </a:r>
            <a:endParaRPr lang="en-US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265" y="1866900"/>
            <a:ext cx="9046948" cy="391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3639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 Analysis-</a:t>
            </a:r>
            <a:r>
              <a:rPr lang="en-US" dirty="0" smtClean="0"/>
              <a:t>    Interest rate Range vs Probability Charge Off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05702" y="1460500"/>
            <a:ext cx="1867987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As </a:t>
            </a:r>
            <a:r>
              <a:rPr lang="en-US" sz="2000" dirty="0" smtClean="0"/>
              <a:t>the interest rate is increasing the probability that person will default is increasing with highest of </a:t>
            </a:r>
            <a:r>
              <a:rPr lang="en-US" sz="2000" dirty="0" smtClean="0"/>
              <a:t>28</a:t>
            </a:r>
            <a:r>
              <a:rPr lang="en-US" sz="2000" dirty="0" smtClean="0"/>
              <a:t>% at </a:t>
            </a:r>
            <a:r>
              <a:rPr lang="en-US" sz="2000" dirty="0" smtClean="0"/>
              <a:t>15  </a:t>
            </a:r>
            <a:r>
              <a:rPr lang="en-US" sz="2000" dirty="0" smtClean="0"/>
              <a:t>&amp; above bracket.</a:t>
            </a:r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876" y="1895474"/>
            <a:ext cx="8969723" cy="420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13639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Bivariate</a:t>
            </a:r>
            <a:r>
              <a:rPr lang="en-US" dirty="0" smtClean="0"/>
              <a:t> </a:t>
            </a:r>
            <a:r>
              <a:rPr lang="en-US" dirty="0" smtClean="0"/>
              <a:t>Analysis- Employment </a:t>
            </a:r>
            <a:r>
              <a:rPr lang="en-US" dirty="0" smtClean="0"/>
              <a:t>Length vs Probability Charge Off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40834" y="1460500"/>
            <a:ext cx="1502229" cy="4738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Applicants </a:t>
            </a:r>
            <a:r>
              <a:rPr lang="en-US" sz="2000" dirty="0" smtClean="0"/>
              <a:t>who are less than 1 year of experience are more probable of charged off..</a:t>
            </a:r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576" y="1927180"/>
            <a:ext cx="8821253" cy="399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88869" y="792480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3200" b="1" dirty="0" smtClean="0"/>
              <a:t>Conclusion</a:t>
            </a:r>
            <a:r>
              <a:rPr lang="en-IN" sz="2800" dirty="0" smtClean="0"/>
              <a:t>: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1319349" y="1763486"/>
            <a:ext cx="9588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Giving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loan to Depth consolidation is having higher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it has around 8% of charged-off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Approving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loan to applicant who are having rented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mortgage home is having more risk as we  	see 	7 % and 8% applicant lying under charged off.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observe 36 month category loan is having  8.1  of charge off list.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see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small business having more number of charged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 that  multiple States/Provinces with high probability of charged off. Highest being 'NV'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0.22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Applicants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has taken the Loan for 'small business' has the highest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charge off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%. So bank should take extra caution like take some asset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guarantee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approving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loan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purpose of small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move from Grade A to G, probability that person will charged off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person will default is highest of 25% at (50000 to 75000) salary bracket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Applicants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are less than 1 year of experience are more probable of charged off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9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Business </a:t>
            </a:r>
            <a:r>
              <a:rPr lang="en-US" sz="3200" b="1" dirty="0"/>
              <a:t>Understanding</a:t>
            </a:r>
            <a:endParaRPr lang="en-IN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7022" y="1490133"/>
            <a:ext cx="111534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628650" lvl="1" indent="-17145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Business Objective: 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The  finance company is looking  for the attributes in a applicant profile which can help them is deciding whether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approve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 decline the loan 	application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628650" lvl="1" indent="-171450">
              <a:buFont typeface="Arial" pitchFamily="34" charset="0"/>
              <a:buChar char="•"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628650" lvl="1" indent="-17145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Goal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Analysis:</a:t>
            </a:r>
          </a:p>
          <a:p>
            <a:pPr marL="628650" lvl="1" indent="-17145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out the relation between the different attributes and their impact on loan default. And suggest which attributes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	contributes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significant difference in Loan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Default.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Identification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Loan Applicant traits that tend to ‘default’ paying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back.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Understand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‘Driving Factors’ or ‘Driver Variables’ behind Loan Default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phenomena.</a:t>
            </a:r>
          </a:p>
          <a:p>
            <a:pPr marL="628650" lvl="1" indent="-171450">
              <a:buFont typeface="Wingdings" pitchFamily="2" charset="2"/>
              <a:buChar char="q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Gramener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may choose to utilize this knowledge for its portfolio and risk assessment of new loan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applicants.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Font typeface="Arial" pitchFamily="34" charset="0"/>
              <a:buChar char="•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Data</a:t>
            </a:r>
            <a:r>
              <a:rPr lang="en-IN" sz="3200" b="1" dirty="0" smtClean="0"/>
              <a:t> Understanding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4949" y="1546578"/>
            <a:ext cx="11168742" cy="465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Types of variables</a:t>
            </a:r>
          </a:p>
          <a:p>
            <a:pPr marL="0" indent="0">
              <a:buNone/>
            </a:pPr>
            <a:r>
              <a:rPr lang="en-US" sz="1600" dirty="0" smtClean="0"/>
              <a:t>• Customer (applicant) demographic</a:t>
            </a:r>
          </a:p>
          <a:p>
            <a:pPr marL="0" indent="0">
              <a:buNone/>
            </a:pPr>
            <a:r>
              <a:rPr lang="en-US" sz="1600" dirty="0" smtClean="0"/>
              <a:t>• Loan related information &amp; characteristics</a:t>
            </a:r>
          </a:p>
          <a:p>
            <a:pPr marL="0" indent="0">
              <a:buNone/>
            </a:pPr>
            <a:r>
              <a:rPr lang="en-US" sz="1600" dirty="0" smtClean="0"/>
              <a:t>• Customer behavior (if the loan is granted)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3458" y="3282260"/>
          <a:ext cx="30705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586"/>
              </a:tblGrid>
              <a:tr h="22182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Customer demographic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length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title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income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Zip code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29291" y="3273778"/>
          <a:ext cx="30423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3"/>
              </a:tblGrid>
              <a:tr h="1879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Loan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Information 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Funded amount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Loan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Loan grade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218305" y="3279423"/>
          <a:ext cx="3115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6"/>
              </a:tblGrid>
              <a:tr h="1879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Customer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Behavior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length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title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Annual income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Zip code</a:t>
                      </a:r>
                      <a:endParaRPr lang="en-US" dirty="0"/>
                    </a:p>
                  </a:txBody>
                  <a:tcPr/>
                </a:tc>
              </a:tr>
              <a:tr h="221827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Cleaning and Preparation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427722"/>
            <a:ext cx="11168742" cy="516466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Identify all columns that don’t have any other value other than NA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Remove rows and columns </a:t>
            </a:r>
            <a:r>
              <a:rPr lang="en-US" sz="1600" dirty="0" smtClean="0"/>
              <a:t>where NA values are more than or equal to 30%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Remove irrelevant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Employment </a:t>
            </a:r>
            <a:r>
              <a:rPr lang="en-US" sz="1600" dirty="0" smtClean="0"/>
              <a:t>Length : Replace null value with </a:t>
            </a:r>
            <a:r>
              <a:rPr lang="en-US" sz="1600" dirty="0" smtClean="0"/>
              <a:t>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Move all columns that </a:t>
            </a:r>
            <a:r>
              <a:rPr lang="en-US" sz="1600" dirty="0" smtClean="0"/>
              <a:t>don't </a:t>
            </a:r>
            <a:r>
              <a:rPr lang="en-US" sz="1600" dirty="0" smtClean="0"/>
              <a:t>change. </a:t>
            </a:r>
            <a:r>
              <a:rPr lang="en-US" sz="1600" dirty="0" smtClean="0"/>
              <a:t>Justification: There is no variance, it cannot help us to determine the reason for default. </a:t>
            </a:r>
            <a:r>
              <a:rPr lang="en-US" sz="1600" dirty="0" smtClean="0"/>
              <a:t>We can save memory and analysis, plotting and data frame transformations are faster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Remove redundant columns. E.g. The purpose of loan is a drop down which is already a categorical variable. We don’t need the title column as </a:t>
            </a:r>
            <a:r>
              <a:rPr lang="en-US" sz="1600" dirty="0" smtClean="0"/>
              <a:t>it becomes </a:t>
            </a:r>
            <a:r>
              <a:rPr lang="en-US" sz="1600" dirty="0" smtClean="0"/>
              <a:t>redundant. We can identify all such columns and remove them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Identify all columns that don’t have any other value other than NA and 0. Remove such columns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Imputation</a:t>
            </a:r>
            <a:r>
              <a:rPr lang="en-US" sz="1600" dirty="0" smtClean="0"/>
              <a:t>: Identify all the NA values and replace them with appropriate value. We don’t do this in the master frame but instead as and when that particular column is getting </a:t>
            </a:r>
            <a:r>
              <a:rPr lang="en-US" sz="1600" dirty="0" smtClean="0"/>
              <a:t>analyzed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Cast all continues variable to numeric variable.</a:t>
            </a:r>
            <a:endParaRPr lang="en-US" sz="1600" dirty="0" smtClean="0"/>
          </a:p>
          <a:p>
            <a:pPr marL="342900" indent="-34290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Analysis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31966"/>
            <a:ext cx="11168742" cy="51164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Uni-variate Analysis</a:t>
            </a:r>
          </a:p>
          <a:p>
            <a:pPr lvl="1"/>
            <a:r>
              <a:rPr lang="en-US" sz="1800" b="1" dirty="0" smtClean="0"/>
              <a:t>Continuous Variables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Loan Amount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Interest Rate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 Annual Income</a:t>
            </a:r>
          </a:p>
          <a:p>
            <a:pPr lvl="1">
              <a:buFont typeface="Wingdings" pitchFamily="2" charset="2"/>
              <a:buChar char="Ø"/>
            </a:pPr>
            <a:endParaRPr lang="en-US" sz="1800" b="1" dirty="0" smtClean="0"/>
          </a:p>
          <a:p>
            <a:pPr lvl="1"/>
            <a:r>
              <a:rPr lang="en-US" sz="1800" b="1" dirty="0" smtClean="0"/>
              <a:t>Categorical Variables 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Loan </a:t>
            </a:r>
            <a:r>
              <a:rPr lang="en-US" sz="1600" dirty="0" smtClean="0"/>
              <a:t>Status 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Purpose of </a:t>
            </a:r>
            <a:r>
              <a:rPr lang="en-US" sz="1600" dirty="0" smtClean="0"/>
              <a:t>loan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Home Ownership wise Loan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Year wise Loan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 smtClean="0"/>
              <a:t>Loan Term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Analysis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031966"/>
            <a:ext cx="11168742" cy="51164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Bi-variate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Correlation Matrix : All Continues (Numeric)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Purpose of Loan vs. Loan Amount for each Loan Status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Employment Length vs. Loan Amount for different purpose of Loan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Location vs. Probability Charge Off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Grade / Sub grade vs. Probability Charge Off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 Annual Income Range vs. Probability Charge Off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 smtClean="0"/>
              <a:t>Derived </a:t>
            </a:r>
            <a:r>
              <a:rPr lang="en-US" sz="1800" b="1" dirty="0" smtClean="0"/>
              <a:t>Metrics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Loan amount to Annual Income ratio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Extract Year &amp; Month from Issue date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Change order of months from Jan to Dec, currently it's in alphabetical order(A-Z)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Create Bins for range of Loan Amount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Create Bins for range of Annual Income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Create Bins for range of Interest rates</a:t>
            </a:r>
          </a:p>
          <a:p>
            <a:pPr lvl="1">
              <a:buFontTx/>
              <a:buChar char="-"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53589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Loan </a:t>
            </a:r>
            <a:r>
              <a:rPr lang="en-US" dirty="0" smtClean="0"/>
              <a:t>Amount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509760" y="1460500"/>
            <a:ext cx="2063930" cy="473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We see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Most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the loan amounts are distributed between 6000 to 15000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377" y="1585503"/>
            <a:ext cx="9194074" cy="423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992776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Univariate analysis </a:t>
            </a:r>
            <a:r>
              <a:rPr lang="en-US" dirty="0" smtClean="0"/>
              <a:t>-</a:t>
            </a:r>
            <a:r>
              <a:rPr lang="en-US" dirty="0" smtClean="0"/>
              <a:t>  </a:t>
            </a:r>
            <a:r>
              <a:rPr lang="en-US" dirty="0" smtClean="0"/>
              <a:t>Interest </a:t>
            </a:r>
            <a:r>
              <a:rPr lang="en-US" dirty="0" smtClean="0"/>
              <a:t>Rate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1280" y="1489166"/>
            <a:ext cx="8511909" cy="453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9470571" y="1460500"/>
            <a:ext cx="2103119" cy="473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We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that Most of the loans interest rates are distributed between 9% to 14.5%.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713</Words>
  <Application>Microsoft Office PowerPoint</Application>
  <PresentationFormat>Custom</PresentationFormat>
  <Paragraphs>157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Gramener Case Study  </vt:lpstr>
      <vt:lpstr>Problem solving methodology using CRISP-DM</vt:lpstr>
      <vt:lpstr>Business Understanding</vt:lpstr>
      <vt:lpstr>Data Understanding</vt:lpstr>
      <vt:lpstr>Data Cleaning and Preparation</vt:lpstr>
      <vt:lpstr>Analysis  </vt:lpstr>
      <vt:lpstr>Analysis  </vt:lpstr>
      <vt:lpstr>Univariate analysis - Loan Amount    </vt:lpstr>
      <vt:lpstr>Univariate analysis -  Interest Rate    </vt:lpstr>
      <vt:lpstr>Univariate analysis -  Loan Status    </vt:lpstr>
      <vt:lpstr>Univariate analysis -   Loan Status    </vt:lpstr>
      <vt:lpstr>Univariate analysis -  Purpose of loan    </vt:lpstr>
      <vt:lpstr>Univariate analysis - Home Ownership Vs Loan    </vt:lpstr>
      <vt:lpstr>Univariate analysis - Year wise Loan    </vt:lpstr>
      <vt:lpstr>Univariate analysis -  Loan Term    </vt:lpstr>
      <vt:lpstr>Bivariate Analysis correlation    </vt:lpstr>
      <vt:lpstr>Bivariate Analysis correlation    </vt:lpstr>
      <vt:lpstr>Bivariate Analysis - Purpose of Loan vs Loan Amount for each Loan Status    </vt:lpstr>
      <vt:lpstr>Bivariate Analysis - Location vs Probability Charge Off      </vt:lpstr>
      <vt:lpstr>Bivariate Analysis - Loan vs Probability Charge Off     </vt:lpstr>
      <vt:lpstr>Bivariate Analysis- Grade/Sub grade vs Probability Charge Off     </vt:lpstr>
      <vt:lpstr>Bivariate Analysis-  Annual Income Range vs Probability Charge Off    </vt:lpstr>
      <vt:lpstr>Bivariate Analysis-    Interest rate Range vs Probability Charge Off    </vt:lpstr>
      <vt:lpstr>Bivariate Analysis- Employment Length vs Probability Charge Off   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DS</cp:lastModifiedBy>
  <cp:revision>189</cp:revision>
  <dcterms:created xsi:type="dcterms:W3CDTF">2016-06-09T08:16:28Z</dcterms:created>
  <dcterms:modified xsi:type="dcterms:W3CDTF">2019-03-31T17:13:23Z</dcterms:modified>
</cp:coreProperties>
</file>