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69" r:id="rId14"/>
    <p:sldId id="271" r:id="rId15"/>
    <p:sldId id="268" r:id="rId16"/>
    <p:sldId id="272" r:id="rId17"/>
    <p:sldId id="273" r:id="rId18"/>
    <p:sldId id="274" r:id="rId19"/>
    <p:sldId id="262" r:id="rId20"/>
    <p:sldId id="275" r:id="rId21"/>
    <p:sldId id="276" r:id="rId22"/>
    <p:sldId id="277" r:id="rId23"/>
    <p:sldId id="278" r:id="rId24"/>
    <p:sldId id="282" r:id="rId25"/>
    <p:sldId id="283" r:id="rId26"/>
    <p:sldId id="284" r:id="rId27"/>
    <p:sldId id="279" r:id="rId28"/>
    <p:sldId id="280" r:id="rId29"/>
    <p:sldId id="291" r:id="rId30"/>
    <p:sldId id="281" r:id="rId31"/>
    <p:sldId id="285" r:id="rId32"/>
    <p:sldId id="286" r:id="rId33"/>
    <p:sldId id="287" r:id="rId34"/>
    <p:sldId id="288" r:id="rId35"/>
    <p:sldId id="289" r:id="rId36"/>
    <p:sldId id="292"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64940BA-E262-4D48-BC99-AFFA862188E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68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9AB77-D450-448D-827B-322887C00786}" type="datetimeFigureOut">
              <a:rPr lang="en-IN" smtClean="0"/>
              <a:t>22-03-2019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940BA-E262-4D48-BC99-AFFA862188E3}" type="slidenum">
              <a:rPr lang="en-IN" smtClean="0"/>
              <a:t>‹#›</a:t>
            </a:fld>
            <a:endParaRPr lang="en-IN"/>
          </a:p>
        </p:txBody>
      </p:sp>
    </p:spTree>
    <p:extLst>
      <p:ext uri="{BB962C8B-B14F-4D97-AF65-F5344CB8AC3E}">
        <p14:creationId xmlns:p14="http://schemas.microsoft.com/office/powerpoint/2010/main" val="115986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10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726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spTree>
    <p:extLst>
      <p:ext uri="{BB962C8B-B14F-4D97-AF65-F5344CB8AC3E}">
        <p14:creationId xmlns:p14="http://schemas.microsoft.com/office/powerpoint/2010/main" val="2321760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779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92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165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spTree>
    <p:extLst>
      <p:ext uri="{BB962C8B-B14F-4D97-AF65-F5344CB8AC3E}">
        <p14:creationId xmlns:p14="http://schemas.microsoft.com/office/powerpoint/2010/main" val="18040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AB77-D450-448D-827B-322887C00786}"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940BA-E262-4D48-BC99-AFFA862188E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2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9AB77-D450-448D-827B-322887C00786}" type="datetimeFigureOut">
              <a:rPr lang="en-IN" smtClean="0"/>
              <a:t>22-03-2019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940BA-E262-4D48-BC99-AFFA862188E3}" type="slidenum">
              <a:rPr lang="en-IN" smtClean="0"/>
              <a:t>‹#›</a:t>
            </a:fld>
            <a:endParaRPr lang="en-IN"/>
          </a:p>
        </p:txBody>
      </p:sp>
    </p:spTree>
    <p:extLst>
      <p:ext uri="{BB962C8B-B14F-4D97-AF65-F5344CB8AC3E}">
        <p14:creationId xmlns:p14="http://schemas.microsoft.com/office/powerpoint/2010/main" val="17175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9AB77-D450-448D-827B-322887C00786}" type="datetimeFigureOut">
              <a:rPr lang="en-IN" smtClean="0"/>
              <a:t>22-03-2019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940BA-E262-4D48-BC99-AFFA862188E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32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9AB77-D450-448D-827B-322887C00786}" type="datetimeFigureOut">
              <a:rPr lang="en-IN" smtClean="0"/>
              <a:t>22-03-2019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940BA-E262-4D48-BC99-AFFA862188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82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9AB77-D450-448D-827B-322887C00786}" type="datetimeFigureOut">
              <a:rPr lang="en-IN" smtClean="0"/>
              <a:t>22-03-2019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940BA-E262-4D48-BC99-AFFA862188E3}" type="slidenum">
              <a:rPr lang="en-IN" smtClean="0"/>
              <a:t>‹#›</a:t>
            </a:fld>
            <a:endParaRPr lang="en-IN"/>
          </a:p>
        </p:txBody>
      </p:sp>
    </p:spTree>
    <p:extLst>
      <p:ext uri="{BB962C8B-B14F-4D97-AF65-F5344CB8AC3E}">
        <p14:creationId xmlns:p14="http://schemas.microsoft.com/office/powerpoint/2010/main" val="425014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9AB77-D450-448D-827B-322887C00786}" type="datetimeFigureOut">
              <a:rPr lang="en-IN" smtClean="0"/>
              <a:t>22-03-2019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940BA-E262-4D48-BC99-AFFA862188E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93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9AB77-D450-448D-827B-322887C00786}" type="datetimeFigureOut">
              <a:rPr lang="en-IN" smtClean="0"/>
              <a:t>22-03-2019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940BA-E262-4D48-BC99-AFFA862188E3}" type="slidenum">
              <a:rPr lang="en-IN" smtClean="0"/>
              <a:t>‹#›</a:t>
            </a:fld>
            <a:endParaRPr lang="en-IN"/>
          </a:p>
        </p:txBody>
      </p:sp>
    </p:spTree>
    <p:extLst>
      <p:ext uri="{BB962C8B-B14F-4D97-AF65-F5344CB8AC3E}">
        <p14:creationId xmlns:p14="http://schemas.microsoft.com/office/powerpoint/2010/main" val="113906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09AB77-D450-448D-827B-322887C00786}" type="datetimeFigureOut">
              <a:rPr lang="en-IN" smtClean="0"/>
              <a:t>22-03-2019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4940BA-E262-4D48-BC99-AFFA862188E3}" type="slidenum">
              <a:rPr lang="en-IN" smtClean="0"/>
              <a:t>‹#›</a:t>
            </a:fld>
            <a:endParaRPr lang="en-IN"/>
          </a:p>
        </p:txBody>
      </p:sp>
    </p:spTree>
    <p:extLst>
      <p:ext uri="{BB962C8B-B14F-4D97-AF65-F5344CB8AC3E}">
        <p14:creationId xmlns:p14="http://schemas.microsoft.com/office/powerpoint/2010/main" val="5369514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0888-CFAD-42F9-A163-CE7B11AC0674}"/>
              </a:ext>
            </a:extLst>
          </p:cNvPr>
          <p:cNvSpPr>
            <a:spLocks noGrp="1"/>
          </p:cNvSpPr>
          <p:nvPr>
            <p:ph type="ctrTitle"/>
          </p:nvPr>
        </p:nvSpPr>
        <p:spPr/>
        <p:txBody>
          <a:bodyPr/>
          <a:lstStyle/>
          <a:p>
            <a:r>
              <a:rPr lang="en-IN" dirty="0"/>
              <a:t>Inferential Statistics and Hypothesis Testing</a:t>
            </a:r>
          </a:p>
        </p:txBody>
      </p:sp>
      <p:sp>
        <p:nvSpPr>
          <p:cNvPr id="3" name="Subtitle 2">
            <a:extLst>
              <a:ext uri="{FF2B5EF4-FFF2-40B4-BE49-F238E27FC236}">
                <a16:creationId xmlns:a16="http://schemas.microsoft.com/office/drawing/2014/main" id="{A70536FE-A09E-4DA6-AC30-DB26E7CFEC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75399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5CAC-2CC2-4395-BF33-2225BB52CBB8}"/>
              </a:ext>
            </a:extLst>
          </p:cNvPr>
          <p:cNvSpPr>
            <a:spLocks noGrp="1"/>
          </p:cNvSpPr>
          <p:nvPr>
            <p:ph type="title"/>
          </p:nvPr>
        </p:nvSpPr>
        <p:spPr/>
        <p:txBody>
          <a:bodyPr/>
          <a:lstStyle/>
          <a:p>
            <a:r>
              <a:rPr lang="en-IN" dirty="0"/>
              <a:t>Standardised normal variables</a:t>
            </a:r>
          </a:p>
        </p:txBody>
      </p:sp>
      <p:sp>
        <p:nvSpPr>
          <p:cNvPr id="3" name="Content Placeholder 2">
            <a:extLst>
              <a:ext uri="{FF2B5EF4-FFF2-40B4-BE49-F238E27FC236}">
                <a16:creationId xmlns:a16="http://schemas.microsoft.com/office/drawing/2014/main" id="{6531BC55-7616-4BD3-B59A-A5767374FC91}"/>
              </a:ext>
            </a:extLst>
          </p:cNvPr>
          <p:cNvSpPr>
            <a:spLocks noGrp="1"/>
          </p:cNvSpPr>
          <p:nvPr>
            <p:ph idx="1"/>
          </p:nvPr>
        </p:nvSpPr>
        <p:spPr/>
        <p:txBody>
          <a:bodyPr/>
          <a:lstStyle/>
          <a:p>
            <a:r>
              <a:rPr lang="en-US" dirty="0"/>
              <a:t>In order to find the probability for a normal variable, you actually do not need to know the value of the mean or the standard deviation — it is enough to know the number of standard deviations away from the mean your random variable is. That is given by: Z = (𝑋−𝜇)/ 𝜎 This is called the Z score, or the standard normal variable.</a:t>
            </a:r>
          </a:p>
          <a:p>
            <a:r>
              <a:rPr lang="en-US" dirty="0"/>
              <a:t>The final value is given by z and from the table, you get the probability P(Z&lt;=z).</a:t>
            </a:r>
            <a:endParaRPr lang="en-IN" dirty="0"/>
          </a:p>
        </p:txBody>
      </p:sp>
    </p:spTree>
    <p:extLst>
      <p:ext uri="{BB962C8B-B14F-4D97-AF65-F5344CB8AC3E}">
        <p14:creationId xmlns:p14="http://schemas.microsoft.com/office/powerpoint/2010/main" val="28706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14D9-E2A4-4FBB-A849-A689F7A18181}"/>
              </a:ext>
            </a:extLst>
          </p:cNvPr>
          <p:cNvSpPr>
            <a:spLocks noGrp="1"/>
          </p:cNvSpPr>
          <p:nvPr>
            <p:ph type="title"/>
          </p:nvPr>
        </p:nvSpPr>
        <p:spPr/>
        <p:txBody>
          <a:bodyPr/>
          <a:lstStyle/>
          <a:p>
            <a:r>
              <a:rPr lang="en-IN" dirty="0"/>
              <a:t>Sampling</a:t>
            </a:r>
          </a:p>
        </p:txBody>
      </p:sp>
      <p:sp>
        <p:nvSpPr>
          <p:cNvPr id="3" name="Content Placeholder 2">
            <a:extLst>
              <a:ext uri="{FF2B5EF4-FFF2-40B4-BE49-F238E27FC236}">
                <a16:creationId xmlns:a16="http://schemas.microsoft.com/office/drawing/2014/main" id="{8A5532BC-91A6-415B-8CBB-A4E8543652A5}"/>
              </a:ext>
            </a:extLst>
          </p:cNvPr>
          <p:cNvSpPr>
            <a:spLocks noGrp="1"/>
          </p:cNvSpPr>
          <p:nvPr>
            <p:ph idx="1"/>
          </p:nvPr>
        </p:nvSpPr>
        <p:spPr/>
        <p:txBody>
          <a:bodyPr/>
          <a:lstStyle/>
          <a:p>
            <a:r>
              <a:rPr lang="en-IN" dirty="0"/>
              <a:t>One of the major topics that is actually at the cornerstone of what inferential statistics is all about.</a:t>
            </a:r>
          </a:p>
          <a:p>
            <a:r>
              <a:rPr lang="en-IN" dirty="0"/>
              <a:t>Basically, you pick a sample and infer from it the behaviour of the population.</a:t>
            </a:r>
          </a:p>
          <a:p>
            <a:r>
              <a:rPr lang="en-IN" dirty="0"/>
              <a:t>Sampling techniques are a whole different branch altogether.</a:t>
            </a:r>
          </a:p>
          <a:p>
            <a:endParaRPr lang="en-IN" dirty="0"/>
          </a:p>
        </p:txBody>
      </p:sp>
    </p:spTree>
    <p:extLst>
      <p:ext uri="{BB962C8B-B14F-4D97-AF65-F5344CB8AC3E}">
        <p14:creationId xmlns:p14="http://schemas.microsoft.com/office/powerpoint/2010/main" val="287347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94E0-350B-47C9-A443-87978A3E01E9}"/>
              </a:ext>
            </a:extLst>
          </p:cNvPr>
          <p:cNvSpPr>
            <a:spLocks noGrp="1"/>
          </p:cNvSpPr>
          <p:nvPr>
            <p:ph type="title"/>
          </p:nvPr>
        </p:nvSpPr>
        <p:spPr>
          <a:xfrm>
            <a:off x="1295402" y="982132"/>
            <a:ext cx="9601196" cy="1303867"/>
          </a:xfrm>
        </p:spPr>
        <p:txBody>
          <a:bodyPr/>
          <a:lstStyle/>
          <a:p>
            <a:r>
              <a:rPr lang="en-IN" dirty="0"/>
              <a:t>Sample/Population Calculations</a:t>
            </a:r>
          </a:p>
        </p:txBody>
      </p:sp>
      <p:pic>
        <p:nvPicPr>
          <p:cNvPr id="5122" name="Picture 2" descr="https://cdn.upgrad.com/UpGrad/temp/687eade2-b688-4d44-b170-ea8460b187e0/Table%201.png">
            <a:extLst>
              <a:ext uri="{FF2B5EF4-FFF2-40B4-BE49-F238E27FC236}">
                <a16:creationId xmlns:a16="http://schemas.microsoft.com/office/drawing/2014/main" id="{607F170A-2E74-4490-A067-49AF4CE4E9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26" y="2413048"/>
            <a:ext cx="6636475" cy="371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4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32D4-12FC-4E60-A69C-03F13CAC753E}"/>
              </a:ext>
            </a:extLst>
          </p:cNvPr>
          <p:cNvSpPr>
            <a:spLocks noGrp="1"/>
          </p:cNvSpPr>
          <p:nvPr>
            <p:ph type="title"/>
          </p:nvPr>
        </p:nvSpPr>
        <p:spPr/>
        <p:txBody>
          <a:bodyPr/>
          <a:lstStyle/>
          <a:p>
            <a:r>
              <a:rPr lang="en-IN" dirty="0"/>
              <a:t>Sampling Distribution</a:t>
            </a:r>
          </a:p>
        </p:txBody>
      </p:sp>
      <p:sp>
        <p:nvSpPr>
          <p:cNvPr id="3" name="Content Placeholder 2">
            <a:extLst>
              <a:ext uri="{FF2B5EF4-FFF2-40B4-BE49-F238E27FC236}">
                <a16:creationId xmlns:a16="http://schemas.microsoft.com/office/drawing/2014/main" id="{DEB8CBD5-A305-445A-8D58-1BE224CA9503}"/>
              </a:ext>
            </a:extLst>
          </p:cNvPr>
          <p:cNvSpPr>
            <a:spLocks noGrp="1"/>
          </p:cNvSpPr>
          <p:nvPr>
            <p:ph idx="1"/>
          </p:nvPr>
        </p:nvSpPr>
        <p:spPr/>
        <p:txBody>
          <a:bodyPr/>
          <a:lstStyle/>
          <a:p>
            <a:r>
              <a:rPr lang="en-IN" dirty="0"/>
              <a:t>The idea of sampling plays a crucial role in something called sampling distribution.</a:t>
            </a:r>
          </a:p>
          <a:p>
            <a:r>
              <a:rPr lang="en-IN" dirty="0"/>
              <a:t>Basically, given a population and a sample of size n, if you plot the distribution of the means of all the possible samples of size n, you get the sampling distribution for that particular sample size.</a:t>
            </a:r>
          </a:p>
          <a:p>
            <a:r>
              <a:rPr lang="en-IN" b="1" dirty="0"/>
              <a:t>Short quiz</a:t>
            </a:r>
            <a:r>
              <a:rPr lang="en-IN" dirty="0"/>
              <a:t>: If you have a population of size 100, how many samples of size 40 can you have?</a:t>
            </a:r>
          </a:p>
          <a:p>
            <a:pPr marL="0" indent="0">
              <a:buNone/>
            </a:pPr>
            <a:endParaRPr lang="en-IN" dirty="0"/>
          </a:p>
        </p:txBody>
      </p:sp>
    </p:spTree>
    <p:extLst>
      <p:ext uri="{BB962C8B-B14F-4D97-AF65-F5344CB8AC3E}">
        <p14:creationId xmlns:p14="http://schemas.microsoft.com/office/powerpoint/2010/main" val="47149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03B4-5D4F-432C-85C9-D8D72322F73B}"/>
              </a:ext>
            </a:extLst>
          </p:cNvPr>
          <p:cNvSpPr>
            <a:spLocks noGrp="1"/>
          </p:cNvSpPr>
          <p:nvPr>
            <p:ph type="title"/>
          </p:nvPr>
        </p:nvSpPr>
        <p:spPr/>
        <p:txBody>
          <a:bodyPr/>
          <a:lstStyle/>
          <a:p>
            <a:r>
              <a:rPr lang="en-IN" dirty="0"/>
              <a:t>Sampling Distribution</a:t>
            </a:r>
          </a:p>
        </p:txBody>
      </p:sp>
      <p:sp>
        <p:nvSpPr>
          <p:cNvPr id="3" name="Content Placeholder 2">
            <a:extLst>
              <a:ext uri="{FF2B5EF4-FFF2-40B4-BE49-F238E27FC236}">
                <a16:creationId xmlns:a16="http://schemas.microsoft.com/office/drawing/2014/main" id="{DC5F6A92-44D7-4AF9-96C0-3E8EE6D148BA}"/>
              </a:ext>
            </a:extLst>
          </p:cNvPr>
          <p:cNvSpPr>
            <a:spLocks noGrp="1"/>
          </p:cNvSpPr>
          <p:nvPr>
            <p:ph idx="1"/>
          </p:nvPr>
        </p:nvSpPr>
        <p:spPr/>
        <p:txBody>
          <a:bodyPr/>
          <a:lstStyle/>
          <a:p>
            <a:r>
              <a:rPr lang="en-IN" dirty="0"/>
              <a:t>The answer to the previous question is </a:t>
            </a:r>
            <a:r>
              <a:rPr lang="en-IN" baseline="30000" dirty="0"/>
              <a:t>100</a:t>
            </a:r>
            <a:r>
              <a:rPr lang="en-IN" dirty="0"/>
              <a:t>C</a:t>
            </a:r>
            <a:r>
              <a:rPr lang="en-IN" baseline="-25000" dirty="0"/>
              <a:t>40 </a:t>
            </a:r>
            <a:endParaRPr lang="en-IN" dirty="0"/>
          </a:p>
          <a:p>
            <a:r>
              <a:rPr lang="en-IN" dirty="0"/>
              <a:t>Now if you create a plot of the sample means of all those </a:t>
            </a:r>
            <a:r>
              <a:rPr lang="en-IN" baseline="30000" dirty="0"/>
              <a:t>100</a:t>
            </a:r>
            <a:r>
              <a:rPr lang="en-IN" dirty="0"/>
              <a:t>C</a:t>
            </a:r>
            <a:r>
              <a:rPr lang="en-IN" baseline="-25000" dirty="0"/>
              <a:t>40</a:t>
            </a:r>
            <a:r>
              <a:rPr lang="en-IN" dirty="0"/>
              <a:t> samples then the resultant distribution is called the sampling distribution of that size.</a:t>
            </a:r>
          </a:p>
          <a:p>
            <a:r>
              <a:rPr lang="en-IN" dirty="0"/>
              <a:t>But why are we doing this?</a:t>
            </a:r>
          </a:p>
          <a:p>
            <a:r>
              <a:rPr lang="en-IN" dirty="0"/>
              <a:t>Well, because of some interesting properties of the Sampling Distribution, also known as the </a:t>
            </a:r>
            <a:r>
              <a:rPr lang="en-IN" b="1" dirty="0"/>
              <a:t>Central Limit Theorem</a:t>
            </a:r>
            <a:r>
              <a:rPr lang="en-IN" dirty="0"/>
              <a:t>.</a:t>
            </a:r>
          </a:p>
          <a:p>
            <a:pPr marL="0" indent="0">
              <a:buNone/>
            </a:pPr>
            <a:r>
              <a:rPr lang="en-IN" baseline="-25000" dirty="0"/>
              <a:t> </a:t>
            </a:r>
          </a:p>
          <a:p>
            <a:endParaRPr lang="en-IN" baseline="-25000" dirty="0"/>
          </a:p>
        </p:txBody>
      </p:sp>
    </p:spTree>
    <p:extLst>
      <p:ext uri="{BB962C8B-B14F-4D97-AF65-F5344CB8AC3E}">
        <p14:creationId xmlns:p14="http://schemas.microsoft.com/office/powerpoint/2010/main" val="127472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BFA9-CAFD-45C4-8ECA-2D6FBDFEC51B}"/>
              </a:ext>
            </a:extLst>
          </p:cNvPr>
          <p:cNvSpPr>
            <a:spLocks noGrp="1"/>
          </p:cNvSpPr>
          <p:nvPr>
            <p:ph type="title"/>
          </p:nvPr>
        </p:nvSpPr>
        <p:spPr/>
        <p:txBody>
          <a:bodyPr/>
          <a:lstStyle/>
          <a:p>
            <a:r>
              <a:rPr lang="en-IN" dirty="0"/>
              <a:t>Central Limit Theorem: The assumptions</a:t>
            </a:r>
          </a:p>
        </p:txBody>
      </p:sp>
      <p:sp>
        <p:nvSpPr>
          <p:cNvPr id="3" name="Content Placeholder 2">
            <a:extLst>
              <a:ext uri="{FF2B5EF4-FFF2-40B4-BE49-F238E27FC236}">
                <a16:creationId xmlns:a16="http://schemas.microsoft.com/office/drawing/2014/main" id="{BF63AA99-1793-4FC1-9B3A-5197C0F7C5BE}"/>
              </a:ext>
            </a:extLst>
          </p:cNvPr>
          <p:cNvSpPr>
            <a:spLocks noGrp="1"/>
          </p:cNvSpPr>
          <p:nvPr>
            <p:ph idx="1"/>
          </p:nvPr>
        </p:nvSpPr>
        <p:spPr/>
        <p:txBody>
          <a:bodyPr/>
          <a:lstStyle/>
          <a:p>
            <a:r>
              <a:rPr lang="en-IN" dirty="0"/>
              <a:t>The mean of the sampling distribution </a:t>
            </a:r>
            <a:r>
              <a:rPr lang="el-GR" b="1" dirty="0"/>
              <a:t>μ</a:t>
            </a:r>
            <a:r>
              <a:rPr lang="en-IN" b="1" baseline="-25000" dirty="0"/>
              <a:t>X</a:t>
            </a:r>
            <a:r>
              <a:rPr lang="en-IN" b="1" dirty="0"/>
              <a:t> is equal to the population mean </a:t>
            </a:r>
            <a:r>
              <a:rPr lang="el-GR" b="1" dirty="0"/>
              <a:t>μ</a:t>
            </a:r>
            <a:r>
              <a:rPr lang="en-IN" dirty="0"/>
              <a:t>. So  if we take the mean of all those sample </a:t>
            </a:r>
            <a:r>
              <a:rPr lang="en-IN" baseline="30000" dirty="0"/>
              <a:t>100</a:t>
            </a:r>
            <a:r>
              <a:rPr lang="en-IN" dirty="0"/>
              <a:t>C</a:t>
            </a:r>
            <a:r>
              <a:rPr lang="en-IN" baseline="-25000" dirty="0"/>
              <a:t>40  </a:t>
            </a:r>
            <a:r>
              <a:rPr lang="en-IN" dirty="0"/>
              <a:t>means, then the resultant mean would be the population mean.</a:t>
            </a:r>
          </a:p>
          <a:p>
            <a:r>
              <a:rPr lang="en-IN" dirty="0"/>
              <a:t> Sampling distribution’s standard deviation (</a:t>
            </a:r>
            <a:r>
              <a:rPr lang="en-IN" b="1" dirty="0"/>
              <a:t>Standard error</a:t>
            </a:r>
            <a:r>
              <a:rPr lang="en-IN" dirty="0"/>
              <a:t>) = </a:t>
            </a:r>
            <a:r>
              <a:rPr lang="el-GR" dirty="0"/>
              <a:t>σ</a:t>
            </a:r>
            <a:r>
              <a:rPr lang="en-IN" dirty="0"/>
              <a:t>/</a:t>
            </a:r>
            <a:r>
              <a:rPr lang="el-GR" dirty="0"/>
              <a:t>√</a:t>
            </a:r>
            <a:r>
              <a:rPr lang="en-IN" dirty="0"/>
              <a:t>n</a:t>
            </a:r>
            <a:br>
              <a:rPr lang="en-IN" dirty="0"/>
            </a:br>
            <a:r>
              <a:rPr lang="en-IN" dirty="0"/>
              <a:t>where  </a:t>
            </a:r>
            <a:r>
              <a:rPr lang="el-GR" dirty="0"/>
              <a:t>σ</a:t>
            </a:r>
            <a:r>
              <a:rPr lang="en-IN" dirty="0"/>
              <a:t> and n is the sample size( which is 40 in this case).</a:t>
            </a:r>
          </a:p>
          <a:p>
            <a:r>
              <a:rPr lang="en-IN" dirty="0"/>
              <a:t>If the sample size n&gt;30, then no matter how crazy the original data distribution of the population is, the sampling distribution can be approximated to a </a:t>
            </a:r>
            <a:r>
              <a:rPr lang="en-IN" b="1" dirty="0"/>
              <a:t>normal distribution</a:t>
            </a:r>
            <a:r>
              <a:rPr lang="en-IN" dirty="0"/>
              <a:t>.</a:t>
            </a:r>
          </a:p>
        </p:txBody>
      </p:sp>
    </p:spTree>
    <p:extLst>
      <p:ext uri="{BB962C8B-B14F-4D97-AF65-F5344CB8AC3E}">
        <p14:creationId xmlns:p14="http://schemas.microsoft.com/office/powerpoint/2010/main" val="123032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FC0D-7D37-427A-9EA0-68332388C87C}"/>
              </a:ext>
            </a:extLst>
          </p:cNvPr>
          <p:cNvSpPr>
            <a:spLocks noGrp="1"/>
          </p:cNvSpPr>
          <p:nvPr>
            <p:ph type="title"/>
          </p:nvPr>
        </p:nvSpPr>
        <p:spPr/>
        <p:txBody>
          <a:bodyPr/>
          <a:lstStyle/>
          <a:p>
            <a:r>
              <a:rPr lang="en-IN" dirty="0"/>
              <a:t>Ok, but how does it help us?</a:t>
            </a:r>
          </a:p>
        </p:txBody>
      </p:sp>
      <p:sp>
        <p:nvSpPr>
          <p:cNvPr id="3" name="Content Placeholder 2">
            <a:extLst>
              <a:ext uri="{FF2B5EF4-FFF2-40B4-BE49-F238E27FC236}">
                <a16:creationId xmlns:a16="http://schemas.microsoft.com/office/drawing/2014/main" id="{88214823-1DA4-4F07-9CDB-1895DFADBA9C}"/>
              </a:ext>
            </a:extLst>
          </p:cNvPr>
          <p:cNvSpPr>
            <a:spLocks noGrp="1"/>
          </p:cNvSpPr>
          <p:nvPr>
            <p:ph idx="1"/>
          </p:nvPr>
        </p:nvSpPr>
        <p:spPr/>
        <p:txBody>
          <a:bodyPr>
            <a:normAutofit lnSpcReduction="10000"/>
          </a:bodyPr>
          <a:lstStyle/>
          <a:p>
            <a:r>
              <a:rPr lang="en-IN" dirty="0"/>
              <a:t>Now we can infer from the sample mean as to what would be the population mean might be.</a:t>
            </a:r>
          </a:p>
          <a:p>
            <a:r>
              <a:rPr lang="en-IN" dirty="0"/>
              <a:t>The population mean can be estimated to a certain level of confidence which is also as </a:t>
            </a:r>
            <a:r>
              <a:rPr lang="en-IN" b="1" dirty="0"/>
              <a:t>confidence level(y).</a:t>
            </a:r>
          </a:p>
          <a:p>
            <a:r>
              <a:rPr lang="en-IN" dirty="0"/>
              <a:t>The corresponding range for which the values have been computed is also known as the </a:t>
            </a:r>
            <a:r>
              <a:rPr lang="en-IN" b="1" dirty="0"/>
              <a:t>confidence interval</a:t>
            </a:r>
            <a:r>
              <a:rPr lang="en-IN" dirty="0"/>
              <a:t>.</a:t>
            </a:r>
          </a:p>
          <a:p>
            <a:r>
              <a:rPr lang="en-IN" dirty="0"/>
              <a:t>The confidence interval is calculated as being the </a:t>
            </a:r>
            <a:r>
              <a:rPr lang="en-IN" b="1" dirty="0"/>
              <a:t>sample mean ± margin of error</a:t>
            </a:r>
          </a:p>
        </p:txBody>
      </p:sp>
    </p:spTree>
    <p:extLst>
      <p:ext uri="{BB962C8B-B14F-4D97-AF65-F5344CB8AC3E}">
        <p14:creationId xmlns:p14="http://schemas.microsoft.com/office/powerpoint/2010/main" val="2760869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D42B-A13E-472E-88FC-161AA1A46041}"/>
              </a:ext>
            </a:extLst>
          </p:cNvPr>
          <p:cNvSpPr>
            <a:spLocks noGrp="1"/>
          </p:cNvSpPr>
          <p:nvPr>
            <p:ph type="title"/>
          </p:nvPr>
        </p:nvSpPr>
        <p:spPr/>
        <p:txBody>
          <a:bodyPr/>
          <a:lstStyle/>
          <a:p>
            <a:r>
              <a:rPr lang="en-IN" dirty="0"/>
              <a:t>Formulae</a:t>
            </a:r>
          </a:p>
        </p:txBody>
      </p:sp>
      <p:sp>
        <p:nvSpPr>
          <p:cNvPr id="3" name="Content Placeholder 2">
            <a:extLst>
              <a:ext uri="{FF2B5EF4-FFF2-40B4-BE49-F238E27FC236}">
                <a16:creationId xmlns:a16="http://schemas.microsoft.com/office/drawing/2014/main" id="{56031F88-6F3B-4413-AD3F-A7A467785427}"/>
              </a:ext>
            </a:extLst>
          </p:cNvPr>
          <p:cNvSpPr>
            <a:spLocks noGrp="1"/>
          </p:cNvSpPr>
          <p:nvPr>
            <p:ph idx="1"/>
          </p:nvPr>
        </p:nvSpPr>
        <p:spPr/>
        <p:txBody>
          <a:bodyPr/>
          <a:lstStyle/>
          <a:p>
            <a:r>
              <a:rPr lang="en-IN" dirty="0"/>
              <a:t>Confidence Interval = (𝑋− 𝑍</a:t>
            </a:r>
            <a:r>
              <a:rPr lang="en-IN" baseline="30000" dirty="0"/>
              <a:t>∗</a:t>
            </a:r>
            <a:r>
              <a:rPr lang="en-IN" dirty="0"/>
              <a:t>𝑆 /√𝑛 , 𝑋+ 𝑍</a:t>
            </a:r>
            <a:r>
              <a:rPr lang="en-IN" baseline="30000" dirty="0"/>
              <a:t>∗</a:t>
            </a:r>
            <a:r>
              <a:rPr lang="en-IN" dirty="0"/>
              <a:t>𝑆/ √𝑛 ).</a:t>
            </a:r>
          </a:p>
          <a:p>
            <a:r>
              <a:rPr lang="en-IN" dirty="0"/>
              <a:t>From the given confidence level y % you compute the Z*.</a:t>
            </a:r>
          </a:p>
          <a:p>
            <a:r>
              <a:rPr lang="en-IN" dirty="0"/>
              <a:t>Then you calculate the sampling distribution’s standard deviation from either the sample’s standard deviation or the population’s standard deviation.</a:t>
            </a:r>
          </a:p>
          <a:p>
            <a:r>
              <a:rPr lang="en-IN" dirty="0"/>
              <a:t>Then you use the aforementioned formula to compute the interval.</a:t>
            </a:r>
          </a:p>
        </p:txBody>
      </p:sp>
    </p:spTree>
    <p:extLst>
      <p:ext uri="{BB962C8B-B14F-4D97-AF65-F5344CB8AC3E}">
        <p14:creationId xmlns:p14="http://schemas.microsoft.com/office/powerpoint/2010/main" val="38159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9D8B-EE96-47DB-A7B2-E458E0070D91}"/>
              </a:ext>
            </a:extLst>
          </p:cNvPr>
          <p:cNvSpPr>
            <a:spLocks noGrp="1"/>
          </p:cNvSpPr>
          <p:nvPr>
            <p:ph type="title"/>
          </p:nvPr>
        </p:nvSpPr>
        <p:spPr/>
        <p:txBody>
          <a:bodyPr/>
          <a:lstStyle/>
          <a:p>
            <a:r>
              <a:rPr lang="en-IN" dirty="0"/>
              <a:t>Clarification regarding Z* and Z score</a:t>
            </a:r>
          </a:p>
        </p:txBody>
      </p:sp>
      <p:sp>
        <p:nvSpPr>
          <p:cNvPr id="3" name="Content Placeholder 2">
            <a:extLst>
              <a:ext uri="{FF2B5EF4-FFF2-40B4-BE49-F238E27FC236}">
                <a16:creationId xmlns:a16="http://schemas.microsoft.com/office/drawing/2014/main" id="{95EDC6A8-B07E-4326-BBC5-CA9AEE732D8A}"/>
              </a:ext>
            </a:extLst>
          </p:cNvPr>
          <p:cNvSpPr>
            <a:spLocks noGrp="1"/>
          </p:cNvSpPr>
          <p:nvPr>
            <p:ph idx="1"/>
          </p:nvPr>
        </p:nvSpPr>
        <p:spPr/>
        <p:txBody>
          <a:bodyPr>
            <a:normAutofit lnSpcReduction="10000"/>
          </a:bodyPr>
          <a:lstStyle/>
          <a:p>
            <a:r>
              <a:rPr lang="en-IN" dirty="0"/>
              <a:t>There is a generally confusion regarding what is Z* and how it is different or similar to Z score.</a:t>
            </a:r>
          </a:p>
          <a:p>
            <a:r>
              <a:rPr lang="en-IN" dirty="0"/>
              <a:t>The difference lies in the way that they’re defined. For example, for 95.4% both Z* and Z score are calculated differently. [The same value is used in the example video]</a:t>
            </a:r>
          </a:p>
          <a:p>
            <a:r>
              <a:rPr lang="en-IN" dirty="0"/>
              <a:t>Z score would ask you to find z such that P(Z&lt;=z)=0.954. </a:t>
            </a:r>
          </a:p>
          <a:p>
            <a:r>
              <a:rPr lang="en-IN" dirty="0"/>
              <a:t>But Z* would ask you to find the value of Z* such that P(-Z*&lt;X&lt;Z*)=0.954</a:t>
            </a:r>
          </a:p>
        </p:txBody>
      </p:sp>
    </p:spTree>
    <p:extLst>
      <p:ext uri="{BB962C8B-B14F-4D97-AF65-F5344CB8AC3E}">
        <p14:creationId xmlns:p14="http://schemas.microsoft.com/office/powerpoint/2010/main" val="4075873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9937-7374-4B59-9D85-79206E8F7D25}"/>
              </a:ext>
            </a:extLst>
          </p:cNvPr>
          <p:cNvSpPr>
            <a:spLocks noGrp="1"/>
          </p:cNvSpPr>
          <p:nvPr>
            <p:ph type="title"/>
          </p:nvPr>
        </p:nvSpPr>
        <p:spPr/>
        <p:txBody>
          <a:bodyPr>
            <a:normAutofit fontScale="90000"/>
          </a:bodyPr>
          <a:lstStyle/>
          <a:p>
            <a:r>
              <a:rPr lang="en-IN" dirty="0"/>
              <a:t>Z* =&gt; P[-Z*&lt;X&lt;Z*] whereas Z-score=&gt;P[Z&lt;=z]</a:t>
            </a:r>
          </a:p>
        </p:txBody>
      </p:sp>
      <p:pic>
        <p:nvPicPr>
          <p:cNvPr id="1026" name="Picture 2" descr="https://images.upgrad.com/f0ac0719-8e36-4ee0-9dcb-905e3026e57b-IMG_20181208_143839.jpg/720">
            <a:extLst>
              <a:ext uri="{FF2B5EF4-FFF2-40B4-BE49-F238E27FC236}">
                <a16:creationId xmlns:a16="http://schemas.microsoft.com/office/drawing/2014/main" id="{95A64657-221A-4CFC-B1EE-A631DDCF86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430" y="2518349"/>
            <a:ext cx="8249258" cy="3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00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F5F9-8DB4-4408-A21E-126D0471376B}"/>
              </a:ext>
            </a:extLst>
          </p:cNvPr>
          <p:cNvSpPr>
            <a:spLocks noGrp="1"/>
          </p:cNvSpPr>
          <p:nvPr>
            <p:ph type="title"/>
          </p:nvPr>
        </p:nvSpPr>
        <p:spPr/>
        <p:txBody>
          <a:bodyPr/>
          <a:lstStyle/>
          <a:p>
            <a:r>
              <a:rPr lang="en-IN" dirty="0"/>
              <a:t>Agenda for this session</a:t>
            </a:r>
          </a:p>
        </p:txBody>
      </p:sp>
      <p:sp>
        <p:nvSpPr>
          <p:cNvPr id="3" name="Content Placeholder 2">
            <a:extLst>
              <a:ext uri="{FF2B5EF4-FFF2-40B4-BE49-F238E27FC236}">
                <a16:creationId xmlns:a16="http://schemas.microsoft.com/office/drawing/2014/main" id="{AD84A22D-2598-4B27-AFB1-95E024E94EB3}"/>
              </a:ext>
            </a:extLst>
          </p:cNvPr>
          <p:cNvSpPr>
            <a:spLocks noGrp="1"/>
          </p:cNvSpPr>
          <p:nvPr>
            <p:ph idx="1"/>
          </p:nvPr>
        </p:nvSpPr>
        <p:spPr/>
        <p:txBody>
          <a:bodyPr/>
          <a:lstStyle/>
          <a:p>
            <a:r>
              <a:rPr lang="en-IN" dirty="0"/>
              <a:t>Revision of the Topics</a:t>
            </a:r>
          </a:p>
          <a:p>
            <a:r>
              <a:rPr lang="en-IN" dirty="0"/>
              <a:t>Q/A session </a:t>
            </a:r>
          </a:p>
          <a:p>
            <a:r>
              <a:rPr lang="en-IN" dirty="0"/>
              <a:t>We’ll be restricting ourselves to the compulsory modules only. .</a:t>
            </a:r>
          </a:p>
        </p:txBody>
      </p:sp>
    </p:spTree>
    <p:extLst>
      <p:ext uri="{BB962C8B-B14F-4D97-AF65-F5344CB8AC3E}">
        <p14:creationId xmlns:p14="http://schemas.microsoft.com/office/powerpoint/2010/main" val="384359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F03C-2417-4BE1-9EE9-1400837694A7}"/>
              </a:ext>
            </a:extLst>
          </p:cNvPr>
          <p:cNvSpPr>
            <a:spLocks noGrp="1"/>
          </p:cNvSpPr>
          <p:nvPr>
            <p:ph type="title"/>
          </p:nvPr>
        </p:nvSpPr>
        <p:spPr/>
        <p:txBody>
          <a:bodyPr/>
          <a:lstStyle/>
          <a:p>
            <a:r>
              <a:rPr lang="en-IN" dirty="0"/>
              <a:t>Z* </a:t>
            </a:r>
            <a:r>
              <a:rPr lang="en-IN" dirty="0" err="1"/>
              <a:t>contd</a:t>
            </a:r>
            <a:r>
              <a:rPr lang="en-IN" dirty="0"/>
              <a:t>…</a:t>
            </a:r>
          </a:p>
        </p:txBody>
      </p:sp>
      <p:pic>
        <p:nvPicPr>
          <p:cNvPr id="6146" name="Picture 2" descr="https://images.upgrad.com/8ab47364-b5d5-4969-b378-48c343fb0020-IMG_20181208_144454_BURST1.jpg/720">
            <a:extLst>
              <a:ext uri="{FF2B5EF4-FFF2-40B4-BE49-F238E27FC236}">
                <a16:creationId xmlns:a16="http://schemas.microsoft.com/office/drawing/2014/main" id="{95278441-CC9E-4B49-AF12-A435D1154E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0815" y="2557463"/>
            <a:ext cx="7350369"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7B89-5994-4B89-80F2-A78B412061B9}"/>
              </a:ext>
            </a:extLst>
          </p:cNvPr>
          <p:cNvSpPr>
            <a:spLocks noGrp="1"/>
          </p:cNvSpPr>
          <p:nvPr>
            <p:ph type="title"/>
          </p:nvPr>
        </p:nvSpPr>
        <p:spPr/>
        <p:txBody>
          <a:bodyPr/>
          <a:lstStyle/>
          <a:p>
            <a:r>
              <a:rPr lang="en-IN" dirty="0"/>
              <a:t>Calculations</a:t>
            </a:r>
          </a:p>
        </p:txBody>
      </p:sp>
      <p:sp>
        <p:nvSpPr>
          <p:cNvPr id="3" name="Content Placeholder 2">
            <a:extLst>
              <a:ext uri="{FF2B5EF4-FFF2-40B4-BE49-F238E27FC236}">
                <a16:creationId xmlns:a16="http://schemas.microsoft.com/office/drawing/2014/main" id="{379671D8-E6E4-4749-A3D3-EFC2439EB606}"/>
              </a:ext>
            </a:extLst>
          </p:cNvPr>
          <p:cNvSpPr>
            <a:spLocks noGrp="1"/>
          </p:cNvSpPr>
          <p:nvPr>
            <p:ph idx="1"/>
          </p:nvPr>
        </p:nvSpPr>
        <p:spPr/>
        <p:txBody>
          <a:bodyPr/>
          <a:lstStyle/>
          <a:p>
            <a:r>
              <a:rPr lang="en-IN" dirty="0"/>
              <a:t>So by symmetry of the normal distribution we can conclude that, finding Z* for a confidence interval y% is equivalent to finding the Z-score for the probability of (100-y)/2 + y%.</a:t>
            </a:r>
          </a:p>
          <a:p>
            <a:r>
              <a:rPr lang="en-IN" dirty="0"/>
              <a:t>For the given example, we have y=95.4%. Hence the given probability for which we need to calculate the Z score is = 95.4% + (100-95.4)/2=95.4% + 2.3% =97.7%.</a:t>
            </a:r>
          </a:p>
          <a:p>
            <a:r>
              <a:rPr lang="en-IN" dirty="0"/>
              <a:t>Let’s see what the value of P(Z&lt;=z)=0.977 is.</a:t>
            </a:r>
          </a:p>
        </p:txBody>
      </p:sp>
    </p:spTree>
    <p:extLst>
      <p:ext uri="{BB962C8B-B14F-4D97-AF65-F5344CB8AC3E}">
        <p14:creationId xmlns:p14="http://schemas.microsoft.com/office/powerpoint/2010/main" val="309742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B933-A1A0-4C43-BE30-4AB4E0EF660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4D93BA3-BD95-429C-81A4-C26A5F266EDD}"/>
              </a:ext>
            </a:extLst>
          </p:cNvPr>
          <p:cNvPicPr>
            <a:picLocks noGrp="1" noChangeAspect="1"/>
          </p:cNvPicPr>
          <p:nvPr>
            <p:ph idx="1"/>
          </p:nvPr>
        </p:nvPicPr>
        <p:blipFill>
          <a:blip r:embed="rId2"/>
          <a:stretch>
            <a:fillRect/>
          </a:stretch>
        </p:blipFill>
        <p:spPr>
          <a:xfrm>
            <a:off x="1949973" y="768384"/>
            <a:ext cx="8292053" cy="5321232"/>
          </a:xfrm>
          <a:prstGeom prst="rect">
            <a:avLst/>
          </a:prstGeom>
        </p:spPr>
      </p:pic>
    </p:spTree>
    <p:extLst>
      <p:ext uri="{BB962C8B-B14F-4D97-AF65-F5344CB8AC3E}">
        <p14:creationId xmlns:p14="http://schemas.microsoft.com/office/powerpoint/2010/main" val="413173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4133-23BC-4435-80AD-97B2DA373C63}"/>
              </a:ext>
            </a:extLst>
          </p:cNvPr>
          <p:cNvSpPr>
            <a:spLocks noGrp="1"/>
          </p:cNvSpPr>
          <p:nvPr>
            <p:ph type="title"/>
          </p:nvPr>
        </p:nvSpPr>
        <p:spPr/>
        <p:txBody>
          <a:bodyPr/>
          <a:lstStyle/>
          <a:p>
            <a:r>
              <a:rPr lang="en-IN" dirty="0"/>
              <a:t>Hypothesis Testing</a:t>
            </a:r>
          </a:p>
        </p:txBody>
      </p:sp>
      <p:sp>
        <p:nvSpPr>
          <p:cNvPr id="3" name="Content Placeholder 2">
            <a:extLst>
              <a:ext uri="{FF2B5EF4-FFF2-40B4-BE49-F238E27FC236}">
                <a16:creationId xmlns:a16="http://schemas.microsoft.com/office/drawing/2014/main" id="{0C9986EC-92F8-449E-9FF9-C5835ACBA106}"/>
              </a:ext>
            </a:extLst>
          </p:cNvPr>
          <p:cNvSpPr>
            <a:spLocks noGrp="1"/>
          </p:cNvSpPr>
          <p:nvPr>
            <p:ph idx="1"/>
          </p:nvPr>
        </p:nvSpPr>
        <p:spPr/>
        <p:txBody>
          <a:bodyPr/>
          <a:lstStyle/>
          <a:p>
            <a:r>
              <a:rPr lang="en-IN" dirty="0"/>
              <a:t>Null/ Alternate Hypothesis: Given a claim statement , the null and alternate hypothesis divide it into 2 mutually exclusive sets H</a:t>
            </a:r>
            <a:r>
              <a:rPr lang="en-IN" baseline="-25000" dirty="0"/>
              <a:t>0</a:t>
            </a:r>
            <a:r>
              <a:rPr lang="en-IN" dirty="0"/>
              <a:t> and H</a:t>
            </a:r>
            <a:r>
              <a:rPr lang="en-IN" baseline="-25000" dirty="0"/>
              <a:t>1</a:t>
            </a:r>
          </a:p>
          <a:p>
            <a:r>
              <a:rPr lang="en-IN" dirty="0"/>
              <a:t>Now that you’ve gone through the course at least once, here’s a short quiz. </a:t>
            </a:r>
          </a:p>
          <a:p>
            <a:r>
              <a:rPr lang="en-IN" dirty="0"/>
              <a:t>Camlin claims that its pencils are at least 7.4 inches long on average. So in order to test this claim, you took a sample of 100 pencils and calculated its mean length and standard deviation which came out to be 7.5 inches and 2.3 inches respectively. Test the claim of Camlin’s statement at 5% significance level.</a:t>
            </a:r>
          </a:p>
        </p:txBody>
      </p:sp>
    </p:spTree>
    <p:extLst>
      <p:ext uri="{BB962C8B-B14F-4D97-AF65-F5344CB8AC3E}">
        <p14:creationId xmlns:p14="http://schemas.microsoft.com/office/powerpoint/2010/main" val="4153768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31F9-A6A7-405B-B188-94348D6DDDB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06B28E96-6087-49F3-821B-4DF64C71CD6C}"/>
              </a:ext>
            </a:extLst>
          </p:cNvPr>
          <p:cNvSpPr>
            <a:spLocks noGrp="1"/>
          </p:cNvSpPr>
          <p:nvPr>
            <p:ph idx="1"/>
          </p:nvPr>
        </p:nvSpPr>
        <p:spPr/>
        <p:txBody>
          <a:bodyPr/>
          <a:lstStyle/>
          <a:p>
            <a:r>
              <a:rPr lang="en-IN" dirty="0"/>
              <a:t>You can actually find the solution without even calculating anything!</a:t>
            </a:r>
          </a:p>
          <a:p>
            <a:r>
              <a:rPr lang="en-IN" dirty="0"/>
              <a:t>The reason being the sample is already showing the behaviour as determined by the null hypothesis(H</a:t>
            </a:r>
            <a:r>
              <a:rPr lang="en-IN" baseline="-25000" dirty="0"/>
              <a:t>0 </a:t>
            </a:r>
            <a:r>
              <a:rPr lang="en-IN" dirty="0"/>
              <a:t>&gt;=7.4)</a:t>
            </a:r>
          </a:p>
          <a:p>
            <a:r>
              <a:rPr lang="en-IN" dirty="0"/>
              <a:t>So without even lifting your pen you can say – “We fail to reject the null hypothesis”.</a:t>
            </a:r>
          </a:p>
          <a:p>
            <a:r>
              <a:rPr lang="en-IN" dirty="0"/>
              <a:t>This is at the heart of hypothesis testing. </a:t>
            </a:r>
          </a:p>
        </p:txBody>
      </p:sp>
    </p:spTree>
    <p:extLst>
      <p:ext uri="{BB962C8B-B14F-4D97-AF65-F5344CB8AC3E}">
        <p14:creationId xmlns:p14="http://schemas.microsoft.com/office/powerpoint/2010/main" val="216784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5626-5008-4894-B690-C213271264AE}"/>
              </a:ext>
            </a:extLst>
          </p:cNvPr>
          <p:cNvSpPr>
            <a:spLocks noGrp="1"/>
          </p:cNvSpPr>
          <p:nvPr>
            <p:ph type="title"/>
          </p:nvPr>
        </p:nvSpPr>
        <p:spPr/>
        <p:txBody>
          <a:bodyPr/>
          <a:lstStyle/>
          <a:p>
            <a:r>
              <a:rPr lang="en-IN" dirty="0"/>
              <a:t>Fundamentals</a:t>
            </a:r>
          </a:p>
        </p:txBody>
      </p:sp>
      <p:sp>
        <p:nvSpPr>
          <p:cNvPr id="3" name="Content Placeholder 2">
            <a:extLst>
              <a:ext uri="{FF2B5EF4-FFF2-40B4-BE49-F238E27FC236}">
                <a16:creationId xmlns:a16="http://schemas.microsoft.com/office/drawing/2014/main" id="{39267706-2E4A-4EB8-98ED-0044CFED13D2}"/>
              </a:ext>
            </a:extLst>
          </p:cNvPr>
          <p:cNvSpPr>
            <a:spLocks noGrp="1"/>
          </p:cNvSpPr>
          <p:nvPr>
            <p:ph idx="1"/>
          </p:nvPr>
        </p:nvSpPr>
        <p:spPr/>
        <p:txBody>
          <a:bodyPr>
            <a:normAutofit lnSpcReduction="10000"/>
          </a:bodyPr>
          <a:lstStyle/>
          <a:p>
            <a:r>
              <a:rPr lang="en-IN" dirty="0"/>
              <a:t>Hypothesis testing comes into play when the sample shows a behaviour which is contrary to the null hypothesis.</a:t>
            </a:r>
          </a:p>
          <a:p>
            <a:r>
              <a:rPr lang="en-IN" dirty="0"/>
              <a:t>Your job is to test whether the behaviour is statistically significant or not.</a:t>
            </a:r>
          </a:p>
          <a:p>
            <a:r>
              <a:rPr lang="en-IN" dirty="0"/>
              <a:t>By statistically significant, what we mean is that you find the critical values or the p-values and test whether the result that you’re obtaining is due to random chance or because the population’s behaviour has changed.</a:t>
            </a:r>
          </a:p>
          <a:p>
            <a:r>
              <a:rPr lang="en-IN" dirty="0"/>
              <a:t>This is the reason why we say that when we conduct a hypothesis test, we’re always out there to prove the alternate hypothesis.</a:t>
            </a:r>
          </a:p>
          <a:p>
            <a:endParaRPr lang="en-IN" dirty="0"/>
          </a:p>
        </p:txBody>
      </p:sp>
    </p:spTree>
    <p:extLst>
      <p:ext uri="{BB962C8B-B14F-4D97-AF65-F5344CB8AC3E}">
        <p14:creationId xmlns:p14="http://schemas.microsoft.com/office/powerpoint/2010/main" val="984614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99A4-63F6-4AD0-B0BA-1F60992B7569}"/>
              </a:ext>
            </a:extLst>
          </p:cNvPr>
          <p:cNvSpPr>
            <a:spLocks noGrp="1"/>
          </p:cNvSpPr>
          <p:nvPr>
            <p:ph type="title"/>
          </p:nvPr>
        </p:nvSpPr>
        <p:spPr/>
        <p:txBody>
          <a:bodyPr/>
          <a:lstStyle/>
          <a:p>
            <a:r>
              <a:rPr lang="en-IN" dirty="0"/>
              <a:t>Common Misconceptions</a:t>
            </a:r>
          </a:p>
        </p:txBody>
      </p:sp>
      <p:sp>
        <p:nvSpPr>
          <p:cNvPr id="3" name="Content Placeholder 2">
            <a:extLst>
              <a:ext uri="{FF2B5EF4-FFF2-40B4-BE49-F238E27FC236}">
                <a16:creationId xmlns:a16="http://schemas.microsoft.com/office/drawing/2014/main" id="{88EA3966-B013-4B99-BE63-29193BA7B394}"/>
              </a:ext>
            </a:extLst>
          </p:cNvPr>
          <p:cNvSpPr>
            <a:spLocks noGrp="1"/>
          </p:cNvSpPr>
          <p:nvPr>
            <p:ph idx="1"/>
          </p:nvPr>
        </p:nvSpPr>
        <p:spPr/>
        <p:txBody>
          <a:bodyPr/>
          <a:lstStyle/>
          <a:p>
            <a:r>
              <a:rPr lang="en-IN" dirty="0"/>
              <a:t>Misconception: We conduct hypothesis test on the sample data.</a:t>
            </a:r>
          </a:p>
          <a:p>
            <a:r>
              <a:rPr lang="en-IN" dirty="0"/>
              <a:t>Correct answer: We always conduct the hypothesis test on the sampling distribution.</a:t>
            </a:r>
          </a:p>
          <a:p>
            <a:r>
              <a:rPr lang="en-IN" dirty="0"/>
              <a:t>Misconception: The standard deviation that we calculate here is the sample’s standard deviation.</a:t>
            </a:r>
          </a:p>
          <a:p>
            <a:r>
              <a:rPr lang="en-IN" dirty="0"/>
              <a:t>Correct answer: The standard deviation that we calculate here is the sampling distribution’s standard deviation.</a:t>
            </a:r>
          </a:p>
          <a:p>
            <a:endParaRPr lang="en-IN" dirty="0"/>
          </a:p>
          <a:p>
            <a:endParaRPr lang="en-IN" dirty="0"/>
          </a:p>
        </p:txBody>
      </p:sp>
    </p:spTree>
    <p:extLst>
      <p:ext uri="{BB962C8B-B14F-4D97-AF65-F5344CB8AC3E}">
        <p14:creationId xmlns:p14="http://schemas.microsoft.com/office/powerpoint/2010/main" val="2224498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544E-7C11-4B9F-BA29-C29D0448E1B3}"/>
              </a:ext>
            </a:extLst>
          </p:cNvPr>
          <p:cNvSpPr>
            <a:spLocks noGrp="1"/>
          </p:cNvSpPr>
          <p:nvPr>
            <p:ph type="title"/>
          </p:nvPr>
        </p:nvSpPr>
        <p:spPr/>
        <p:txBody>
          <a:bodyPr/>
          <a:lstStyle/>
          <a:p>
            <a:r>
              <a:rPr lang="en-IN" dirty="0"/>
              <a:t>Critical Value Method</a:t>
            </a:r>
          </a:p>
        </p:txBody>
      </p:sp>
      <p:sp>
        <p:nvSpPr>
          <p:cNvPr id="3" name="Content Placeholder 2">
            <a:extLst>
              <a:ext uri="{FF2B5EF4-FFF2-40B4-BE49-F238E27FC236}">
                <a16:creationId xmlns:a16="http://schemas.microsoft.com/office/drawing/2014/main" id="{F4BB58F9-C87D-40D3-82CD-54098532E519}"/>
              </a:ext>
            </a:extLst>
          </p:cNvPr>
          <p:cNvSpPr>
            <a:spLocks noGrp="1"/>
          </p:cNvSpPr>
          <p:nvPr>
            <p:ph idx="1"/>
          </p:nvPr>
        </p:nvSpPr>
        <p:spPr/>
        <p:txBody>
          <a:bodyPr/>
          <a:lstStyle/>
          <a:p>
            <a:r>
              <a:rPr lang="en-IN" dirty="0"/>
              <a:t>From the given value of significance find </a:t>
            </a:r>
            <a:r>
              <a:rPr lang="en-IN" dirty="0" err="1"/>
              <a:t>Zc</a:t>
            </a:r>
            <a:r>
              <a:rPr lang="en-IN" dirty="0"/>
              <a:t> values depending on whether the test is 2-tailed or 1-tailed.</a:t>
            </a:r>
          </a:p>
          <a:p>
            <a:r>
              <a:rPr lang="en-IN" dirty="0"/>
              <a:t>Then using the formula for Critical value for UCV and/or LCV we find the critical region and acceptance region.</a:t>
            </a:r>
          </a:p>
          <a:p>
            <a:r>
              <a:rPr lang="en-IN" dirty="0"/>
              <a:t>Then we test whether the given sample mean falls in the critical region or the acceptance region.</a:t>
            </a:r>
          </a:p>
        </p:txBody>
      </p:sp>
      <p:pic>
        <p:nvPicPr>
          <p:cNvPr id="4" name="Picture 3">
            <a:extLst>
              <a:ext uri="{FF2B5EF4-FFF2-40B4-BE49-F238E27FC236}">
                <a16:creationId xmlns:a16="http://schemas.microsoft.com/office/drawing/2014/main" id="{07DC3551-EC91-49FF-A035-F7F3271628DE}"/>
              </a:ext>
            </a:extLst>
          </p:cNvPr>
          <p:cNvPicPr>
            <a:picLocks noChangeAspect="1"/>
          </p:cNvPicPr>
          <p:nvPr/>
        </p:nvPicPr>
        <p:blipFill>
          <a:blip r:embed="rId2"/>
          <a:stretch>
            <a:fillRect/>
          </a:stretch>
        </p:blipFill>
        <p:spPr>
          <a:xfrm>
            <a:off x="6385965" y="5322252"/>
            <a:ext cx="2780319" cy="648741"/>
          </a:xfrm>
          <a:prstGeom prst="rect">
            <a:avLst/>
          </a:prstGeom>
        </p:spPr>
      </p:pic>
      <p:pic>
        <p:nvPicPr>
          <p:cNvPr id="5" name="Picture 4">
            <a:extLst>
              <a:ext uri="{FF2B5EF4-FFF2-40B4-BE49-F238E27FC236}">
                <a16:creationId xmlns:a16="http://schemas.microsoft.com/office/drawing/2014/main" id="{90D2E7CB-D348-44CC-B2A9-CA79986035FA}"/>
              </a:ext>
            </a:extLst>
          </p:cNvPr>
          <p:cNvPicPr>
            <a:picLocks noChangeAspect="1"/>
          </p:cNvPicPr>
          <p:nvPr/>
        </p:nvPicPr>
        <p:blipFill>
          <a:blip r:embed="rId3"/>
          <a:stretch>
            <a:fillRect/>
          </a:stretch>
        </p:blipFill>
        <p:spPr>
          <a:xfrm>
            <a:off x="3162981" y="5322252"/>
            <a:ext cx="1730158" cy="865079"/>
          </a:xfrm>
          <a:prstGeom prst="rect">
            <a:avLst/>
          </a:prstGeom>
        </p:spPr>
      </p:pic>
    </p:spTree>
    <p:extLst>
      <p:ext uri="{BB962C8B-B14F-4D97-AF65-F5344CB8AC3E}">
        <p14:creationId xmlns:p14="http://schemas.microsoft.com/office/powerpoint/2010/main" val="110544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00D0-F5FE-46AB-8176-662F31307820}"/>
              </a:ext>
            </a:extLst>
          </p:cNvPr>
          <p:cNvSpPr>
            <a:spLocks noGrp="1"/>
          </p:cNvSpPr>
          <p:nvPr>
            <p:ph type="title"/>
          </p:nvPr>
        </p:nvSpPr>
        <p:spPr/>
        <p:txBody>
          <a:bodyPr/>
          <a:lstStyle/>
          <a:p>
            <a:r>
              <a:rPr lang="en-IN" dirty="0"/>
              <a:t>P-value method</a:t>
            </a:r>
          </a:p>
        </p:txBody>
      </p:sp>
      <p:sp>
        <p:nvSpPr>
          <p:cNvPr id="3" name="Content Placeholder 2">
            <a:extLst>
              <a:ext uri="{FF2B5EF4-FFF2-40B4-BE49-F238E27FC236}">
                <a16:creationId xmlns:a16="http://schemas.microsoft.com/office/drawing/2014/main" id="{6A2AAB09-E032-4356-97F3-E67A35DCD46A}"/>
              </a:ext>
            </a:extLst>
          </p:cNvPr>
          <p:cNvSpPr>
            <a:spLocks noGrp="1"/>
          </p:cNvSpPr>
          <p:nvPr>
            <p:ph idx="1"/>
          </p:nvPr>
        </p:nvSpPr>
        <p:spPr/>
        <p:txBody>
          <a:bodyPr/>
          <a:lstStyle/>
          <a:p>
            <a:r>
              <a:rPr lang="en-US" dirty="0"/>
              <a:t>A P-value measures the strength of evidence in support of a null hypothesis.</a:t>
            </a:r>
          </a:p>
          <a:p>
            <a:r>
              <a:rPr lang="en-US" dirty="0"/>
              <a:t>Its technical definition is given as the probability of observing a similar or an extreme observation given the null hypothesis is true.</a:t>
            </a:r>
          </a:p>
          <a:p>
            <a:r>
              <a:rPr lang="en-US" dirty="0"/>
              <a:t>You calculate the Z-score of the value.</a:t>
            </a:r>
          </a:p>
          <a:p>
            <a:r>
              <a:rPr lang="en-US" dirty="0"/>
              <a:t>Depending on whether it is one-tailed or two-tailed you find the p-value</a:t>
            </a:r>
          </a:p>
        </p:txBody>
      </p:sp>
      <p:pic>
        <p:nvPicPr>
          <p:cNvPr id="4" name="Picture 3">
            <a:extLst>
              <a:ext uri="{FF2B5EF4-FFF2-40B4-BE49-F238E27FC236}">
                <a16:creationId xmlns:a16="http://schemas.microsoft.com/office/drawing/2014/main" id="{0207A83A-AC52-4C99-93B8-15C860E8C528}"/>
              </a:ext>
            </a:extLst>
          </p:cNvPr>
          <p:cNvPicPr>
            <a:picLocks noChangeAspect="1"/>
          </p:cNvPicPr>
          <p:nvPr/>
        </p:nvPicPr>
        <p:blipFill>
          <a:blip r:embed="rId2"/>
          <a:stretch>
            <a:fillRect/>
          </a:stretch>
        </p:blipFill>
        <p:spPr>
          <a:xfrm>
            <a:off x="6462711" y="3777520"/>
            <a:ext cx="1532528" cy="799580"/>
          </a:xfrm>
          <a:prstGeom prst="rect">
            <a:avLst/>
          </a:prstGeom>
        </p:spPr>
      </p:pic>
    </p:spTree>
    <p:extLst>
      <p:ext uri="{BB962C8B-B14F-4D97-AF65-F5344CB8AC3E}">
        <p14:creationId xmlns:p14="http://schemas.microsoft.com/office/powerpoint/2010/main" val="223190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28F3-4861-495D-B28A-0B786EC93332}"/>
              </a:ext>
            </a:extLst>
          </p:cNvPr>
          <p:cNvSpPr>
            <a:spLocks noGrp="1"/>
          </p:cNvSpPr>
          <p:nvPr>
            <p:ph type="title"/>
          </p:nvPr>
        </p:nvSpPr>
        <p:spPr/>
        <p:txBody>
          <a:bodyPr/>
          <a:lstStyle/>
          <a:p>
            <a:endParaRPr lang="en-IN"/>
          </a:p>
        </p:txBody>
      </p:sp>
      <p:pic>
        <p:nvPicPr>
          <p:cNvPr id="8194" name="Picture 2" descr="https://cdn.upgrad.com/UpGrad/temp/22c68b39-2b49-4b1f-b959-8726ec72554d/1.png">
            <a:extLst>
              <a:ext uri="{FF2B5EF4-FFF2-40B4-BE49-F238E27FC236}">
                <a16:creationId xmlns:a16="http://schemas.microsoft.com/office/drawing/2014/main" id="{764F466B-0845-478B-BE5E-A10BFB78BE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0816" y="1117044"/>
            <a:ext cx="7930367" cy="489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9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9F38-B4C4-4EA0-BDAE-96E3FA312F74}"/>
              </a:ext>
            </a:extLst>
          </p:cNvPr>
          <p:cNvSpPr>
            <a:spLocks noGrp="1"/>
          </p:cNvSpPr>
          <p:nvPr>
            <p:ph type="title"/>
          </p:nvPr>
        </p:nvSpPr>
        <p:spPr/>
        <p:txBody>
          <a:bodyPr/>
          <a:lstStyle/>
          <a:p>
            <a:r>
              <a:rPr lang="en-IN" dirty="0"/>
              <a:t>Major focus</a:t>
            </a:r>
          </a:p>
        </p:txBody>
      </p:sp>
      <p:sp>
        <p:nvSpPr>
          <p:cNvPr id="3" name="Content Placeholder 2">
            <a:extLst>
              <a:ext uri="{FF2B5EF4-FFF2-40B4-BE49-F238E27FC236}">
                <a16:creationId xmlns:a16="http://schemas.microsoft.com/office/drawing/2014/main" id="{2161647F-4C8B-4E79-9D24-58FFF2BA2EC0}"/>
              </a:ext>
            </a:extLst>
          </p:cNvPr>
          <p:cNvSpPr>
            <a:spLocks noGrp="1"/>
          </p:cNvSpPr>
          <p:nvPr>
            <p:ph idx="1"/>
          </p:nvPr>
        </p:nvSpPr>
        <p:spPr/>
        <p:txBody>
          <a:bodyPr/>
          <a:lstStyle/>
          <a:p>
            <a:r>
              <a:rPr lang="en-IN" dirty="0"/>
              <a:t>Normal Distribution</a:t>
            </a:r>
          </a:p>
          <a:p>
            <a:r>
              <a:rPr lang="en-IN" dirty="0"/>
              <a:t>Sampling Distribution and Central Limit theorem</a:t>
            </a:r>
          </a:p>
          <a:p>
            <a:r>
              <a:rPr lang="en-IN" dirty="0"/>
              <a:t>Basic concepts of Hypothesis Testing</a:t>
            </a:r>
          </a:p>
          <a:p>
            <a:r>
              <a:rPr lang="en-IN" dirty="0"/>
              <a:t>Critical value and P-value.</a:t>
            </a:r>
          </a:p>
          <a:p>
            <a:r>
              <a:rPr lang="en-IN" dirty="0"/>
              <a:t>Types of Errors.</a:t>
            </a:r>
          </a:p>
          <a:p>
            <a:pPr marL="0" indent="0">
              <a:buNone/>
            </a:pPr>
            <a:endParaRPr lang="en-IN" dirty="0"/>
          </a:p>
        </p:txBody>
      </p:sp>
    </p:spTree>
    <p:extLst>
      <p:ext uri="{BB962C8B-B14F-4D97-AF65-F5344CB8AC3E}">
        <p14:creationId xmlns:p14="http://schemas.microsoft.com/office/powerpoint/2010/main" val="37539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AC30-65E8-456C-B814-A900CF938715}"/>
              </a:ext>
            </a:extLst>
          </p:cNvPr>
          <p:cNvSpPr>
            <a:spLocks noGrp="1"/>
          </p:cNvSpPr>
          <p:nvPr>
            <p:ph type="title"/>
          </p:nvPr>
        </p:nvSpPr>
        <p:spPr/>
        <p:txBody>
          <a:bodyPr/>
          <a:lstStyle/>
          <a:p>
            <a:r>
              <a:rPr lang="en-IN" dirty="0"/>
              <a:t>Types of Errors</a:t>
            </a:r>
          </a:p>
        </p:txBody>
      </p:sp>
      <p:sp>
        <p:nvSpPr>
          <p:cNvPr id="3" name="Content Placeholder 2">
            <a:extLst>
              <a:ext uri="{FF2B5EF4-FFF2-40B4-BE49-F238E27FC236}">
                <a16:creationId xmlns:a16="http://schemas.microsoft.com/office/drawing/2014/main" id="{D0DF14DD-EB43-45D1-86C9-D7655F4895DF}"/>
              </a:ext>
            </a:extLst>
          </p:cNvPr>
          <p:cNvSpPr>
            <a:spLocks noGrp="1"/>
          </p:cNvSpPr>
          <p:nvPr>
            <p:ph idx="1"/>
          </p:nvPr>
        </p:nvSpPr>
        <p:spPr/>
        <p:txBody>
          <a:bodyPr>
            <a:normAutofit fontScale="92500"/>
          </a:bodyPr>
          <a:lstStyle/>
          <a:p>
            <a:r>
              <a:rPr lang="en-IN" dirty="0"/>
              <a:t>Situation 1: Let’s say we have a population of 100 cars. Out of which we have 30 cars whose mileage is 22 kmpl, whereas the rest 70 have a mileage of 28kmpl. So the average population mileage is (70*28+30*22)/100 = 26.2 kmpl.</a:t>
            </a:r>
          </a:p>
          <a:p>
            <a:r>
              <a:rPr lang="en-IN" dirty="0"/>
              <a:t>Now let’s say you want to test the claim that the average population mileage at least 25kmpl. For this experiment, you chose those 30 cars and hence the sample mean came out to be 22kmpl. And you rejected the null hypothesis(Assume that the standard deviation and the LOS was chosen appropriately). </a:t>
            </a:r>
          </a:p>
          <a:p>
            <a:r>
              <a:rPr lang="en-IN" dirty="0"/>
              <a:t>Here you’ve committed a Type-1 error.</a:t>
            </a:r>
          </a:p>
        </p:txBody>
      </p:sp>
    </p:spTree>
    <p:extLst>
      <p:ext uri="{BB962C8B-B14F-4D97-AF65-F5344CB8AC3E}">
        <p14:creationId xmlns:p14="http://schemas.microsoft.com/office/powerpoint/2010/main" val="1769333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AC30-65E8-456C-B814-A900CF938715}"/>
              </a:ext>
            </a:extLst>
          </p:cNvPr>
          <p:cNvSpPr>
            <a:spLocks noGrp="1"/>
          </p:cNvSpPr>
          <p:nvPr>
            <p:ph type="title"/>
          </p:nvPr>
        </p:nvSpPr>
        <p:spPr/>
        <p:txBody>
          <a:bodyPr/>
          <a:lstStyle/>
          <a:p>
            <a:r>
              <a:rPr lang="en-IN" dirty="0"/>
              <a:t>Types of Errors</a:t>
            </a:r>
          </a:p>
        </p:txBody>
      </p:sp>
      <p:sp>
        <p:nvSpPr>
          <p:cNvPr id="3" name="Content Placeholder 2">
            <a:extLst>
              <a:ext uri="{FF2B5EF4-FFF2-40B4-BE49-F238E27FC236}">
                <a16:creationId xmlns:a16="http://schemas.microsoft.com/office/drawing/2014/main" id="{D0DF14DD-EB43-45D1-86C9-D7655F4895DF}"/>
              </a:ext>
            </a:extLst>
          </p:cNvPr>
          <p:cNvSpPr>
            <a:spLocks noGrp="1"/>
          </p:cNvSpPr>
          <p:nvPr>
            <p:ph idx="1"/>
          </p:nvPr>
        </p:nvSpPr>
        <p:spPr/>
        <p:txBody>
          <a:bodyPr>
            <a:normAutofit fontScale="92500"/>
          </a:bodyPr>
          <a:lstStyle/>
          <a:p>
            <a:r>
              <a:rPr lang="en-IN" dirty="0"/>
              <a:t>Situation 1: Let’s say we have a population of 100 cars. Out of which we have 30 cars whose mileage is 22 kmpl, whereas the rest 70 have a mileage of 28kmpl. So the average population mileage is (70*28+30*22)/100 = 26.2 kmpl.</a:t>
            </a:r>
          </a:p>
          <a:p>
            <a:r>
              <a:rPr lang="en-IN" dirty="0"/>
              <a:t>Now let’s say you want to test the claim that the average population mileage is at least 27kmpl. For this experiment, you chose those 70 cars and hence the sample mean came out to be 28kmpl. And you failed to reject the null hypothesis(Assume that the standard deviation and the LOS was chosen appropriately). </a:t>
            </a:r>
          </a:p>
          <a:p>
            <a:r>
              <a:rPr lang="en-IN" dirty="0"/>
              <a:t>Here you’ve committed a Type-2 error.</a:t>
            </a:r>
          </a:p>
        </p:txBody>
      </p:sp>
    </p:spTree>
    <p:extLst>
      <p:ext uri="{BB962C8B-B14F-4D97-AF65-F5344CB8AC3E}">
        <p14:creationId xmlns:p14="http://schemas.microsoft.com/office/powerpoint/2010/main" val="1146067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7" name="Picture 86">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8" name="Rectangle 87">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0" name="Picture 89">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B1B6DE4-857F-4A30-8D34-7E1D59B22A72}"/>
              </a:ext>
            </a:extLst>
          </p:cNvPr>
          <p:cNvSpPr>
            <a:spLocks noGrp="1"/>
          </p:cNvSpPr>
          <p:nvPr>
            <p:ph type="title"/>
          </p:nvPr>
        </p:nvSpPr>
        <p:spPr>
          <a:xfrm>
            <a:off x="6094412" y="982132"/>
            <a:ext cx="4802185" cy="1303867"/>
          </a:xfrm>
        </p:spPr>
        <p:txBody>
          <a:bodyPr>
            <a:normAutofit/>
          </a:bodyPr>
          <a:lstStyle/>
          <a:p>
            <a:r>
              <a:rPr lang="en-IN">
                <a:solidFill>
                  <a:srgbClr val="262626"/>
                </a:solidFill>
              </a:rPr>
              <a:t>Types of Errors</a:t>
            </a:r>
          </a:p>
        </p:txBody>
      </p:sp>
      <p:sp>
        <p:nvSpPr>
          <p:cNvPr id="92" name="Rectangle 91">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3" name="Picture 2" descr="https://cdn.upgrad.com/UpGrad/temp/c75cb725-4929-4bc0-bc90-9bbeadde779f/4.png">
            <a:extLst>
              <a:ext uri="{FF2B5EF4-FFF2-40B4-BE49-F238E27FC236}">
                <a16:creationId xmlns:a16="http://schemas.microsoft.com/office/drawing/2014/main" id="{C7F2AE64-91F5-4FC2-85DE-8B95447F8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683" y="1469042"/>
            <a:ext cx="3876801" cy="3741112"/>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Straight Connector 93">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7175" name="Content Placeholder 7174">
            <a:extLst>
              <a:ext uri="{FF2B5EF4-FFF2-40B4-BE49-F238E27FC236}">
                <a16:creationId xmlns:a16="http://schemas.microsoft.com/office/drawing/2014/main" id="{761EA117-9625-480C-89EC-EE55E8E7234D}"/>
              </a:ext>
            </a:extLst>
          </p:cNvPr>
          <p:cNvSpPr>
            <a:spLocks noGrp="1"/>
          </p:cNvSpPr>
          <p:nvPr>
            <p:ph idx="1"/>
          </p:nvPr>
        </p:nvSpPr>
        <p:spPr>
          <a:xfrm>
            <a:off x="6094412" y="2556932"/>
            <a:ext cx="4802184" cy="3318936"/>
          </a:xfrm>
        </p:spPr>
        <p:txBody>
          <a:bodyPr>
            <a:normAutofit/>
          </a:bodyPr>
          <a:lstStyle/>
          <a:p>
            <a:r>
              <a:rPr lang="en-US" dirty="0">
                <a:solidFill>
                  <a:srgbClr val="262626"/>
                </a:solidFill>
              </a:rPr>
              <a:t>Since we’re trying to prove the alternate hypothesis in a hypothesis test, the Type-1  error is also known as a false positive and Type-2 error is known as a false negative.</a:t>
            </a:r>
          </a:p>
        </p:txBody>
      </p:sp>
    </p:spTree>
    <p:extLst>
      <p:ext uri="{BB962C8B-B14F-4D97-AF65-F5344CB8AC3E}">
        <p14:creationId xmlns:p14="http://schemas.microsoft.com/office/powerpoint/2010/main" val="133901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8BF2-BADF-426B-9B03-397170AB8FC8}"/>
              </a:ext>
            </a:extLst>
          </p:cNvPr>
          <p:cNvSpPr>
            <a:spLocks noGrp="1"/>
          </p:cNvSpPr>
          <p:nvPr>
            <p:ph type="title"/>
          </p:nvPr>
        </p:nvSpPr>
        <p:spPr/>
        <p:txBody>
          <a:bodyPr/>
          <a:lstStyle/>
          <a:p>
            <a:r>
              <a:rPr lang="en-IN" dirty="0"/>
              <a:t>Trade-Offs in alpha and beta </a:t>
            </a:r>
          </a:p>
        </p:txBody>
      </p:sp>
      <p:sp>
        <p:nvSpPr>
          <p:cNvPr id="3" name="Content Placeholder 2">
            <a:extLst>
              <a:ext uri="{FF2B5EF4-FFF2-40B4-BE49-F238E27FC236}">
                <a16:creationId xmlns:a16="http://schemas.microsoft.com/office/drawing/2014/main" id="{926FE1C9-6193-46FA-8043-6E66B4AD2384}"/>
              </a:ext>
            </a:extLst>
          </p:cNvPr>
          <p:cNvSpPr>
            <a:spLocks noGrp="1"/>
          </p:cNvSpPr>
          <p:nvPr>
            <p:ph idx="1"/>
          </p:nvPr>
        </p:nvSpPr>
        <p:spPr/>
        <p:txBody>
          <a:bodyPr/>
          <a:lstStyle/>
          <a:p>
            <a:r>
              <a:rPr lang="en-IN" dirty="0"/>
              <a:t>Imagine a teacher wants to guess how many of its students will score 100 in the next Maths paper. She is taking the previous test as the criteria for deciding how to choose them</a:t>
            </a:r>
          </a:p>
          <a:p>
            <a:r>
              <a:rPr lang="en-IN" dirty="0"/>
              <a:t>She decided to keep a cut-off of 90 marks as the criteria, and found out 7 students who clear the cut-off with marks – 99,97,96,93,92,91,91.</a:t>
            </a:r>
          </a:p>
          <a:p>
            <a:r>
              <a:rPr lang="en-IN" dirty="0"/>
              <a:t>Next she decided to increase the cut-off to 95. For this, the students that were selected were 3- 99,97,96.</a:t>
            </a:r>
          </a:p>
        </p:txBody>
      </p:sp>
    </p:spTree>
    <p:extLst>
      <p:ext uri="{BB962C8B-B14F-4D97-AF65-F5344CB8AC3E}">
        <p14:creationId xmlns:p14="http://schemas.microsoft.com/office/powerpoint/2010/main" val="20977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9D80-46FE-43E8-9C74-5D1E5D6F6DE8}"/>
              </a:ext>
            </a:extLst>
          </p:cNvPr>
          <p:cNvSpPr>
            <a:spLocks noGrp="1"/>
          </p:cNvSpPr>
          <p:nvPr>
            <p:ph type="title"/>
          </p:nvPr>
        </p:nvSpPr>
        <p:spPr/>
        <p:txBody>
          <a:bodyPr/>
          <a:lstStyle/>
          <a:p>
            <a:r>
              <a:rPr lang="en-IN" dirty="0"/>
              <a:t>Trade-offs continued</a:t>
            </a:r>
          </a:p>
        </p:txBody>
      </p:sp>
      <p:sp>
        <p:nvSpPr>
          <p:cNvPr id="3" name="Content Placeholder 2">
            <a:extLst>
              <a:ext uri="{FF2B5EF4-FFF2-40B4-BE49-F238E27FC236}">
                <a16:creationId xmlns:a16="http://schemas.microsoft.com/office/drawing/2014/main" id="{CCC01B1B-0388-4880-9D8B-3BD941406984}"/>
              </a:ext>
            </a:extLst>
          </p:cNvPr>
          <p:cNvSpPr>
            <a:spLocks noGrp="1"/>
          </p:cNvSpPr>
          <p:nvPr>
            <p:ph idx="1"/>
          </p:nvPr>
        </p:nvSpPr>
        <p:spPr/>
        <p:txBody>
          <a:bodyPr>
            <a:normAutofit/>
          </a:bodyPr>
          <a:lstStyle/>
          <a:p>
            <a:r>
              <a:rPr lang="en-IN" dirty="0"/>
              <a:t>By increasing the cut-off, we reduced the number of students who fall into the category.</a:t>
            </a:r>
          </a:p>
          <a:p>
            <a:r>
              <a:rPr lang="en-IN" dirty="0"/>
              <a:t>But also, we made sure that the students who are selected have a better chance of scoring 100.</a:t>
            </a:r>
          </a:p>
          <a:p>
            <a:r>
              <a:rPr lang="en-IN" dirty="0"/>
              <a:t>Similarly, alpha and beta are also related.</a:t>
            </a:r>
          </a:p>
        </p:txBody>
      </p:sp>
    </p:spTree>
    <p:extLst>
      <p:ext uri="{BB962C8B-B14F-4D97-AF65-F5344CB8AC3E}">
        <p14:creationId xmlns:p14="http://schemas.microsoft.com/office/powerpoint/2010/main" val="1540013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A8F3-F450-4F9B-99A5-5E11F26B816E}"/>
              </a:ext>
            </a:extLst>
          </p:cNvPr>
          <p:cNvSpPr>
            <a:spLocks noGrp="1"/>
          </p:cNvSpPr>
          <p:nvPr>
            <p:ph type="title"/>
          </p:nvPr>
        </p:nvSpPr>
        <p:spPr/>
        <p:txBody>
          <a:bodyPr/>
          <a:lstStyle/>
          <a:p>
            <a:r>
              <a:rPr lang="en-IN" dirty="0"/>
              <a:t>Trade-Offs contd..</a:t>
            </a:r>
          </a:p>
        </p:txBody>
      </p:sp>
      <p:sp>
        <p:nvSpPr>
          <p:cNvPr id="3" name="Content Placeholder 2">
            <a:extLst>
              <a:ext uri="{FF2B5EF4-FFF2-40B4-BE49-F238E27FC236}">
                <a16:creationId xmlns:a16="http://schemas.microsoft.com/office/drawing/2014/main" id="{B0BF4219-67F7-4E8C-9957-6851A85BF119}"/>
              </a:ext>
            </a:extLst>
          </p:cNvPr>
          <p:cNvSpPr>
            <a:spLocks noGrp="1"/>
          </p:cNvSpPr>
          <p:nvPr>
            <p:ph idx="1"/>
          </p:nvPr>
        </p:nvSpPr>
        <p:spPr/>
        <p:txBody>
          <a:bodyPr/>
          <a:lstStyle/>
          <a:p>
            <a:r>
              <a:rPr lang="en-IN" dirty="0"/>
              <a:t>When you increase alpha, the probability of falsely rejecting the null hypothesis increases, but when we do fail to reject the null hypothesis, we have a stronger evidence now that our decision was correct. So 1-beta increases or beta decreases( the probability of accepting a false null hypothesis)</a:t>
            </a:r>
          </a:p>
          <a:p>
            <a:r>
              <a:rPr lang="en-IN" dirty="0"/>
              <a:t>Similarly, when you decrease alpha, the probability of falsely rejecting the null hypothesis decreases, but it also makes it easier to accept a false null hypothesis and hence the value of beta increases.</a:t>
            </a:r>
          </a:p>
          <a:p>
            <a:pPr marL="0" indent="0">
              <a:buNone/>
            </a:pPr>
            <a:endParaRPr lang="en-IN" dirty="0"/>
          </a:p>
          <a:p>
            <a:endParaRPr lang="en-IN" dirty="0"/>
          </a:p>
        </p:txBody>
      </p:sp>
    </p:spTree>
    <p:extLst>
      <p:ext uri="{BB962C8B-B14F-4D97-AF65-F5344CB8AC3E}">
        <p14:creationId xmlns:p14="http://schemas.microsoft.com/office/powerpoint/2010/main" val="321006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22DA-3AAD-4CCA-A342-43CAFD18026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CABFE50-7349-4619-8B61-2A2EF1AD4212}"/>
              </a:ext>
            </a:extLst>
          </p:cNvPr>
          <p:cNvSpPr>
            <a:spLocks noGrp="1"/>
          </p:cNvSpPr>
          <p:nvPr>
            <p:ph idx="1"/>
          </p:nvPr>
        </p:nvSpPr>
        <p:spPr/>
        <p:txBody>
          <a:bodyPr>
            <a:normAutofit fontScale="92500"/>
          </a:bodyPr>
          <a:lstStyle/>
          <a:p>
            <a:r>
              <a:rPr lang="en-IN" dirty="0"/>
              <a:t>Let’s say you have a H0 which states that u &lt;=70 and the sample mean was 75.</a:t>
            </a:r>
          </a:p>
          <a:p>
            <a:r>
              <a:rPr lang="en-IN" dirty="0"/>
              <a:t>At alpha = 0.05, you  have the UCV as 75.4.</a:t>
            </a:r>
          </a:p>
          <a:p>
            <a:r>
              <a:rPr lang="en-IN" dirty="0"/>
              <a:t>At alpha =0.10, you have the UCV as 74.3</a:t>
            </a:r>
          </a:p>
          <a:p>
            <a:r>
              <a:rPr lang="en-IN" dirty="0"/>
              <a:t>(Please note that these are hypothetical values. The only pattern that remains same here is that the UCV would decrease given that the alpha value is increasing)</a:t>
            </a:r>
          </a:p>
          <a:p>
            <a:r>
              <a:rPr lang="en-IN" dirty="0"/>
              <a:t>In the second case, it is much easier to reject the null hypothesis. But it also made it harder for us to make a mistake if in fact we are failing to reject it.</a:t>
            </a:r>
          </a:p>
        </p:txBody>
      </p:sp>
    </p:spTree>
    <p:extLst>
      <p:ext uri="{BB962C8B-B14F-4D97-AF65-F5344CB8AC3E}">
        <p14:creationId xmlns:p14="http://schemas.microsoft.com/office/powerpoint/2010/main" val="735652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DAE9-C7EE-4BFE-BF41-7FCFA68163B9}"/>
              </a:ext>
            </a:extLst>
          </p:cNvPr>
          <p:cNvSpPr>
            <a:spLocks noGrp="1"/>
          </p:cNvSpPr>
          <p:nvPr>
            <p:ph type="title"/>
          </p:nvPr>
        </p:nvSpPr>
        <p:spPr/>
        <p:txBody>
          <a:bodyPr/>
          <a:lstStyle/>
          <a:p>
            <a:r>
              <a:rPr lang="en-IN" dirty="0"/>
              <a:t>Trade-offs</a:t>
            </a:r>
          </a:p>
        </p:txBody>
      </p:sp>
      <p:sp>
        <p:nvSpPr>
          <p:cNvPr id="3" name="Content Placeholder 2">
            <a:extLst>
              <a:ext uri="{FF2B5EF4-FFF2-40B4-BE49-F238E27FC236}">
                <a16:creationId xmlns:a16="http://schemas.microsoft.com/office/drawing/2014/main" id="{FD6DD153-C3FD-41AC-9B53-E452877DEAC3}"/>
              </a:ext>
            </a:extLst>
          </p:cNvPr>
          <p:cNvSpPr>
            <a:spLocks noGrp="1"/>
          </p:cNvSpPr>
          <p:nvPr>
            <p:ph idx="1"/>
          </p:nvPr>
        </p:nvSpPr>
        <p:spPr/>
        <p:txBody>
          <a:bodyPr/>
          <a:lstStyle/>
          <a:p>
            <a:r>
              <a:rPr lang="en-IN" dirty="0"/>
              <a:t>Alpha value needs to be considered when the producer is at a higher risk. So if the consumer doesn’t face a  huge risk if the product is faulty and gets passed, then we need to make sure that the alpha value is low , even though beta value is high.</a:t>
            </a:r>
          </a:p>
          <a:p>
            <a:endParaRPr lang="en-IN" dirty="0"/>
          </a:p>
          <a:p>
            <a:r>
              <a:rPr lang="en-IN" dirty="0"/>
              <a:t>Beta value needs to be considered when the consumer is at a risk. We need to keep it low, so that we aren’t falsely failing to reject a null hypothesis</a:t>
            </a:r>
          </a:p>
        </p:txBody>
      </p:sp>
    </p:spTree>
    <p:extLst>
      <p:ext uri="{BB962C8B-B14F-4D97-AF65-F5344CB8AC3E}">
        <p14:creationId xmlns:p14="http://schemas.microsoft.com/office/powerpoint/2010/main" val="342752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602E-EF80-4DF5-A08D-863D79E9E4A9}"/>
              </a:ext>
            </a:extLst>
          </p:cNvPr>
          <p:cNvSpPr>
            <a:spLocks noGrp="1"/>
          </p:cNvSpPr>
          <p:nvPr>
            <p:ph type="title"/>
          </p:nvPr>
        </p:nvSpPr>
        <p:spPr/>
        <p:txBody>
          <a:bodyPr/>
          <a:lstStyle/>
          <a:p>
            <a:r>
              <a:rPr lang="en-IN" dirty="0"/>
              <a:t>Basics of Probability</a:t>
            </a:r>
          </a:p>
        </p:txBody>
      </p:sp>
      <p:sp>
        <p:nvSpPr>
          <p:cNvPr id="3" name="Content Placeholder 2">
            <a:extLst>
              <a:ext uri="{FF2B5EF4-FFF2-40B4-BE49-F238E27FC236}">
                <a16:creationId xmlns:a16="http://schemas.microsoft.com/office/drawing/2014/main" id="{7DFA6554-BC88-4986-ADFD-456A3ABCD5AD}"/>
              </a:ext>
            </a:extLst>
          </p:cNvPr>
          <p:cNvSpPr>
            <a:spLocks noGrp="1"/>
          </p:cNvSpPr>
          <p:nvPr>
            <p:ph idx="1"/>
          </p:nvPr>
        </p:nvSpPr>
        <p:spPr/>
        <p:txBody>
          <a:bodyPr>
            <a:normAutofit fontScale="92500"/>
          </a:bodyPr>
          <a:lstStyle/>
          <a:p>
            <a:r>
              <a:rPr lang="en-IN" b="1" dirty="0"/>
              <a:t>Random Variable (X) </a:t>
            </a:r>
            <a:r>
              <a:rPr lang="en-IN" dirty="0"/>
              <a:t>: A variable that converts the outcome of an experiment to something measurable.</a:t>
            </a:r>
          </a:p>
          <a:p>
            <a:r>
              <a:rPr lang="en-IN" b="1" dirty="0"/>
              <a:t>Probability Distribution</a:t>
            </a:r>
            <a:r>
              <a:rPr lang="en-IN" dirty="0"/>
              <a:t>: </a:t>
            </a:r>
            <a:r>
              <a:rPr lang="en-US" dirty="0"/>
              <a:t>A probability distribution for X, basically, is ANY form of representation that tells us the probability for all possible values of X.</a:t>
            </a:r>
            <a:endParaRPr lang="en-IN" dirty="0"/>
          </a:p>
          <a:p>
            <a:r>
              <a:rPr lang="en-IN" b="1" dirty="0"/>
              <a:t>Expected Value</a:t>
            </a:r>
            <a:r>
              <a:rPr lang="en-IN" dirty="0"/>
              <a:t>: </a:t>
            </a:r>
            <a:r>
              <a:rPr lang="en-US" dirty="0"/>
              <a:t>The expected value for a variable X is the value of X we would “expect” to get after performing the experiment once. It is also called the expectation, average, and mean value.</a:t>
            </a:r>
            <a:r>
              <a:rPr lang="en-IN" dirty="0"/>
              <a:t>EV(X) = x1*P(X = x1) + x2*P(X = x2) + x3*P(X = x3) + …………………. + </a:t>
            </a:r>
            <a:r>
              <a:rPr lang="en-IN" dirty="0" err="1"/>
              <a:t>xn</a:t>
            </a:r>
            <a:r>
              <a:rPr lang="en-IN" dirty="0"/>
              <a:t>*P(X = </a:t>
            </a:r>
            <a:r>
              <a:rPr lang="en-IN" dirty="0" err="1"/>
              <a:t>xn</a:t>
            </a:r>
            <a:r>
              <a:rPr lang="en-IN" dirty="0"/>
              <a:t>) </a:t>
            </a:r>
          </a:p>
        </p:txBody>
      </p:sp>
    </p:spTree>
    <p:extLst>
      <p:ext uri="{BB962C8B-B14F-4D97-AF65-F5344CB8AC3E}">
        <p14:creationId xmlns:p14="http://schemas.microsoft.com/office/powerpoint/2010/main" val="375748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7969-0B12-465A-918A-CFF9BBE761AB}"/>
              </a:ext>
            </a:extLst>
          </p:cNvPr>
          <p:cNvSpPr>
            <a:spLocks noGrp="1"/>
          </p:cNvSpPr>
          <p:nvPr>
            <p:ph type="title"/>
          </p:nvPr>
        </p:nvSpPr>
        <p:spPr/>
        <p:txBody>
          <a:bodyPr/>
          <a:lstStyle/>
          <a:p>
            <a:r>
              <a:rPr lang="en-IN" dirty="0"/>
              <a:t>Discrete Probability Distribution</a:t>
            </a:r>
          </a:p>
        </p:txBody>
      </p:sp>
      <p:sp>
        <p:nvSpPr>
          <p:cNvPr id="3" name="Content Placeholder 2">
            <a:extLst>
              <a:ext uri="{FF2B5EF4-FFF2-40B4-BE49-F238E27FC236}">
                <a16:creationId xmlns:a16="http://schemas.microsoft.com/office/drawing/2014/main" id="{987F2733-01F0-416E-A44B-B54B7E50862D}"/>
              </a:ext>
            </a:extLst>
          </p:cNvPr>
          <p:cNvSpPr>
            <a:spLocks noGrp="1"/>
          </p:cNvSpPr>
          <p:nvPr>
            <p:ph idx="1"/>
          </p:nvPr>
        </p:nvSpPr>
        <p:spPr/>
        <p:txBody>
          <a:bodyPr>
            <a:normAutofit fontScale="92500" lnSpcReduction="10000"/>
          </a:bodyPr>
          <a:lstStyle/>
          <a:p>
            <a:r>
              <a:rPr lang="en-IN" dirty="0"/>
              <a:t>Difference between theoretical and experimental probabilities</a:t>
            </a:r>
          </a:p>
          <a:p>
            <a:r>
              <a:rPr lang="en-IN" dirty="0"/>
              <a:t>Binomial Distribution </a:t>
            </a:r>
          </a:p>
          <a:p>
            <a:pPr lvl="1"/>
            <a:r>
              <a:rPr lang="en-IN" dirty="0"/>
              <a:t>The number of trials are fixed</a:t>
            </a:r>
          </a:p>
          <a:p>
            <a:pPr lvl="1"/>
            <a:r>
              <a:rPr lang="en-IN" dirty="0"/>
              <a:t>There are only 2 possible outcomes for each trial.</a:t>
            </a:r>
          </a:p>
          <a:p>
            <a:pPr lvl="1"/>
            <a:r>
              <a:rPr lang="en-IN" dirty="0"/>
              <a:t>The probability of success remains the same throughout the experiment.</a:t>
            </a:r>
          </a:p>
          <a:p>
            <a:r>
              <a:rPr lang="en-IN" dirty="0"/>
              <a:t>If p denotes the probability of success and r is the number of successes, then we have</a:t>
            </a:r>
          </a:p>
          <a:p>
            <a:r>
              <a:rPr lang="en-IN" b="1" dirty="0"/>
              <a:t>P(X = r)</a:t>
            </a:r>
            <a:r>
              <a:rPr lang="en-IN" dirty="0"/>
              <a:t> = </a:t>
            </a:r>
            <a:r>
              <a:rPr lang="en-IN" b="1" baseline="30000" dirty="0" err="1"/>
              <a:t>n</a:t>
            </a:r>
            <a:r>
              <a:rPr lang="en-IN" b="1" dirty="0" err="1"/>
              <a:t>C</a:t>
            </a:r>
            <a:r>
              <a:rPr lang="en-IN" b="1" baseline="-25000" dirty="0" err="1"/>
              <a:t>r</a:t>
            </a:r>
            <a:r>
              <a:rPr lang="en-IN" b="1" dirty="0"/>
              <a:t> </a:t>
            </a:r>
            <a:r>
              <a:rPr lang="en-IN" b="1" dirty="0" err="1"/>
              <a:t>p</a:t>
            </a:r>
            <a:r>
              <a:rPr lang="en-IN" b="1" baseline="30000" dirty="0" err="1"/>
              <a:t>r</a:t>
            </a:r>
            <a:r>
              <a:rPr lang="en-IN" b="1" dirty="0"/>
              <a:t>(1-p)</a:t>
            </a:r>
            <a:r>
              <a:rPr lang="en-IN" b="1" baseline="30000" dirty="0"/>
              <a:t>n-r</a:t>
            </a:r>
          </a:p>
          <a:p>
            <a:pPr marL="0" indent="0">
              <a:buNone/>
            </a:pPr>
            <a:endParaRPr lang="en-IN" dirty="0"/>
          </a:p>
        </p:txBody>
      </p:sp>
    </p:spTree>
    <p:extLst>
      <p:ext uri="{BB962C8B-B14F-4D97-AF65-F5344CB8AC3E}">
        <p14:creationId xmlns:p14="http://schemas.microsoft.com/office/powerpoint/2010/main" val="368244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6E54-5752-4651-A792-3F3762613CF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2DAF8B-4551-4DE6-932F-FF8FD77263A1}"/>
              </a:ext>
            </a:extLst>
          </p:cNvPr>
          <p:cNvSpPr>
            <a:spLocks noGrp="1"/>
          </p:cNvSpPr>
          <p:nvPr>
            <p:ph idx="1"/>
          </p:nvPr>
        </p:nvSpPr>
        <p:spPr/>
        <p:txBody>
          <a:bodyPr/>
          <a:lstStyle/>
          <a:p>
            <a:r>
              <a:rPr lang="en-IN" dirty="0"/>
              <a:t>Cumulative  Probability: </a:t>
            </a:r>
            <a:r>
              <a:rPr lang="en-US" dirty="0"/>
              <a:t>Cumulative probability of x, generally denoted by F(x), is the probability of the random variable X, taking a value lesser than x. Mathematically speaking, we’d say –</a:t>
            </a:r>
          </a:p>
          <a:p>
            <a:pPr marL="0" indent="0">
              <a:buNone/>
            </a:pPr>
            <a:r>
              <a:rPr lang="en-US" dirty="0"/>
              <a:t>                </a:t>
            </a:r>
            <a:r>
              <a:rPr lang="en-IN" dirty="0"/>
              <a:t>                       F(x) = P(X &lt;= x)</a:t>
            </a:r>
          </a:p>
        </p:txBody>
      </p:sp>
    </p:spTree>
    <p:extLst>
      <p:ext uri="{BB962C8B-B14F-4D97-AF65-F5344CB8AC3E}">
        <p14:creationId xmlns:p14="http://schemas.microsoft.com/office/powerpoint/2010/main" val="129062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4" name="Picture 7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7" name="Picture 7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EA2CA1D-C8DA-461F-8418-D3AA7F9A9E58}"/>
              </a:ext>
            </a:extLst>
          </p:cNvPr>
          <p:cNvSpPr>
            <a:spLocks noGrp="1"/>
          </p:cNvSpPr>
          <p:nvPr>
            <p:ph type="title"/>
          </p:nvPr>
        </p:nvSpPr>
        <p:spPr>
          <a:xfrm>
            <a:off x="7535825" y="982132"/>
            <a:ext cx="3360772" cy="1303867"/>
          </a:xfrm>
        </p:spPr>
        <p:txBody>
          <a:bodyPr>
            <a:normAutofit/>
          </a:bodyPr>
          <a:lstStyle/>
          <a:p>
            <a:pPr>
              <a:lnSpc>
                <a:spcPct val="90000"/>
              </a:lnSpc>
            </a:pPr>
            <a:r>
              <a:rPr lang="en-IN" sz="4100"/>
              <a:t>Continuous Probability</a:t>
            </a:r>
          </a:p>
        </p:txBody>
      </p:sp>
      <p:sp>
        <p:nvSpPr>
          <p:cNvPr id="79" name="Rectangle 7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cdn.upgrad.com/UpGrad/temp/1fc2d4d7-6822-4c01-940b-4aaaf1e4717e/csccscs.PNG">
            <a:extLst>
              <a:ext uri="{FF2B5EF4-FFF2-40B4-BE49-F238E27FC236}">
                <a16:creationId xmlns:a16="http://schemas.microsoft.com/office/drawing/2014/main" id="{6AFE0C12-641E-4B93-A258-9C81C25AE1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0462" b="3"/>
          <a:stretch/>
        </p:blipFill>
        <p:spPr bwMode="auto">
          <a:xfrm>
            <a:off x="1412683" y="1410208"/>
            <a:ext cx="5278777"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75F5774-89C1-4A5B-BD63-A09E02A0D45A}"/>
              </a:ext>
            </a:extLst>
          </p:cNvPr>
          <p:cNvSpPr>
            <a:spLocks noGrp="1"/>
          </p:cNvSpPr>
          <p:nvPr>
            <p:ph idx="1"/>
          </p:nvPr>
        </p:nvSpPr>
        <p:spPr>
          <a:xfrm>
            <a:off x="7535824" y="2556932"/>
            <a:ext cx="3360771" cy="3318936"/>
          </a:xfrm>
        </p:spPr>
        <p:txBody>
          <a:bodyPr>
            <a:normAutofit fontScale="92500" lnSpcReduction="20000"/>
          </a:bodyPr>
          <a:lstStyle/>
          <a:p>
            <a:r>
              <a:rPr lang="en-IN" dirty="0"/>
              <a:t>Uses intervals instead of points and hence cumulative probability is used.</a:t>
            </a:r>
          </a:p>
          <a:p>
            <a:r>
              <a:rPr lang="en-IN" dirty="0"/>
              <a:t>Probability Density curve(PDF): Naïve </a:t>
            </a:r>
            <a:r>
              <a:rPr lang="en-IN" dirty="0" err="1"/>
              <a:t>defn</a:t>
            </a:r>
            <a:r>
              <a:rPr lang="en-IN" dirty="0"/>
              <a:t> :Rate of change of probability per unit random variable. The area under the curve gives the cumulative probability.</a:t>
            </a:r>
          </a:p>
          <a:p>
            <a:endParaRPr lang="en-IN" dirty="0"/>
          </a:p>
        </p:txBody>
      </p:sp>
    </p:spTree>
    <p:extLst>
      <p:ext uri="{BB962C8B-B14F-4D97-AF65-F5344CB8AC3E}">
        <p14:creationId xmlns:p14="http://schemas.microsoft.com/office/powerpoint/2010/main" val="37141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4837-E064-4591-B022-FD79F9183B10}"/>
              </a:ext>
            </a:extLst>
          </p:cNvPr>
          <p:cNvSpPr>
            <a:spLocks noGrp="1"/>
          </p:cNvSpPr>
          <p:nvPr>
            <p:ph type="title"/>
          </p:nvPr>
        </p:nvSpPr>
        <p:spPr>
          <a:xfrm>
            <a:off x="1295402" y="982132"/>
            <a:ext cx="9601196" cy="1303867"/>
          </a:xfrm>
        </p:spPr>
        <p:txBody>
          <a:bodyPr/>
          <a:lstStyle/>
          <a:p>
            <a:r>
              <a:rPr lang="en-IN" dirty="0"/>
              <a:t>Probability density curve</a:t>
            </a:r>
          </a:p>
        </p:txBody>
      </p:sp>
      <p:pic>
        <p:nvPicPr>
          <p:cNvPr id="4" name="Picture 2" descr="https://cdn.upgrad.com/UpGrad/temp/1fc2d4d7-6822-4c01-940b-4aaaf1e4717e/csccscs.PNG">
            <a:extLst>
              <a:ext uri="{FF2B5EF4-FFF2-40B4-BE49-F238E27FC236}">
                <a16:creationId xmlns:a16="http://schemas.microsoft.com/office/drawing/2014/main" id="{B7AE5E52-D6B3-4A80-B9E3-1DC62D9174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462" b="3"/>
          <a:stretch/>
        </p:blipFill>
        <p:spPr bwMode="auto">
          <a:xfrm>
            <a:off x="1596190" y="2769699"/>
            <a:ext cx="3753061" cy="2743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cdn.upgrad.com/UpGrad/temp/4c285a27-83a6-490c-b552-c69b32b87b17/dvmldds.PNG">
            <a:extLst>
              <a:ext uri="{FF2B5EF4-FFF2-40B4-BE49-F238E27FC236}">
                <a16:creationId xmlns:a16="http://schemas.microsoft.com/office/drawing/2014/main" id="{8C806C7F-85BF-477E-9135-09E8DC82D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535" y="2769699"/>
            <a:ext cx="41052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EE6A-0636-44E7-812E-9DF43EE3EAF9}"/>
              </a:ext>
            </a:extLst>
          </p:cNvPr>
          <p:cNvSpPr>
            <a:spLocks noGrp="1"/>
          </p:cNvSpPr>
          <p:nvPr>
            <p:ph type="title"/>
          </p:nvPr>
        </p:nvSpPr>
        <p:spPr/>
        <p:txBody>
          <a:bodyPr/>
          <a:lstStyle/>
          <a:p>
            <a:r>
              <a:rPr lang="en-IN" dirty="0"/>
              <a:t>Normal Distribution</a:t>
            </a:r>
          </a:p>
        </p:txBody>
      </p:sp>
      <p:pic>
        <p:nvPicPr>
          <p:cNvPr id="4098" name="Picture 2" descr="https://cdn.upgrad.com/UpGrad/temp/7e133cdc-c257-42ee-8456-3b9c78d9832d/Capture12.PNG">
            <a:extLst>
              <a:ext uri="{FF2B5EF4-FFF2-40B4-BE49-F238E27FC236}">
                <a16:creationId xmlns:a16="http://schemas.microsoft.com/office/drawing/2014/main" id="{46BBCD88-48FB-4CE9-A44C-F44CCFBB31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298" y="1883768"/>
            <a:ext cx="7075699" cy="448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5693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151</TotalTime>
  <Words>2211</Words>
  <Application>Microsoft Office PowerPoint</Application>
  <PresentationFormat>Widescreen</PresentationFormat>
  <Paragraphs>132</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Garamond</vt:lpstr>
      <vt:lpstr>Organic</vt:lpstr>
      <vt:lpstr>Inferential Statistics and Hypothesis Testing</vt:lpstr>
      <vt:lpstr>Agenda for this session</vt:lpstr>
      <vt:lpstr>Major focus</vt:lpstr>
      <vt:lpstr>Basics of Probability</vt:lpstr>
      <vt:lpstr>Discrete Probability Distribution</vt:lpstr>
      <vt:lpstr>PowerPoint Presentation</vt:lpstr>
      <vt:lpstr>Continuous Probability</vt:lpstr>
      <vt:lpstr>Probability density curve</vt:lpstr>
      <vt:lpstr>Normal Distribution</vt:lpstr>
      <vt:lpstr>Standardised normal variables</vt:lpstr>
      <vt:lpstr>Sampling</vt:lpstr>
      <vt:lpstr>Sample/Population Calculations</vt:lpstr>
      <vt:lpstr>Sampling Distribution</vt:lpstr>
      <vt:lpstr>Sampling Distribution</vt:lpstr>
      <vt:lpstr>Central Limit Theorem: The assumptions</vt:lpstr>
      <vt:lpstr>Ok, but how does it help us?</vt:lpstr>
      <vt:lpstr>Formulae</vt:lpstr>
      <vt:lpstr>Clarification regarding Z* and Z score</vt:lpstr>
      <vt:lpstr>Z* =&gt; P[-Z*&lt;X&lt;Z*] whereas Z-score=&gt;P[Z&lt;=z]</vt:lpstr>
      <vt:lpstr>Z* contd…</vt:lpstr>
      <vt:lpstr>Calculations</vt:lpstr>
      <vt:lpstr>PowerPoint Presentation</vt:lpstr>
      <vt:lpstr>Hypothesis Testing</vt:lpstr>
      <vt:lpstr>Solution</vt:lpstr>
      <vt:lpstr>Fundamentals</vt:lpstr>
      <vt:lpstr>Common Misconceptions</vt:lpstr>
      <vt:lpstr>Critical Value Method</vt:lpstr>
      <vt:lpstr>P-value method</vt:lpstr>
      <vt:lpstr>PowerPoint Presentation</vt:lpstr>
      <vt:lpstr>Types of Errors</vt:lpstr>
      <vt:lpstr>Types of Errors</vt:lpstr>
      <vt:lpstr>Types of Errors</vt:lpstr>
      <vt:lpstr>Trade-Offs in alpha and beta </vt:lpstr>
      <vt:lpstr>Trade-offs continued</vt:lpstr>
      <vt:lpstr>Trade-Offs contd..</vt:lpstr>
      <vt:lpstr>Example</vt:lpstr>
      <vt:lpstr>Trade-offs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 and Hypothesis Testing</dc:title>
  <dc:creator>Mahima Prasad</dc:creator>
  <cp:lastModifiedBy>Mahima Prasad</cp:lastModifiedBy>
  <cp:revision>16</cp:revision>
  <dcterms:created xsi:type="dcterms:W3CDTF">2019-03-22T13:47:16Z</dcterms:created>
  <dcterms:modified xsi:type="dcterms:W3CDTF">2019-03-22T16:18:35Z</dcterms:modified>
</cp:coreProperties>
</file>