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3" r:id="rId6"/>
    <p:sldId id="259" r:id="rId7"/>
    <p:sldId id="260" r:id="rId8"/>
    <p:sldId id="268" r:id="rId9"/>
    <p:sldId id="269" r:id="rId10"/>
    <p:sldId id="261" r:id="rId11"/>
    <p:sldId id="262" r:id="rId12"/>
    <p:sldId id="272" r:id="rId13"/>
    <p:sldId id="270" r:id="rId14"/>
    <p:sldId id="271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0F73-F2AA-4BD8-B93F-5C75F510A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1F036-6805-4675-AE7B-3485F0736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9BBD8-1D0C-4999-B26F-2FCCB69C9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B286-6172-41F0-9642-2EBFB0A5D5FE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C62BF-16C2-467C-AB11-CD086F39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29C1A-3164-4F60-AC75-A130A62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3E5-07CC-4CC1-A427-264AB4BFB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67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BD8B-2F0E-4CAC-8827-E8B086D9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C0229-2578-4A1D-8353-33EF2BADD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B6F6B-B735-4830-9022-F686C6EA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B286-6172-41F0-9642-2EBFB0A5D5FE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555C9-0629-40EF-87A0-133367F9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CE455-BFE9-400A-8445-45FA5A60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3E5-07CC-4CC1-A427-264AB4BFB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34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9C359-C259-4303-91F0-975FB2E17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4A200-83EF-4DA1-8CBC-72FDAC0FF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501F2-5A89-41AA-833B-E40366D5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B286-6172-41F0-9642-2EBFB0A5D5FE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B4426-2AAF-4B76-8A85-13084658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492F9-92A2-4D95-A428-18102077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3E5-07CC-4CC1-A427-264AB4BFB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577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86785" y="69851"/>
            <a:ext cx="12018433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667" y="1449389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667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667" y="2976564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21D24C-9EB1-43A8-8176-D8604A5108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11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45BCD9-8ADB-4A63-8D50-EC30724B40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9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93134" y="2376489"/>
            <a:ext cx="12018433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134" y="2341564"/>
            <a:ext cx="12018433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018" y="2468564"/>
            <a:ext cx="12020549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15833FAD-A877-42F0-8C6A-E7E5E482EF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10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CDFE7D-265C-4AC9-B791-C9E3D7E26B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68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9006F2-BA94-44DC-978C-BC6D05DA58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02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A76B7-E348-47C8-A3EC-8FE614075A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58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A1B043-A07D-4FD2-AAF9-063D96EF85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06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6" name="Rounded Rectangle 5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E29E55-7BB9-4ACF-807F-F41F525E27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1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A246-9620-493D-AC3B-0BBCD7FE7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74B6C-B25A-47CE-90A6-A5DA129CC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6B667-1D1F-4D16-A40F-DB819FAF4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B286-6172-41F0-9642-2EBFB0A5D5FE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AAC5E-BF92-468E-827D-6A45C4FA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C5706-0FD4-4DD7-8D5C-CBA9AD7C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3E5-07CC-4CC1-A427-264AB4BFB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761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91018" y="4683126"/>
            <a:ext cx="1200996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018" y="4649789"/>
            <a:ext cx="1200996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018" y="4773614"/>
            <a:ext cx="12009967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C97AC180-9426-4059-8AFE-638AFB3A95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484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566C3-0662-4449-94EA-2B70BA4F4D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026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90D59D-4971-43F6-B090-21172B7837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704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297BC-A996-4DEB-A35A-08EAB967CF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8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9EDF1-D239-4DC0-BF23-F2EFEFADE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F3E94-47CA-431D-95C7-56B72E81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5F4C4-911B-40F8-A22B-C6EE394B0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B286-6172-41F0-9642-2EBFB0A5D5FE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334FB-FFBB-4A83-BEFE-FADDB27F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977F9-5417-4790-8120-AA60E3B6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3E5-07CC-4CC1-A427-264AB4BFB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66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D0A8-F3BF-4BB7-B15A-D866FD5C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F8BC1-518D-4E02-AC1B-EDA9EE65D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119AB-7CDA-47A6-9358-7C45D5918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98E48-4B77-4B8A-A8CF-C7534BBF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B286-6172-41F0-9642-2EBFB0A5D5FE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D5262-ED9E-4694-837F-B901CCEC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3682B-7419-4822-BC12-BCFB5E93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3E5-07CC-4CC1-A427-264AB4BFB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62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9953-7F08-4ABF-BD03-B8449ACC2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97928-05A2-402D-B7C8-021CE0133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DF0F1-1830-4A85-B381-1F2F7C2CF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FE065-177D-475A-8747-2D18C8CEC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76534-90AC-4AE0-9408-2B8AB53BC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80DE74-BA7A-4099-A00A-FFE8AEDC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B286-6172-41F0-9642-2EBFB0A5D5FE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AC811-DF5A-483E-8CE1-0D3C604B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FF2565-F942-41E1-936F-DA34623C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3E5-07CC-4CC1-A427-264AB4BFB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21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48F6-D77F-4557-8728-C87EBB17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318AF-C54D-4BBF-B843-BC76B095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B286-6172-41F0-9642-2EBFB0A5D5FE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72863-0F67-4F96-BCC6-DE9A5618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88068-DE1C-4005-83CF-251FD85D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3E5-07CC-4CC1-A427-264AB4BFB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12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E119D-24B3-4833-9DD2-63B1D6BC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B286-6172-41F0-9642-2EBFB0A5D5FE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C990E-AC6F-45A7-AB53-82F2292C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3AD55-3B73-495C-88F3-92222EBF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3E5-07CC-4CC1-A427-264AB4BFB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51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2E8A-7F87-4A7E-9E10-67DFB5BC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A9AC9-CEE7-45FC-91E8-8440DED99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9011C-4A66-4BE1-B0D3-F9410E3DB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FFE43-057D-43A4-AD43-2D1C14D2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B286-6172-41F0-9642-2EBFB0A5D5FE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965A4-3FDB-4AA6-B9D0-559AA4E0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4ADD3-AEC5-4399-86FC-AB7CEB21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3E5-07CC-4CC1-A427-264AB4BFB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31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A230-FA0E-4E86-826F-D7D8237A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F638D-3876-4B20-80DE-526E2B98D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F9A34-E078-40A1-BB82-E4DA756CC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1EB5-1B05-42E5-AE4D-61F39690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B286-6172-41F0-9642-2EBFB0A5D5FE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62C0A-3DDE-4BC7-82A6-86413946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F533F-0755-48FB-9EC3-914BE78F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3E5-07CC-4CC1-A427-264AB4BFB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44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31E354-70BD-4C47-8F61-B6BEDB6D9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3C9EB-BD17-44F4-97BB-0BA55565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371A3-33CD-4398-B0B9-91A848AA5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6B286-6172-41F0-9642-2EBFB0A5D5FE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A597A-7868-4F2F-A081-11A018CC0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DED14-B6F5-4C4B-A284-D543E0F9E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463E5-07CC-4CC1-A427-264AB4BFB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71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100" name="Title Placeholder 2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775F55"/>
              </a:solidFill>
              <a:latin typeface="Century Schoolbook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775F55"/>
              </a:solidFill>
              <a:latin typeface="Century Schoolbook" pitchFamily="18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7E27D9-2C16-4E03-8173-213751EDE4A1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97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C8D7E5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5AB81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5AB81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6605-E651-4C22-AB14-5180DC6AF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Color Image Processing Using Open CV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23525-B104-4AAE-9AD1-DA16BB1C8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842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FE5D00-FEC4-42D4-8D00-C404159EA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2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D4187A-81FA-4D92-89FD-52A829FB7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9762"/>
            <a:ext cx="30480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98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numpy.full</a:t>
            </a:r>
            <a:r>
              <a:rPr lang="en-US" b="1" dirty="0"/>
              <a:t>(shape, </a:t>
            </a:r>
            <a:r>
              <a:rPr lang="en-US" b="1" dirty="0" err="1"/>
              <a:t>fill_value</a:t>
            </a:r>
            <a:r>
              <a:rPr lang="en-US" b="1" dirty="0"/>
              <a:t>, </a:t>
            </a:r>
            <a:r>
              <a:rPr lang="en-US" b="1" dirty="0" err="1"/>
              <a:t>dtype</a:t>
            </a:r>
            <a:r>
              <a:rPr lang="en-US" b="1" dirty="0"/>
              <a:t> = None, order = ‘C’) : </a:t>
            </a:r>
            <a:r>
              <a:rPr lang="en-US" dirty="0"/>
              <a:t>Return a new array with the same shape and type as a given array filled with a </a:t>
            </a:r>
            <a:r>
              <a:rPr lang="en-US" dirty="0" err="1"/>
              <a:t>fill_value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shape : </a:t>
            </a:r>
            <a:r>
              <a:rPr lang="en-US" dirty="0"/>
              <a:t>Number of rows </a:t>
            </a:r>
          </a:p>
          <a:p>
            <a:pPr marL="0" indent="0">
              <a:buNone/>
            </a:pPr>
            <a:r>
              <a:rPr lang="en-US" b="1" dirty="0"/>
              <a:t>order : </a:t>
            </a:r>
            <a:r>
              <a:rPr lang="en-US" dirty="0" err="1"/>
              <a:t>C_contiguous</a:t>
            </a:r>
            <a:r>
              <a:rPr lang="en-US" dirty="0"/>
              <a:t> or </a:t>
            </a:r>
            <a:r>
              <a:rPr lang="en-US" dirty="0" err="1"/>
              <a:t>F_contiguous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 err="1"/>
              <a:t>dtype</a:t>
            </a:r>
            <a:r>
              <a:rPr lang="en-US" b="1" dirty="0"/>
              <a:t> : </a:t>
            </a:r>
            <a:r>
              <a:rPr lang="en-US" dirty="0"/>
              <a:t>[optional, float(by Default)] Data type of returned array. </a:t>
            </a:r>
            <a:r>
              <a:rPr lang="en-US" b="1" dirty="0" err="1"/>
              <a:t>fill_value</a:t>
            </a:r>
            <a:r>
              <a:rPr lang="en-US" b="1" dirty="0"/>
              <a:t> : </a:t>
            </a:r>
            <a:r>
              <a:rPr lang="en-US" dirty="0"/>
              <a:t>[</a:t>
            </a:r>
            <a:r>
              <a:rPr lang="en-US" dirty="0" err="1"/>
              <a:t>bool</a:t>
            </a:r>
            <a:r>
              <a:rPr lang="en-US" dirty="0"/>
              <a:t>, optional] Value to fill in the array.</a:t>
            </a:r>
          </a:p>
        </p:txBody>
      </p:sp>
    </p:spTree>
    <p:extLst>
      <p:ext uri="{BB962C8B-B14F-4D97-AF65-F5344CB8AC3E}">
        <p14:creationId xmlns:p14="http://schemas.microsoft.com/office/powerpoint/2010/main" val="1866961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cv2.bitwise_and(src1, src2[, </a:t>
            </a:r>
            <a:r>
              <a:rPr lang="en-US" dirty="0" err="1"/>
              <a:t>dst</a:t>
            </a:r>
            <a:r>
              <a:rPr lang="en-US" dirty="0"/>
              <a:t>[, mask]])</a:t>
            </a:r>
          </a:p>
          <a:p>
            <a:pPr marL="0" indent="0">
              <a:buNone/>
            </a:pPr>
            <a:r>
              <a:rPr lang="en-US" dirty="0"/>
              <a:t>Parameters:	</a:t>
            </a:r>
          </a:p>
          <a:p>
            <a:pPr marL="0" indent="0">
              <a:buNone/>
            </a:pPr>
            <a:r>
              <a:rPr lang="en-US" dirty="0"/>
              <a:t>src1 – first input array or a scalar.</a:t>
            </a:r>
          </a:p>
          <a:p>
            <a:pPr marL="0" indent="0">
              <a:buNone/>
            </a:pPr>
            <a:r>
              <a:rPr lang="en-US" dirty="0"/>
              <a:t>src2 – second input array or a scalar.</a:t>
            </a:r>
          </a:p>
          <a:p>
            <a:pPr marL="0" indent="0">
              <a:buNone/>
            </a:pPr>
            <a:r>
              <a:rPr lang="en-US" dirty="0" err="1"/>
              <a:t>src</a:t>
            </a:r>
            <a:r>
              <a:rPr lang="en-US" dirty="0"/>
              <a:t> – single input array.</a:t>
            </a:r>
          </a:p>
          <a:p>
            <a:pPr marL="0" indent="0">
              <a:buNone/>
            </a:pPr>
            <a:r>
              <a:rPr lang="en-US" dirty="0"/>
              <a:t>value – scalar value.</a:t>
            </a:r>
          </a:p>
          <a:p>
            <a:pPr marL="0" indent="0">
              <a:buNone/>
            </a:pPr>
            <a:r>
              <a:rPr lang="en-US" dirty="0" err="1"/>
              <a:t>dst</a:t>
            </a:r>
            <a:r>
              <a:rPr lang="en-US" dirty="0"/>
              <a:t> – output array that has the same size and type as the input arrays.</a:t>
            </a:r>
          </a:p>
          <a:p>
            <a:pPr marL="0" indent="0">
              <a:buNone/>
            </a:pPr>
            <a:r>
              <a:rPr lang="en-US" dirty="0"/>
              <a:t>mask – optional operation mask, 8-bit single channel array, that specifies elements of the output array to be changed.</a:t>
            </a:r>
          </a:p>
        </p:txBody>
      </p:sp>
    </p:spTree>
    <p:extLst>
      <p:ext uri="{BB962C8B-B14F-4D97-AF65-F5344CB8AC3E}">
        <p14:creationId xmlns:p14="http://schemas.microsoft.com/office/powerpoint/2010/main" val="765511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1657350"/>
            <a:ext cx="1046797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488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638300"/>
            <a:ext cx="1034415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522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633538"/>
            <a:ext cx="1034415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25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1025525"/>
            <a:ext cx="7004050" cy="480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83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D0FC61-5A80-49DE-8088-6524AAC2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60" y="0"/>
            <a:ext cx="10005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9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1583FB-AC86-4EB9-8807-7015344C5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760631"/>
            <a:ext cx="9112556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AA7AEB-F76A-4B68-8A59-583A05951CE3}"/>
              </a:ext>
            </a:extLst>
          </p:cNvPr>
          <p:cNvSpPr txBox="1"/>
          <p:nvPr/>
        </p:nvSpPr>
        <p:spPr>
          <a:xfrm>
            <a:off x="1238250" y="114300"/>
            <a:ext cx="911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Scatter plot of Nemo in RGB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78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74638"/>
            <a:ext cx="10363200" cy="868362"/>
          </a:xfrm>
        </p:spPr>
        <p:txBody>
          <a:bodyPr/>
          <a:lstStyle/>
          <a:p>
            <a:pPr algn="ctr" eaLnBrk="1" hangingPunct="1"/>
            <a:r>
              <a:rPr lang="en-GB" sz="3200" b="1">
                <a:solidFill>
                  <a:schemeClr val="accent2"/>
                </a:solidFill>
                <a:latin typeface="Verdana" pitchFamily="34" charset="0"/>
              </a:rPr>
              <a:t>HSI Color Model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290638"/>
            <a:ext cx="11277600" cy="5338762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</a:pPr>
            <a:endParaRPr lang="en-GB" sz="2000">
              <a:solidFill>
                <a:srgbClr val="3333CC"/>
              </a:solidFill>
              <a:latin typeface="Verdana" pitchFamily="34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GB" sz="2000">
                <a:solidFill>
                  <a:srgbClr val="3333CC"/>
                </a:solidFill>
                <a:latin typeface="Verdana" pitchFamily="34" charset="0"/>
              </a:rPr>
              <a:t>Hue (dominant colour seen)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>
                <a:latin typeface="Verdana" pitchFamily="34" charset="0"/>
              </a:rPr>
              <a:t>Wavelength of the pure colour observed in the signal.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>
                <a:latin typeface="Verdana" pitchFamily="34" charset="0"/>
              </a:rPr>
              <a:t>Distinguishes red, yellow, green, etc.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>
                <a:latin typeface="Verdana" pitchFamily="34" charset="0"/>
              </a:rPr>
              <a:t>More the 400 hues can be seen by the human eye.</a:t>
            </a:r>
          </a:p>
          <a:p>
            <a:pPr lvl="2" algn="just" eaLnBrk="1" hangingPunct="1">
              <a:lnSpc>
                <a:spcPct val="90000"/>
              </a:lnSpc>
            </a:pPr>
            <a:endParaRPr lang="en-GB">
              <a:latin typeface="Verdana" pitchFamily="34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GB" sz="2000">
                <a:solidFill>
                  <a:srgbClr val="3333CC"/>
                </a:solidFill>
                <a:latin typeface="Verdana" pitchFamily="34" charset="0"/>
              </a:rPr>
              <a:t>Saturation (degree of dilution)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>
                <a:latin typeface="Verdana" pitchFamily="34" charset="0"/>
              </a:rPr>
              <a:t>Inverse of the quantity of “white” present in the signal. A pure colour has 100% saturation, the white and grey have 0% saturation.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>
                <a:latin typeface="Verdana" pitchFamily="34" charset="0"/>
              </a:rPr>
              <a:t>Distinguishes red from pink, marine blue from royal blue, etc.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>
                <a:latin typeface="Verdana" pitchFamily="34" charset="0"/>
              </a:rPr>
              <a:t>About 20 saturation levels are visible per hue. </a:t>
            </a:r>
          </a:p>
          <a:p>
            <a:pPr lvl="2" algn="just" eaLnBrk="1" hangingPunct="1">
              <a:lnSpc>
                <a:spcPct val="90000"/>
              </a:lnSpc>
            </a:pPr>
            <a:endParaRPr lang="en-GB">
              <a:latin typeface="Verdana" pitchFamily="34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GB" sz="2000">
                <a:solidFill>
                  <a:srgbClr val="3333CC"/>
                </a:solidFill>
                <a:latin typeface="Verdana" pitchFamily="34" charset="0"/>
              </a:rPr>
              <a:t>Intensity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>
                <a:latin typeface="Verdana" pitchFamily="34" charset="0"/>
              </a:rPr>
              <a:t>Distinguishes the gray levels.</a:t>
            </a:r>
          </a:p>
        </p:txBody>
      </p:sp>
      <p:sp>
        <p:nvSpPr>
          <p:cNvPr id="64516" name="Line 4"/>
          <p:cNvSpPr>
            <a:spLocks noChangeShapeType="1"/>
          </p:cNvSpPr>
          <p:nvPr/>
        </p:nvSpPr>
        <p:spPr bwMode="auto">
          <a:xfrm>
            <a:off x="711200" y="1143000"/>
            <a:ext cx="10972800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73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5014-CA62-4AE0-893D-11051735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HSV Color Model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F9492F-51C3-4D34-8CDB-9AF5E43D5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1933575"/>
            <a:ext cx="565784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4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3CB9-504E-4AD0-B103-783D1C58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</p:spPr>
        <p:txBody>
          <a:bodyPr/>
          <a:lstStyle/>
          <a:p>
            <a:r>
              <a:rPr lang="en-US" dirty="0"/>
              <a:t>3D Scatter plot for HSV color model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F6E4E-7573-4F52-BEC2-571E4F181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590" y="1223963"/>
            <a:ext cx="8842720" cy="500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0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38313"/>
            <a:ext cx="685800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90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x-axis represents Hue in [0,180), the y-axis1 represents Saturation in [0,255], the y-axis2 represents S = 255, while keep V = 255.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find a color, usually just look up for the range of H and S, and set v in range(20, 255).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find the orange color, we look up for the map, and find the best range: H :[10, 25], S: [100, 255], and V: [20, 255]. So the mask is cv2.inRange(</a:t>
            </a:r>
            <a:r>
              <a:rPr lang="en-US" dirty="0" err="1"/>
              <a:t>hsv</a:t>
            </a:r>
            <a:r>
              <a:rPr lang="en-US" dirty="0"/>
              <a:t>,(10, 100, 20), (25, 255, 255) )</a:t>
            </a:r>
          </a:p>
        </p:txBody>
      </p:sp>
    </p:spTree>
    <p:extLst>
      <p:ext uri="{BB962C8B-B14F-4D97-AF65-F5344CB8AC3E}">
        <p14:creationId xmlns:p14="http://schemas.microsoft.com/office/powerpoint/2010/main" val="200636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40F705-2C11-4858-A39B-04694452C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2331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quity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Widescreen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Century Schoolbook</vt:lpstr>
      <vt:lpstr>Franklin Gothic Book</vt:lpstr>
      <vt:lpstr>Perpetua</vt:lpstr>
      <vt:lpstr>Verdana</vt:lpstr>
      <vt:lpstr>Wingdings 2</vt:lpstr>
      <vt:lpstr>Office Theme</vt:lpstr>
      <vt:lpstr>1_Equity</vt:lpstr>
      <vt:lpstr>Color Image Processing Using Open CV</vt:lpstr>
      <vt:lpstr>PowerPoint Presentation</vt:lpstr>
      <vt:lpstr>PowerPoint Presentation</vt:lpstr>
      <vt:lpstr>HSI Color Model</vt:lpstr>
      <vt:lpstr>HSV Color Model</vt:lpstr>
      <vt:lpstr>3D Scatter plot for HSV color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Image Processing Using Open CV</dc:title>
  <dc:creator>HOME</dc:creator>
  <cp:lastModifiedBy>HOME</cp:lastModifiedBy>
  <cp:revision>12</cp:revision>
  <dcterms:created xsi:type="dcterms:W3CDTF">2020-01-19T16:48:17Z</dcterms:created>
  <dcterms:modified xsi:type="dcterms:W3CDTF">2021-01-27T14:15:55Z</dcterms:modified>
</cp:coreProperties>
</file>