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778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30141"/>
            <a:ext cx="9144000" cy="26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9144000" y="0"/>
                </a:moveTo>
                <a:lnTo>
                  <a:pt x="0" y="0"/>
                </a:lnTo>
                <a:lnTo>
                  <a:pt x="0" y="501648"/>
                </a:lnTo>
                <a:lnTo>
                  <a:pt x="9144000" y="501648"/>
                </a:lnTo>
                <a:lnTo>
                  <a:pt x="9144000" y="0"/>
                </a:lnTo>
                <a:close/>
              </a:path>
            </a:pathLst>
          </a:custGeom>
          <a:solidFill>
            <a:srgbClr val="991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3993" y="0"/>
                </a:lnTo>
                <a:lnTo>
                  <a:pt x="9143993" y="501648"/>
                </a:lnTo>
                <a:lnTo>
                  <a:pt x="0" y="50164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18599" y="2109152"/>
            <a:ext cx="6106800" cy="1356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960890" y="3826764"/>
            <a:ext cx="3222218" cy="1186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30141"/>
            <a:ext cx="9144000" cy="262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9144000" y="0"/>
                </a:moveTo>
                <a:lnTo>
                  <a:pt x="0" y="0"/>
                </a:lnTo>
                <a:lnTo>
                  <a:pt x="0" y="501648"/>
                </a:lnTo>
                <a:lnTo>
                  <a:pt x="9144000" y="501648"/>
                </a:lnTo>
                <a:lnTo>
                  <a:pt x="9144000" y="0"/>
                </a:lnTo>
                <a:close/>
              </a:path>
            </a:pathLst>
          </a:custGeom>
          <a:solidFill>
            <a:srgbClr val="991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3993" y="0"/>
                </a:lnTo>
                <a:lnTo>
                  <a:pt x="9143993" y="501648"/>
                </a:lnTo>
                <a:lnTo>
                  <a:pt x="0" y="50164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3446" y="223520"/>
            <a:ext cx="6137107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56434"/>
            <a:ext cx="5175885" cy="282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06830" y="6460633"/>
            <a:ext cx="838200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510019"/>
            <a:ext cx="890905" cy="27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77940" y="6460633"/>
            <a:ext cx="308609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9.jpg"/><Relationship Id="rId4" Type="http://schemas.openxmlformats.org/officeDocument/2006/relationships/image" Target="../media/image28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3.jpg"/><Relationship Id="rId7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5.jpg"/><Relationship Id="rId4" Type="http://schemas.openxmlformats.org/officeDocument/2006/relationships/image" Target="../media/image5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jp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jp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ts val="5240"/>
              </a:lnSpc>
              <a:spcBef>
                <a:spcPts val="100"/>
              </a:spcBef>
            </a:pPr>
            <a:r>
              <a:rPr spc="-5" dirty="0"/>
              <a:t>Lecture 6:</a:t>
            </a:r>
          </a:p>
          <a:p>
            <a:pPr marL="5715" algn="ctr">
              <a:lnSpc>
                <a:spcPts val="5240"/>
              </a:lnSpc>
            </a:pPr>
            <a:r>
              <a:rPr dirty="0"/>
              <a:t>Finding </a:t>
            </a:r>
            <a:r>
              <a:rPr spc="-5" dirty="0"/>
              <a:t>Features (part</a:t>
            </a:r>
            <a:r>
              <a:rPr spc="-40" dirty="0"/>
              <a:t> </a:t>
            </a:r>
            <a:r>
              <a:rPr spc="-5" dirty="0"/>
              <a:t>1/2)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 indent="43815">
              <a:lnSpc>
                <a:spcPct val="119000"/>
              </a:lnSpc>
              <a:spcBef>
                <a:spcPts val="95"/>
              </a:spcBef>
            </a:pPr>
            <a:r>
              <a:rPr dirty="0"/>
              <a:t>Professor </a:t>
            </a:r>
            <a:r>
              <a:rPr spc="-505" dirty="0"/>
              <a:t>Fei-­‐Fei</a:t>
            </a:r>
            <a:r>
              <a:rPr spc="-315" dirty="0"/>
              <a:t> </a:t>
            </a:r>
            <a:r>
              <a:rPr spc="-755" dirty="0"/>
              <a:t>Li </a:t>
            </a:r>
            <a:r>
              <a:rPr spc="-710" dirty="0"/>
              <a:t> </a:t>
            </a:r>
            <a:r>
              <a:rPr spc="-5" dirty="0"/>
              <a:t>Stanford Vision</a:t>
            </a:r>
            <a:r>
              <a:rPr spc="-40" dirty="0"/>
              <a:t> </a:t>
            </a:r>
            <a:r>
              <a:rPr dirty="0"/>
              <a:t>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571" y="139700"/>
            <a:ext cx="58438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General</a:t>
            </a:r>
            <a:r>
              <a:rPr sz="4000" spc="-45" dirty="0"/>
              <a:t> </a:t>
            </a:r>
            <a:r>
              <a:rPr sz="4000" spc="-5" dirty="0"/>
              <a:t>Approach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5022850" y="4573587"/>
            <a:ext cx="863600" cy="86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5698" y="4574209"/>
            <a:ext cx="933427" cy="866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6349" y="4599609"/>
            <a:ext cx="0" cy="775970"/>
          </a:xfrm>
          <a:custGeom>
            <a:avLst/>
            <a:gdLst/>
            <a:ahLst/>
            <a:cxnLst/>
            <a:rect l="l" t="t" r="r" b="b"/>
            <a:pathLst>
              <a:path h="775970">
                <a:moveTo>
                  <a:pt x="0" y="0"/>
                </a:moveTo>
                <a:lnTo>
                  <a:pt x="0" y="77549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0949" y="45742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0" y="50800"/>
                </a:lnTo>
                <a:lnTo>
                  <a:pt x="50800" y="50800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0949" y="53496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1896" y="4687529"/>
            <a:ext cx="202565" cy="58991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b="1" dirty="0">
                <a:latin typeface="Trebuchet MS"/>
                <a:cs typeface="Trebuchet MS"/>
              </a:rPr>
              <a:t>N</a:t>
            </a:r>
            <a:r>
              <a:rPr sz="1200" b="1" spc="-65" dirty="0">
                <a:latin typeface="Trebuchet MS"/>
                <a:cs typeface="Trebuchet MS"/>
              </a:rPr>
              <a:t> </a:t>
            </a:r>
            <a:r>
              <a:rPr sz="1200" b="1" spc="-5" dirty="0">
                <a:latin typeface="Trebuchet MS"/>
                <a:cs typeface="Trebuchet MS"/>
              </a:rPr>
              <a:t>pixels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52524" y="5591291"/>
            <a:ext cx="936625" cy="50800"/>
            <a:chOff x="852524" y="5591291"/>
            <a:chExt cx="936625" cy="50800"/>
          </a:xfrm>
        </p:grpSpPr>
        <p:sp>
          <p:nvSpPr>
            <p:cNvPr id="10" name="object 10"/>
            <p:cNvSpPr/>
            <p:nvPr/>
          </p:nvSpPr>
          <p:spPr>
            <a:xfrm>
              <a:off x="877924" y="5616691"/>
              <a:ext cx="885825" cy="0"/>
            </a:xfrm>
            <a:custGeom>
              <a:avLst/>
              <a:gdLst/>
              <a:ahLst/>
              <a:cxnLst/>
              <a:rect l="l" t="t" r="r" b="b"/>
              <a:pathLst>
                <a:path w="885825">
                  <a:moveTo>
                    <a:pt x="0" y="0"/>
                  </a:moveTo>
                  <a:lnTo>
                    <a:pt x="88582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2512" y="5591301"/>
              <a:ext cx="937260" cy="50800"/>
            </a:xfrm>
            <a:custGeom>
              <a:avLst/>
              <a:gdLst/>
              <a:ahLst/>
              <a:cxnLst/>
              <a:rect l="l" t="t" r="r" b="b"/>
              <a:pathLst>
                <a:path w="937260" h="50800">
                  <a:moveTo>
                    <a:pt x="50800" y="0"/>
                  </a:moveTo>
                  <a:lnTo>
                    <a:pt x="0" y="25400"/>
                  </a:lnTo>
                  <a:lnTo>
                    <a:pt x="50800" y="50800"/>
                  </a:lnTo>
                  <a:lnTo>
                    <a:pt x="50800" y="0"/>
                  </a:lnTo>
                  <a:close/>
                </a:path>
                <a:path w="937260" h="50800">
                  <a:moveTo>
                    <a:pt x="936637" y="25400"/>
                  </a:moveTo>
                  <a:lnTo>
                    <a:pt x="885837" y="0"/>
                  </a:lnTo>
                  <a:lnTo>
                    <a:pt x="885837" y="50800"/>
                  </a:lnTo>
                  <a:lnTo>
                    <a:pt x="936637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02699" y="5614803"/>
            <a:ext cx="589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rebuchet MS"/>
                <a:cs typeface="Trebuchet MS"/>
              </a:rPr>
              <a:t>N</a:t>
            </a:r>
            <a:r>
              <a:rPr sz="1200" b="1" spc="-65" dirty="0">
                <a:latin typeface="Trebuchet MS"/>
                <a:cs typeface="Trebuchet MS"/>
              </a:rPr>
              <a:t> </a:t>
            </a:r>
            <a:r>
              <a:rPr sz="1200" b="1" spc="-5" dirty="0">
                <a:latin typeface="Trebuchet MS"/>
                <a:cs typeface="Trebuchet MS"/>
              </a:rPr>
              <a:t>pixels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8098" y="4282757"/>
            <a:ext cx="81661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53340" marR="5080" indent="-41275">
              <a:lnSpc>
                <a:spcPts val="1600"/>
              </a:lnSpc>
              <a:spcBef>
                <a:spcPts val="219"/>
              </a:spcBef>
            </a:pPr>
            <a:r>
              <a:rPr sz="1400" b="1" dirty="0">
                <a:latin typeface="Trebuchet MS"/>
                <a:cs typeface="Trebuchet MS"/>
              </a:rPr>
              <a:t>Simil</a:t>
            </a:r>
            <a:r>
              <a:rPr sz="1400" b="1" spc="-5" dirty="0">
                <a:latin typeface="Trebuchet MS"/>
                <a:cs typeface="Trebuchet MS"/>
              </a:rPr>
              <a:t>arity  measure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21024" y="4860925"/>
            <a:ext cx="612775" cy="252729"/>
          </a:xfrm>
          <a:custGeom>
            <a:avLst/>
            <a:gdLst/>
            <a:ahLst/>
            <a:cxnLst/>
            <a:rect l="l" t="t" r="r" b="b"/>
            <a:pathLst>
              <a:path w="612775" h="252729">
                <a:moveTo>
                  <a:pt x="0" y="126206"/>
                </a:moveTo>
                <a:lnTo>
                  <a:pt x="122554" y="0"/>
                </a:lnTo>
                <a:lnTo>
                  <a:pt x="122554" y="63102"/>
                </a:lnTo>
                <a:lnTo>
                  <a:pt x="490220" y="63102"/>
                </a:lnTo>
                <a:lnTo>
                  <a:pt x="490220" y="0"/>
                </a:lnTo>
                <a:lnTo>
                  <a:pt x="612774" y="126206"/>
                </a:lnTo>
                <a:lnTo>
                  <a:pt x="490220" y="252412"/>
                </a:lnTo>
                <a:lnTo>
                  <a:pt x="490220" y="189309"/>
                </a:lnTo>
                <a:lnTo>
                  <a:pt x="122554" y="189309"/>
                </a:lnTo>
                <a:lnTo>
                  <a:pt x="122554" y="252412"/>
                </a:lnTo>
                <a:lnTo>
                  <a:pt x="0" y="12620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943100" y="4675123"/>
            <a:ext cx="854075" cy="584200"/>
            <a:chOff x="1943100" y="4675123"/>
            <a:chExt cx="854075" cy="584200"/>
          </a:xfrm>
        </p:grpSpPr>
        <p:sp>
          <p:nvSpPr>
            <p:cNvPr id="16" name="object 16"/>
            <p:cNvSpPr/>
            <p:nvPr/>
          </p:nvSpPr>
          <p:spPr>
            <a:xfrm>
              <a:off x="1968499" y="4761776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5">
                  <a:moveTo>
                    <a:pt x="0" y="0"/>
                  </a:moveTo>
                  <a:lnTo>
                    <a:pt x="0" y="46116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43100" y="472367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68499" y="5233746"/>
              <a:ext cx="790575" cy="0"/>
            </a:xfrm>
            <a:custGeom>
              <a:avLst/>
              <a:gdLst/>
              <a:ahLst/>
              <a:cxnLst/>
              <a:rect l="l" t="t" r="r" b="b"/>
              <a:pathLst>
                <a:path w="790575">
                  <a:moveTo>
                    <a:pt x="0" y="0"/>
                  </a:moveTo>
                  <a:lnTo>
                    <a:pt x="79057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46375" y="520834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0" y="50800"/>
                  </a:lnTo>
                  <a:lnTo>
                    <a:pt x="5080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21001" y="4973205"/>
              <a:ext cx="52705" cy="249554"/>
            </a:xfrm>
            <a:custGeom>
              <a:avLst/>
              <a:gdLst/>
              <a:ahLst/>
              <a:cxnLst/>
              <a:rect l="l" t="t" r="r" b="b"/>
              <a:pathLst>
                <a:path w="52705" h="249554">
                  <a:moveTo>
                    <a:pt x="52514" y="0"/>
                  </a:moveTo>
                  <a:lnTo>
                    <a:pt x="0" y="0"/>
                  </a:lnTo>
                  <a:lnTo>
                    <a:pt x="0" y="249529"/>
                  </a:lnTo>
                  <a:lnTo>
                    <a:pt x="52514" y="249529"/>
                  </a:lnTo>
                  <a:lnTo>
                    <a:pt x="52514" y="0"/>
                  </a:lnTo>
                  <a:close/>
                </a:path>
              </a:pathLst>
            </a:custGeom>
            <a:solidFill>
              <a:srgbClr val="F1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21001" y="4973205"/>
              <a:ext cx="52705" cy="249554"/>
            </a:xfrm>
            <a:custGeom>
              <a:avLst/>
              <a:gdLst/>
              <a:ahLst/>
              <a:cxnLst/>
              <a:rect l="l" t="t" r="r" b="b"/>
              <a:pathLst>
                <a:path w="52705" h="249554">
                  <a:moveTo>
                    <a:pt x="0" y="0"/>
                  </a:moveTo>
                  <a:lnTo>
                    <a:pt x="52505" y="0"/>
                  </a:lnTo>
                  <a:lnTo>
                    <a:pt x="52505" y="249532"/>
                  </a:lnTo>
                  <a:lnTo>
                    <a:pt x="0" y="249532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71230" y="4973205"/>
              <a:ext cx="52705" cy="249554"/>
            </a:xfrm>
            <a:custGeom>
              <a:avLst/>
              <a:gdLst/>
              <a:ahLst/>
              <a:cxnLst/>
              <a:rect l="l" t="t" r="r" b="b"/>
              <a:pathLst>
                <a:path w="52705" h="249554">
                  <a:moveTo>
                    <a:pt x="52501" y="0"/>
                  </a:moveTo>
                  <a:lnTo>
                    <a:pt x="0" y="0"/>
                  </a:lnTo>
                  <a:lnTo>
                    <a:pt x="0" y="249529"/>
                  </a:lnTo>
                  <a:lnTo>
                    <a:pt x="52501" y="249529"/>
                  </a:lnTo>
                  <a:lnTo>
                    <a:pt x="52501" y="0"/>
                  </a:lnTo>
                  <a:close/>
                </a:path>
              </a:pathLst>
            </a:custGeom>
            <a:solidFill>
              <a:srgbClr val="F1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71230" y="4973205"/>
              <a:ext cx="52705" cy="249554"/>
            </a:xfrm>
            <a:custGeom>
              <a:avLst/>
              <a:gdLst/>
              <a:ahLst/>
              <a:cxnLst/>
              <a:rect l="l" t="t" r="r" b="b"/>
              <a:pathLst>
                <a:path w="52705" h="249554">
                  <a:moveTo>
                    <a:pt x="0" y="0"/>
                  </a:moveTo>
                  <a:lnTo>
                    <a:pt x="52505" y="0"/>
                  </a:lnTo>
                  <a:lnTo>
                    <a:pt x="52505" y="249532"/>
                  </a:lnTo>
                  <a:lnTo>
                    <a:pt x="0" y="249532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23732" y="4973205"/>
              <a:ext cx="52705" cy="249554"/>
            </a:xfrm>
            <a:custGeom>
              <a:avLst/>
              <a:gdLst/>
              <a:ahLst/>
              <a:cxnLst/>
              <a:rect l="l" t="t" r="r" b="b"/>
              <a:pathLst>
                <a:path w="52705" h="249554">
                  <a:moveTo>
                    <a:pt x="52514" y="0"/>
                  </a:moveTo>
                  <a:lnTo>
                    <a:pt x="0" y="0"/>
                  </a:lnTo>
                  <a:lnTo>
                    <a:pt x="0" y="249529"/>
                  </a:lnTo>
                  <a:lnTo>
                    <a:pt x="52514" y="249529"/>
                  </a:lnTo>
                  <a:lnTo>
                    <a:pt x="52514" y="0"/>
                  </a:lnTo>
                  <a:close/>
                </a:path>
              </a:pathLst>
            </a:custGeom>
            <a:solidFill>
              <a:srgbClr val="F1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23732" y="4973205"/>
              <a:ext cx="52705" cy="249554"/>
            </a:xfrm>
            <a:custGeom>
              <a:avLst/>
              <a:gdLst/>
              <a:ahLst/>
              <a:cxnLst/>
              <a:rect l="l" t="t" r="r" b="b"/>
              <a:pathLst>
                <a:path w="52705" h="249554">
                  <a:moveTo>
                    <a:pt x="0" y="0"/>
                  </a:moveTo>
                  <a:lnTo>
                    <a:pt x="52505" y="0"/>
                  </a:lnTo>
                  <a:lnTo>
                    <a:pt x="52505" y="249532"/>
                  </a:lnTo>
                  <a:lnTo>
                    <a:pt x="0" y="249532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76233" y="4848440"/>
              <a:ext cx="52705" cy="374650"/>
            </a:xfrm>
            <a:custGeom>
              <a:avLst/>
              <a:gdLst/>
              <a:ahLst/>
              <a:cxnLst/>
              <a:rect l="l" t="t" r="r" b="b"/>
              <a:pathLst>
                <a:path w="52705" h="374650">
                  <a:moveTo>
                    <a:pt x="52514" y="0"/>
                  </a:moveTo>
                  <a:lnTo>
                    <a:pt x="0" y="0"/>
                  </a:lnTo>
                  <a:lnTo>
                    <a:pt x="0" y="374294"/>
                  </a:lnTo>
                  <a:lnTo>
                    <a:pt x="52514" y="374294"/>
                  </a:lnTo>
                  <a:lnTo>
                    <a:pt x="52514" y="0"/>
                  </a:lnTo>
                  <a:close/>
                </a:path>
              </a:pathLst>
            </a:custGeom>
            <a:solidFill>
              <a:srgbClr val="F1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76233" y="4848440"/>
              <a:ext cx="52705" cy="374650"/>
            </a:xfrm>
            <a:custGeom>
              <a:avLst/>
              <a:gdLst/>
              <a:ahLst/>
              <a:cxnLst/>
              <a:rect l="l" t="t" r="r" b="b"/>
              <a:pathLst>
                <a:path w="52705" h="374650">
                  <a:moveTo>
                    <a:pt x="0" y="0"/>
                  </a:moveTo>
                  <a:lnTo>
                    <a:pt x="52505" y="0"/>
                  </a:lnTo>
                  <a:lnTo>
                    <a:pt x="52505" y="374298"/>
                  </a:lnTo>
                  <a:lnTo>
                    <a:pt x="0" y="37429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26462" y="4973205"/>
              <a:ext cx="52705" cy="249554"/>
            </a:xfrm>
            <a:custGeom>
              <a:avLst/>
              <a:gdLst/>
              <a:ahLst/>
              <a:cxnLst/>
              <a:rect l="l" t="t" r="r" b="b"/>
              <a:pathLst>
                <a:path w="52705" h="249554">
                  <a:moveTo>
                    <a:pt x="52501" y="0"/>
                  </a:moveTo>
                  <a:lnTo>
                    <a:pt x="0" y="0"/>
                  </a:lnTo>
                  <a:lnTo>
                    <a:pt x="0" y="249529"/>
                  </a:lnTo>
                  <a:lnTo>
                    <a:pt x="52501" y="249529"/>
                  </a:lnTo>
                  <a:lnTo>
                    <a:pt x="52501" y="0"/>
                  </a:lnTo>
                  <a:close/>
                </a:path>
              </a:pathLst>
            </a:custGeom>
            <a:solidFill>
              <a:srgbClr val="F1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26462" y="4973205"/>
              <a:ext cx="52705" cy="249554"/>
            </a:xfrm>
            <a:custGeom>
              <a:avLst/>
              <a:gdLst/>
              <a:ahLst/>
              <a:cxnLst/>
              <a:rect l="l" t="t" r="r" b="b"/>
              <a:pathLst>
                <a:path w="52705" h="249554">
                  <a:moveTo>
                    <a:pt x="0" y="0"/>
                  </a:moveTo>
                  <a:lnTo>
                    <a:pt x="52505" y="0"/>
                  </a:lnTo>
                  <a:lnTo>
                    <a:pt x="52505" y="249532"/>
                  </a:lnTo>
                  <a:lnTo>
                    <a:pt x="0" y="249532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78964" y="4765878"/>
              <a:ext cx="52705" cy="457200"/>
            </a:xfrm>
            <a:custGeom>
              <a:avLst/>
              <a:gdLst/>
              <a:ahLst/>
              <a:cxnLst/>
              <a:rect l="l" t="t" r="r" b="b"/>
              <a:pathLst>
                <a:path w="52705" h="457200">
                  <a:moveTo>
                    <a:pt x="52514" y="0"/>
                  </a:moveTo>
                  <a:lnTo>
                    <a:pt x="0" y="0"/>
                  </a:lnTo>
                  <a:lnTo>
                    <a:pt x="0" y="456857"/>
                  </a:lnTo>
                  <a:lnTo>
                    <a:pt x="52514" y="456857"/>
                  </a:lnTo>
                  <a:lnTo>
                    <a:pt x="52514" y="0"/>
                  </a:lnTo>
                  <a:close/>
                </a:path>
              </a:pathLst>
            </a:custGeom>
            <a:solidFill>
              <a:srgbClr val="F1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78964" y="4765878"/>
              <a:ext cx="52705" cy="457200"/>
            </a:xfrm>
            <a:custGeom>
              <a:avLst/>
              <a:gdLst/>
              <a:ahLst/>
              <a:cxnLst/>
              <a:rect l="l" t="t" r="r" b="b"/>
              <a:pathLst>
                <a:path w="52705" h="457200">
                  <a:moveTo>
                    <a:pt x="0" y="0"/>
                  </a:moveTo>
                  <a:lnTo>
                    <a:pt x="52505" y="0"/>
                  </a:lnTo>
                  <a:lnTo>
                    <a:pt x="52505" y="456864"/>
                  </a:lnTo>
                  <a:lnTo>
                    <a:pt x="0" y="45686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31478" y="4723675"/>
              <a:ext cx="50800" cy="499109"/>
            </a:xfrm>
            <a:custGeom>
              <a:avLst/>
              <a:gdLst/>
              <a:ahLst/>
              <a:cxnLst/>
              <a:rect l="l" t="t" r="r" b="b"/>
              <a:pathLst>
                <a:path w="50800" h="499110">
                  <a:moveTo>
                    <a:pt x="50215" y="0"/>
                  </a:moveTo>
                  <a:lnTo>
                    <a:pt x="0" y="0"/>
                  </a:lnTo>
                  <a:lnTo>
                    <a:pt x="0" y="499059"/>
                  </a:lnTo>
                  <a:lnTo>
                    <a:pt x="50215" y="499059"/>
                  </a:lnTo>
                  <a:lnTo>
                    <a:pt x="50215" y="0"/>
                  </a:lnTo>
                  <a:close/>
                </a:path>
              </a:pathLst>
            </a:custGeom>
            <a:solidFill>
              <a:srgbClr val="F1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31478" y="4723676"/>
              <a:ext cx="50800" cy="499109"/>
            </a:xfrm>
            <a:custGeom>
              <a:avLst/>
              <a:gdLst/>
              <a:ahLst/>
              <a:cxnLst/>
              <a:rect l="l" t="t" r="r" b="b"/>
              <a:pathLst>
                <a:path w="50800" h="499110">
                  <a:moveTo>
                    <a:pt x="0" y="0"/>
                  </a:moveTo>
                  <a:lnTo>
                    <a:pt x="50222" y="0"/>
                  </a:lnTo>
                  <a:lnTo>
                    <a:pt x="50222" y="499065"/>
                  </a:lnTo>
                  <a:lnTo>
                    <a:pt x="0" y="499065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81694" y="4681473"/>
              <a:ext cx="52705" cy="541655"/>
            </a:xfrm>
            <a:custGeom>
              <a:avLst/>
              <a:gdLst/>
              <a:ahLst/>
              <a:cxnLst/>
              <a:rect l="l" t="t" r="r" b="b"/>
              <a:pathLst>
                <a:path w="52705" h="541654">
                  <a:moveTo>
                    <a:pt x="52501" y="0"/>
                  </a:moveTo>
                  <a:lnTo>
                    <a:pt x="0" y="0"/>
                  </a:lnTo>
                  <a:lnTo>
                    <a:pt x="0" y="541261"/>
                  </a:lnTo>
                  <a:lnTo>
                    <a:pt x="52501" y="541261"/>
                  </a:lnTo>
                  <a:lnTo>
                    <a:pt x="52501" y="0"/>
                  </a:lnTo>
                  <a:close/>
                </a:path>
              </a:pathLst>
            </a:custGeom>
            <a:solidFill>
              <a:srgbClr val="F1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81694" y="4681473"/>
              <a:ext cx="52705" cy="541655"/>
            </a:xfrm>
            <a:custGeom>
              <a:avLst/>
              <a:gdLst/>
              <a:ahLst/>
              <a:cxnLst/>
              <a:rect l="l" t="t" r="r" b="b"/>
              <a:pathLst>
                <a:path w="52705" h="541654">
                  <a:moveTo>
                    <a:pt x="0" y="0"/>
                  </a:moveTo>
                  <a:lnTo>
                    <a:pt x="52505" y="0"/>
                  </a:lnTo>
                  <a:lnTo>
                    <a:pt x="52505" y="541265"/>
                  </a:lnTo>
                  <a:lnTo>
                    <a:pt x="0" y="541265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34196" y="4681473"/>
              <a:ext cx="52705" cy="541655"/>
            </a:xfrm>
            <a:custGeom>
              <a:avLst/>
              <a:gdLst/>
              <a:ahLst/>
              <a:cxnLst/>
              <a:rect l="l" t="t" r="r" b="b"/>
              <a:pathLst>
                <a:path w="52705" h="541654">
                  <a:moveTo>
                    <a:pt x="52514" y="0"/>
                  </a:moveTo>
                  <a:lnTo>
                    <a:pt x="0" y="0"/>
                  </a:lnTo>
                  <a:lnTo>
                    <a:pt x="0" y="541261"/>
                  </a:lnTo>
                  <a:lnTo>
                    <a:pt x="52514" y="541261"/>
                  </a:lnTo>
                  <a:lnTo>
                    <a:pt x="52514" y="0"/>
                  </a:lnTo>
                  <a:close/>
                </a:path>
              </a:pathLst>
            </a:custGeom>
            <a:solidFill>
              <a:srgbClr val="F1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34196" y="4681473"/>
              <a:ext cx="52705" cy="541655"/>
            </a:xfrm>
            <a:custGeom>
              <a:avLst/>
              <a:gdLst/>
              <a:ahLst/>
              <a:cxnLst/>
              <a:rect l="l" t="t" r="r" b="b"/>
              <a:pathLst>
                <a:path w="52705" h="541654">
                  <a:moveTo>
                    <a:pt x="0" y="0"/>
                  </a:moveTo>
                  <a:lnTo>
                    <a:pt x="52505" y="0"/>
                  </a:lnTo>
                  <a:lnTo>
                    <a:pt x="52505" y="541265"/>
                  </a:lnTo>
                  <a:lnTo>
                    <a:pt x="0" y="541265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86710" y="4723675"/>
              <a:ext cx="52705" cy="499109"/>
            </a:xfrm>
            <a:custGeom>
              <a:avLst/>
              <a:gdLst/>
              <a:ahLst/>
              <a:cxnLst/>
              <a:rect l="l" t="t" r="r" b="b"/>
              <a:pathLst>
                <a:path w="52705" h="499110">
                  <a:moveTo>
                    <a:pt x="52501" y="0"/>
                  </a:moveTo>
                  <a:lnTo>
                    <a:pt x="0" y="0"/>
                  </a:lnTo>
                  <a:lnTo>
                    <a:pt x="0" y="499059"/>
                  </a:lnTo>
                  <a:lnTo>
                    <a:pt x="52501" y="499059"/>
                  </a:lnTo>
                  <a:lnTo>
                    <a:pt x="52501" y="0"/>
                  </a:lnTo>
                  <a:close/>
                </a:path>
              </a:pathLst>
            </a:custGeom>
            <a:solidFill>
              <a:srgbClr val="F1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86710" y="4723676"/>
              <a:ext cx="52705" cy="499109"/>
            </a:xfrm>
            <a:custGeom>
              <a:avLst/>
              <a:gdLst/>
              <a:ahLst/>
              <a:cxnLst/>
              <a:rect l="l" t="t" r="r" b="b"/>
              <a:pathLst>
                <a:path w="52705" h="499110">
                  <a:moveTo>
                    <a:pt x="0" y="0"/>
                  </a:moveTo>
                  <a:lnTo>
                    <a:pt x="52505" y="0"/>
                  </a:lnTo>
                  <a:lnTo>
                    <a:pt x="52505" y="499065"/>
                  </a:lnTo>
                  <a:lnTo>
                    <a:pt x="0" y="499065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36926" y="4973205"/>
              <a:ext cx="52705" cy="249554"/>
            </a:xfrm>
            <a:custGeom>
              <a:avLst/>
              <a:gdLst/>
              <a:ahLst/>
              <a:cxnLst/>
              <a:rect l="l" t="t" r="r" b="b"/>
              <a:pathLst>
                <a:path w="52705" h="249554">
                  <a:moveTo>
                    <a:pt x="52514" y="0"/>
                  </a:moveTo>
                  <a:lnTo>
                    <a:pt x="0" y="0"/>
                  </a:lnTo>
                  <a:lnTo>
                    <a:pt x="0" y="249529"/>
                  </a:lnTo>
                  <a:lnTo>
                    <a:pt x="52514" y="249529"/>
                  </a:lnTo>
                  <a:lnTo>
                    <a:pt x="52514" y="0"/>
                  </a:lnTo>
                  <a:close/>
                </a:path>
              </a:pathLst>
            </a:custGeom>
            <a:solidFill>
              <a:srgbClr val="F1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36926" y="4973205"/>
              <a:ext cx="52705" cy="249554"/>
            </a:xfrm>
            <a:custGeom>
              <a:avLst/>
              <a:gdLst/>
              <a:ahLst/>
              <a:cxnLst/>
              <a:rect l="l" t="t" r="r" b="b"/>
              <a:pathLst>
                <a:path w="52705" h="249554">
                  <a:moveTo>
                    <a:pt x="0" y="0"/>
                  </a:moveTo>
                  <a:lnTo>
                    <a:pt x="52505" y="0"/>
                  </a:lnTo>
                  <a:lnTo>
                    <a:pt x="52505" y="249532"/>
                  </a:lnTo>
                  <a:lnTo>
                    <a:pt x="0" y="249532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89441" y="4973205"/>
              <a:ext cx="52705" cy="249554"/>
            </a:xfrm>
            <a:custGeom>
              <a:avLst/>
              <a:gdLst/>
              <a:ahLst/>
              <a:cxnLst/>
              <a:rect l="l" t="t" r="r" b="b"/>
              <a:pathLst>
                <a:path w="52705" h="249554">
                  <a:moveTo>
                    <a:pt x="52501" y="0"/>
                  </a:moveTo>
                  <a:lnTo>
                    <a:pt x="0" y="0"/>
                  </a:lnTo>
                  <a:lnTo>
                    <a:pt x="0" y="249529"/>
                  </a:lnTo>
                  <a:lnTo>
                    <a:pt x="52501" y="249529"/>
                  </a:lnTo>
                  <a:lnTo>
                    <a:pt x="52501" y="0"/>
                  </a:lnTo>
                  <a:close/>
                </a:path>
              </a:pathLst>
            </a:custGeom>
            <a:solidFill>
              <a:srgbClr val="F1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89440" y="4973205"/>
              <a:ext cx="52705" cy="249554"/>
            </a:xfrm>
            <a:custGeom>
              <a:avLst/>
              <a:gdLst/>
              <a:ahLst/>
              <a:cxnLst/>
              <a:rect l="l" t="t" r="r" b="b"/>
              <a:pathLst>
                <a:path w="52705" h="249554">
                  <a:moveTo>
                    <a:pt x="0" y="0"/>
                  </a:moveTo>
                  <a:lnTo>
                    <a:pt x="52505" y="0"/>
                  </a:lnTo>
                  <a:lnTo>
                    <a:pt x="52505" y="249532"/>
                  </a:lnTo>
                  <a:lnTo>
                    <a:pt x="0" y="249532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210147" y="4200537"/>
            <a:ext cx="297180" cy="381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00" i="1" spc="15" dirty="0">
                <a:latin typeface="Times New Roman"/>
                <a:cs typeface="Times New Roman"/>
              </a:rPr>
              <a:t>f</a:t>
            </a:r>
            <a:r>
              <a:rPr sz="2300" i="1" spc="-380" dirty="0">
                <a:latin typeface="Times New Roman"/>
                <a:cs typeface="Times New Roman"/>
              </a:rPr>
              <a:t> </a:t>
            </a:r>
            <a:r>
              <a:rPr sz="2025" i="1" spc="15" baseline="-24691" dirty="0">
                <a:latin typeface="Times New Roman"/>
                <a:cs typeface="Times New Roman"/>
              </a:rPr>
              <a:t>A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77402" y="5225605"/>
            <a:ext cx="5956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Trebuchet MS"/>
                <a:cs typeface="Trebuchet MS"/>
              </a:rPr>
              <a:t>e.g.</a:t>
            </a:r>
            <a:r>
              <a:rPr sz="1000" b="1" i="1" spc="-80" dirty="0">
                <a:latin typeface="Trebuchet MS"/>
                <a:cs typeface="Trebuchet MS"/>
              </a:rPr>
              <a:t> </a:t>
            </a:r>
            <a:r>
              <a:rPr sz="1000" b="1" dirty="0">
                <a:latin typeface="Trebuchet MS"/>
                <a:cs typeface="Trebuchet MS"/>
              </a:rPr>
              <a:t>color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132262" y="4710048"/>
            <a:ext cx="782955" cy="517525"/>
            <a:chOff x="4132262" y="4710048"/>
            <a:chExt cx="782955" cy="517525"/>
          </a:xfrm>
        </p:grpSpPr>
        <p:sp>
          <p:nvSpPr>
            <p:cNvPr id="47" name="object 47"/>
            <p:cNvSpPr/>
            <p:nvPr/>
          </p:nvSpPr>
          <p:spPr>
            <a:xfrm>
              <a:off x="4157662" y="4754498"/>
              <a:ext cx="0" cy="466725"/>
            </a:xfrm>
            <a:custGeom>
              <a:avLst/>
              <a:gdLst/>
              <a:ahLst/>
              <a:cxnLst/>
              <a:rect l="l" t="t" r="r" b="b"/>
              <a:pathLst>
                <a:path h="466725">
                  <a:moveTo>
                    <a:pt x="0" y="0"/>
                  </a:moveTo>
                  <a:lnTo>
                    <a:pt x="0" y="46672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32262" y="471639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57662" y="5182196"/>
              <a:ext cx="719455" cy="0"/>
            </a:xfrm>
            <a:custGeom>
              <a:avLst/>
              <a:gdLst/>
              <a:ahLst/>
              <a:cxnLst/>
              <a:rect l="l" t="t" r="r" b="b"/>
              <a:pathLst>
                <a:path w="719454">
                  <a:moveTo>
                    <a:pt x="0" y="0"/>
                  </a:moveTo>
                  <a:lnTo>
                    <a:pt x="719136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64100" y="51567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0" y="50799"/>
                  </a:lnTo>
                  <a:lnTo>
                    <a:pt x="50800" y="25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05643" y="4968786"/>
              <a:ext cx="48260" cy="252729"/>
            </a:xfrm>
            <a:custGeom>
              <a:avLst/>
              <a:gdLst/>
              <a:ahLst/>
              <a:cxnLst/>
              <a:rect l="l" t="t" r="r" b="b"/>
              <a:pathLst>
                <a:path w="48260" h="252729">
                  <a:moveTo>
                    <a:pt x="47980" y="0"/>
                  </a:moveTo>
                  <a:lnTo>
                    <a:pt x="0" y="0"/>
                  </a:lnTo>
                  <a:lnTo>
                    <a:pt x="0" y="252374"/>
                  </a:lnTo>
                  <a:lnTo>
                    <a:pt x="47980" y="252374"/>
                  </a:lnTo>
                  <a:lnTo>
                    <a:pt x="47980" y="0"/>
                  </a:lnTo>
                  <a:close/>
                </a:path>
              </a:pathLst>
            </a:custGeom>
            <a:solidFill>
              <a:srgbClr val="F1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05643" y="4968785"/>
              <a:ext cx="48260" cy="252729"/>
            </a:xfrm>
            <a:custGeom>
              <a:avLst/>
              <a:gdLst/>
              <a:ahLst/>
              <a:cxnLst/>
              <a:rect l="l" t="t" r="r" b="b"/>
              <a:pathLst>
                <a:path w="48260" h="252729">
                  <a:moveTo>
                    <a:pt x="0" y="0"/>
                  </a:moveTo>
                  <a:lnTo>
                    <a:pt x="47978" y="0"/>
                  </a:lnTo>
                  <a:lnTo>
                    <a:pt x="47978" y="252378"/>
                  </a:lnTo>
                  <a:lnTo>
                    <a:pt x="0" y="25237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51528" y="4968786"/>
              <a:ext cx="48260" cy="252729"/>
            </a:xfrm>
            <a:custGeom>
              <a:avLst/>
              <a:gdLst/>
              <a:ahLst/>
              <a:cxnLst/>
              <a:rect l="l" t="t" r="r" b="b"/>
              <a:pathLst>
                <a:path w="48260" h="252729">
                  <a:moveTo>
                    <a:pt x="47980" y="0"/>
                  </a:moveTo>
                  <a:lnTo>
                    <a:pt x="0" y="0"/>
                  </a:lnTo>
                  <a:lnTo>
                    <a:pt x="0" y="252374"/>
                  </a:lnTo>
                  <a:lnTo>
                    <a:pt x="47980" y="252374"/>
                  </a:lnTo>
                  <a:lnTo>
                    <a:pt x="47980" y="0"/>
                  </a:lnTo>
                  <a:close/>
                </a:path>
              </a:pathLst>
            </a:custGeom>
            <a:solidFill>
              <a:srgbClr val="F1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51528" y="4968785"/>
              <a:ext cx="48260" cy="252729"/>
            </a:xfrm>
            <a:custGeom>
              <a:avLst/>
              <a:gdLst/>
              <a:ahLst/>
              <a:cxnLst/>
              <a:rect l="l" t="t" r="r" b="b"/>
              <a:pathLst>
                <a:path w="48260" h="252729">
                  <a:moveTo>
                    <a:pt x="0" y="0"/>
                  </a:moveTo>
                  <a:lnTo>
                    <a:pt x="47978" y="0"/>
                  </a:lnTo>
                  <a:lnTo>
                    <a:pt x="47978" y="252378"/>
                  </a:lnTo>
                  <a:lnTo>
                    <a:pt x="0" y="25237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99521" y="4968786"/>
              <a:ext cx="48260" cy="252729"/>
            </a:xfrm>
            <a:custGeom>
              <a:avLst/>
              <a:gdLst/>
              <a:ahLst/>
              <a:cxnLst/>
              <a:rect l="l" t="t" r="r" b="b"/>
              <a:pathLst>
                <a:path w="48260" h="252729">
                  <a:moveTo>
                    <a:pt x="47967" y="0"/>
                  </a:moveTo>
                  <a:lnTo>
                    <a:pt x="0" y="0"/>
                  </a:lnTo>
                  <a:lnTo>
                    <a:pt x="0" y="252374"/>
                  </a:lnTo>
                  <a:lnTo>
                    <a:pt x="47967" y="252374"/>
                  </a:lnTo>
                  <a:lnTo>
                    <a:pt x="47967" y="0"/>
                  </a:lnTo>
                  <a:close/>
                </a:path>
              </a:pathLst>
            </a:custGeom>
            <a:solidFill>
              <a:srgbClr val="F1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99521" y="4968785"/>
              <a:ext cx="48260" cy="252729"/>
            </a:xfrm>
            <a:custGeom>
              <a:avLst/>
              <a:gdLst/>
              <a:ahLst/>
              <a:cxnLst/>
              <a:rect l="l" t="t" r="r" b="b"/>
              <a:pathLst>
                <a:path w="48260" h="252729">
                  <a:moveTo>
                    <a:pt x="0" y="0"/>
                  </a:moveTo>
                  <a:lnTo>
                    <a:pt x="47978" y="0"/>
                  </a:lnTo>
                  <a:lnTo>
                    <a:pt x="47978" y="252378"/>
                  </a:lnTo>
                  <a:lnTo>
                    <a:pt x="0" y="25237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47489" y="4842598"/>
              <a:ext cx="48260" cy="379095"/>
            </a:xfrm>
            <a:custGeom>
              <a:avLst/>
              <a:gdLst/>
              <a:ahLst/>
              <a:cxnLst/>
              <a:rect l="l" t="t" r="r" b="b"/>
              <a:pathLst>
                <a:path w="48260" h="379095">
                  <a:moveTo>
                    <a:pt x="47980" y="0"/>
                  </a:moveTo>
                  <a:lnTo>
                    <a:pt x="0" y="0"/>
                  </a:lnTo>
                  <a:lnTo>
                    <a:pt x="0" y="378561"/>
                  </a:lnTo>
                  <a:lnTo>
                    <a:pt x="47980" y="378561"/>
                  </a:lnTo>
                  <a:lnTo>
                    <a:pt x="47980" y="0"/>
                  </a:lnTo>
                  <a:close/>
                </a:path>
              </a:pathLst>
            </a:custGeom>
            <a:solidFill>
              <a:srgbClr val="F1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47489" y="4842598"/>
              <a:ext cx="48260" cy="379095"/>
            </a:xfrm>
            <a:custGeom>
              <a:avLst/>
              <a:gdLst/>
              <a:ahLst/>
              <a:cxnLst/>
              <a:rect l="l" t="t" r="r" b="b"/>
              <a:pathLst>
                <a:path w="48260" h="379095">
                  <a:moveTo>
                    <a:pt x="0" y="0"/>
                  </a:moveTo>
                  <a:lnTo>
                    <a:pt x="47978" y="0"/>
                  </a:lnTo>
                  <a:lnTo>
                    <a:pt x="47978" y="378568"/>
                  </a:lnTo>
                  <a:lnTo>
                    <a:pt x="0" y="37856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393387" y="4799914"/>
              <a:ext cx="48260" cy="421640"/>
            </a:xfrm>
            <a:custGeom>
              <a:avLst/>
              <a:gdLst/>
              <a:ahLst/>
              <a:cxnLst/>
              <a:rect l="l" t="t" r="r" b="b"/>
              <a:pathLst>
                <a:path w="48260" h="421639">
                  <a:moveTo>
                    <a:pt x="47980" y="0"/>
                  </a:moveTo>
                  <a:lnTo>
                    <a:pt x="0" y="0"/>
                  </a:lnTo>
                  <a:lnTo>
                    <a:pt x="0" y="421246"/>
                  </a:lnTo>
                  <a:lnTo>
                    <a:pt x="47980" y="421246"/>
                  </a:lnTo>
                  <a:lnTo>
                    <a:pt x="47980" y="0"/>
                  </a:lnTo>
                  <a:close/>
                </a:path>
              </a:pathLst>
            </a:custGeom>
            <a:solidFill>
              <a:srgbClr val="F1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93387" y="4799914"/>
              <a:ext cx="48260" cy="421640"/>
            </a:xfrm>
            <a:custGeom>
              <a:avLst/>
              <a:gdLst/>
              <a:ahLst/>
              <a:cxnLst/>
              <a:rect l="l" t="t" r="r" b="b"/>
              <a:pathLst>
                <a:path w="48260" h="421639">
                  <a:moveTo>
                    <a:pt x="0" y="0"/>
                  </a:moveTo>
                  <a:lnTo>
                    <a:pt x="47978" y="0"/>
                  </a:lnTo>
                  <a:lnTo>
                    <a:pt x="47978" y="421249"/>
                  </a:lnTo>
                  <a:lnTo>
                    <a:pt x="0" y="42124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41367" y="4968786"/>
              <a:ext cx="48260" cy="252729"/>
            </a:xfrm>
            <a:custGeom>
              <a:avLst/>
              <a:gdLst/>
              <a:ahLst/>
              <a:cxnLst/>
              <a:rect l="l" t="t" r="r" b="b"/>
              <a:pathLst>
                <a:path w="48260" h="252729">
                  <a:moveTo>
                    <a:pt x="47980" y="0"/>
                  </a:moveTo>
                  <a:lnTo>
                    <a:pt x="0" y="0"/>
                  </a:lnTo>
                  <a:lnTo>
                    <a:pt x="0" y="252374"/>
                  </a:lnTo>
                  <a:lnTo>
                    <a:pt x="47980" y="252374"/>
                  </a:lnTo>
                  <a:lnTo>
                    <a:pt x="47980" y="0"/>
                  </a:lnTo>
                  <a:close/>
                </a:path>
              </a:pathLst>
            </a:custGeom>
            <a:solidFill>
              <a:srgbClr val="F1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41367" y="4968785"/>
              <a:ext cx="48260" cy="252729"/>
            </a:xfrm>
            <a:custGeom>
              <a:avLst/>
              <a:gdLst/>
              <a:ahLst/>
              <a:cxnLst/>
              <a:rect l="l" t="t" r="r" b="b"/>
              <a:pathLst>
                <a:path w="48260" h="252729">
                  <a:moveTo>
                    <a:pt x="0" y="0"/>
                  </a:moveTo>
                  <a:lnTo>
                    <a:pt x="47978" y="0"/>
                  </a:lnTo>
                  <a:lnTo>
                    <a:pt x="47978" y="252378"/>
                  </a:lnTo>
                  <a:lnTo>
                    <a:pt x="0" y="25237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89348" y="4716398"/>
              <a:ext cx="46355" cy="504825"/>
            </a:xfrm>
            <a:custGeom>
              <a:avLst/>
              <a:gdLst/>
              <a:ahLst/>
              <a:cxnLst/>
              <a:rect l="l" t="t" r="r" b="b"/>
              <a:pathLst>
                <a:path w="46354" h="504825">
                  <a:moveTo>
                    <a:pt x="45885" y="0"/>
                  </a:moveTo>
                  <a:lnTo>
                    <a:pt x="0" y="0"/>
                  </a:lnTo>
                  <a:lnTo>
                    <a:pt x="0" y="504761"/>
                  </a:lnTo>
                  <a:lnTo>
                    <a:pt x="45885" y="504761"/>
                  </a:lnTo>
                  <a:lnTo>
                    <a:pt x="45885" y="0"/>
                  </a:lnTo>
                  <a:close/>
                </a:path>
              </a:pathLst>
            </a:custGeom>
            <a:solidFill>
              <a:srgbClr val="F1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489348" y="4716398"/>
              <a:ext cx="46355" cy="504825"/>
            </a:xfrm>
            <a:custGeom>
              <a:avLst/>
              <a:gdLst/>
              <a:ahLst/>
              <a:cxnLst/>
              <a:rect l="l" t="t" r="r" b="b"/>
              <a:pathLst>
                <a:path w="46354" h="504825">
                  <a:moveTo>
                    <a:pt x="0" y="0"/>
                  </a:moveTo>
                  <a:lnTo>
                    <a:pt x="45892" y="0"/>
                  </a:lnTo>
                  <a:lnTo>
                    <a:pt x="45892" y="504757"/>
                  </a:lnTo>
                  <a:lnTo>
                    <a:pt x="0" y="50475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35233" y="4968786"/>
              <a:ext cx="48260" cy="252729"/>
            </a:xfrm>
            <a:custGeom>
              <a:avLst/>
              <a:gdLst/>
              <a:ahLst/>
              <a:cxnLst/>
              <a:rect l="l" t="t" r="r" b="b"/>
              <a:pathLst>
                <a:path w="48260" h="252729">
                  <a:moveTo>
                    <a:pt x="47980" y="0"/>
                  </a:moveTo>
                  <a:lnTo>
                    <a:pt x="0" y="0"/>
                  </a:lnTo>
                  <a:lnTo>
                    <a:pt x="0" y="252374"/>
                  </a:lnTo>
                  <a:lnTo>
                    <a:pt x="47980" y="252374"/>
                  </a:lnTo>
                  <a:lnTo>
                    <a:pt x="47980" y="0"/>
                  </a:lnTo>
                  <a:close/>
                </a:path>
              </a:pathLst>
            </a:custGeom>
            <a:solidFill>
              <a:srgbClr val="F1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35233" y="4968785"/>
              <a:ext cx="48260" cy="252729"/>
            </a:xfrm>
            <a:custGeom>
              <a:avLst/>
              <a:gdLst/>
              <a:ahLst/>
              <a:cxnLst/>
              <a:rect l="l" t="t" r="r" b="b"/>
              <a:pathLst>
                <a:path w="48260" h="252729">
                  <a:moveTo>
                    <a:pt x="0" y="0"/>
                  </a:moveTo>
                  <a:lnTo>
                    <a:pt x="47978" y="0"/>
                  </a:lnTo>
                  <a:lnTo>
                    <a:pt x="47978" y="252378"/>
                  </a:lnTo>
                  <a:lnTo>
                    <a:pt x="0" y="25237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83214" y="4968786"/>
              <a:ext cx="48260" cy="252729"/>
            </a:xfrm>
            <a:custGeom>
              <a:avLst/>
              <a:gdLst/>
              <a:ahLst/>
              <a:cxnLst/>
              <a:rect l="l" t="t" r="r" b="b"/>
              <a:pathLst>
                <a:path w="48260" h="252729">
                  <a:moveTo>
                    <a:pt x="47980" y="0"/>
                  </a:moveTo>
                  <a:lnTo>
                    <a:pt x="0" y="0"/>
                  </a:lnTo>
                  <a:lnTo>
                    <a:pt x="0" y="252374"/>
                  </a:lnTo>
                  <a:lnTo>
                    <a:pt x="47980" y="252374"/>
                  </a:lnTo>
                  <a:lnTo>
                    <a:pt x="47980" y="0"/>
                  </a:lnTo>
                  <a:close/>
                </a:path>
              </a:pathLst>
            </a:custGeom>
            <a:solidFill>
              <a:srgbClr val="F1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83213" y="4968785"/>
              <a:ext cx="48260" cy="252729"/>
            </a:xfrm>
            <a:custGeom>
              <a:avLst/>
              <a:gdLst/>
              <a:ahLst/>
              <a:cxnLst/>
              <a:rect l="l" t="t" r="r" b="b"/>
              <a:pathLst>
                <a:path w="48260" h="252729">
                  <a:moveTo>
                    <a:pt x="0" y="0"/>
                  </a:moveTo>
                  <a:lnTo>
                    <a:pt x="47978" y="0"/>
                  </a:lnTo>
                  <a:lnTo>
                    <a:pt x="47978" y="252378"/>
                  </a:lnTo>
                  <a:lnTo>
                    <a:pt x="0" y="25237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631194" y="4968786"/>
              <a:ext cx="48260" cy="252729"/>
            </a:xfrm>
            <a:custGeom>
              <a:avLst/>
              <a:gdLst/>
              <a:ahLst/>
              <a:cxnLst/>
              <a:rect l="l" t="t" r="r" b="b"/>
              <a:pathLst>
                <a:path w="48260" h="252729">
                  <a:moveTo>
                    <a:pt x="47980" y="0"/>
                  </a:moveTo>
                  <a:lnTo>
                    <a:pt x="0" y="0"/>
                  </a:lnTo>
                  <a:lnTo>
                    <a:pt x="0" y="252374"/>
                  </a:lnTo>
                  <a:lnTo>
                    <a:pt x="47980" y="252374"/>
                  </a:lnTo>
                  <a:lnTo>
                    <a:pt x="47980" y="0"/>
                  </a:lnTo>
                  <a:close/>
                </a:path>
              </a:pathLst>
            </a:custGeom>
            <a:solidFill>
              <a:srgbClr val="F1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631194" y="4968785"/>
              <a:ext cx="48260" cy="252729"/>
            </a:xfrm>
            <a:custGeom>
              <a:avLst/>
              <a:gdLst/>
              <a:ahLst/>
              <a:cxnLst/>
              <a:rect l="l" t="t" r="r" b="b"/>
              <a:pathLst>
                <a:path w="48260" h="252729">
                  <a:moveTo>
                    <a:pt x="0" y="0"/>
                  </a:moveTo>
                  <a:lnTo>
                    <a:pt x="47978" y="0"/>
                  </a:lnTo>
                  <a:lnTo>
                    <a:pt x="47978" y="252378"/>
                  </a:lnTo>
                  <a:lnTo>
                    <a:pt x="0" y="25237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677092" y="4968786"/>
              <a:ext cx="48260" cy="252729"/>
            </a:xfrm>
            <a:custGeom>
              <a:avLst/>
              <a:gdLst/>
              <a:ahLst/>
              <a:cxnLst/>
              <a:rect l="l" t="t" r="r" b="b"/>
              <a:pathLst>
                <a:path w="48260" h="252729">
                  <a:moveTo>
                    <a:pt x="47980" y="0"/>
                  </a:moveTo>
                  <a:lnTo>
                    <a:pt x="0" y="0"/>
                  </a:lnTo>
                  <a:lnTo>
                    <a:pt x="0" y="252374"/>
                  </a:lnTo>
                  <a:lnTo>
                    <a:pt x="47980" y="252374"/>
                  </a:lnTo>
                  <a:lnTo>
                    <a:pt x="47980" y="0"/>
                  </a:lnTo>
                  <a:close/>
                </a:path>
              </a:pathLst>
            </a:custGeom>
            <a:solidFill>
              <a:srgbClr val="F1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677092" y="4968785"/>
              <a:ext cx="48260" cy="252729"/>
            </a:xfrm>
            <a:custGeom>
              <a:avLst/>
              <a:gdLst/>
              <a:ahLst/>
              <a:cxnLst/>
              <a:rect l="l" t="t" r="r" b="b"/>
              <a:pathLst>
                <a:path w="48260" h="252729">
                  <a:moveTo>
                    <a:pt x="0" y="0"/>
                  </a:moveTo>
                  <a:lnTo>
                    <a:pt x="47978" y="0"/>
                  </a:lnTo>
                  <a:lnTo>
                    <a:pt x="47978" y="252378"/>
                  </a:lnTo>
                  <a:lnTo>
                    <a:pt x="0" y="25237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725073" y="4799914"/>
              <a:ext cx="48260" cy="421640"/>
            </a:xfrm>
            <a:custGeom>
              <a:avLst/>
              <a:gdLst/>
              <a:ahLst/>
              <a:cxnLst/>
              <a:rect l="l" t="t" r="r" b="b"/>
              <a:pathLst>
                <a:path w="48260" h="421639">
                  <a:moveTo>
                    <a:pt x="47980" y="0"/>
                  </a:moveTo>
                  <a:lnTo>
                    <a:pt x="0" y="0"/>
                  </a:lnTo>
                  <a:lnTo>
                    <a:pt x="0" y="421246"/>
                  </a:lnTo>
                  <a:lnTo>
                    <a:pt x="47980" y="421246"/>
                  </a:lnTo>
                  <a:lnTo>
                    <a:pt x="47980" y="0"/>
                  </a:lnTo>
                  <a:close/>
                </a:path>
              </a:pathLst>
            </a:custGeom>
            <a:solidFill>
              <a:srgbClr val="F1F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725073" y="4799914"/>
              <a:ext cx="48260" cy="421640"/>
            </a:xfrm>
            <a:custGeom>
              <a:avLst/>
              <a:gdLst/>
              <a:ahLst/>
              <a:cxnLst/>
              <a:rect l="l" t="t" r="r" b="b"/>
              <a:pathLst>
                <a:path w="48260" h="421639">
                  <a:moveTo>
                    <a:pt x="0" y="0"/>
                  </a:moveTo>
                  <a:lnTo>
                    <a:pt x="47978" y="0"/>
                  </a:lnTo>
                  <a:lnTo>
                    <a:pt x="47978" y="421249"/>
                  </a:lnTo>
                  <a:lnTo>
                    <a:pt x="0" y="42124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364385" y="4237051"/>
            <a:ext cx="288290" cy="381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00" i="1" spc="100" dirty="0">
                <a:latin typeface="Times New Roman"/>
                <a:cs typeface="Times New Roman"/>
              </a:rPr>
              <a:t>f</a:t>
            </a:r>
            <a:r>
              <a:rPr sz="2025" i="1" spc="150" baseline="-24691" dirty="0">
                <a:latin typeface="Times New Roman"/>
                <a:cs typeface="Times New Roman"/>
              </a:rPr>
              <a:t>B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352290" y="5214620"/>
            <a:ext cx="5956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Trebuchet MS"/>
                <a:cs typeface="Trebuchet MS"/>
              </a:rPr>
              <a:t>e.g.</a:t>
            </a:r>
            <a:r>
              <a:rPr sz="1000" b="1" i="1" spc="-80" dirty="0">
                <a:latin typeface="Trebuchet MS"/>
                <a:cs typeface="Trebuchet MS"/>
              </a:rPr>
              <a:t> </a:t>
            </a:r>
            <a:r>
              <a:rPr sz="1000" b="1" dirty="0">
                <a:latin typeface="Trebuchet MS"/>
                <a:cs typeface="Trebuchet MS"/>
              </a:rPr>
              <a:t>color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330389" y="1237957"/>
            <a:ext cx="3006090" cy="3093085"/>
            <a:chOff x="3330389" y="1237957"/>
            <a:chExt cx="3006090" cy="3093085"/>
          </a:xfrm>
        </p:grpSpPr>
        <p:sp>
          <p:nvSpPr>
            <p:cNvPr id="78" name="object 78"/>
            <p:cNvSpPr/>
            <p:nvPr/>
          </p:nvSpPr>
          <p:spPr>
            <a:xfrm>
              <a:off x="3330389" y="1237957"/>
              <a:ext cx="3005513" cy="30930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826003" y="3076341"/>
              <a:ext cx="622300" cy="640715"/>
            </a:xfrm>
            <a:custGeom>
              <a:avLst/>
              <a:gdLst/>
              <a:ahLst/>
              <a:cxnLst/>
              <a:rect l="l" t="t" r="r" b="b"/>
              <a:pathLst>
                <a:path w="622300" h="640714">
                  <a:moveTo>
                    <a:pt x="151635" y="640224"/>
                  </a:moveTo>
                  <a:lnTo>
                    <a:pt x="0" y="143751"/>
                  </a:lnTo>
                  <a:lnTo>
                    <a:pt x="470661" y="0"/>
                  </a:lnTo>
                  <a:lnTo>
                    <a:pt x="622296" y="496472"/>
                  </a:lnTo>
                  <a:lnTo>
                    <a:pt x="151635" y="640224"/>
                  </a:lnTo>
                  <a:close/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02808" y="2171791"/>
              <a:ext cx="57150" cy="107314"/>
            </a:xfrm>
            <a:custGeom>
              <a:avLst/>
              <a:gdLst/>
              <a:ahLst/>
              <a:cxnLst/>
              <a:rect l="l" t="t" r="r" b="b"/>
              <a:pathLst>
                <a:path w="57150" h="107314">
                  <a:moveTo>
                    <a:pt x="0" y="106842"/>
                  </a:moveTo>
                  <a:lnTo>
                    <a:pt x="56775" y="0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277802" y="2196769"/>
              <a:ext cx="106680" cy="55244"/>
            </a:xfrm>
            <a:custGeom>
              <a:avLst/>
              <a:gdLst/>
              <a:ahLst/>
              <a:cxnLst/>
              <a:rect l="l" t="t" r="r" b="b"/>
              <a:pathLst>
                <a:path w="106679" h="55244">
                  <a:moveTo>
                    <a:pt x="0" y="0"/>
                  </a:moveTo>
                  <a:lnTo>
                    <a:pt x="106239" y="55107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239755" y="3597735"/>
              <a:ext cx="57150" cy="107314"/>
            </a:xfrm>
            <a:custGeom>
              <a:avLst/>
              <a:gdLst/>
              <a:ahLst/>
              <a:cxnLst/>
              <a:rect l="l" t="t" r="r" b="b"/>
              <a:pathLst>
                <a:path w="57150" h="107314">
                  <a:moveTo>
                    <a:pt x="0" y="106842"/>
                  </a:moveTo>
                  <a:lnTo>
                    <a:pt x="56776" y="0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214762" y="3622713"/>
              <a:ext cx="106680" cy="55244"/>
            </a:xfrm>
            <a:custGeom>
              <a:avLst/>
              <a:gdLst/>
              <a:ahLst/>
              <a:cxnLst/>
              <a:rect l="l" t="t" r="r" b="b"/>
              <a:pathLst>
                <a:path w="106679" h="55245">
                  <a:moveTo>
                    <a:pt x="0" y="0"/>
                  </a:moveTo>
                  <a:lnTo>
                    <a:pt x="106239" y="55107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463161" y="3177339"/>
              <a:ext cx="57150" cy="107314"/>
            </a:xfrm>
            <a:custGeom>
              <a:avLst/>
              <a:gdLst/>
              <a:ahLst/>
              <a:cxnLst/>
              <a:rect l="l" t="t" r="r" b="b"/>
              <a:pathLst>
                <a:path w="57150" h="107314">
                  <a:moveTo>
                    <a:pt x="0" y="106842"/>
                  </a:moveTo>
                  <a:lnTo>
                    <a:pt x="56776" y="0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438154" y="3202317"/>
              <a:ext cx="106680" cy="55244"/>
            </a:xfrm>
            <a:custGeom>
              <a:avLst/>
              <a:gdLst/>
              <a:ahLst/>
              <a:cxnLst/>
              <a:rect l="l" t="t" r="r" b="b"/>
              <a:pathLst>
                <a:path w="106679" h="55245">
                  <a:moveTo>
                    <a:pt x="0" y="0"/>
                  </a:moveTo>
                  <a:lnTo>
                    <a:pt x="106239" y="55107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11039" y="2012635"/>
              <a:ext cx="57150" cy="107314"/>
            </a:xfrm>
            <a:custGeom>
              <a:avLst/>
              <a:gdLst/>
              <a:ahLst/>
              <a:cxnLst/>
              <a:rect l="l" t="t" r="r" b="b"/>
              <a:pathLst>
                <a:path w="57150" h="107314">
                  <a:moveTo>
                    <a:pt x="0" y="106842"/>
                  </a:moveTo>
                  <a:lnTo>
                    <a:pt x="56776" y="0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786033" y="2037613"/>
              <a:ext cx="106680" cy="55244"/>
            </a:xfrm>
            <a:custGeom>
              <a:avLst/>
              <a:gdLst/>
              <a:ahLst/>
              <a:cxnLst/>
              <a:rect l="l" t="t" r="r" b="b"/>
              <a:pathLst>
                <a:path w="106679" h="55244">
                  <a:moveTo>
                    <a:pt x="0" y="0"/>
                  </a:moveTo>
                  <a:lnTo>
                    <a:pt x="106239" y="55107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841750" y="2440981"/>
              <a:ext cx="57150" cy="107314"/>
            </a:xfrm>
            <a:custGeom>
              <a:avLst/>
              <a:gdLst/>
              <a:ahLst/>
              <a:cxnLst/>
              <a:rect l="l" t="t" r="r" b="b"/>
              <a:pathLst>
                <a:path w="57150" h="107314">
                  <a:moveTo>
                    <a:pt x="0" y="106842"/>
                  </a:moveTo>
                  <a:lnTo>
                    <a:pt x="56776" y="0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16756" y="2465958"/>
              <a:ext cx="106680" cy="55244"/>
            </a:xfrm>
            <a:custGeom>
              <a:avLst/>
              <a:gdLst/>
              <a:ahLst/>
              <a:cxnLst/>
              <a:rect l="l" t="t" r="r" b="b"/>
              <a:pathLst>
                <a:path w="106679" h="55244">
                  <a:moveTo>
                    <a:pt x="0" y="0"/>
                  </a:moveTo>
                  <a:lnTo>
                    <a:pt x="106239" y="55107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128526" y="3332127"/>
              <a:ext cx="57150" cy="107314"/>
            </a:xfrm>
            <a:custGeom>
              <a:avLst/>
              <a:gdLst/>
              <a:ahLst/>
              <a:cxnLst/>
              <a:rect l="l" t="t" r="r" b="b"/>
              <a:pathLst>
                <a:path w="57150" h="107314">
                  <a:moveTo>
                    <a:pt x="0" y="106842"/>
                  </a:moveTo>
                  <a:lnTo>
                    <a:pt x="56776" y="0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103520" y="3357105"/>
              <a:ext cx="106680" cy="55244"/>
            </a:xfrm>
            <a:custGeom>
              <a:avLst/>
              <a:gdLst/>
              <a:ahLst/>
              <a:cxnLst/>
              <a:rect l="l" t="t" r="r" b="b"/>
              <a:pathLst>
                <a:path w="106679" h="55245">
                  <a:moveTo>
                    <a:pt x="0" y="0"/>
                  </a:moveTo>
                  <a:lnTo>
                    <a:pt x="106239" y="55107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 rot="20640000">
            <a:off x="4333524" y="3617546"/>
            <a:ext cx="309698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dirty="0">
                <a:solidFill>
                  <a:srgbClr val="1F497D"/>
                </a:solidFill>
                <a:latin typeface="Carlito"/>
                <a:cs typeface="Carlito"/>
              </a:rPr>
              <a:t>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3" name="object 93"/>
          <p:cNvSpPr txBox="1"/>
          <p:nvPr/>
        </p:nvSpPr>
        <p:spPr>
          <a:xfrm rot="20640000">
            <a:off x="4506708" y="3712036"/>
            <a:ext cx="20453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5"/>
              </a:lnSpc>
            </a:pPr>
            <a:r>
              <a:rPr sz="1200" dirty="0">
                <a:solidFill>
                  <a:srgbClr val="275D9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4" name="object 94"/>
          <p:cNvSpPr txBox="1"/>
          <p:nvPr/>
        </p:nvSpPr>
        <p:spPr>
          <a:xfrm rot="20640000">
            <a:off x="5208161" y="3305659"/>
            <a:ext cx="309698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dirty="0">
                <a:solidFill>
                  <a:srgbClr val="1F497D"/>
                </a:solidFill>
                <a:latin typeface="Carlito"/>
                <a:cs typeface="Carlito"/>
              </a:rPr>
              <a:t>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5" name="object 95"/>
          <p:cNvSpPr txBox="1"/>
          <p:nvPr/>
        </p:nvSpPr>
        <p:spPr>
          <a:xfrm rot="20640000">
            <a:off x="5381344" y="3400149"/>
            <a:ext cx="20453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5"/>
              </a:lnSpc>
            </a:pPr>
            <a:r>
              <a:rPr sz="1200" dirty="0">
                <a:solidFill>
                  <a:srgbClr val="275D90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6" name="object 96"/>
          <p:cNvSpPr txBox="1"/>
          <p:nvPr/>
        </p:nvSpPr>
        <p:spPr>
          <a:xfrm rot="20640000">
            <a:off x="4852650" y="2001674"/>
            <a:ext cx="309698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dirty="0">
                <a:solidFill>
                  <a:srgbClr val="1F497D"/>
                </a:solidFill>
                <a:latin typeface="Carlito"/>
                <a:cs typeface="Carlito"/>
              </a:rPr>
              <a:t>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7" name="object 97"/>
          <p:cNvSpPr txBox="1"/>
          <p:nvPr/>
        </p:nvSpPr>
        <p:spPr>
          <a:xfrm rot="20640000">
            <a:off x="5025833" y="2096164"/>
            <a:ext cx="20453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5"/>
              </a:lnSpc>
            </a:pPr>
            <a:r>
              <a:rPr sz="1200" dirty="0">
                <a:solidFill>
                  <a:srgbClr val="275D90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815975" y="1824037"/>
            <a:ext cx="2141855" cy="2028825"/>
            <a:chOff x="815975" y="1824037"/>
            <a:chExt cx="2141855" cy="2028825"/>
          </a:xfrm>
        </p:grpSpPr>
        <p:sp>
          <p:nvSpPr>
            <p:cNvPr id="99" name="object 99"/>
            <p:cNvSpPr/>
            <p:nvPr/>
          </p:nvSpPr>
          <p:spPr>
            <a:xfrm>
              <a:off x="815975" y="1824037"/>
              <a:ext cx="2141537" cy="20288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69974" y="2722562"/>
              <a:ext cx="443230" cy="421005"/>
            </a:xfrm>
            <a:custGeom>
              <a:avLst/>
              <a:gdLst/>
              <a:ahLst/>
              <a:cxnLst/>
              <a:rect l="l" t="t" r="r" b="b"/>
              <a:pathLst>
                <a:path w="443230" h="421005">
                  <a:moveTo>
                    <a:pt x="0" y="0"/>
                  </a:moveTo>
                  <a:lnTo>
                    <a:pt x="442912" y="0"/>
                  </a:lnTo>
                  <a:lnTo>
                    <a:pt x="442912" y="420686"/>
                  </a:lnTo>
                  <a:lnTo>
                    <a:pt x="0" y="42068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247774" y="2916237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0" y="0"/>
                  </a:moveTo>
                  <a:lnTo>
                    <a:pt x="73024" y="73024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49362" y="2916237"/>
              <a:ext cx="71755" cy="73025"/>
            </a:xfrm>
            <a:custGeom>
              <a:avLst/>
              <a:gdLst/>
              <a:ahLst/>
              <a:cxnLst/>
              <a:rect l="l" t="t" r="r" b="b"/>
              <a:pathLst>
                <a:path w="71755" h="73025">
                  <a:moveTo>
                    <a:pt x="71437" y="0"/>
                  </a:moveTo>
                  <a:lnTo>
                    <a:pt x="0" y="73024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284287" y="2124075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0" y="0"/>
                  </a:moveTo>
                  <a:lnTo>
                    <a:pt x="73024" y="73024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285874" y="2124075"/>
              <a:ext cx="71755" cy="73025"/>
            </a:xfrm>
            <a:custGeom>
              <a:avLst/>
              <a:gdLst/>
              <a:ahLst/>
              <a:cxnLst/>
              <a:rect l="l" t="t" r="r" b="b"/>
              <a:pathLst>
                <a:path w="71755" h="73025">
                  <a:moveTo>
                    <a:pt x="71437" y="0"/>
                  </a:moveTo>
                  <a:lnTo>
                    <a:pt x="0" y="73024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571624" y="2411412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0" y="0"/>
                  </a:moveTo>
                  <a:lnTo>
                    <a:pt x="73024" y="73024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573212" y="2411412"/>
              <a:ext cx="71755" cy="73025"/>
            </a:xfrm>
            <a:custGeom>
              <a:avLst/>
              <a:gdLst/>
              <a:ahLst/>
              <a:cxnLst/>
              <a:rect l="l" t="t" r="r" b="b"/>
              <a:pathLst>
                <a:path w="71755" h="73025">
                  <a:moveTo>
                    <a:pt x="71437" y="0"/>
                  </a:moveTo>
                  <a:lnTo>
                    <a:pt x="0" y="73024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435225" y="2987675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0" y="0"/>
                  </a:moveTo>
                  <a:lnTo>
                    <a:pt x="73024" y="73024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436811" y="2987675"/>
              <a:ext cx="71755" cy="73025"/>
            </a:xfrm>
            <a:custGeom>
              <a:avLst/>
              <a:gdLst/>
              <a:ahLst/>
              <a:cxnLst/>
              <a:rect l="l" t="t" r="r" b="b"/>
              <a:pathLst>
                <a:path w="71755" h="73025">
                  <a:moveTo>
                    <a:pt x="71438" y="0"/>
                  </a:moveTo>
                  <a:lnTo>
                    <a:pt x="0" y="73024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182812" y="3349625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0" y="0"/>
                  </a:moveTo>
                  <a:lnTo>
                    <a:pt x="73024" y="73024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184399" y="3349625"/>
              <a:ext cx="71755" cy="73025"/>
            </a:xfrm>
            <a:custGeom>
              <a:avLst/>
              <a:gdLst/>
              <a:ahLst/>
              <a:cxnLst/>
              <a:rect l="l" t="t" r="r" b="b"/>
              <a:pathLst>
                <a:path w="71755" h="73025">
                  <a:moveTo>
                    <a:pt x="71438" y="0"/>
                  </a:moveTo>
                  <a:lnTo>
                    <a:pt x="0" y="73024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327275" y="20891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0" y="0"/>
                  </a:moveTo>
                  <a:lnTo>
                    <a:pt x="73024" y="73024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328861" y="2089150"/>
              <a:ext cx="71755" cy="73025"/>
            </a:xfrm>
            <a:custGeom>
              <a:avLst/>
              <a:gdLst/>
              <a:ahLst/>
              <a:cxnLst/>
              <a:rect l="l" t="t" r="r" b="b"/>
              <a:pathLst>
                <a:path w="71755" h="73025">
                  <a:moveTo>
                    <a:pt x="71438" y="0"/>
                  </a:moveTo>
                  <a:lnTo>
                    <a:pt x="0" y="73024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1374139" y="2049145"/>
            <a:ext cx="285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97D"/>
                </a:solidFill>
                <a:latin typeface="Carlito"/>
                <a:cs typeface="Carlito"/>
              </a:rPr>
              <a:t>A</a:t>
            </a:r>
            <a:r>
              <a:rPr sz="1800" baseline="-20833" dirty="0">
                <a:solidFill>
                  <a:srgbClr val="275D90"/>
                </a:solidFill>
                <a:latin typeface="Carlito"/>
                <a:cs typeface="Carlito"/>
              </a:rPr>
              <a:t>1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301114" y="2877820"/>
            <a:ext cx="285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97D"/>
                </a:solidFill>
                <a:latin typeface="Carlito"/>
                <a:cs typeface="Carlito"/>
              </a:rPr>
              <a:t>A</a:t>
            </a:r>
            <a:r>
              <a:rPr sz="1800" baseline="-20833" dirty="0">
                <a:solidFill>
                  <a:srgbClr val="275D90"/>
                </a:solidFill>
                <a:latin typeface="Carlito"/>
                <a:cs typeface="Carlito"/>
              </a:rPr>
              <a:t>2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739150" y="5495934"/>
            <a:ext cx="143002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i="1" spc="105" dirty="0">
                <a:latin typeface="Times New Roman"/>
                <a:cs typeface="Times New Roman"/>
              </a:rPr>
              <a:t>d</a:t>
            </a:r>
            <a:r>
              <a:rPr sz="2100" spc="105" dirty="0">
                <a:latin typeface="Times New Roman"/>
                <a:cs typeface="Times New Roman"/>
              </a:rPr>
              <a:t>(</a:t>
            </a:r>
            <a:r>
              <a:rPr sz="2100" spc="-160" dirty="0">
                <a:latin typeface="Times New Roman"/>
                <a:cs typeface="Times New Roman"/>
              </a:rPr>
              <a:t> </a:t>
            </a:r>
            <a:r>
              <a:rPr sz="2100" i="1" spc="105" dirty="0">
                <a:latin typeface="Times New Roman"/>
                <a:cs typeface="Times New Roman"/>
              </a:rPr>
              <a:t>f</a:t>
            </a:r>
            <a:r>
              <a:rPr sz="1875" i="1" spc="157" baseline="-24444" dirty="0">
                <a:latin typeface="Times New Roman"/>
                <a:cs typeface="Times New Roman"/>
              </a:rPr>
              <a:t>A</a:t>
            </a:r>
            <a:r>
              <a:rPr sz="1875" i="1" spc="-300" baseline="-24444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Times New Roman"/>
                <a:cs typeface="Times New Roman"/>
              </a:rPr>
              <a:t>,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i="1" spc="75" dirty="0">
                <a:latin typeface="Times New Roman"/>
                <a:cs typeface="Times New Roman"/>
              </a:rPr>
              <a:t>f</a:t>
            </a:r>
            <a:r>
              <a:rPr sz="1875" i="1" spc="112" baseline="-24444" dirty="0">
                <a:latin typeface="Times New Roman"/>
                <a:cs typeface="Times New Roman"/>
              </a:rPr>
              <a:t>B</a:t>
            </a:r>
            <a:r>
              <a:rPr sz="1875" i="1" spc="-165" baseline="-24444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Times New Roman"/>
                <a:cs typeface="Times New Roman"/>
              </a:rPr>
              <a:t>)</a:t>
            </a:r>
            <a:r>
              <a:rPr sz="2100" spc="-16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</a:t>
            </a:r>
            <a:r>
              <a:rPr sz="2100" spc="-280" dirty="0">
                <a:latin typeface="Times New Roman"/>
                <a:cs typeface="Times New Roman"/>
              </a:rPr>
              <a:t> </a:t>
            </a:r>
            <a:r>
              <a:rPr sz="2100" i="1" spc="45" dirty="0"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284287" y="3205162"/>
            <a:ext cx="35560" cy="1223010"/>
          </a:xfrm>
          <a:custGeom>
            <a:avLst/>
            <a:gdLst/>
            <a:ahLst/>
            <a:cxnLst/>
            <a:rect l="l" t="t" r="r" b="b"/>
            <a:pathLst>
              <a:path w="35559" h="1223010">
                <a:moveTo>
                  <a:pt x="0" y="0"/>
                </a:moveTo>
                <a:lnTo>
                  <a:pt x="35409" y="1222389"/>
                </a:lnTo>
              </a:path>
            </a:pathLst>
          </a:custGeom>
          <a:ln w="25399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280515" y="4388370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61" y="0"/>
                </a:moveTo>
                <a:lnTo>
                  <a:pt x="0" y="2197"/>
                </a:lnTo>
                <a:lnTo>
                  <a:pt x="40284" y="77266"/>
                </a:lnTo>
                <a:lnTo>
                  <a:pt x="76161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8" name="object 118"/>
          <p:cNvGrpSpPr/>
          <p:nvPr/>
        </p:nvGrpSpPr>
        <p:grpSpPr>
          <a:xfrm>
            <a:off x="1495425" y="2944812"/>
            <a:ext cx="3975100" cy="1635125"/>
            <a:chOff x="1495425" y="2944812"/>
            <a:chExt cx="3975100" cy="1635125"/>
          </a:xfrm>
        </p:grpSpPr>
        <p:sp>
          <p:nvSpPr>
            <p:cNvPr id="119" name="object 119"/>
            <p:cNvSpPr/>
            <p:nvPr/>
          </p:nvSpPr>
          <p:spPr>
            <a:xfrm>
              <a:off x="1504949" y="2954337"/>
              <a:ext cx="3395979" cy="511175"/>
            </a:xfrm>
            <a:custGeom>
              <a:avLst/>
              <a:gdLst/>
              <a:ahLst/>
              <a:cxnLst/>
              <a:rect l="l" t="t" r="r" b="b"/>
              <a:pathLst>
                <a:path w="3395979" h="511175">
                  <a:moveTo>
                    <a:pt x="0" y="0"/>
                  </a:moveTo>
                  <a:lnTo>
                    <a:pt x="3395657" y="511174"/>
                  </a:lnTo>
                </a:path>
              </a:pathLst>
            </a:custGeom>
            <a:ln w="1904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265737" y="3684587"/>
              <a:ext cx="175260" cy="858519"/>
            </a:xfrm>
            <a:custGeom>
              <a:avLst/>
              <a:gdLst/>
              <a:ahLst/>
              <a:cxnLst/>
              <a:rect l="l" t="t" r="r" b="b"/>
              <a:pathLst>
                <a:path w="175260" h="858520">
                  <a:moveTo>
                    <a:pt x="0" y="0"/>
                  </a:moveTo>
                  <a:lnTo>
                    <a:pt x="174950" y="858017"/>
                  </a:lnTo>
                </a:path>
              </a:pathLst>
            </a:custGeom>
            <a:ln w="25399">
              <a:solidFill>
                <a:srgbClr val="0085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395747" y="4497666"/>
              <a:ext cx="74930" cy="82550"/>
            </a:xfrm>
            <a:custGeom>
              <a:avLst/>
              <a:gdLst/>
              <a:ahLst/>
              <a:cxnLst/>
              <a:rect l="l" t="t" r="r" b="b"/>
              <a:pathLst>
                <a:path w="74929" h="82550">
                  <a:moveTo>
                    <a:pt x="74663" y="0"/>
                  </a:moveTo>
                  <a:lnTo>
                    <a:pt x="0" y="15214"/>
                  </a:lnTo>
                  <a:lnTo>
                    <a:pt x="52552" y="82270"/>
                  </a:lnTo>
                  <a:lnTo>
                    <a:pt x="74663" y="0"/>
                  </a:lnTo>
                  <a:close/>
                </a:path>
              </a:pathLst>
            </a:custGeom>
            <a:solidFill>
              <a:srgbClr val="008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2502852" y="1053274"/>
            <a:ext cx="5827395" cy="3027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50360" marR="17780" indent="-275590">
              <a:lnSpc>
                <a:spcPct val="99500"/>
              </a:lnSpc>
              <a:spcBef>
                <a:spcPts val="110"/>
              </a:spcBef>
              <a:buAutoNum type="arabicPeriod"/>
              <a:tabLst>
                <a:tab pos="4162425" algn="l"/>
              </a:tabLst>
            </a:pPr>
            <a:r>
              <a:rPr sz="1800" b="1" spc="-5" dirty="0">
                <a:latin typeface="Trebuchet MS"/>
                <a:cs typeface="Trebuchet MS"/>
              </a:rPr>
              <a:t>Find </a:t>
            </a:r>
            <a:r>
              <a:rPr sz="1800" b="1" dirty="0">
                <a:latin typeface="Trebuchet MS"/>
                <a:cs typeface="Trebuchet MS"/>
              </a:rPr>
              <a:t>a set of  </a:t>
            </a:r>
            <a:r>
              <a:rPr sz="1800" b="1" spc="-5" dirty="0">
                <a:latin typeface="Trebuchet MS"/>
                <a:cs typeface="Trebuchet MS"/>
              </a:rPr>
              <a:t>distinctive</a:t>
            </a:r>
            <a:r>
              <a:rPr sz="1800" b="1" spc="-8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key-  points</a:t>
            </a:r>
            <a:endParaRPr sz="1800">
              <a:latin typeface="Trebuchet MS"/>
              <a:cs typeface="Trebuchet MS"/>
            </a:endParaRPr>
          </a:p>
          <a:p>
            <a:pPr marL="4150360" marR="24130" indent="-275590">
              <a:lnSpc>
                <a:spcPct val="99500"/>
              </a:lnSpc>
              <a:spcBef>
                <a:spcPts val="1640"/>
              </a:spcBef>
              <a:buAutoNum type="arabicPeriod"/>
              <a:tabLst>
                <a:tab pos="4162425" algn="l"/>
              </a:tabLst>
            </a:pPr>
            <a:r>
              <a:rPr sz="1800" b="1" spc="-5" dirty="0">
                <a:latin typeface="Trebuchet MS"/>
                <a:cs typeface="Trebuchet MS"/>
              </a:rPr>
              <a:t>Define </a:t>
            </a:r>
            <a:r>
              <a:rPr sz="1800" b="1" dirty="0">
                <a:latin typeface="Trebuchet MS"/>
                <a:cs typeface="Trebuchet MS"/>
              </a:rPr>
              <a:t>a</a:t>
            </a:r>
            <a:r>
              <a:rPr sz="1800" b="1" spc="-5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region  around each  </a:t>
            </a:r>
            <a:r>
              <a:rPr sz="1800" b="1" dirty="0">
                <a:latin typeface="Trebuchet MS"/>
                <a:cs typeface="Trebuchet MS"/>
              </a:rPr>
              <a:t>keypoint</a:t>
            </a:r>
            <a:endParaRPr sz="18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solidFill>
                  <a:srgbClr val="1F497D"/>
                </a:solidFill>
                <a:latin typeface="Carlito"/>
                <a:cs typeface="Carlito"/>
              </a:rPr>
              <a:t>A</a:t>
            </a:r>
            <a:r>
              <a:rPr sz="1800" baseline="-20833" dirty="0">
                <a:solidFill>
                  <a:srgbClr val="275D90"/>
                </a:solidFill>
                <a:latin typeface="Carlito"/>
                <a:cs typeface="Carlito"/>
              </a:rPr>
              <a:t>3</a:t>
            </a:r>
            <a:endParaRPr sz="1800" baseline="-20833">
              <a:latin typeface="Carlito"/>
              <a:cs typeface="Carlito"/>
            </a:endParaRPr>
          </a:p>
          <a:p>
            <a:pPr marL="4150360" marR="94615" indent="-275590">
              <a:lnSpc>
                <a:spcPct val="99500"/>
              </a:lnSpc>
              <a:spcBef>
                <a:spcPts val="95"/>
              </a:spcBef>
              <a:buAutoNum type="arabicPeriod" startAt="3"/>
              <a:tabLst>
                <a:tab pos="4162425" algn="l"/>
              </a:tabLst>
            </a:pPr>
            <a:r>
              <a:rPr sz="1800" b="1" spc="-10" dirty="0">
                <a:latin typeface="Trebuchet MS"/>
                <a:cs typeface="Trebuchet MS"/>
              </a:rPr>
              <a:t>Extract </a:t>
            </a:r>
            <a:r>
              <a:rPr sz="1800" b="1" dirty="0">
                <a:latin typeface="Trebuchet MS"/>
                <a:cs typeface="Trebuchet MS"/>
              </a:rPr>
              <a:t>and  </a:t>
            </a:r>
            <a:r>
              <a:rPr sz="1800" b="1" spc="-5" dirty="0">
                <a:latin typeface="Trebuchet MS"/>
                <a:cs typeface="Trebuchet MS"/>
              </a:rPr>
              <a:t>normalize the  region</a:t>
            </a:r>
            <a:r>
              <a:rPr sz="1800" b="1" spc="-5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content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6" name="object 1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27" name="object 1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128" name="object 128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29" name="object 1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123" name="object 123"/>
          <p:cNvSpPr txBox="1"/>
          <p:nvPr/>
        </p:nvSpPr>
        <p:spPr>
          <a:xfrm>
            <a:off x="6365392" y="4377499"/>
            <a:ext cx="239903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7655" marR="5080" indent="-275590">
              <a:lnSpc>
                <a:spcPct val="99500"/>
              </a:lnSpc>
              <a:spcBef>
                <a:spcPts val="110"/>
              </a:spcBef>
            </a:pPr>
            <a:r>
              <a:rPr sz="1800" b="1" dirty="0">
                <a:latin typeface="Trebuchet MS"/>
                <a:cs typeface="Trebuchet MS"/>
              </a:rPr>
              <a:t>4. Compute a local  </a:t>
            </a:r>
            <a:r>
              <a:rPr sz="1800" b="1" spc="-5" dirty="0">
                <a:latin typeface="Trebuchet MS"/>
                <a:cs typeface="Trebuchet MS"/>
              </a:rPr>
              <a:t>descriptor from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the  normalized</a:t>
            </a:r>
            <a:r>
              <a:rPr sz="1800" b="1" spc="-1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region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6365392" y="5596699"/>
            <a:ext cx="151955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87655" marR="5080" indent="-275590">
              <a:lnSpc>
                <a:spcPts val="2100"/>
              </a:lnSpc>
              <a:spcBef>
                <a:spcPts val="220"/>
              </a:spcBef>
            </a:pPr>
            <a:r>
              <a:rPr sz="1800" b="1" dirty="0">
                <a:latin typeface="Trebuchet MS"/>
                <a:cs typeface="Trebuchet MS"/>
              </a:rPr>
              <a:t>5. </a:t>
            </a:r>
            <a:r>
              <a:rPr sz="1800" b="1" spc="-5" dirty="0">
                <a:latin typeface="Trebuchet MS"/>
                <a:cs typeface="Trebuchet MS"/>
              </a:rPr>
              <a:t>Match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local  </a:t>
            </a:r>
            <a:r>
              <a:rPr sz="1800" b="1" spc="-5" dirty="0">
                <a:latin typeface="Trebuchet MS"/>
                <a:cs typeface="Trebuchet MS"/>
              </a:rPr>
              <a:t>descriptors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8879985" y="4200168"/>
            <a:ext cx="232410" cy="212217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Bastian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Leibe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5108" y="223520"/>
            <a:ext cx="659309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</a:t>
            </a:r>
            <a:r>
              <a:rPr spc="-4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99566"/>
            <a:ext cx="7244715" cy="9601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Problem</a:t>
            </a:r>
            <a:r>
              <a:rPr sz="2800" spc="-5" dirty="0">
                <a:latin typeface="Carlito"/>
                <a:cs typeface="Carlito"/>
              </a:rPr>
              <a:t> 1:</a:t>
            </a:r>
            <a:endParaRPr sz="2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rlito"/>
                <a:cs typeface="Carlito"/>
              </a:rPr>
              <a:t>Detect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same point </a:t>
            </a:r>
            <a:r>
              <a:rPr sz="2400" i="1" spc="-5" dirty="0">
                <a:latin typeface="Carlito"/>
                <a:cs typeface="Carlito"/>
              </a:rPr>
              <a:t>independently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both</a:t>
            </a:r>
            <a:r>
              <a:rPr sz="2400" spc="-37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images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22462" y="3600450"/>
            <a:ext cx="2444115" cy="1425575"/>
            <a:chOff x="1922462" y="3600450"/>
            <a:chExt cx="2444115" cy="1425575"/>
          </a:xfrm>
        </p:grpSpPr>
        <p:sp>
          <p:nvSpPr>
            <p:cNvPr id="5" name="object 5"/>
            <p:cNvSpPr/>
            <p:nvPr/>
          </p:nvSpPr>
          <p:spPr>
            <a:xfrm>
              <a:off x="1922462" y="3600450"/>
              <a:ext cx="2443556" cy="1425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86519" y="4030154"/>
              <a:ext cx="118129" cy="1181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60713" y="4464608"/>
              <a:ext cx="118128" cy="1181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95130" y="4681842"/>
              <a:ext cx="118128" cy="1181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9533" y="4355998"/>
              <a:ext cx="118128" cy="11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506351" y="3709069"/>
            <a:ext cx="2226945" cy="1208405"/>
            <a:chOff x="5506351" y="3709069"/>
            <a:chExt cx="2226945" cy="1208405"/>
          </a:xfrm>
        </p:grpSpPr>
        <p:sp>
          <p:nvSpPr>
            <p:cNvPr id="11" name="object 11"/>
            <p:cNvSpPr/>
            <p:nvPr/>
          </p:nvSpPr>
          <p:spPr>
            <a:xfrm>
              <a:off x="5506351" y="3709069"/>
              <a:ext cx="2226360" cy="12083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47839" y="4247375"/>
              <a:ext cx="118128" cy="11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22033" y="4681842"/>
              <a:ext cx="118128" cy="1181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9019" y="4138764"/>
              <a:ext cx="118129" cy="1181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18797" y="4573219"/>
              <a:ext cx="118129" cy="1181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583940" y="5125720"/>
            <a:ext cx="24815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3300"/>
                </a:solidFill>
                <a:latin typeface="Trebuchet MS"/>
                <a:cs typeface="Trebuchet MS"/>
              </a:rPr>
              <a:t>No </a:t>
            </a:r>
            <a:r>
              <a:rPr sz="2000" b="1" spc="-5" dirty="0">
                <a:solidFill>
                  <a:srgbClr val="FF3300"/>
                </a:solidFill>
                <a:latin typeface="Trebuchet MS"/>
                <a:cs typeface="Trebuchet MS"/>
              </a:rPr>
              <a:t>chance </a:t>
            </a:r>
            <a:r>
              <a:rPr sz="2000" b="1" dirty="0">
                <a:solidFill>
                  <a:srgbClr val="FF3300"/>
                </a:solidFill>
                <a:latin typeface="Trebuchet MS"/>
                <a:cs typeface="Trebuchet MS"/>
              </a:rPr>
              <a:t>to</a:t>
            </a:r>
            <a:r>
              <a:rPr sz="2000" b="1" spc="-75" dirty="0">
                <a:solidFill>
                  <a:srgbClr val="FF3300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Trebuchet MS"/>
                <a:cs typeface="Trebuchet MS"/>
              </a:rPr>
              <a:t>match!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16125" y="5851525"/>
            <a:ext cx="5622925" cy="4622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532765">
              <a:lnSpc>
                <a:spcPct val="100000"/>
              </a:lnSpc>
              <a:spcBef>
                <a:spcPts val="359"/>
              </a:spcBef>
            </a:pPr>
            <a:r>
              <a:rPr sz="2400" b="1" spc="-25" dirty="0">
                <a:latin typeface="Trebuchet MS"/>
                <a:cs typeface="Trebuchet MS"/>
              </a:rPr>
              <a:t>We </a:t>
            </a:r>
            <a:r>
              <a:rPr sz="2400" b="1" dirty="0">
                <a:latin typeface="Trebuchet MS"/>
                <a:cs typeface="Trebuchet MS"/>
              </a:rPr>
              <a:t>need a </a:t>
            </a:r>
            <a:r>
              <a:rPr sz="2400" b="1" spc="-5" dirty="0">
                <a:latin typeface="Trebuchet MS"/>
                <a:cs typeface="Trebuchet MS"/>
              </a:rPr>
              <a:t>repeatable</a:t>
            </a:r>
            <a:r>
              <a:rPr sz="2400" b="1" spc="2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detector!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79896" y="2907625"/>
            <a:ext cx="232410" cy="339725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Darya Frolova, </a:t>
            </a:r>
            <a:r>
              <a:rPr sz="1400" spc="-5" dirty="0">
                <a:latin typeface="Trebuchet MS"/>
                <a:cs typeface="Trebuchet MS"/>
              </a:rPr>
              <a:t>Denis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Simakov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5108" y="223520"/>
            <a:ext cx="689789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</a:t>
            </a:r>
            <a:r>
              <a:rPr spc="-4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8437" y="5851525"/>
            <a:ext cx="6974205" cy="4622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359"/>
              </a:spcBef>
            </a:pPr>
            <a:r>
              <a:rPr sz="2400" b="1" spc="-25" dirty="0">
                <a:latin typeface="Trebuchet MS"/>
                <a:cs typeface="Trebuchet MS"/>
              </a:rPr>
              <a:t>We </a:t>
            </a:r>
            <a:r>
              <a:rPr sz="2400" b="1" dirty="0">
                <a:latin typeface="Trebuchet MS"/>
                <a:cs typeface="Trebuchet MS"/>
              </a:rPr>
              <a:t>need a </a:t>
            </a:r>
            <a:r>
              <a:rPr sz="2400" b="1" spc="-5" dirty="0">
                <a:latin typeface="Trebuchet MS"/>
                <a:cs typeface="Trebuchet MS"/>
              </a:rPr>
              <a:t>reliable </a:t>
            </a:r>
            <a:r>
              <a:rPr sz="2400" b="1" dirty="0">
                <a:latin typeface="Trebuchet MS"/>
                <a:cs typeface="Trebuchet MS"/>
              </a:rPr>
              <a:t>and distinctive</a:t>
            </a:r>
            <a:r>
              <a:rPr sz="2400" b="1" spc="1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descriptor!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22462" y="3600450"/>
            <a:ext cx="5819775" cy="1425575"/>
            <a:chOff x="1922462" y="3600450"/>
            <a:chExt cx="5819775" cy="1425575"/>
          </a:xfrm>
        </p:grpSpPr>
        <p:sp>
          <p:nvSpPr>
            <p:cNvPr id="5" name="object 5"/>
            <p:cNvSpPr/>
            <p:nvPr/>
          </p:nvSpPr>
          <p:spPr>
            <a:xfrm>
              <a:off x="1922462" y="3600450"/>
              <a:ext cx="2443962" cy="1425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86659" y="4030154"/>
              <a:ext cx="118146" cy="1181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60802" y="4464608"/>
              <a:ext cx="118146" cy="1181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95282" y="4681842"/>
              <a:ext cx="118146" cy="1181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9774" y="4355998"/>
              <a:ext cx="118146" cy="1181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21820" y="3712493"/>
              <a:ext cx="2220417" cy="12049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55891" y="4249267"/>
              <a:ext cx="117838" cy="1178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34633" y="4533569"/>
              <a:ext cx="117838" cy="1178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66942" y="3816032"/>
              <a:ext cx="117838" cy="1178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41999" y="4249267"/>
              <a:ext cx="117839" cy="1178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88588" y="3870315"/>
              <a:ext cx="2656205" cy="538480"/>
            </a:xfrm>
            <a:custGeom>
              <a:avLst/>
              <a:gdLst/>
              <a:ahLst/>
              <a:cxnLst/>
              <a:rect l="l" t="t" r="r" b="b"/>
              <a:pathLst>
                <a:path w="2656204" h="538479">
                  <a:moveTo>
                    <a:pt x="0" y="538044"/>
                  </a:moveTo>
                  <a:lnTo>
                    <a:pt x="2655658" y="0"/>
                  </a:lnTo>
                </a:path>
              </a:pathLst>
            </a:custGeom>
            <a:ln w="28574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79718" y="3839654"/>
              <a:ext cx="92710" cy="84455"/>
            </a:xfrm>
            <a:custGeom>
              <a:avLst/>
              <a:gdLst/>
              <a:ahLst/>
              <a:cxnLst/>
              <a:rect l="l" t="t" r="r" b="b"/>
              <a:pathLst>
                <a:path w="92710" h="84454">
                  <a:moveTo>
                    <a:pt x="0" y="0"/>
                  </a:moveTo>
                  <a:lnTo>
                    <a:pt x="17030" y="84010"/>
                  </a:lnTo>
                  <a:lnTo>
                    <a:pt x="92532" y="2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18" y="4323455"/>
              <a:ext cx="2289810" cy="92075"/>
            </a:xfrm>
            <a:custGeom>
              <a:avLst/>
              <a:gdLst/>
              <a:ahLst/>
              <a:cxnLst/>
              <a:rect l="l" t="t" r="r" b="b"/>
              <a:pathLst>
                <a:path w="2289810" h="92075">
                  <a:moveTo>
                    <a:pt x="0" y="91724"/>
                  </a:moveTo>
                  <a:lnTo>
                    <a:pt x="2289198" y="0"/>
                  </a:lnTo>
                </a:path>
              </a:pathLst>
            </a:custGeom>
            <a:ln w="28574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43892" y="4282909"/>
              <a:ext cx="87630" cy="85725"/>
            </a:xfrm>
            <a:custGeom>
              <a:avLst/>
              <a:gdLst/>
              <a:ahLst/>
              <a:cxnLst/>
              <a:rect l="l" t="t" r="r" b="b"/>
              <a:pathLst>
                <a:path w="87629" h="85725">
                  <a:moveTo>
                    <a:pt x="0" y="0"/>
                  </a:moveTo>
                  <a:lnTo>
                    <a:pt x="3441" y="85661"/>
                  </a:lnTo>
                  <a:lnTo>
                    <a:pt x="87375" y="39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13518" y="4451693"/>
              <a:ext cx="2623185" cy="133985"/>
            </a:xfrm>
            <a:custGeom>
              <a:avLst/>
              <a:gdLst/>
              <a:ahLst/>
              <a:cxnLst/>
              <a:rect l="l" t="t" r="r" b="b"/>
              <a:pathLst>
                <a:path w="2623185" h="133985">
                  <a:moveTo>
                    <a:pt x="0" y="0"/>
                  </a:moveTo>
                  <a:lnTo>
                    <a:pt x="2622588" y="133484"/>
                  </a:lnTo>
                </a:path>
              </a:pathLst>
            </a:custGeom>
            <a:ln w="28574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76848" y="4539462"/>
              <a:ext cx="88265" cy="85725"/>
            </a:xfrm>
            <a:custGeom>
              <a:avLst/>
              <a:gdLst/>
              <a:ahLst/>
              <a:cxnLst/>
              <a:rect l="l" t="t" r="r" b="b"/>
              <a:pathLst>
                <a:path w="88264" h="85725">
                  <a:moveTo>
                    <a:pt x="4356" y="0"/>
                  </a:moveTo>
                  <a:lnTo>
                    <a:pt x="0" y="85610"/>
                  </a:lnTo>
                  <a:lnTo>
                    <a:pt x="87795" y="47167"/>
                  </a:lnTo>
                  <a:lnTo>
                    <a:pt x="4356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97846" y="4328354"/>
              <a:ext cx="3247390" cy="147320"/>
            </a:xfrm>
            <a:custGeom>
              <a:avLst/>
              <a:gdLst/>
              <a:ahLst/>
              <a:cxnLst/>
              <a:rect l="l" t="t" r="r" b="b"/>
              <a:pathLst>
                <a:path w="3247390" h="147320">
                  <a:moveTo>
                    <a:pt x="0" y="147137"/>
                  </a:moveTo>
                  <a:lnTo>
                    <a:pt x="3247257" y="0"/>
                  </a:lnTo>
                </a:path>
              </a:pathLst>
            </a:custGeom>
            <a:ln w="28574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86067" y="4288129"/>
              <a:ext cx="87630" cy="85725"/>
            </a:xfrm>
            <a:custGeom>
              <a:avLst/>
              <a:gdLst/>
              <a:ahLst/>
              <a:cxnLst/>
              <a:rect l="l" t="t" r="r" b="b"/>
              <a:pathLst>
                <a:path w="87629" h="85725">
                  <a:moveTo>
                    <a:pt x="0" y="0"/>
                  </a:moveTo>
                  <a:lnTo>
                    <a:pt x="3886" y="85636"/>
                  </a:lnTo>
                  <a:lnTo>
                    <a:pt x="87579" y="38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35940" y="1099566"/>
            <a:ext cx="7858125" cy="30562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Problem</a:t>
            </a:r>
            <a:r>
              <a:rPr sz="2800" spc="-5" dirty="0">
                <a:latin typeface="Carlito"/>
                <a:cs typeface="Carlito"/>
              </a:rPr>
              <a:t> 1:</a:t>
            </a:r>
            <a:endParaRPr sz="2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Detect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same point </a:t>
            </a:r>
            <a:r>
              <a:rPr sz="2400" i="1" spc="-5" dirty="0">
                <a:latin typeface="Carlito"/>
                <a:cs typeface="Carlito"/>
              </a:rPr>
              <a:t>independently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both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images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7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Problem</a:t>
            </a:r>
            <a:r>
              <a:rPr sz="2800" spc="-5" dirty="0">
                <a:latin typeface="Carlito"/>
                <a:cs typeface="Carlito"/>
              </a:rPr>
              <a:t> 2:</a:t>
            </a:r>
            <a:endParaRPr sz="2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54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For each point correctly recognize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corresponding</a:t>
            </a:r>
            <a:r>
              <a:rPr sz="2400" spc="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one</a:t>
            </a:r>
            <a:endParaRPr sz="2400">
              <a:latin typeface="Carlito"/>
              <a:cs typeface="Carlito"/>
            </a:endParaRPr>
          </a:p>
          <a:p>
            <a:pPr marL="987425" algn="ctr">
              <a:lnSpc>
                <a:spcPct val="100000"/>
              </a:lnSpc>
              <a:spcBef>
                <a:spcPts val="2245"/>
              </a:spcBef>
            </a:pPr>
            <a:r>
              <a:rPr sz="4800" b="1" dirty="0">
                <a:solidFill>
                  <a:srgbClr val="FF3300"/>
                </a:solidFill>
                <a:latin typeface="Trebuchet MS"/>
                <a:cs typeface="Trebuchet MS"/>
              </a:rPr>
              <a:t>?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879896" y="2907625"/>
            <a:ext cx="232410" cy="339725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Darya Frolova, </a:t>
            </a:r>
            <a:r>
              <a:rPr sz="1400" spc="-5" dirty="0">
                <a:latin typeface="Trebuchet MS"/>
                <a:cs typeface="Trebuchet MS"/>
              </a:rPr>
              <a:t>Denis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Simakov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89715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Invariance: Geometric</a:t>
            </a:r>
            <a:r>
              <a:rPr sz="4000" dirty="0"/>
              <a:t> </a:t>
            </a:r>
            <a:r>
              <a:rPr sz="4000" spc="-5" dirty="0"/>
              <a:t>Transformations</a:t>
            </a:r>
            <a:endParaRPr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685800" y="685800"/>
            <a:ext cx="3657600" cy="5334000"/>
            <a:chOff x="685800" y="685800"/>
            <a:chExt cx="3657600" cy="5334000"/>
          </a:xfrm>
        </p:grpSpPr>
        <p:sp>
          <p:nvSpPr>
            <p:cNvPr id="4" name="object 4"/>
            <p:cNvSpPr/>
            <p:nvPr/>
          </p:nvSpPr>
          <p:spPr>
            <a:xfrm>
              <a:off x="685800" y="685800"/>
              <a:ext cx="2846387" cy="38179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2725" y="4429125"/>
              <a:ext cx="1590675" cy="1590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57259" y="3267341"/>
              <a:ext cx="867410" cy="1038225"/>
            </a:xfrm>
            <a:custGeom>
              <a:avLst/>
              <a:gdLst/>
              <a:ahLst/>
              <a:cxnLst/>
              <a:rect l="l" t="t" r="r" b="b"/>
              <a:pathLst>
                <a:path w="867410" h="1038225">
                  <a:moveTo>
                    <a:pt x="285102" y="0"/>
                  </a:moveTo>
                  <a:lnTo>
                    <a:pt x="0" y="190500"/>
                  </a:lnTo>
                  <a:lnTo>
                    <a:pt x="439229" y="847851"/>
                  </a:lnTo>
                  <a:lnTo>
                    <a:pt x="296671" y="943114"/>
                  </a:lnTo>
                  <a:lnTo>
                    <a:pt x="772274" y="1037691"/>
                  </a:lnTo>
                  <a:lnTo>
                    <a:pt x="866889" y="562101"/>
                  </a:lnTo>
                  <a:lnTo>
                    <a:pt x="724344" y="657351"/>
                  </a:lnTo>
                  <a:lnTo>
                    <a:pt x="285102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57252" y="3267331"/>
              <a:ext cx="867410" cy="1038225"/>
            </a:xfrm>
            <a:custGeom>
              <a:avLst/>
              <a:gdLst/>
              <a:ahLst/>
              <a:cxnLst/>
              <a:rect l="l" t="t" r="r" b="b"/>
              <a:pathLst>
                <a:path w="867410" h="1038225">
                  <a:moveTo>
                    <a:pt x="285111" y="0"/>
                  </a:moveTo>
                  <a:lnTo>
                    <a:pt x="724341" y="657357"/>
                  </a:lnTo>
                  <a:lnTo>
                    <a:pt x="866897" y="562104"/>
                  </a:lnTo>
                  <a:lnTo>
                    <a:pt x="772282" y="1037707"/>
                  </a:lnTo>
                  <a:lnTo>
                    <a:pt x="296675" y="943114"/>
                  </a:lnTo>
                  <a:lnTo>
                    <a:pt x="439230" y="847861"/>
                  </a:lnTo>
                  <a:lnTo>
                    <a:pt x="0" y="190504"/>
                  </a:lnTo>
                  <a:lnTo>
                    <a:pt x="285111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267200" y="806450"/>
            <a:ext cx="4419600" cy="3536950"/>
            <a:chOff x="4267200" y="806450"/>
            <a:chExt cx="4419600" cy="3536950"/>
          </a:xfrm>
        </p:grpSpPr>
        <p:sp>
          <p:nvSpPr>
            <p:cNvPr id="9" name="object 9"/>
            <p:cNvSpPr/>
            <p:nvPr/>
          </p:nvSpPr>
          <p:spPr>
            <a:xfrm>
              <a:off x="4267200" y="806450"/>
              <a:ext cx="4419600" cy="3536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77255" y="3312502"/>
              <a:ext cx="895350" cy="993140"/>
            </a:xfrm>
            <a:custGeom>
              <a:avLst/>
              <a:gdLst/>
              <a:ahLst/>
              <a:cxnLst/>
              <a:rect l="l" t="t" r="r" b="b"/>
              <a:pathLst>
                <a:path w="895350" h="993139">
                  <a:moveTo>
                    <a:pt x="627202" y="0"/>
                  </a:moveTo>
                  <a:lnTo>
                    <a:pt x="133997" y="617880"/>
                  </a:lnTo>
                  <a:lnTo>
                    <a:pt x="0" y="510920"/>
                  </a:lnTo>
                  <a:lnTo>
                    <a:pt x="54089" y="992809"/>
                  </a:lnTo>
                  <a:lnTo>
                    <a:pt x="535978" y="938758"/>
                  </a:lnTo>
                  <a:lnTo>
                    <a:pt x="401980" y="831799"/>
                  </a:lnTo>
                  <a:lnTo>
                    <a:pt x="895197" y="213918"/>
                  </a:lnTo>
                  <a:lnTo>
                    <a:pt x="627202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77254" y="3312503"/>
              <a:ext cx="895350" cy="993140"/>
            </a:xfrm>
            <a:custGeom>
              <a:avLst/>
              <a:gdLst/>
              <a:ahLst/>
              <a:cxnLst/>
              <a:rect l="l" t="t" r="r" b="b"/>
              <a:pathLst>
                <a:path w="895350" h="993139">
                  <a:moveTo>
                    <a:pt x="895200" y="213918"/>
                  </a:moveTo>
                  <a:lnTo>
                    <a:pt x="401986" y="831802"/>
                  </a:lnTo>
                  <a:lnTo>
                    <a:pt x="535981" y="938761"/>
                  </a:lnTo>
                  <a:lnTo>
                    <a:pt x="54082" y="992822"/>
                  </a:lnTo>
                  <a:lnTo>
                    <a:pt x="0" y="510925"/>
                  </a:lnTo>
                  <a:lnTo>
                    <a:pt x="133995" y="617884"/>
                  </a:lnTo>
                  <a:lnTo>
                    <a:pt x="627209" y="0"/>
                  </a:lnTo>
                  <a:lnTo>
                    <a:pt x="895200" y="21391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5191125" y="4421187"/>
            <a:ext cx="1590675" cy="1598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93346" y="4364088"/>
            <a:ext cx="232410" cy="1936114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</a:t>
            </a:r>
            <a:r>
              <a:rPr sz="1400" spc="-5" dirty="0">
                <a:latin typeface="Trebuchet MS"/>
                <a:cs typeface="Trebuchet MS"/>
              </a:rPr>
              <a:t>Steve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Seitz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021" y="223520"/>
            <a:ext cx="7009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Levels </a:t>
            </a:r>
            <a:r>
              <a:rPr spc="-5" dirty="0"/>
              <a:t>of Geometric</a:t>
            </a:r>
            <a:r>
              <a:rPr spc="-15" dirty="0"/>
              <a:t> </a:t>
            </a:r>
            <a:r>
              <a:rPr spc="-5" dirty="0"/>
              <a:t>Invariance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07831" y="2112186"/>
            <a:ext cx="6743700" cy="2676525"/>
            <a:chOff x="1307831" y="2112186"/>
            <a:chExt cx="6743700" cy="2676525"/>
          </a:xfrm>
        </p:grpSpPr>
        <p:sp>
          <p:nvSpPr>
            <p:cNvPr id="4" name="object 4"/>
            <p:cNvSpPr/>
            <p:nvPr/>
          </p:nvSpPr>
          <p:spPr>
            <a:xfrm>
              <a:off x="1307831" y="2112186"/>
              <a:ext cx="6743678" cy="21848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5665" y="4193768"/>
              <a:ext cx="3977640" cy="5943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8800" y="4219575"/>
              <a:ext cx="3810000" cy="463550"/>
            </a:xfrm>
            <a:custGeom>
              <a:avLst/>
              <a:gdLst/>
              <a:ahLst/>
              <a:cxnLst/>
              <a:rect l="l" t="t" r="r" b="b"/>
              <a:pathLst>
                <a:path w="3810000" h="463550">
                  <a:moveTo>
                    <a:pt x="3809997" y="0"/>
                  </a:moveTo>
                  <a:lnTo>
                    <a:pt x="3808028" y="73258"/>
                  </a:lnTo>
                  <a:lnTo>
                    <a:pt x="3802545" y="136883"/>
                  </a:lnTo>
                  <a:lnTo>
                    <a:pt x="3794183" y="187055"/>
                  </a:lnTo>
                  <a:lnTo>
                    <a:pt x="3771367" y="231774"/>
                  </a:lnTo>
                  <a:lnTo>
                    <a:pt x="1943628" y="231774"/>
                  </a:lnTo>
                  <a:lnTo>
                    <a:pt x="1931416" y="243590"/>
                  </a:lnTo>
                  <a:lnTo>
                    <a:pt x="1920812" y="276493"/>
                  </a:lnTo>
                  <a:lnTo>
                    <a:pt x="1912450" y="326666"/>
                  </a:lnTo>
                  <a:lnTo>
                    <a:pt x="1906967" y="390290"/>
                  </a:lnTo>
                  <a:lnTo>
                    <a:pt x="1904998" y="463549"/>
                  </a:lnTo>
                  <a:lnTo>
                    <a:pt x="1903029" y="390290"/>
                  </a:lnTo>
                  <a:lnTo>
                    <a:pt x="1897546" y="326666"/>
                  </a:lnTo>
                  <a:lnTo>
                    <a:pt x="1889185" y="276493"/>
                  </a:lnTo>
                  <a:lnTo>
                    <a:pt x="1878580" y="243590"/>
                  </a:lnTo>
                  <a:lnTo>
                    <a:pt x="1866368" y="231774"/>
                  </a:lnTo>
                  <a:lnTo>
                    <a:pt x="38628" y="231774"/>
                  </a:lnTo>
                  <a:lnTo>
                    <a:pt x="26418" y="219958"/>
                  </a:lnTo>
                  <a:lnTo>
                    <a:pt x="15814" y="187055"/>
                  </a:lnTo>
                  <a:lnTo>
                    <a:pt x="7452" y="136883"/>
                  </a:lnTo>
                  <a:lnTo>
                    <a:pt x="1969" y="73258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941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93447" y="4136995"/>
            <a:ext cx="232410" cy="212217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Bastian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Leibe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0539" y="4605020"/>
            <a:ext cx="1177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850000"/>
                </a:solidFill>
                <a:latin typeface="Carlito"/>
                <a:cs typeface="Carlito"/>
              </a:rPr>
              <a:t>C</a:t>
            </a:r>
            <a:r>
              <a:rPr sz="3600" b="1" spc="-5" dirty="0">
                <a:solidFill>
                  <a:srgbClr val="850000"/>
                </a:solidFill>
                <a:latin typeface="Carlito"/>
                <a:cs typeface="Carlito"/>
              </a:rPr>
              <a:t>S13</a:t>
            </a:r>
            <a:r>
              <a:rPr sz="3600" b="1" dirty="0">
                <a:solidFill>
                  <a:srgbClr val="850000"/>
                </a:solidFill>
                <a:latin typeface="Carlito"/>
                <a:cs typeface="Carlito"/>
              </a:rPr>
              <a:t>1</a:t>
            </a:r>
            <a:endParaRPr sz="36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35281" y="4220947"/>
            <a:ext cx="1920239" cy="605155"/>
            <a:chOff x="5935281" y="4220947"/>
            <a:chExt cx="1920239" cy="605155"/>
          </a:xfrm>
        </p:grpSpPr>
        <p:sp>
          <p:nvSpPr>
            <p:cNvPr id="10" name="object 10"/>
            <p:cNvSpPr/>
            <p:nvPr/>
          </p:nvSpPr>
          <p:spPr>
            <a:xfrm>
              <a:off x="5935281" y="4235339"/>
              <a:ext cx="1920240" cy="5902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19800" y="4259046"/>
              <a:ext cx="1752600" cy="463550"/>
            </a:xfrm>
            <a:custGeom>
              <a:avLst/>
              <a:gdLst/>
              <a:ahLst/>
              <a:cxnLst/>
              <a:rect l="l" t="t" r="r" b="b"/>
              <a:pathLst>
                <a:path w="1752600" h="463550">
                  <a:moveTo>
                    <a:pt x="1752598" y="0"/>
                  </a:moveTo>
                  <a:lnTo>
                    <a:pt x="1750629" y="73258"/>
                  </a:lnTo>
                  <a:lnTo>
                    <a:pt x="1745146" y="136883"/>
                  </a:lnTo>
                  <a:lnTo>
                    <a:pt x="1736785" y="187055"/>
                  </a:lnTo>
                  <a:lnTo>
                    <a:pt x="1713968" y="231774"/>
                  </a:lnTo>
                  <a:lnTo>
                    <a:pt x="914927" y="231774"/>
                  </a:lnTo>
                  <a:lnTo>
                    <a:pt x="902718" y="243590"/>
                  </a:lnTo>
                  <a:lnTo>
                    <a:pt x="892114" y="276493"/>
                  </a:lnTo>
                  <a:lnTo>
                    <a:pt x="883752" y="326666"/>
                  </a:lnTo>
                  <a:lnTo>
                    <a:pt x="878268" y="390290"/>
                  </a:lnTo>
                  <a:lnTo>
                    <a:pt x="876299" y="463549"/>
                  </a:lnTo>
                  <a:lnTo>
                    <a:pt x="874329" y="390290"/>
                  </a:lnTo>
                  <a:lnTo>
                    <a:pt x="868846" y="326666"/>
                  </a:lnTo>
                  <a:lnTo>
                    <a:pt x="860484" y="276493"/>
                  </a:lnTo>
                  <a:lnTo>
                    <a:pt x="849880" y="243590"/>
                  </a:lnTo>
                  <a:lnTo>
                    <a:pt x="837671" y="231774"/>
                  </a:lnTo>
                  <a:lnTo>
                    <a:pt x="38627" y="231774"/>
                  </a:lnTo>
                  <a:lnTo>
                    <a:pt x="26418" y="219958"/>
                  </a:lnTo>
                  <a:lnTo>
                    <a:pt x="15814" y="187055"/>
                  </a:lnTo>
                  <a:lnTo>
                    <a:pt x="7452" y="136883"/>
                  </a:lnTo>
                  <a:lnTo>
                    <a:pt x="1969" y="73258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50940" y="4644491"/>
            <a:ext cx="1403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FF"/>
                </a:solidFill>
                <a:latin typeface="Carlito"/>
                <a:cs typeface="Carlito"/>
              </a:rPr>
              <a:t>C</a:t>
            </a:r>
            <a:r>
              <a:rPr sz="3600" b="1" spc="-5" dirty="0">
                <a:solidFill>
                  <a:srgbClr val="0000FF"/>
                </a:solidFill>
                <a:latin typeface="Carlito"/>
                <a:cs typeface="Carlito"/>
              </a:rPr>
              <a:t>S231</a:t>
            </a:r>
            <a:r>
              <a:rPr sz="3600" b="1" dirty="0">
                <a:solidFill>
                  <a:srgbClr val="0000FF"/>
                </a:solidFill>
                <a:latin typeface="Carlito"/>
                <a:cs typeface="Carlito"/>
              </a:rPr>
              <a:t>a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186" y="63500"/>
            <a:ext cx="874421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Invariance: Photometric</a:t>
            </a:r>
            <a:r>
              <a:rPr sz="4000" spc="10" dirty="0"/>
              <a:t> </a:t>
            </a:r>
            <a:r>
              <a:rPr sz="4000" spc="-5" dirty="0"/>
              <a:t>Transformations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4489132"/>
            <a:ext cx="3691254" cy="10452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190" dirty="0">
                <a:latin typeface="Carlito"/>
                <a:cs typeface="Carlito"/>
              </a:rPr>
              <a:t>Ofen </a:t>
            </a:r>
            <a:r>
              <a:rPr sz="2500" spc="-5" dirty="0">
                <a:latin typeface="Carlito"/>
                <a:cs typeface="Carlito"/>
              </a:rPr>
              <a:t>modeled </a:t>
            </a:r>
            <a:r>
              <a:rPr sz="2500" dirty="0">
                <a:latin typeface="Carlito"/>
                <a:cs typeface="Carlito"/>
              </a:rPr>
              <a:t>as a</a:t>
            </a:r>
            <a:r>
              <a:rPr sz="2500" spc="-2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linear  </a:t>
            </a:r>
            <a:r>
              <a:rPr sz="2500" spc="-5" dirty="0">
                <a:latin typeface="Carlito"/>
                <a:cs typeface="Carlito"/>
              </a:rPr>
              <a:t>transformation:</a:t>
            </a:r>
            <a:endParaRPr sz="25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dirty="0">
                <a:latin typeface="Carlito"/>
                <a:cs typeface="Carlito"/>
              </a:rPr>
              <a:t>Scaling +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Oﬀset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2000" y="990600"/>
            <a:ext cx="7810500" cy="4943475"/>
            <a:chOff x="762000" y="990600"/>
            <a:chExt cx="7810500" cy="4943475"/>
          </a:xfrm>
        </p:grpSpPr>
        <p:sp>
          <p:nvSpPr>
            <p:cNvPr id="5" name="object 5"/>
            <p:cNvSpPr/>
            <p:nvPr/>
          </p:nvSpPr>
          <p:spPr>
            <a:xfrm>
              <a:off x="5638800" y="3733800"/>
              <a:ext cx="2933700" cy="2200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400" y="2362200"/>
              <a:ext cx="2925762" cy="2193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00" y="990600"/>
              <a:ext cx="2916237" cy="21859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896711" y="3910118"/>
            <a:ext cx="232410" cy="235521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</a:t>
            </a:r>
            <a:r>
              <a:rPr sz="1400" spc="-15" dirty="0">
                <a:latin typeface="Trebuchet MS"/>
                <a:cs typeface="Trebuchet MS"/>
              </a:rPr>
              <a:t>Tinne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Tuytelaars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107" y="223520"/>
            <a:ext cx="3218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1120"/>
            <a:ext cx="7877809" cy="433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99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Region extraction </a:t>
            </a:r>
            <a:r>
              <a:rPr sz="2500" dirty="0">
                <a:latin typeface="Carlito"/>
                <a:cs typeface="Carlito"/>
              </a:rPr>
              <a:t>needs to be 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repeatable </a:t>
            </a:r>
            <a:r>
              <a:rPr sz="2500" dirty="0">
                <a:latin typeface="Carlito"/>
                <a:cs typeface="Carlito"/>
              </a:rPr>
              <a:t>and</a:t>
            </a:r>
            <a:r>
              <a:rPr sz="2500" spc="5" dirty="0">
                <a:latin typeface="Carlito"/>
                <a:cs typeface="Carlito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accurate</a:t>
            </a:r>
            <a:endParaRPr sz="2500">
              <a:latin typeface="Carlito"/>
              <a:cs typeface="Carlito"/>
            </a:endParaRPr>
          </a:p>
          <a:p>
            <a:pPr marL="755650" lvl="1" indent="-285750">
              <a:lnSpc>
                <a:spcPts val="2615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Invariant </a:t>
            </a:r>
            <a:r>
              <a:rPr sz="220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translation, rotation, </a:t>
            </a:r>
            <a:r>
              <a:rPr sz="2200" dirty="0">
                <a:latin typeface="Carlito"/>
                <a:cs typeface="Carlito"/>
              </a:rPr>
              <a:t>scale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changes</a:t>
            </a:r>
            <a:endParaRPr sz="2200">
              <a:latin typeface="Carlito"/>
              <a:cs typeface="Carlito"/>
            </a:endParaRPr>
          </a:p>
          <a:p>
            <a:pPr marL="755650" lvl="1" indent="-285750">
              <a:lnSpc>
                <a:spcPts val="26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Robust </a:t>
            </a:r>
            <a:r>
              <a:rPr sz="2200" spc="-5" dirty="0">
                <a:latin typeface="Carlito"/>
                <a:cs typeface="Carlito"/>
              </a:rPr>
              <a:t>or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covariant </a:t>
            </a:r>
            <a:r>
              <a:rPr sz="2200" dirty="0">
                <a:latin typeface="Carlito"/>
                <a:cs typeface="Carlito"/>
              </a:rPr>
              <a:t>to </a:t>
            </a:r>
            <a:r>
              <a:rPr sz="2200" spc="-470" dirty="0">
                <a:latin typeface="Carlito"/>
                <a:cs typeface="Carlito"/>
              </a:rPr>
              <a:t>out-­‐of-­‐plane </a:t>
            </a:r>
            <a:r>
              <a:rPr sz="2200" spc="-5" dirty="0">
                <a:latin typeface="Carlito"/>
                <a:cs typeface="Carlito"/>
              </a:rPr>
              <a:t>(</a:t>
            </a:r>
            <a:r>
              <a:rPr sz="2200" spc="-5" dirty="0">
                <a:latin typeface="Symbol"/>
                <a:cs typeface="Symbol"/>
              </a:rPr>
              <a:t></a:t>
            </a:r>
            <a:r>
              <a:rPr sz="2200" spc="-5" dirty="0">
                <a:latin typeface="Carlito"/>
                <a:cs typeface="Carlito"/>
              </a:rPr>
              <a:t>aﬃne)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transformations</a:t>
            </a:r>
            <a:endParaRPr sz="2200">
              <a:latin typeface="Carlito"/>
              <a:cs typeface="Carlito"/>
            </a:endParaRPr>
          </a:p>
          <a:p>
            <a:pPr marL="755650" lvl="1" indent="-285750">
              <a:lnSpc>
                <a:spcPts val="262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Robust </a:t>
            </a:r>
            <a:r>
              <a:rPr sz="220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lighting variations, noise, blur,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quantization</a:t>
            </a:r>
            <a:endParaRPr sz="2200">
              <a:latin typeface="Carlito"/>
              <a:cs typeface="Carlito"/>
            </a:endParaRPr>
          </a:p>
          <a:p>
            <a:pPr marL="355600" marR="165735" indent="-342900">
              <a:lnSpc>
                <a:spcPts val="2400"/>
              </a:lnSpc>
              <a:spcBef>
                <a:spcPts val="1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Locality</a:t>
            </a:r>
            <a:r>
              <a:rPr sz="2500" spc="-5" dirty="0">
                <a:latin typeface="Carlito"/>
                <a:cs typeface="Carlito"/>
              </a:rPr>
              <a:t>: Features are local, therefore robust </a:t>
            </a:r>
            <a:r>
              <a:rPr sz="2500" dirty="0">
                <a:latin typeface="Carlito"/>
                <a:cs typeface="Carlito"/>
              </a:rPr>
              <a:t>to </a:t>
            </a:r>
            <a:r>
              <a:rPr sz="2500" spc="-5" dirty="0">
                <a:latin typeface="Carlito"/>
                <a:cs typeface="Carlito"/>
              </a:rPr>
              <a:t>occlusion  </a:t>
            </a:r>
            <a:r>
              <a:rPr sz="2500" dirty="0">
                <a:latin typeface="Carlito"/>
                <a:cs typeface="Carlito"/>
              </a:rPr>
              <a:t>and</a:t>
            </a:r>
            <a:r>
              <a:rPr sz="2500" spc="-5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clutter.</a:t>
            </a:r>
            <a:endParaRPr sz="2500">
              <a:latin typeface="Carlito"/>
              <a:cs typeface="Carlito"/>
            </a:endParaRPr>
          </a:p>
          <a:p>
            <a:pPr marL="355600" marR="5080" indent="-342900">
              <a:lnSpc>
                <a:spcPts val="2400"/>
              </a:lnSpc>
              <a:spcBef>
                <a:spcPts val="1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Quantity</a:t>
            </a:r>
            <a:r>
              <a:rPr sz="2500" spc="-5" dirty="0">
                <a:latin typeface="Carlito"/>
                <a:cs typeface="Carlito"/>
              </a:rPr>
              <a:t>: We </a:t>
            </a:r>
            <a:r>
              <a:rPr sz="2500" dirty="0">
                <a:latin typeface="Carlito"/>
                <a:cs typeface="Carlito"/>
              </a:rPr>
              <a:t>need a suﬃcient </a:t>
            </a:r>
            <a:r>
              <a:rPr sz="2500" spc="-5" dirty="0">
                <a:latin typeface="Carlito"/>
                <a:cs typeface="Carlito"/>
              </a:rPr>
              <a:t>number of regions </a:t>
            </a:r>
            <a:r>
              <a:rPr sz="2500" dirty="0">
                <a:latin typeface="Carlito"/>
                <a:cs typeface="Carlito"/>
              </a:rPr>
              <a:t>to </a:t>
            </a:r>
            <a:r>
              <a:rPr sz="2500" spc="-5" dirty="0">
                <a:latin typeface="Carlito"/>
                <a:cs typeface="Carlito"/>
              </a:rPr>
              <a:t>cover  </a:t>
            </a:r>
            <a:r>
              <a:rPr sz="2500" dirty="0">
                <a:latin typeface="Carlito"/>
                <a:cs typeface="Carlito"/>
              </a:rPr>
              <a:t>the</a:t>
            </a:r>
            <a:r>
              <a:rPr sz="2500" spc="-5" dirty="0">
                <a:latin typeface="Carlito"/>
                <a:cs typeface="Carlito"/>
              </a:rPr>
              <a:t> object.</a:t>
            </a:r>
            <a:endParaRPr sz="2500">
              <a:latin typeface="Carlito"/>
              <a:cs typeface="Carlito"/>
            </a:endParaRPr>
          </a:p>
          <a:p>
            <a:pPr marL="355600" marR="232410" indent="-342900">
              <a:lnSpc>
                <a:spcPts val="2400"/>
              </a:lnSpc>
              <a:spcBef>
                <a:spcPts val="1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Distinctivenes </a:t>
            </a:r>
            <a:r>
              <a:rPr sz="2500" dirty="0">
                <a:latin typeface="Carlito"/>
                <a:cs typeface="Carlito"/>
              </a:rPr>
              <a:t>: The </a:t>
            </a:r>
            <a:r>
              <a:rPr sz="2500" spc="-5" dirty="0">
                <a:latin typeface="Carlito"/>
                <a:cs typeface="Carlito"/>
              </a:rPr>
              <a:t>regions should contain “interesting”  structure.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9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Eﬃciency</a:t>
            </a:r>
            <a:r>
              <a:rPr sz="2500" spc="-5" dirty="0">
                <a:latin typeface="Carlito"/>
                <a:cs typeface="Carlito"/>
              </a:rPr>
              <a:t>: Close </a:t>
            </a:r>
            <a:r>
              <a:rPr sz="2500" dirty="0">
                <a:latin typeface="Carlito"/>
                <a:cs typeface="Carlito"/>
              </a:rPr>
              <a:t>to </a:t>
            </a:r>
            <a:r>
              <a:rPr sz="2500" spc="-409" dirty="0">
                <a:latin typeface="Carlito"/>
                <a:cs typeface="Carlito"/>
              </a:rPr>
              <a:t>real-­‐time</a:t>
            </a:r>
            <a:r>
              <a:rPr sz="2500" spc="-30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performance.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3447" y="4213197"/>
            <a:ext cx="232410" cy="212217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Bastian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Leibe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588" y="223520"/>
            <a:ext cx="8291064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Many </a:t>
            </a:r>
            <a:r>
              <a:rPr spc="-10" dirty="0"/>
              <a:t>Existing </a:t>
            </a:r>
            <a:r>
              <a:rPr spc="-5" dirty="0"/>
              <a:t>Detectors</a:t>
            </a:r>
            <a:r>
              <a:rPr spc="15" dirty="0"/>
              <a:t> </a:t>
            </a:r>
            <a:r>
              <a:rPr spc="-5" dirty="0"/>
              <a:t>Available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4640"/>
            <a:ext cx="3663315" cy="166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19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Hessian </a:t>
            </a:r>
            <a:r>
              <a:rPr sz="2700" dirty="0">
                <a:latin typeface="Carlito"/>
                <a:cs typeface="Carlito"/>
              </a:rPr>
              <a:t>&amp;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spc="-5" dirty="0">
                <a:solidFill>
                  <a:srgbClr val="800000"/>
                </a:solidFill>
                <a:latin typeface="Carlito"/>
                <a:cs typeface="Carlito"/>
              </a:rPr>
              <a:t>Harris</a:t>
            </a: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ts val="319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solidFill>
                  <a:srgbClr val="800000"/>
                </a:solidFill>
                <a:latin typeface="Carlito"/>
                <a:cs typeface="Carlito"/>
              </a:rPr>
              <a:t>Laplacian, DoG</a:t>
            </a: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ts val="3220"/>
              </a:lnSpc>
              <a:spcBef>
                <a:spcPts val="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405" dirty="0">
                <a:latin typeface="Carlito"/>
                <a:cs typeface="Carlito"/>
              </a:rPr>
              <a:t>Harris-­‐/Hessian-­‐Laplace</a:t>
            </a: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ts val="322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400" dirty="0">
                <a:latin typeface="Carlito"/>
                <a:cs typeface="Carlito"/>
              </a:rPr>
              <a:t>Harris-­‐/Hessian-­‐Aﬃne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3540" y="1550924"/>
            <a:ext cx="3301365" cy="165100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700" spc="-5" dirty="0">
                <a:latin typeface="Carlito"/>
                <a:cs typeface="Carlito"/>
              </a:rPr>
              <a:t>[Beaudet ‘78], [Harris</a:t>
            </a:r>
            <a:r>
              <a:rPr sz="170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‘88]</a:t>
            </a:r>
            <a:endParaRPr sz="1700">
              <a:latin typeface="Carlito"/>
              <a:cs typeface="Carlito"/>
            </a:endParaRPr>
          </a:p>
          <a:p>
            <a:pPr marL="927100" marR="5080" indent="-457200">
              <a:lnSpc>
                <a:spcPts val="3300"/>
              </a:lnSpc>
              <a:spcBef>
                <a:spcPts val="170"/>
              </a:spcBef>
            </a:pPr>
            <a:r>
              <a:rPr sz="1700" spc="-5" dirty="0">
                <a:latin typeface="Carlito"/>
                <a:cs typeface="Carlito"/>
              </a:rPr>
              <a:t>[Lindeberg ‘98], [Lowe ‘99]  [Mikolajczyk </a:t>
            </a:r>
            <a:r>
              <a:rPr sz="1700" dirty="0">
                <a:latin typeface="Carlito"/>
                <a:cs typeface="Carlito"/>
              </a:rPr>
              <a:t>&amp; </a:t>
            </a:r>
            <a:r>
              <a:rPr sz="1700" spc="-5" dirty="0">
                <a:latin typeface="Carlito"/>
                <a:cs typeface="Carlito"/>
              </a:rPr>
              <a:t>Schmid</a:t>
            </a:r>
            <a:r>
              <a:rPr sz="1700" spc="-1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‘01]</a:t>
            </a:r>
            <a:endParaRPr sz="17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840"/>
              </a:spcBef>
            </a:pPr>
            <a:r>
              <a:rPr sz="1700" spc="-5" dirty="0">
                <a:latin typeface="Carlito"/>
                <a:cs typeface="Carlito"/>
              </a:rPr>
              <a:t>[Mikolajczyk </a:t>
            </a:r>
            <a:r>
              <a:rPr sz="1700" dirty="0">
                <a:latin typeface="Carlito"/>
                <a:cs typeface="Carlito"/>
              </a:rPr>
              <a:t>&amp; </a:t>
            </a:r>
            <a:r>
              <a:rPr sz="1700" spc="-5" dirty="0">
                <a:latin typeface="Carlito"/>
                <a:cs typeface="Carlito"/>
              </a:rPr>
              <a:t>Schmid ‘04]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9140" y="3188715"/>
            <a:ext cx="28956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>
              <a:lnSpc>
                <a:spcPct val="156900"/>
              </a:lnSpc>
              <a:spcBef>
                <a:spcPts val="100"/>
              </a:spcBef>
            </a:pPr>
            <a:r>
              <a:rPr sz="1700" spc="-5" dirty="0">
                <a:latin typeface="Carlito"/>
                <a:cs typeface="Carlito"/>
              </a:rPr>
              <a:t>[Tuytelaars </a:t>
            </a:r>
            <a:r>
              <a:rPr sz="1700" dirty="0">
                <a:latin typeface="Carlito"/>
                <a:cs typeface="Carlito"/>
              </a:rPr>
              <a:t>&amp; Van Gool</a:t>
            </a:r>
            <a:r>
              <a:rPr sz="1700" spc="-5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‘04]  </a:t>
            </a:r>
            <a:r>
              <a:rPr sz="1700" dirty="0">
                <a:latin typeface="Carlito"/>
                <a:cs typeface="Carlito"/>
              </a:rPr>
              <a:t>[Matas</a:t>
            </a:r>
            <a:r>
              <a:rPr sz="1700" spc="-1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‘02]</a:t>
            </a:r>
            <a:endParaRPr sz="17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1160"/>
              </a:spcBef>
            </a:pPr>
            <a:r>
              <a:rPr sz="1700" spc="-5" dirty="0">
                <a:latin typeface="Carlito"/>
                <a:cs typeface="Carlito"/>
              </a:rPr>
              <a:t>[Kadir </a:t>
            </a:r>
            <a:r>
              <a:rPr sz="1700" dirty="0">
                <a:latin typeface="Carlito"/>
                <a:cs typeface="Carlito"/>
              </a:rPr>
              <a:t>&amp; </a:t>
            </a:r>
            <a:r>
              <a:rPr sz="1700" spc="-5" dirty="0">
                <a:latin typeface="Carlito"/>
                <a:cs typeface="Carlito"/>
              </a:rPr>
              <a:t>Brady</a:t>
            </a:r>
            <a:r>
              <a:rPr sz="1700" spc="-2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‘01]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209035"/>
            <a:ext cx="248285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22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EBR </a:t>
            </a:r>
            <a:r>
              <a:rPr sz="2700" dirty="0">
                <a:latin typeface="Carlito"/>
                <a:cs typeface="Carlito"/>
              </a:rPr>
              <a:t>and</a:t>
            </a:r>
            <a:r>
              <a:rPr sz="2700" spc="-2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IBR</a:t>
            </a: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ts val="32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MSER</a:t>
            </a: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ts val="322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Salient</a:t>
            </a:r>
            <a:r>
              <a:rPr sz="2700" spc="-7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Regions</a:t>
            </a: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Others…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266435"/>
            <a:ext cx="8000365" cy="76136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marR="5080" indent="-342900">
              <a:lnSpc>
                <a:spcPct val="788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i="1" dirty="0">
                <a:latin typeface="Carlito"/>
                <a:cs typeface="Carlito"/>
              </a:rPr>
              <a:t>Those </a:t>
            </a:r>
            <a:r>
              <a:rPr sz="2700" i="1" spc="-5" dirty="0">
                <a:latin typeface="Carlito"/>
                <a:cs typeface="Carlito"/>
              </a:rPr>
              <a:t>detectors </a:t>
            </a:r>
            <a:r>
              <a:rPr sz="2700" i="1" dirty="0">
                <a:latin typeface="Carlito"/>
                <a:cs typeface="Carlito"/>
              </a:rPr>
              <a:t>have </a:t>
            </a:r>
            <a:r>
              <a:rPr sz="2700" i="1" spc="-5" dirty="0">
                <a:latin typeface="Carlito"/>
                <a:cs typeface="Carlito"/>
              </a:rPr>
              <a:t>become </a:t>
            </a:r>
            <a:r>
              <a:rPr sz="2700" i="1" dirty="0">
                <a:latin typeface="Carlito"/>
                <a:cs typeface="Carlito"/>
              </a:rPr>
              <a:t>a basic building block</a:t>
            </a:r>
            <a:r>
              <a:rPr sz="2700" i="1" spc="-40" dirty="0">
                <a:latin typeface="Carlito"/>
                <a:cs typeface="Carlito"/>
              </a:rPr>
              <a:t> </a:t>
            </a:r>
            <a:r>
              <a:rPr sz="2700" i="1" dirty="0">
                <a:latin typeface="Carlito"/>
                <a:cs typeface="Carlito"/>
              </a:rPr>
              <a:t>for  many </a:t>
            </a:r>
            <a:r>
              <a:rPr sz="2700" i="1" spc="-5" dirty="0">
                <a:latin typeface="Carlito"/>
                <a:cs typeface="Carlito"/>
              </a:rPr>
              <a:t>recent applications </a:t>
            </a:r>
            <a:r>
              <a:rPr sz="2700" i="1" dirty="0">
                <a:latin typeface="Carlito"/>
                <a:cs typeface="Carlito"/>
              </a:rPr>
              <a:t>in </a:t>
            </a:r>
            <a:r>
              <a:rPr sz="2700" i="1" spc="-5" dirty="0">
                <a:latin typeface="Carlito"/>
                <a:cs typeface="Carlito"/>
              </a:rPr>
              <a:t>Computer</a:t>
            </a:r>
            <a:r>
              <a:rPr sz="2700" i="1" spc="5" dirty="0">
                <a:latin typeface="Carlito"/>
                <a:cs typeface="Carlito"/>
              </a:rPr>
              <a:t> </a:t>
            </a:r>
            <a:r>
              <a:rPr sz="2700" i="1" dirty="0">
                <a:latin typeface="Carlito"/>
                <a:cs typeface="Carlito"/>
              </a:rPr>
              <a:t>Vision.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3447" y="4213197"/>
            <a:ext cx="232410" cy="212217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Bastian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Leibe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375" y="223520"/>
            <a:ext cx="674307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Keypoint</a:t>
            </a:r>
            <a:r>
              <a:rPr spc="-70" dirty="0"/>
              <a:t> </a:t>
            </a:r>
            <a:r>
              <a:rPr spc="-5" dirty="0"/>
              <a:t>Localization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236720"/>
            <a:ext cx="5986780" cy="1793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99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Goals:</a:t>
            </a:r>
            <a:endParaRPr sz="2500">
              <a:latin typeface="Carlito"/>
              <a:cs typeface="Carlito"/>
            </a:endParaRPr>
          </a:p>
          <a:p>
            <a:pPr marL="755650" lvl="1" indent="-285750">
              <a:lnSpc>
                <a:spcPts val="2615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latin typeface="Carlito"/>
                <a:cs typeface="Carlito"/>
              </a:rPr>
              <a:t>Repeatable detection</a:t>
            </a:r>
            <a:endParaRPr sz="2200">
              <a:latin typeface="Carlito"/>
              <a:cs typeface="Carlito"/>
            </a:endParaRPr>
          </a:p>
          <a:p>
            <a:pPr marL="755650" lvl="1" indent="-285750">
              <a:lnSpc>
                <a:spcPts val="26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latin typeface="Carlito"/>
                <a:cs typeface="Carlito"/>
              </a:rPr>
              <a:t>Precise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localization</a:t>
            </a:r>
            <a:endParaRPr sz="2200">
              <a:latin typeface="Carlito"/>
              <a:cs typeface="Carlito"/>
            </a:endParaRPr>
          </a:p>
          <a:p>
            <a:pPr marL="755650" lvl="1" indent="-285750">
              <a:lnSpc>
                <a:spcPts val="262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latin typeface="Carlito"/>
                <a:cs typeface="Carlito"/>
              </a:rPr>
              <a:t>Interesting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content</a:t>
            </a:r>
            <a:endParaRPr sz="2200">
              <a:latin typeface="Carlito"/>
              <a:cs typeface="Carlito"/>
            </a:endParaRPr>
          </a:p>
          <a:p>
            <a:pPr marL="354965">
              <a:lnSpc>
                <a:spcPct val="100000"/>
              </a:lnSpc>
              <a:spcBef>
                <a:spcPts val="20"/>
              </a:spcBef>
            </a:pPr>
            <a:r>
              <a:rPr sz="2550" i="1" spc="-50" dirty="0">
                <a:latin typeface="Symbol"/>
                <a:cs typeface="Symbol"/>
              </a:rPr>
              <a:t></a:t>
            </a:r>
            <a:r>
              <a:rPr sz="2550" i="1" spc="-50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Carlito"/>
                <a:cs typeface="Carlito"/>
              </a:rPr>
              <a:t>Look for </a:t>
            </a:r>
            <a:r>
              <a:rPr sz="2500" i="1" spc="-265" dirty="0">
                <a:latin typeface="Carlito"/>
                <a:cs typeface="Carlito"/>
              </a:rPr>
              <a:t>two-­‐dimensional </a:t>
            </a:r>
            <a:r>
              <a:rPr sz="2500" i="1" dirty="0">
                <a:latin typeface="Carlito"/>
                <a:cs typeface="Carlito"/>
              </a:rPr>
              <a:t>signal</a:t>
            </a:r>
            <a:r>
              <a:rPr sz="2500" i="1" spc="-30" dirty="0">
                <a:latin typeface="Carlito"/>
                <a:cs typeface="Carlito"/>
              </a:rPr>
              <a:t> </a:t>
            </a:r>
            <a:r>
              <a:rPr sz="2500" i="1" spc="-75" dirty="0">
                <a:latin typeface="Carlito"/>
                <a:cs typeface="Carlito"/>
              </a:rPr>
              <a:t>changes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4750" y="1185862"/>
            <a:ext cx="4171950" cy="313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93447" y="4213197"/>
            <a:ext cx="232410" cy="212217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Bastian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Leibe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941" y="223520"/>
            <a:ext cx="57714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Finding</a:t>
            </a:r>
            <a:r>
              <a:rPr spc="-80" dirty="0"/>
              <a:t> </a:t>
            </a:r>
            <a:r>
              <a:rPr spc="-5" dirty="0"/>
              <a:t>Corners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604259"/>
            <a:ext cx="8019415" cy="165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59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Key property:</a:t>
            </a:r>
            <a:endParaRPr sz="3000">
              <a:latin typeface="Carlito"/>
              <a:cs typeface="Carlito"/>
            </a:endParaRPr>
          </a:p>
          <a:p>
            <a:pPr marL="749300" marR="5080" indent="-279400">
              <a:lnSpc>
                <a:spcPts val="2580"/>
              </a:lnSpc>
              <a:spcBef>
                <a:spcPts val="525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dirty="0">
                <a:latin typeface="Carlito"/>
                <a:cs typeface="Carlito"/>
              </a:rPr>
              <a:t>In the </a:t>
            </a:r>
            <a:r>
              <a:rPr sz="2600" spc="-5" dirty="0">
                <a:latin typeface="Carlito"/>
                <a:cs typeface="Carlito"/>
              </a:rPr>
              <a:t>region around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corner, image gradient </a:t>
            </a:r>
            <a:r>
              <a:rPr sz="2600" dirty="0">
                <a:latin typeface="Carlito"/>
                <a:cs typeface="Carlito"/>
              </a:rPr>
              <a:t>has </a:t>
            </a:r>
            <a:r>
              <a:rPr sz="2600" spc="-5" dirty="0">
                <a:latin typeface="Carlito"/>
                <a:cs typeface="Carlito"/>
              </a:rPr>
              <a:t>two  or more dominant</a:t>
            </a:r>
            <a:r>
              <a:rPr sz="2600" spc="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directions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ts val="352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Corners are </a:t>
            </a:r>
            <a:r>
              <a:rPr sz="3000" i="1" spc="-5" dirty="0">
                <a:latin typeface="Carlito"/>
                <a:cs typeface="Carlito"/>
              </a:rPr>
              <a:t>repeatable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i="1" spc="-5" dirty="0">
                <a:latin typeface="Carlito"/>
                <a:cs typeface="Carlito"/>
              </a:rPr>
              <a:t>distinctive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1776" y="1205390"/>
            <a:ext cx="6095804" cy="2144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0391" y="5725159"/>
            <a:ext cx="6904990" cy="54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3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C.Harris </a:t>
            </a:r>
            <a:r>
              <a:rPr sz="180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M.Stephens.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"A Combined Corner and Edge</a:t>
            </a:r>
            <a:r>
              <a:rPr sz="1800" u="sng" spc="-95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-15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Detector.“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030"/>
              </a:lnSpc>
            </a:pPr>
            <a:r>
              <a:rPr sz="1800" i="1" dirty="0">
                <a:latin typeface="Arial"/>
                <a:cs typeface="Arial"/>
              </a:rPr>
              <a:t>Proceedings of </a:t>
            </a:r>
            <a:r>
              <a:rPr sz="1800" i="1" spc="-5" dirty="0">
                <a:latin typeface="Arial"/>
                <a:cs typeface="Arial"/>
              </a:rPr>
              <a:t>the 4th </a:t>
            </a:r>
            <a:r>
              <a:rPr sz="1800" i="1" dirty="0">
                <a:latin typeface="Arial"/>
                <a:cs typeface="Arial"/>
              </a:rPr>
              <a:t>Alvey </a:t>
            </a:r>
            <a:r>
              <a:rPr sz="1800" i="1" spc="-10" dirty="0">
                <a:latin typeface="Arial"/>
                <a:cs typeface="Arial"/>
              </a:rPr>
              <a:t>Vision </a:t>
            </a:r>
            <a:r>
              <a:rPr sz="1800" i="1" spc="-5" dirty="0">
                <a:latin typeface="Arial"/>
                <a:cs typeface="Arial"/>
              </a:rPr>
              <a:t>Conference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1988.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70460" y="3849943"/>
            <a:ext cx="232410" cy="248856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</a:t>
            </a:r>
            <a:r>
              <a:rPr sz="1400" spc="-5" dirty="0">
                <a:latin typeface="Trebuchet MS"/>
                <a:cs typeface="Trebuchet MS"/>
              </a:rPr>
              <a:t>Svetlana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Lazebnik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897" y="498157"/>
            <a:ext cx="5955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we will learn today?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Local invariant</a:t>
            </a:r>
            <a:r>
              <a:rPr dirty="0"/>
              <a:t> </a:t>
            </a:r>
            <a:r>
              <a:rPr spc="-5" dirty="0"/>
              <a:t>features</a:t>
            </a:r>
          </a:p>
          <a:p>
            <a:pPr marL="755650" lvl="1" indent="-285750">
              <a:lnSpc>
                <a:spcPct val="100000"/>
              </a:lnSpc>
              <a:spcBef>
                <a:spcPts val="26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Carlito"/>
                <a:cs typeface="Carlito"/>
              </a:rPr>
              <a:t>Motivation</a:t>
            </a:r>
            <a:endParaRPr sz="26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28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Carlito"/>
                <a:cs typeface="Carlito"/>
              </a:rPr>
              <a:t>Requirements,</a:t>
            </a:r>
            <a:r>
              <a:rPr sz="260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invariances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Keypoint</a:t>
            </a:r>
            <a:r>
              <a:rPr spc="-10" dirty="0"/>
              <a:t> </a:t>
            </a:r>
            <a:r>
              <a:rPr spc="-5" dirty="0"/>
              <a:t>localization</a:t>
            </a: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Carlito"/>
                <a:cs typeface="Carlito"/>
              </a:rPr>
              <a:t>Harris corner</a:t>
            </a:r>
            <a:r>
              <a:rPr sz="260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detector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BFBFB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CBCBCB"/>
                </a:solidFill>
              </a:rPr>
              <a:t>Scale </a:t>
            </a:r>
            <a:r>
              <a:rPr spc="-5" dirty="0">
                <a:solidFill>
                  <a:srgbClr val="CBCBCB"/>
                </a:solidFill>
              </a:rPr>
              <a:t>invariant region</a:t>
            </a:r>
            <a:r>
              <a:rPr spc="-25" dirty="0">
                <a:solidFill>
                  <a:srgbClr val="CBCBCB"/>
                </a:solidFill>
              </a:rPr>
              <a:t> </a:t>
            </a:r>
            <a:r>
              <a:rPr spc="-5" dirty="0">
                <a:solidFill>
                  <a:srgbClr val="CBCBCB"/>
                </a:solidFill>
              </a:rPr>
              <a:t>selection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4361688"/>
            <a:ext cx="5931535" cy="1402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755650" indent="-28575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solidFill>
                  <a:srgbClr val="BFBFBF"/>
                </a:solidFill>
                <a:latin typeface="Carlito"/>
                <a:cs typeface="Carlito"/>
              </a:rPr>
              <a:t>Automatic </a:t>
            </a:r>
            <a:r>
              <a:rPr sz="2600" dirty="0">
                <a:solidFill>
                  <a:srgbClr val="BFBFBF"/>
                </a:solidFill>
                <a:latin typeface="Carlito"/>
                <a:cs typeface="Carlito"/>
              </a:rPr>
              <a:t>scale </a:t>
            </a:r>
            <a:r>
              <a:rPr sz="2600" spc="-5" dirty="0">
                <a:solidFill>
                  <a:srgbClr val="BFBFBF"/>
                </a:solidFill>
                <a:latin typeface="Carlito"/>
                <a:cs typeface="Carlito"/>
              </a:rPr>
              <a:t>selection</a:t>
            </a:r>
            <a:endParaRPr sz="2600">
              <a:latin typeface="Carlito"/>
              <a:cs typeface="Carlito"/>
            </a:endParaRPr>
          </a:p>
          <a:p>
            <a:pPr marL="755650" indent="-285750">
              <a:lnSpc>
                <a:spcPct val="100000"/>
              </a:lnSpc>
              <a:spcBef>
                <a:spcPts val="28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370" dirty="0">
                <a:solidFill>
                  <a:srgbClr val="BFBFBF"/>
                </a:solidFill>
                <a:latin typeface="Carlito"/>
                <a:cs typeface="Carlito"/>
              </a:rPr>
              <a:t>Diﬀerence-­‐of-­‐Gaussian </a:t>
            </a:r>
            <a:r>
              <a:rPr sz="2600" spc="-5" dirty="0">
                <a:solidFill>
                  <a:srgbClr val="BFBFBF"/>
                </a:solidFill>
                <a:latin typeface="Carlito"/>
                <a:cs typeface="Carlito"/>
              </a:rPr>
              <a:t>(DoG)</a:t>
            </a:r>
            <a:r>
              <a:rPr sz="2600" spc="-80" dirty="0">
                <a:solidFill>
                  <a:srgbClr val="BFBFBF"/>
                </a:solidFill>
                <a:latin typeface="Carlito"/>
                <a:cs typeface="Carlito"/>
              </a:rPr>
              <a:t> </a:t>
            </a:r>
            <a:r>
              <a:rPr sz="2600" spc="-145" dirty="0">
                <a:solidFill>
                  <a:srgbClr val="BFBFBF"/>
                </a:solidFill>
                <a:latin typeface="Carlito"/>
                <a:cs typeface="Carlito"/>
              </a:rPr>
              <a:t>detector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BFBFB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CBCBCB"/>
                </a:solidFill>
                <a:latin typeface="Carlito"/>
                <a:cs typeface="Carlito"/>
              </a:rPr>
              <a:t>SIFT: an </a:t>
            </a:r>
            <a:r>
              <a:rPr sz="3000" spc="-5" dirty="0">
                <a:solidFill>
                  <a:srgbClr val="CBCBCB"/>
                </a:solidFill>
                <a:latin typeface="Carlito"/>
                <a:cs typeface="Carlito"/>
              </a:rPr>
              <a:t>image region descriptor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0400" y="4648200"/>
            <a:ext cx="1905000" cy="369570"/>
          </a:xfrm>
          <a:prstGeom prst="rect">
            <a:avLst/>
          </a:prstGeom>
          <a:solidFill>
            <a:srgbClr val="FFCA00"/>
          </a:solidFill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Carlito"/>
                <a:cs typeface="Carlito"/>
              </a:rPr>
              <a:t>Next </a:t>
            </a:r>
            <a:r>
              <a:rPr sz="1800" spc="-5" dirty="0">
                <a:latin typeface="Carlito"/>
                <a:cs typeface="Carlito"/>
              </a:rPr>
              <a:t>lecture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(#7)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330137" y="3898667"/>
            <a:ext cx="702945" cy="1995170"/>
            <a:chOff x="6330137" y="3898667"/>
            <a:chExt cx="702945" cy="1995170"/>
          </a:xfrm>
        </p:grpSpPr>
        <p:sp>
          <p:nvSpPr>
            <p:cNvPr id="7" name="object 7"/>
            <p:cNvSpPr/>
            <p:nvPr/>
          </p:nvSpPr>
          <p:spPr>
            <a:xfrm>
              <a:off x="6330137" y="3898667"/>
              <a:ext cx="702425" cy="19950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76669" y="3962399"/>
              <a:ext cx="574040" cy="1828800"/>
            </a:xfrm>
            <a:custGeom>
              <a:avLst/>
              <a:gdLst/>
              <a:ahLst/>
              <a:cxnLst/>
              <a:rect l="l" t="t" r="r" b="b"/>
              <a:pathLst>
                <a:path w="574040" h="1828800">
                  <a:moveTo>
                    <a:pt x="0" y="0"/>
                  </a:moveTo>
                  <a:lnTo>
                    <a:pt x="76294" y="1708"/>
                  </a:lnTo>
                  <a:lnTo>
                    <a:pt x="144851" y="6530"/>
                  </a:lnTo>
                  <a:lnTo>
                    <a:pt x="202935" y="14009"/>
                  </a:lnTo>
                  <a:lnTo>
                    <a:pt x="247810" y="23689"/>
                  </a:lnTo>
                  <a:lnTo>
                    <a:pt x="286994" y="47829"/>
                  </a:lnTo>
                  <a:lnTo>
                    <a:pt x="286994" y="866569"/>
                  </a:lnTo>
                  <a:lnTo>
                    <a:pt x="297245" y="879284"/>
                  </a:lnTo>
                  <a:lnTo>
                    <a:pt x="371052" y="900390"/>
                  </a:lnTo>
                  <a:lnTo>
                    <a:pt x="429136" y="907869"/>
                  </a:lnTo>
                  <a:lnTo>
                    <a:pt x="497693" y="912690"/>
                  </a:lnTo>
                  <a:lnTo>
                    <a:pt x="573987" y="914399"/>
                  </a:lnTo>
                  <a:lnTo>
                    <a:pt x="497693" y="916107"/>
                  </a:lnTo>
                  <a:lnTo>
                    <a:pt x="429136" y="920929"/>
                  </a:lnTo>
                  <a:lnTo>
                    <a:pt x="371052" y="928408"/>
                  </a:lnTo>
                  <a:lnTo>
                    <a:pt x="326177" y="938088"/>
                  </a:lnTo>
                  <a:lnTo>
                    <a:pt x="286994" y="962229"/>
                  </a:lnTo>
                  <a:lnTo>
                    <a:pt x="286994" y="1780968"/>
                  </a:lnTo>
                  <a:lnTo>
                    <a:pt x="276742" y="1793685"/>
                  </a:lnTo>
                  <a:lnTo>
                    <a:pt x="247810" y="1805111"/>
                  </a:lnTo>
                  <a:lnTo>
                    <a:pt x="202935" y="1814791"/>
                  </a:lnTo>
                  <a:lnTo>
                    <a:pt x="144851" y="1822269"/>
                  </a:lnTo>
                  <a:lnTo>
                    <a:pt x="76294" y="1827090"/>
                  </a:lnTo>
                  <a:lnTo>
                    <a:pt x="0" y="1828798"/>
                  </a:lnTo>
                </a:path>
              </a:pathLst>
            </a:custGeom>
            <a:ln w="76199">
              <a:solidFill>
                <a:srgbClr val="FFD7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016" y="254000"/>
            <a:ext cx="75958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Corners </a:t>
            </a:r>
            <a:r>
              <a:rPr sz="4000" dirty="0"/>
              <a:t>as </a:t>
            </a:r>
            <a:r>
              <a:rPr sz="4000" spc="-10" dirty="0"/>
              <a:t>Distinctive </a:t>
            </a:r>
            <a:r>
              <a:rPr sz="4000" spc="-5" dirty="0"/>
              <a:t>Interest</a:t>
            </a:r>
            <a:r>
              <a:rPr sz="4000" spc="15" dirty="0"/>
              <a:t> </a:t>
            </a:r>
            <a:r>
              <a:rPr sz="4000" spc="-5" dirty="0"/>
              <a:t>Points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950129"/>
            <a:ext cx="7937500" cy="1945639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Design criteria</a:t>
            </a:r>
            <a:endParaRPr sz="2800">
              <a:latin typeface="Carlito"/>
              <a:cs typeface="Carlito"/>
            </a:endParaRPr>
          </a:p>
          <a:p>
            <a:pPr marL="749300" marR="5080" lvl="1" indent="-279400">
              <a:lnSpc>
                <a:spcPts val="252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We should </a:t>
            </a:r>
            <a:r>
              <a:rPr sz="2400" dirty="0">
                <a:latin typeface="Carlito"/>
                <a:cs typeface="Carlito"/>
              </a:rPr>
              <a:t>easily </a:t>
            </a:r>
            <a:r>
              <a:rPr sz="2400" spc="-5" dirty="0">
                <a:latin typeface="Carlito"/>
                <a:cs typeface="Carlito"/>
              </a:rPr>
              <a:t>recognize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point </a:t>
            </a:r>
            <a:r>
              <a:rPr sz="240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looking through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5" dirty="0">
                <a:latin typeface="Carlito"/>
                <a:cs typeface="Carlito"/>
              </a:rPr>
              <a:t>small window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</a:t>
            </a:r>
            <a:r>
              <a:rPr sz="2400" i="1" spc="-5" dirty="0">
                <a:latin typeface="Carlito"/>
                <a:cs typeface="Carlito"/>
              </a:rPr>
              <a:t>locality</a:t>
            </a:r>
            <a:r>
              <a:rPr sz="2400" spc="-5" dirty="0">
                <a:latin typeface="Carlito"/>
                <a:cs typeface="Carlito"/>
              </a:rPr>
              <a:t>)</a:t>
            </a:r>
            <a:endParaRPr sz="2400">
              <a:latin typeface="Carlito"/>
              <a:cs typeface="Carlito"/>
            </a:endParaRPr>
          </a:p>
          <a:p>
            <a:pPr marL="749300" marR="332740" lvl="1" indent="-279400">
              <a:lnSpc>
                <a:spcPts val="2620"/>
              </a:lnSpc>
              <a:spcBef>
                <a:spcPts val="58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105" dirty="0">
                <a:latin typeface="Carlito"/>
                <a:cs typeface="Carlito"/>
              </a:rPr>
              <a:t>Shifing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window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i="1" dirty="0">
                <a:latin typeface="Carlito"/>
                <a:cs typeface="Carlito"/>
              </a:rPr>
              <a:t>any </a:t>
            </a:r>
            <a:r>
              <a:rPr sz="2400" i="1" spc="-5" dirty="0">
                <a:latin typeface="Carlito"/>
                <a:cs typeface="Carlito"/>
              </a:rPr>
              <a:t>direction </a:t>
            </a:r>
            <a:r>
              <a:rPr sz="2400" spc="-5" dirty="0">
                <a:latin typeface="Carlito"/>
                <a:cs typeface="Carlito"/>
              </a:rPr>
              <a:t>should </a:t>
            </a:r>
            <a:r>
              <a:rPr sz="2400" dirty="0">
                <a:latin typeface="Carlito"/>
                <a:cs typeface="Carlito"/>
              </a:rPr>
              <a:t>give </a:t>
            </a:r>
            <a:r>
              <a:rPr sz="2400" i="1" dirty="0">
                <a:latin typeface="Carlito"/>
                <a:cs typeface="Carlito"/>
              </a:rPr>
              <a:t>a</a:t>
            </a:r>
            <a:r>
              <a:rPr sz="2400" i="1" spc="-165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large  </a:t>
            </a:r>
            <a:r>
              <a:rPr sz="2400" i="1" dirty="0">
                <a:latin typeface="Carlito"/>
                <a:cs typeface="Carlito"/>
              </a:rPr>
              <a:t>change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intensity </a:t>
            </a:r>
            <a:r>
              <a:rPr sz="2400" dirty="0">
                <a:latin typeface="Carlito"/>
                <a:cs typeface="Carlito"/>
              </a:rPr>
              <a:t>(</a:t>
            </a:r>
            <a:r>
              <a:rPr sz="2400" i="1" dirty="0">
                <a:latin typeface="Carlito"/>
                <a:cs typeface="Carlito"/>
              </a:rPr>
              <a:t>good</a:t>
            </a:r>
            <a:r>
              <a:rPr sz="2400" i="1" spc="-1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localization</a:t>
            </a:r>
            <a:r>
              <a:rPr sz="2400" spc="-5" dirty="0">
                <a:latin typeface="Carlito"/>
                <a:cs typeface="Carlito"/>
              </a:rPr>
              <a:t>)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19475" y="3079750"/>
            <a:ext cx="2305050" cy="2305050"/>
            <a:chOff x="3419475" y="3079750"/>
            <a:chExt cx="2305050" cy="2305050"/>
          </a:xfrm>
        </p:grpSpPr>
        <p:sp>
          <p:nvSpPr>
            <p:cNvPr id="5" name="object 5"/>
            <p:cNvSpPr/>
            <p:nvPr/>
          </p:nvSpPr>
          <p:spPr>
            <a:xfrm>
              <a:off x="4183380" y="3317874"/>
              <a:ext cx="1531620" cy="2057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24237" y="3084512"/>
              <a:ext cx="2295525" cy="2295525"/>
            </a:xfrm>
            <a:custGeom>
              <a:avLst/>
              <a:gdLst/>
              <a:ahLst/>
              <a:cxnLst/>
              <a:rect l="l" t="t" r="r" b="b"/>
              <a:pathLst>
                <a:path w="2295525" h="2295525">
                  <a:moveTo>
                    <a:pt x="0" y="0"/>
                  </a:moveTo>
                  <a:lnTo>
                    <a:pt x="2295520" y="0"/>
                  </a:lnTo>
                  <a:lnTo>
                    <a:pt x="2295520" y="2295520"/>
                  </a:lnTo>
                  <a:lnTo>
                    <a:pt x="0" y="229552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62400" y="4156074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D5A9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2399" y="415607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0"/>
                  </a:moveTo>
                  <a:lnTo>
                    <a:pt x="685799" y="0"/>
                  </a:lnTo>
                  <a:lnTo>
                    <a:pt x="6857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33800" y="4257675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4825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95700" y="4232274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76200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76200" y="457200"/>
                  </a:lnTo>
                  <a:close/>
                </a:path>
                <a:path w="76200" h="533400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507740" y="5440045"/>
            <a:ext cx="22205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3399"/>
                </a:solidFill>
                <a:latin typeface="Trebuchet MS"/>
                <a:cs typeface="Trebuchet MS"/>
              </a:rPr>
              <a:t>“edge”</a:t>
            </a:r>
            <a:r>
              <a:rPr sz="2000" b="1" spc="-5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5" dirty="0">
                <a:latin typeface="Trebuchet MS"/>
                <a:cs typeface="Trebuchet MS"/>
              </a:rPr>
              <a:t>no change along  </a:t>
            </a:r>
            <a:r>
              <a:rPr sz="2000" b="1" dirty="0">
                <a:latin typeface="Trebuchet MS"/>
                <a:cs typeface="Trebuchet MS"/>
              </a:rPr>
              <a:t>the edge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direction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10275" y="3079750"/>
            <a:ext cx="2305050" cy="2305050"/>
            <a:chOff x="6010275" y="3079750"/>
            <a:chExt cx="2305050" cy="2305050"/>
          </a:xfrm>
        </p:grpSpPr>
        <p:sp>
          <p:nvSpPr>
            <p:cNvPr id="13" name="object 13"/>
            <p:cNvSpPr/>
            <p:nvPr/>
          </p:nvSpPr>
          <p:spPr>
            <a:xfrm>
              <a:off x="6774179" y="3317874"/>
              <a:ext cx="1531620" cy="2057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15037" y="3084512"/>
              <a:ext cx="2295525" cy="2295525"/>
            </a:xfrm>
            <a:custGeom>
              <a:avLst/>
              <a:gdLst/>
              <a:ahLst/>
              <a:cxnLst/>
              <a:rect l="l" t="t" r="r" b="b"/>
              <a:pathLst>
                <a:path w="2295525" h="2295525">
                  <a:moveTo>
                    <a:pt x="0" y="0"/>
                  </a:moveTo>
                  <a:lnTo>
                    <a:pt x="2295520" y="0"/>
                  </a:lnTo>
                  <a:lnTo>
                    <a:pt x="2295520" y="2295520"/>
                  </a:lnTo>
                  <a:lnTo>
                    <a:pt x="0" y="229552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05599" y="3394074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D5A9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05599" y="339407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0"/>
                  </a:moveTo>
                  <a:lnTo>
                    <a:pt x="685799" y="0"/>
                  </a:lnTo>
                  <a:lnTo>
                    <a:pt x="6857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94959" y="40798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639" y="0"/>
                  </a:moveTo>
                  <a:lnTo>
                    <a:pt x="0" y="21063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76999" y="4227652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26936" y="0"/>
                  </a:moveTo>
                  <a:lnTo>
                    <a:pt x="0" y="80822"/>
                  </a:lnTo>
                  <a:lnTo>
                    <a:pt x="80822" y="53886"/>
                  </a:lnTo>
                  <a:lnTo>
                    <a:pt x="269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94959" y="318343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639" y="21063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76999" y="3165474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80">
                  <a:moveTo>
                    <a:pt x="0" y="0"/>
                  </a:moveTo>
                  <a:lnTo>
                    <a:pt x="26936" y="80822"/>
                  </a:lnTo>
                  <a:lnTo>
                    <a:pt x="80822" y="26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91399" y="40798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639" y="210638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39177" y="4227652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53886" y="0"/>
                  </a:moveTo>
                  <a:lnTo>
                    <a:pt x="0" y="53886"/>
                  </a:lnTo>
                  <a:lnTo>
                    <a:pt x="80822" y="80822"/>
                  </a:lnTo>
                  <a:lnTo>
                    <a:pt x="53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91399" y="318343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210638"/>
                  </a:moveTo>
                  <a:lnTo>
                    <a:pt x="21063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39177" y="3165474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80">
                  <a:moveTo>
                    <a:pt x="80822" y="0"/>
                  </a:moveTo>
                  <a:lnTo>
                    <a:pt x="0" y="26936"/>
                  </a:lnTo>
                  <a:lnTo>
                    <a:pt x="53886" y="80822"/>
                  </a:lnTo>
                  <a:lnTo>
                    <a:pt x="808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327140" y="5440045"/>
            <a:ext cx="21653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3399"/>
                </a:solidFill>
                <a:latin typeface="Trebuchet MS"/>
                <a:cs typeface="Trebuchet MS"/>
              </a:rPr>
              <a:t>“corner”</a:t>
            </a:r>
            <a:r>
              <a:rPr sz="2000" b="1" spc="-5" dirty="0">
                <a:latin typeface="Trebuchet MS"/>
                <a:cs typeface="Trebuchet MS"/>
              </a:rPr>
              <a:t>:  significant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change  in all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directions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28675" y="3079750"/>
            <a:ext cx="2305050" cy="2305050"/>
            <a:chOff x="828675" y="3079750"/>
            <a:chExt cx="2305050" cy="2305050"/>
          </a:xfrm>
        </p:grpSpPr>
        <p:sp>
          <p:nvSpPr>
            <p:cNvPr id="27" name="object 27"/>
            <p:cNvSpPr/>
            <p:nvPr/>
          </p:nvSpPr>
          <p:spPr>
            <a:xfrm>
              <a:off x="1592580" y="3317874"/>
              <a:ext cx="1531620" cy="2057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3437" y="3084512"/>
              <a:ext cx="2295525" cy="2295525"/>
            </a:xfrm>
            <a:custGeom>
              <a:avLst/>
              <a:gdLst/>
              <a:ahLst/>
              <a:cxnLst/>
              <a:rect l="l" t="t" r="r" b="b"/>
              <a:pathLst>
                <a:path w="2295525" h="2295525">
                  <a:moveTo>
                    <a:pt x="0" y="0"/>
                  </a:moveTo>
                  <a:lnTo>
                    <a:pt x="2295520" y="0"/>
                  </a:lnTo>
                  <a:lnTo>
                    <a:pt x="2295520" y="2295520"/>
                  </a:lnTo>
                  <a:lnTo>
                    <a:pt x="0" y="229552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33600" y="4156074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D5A9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33600" y="415607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0"/>
                  </a:moveTo>
                  <a:lnTo>
                    <a:pt x="685799" y="0"/>
                  </a:lnTo>
                  <a:lnTo>
                    <a:pt x="6857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19400" y="4841875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0" y="0"/>
                  </a:moveTo>
                  <a:lnTo>
                    <a:pt x="210638" y="21063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67177" y="4989652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80" h="81279">
                  <a:moveTo>
                    <a:pt x="53886" y="0"/>
                  </a:moveTo>
                  <a:lnTo>
                    <a:pt x="0" y="53886"/>
                  </a:lnTo>
                  <a:lnTo>
                    <a:pt x="80822" y="80822"/>
                  </a:lnTo>
                  <a:lnTo>
                    <a:pt x="53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22960" y="4841875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210639" y="0"/>
                  </a:moveTo>
                  <a:lnTo>
                    <a:pt x="0" y="21063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05000" y="4989652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80" h="81279">
                  <a:moveTo>
                    <a:pt x="26936" y="0"/>
                  </a:moveTo>
                  <a:lnTo>
                    <a:pt x="0" y="80822"/>
                  </a:lnTo>
                  <a:lnTo>
                    <a:pt x="80822" y="53886"/>
                  </a:lnTo>
                  <a:lnTo>
                    <a:pt x="269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22960" y="394543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210639" y="21063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05000" y="3927474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80" h="81279">
                  <a:moveTo>
                    <a:pt x="0" y="0"/>
                  </a:moveTo>
                  <a:lnTo>
                    <a:pt x="26936" y="80822"/>
                  </a:lnTo>
                  <a:lnTo>
                    <a:pt x="80822" y="26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19400" y="394543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0" y="210638"/>
                  </a:moveTo>
                  <a:lnTo>
                    <a:pt x="210638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67177" y="3927474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80" h="81279">
                  <a:moveTo>
                    <a:pt x="80822" y="0"/>
                  </a:moveTo>
                  <a:lnTo>
                    <a:pt x="0" y="26936"/>
                  </a:lnTo>
                  <a:lnTo>
                    <a:pt x="53886" y="80822"/>
                  </a:lnTo>
                  <a:lnTo>
                    <a:pt x="808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40739" y="5440045"/>
            <a:ext cx="18992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3399"/>
                </a:solidFill>
                <a:latin typeface="Trebuchet MS"/>
                <a:cs typeface="Trebuchet MS"/>
              </a:rPr>
              <a:t>“flat” </a:t>
            </a:r>
            <a:r>
              <a:rPr sz="2000" b="1" spc="-5" dirty="0">
                <a:latin typeface="Trebuchet MS"/>
                <a:cs typeface="Trebuchet MS"/>
              </a:rPr>
              <a:t>region:  no change in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all  </a:t>
            </a:r>
            <a:r>
              <a:rPr sz="2000" b="1" spc="-5" dirty="0">
                <a:latin typeface="Trebuchet MS"/>
                <a:cs typeface="Trebuchet MS"/>
              </a:rPr>
              <a:t>directions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8870562" y="4221087"/>
            <a:ext cx="232410" cy="210121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</a:t>
            </a:r>
            <a:r>
              <a:rPr sz="1400" spc="-5" dirty="0">
                <a:latin typeface="Trebuchet MS"/>
                <a:cs typeface="Trebuchet MS"/>
              </a:rPr>
              <a:t>Alyosha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Efros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521" y="223520"/>
            <a:ext cx="6412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Harris Detector</a:t>
            </a:r>
            <a:r>
              <a:rPr spc="-50" dirty="0"/>
              <a:t> </a:t>
            </a:r>
            <a:r>
              <a:rPr spc="-5" dirty="0"/>
              <a:t>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9295" y="2606908"/>
            <a:ext cx="32639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i="1" spc="45" dirty="0">
                <a:latin typeface="Times New Roman"/>
                <a:cs typeface="Times New Roman"/>
              </a:rPr>
              <a:t>x</a:t>
            </a:r>
            <a:r>
              <a:rPr sz="1800" spc="45" dirty="0">
                <a:latin typeface="Times New Roman"/>
                <a:cs typeface="Times New Roman"/>
              </a:rPr>
              <a:t>,</a:t>
            </a:r>
            <a:r>
              <a:rPr sz="1800" spc="-29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240" y="1374457"/>
            <a:ext cx="7606665" cy="1230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200" dirty="0">
                <a:latin typeface="Carlito"/>
                <a:cs typeface="Carlito"/>
              </a:rPr>
              <a:t>Change </a:t>
            </a:r>
            <a:r>
              <a:rPr sz="3200" spc="-5" dirty="0">
                <a:latin typeface="Carlito"/>
                <a:cs typeface="Carlito"/>
              </a:rPr>
              <a:t>of intensity for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245" dirty="0">
                <a:latin typeface="Carlito"/>
                <a:cs typeface="Carlito"/>
              </a:rPr>
              <a:t>shif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[u,v]:</a:t>
            </a:r>
            <a:endParaRPr sz="3200">
              <a:latin typeface="Carlito"/>
              <a:cs typeface="Carlito"/>
            </a:endParaRPr>
          </a:p>
          <a:p>
            <a:pPr marL="765810">
              <a:lnSpc>
                <a:spcPct val="100000"/>
              </a:lnSpc>
              <a:spcBef>
                <a:spcPts val="65"/>
              </a:spcBef>
            </a:pPr>
            <a:r>
              <a:rPr sz="3100" i="1" spc="130" dirty="0">
                <a:latin typeface="Times New Roman"/>
                <a:cs typeface="Times New Roman"/>
              </a:rPr>
              <a:t>E</a:t>
            </a:r>
            <a:r>
              <a:rPr sz="3100" spc="-45" dirty="0">
                <a:latin typeface="Times New Roman"/>
                <a:cs typeface="Times New Roman"/>
              </a:rPr>
              <a:t>(</a:t>
            </a:r>
            <a:r>
              <a:rPr sz="3100" i="1" spc="40" dirty="0">
                <a:latin typeface="Times New Roman"/>
                <a:cs typeface="Times New Roman"/>
              </a:rPr>
              <a:t>u</a:t>
            </a:r>
            <a:r>
              <a:rPr sz="3100" spc="5" dirty="0">
                <a:latin typeface="Times New Roman"/>
                <a:cs typeface="Times New Roman"/>
              </a:rPr>
              <a:t>,</a:t>
            </a:r>
            <a:r>
              <a:rPr sz="3100" spc="-475" dirty="0">
                <a:latin typeface="Times New Roman"/>
                <a:cs typeface="Times New Roman"/>
              </a:rPr>
              <a:t> </a:t>
            </a:r>
            <a:r>
              <a:rPr sz="3100" i="1" spc="30" dirty="0">
                <a:latin typeface="Times New Roman"/>
                <a:cs typeface="Times New Roman"/>
              </a:rPr>
              <a:t>v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r>
              <a:rPr sz="3100" spc="-114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-155" dirty="0">
                <a:latin typeface="Times New Roman"/>
                <a:cs typeface="Times New Roman"/>
              </a:rPr>
              <a:t> </a:t>
            </a:r>
            <a:r>
              <a:rPr sz="6975" spc="517" baseline="-8363" dirty="0">
                <a:latin typeface="Symbol"/>
                <a:cs typeface="Symbol"/>
              </a:rPr>
              <a:t></a:t>
            </a:r>
            <a:r>
              <a:rPr sz="3100" i="1" spc="-100" dirty="0">
                <a:latin typeface="Times New Roman"/>
                <a:cs typeface="Times New Roman"/>
              </a:rPr>
              <a:t>w</a:t>
            </a:r>
            <a:r>
              <a:rPr sz="3100" spc="190" dirty="0">
                <a:latin typeface="Times New Roman"/>
                <a:cs typeface="Times New Roman"/>
              </a:rPr>
              <a:t>(</a:t>
            </a:r>
            <a:r>
              <a:rPr sz="3100" i="1" spc="-20" dirty="0">
                <a:latin typeface="Times New Roman"/>
                <a:cs typeface="Times New Roman"/>
              </a:rPr>
              <a:t>x</a:t>
            </a:r>
            <a:r>
              <a:rPr sz="3100" spc="5" dirty="0">
                <a:latin typeface="Times New Roman"/>
                <a:cs typeface="Times New Roman"/>
              </a:rPr>
              <a:t>,</a:t>
            </a:r>
            <a:r>
              <a:rPr sz="3100" spc="-135" dirty="0">
                <a:latin typeface="Times New Roman"/>
                <a:cs typeface="Times New Roman"/>
              </a:rPr>
              <a:t> </a:t>
            </a:r>
            <a:r>
              <a:rPr sz="3100" i="1" spc="70" dirty="0">
                <a:latin typeface="Times New Roman"/>
                <a:cs typeface="Times New Roman"/>
              </a:rPr>
              <a:t>y</a:t>
            </a:r>
            <a:r>
              <a:rPr sz="3100" spc="210" dirty="0">
                <a:latin typeface="Times New Roman"/>
                <a:cs typeface="Times New Roman"/>
              </a:rPr>
              <a:t>)</a:t>
            </a:r>
            <a:r>
              <a:rPr sz="6300" spc="-254" baseline="-3306" dirty="0">
                <a:latin typeface="Symbol"/>
                <a:cs typeface="Symbol"/>
              </a:rPr>
              <a:t></a:t>
            </a:r>
            <a:r>
              <a:rPr sz="3100" i="1" spc="5" dirty="0">
                <a:latin typeface="Times New Roman"/>
                <a:cs typeface="Times New Roman"/>
              </a:rPr>
              <a:t>I</a:t>
            </a:r>
            <a:r>
              <a:rPr sz="3100" i="1" spc="-465" dirty="0">
                <a:latin typeface="Times New Roman"/>
                <a:cs typeface="Times New Roman"/>
              </a:rPr>
              <a:t> </a:t>
            </a:r>
            <a:r>
              <a:rPr sz="3100" spc="195" dirty="0">
                <a:latin typeface="Times New Roman"/>
                <a:cs typeface="Times New Roman"/>
              </a:rPr>
              <a:t>(</a:t>
            </a:r>
            <a:r>
              <a:rPr sz="3100" i="1" spc="10" dirty="0">
                <a:latin typeface="Times New Roman"/>
                <a:cs typeface="Times New Roman"/>
              </a:rPr>
              <a:t>x</a:t>
            </a:r>
            <a:r>
              <a:rPr sz="3100" i="1" spc="-27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385" dirty="0">
                <a:latin typeface="Times New Roman"/>
                <a:cs typeface="Times New Roman"/>
              </a:rPr>
              <a:t> </a:t>
            </a:r>
            <a:r>
              <a:rPr sz="3100" i="1" spc="40" dirty="0">
                <a:latin typeface="Times New Roman"/>
                <a:cs typeface="Times New Roman"/>
              </a:rPr>
              <a:t>u</a:t>
            </a:r>
            <a:r>
              <a:rPr sz="3100" spc="5" dirty="0">
                <a:latin typeface="Times New Roman"/>
                <a:cs typeface="Times New Roman"/>
              </a:rPr>
              <a:t>,</a:t>
            </a:r>
            <a:r>
              <a:rPr sz="3100" spc="-135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y</a:t>
            </a:r>
            <a:r>
              <a:rPr sz="3100" i="1" spc="-22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340" dirty="0">
                <a:latin typeface="Times New Roman"/>
                <a:cs typeface="Times New Roman"/>
              </a:rPr>
              <a:t> </a:t>
            </a:r>
            <a:r>
              <a:rPr sz="3100" i="1" spc="25" dirty="0">
                <a:latin typeface="Times New Roman"/>
                <a:cs typeface="Times New Roman"/>
              </a:rPr>
              <a:t>v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r>
              <a:rPr sz="3100" spc="-29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240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I</a:t>
            </a:r>
            <a:r>
              <a:rPr sz="3100" i="1" spc="-465" dirty="0">
                <a:latin typeface="Times New Roman"/>
                <a:cs typeface="Times New Roman"/>
              </a:rPr>
              <a:t> </a:t>
            </a:r>
            <a:r>
              <a:rPr sz="3100" spc="195" dirty="0">
                <a:latin typeface="Times New Roman"/>
                <a:cs typeface="Times New Roman"/>
              </a:rPr>
              <a:t>(</a:t>
            </a:r>
            <a:r>
              <a:rPr sz="3100" i="1" spc="-25" dirty="0">
                <a:latin typeface="Times New Roman"/>
                <a:cs typeface="Times New Roman"/>
              </a:rPr>
              <a:t>x</a:t>
            </a:r>
            <a:r>
              <a:rPr sz="3100" spc="5" dirty="0">
                <a:latin typeface="Times New Roman"/>
                <a:cs typeface="Times New Roman"/>
              </a:rPr>
              <a:t>,</a:t>
            </a:r>
            <a:r>
              <a:rPr sz="3100" spc="-135" dirty="0">
                <a:latin typeface="Times New Roman"/>
                <a:cs typeface="Times New Roman"/>
              </a:rPr>
              <a:t> </a:t>
            </a:r>
            <a:r>
              <a:rPr sz="3100" i="1" spc="65" dirty="0">
                <a:latin typeface="Times New Roman"/>
                <a:cs typeface="Times New Roman"/>
              </a:rPr>
              <a:t>y</a:t>
            </a:r>
            <a:r>
              <a:rPr sz="3100" spc="110" dirty="0">
                <a:latin typeface="Times New Roman"/>
                <a:cs typeface="Times New Roman"/>
              </a:rPr>
              <a:t>)</a:t>
            </a:r>
            <a:r>
              <a:rPr sz="6300" spc="-667" baseline="-3306" dirty="0">
                <a:latin typeface="Symbol"/>
                <a:cs typeface="Symbol"/>
              </a:rPr>
              <a:t></a:t>
            </a:r>
            <a:r>
              <a:rPr sz="2700" baseline="58641" dirty="0">
                <a:latin typeface="Times New Roman"/>
                <a:cs typeface="Times New Roman"/>
              </a:rPr>
              <a:t>2</a:t>
            </a:r>
            <a:endParaRPr sz="2700" baseline="58641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72237" y="2514600"/>
            <a:ext cx="1381125" cy="1376680"/>
            <a:chOff x="6472237" y="2514600"/>
            <a:chExt cx="1381125" cy="1376680"/>
          </a:xfrm>
        </p:grpSpPr>
        <p:sp>
          <p:nvSpPr>
            <p:cNvPr id="6" name="object 6"/>
            <p:cNvSpPr/>
            <p:nvPr/>
          </p:nvSpPr>
          <p:spPr>
            <a:xfrm>
              <a:off x="6938744" y="2539590"/>
              <a:ext cx="147955" cy="813435"/>
            </a:xfrm>
            <a:custGeom>
              <a:avLst/>
              <a:gdLst/>
              <a:ahLst/>
              <a:cxnLst/>
              <a:rect l="l" t="t" r="r" b="b"/>
              <a:pathLst>
                <a:path w="147954" h="813435">
                  <a:moveTo>
                    <a:pt x="147855" y="813209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10349" y="2514600"/>
              <a:ext cx="75565" cy="81915"/>
            </a:xfrm>
            <a:custGeom>
              <a:avLst/>
              <a:gdLst/>
              <a:ahLst/>
              <a:cxnLst/>
              <a:rect l="l" t="t" r="r" b="b"/>
              <a:pathLst>
                <a:path w="75565" h="81914">
                  <a:moveTo>
                    <a:pt x="23850" y="0"/>
                  </a:moveTo>
                  <a:lnTo>
                    <a:pt x="0" y="81787"/>
                  </a:lnTo>
                  <a:lnTo>
                    <a:pt x="74968" y="68160"/>
                  </a:lnTo>
                  <a:lnTo>
                    <a:pt x="23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6999" y="33528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128979" y="0"/>
                  </a:moveTo>
                  <a:lnTo>
                    <a:pt x="242620" y="0"/>
                  </a:lnTo>
                  <a:lnTo>
                    <a:pt x="193723" y="4929"/>
                  </a:lnTo>
                  <a:lnTo>
                    <a:pt x="148181" y="19066"/>
                  </a:lnTo>
                  <a:lnTo>
                    <a:pt x="106968" y="41435"/>
                  </a:lnTo>
                  <a:lnTo>
                    <a:pt x="71061" y="71061"/>
                  </a:lnTo>
                  <a:lnTo>
                    <a:pt x="41435" y="106968"/>
                  </a:lnTo>
                  <a:lnTo>
                    <a:pt x="19066" y="148181"/>
                  </a:lnTo>
                  <a:lnTo>
                    <a:pt x="4929" y="193723"/>
                  </a:lnTo>
                  <a:lnTo>
                    <a:pt x="0" y="242620"/>
                  </a:lnTo>
                  <a:lnTo>
                    <a:pt x="0" y="290779"/>
                  </a:lnTo>
                  <a:lnTo>
                    <a:pt x="4929" y="339676"/>
                  </a:lnTo>
                  <a:lnTo>
                    <a:pt x="19066" y="385218"/>
                  </a:lnTo>
                  <a:lnTo>
                    <a:pt x="41435" y="426431"/>
                  </a:lnTo>
                  <a:lnTo>
                    <a:pt x="71061" y="462338"/>
                  </a:lnTo>
                  <a:lnTo>
                    <a:pt x="106968" y="491964"/>
                  </a:lnTo>
                  <a:lnTo>
                    <a:pt x="148181" y="514333"/>
                  </a:lnTo>
                  <a:lnTo>
                    <a:pt x="193723" y="528470"/>
                  </a:lnTo>
                  <a:lnTo>
                    <a:pt x="242620" y="533400"/>
                  </a:lnTo>
                  <a:lnTo>
                    <a:pt x="1128979" y="533400"/>
                  </a:lnTo>
                  <a:lnTo>
                    <a:pt x="1177876" y="528470"/>
                  </a:lnTo>
                  <a:lnTo>
                    <a:pt x="1223418" y="514333"/>
                  </a:lnTo>
                  <a:lnTo>
                    <a:pt x="1264631" y="491964"/>
                  </a:lnTo>
                  <a:lnTo>
                    <a:pt x="1300538" y="462338"/>
                  </a:lnTo>
                  <a:lnTo>
                    <a:pt x="1330164" y="426431"/>
                  </a:lnTo>
                  <a:lnTo>
                    <a:pt x="1352533" y="385218"/>
                  </a:lnTo>
                  <a:lnTo>
                    <a:pt x="1366670" y="339676"/>
                  </a:lnTo>
                  <a:lnTo>
                    <a:pt x="1371600" y="290779"/>
                  </a:lnTo>
                  <a:lnTo>
                    <a:pt x="1371600" y="242620"/>
                  </a:lnTo>
                  <a:lnTo>
                    <a:pt x="1366670" y="193723"/>
                  </a:lnTo>
                  <a:lnTo>
                    <a:pt x="1352533" y="148181"/>
                  </a:lnTo>
                  <a:lnTo>
                    <a:pt x="1330164" y="106968"/>
                  </a:lnTo>
                  <a:lnTo>
                    <a:pt x="1300538" y="71061"/>
                  </a:lnTo>
                  <a:lnTo>
                    <a:pt x="1264631" y="41435"/>
                  </a:lnTo>
                  <a:lnTo>
                    <a:pt x="1223418" y="19066"/>
                  </a:lnTo>
                  <a:lnTo>
                    <a:pt x="1177876" y="4929"/>
                  </a:lnTo>
                  <a:lnTo>
                    <a:pt x="1128979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6999" y="33528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0" y="242621"/>
                  </a:moveTo>
                  <a:lnTo>
                    <a:pt x="4929" y="193725"/>
                  </a:lnTo>
                  <a:lnTo>
                    <a:pt x="19066" y="148182"/>
                  </a:lnTo>
                  <a:lnTo>
                    <a:pt x="41436" y="106969"/>
                  </a:lnTo>
                  <a:lnTo>
                    <a:pt x="71062" y="71062"/>
                  </a:lnTo>
                  <a:lnTo>
                    <a:pt x="106969" y="41436"/>
                  </a:lnTo>
                  <a:lnTo>
                    <a:pt x="148182" y="19066"/>
                  </a:lnTo>
                  <a:lnTo>
                    <a:pt x="193724" y="4929"/>
                  </a:lnTo>
                  <a:lnTo>
                    <a:pt x="242621" y="0"/>
                  </a:lnTo>
                  <a:lnTo>
                    <a:pt x="1128979" y="0"/>
                  </a:lnTo>
                  <a:lnTo>
                    <a:pt x="1177874" y="4929"/>
                  </a:lnTo>
                  <a:lnTo>
                    <a:pt x="1223415" y="19066"/>
                  </a:lnTo>
                  <a:lnTo>
                    <a:pt x="1264628" y="41436"/>
                  </a:lnTo>
                  <a:lnTo>
                    <a:pt x="1300535" y="71062"/>
                  </a:lnTo>
                  <a:lnTo>
                    <a:pt x="1330162" y="106969"/>
                  </a:lnTo>
                  <a:lnTo>
                    <a:pt x="1352532" y="148182"/>
                  </a:lnTo>
                  <a:lnTo>
                    <a:pt x="1366669" y="193725"/>
                  </a:lnTo>
                  <a:lnTo>
                    <a:pt x="1371599" y="242621"/>
                  </a:lnTo>
                  <a:lnTo>
                    <a:pt x="1371599" y="290777"/>
                  </a:lnTo>
                  <a:lnTo>
                    <a:pt x="1366669" y="339674"/>
                  </a:lnTo>
                  <a:lnTo>
                    <a:pt x="1352532" y="385217"/>
                  </a:lnTo>
                  <a:lnTo>
                    <a:pt x="1330162" y="426430"/>
                  </a:lnTo>
                  <a:lnTo>
                    <a:pt x="1300535" y="462337"/>
                  </a:lnTo>
                  <a:lnTo>
                    <a:pt x="1264628" y="491963"/>
                  </a:lnTo>
                  <a:lnTo>
                    <a:pt x="1223415" y="514333"/>
                  </a:lnTo>
                  <a:lnTo>
                    <a:pt x="1177874" y="528470"/>
                  </a:lnTo>
                  <a:lnTo>
                    <a:pt x="1128979" y="533399"/>
                  </a:lnTo>
                  <a:lnTo>
                    <a:pt x="242621" y="533399"/>
                  </a:lnTo>
                  <a:lnTo>
                    <a:pt x="193724" y="528470"/>
                  </a:lnTo>
                  <a:lnTo>
                    <a:pt x="148182" y="514333"/>
                  </a:lnTo>
                  <a:lnTo>
                    <a:pt x="106969" y="491963"/>
                  </a:lnTo>
                  <a:lnTo>
                    <a:pt x="71062" y="462337"/>
                  </a:lnTo>
                  <a:lnTo>
                    <a:pt x="41436" y="426430"/>
                  </a:lnTo>
                  <a:lnTo>
                    <a:pt x="19066" y="385217"/>
                  </a:lnTo>
                  <a:lnTo>
                    <a:pt x="4929" y="339674"/>
                  </a:lnTo>
                  <a:lnTo>
                    <a:pt x="0" y="290777"/>
                  </a:lnTo>
                  <a:lnTo>
                    <a:pt x="0" y="24262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33292" y="3446145"/>
            <a:ext cx="1063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rebuchet MS"/>
                <a:cs typeface="Trebuchet MS"/>
              </a:rPr>
              <a:t>Int</a:t>
            </a:r>
            <a:r>
              <a:rPr sz="2000" b="1" spc="-5" dirty="0">
                <a:latin typeface="Trebuchet MS"/>
                <a:cs typeface="Trebuchet MS"/>
              </a:rPr>
              <a:t>ensity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10037" y="3271837"/>
            <a:ext cx="1381125" cy="771525"/>
            <a:chOff x="4110037" y="3271837"/>
            <a:chExt cx="1381125" cy="771525"/>
          </a:xfrm>
        </p:grpSpPr>
        <p:sp>
          <p:nvSpPr>
            <p:cNvPr id="12" name="object 12"/>
            <p:cNvSpPr/>
            <p:nvPr/>
          </p:nvSpPr>
          <p:spPr>
            <a:xfrm>
              <a:off x="4114800" y="3276599"/>
              <a:ext cx="1371600" cy="762000"/>
            </a:xfrm>
            <a:custGeom>
              <a:avLst/>
              <a:gdLst/>
              <a:ahLst/>
              <a:cxnLst/>
              <a:rect l="l" t="t" r="r" b="b"/>
              <a:pathLst>
                <a:path w="1371600" h="762000">
                  <a:moveTo>
                    <a:pt x="1024991" y="0"/>
                  </a:moveTo>
                  <a:lnTo>
                    <a:pt x="346595" y="0"/>
                  </a:lnTo>
                  <a:lnTo>
                    <a:pt x="299565" y="3164"/>
                  </a:lnTo>
                  <a:lnTo>
                    <a:pt x="254458" y="12381"/>
                  </a:lnTo>
                  <a:lnTo>
                    <a:pt x="211687" y="27238"/>
                  </a:lnTo>
                  <a:lnTo>
                    <a:pt x="171664" y="47322"/>
                  </a:lnTo>
                  <a:lnTo>
                    <a:pt x="134803" y="72220"/>
                  </a:lnTo>
                  <a:lnTo>
                    <a:pt x="101517" y="101519"/>
                  </a:lnTo>
                  <a:lnTo>
                    <a:pt x="72219" y="134806"/>
                  </a:lnTo>
                  <a:lnTo>
                    <a:pt x="47321" y="171668"/>
                  </a:lnTo>
                  <a:lnTo>
                    <a:pt x="27237" y="211692"/>
                  </a:lnTo>
                  <a:lnTo>
                    <a:pt x="12381" y="254465"/>
                  </a:lnTo>
                  <a:lnTo>
                    <a:pt x="3164" y="299575"/>
                  </a:lnTo>
                  <a:lnTo>
                    <a:pt x="0" y="346608"/>
                  </a:lnTo>
                  <a:lnTo>
                    <a:pt x="0" y="415404"/>
                  </a:lnTo>
                  <a:lnTo>
                    <a:pt x="3164" y="462434"/>
                  </a:lnTo>
                  <a:lnTo>
                    <a:pt x="12381" y="507541"/>
                  </a:lnTo>
                  <a:lnTo>
                    <a:pt x="27237" y="550312"/>
                  </a:lnTo>
                  <a:lnTo>
                    <a:pt x="47321" y="590335"/>
                  </a:lnTo>
                  <a:lnTo>
                    <a:pt x="72219" y="627196"/>
                  </a:lnTo>
                  <a:lnTo>
                    <a:pt x="101517" y="660482"/>
                  </a:lnTo>
                  <a:lnTo>
                    <a:pt x="134803" y="689780"/>
                  </a:lnTo>
                  <a:lnTo>
                    <a:pt x="171664" y="714678"/>
                  </a:lnTo>
                  <a:lnTo>
                    <a:pt x="211687" y="734762"/>
                  </a:lnTo>
                  <a:lnTo>
                    <a:pt x="254458" y="749618"/>
                  </a:lnTo>
                  <a:lnTo>
                    <a:pt x="299565" y="758835"/>
                  </a:lnTo>
                  <a:lnTo>
                    <a:pt x="346595" y="762000"/>
                  </a:lnTo>
                  <a:lnTo>
                    <a:pt x="1024991" y="762000"/>
                  </a:lnTo>
                  <a:lnTo>
                    <a:pt x="1072024" y="758835"/>
                  </a:lnTo>
                  <a:lnTo>
                    <a:pt x="1117134" y="749618"/>
                  </a:lnTo>
                  <a:lnTo>
                    <a:pt x="1159907" y="734762"/>
                  </a:lnTo>
                  <a:lnTo>
                    <a:pt x="1199931" y="714678"/>
                  </a:lnTo>
                  <a:lnTo>
                    <a:pt x="1236793" y="689780"/>
                  </a:lnTo>
                  <a:lnTo>
                    <a:pt x="1270080" y="660482"/>
                  </a:lnTo>
                  <a:lnTo>
                    <a:pt x="1299379" y="627196"/>
                  </a:lnTo>
                  <a:lnTo>
                    <a:pt x="1324277" y="590335"/>
                  </a:lnTo>
                  <a:lnTo>
                    <a:pt x="1344361" y="550312"/>
                  </a:lnTo>
                  <a:lnTo>
                    <a:pt x="1359218" y="507541"/>
                  </a:lnTo>
                  <a:lnTo>
                    <a:pt x="1368435" y="462434"/>
                  </a:lnTo>
                  <a:lnTo>
                    <a:pt x="1371600" y="415404"/>
                  </a:lnTo>
                  <a:lnTo>
                    <a:pt x="1371600" y="346608"/>
                  </a:lnTo>
                  <a:lnTo>
                    <a:pt x="1368435" y="299575"/>
                  </a:lnTo>
                  <a:lnTo>
                    <a:pt x="1359218" y="254465"/>
                  </a:lnTo>
                  <a:lnTo>
                    <a:pt x="1344361" y="211692"/>
                  </a:lnTo>
                  <a:lnTo>
                    <a:pt x="1324277" y="171668"/>
                  </a:lnTo>
                  <a:lnTo>
                    <a:pt x="1299379" y="134806"/>
                  </a:lnTo>
                  <a:lnTo>
                    <a:pt x="1270080" y="101519"/>
                  </a:lnTo>
                  <a:lnTo>
                    <a:pt x="1236793" y="72220"/>
                  </a:lnTo>
                  <a:lnTo>
                    <a:pt x="1199931" y="47322"/>
                  </a:lnTo>
                  <a:lnTo>
                    <a:pt x="1159907" y="27238"/>
                  </a:lnTo>
                  <a:lnTo>
                    <a:pt x="1117134" y="12381"/>
                  </a:lnTo>
                  <a:lnTo>
                    <a:pt x="1072024" y="3164"/>
                  </a:lnTo>
                  <a:lnTo>
                    <a:pt x="1024991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14800" y="3276600"/>
              <a:ext cx="1371600" cy="762000"/>
            </a:xfrm>
            <a:custGeom>
              <a:avLst/>
              <a:gdLst/>
              <a:ahLst/>
              <a:cxnLst/>
              <a:rect l="l" t="t" r="r" b="b"/>
              <a:pathLst>
                <a:path w="1371600" h="762000">
                  <a:moveTo>
                    <a:pt x="0" y="346602"/>
                  </a:moveTo>
                  <a:lnTo>
                    <a:pt x="3164" y="299570"/>
                  </a:lnTo>
                  <a:lnTo>
                    <a:pt x="12380" y="254461"/>
                  </a:lnTo>
                  <a:lnTo>
                    <a:pt x="27237" y="211689"/>
                  </a:lnTo>
                  <a:lnTo>
                    <a:pt x="47321" y="171665"/>
                  </a:lnTo>
                  <a:lnTo>
                    <a:pt x="72218" y="134803"/>
                  </a:lnTo>
                  <a:lnTo>
                    <a:pt x="101517" y="101517"/>
                  </a:lnTo>
                  <a:lnTo>
                    <a:pt x="134803" y="72218"/>
                  </a:lnTo>
                  <a:lnTo>
                    <a:pt x="171665" y="47321"/>
                  </a:lnTo>
                  <a:lnTo>
                    <a:pt x="211689" y="27237"/>
                  </a:lnTo>
                  <a:lnTo>
                    <a:pt x="254461" y="12380"/>
                  </a:lnTo>
                  <a:lnTo>
                    <a:pt x="299570" y="3164"/>
                  </a:lnTo>
                  <a:lnTo>
                    <a:pt x="346602" y="0"/>
                  </a:lnTo>
                  <a:lnTo>
                    <a:pt x="1024999" y="0"/>
                  </a:lnTo>
                  <a:lnTo>
                    <a:pt x="1072030" y="3164"/>
                  </a:lnTo>
                  <a:lnTo>
                    <a:pt x="1117138" y="12380"/>
                  </a:lnTo>
                  <a:lnTo>
                    <a:pt x="1159910" y="27237"/>
                  </a:lnTo>
                  <a:lnTo>
                    <a:pt x="1199933" y="47321"/>
                  </a:lnTo>
                  <a:lnTo>
                    <a:pt x="1236795" y="72218"/>
                  </a:lnTo>
                  <a:lnTo>
                    <a:pt x="1270081" y="101517"/>
                  </a:lnTo>
                  <a:lnTo>
                    <a:pt x="1299380" y="134803"/>
                  </a:lnTo>
                  <a:lnTo>
                    <a:pt x="1324277" y="171665"/>
                  </a:lnTo>
                  <a:lnTo>
                    <a:pt x="1344361" y="211689"/>
                  </a:lnTo>
                  <a:lnTo>
                    <a:pt x="1359218" y="254461"/>
                  </a:lnTo>
                  <a:lnTo>
                    <a:pt x="1368434" y="299570"/>
                  </a:lnTo>
                  <a:lnTo>
                    <a:pt x="1371599" y="346602"/>
                  </a:lnTo>
                  <a:lnTo>
                    <a:pt x="1371599" y="415396"/>
                  </a:lnTo>
                  <a:lnTo>
                    <a:pt x="1368434" y="462428"/>
                  </a:lnTo>
                  <a:lnTo>
                    <a:pt x="1359218" y="507537"/>
                  </a:lnTo>
                  <a:lnTo>
                    <a:pt x="1344361" y="550310"/>
                  </a:lnTo>
                  <a:lnTo>
                    <a:pt x="1324277" y="590333"/>
                  </a:lnTo>
                  <a:lnTo>
                    <a:pt x="1299380" y="627195"/>
                  </a:lnTo>
                  <a:lnTo>
                    <a:pt x="1270081" y="660481"/>
                  </a:lnTo>
                  <a:lnTo>
                    <a:pt x="1236795" y="689780"/>
                  </a:lnTo>
                  <a:lnTo>
                    <a:pt x="1199933" y="714678"/>
                  </a:lnTo>
                  <a:lnTo>
                    <a:pt x="1159910" y="734761"/>
                  </a:lnTo>
                  <a:lnTo>
                    <a:pt x="1117138" y="749618"/>
                  </a:lnTo>
                  <a:lnTo>
                    <a:pt x="1072030" y="758835"/>
                  </a:lnTo>
                  <a:lnTo>
                    <a:pt x="1024999" y="761999"/>
                  </a:lnTo>
                  <a:lnTo>
                    <a:pt x="346602" y="761999"/>
                  </a:lnTo>
                  <a:lnTo>
                    <a:pt x="299570" y="758835"/>
                  </a:lnTo>
                  <a:lnTo>
                    <a:pt x="254461" y="749618"/>
                  </a:lnTo>
                  <a:lnTo>
                    <a:pt x="211689" y="734761"/>
                  </a:lnTo>
                  <a:lnTo>
                    <a:pt x="171665" y="714678"/>
                  </a:lnTo>
                  <a:lnTo>
                    <a:pt x="134803" y="689780"/>
                  </a:lnTo>
                  <a:lnTo>
                    <a:pt x="101517" y="660481"/>
                  </a:lnTo>
                  <a:lnTo>
                    <a:pt x="72218" y="627195"/>
                  </a:lnTo>
                  <a:lnTo>
                    <a:pt x="47321" y="590333"/>
                  </a:lnTo>
                  <a:lnTo>
                    <a:pt x="27237" y="550310"/>
                  </a:lnTo>
                  <a:lnTo>
                    <a:pt x="12380" y="507537"/>
                  </a:lnTo>
                  <a:lnTo>
                    <a:pt x="3164" y="462428"/>
                  </a:lnTo>
                  <a:lnTo>
                    <a:pt x="0" y="415396"/>
                  </a:lnTo>
                  <a:lnTo>
                    <a:pt x="0" y="34660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82837" y="3352482"/>
            <a:ext cx="1068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969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rebuchet MS"/>
                <a:cs typeface="Trebuchet MS"/>
              </a:rPr>
              <a:t>Shifted  intensity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19840" y="2667000"/>
            <a:ext cx="111125" cy="615950"/>
            <a:chOff x="4619840" y="2667000"/>
            <a:chExt cx="111125" cy="615950"/>
          </a:xfrm>
        </p:grpSpPr>
        <p:sp>
          <p:nvSpPr>
            <p:cNvPr id="16" name="object 16"/>
            <p:cNvSpPr/>
            <p:nvPr/>
          </p:nvSpPr>
          <p:spPr>
            <a:xfrm>
              <a:off x="4651350" y="2692204"/>
              <a:ext cx="73660" cy="584835"/>
            </a:xfrm>
            <a:custGeom>
              <a:avLst/>
              <a:gdLst/>
              <a:ahLst/>
              <a:cxnLst/>
              <a:rect l="l" t="t" r="r" b="b"/>
              <a:pathLst>
                <a:path w="73660" h="584835">
                  <a:moveTo>
                    <a:pt x="73049" y="584395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19840" y="2667000"/>
              <a:ext cx="76200" cy="80645"/>
            </a:xfrm>
            <a:custGeom>
              <a:avLst/>
              <a:gdLst/>
              <a:ahLst/>
              <a:cxnLst/>
              <a:rect l="l" t="t" r="r" b="b"/>
              <a:pathLst>
                <a:path w="76200" h="80644">
                  <a:moveTo>
                    <a:pt x="28359" y="0"/>
                  </a:moveTo>
                  <a:lnTo>
                    <a:pt x="0" y="80340"/>
                  </a:lnTo>
                  <a:lnTo>
                    <a:pt x="75615" y="70891"/>
                  </a:lnTo>
                  <a:lnTo>
                    <a:pt x="28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900237" y="3271837"/>
            <a:ext cx="1381125" cy="771525"/>
            <a:chOff x="1900237" y="3271837"/>
            <a:chExt cx="1381125" cy="771525"/>
          </a:xfrm>
        </p:grpSpPr>
        <p:sp>
          <p:nvSpPr>
            <p:cNvPr id="19" name="object 19"/>
            <p:cNvSpPr/>
            <p:nvPr/>
          </p:nvSpPr>
          <p:spPr>
            <a:xfrm>
              <a:off x="1905000" y="3276599"/>
              <a:ext cx="1371600" cy="762000"/>
            </a:xfrm>
            <a:custGeom>
              <a:avLst/>
              <a:gdLst/>
              <a:ahLst/>
              <a:cxnLst/>
              <a:rect l="l" t="t" r="r" b="b"/>
              <a:pathLst>
                <a:path w="1371600" h="762000">
                  <a:moveTo>
                    <a:pt x="1024991" y="0"/>
                  </a:moveTo>
                  <a:lnTo>
                    <a:pt x="346595" y="0"/>
                  </a:lnTo>
                  <a:lnTo>
                    <a:pt x="299565" y="3164"/>
                  </a:lnTo>
                  <a:lnTo>
                    <a:pt x="254458" y="12381"/>
                  </a:lnTo>
                  <a:lnTo>
                    <a:pt x="211687" y="27238"/>
                  </a:lnTo>
                  <a:lnTo>
                    <a:pt x="171664" y="47322"/>
                  </a:lnTo>
                  <a:lnTo>
                    <a:pt x="134803" y="72220"/>
                  </a:lnTo>
                  <a:lnTo>
                    <a:pt x="101517" y="101519"/>
                  </a:lnTo>
                  <a:lnTo>
                    <a:pt x="72219" y="134806"/>
                  </a:lnTo>
                  <a:lnTo>
                    <a:pt x="47321" y="171668"/>
                  </a:lnTo>
                  <a:lnTo>
                    <a:pt x="27237" y="211692"/>
                  </a:lnTo>
                  <a:lnTo>
                    <a:pt x="12381" y="254465"/>
                  </a:lnTo>
                  <a:lnTo>
                    <a:pt x="3164" y="299575"/>
                  </a:lnTo>
                  <a:lnTo>
                    <a:pt x="0" y="346608"/>
                  </a:lnTo>
                  <a:lnTo>
                    <a:pt x="0" y="415404"/>
                  </a:lnTo>
                  <a:lnTo>
                    <a:pt x="3164" y="462434"/>
                  </a:lnTo>
                  <a:lnTo>
                    <a:pt x="12381" y="507541"/>
                  </a:lnTo>
                  <a:lnTo>
                    <a:pt x="27237" y="550312"/>
                  </a:lnTo>
                  <a:lnTo>
                    <a:pt x="47321" y="590335"/>
                  </a:lnTo>
                  <a:lnTo>
                    <a:pt x="72219" y="627196"/>
                  </a:lnTo>
                  <a:lnTo>
                    <a:pt x="101517" y="660482"/>
                  </a:lnTo>
                  <a:lnTo>
                    <a:pt x="134803" y="689780"/>
                  </a:lnTo>
                  <a:lnTo>
                    <a:pt x="171664" y="714678"/>
                  </a:lnTo>
                  <a:lnTo>
                    <a:pt x="211687" y="734762"/>
                  </a:lnTo>
                  <a:lnTo>
                    <a:pt x="254458" y="749618"/>
                  </a:lnTo>
                  <a:lnTo>
                    <a:pt x="299565" y="758835"/>
                  </a:lnTo>
                  <a:lnTo>
                    <a:pt x="346595" y="762000"/>
                  </a:lnTo>
                  <a:lnTo>
                    <a:pt x="1024991" y="762000"/>
                  </a:lnTo>
                  <a:lnTo>
                    <a:pt x="1072024" y="758835"/>
                  </a:lnTo>
                  <a:lnTo>
                    <a:pt x="1117134" y="749618"/>
                  </a:lnTo>
                  <a:lnTo>
                    <a:pt x="1159907" y="734762"/>
                  </a:lnTo>
                  <a:lnTo>
                    <a:pt x="1199931" y="714678"/>
                  </a:lnTo>
                  <a:lnTo>
                    <a:pt x="1236793" y="689780"/>
                  </a:lnTo>
                  <a:lnTo>
                    <a:pt x="1270080" y="660482"/>
                  </a:lnTo>
                  <a:lnTo>
                    <a:pt x="1299379" y="627196"/>
                  </a:lnTo>
                  <a:lnTo>
                    <a:pt x="1324277" y="590335"/>
                  </a:lnTo>
                  <a:lnTo>
                    <a:pt x="1344361" y="550312"/>
                  </a:lnTo>
                  <a:lnTo>
                    <a:pt x="1359218" y="507541"/>
                  </a:lnTo>
                  <a:lnTo>
                    <a:pt x="1368435" y="462434"/>
                  </a:lnTo>
                  <a:lnTo>
                    <a:pt x="1371600" y="415404"/>
                  </a:lnTo>
                  <a:lnTo>
                    <a:pt x="1371600" y="346608"/>
                  </a:lnTo>
                  <a:lnTo>
                    <a:pt x="1368435" y="299575"/>
                  </a:lnTo>
                  <a:lnTo>
                    <a:pt x="1359218" y="254465"/>
                  </a:lnTo>
                  <a:lnTo>
                    <a:pt x="1344361" y="211692"/>
                  </a:lnTo>
                  <a:lnTo>
                    <a:pt x="1324277" y="171668"/>
                  </a:lnTo>
                  <a:lnTo>
                    <a:pt x="1299379" y="134806"/>
                  </a:lnTo>
                  <a:lnTo>
                    <a:pt x="1270080" y="101519"/>
                  </a:lnTo>
                  <a:lnTo>
                    <a:pt x="1236793" y="72220"/>
                  </a:lnTo>
                  <a:lnTo>
                    <a:pt x="1199931" y="47322"/>
                  </a:lnTo>
                  <a:lnTo>
                    <a:pt x="1159907" y="27238"/>
                  </a:lnTo>
                  <a:lnTo>
                    <a:pt x="1117134" y="12381"/>
                  </a:lnTo>
                  <a:lnTo>
                    <a:pt x="1072024" y="3164"/>
                  </a:lnTo>
                  <a:lnTo>
                    <a:pt x="1024991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05000" y="3276600"/>
              <a:ext cx="1371600" cy="762000"/>
            </a:xfrm>
            <a:custGeom>
              <a:avLst/>
              <a:gdLst/>
              <a:ahLst/>
              <a:cxnLst/>
              <a:rect l="l" t="t" r="r" b="b"/>
              <a:pathLst>
                <a:path w="1371600" h="762000">
                  <a:moveTo>
                    <a:pt x="0" y="346602"/>
                  </a:moveTo>
                  <a:lnTo>
                    <a:pt x="3164" y="299570"/>
                  </a:lnTo>
                  <a:lnTo>
                    <a:pt x="12381" y="254461"/>
                  </a:lnTo>
                  <a:lnTo>
                    <a:pt x="27237" y="211689"/>
                  </a:lnTo>
                  <a:lnTo>
                    <a:pt x="47321" y="171665"/>
                  </a:lnTo>
                  <a:lnTo>
                    <a:pt x="72219" y="134803"/>
                  </a:lnTo>
                  <a:lnTo>
                    <a:pt x="101517" y="101517"/>
                  </a:lnTo>
                  <a:lnTo>
                    <a:pt x="134804" y="72218"/>
                  </a:lnTo>
                  <a:lnTo>
                    <a:pt x="171665" y="47321"/>
                  </a:lnTo>
                  <a:lnTo>
                    <a:pt x="211689" y="27237"/>
                  </a:lnTo>
                  <a:lnTo>
                    <a:pt x="254462" y="12380"/>
                  </a:lnTo>
                  <a:lnTo>
                    <a:pt x="299570" y="3164"/>
                  </a:lnTo>
                  <a:lnTo>
                    <a:pt x="346602" y="0"/>
                  </a:lnTo>
                  <a:lnTo>
                    <a:pt x="1024999" y="0"/>
                  </a:lnTo>
                  <a:lnTo>
                    <a:pt x="1072030" y="3164"/>
                  </a:lnTo>
                  <a:lnTo>
                    <a:pt x="1117138" y="12380"/>
                  </a:lnTo>
                  <a:lnTo>
                    <a:pt x="1159910" y="27237"/>
                  </a:lnTo>
                  <a:lnTo>
                    <a:pt x="1199933" y="47321"/>
                  </a:lnTo>
                  <a:lnTo>
                    <a:pt x="1236795" y="72218"/>
                  </a:lnTo>
                  <a:lnTo>
                    <a:pt x="1270081" y="101517"/>
                  </a:lnTo>
                  <a:lnTo>
                    <a:pt x="1299380" y="134803"/>
                  </a:lnTo>
                  <a:lnTo>
                    <a:pt x="1324277" y="171665"/>
                  </a:lnTo>
                  <a:lnTo>
                    <a:pt x="1344361" y="211689"/>
                  </a:lnTo>
                  <a:lnTo>
                    <a:pt x="1359218" y="254461"/>
                  </a:lnTo>
                  <a:lnTo>
                    <a:pt x="1368434" y="299570"/>
                  </a:lnTo>
                  <a:lnTo>
                    <a:pt x="1371599" y="346602"/>
                  </a:lnTo>
                  <a:lnTo>
                    <a:pt x="1371599" y="415396"/>
                  </a:lnTo>
                  <a:lnTo>
                    <a:pt x="1368434" y="462428"/>
                  </a:lnTo>
                  <a:lnTo>
                    <a:pt x="1359218" y="507537"/>
                  </a:lnTo>
                  <a:lnTo>
                    <a:pt x="1344361" y="550310"/>
                  </a:lnTo>
                  <a:lnTo>
                    <a:pt x="1324277" y="590333"/>
                  </a:lnTo>
                  <a:lnTo>
                    <a:pt x="1299380" y="627195"/>
                  </a:lnTo>
                  <a:lnTo>
                    <a:pt x="1270081" y="660481"/>
                  </a:lnTo>
                  <a:lnTo>
                    <a:pt x="1236795" y="689780"/>
                  </a:lnTo>
                  <a:lnTo>
                    <a:pt x="1199933" y="714678"/>
                  </a:lnTo>
                  <a:lnTo>
                    <a:pt x="1159910" y="734761"/>
                  </a:lnTo>
                  <a:lnTo>
                    <a:pt x="1117138" y="749618"/>
                  </a:lnTo>
                  <a:lnTo>
                    <a:pt x="1072030" y="758835"/>
                  </a:lnTo>
                  <a:lnTo>
                    <a:pt x="1024999" y="761999"/>
                  </a:lnTo>
                  <a:lnTo>
                    <a:pt x="346602" y="761999"/>
                  </a:lnTo>
                  <a:lnTo>
                    <a:pt x="299570" y="758835"/>
                  </a:lnTo>
                  <a:lnTo>
                    <a:pt x="254462" y="749618"/>
                  </a:lnTo>
                  <a:lnTo>
                    <a:pt x="211689" y="734761"/>
                  </a:lnTo>
                  <a:lnTo>
                    <a:pt x="171665" y="714678"/>
                  </a:lnTo>
                  <a:lnTo>
                    <a:pt x="134804" y="689780"/>
                  </a:lnTo>
                  <a:lnTo>
                    <a:pt x="101517" y="660481"/>
                  </a:lnTo>
                  <a:lnTo>
                    <a:pt x="72219" y="627195"/>
                  </a:lnTo>
                  <a:lnTo>
                    <a:pt x="47321" y="590333"/>
                  </a:lnTo>
                  <a:lnTo>
                    <a:pt x="27237" y="550310"/>
                  </a:lnTo>
                  <a:lnTo>
                    <a:pt x="12381" y="507537"/>
                  </a:lnTo>
                  <a:lnTo>
                    <a:pt x="3164" y="462428"/>
                  </a:lnTo>
                  <a:lnTo>
                    <a:pt x="0" y="415396"/>
                  </a:lnTo>
                  <a:lnTo>
                    <a:pt x="0" y="34660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097903" y="3352482"/>
            <a:ext cx="10198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67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rebuchet MS"/>
                <a:cs typeface="Trebuchet MS"/>
              </a:rPr>
              <a:t>Window  </a:t>
            </a:r>
            <a:r>
              <a:rPr sz="2000" b="1" spc="-5" dirty="0">
                <a:latin typeface="Trebuchet MS"/>
                <a:cs typeface="Trebuchet MS"/>
              </a:rPr>
              <a:t>fu</a:t>
            </a:r>
            <a:r>
              <a:rPr sz="2000" b="1" dirty="0">
                <a:latin typeface="Trebuchet MS"/>
                <a:cs typeface="Trebuchet MS"/>
              </a:rPr>
              <a:t>n</a:t>
            </a:r>
            <a:r>
              <a:rPr sz="2000" b="1" spc="-5" dirty="0">
                <a:latin typeface="Trebuchet MS"/>
                <a:cs typeface="Trebuchet MS"/>
              </a:rPr>
              <a:t>c</a:t>
            </a:r>
            <a:r>
              <a:rPr sz="2000" b="1" dirty="0">
                <a:latin typeface="Trebuchet MS"/>
                <a:cs typeface="Trebuchet MS"/>
              </a:rPr>
              <a:t>ti</a:t>
            </a:r>
            <a:r>
              <a:rPr sz="2000" b="1" spc="-5" dirty="0">
                <a:latin typeface="Trebuchet MS"/>
                <a:cs typeface="Trebuchet MS"/>
              </a:rPr>
              <a:t>on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36850" y="2590800"/>
            <a:ext cx="539750" cy="692150"/>
            <a:chOff x="2736850" y="2590800"/>
            <a:chExt cx="539750" cy="692150"/>
          </a:xfrm>
        </p:grpSpPr>
        <p:sp>
          <p:nvSpPr>
            <p:cNvPr id="23" name="object 23"/>
            <p:cNvSpPr/>
            <p:nvPr/>
          </p:nvSpPr>
          <p:spPr>
            <a:xfrm>
              <a:off x="2743199" y="2610850"/>
              <a:ext cx="518159" cy="666115"/>
            </a:xfrm>
            <a:custGeom>
              <a:avLst/>
              <a:gdLst/>
              <a:ahLst/>
              <a:cxnLst/>
              <a:rect l="l" t="t" r="r" b="b"/>
              <a:pathLst>
                <a:path w="518160" h="666114">
                  <a:moveTo>
                    <a:pt x="0" y="665749"/>
                  </a:moveTo>
                  <a:lnTo>
                    <a:pt x="517805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99739" y="2590800"/>
              <a:ext cx="77470" cy="83820"/>
            </a:xfrm>
            <a:custGeom>
              <a:avLst/>
              <a:gdLst/>
              <a:ahLst/>
              <a:cxnLst/>
              <a:rect l="l" t="t" r="r" b="b"/>
              <a:pathLst>
                <a:path w="77470" h="83819">
                  <a:moveTo>
                    <a:pt x="76860" y="0"/>
                  </a:moveTo>
                  <a:lnTo>
                    <a:pt x="0" y="36753"/>
                  </a:lnTo>
                  <a:lnTo>
                    <a:pt x="60147" y="83540"/>
                  </a:lnTo>
                  <a:lnTo>
                    <a:pt x="76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354762" y="4860925"/>
            <a:ext cx="2371725" cy="706755"/>
            <a:chOff x="6354762" y="4860925"/>
            <a:chExt cx="2371725" cy="706755"/>
          </a:xfrm>
        </p:grpSpPr>
        <p:sp>
          <p:nvSpPr>
            <p:cNvPr id="26" name="object 26"/>
            <p:cNvSpPr/>
            <p:nvPr/>
          </p:nvSpPr>
          <p:spPr>
            <a:xfrm>
              <a:off x="6359524" y="5298833"/>
              <a:ext cx="2362200" cy="264160"/>
            </a:xfrm>
            <a:custGeom>
              <a:avLst/>
              <a:gdLst/>
              <a:ahLst/>
              <a:cxnLst/>
              <a:rect l="l" t="t" r="r" b="b"/>
              <a:pathLst>
                <a:path w="2362200" h="264160">
                  <a:moveTo>
                    <a:pt x="2362200" y="0"/>
                  </a:moveTo>
                  <a:lnTo>
                    <a:pt x="527532" y="0"/>
                  </a:lnTo>
                  <a:lnTo>
                    <a:pt x="0" y="263766"/>
                  </a:lnTo>
                  <a:lnTo>
                    <a:pt x="1834654" y="263766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59524" y="5298833"/>
              <a:ext cx="2362200" cy="264160"/>
            </a:xfrm>
            <a:custGeom>
              <a:avLst/>
              <a:gdLst/>
              <a:ahLst/>
              <a:cxnLst/>
              <a:rect l="l" t="t" r="r" b="b"/>
              <a:pathLst>
                <a:path w="2362200" h="264160">
                  <a:moveTo>
                    <a:pt x="0" y="263768"/>
                  </a:moveTo>
                  <a:lnTo>
                    <a:pt x="527536" y="0"/>
                  </a:lnTo>
                  <a:lnTo>
                    <a:pt x="2362198" y="0"/>
                  </a:lnTo>
                  <a:lnTo>
                    <a:pt x="1834658" y="263768"/>
                  </a:lnTo>
                  <a:lnTo>
                    <a:pt x="0" y="26376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91019" y="5351589"/>
              <a:ext cx="1181100" cy="158750"/>
            </a:xfrm>
            <a:custGeom>
              <a:avLst/>
              <a:gdLst/>
              <a:ahLst/>
              <a:cxnLst/>
              <a:rect l="l" t="t" r="r" b="b"/>
              <a:pathLst>
                <a:path w="1181100" h="158750">
                  <a:moveTo>
                    <a:pt x="0" y="158260"/>
                  </a:moveTo>
                  <a:lnTo>
                    <a:pt x="295274" y="0"/>
                  </a:lnTo>
                  <a:lnTo>
                    <a:pt x="1181099" y="10550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18579" y="4876799"/>
              <a:ext cx="1060450" cy="580390"/>
            </a:xfrm>
            <a:custGeom>
              <a:avLst/>
              <a:gdLst/>
              <a:ahLst/>
              <a:cxnLst/>
              <a:rect l="l" t="t" r="r" b="b"/>
              <a:pathLst>
                <a:path w="1060450" h="580389">
                  <a:moveTo>
                    <a:pt x="0" y="580291"/>
                  </a:moveTo>
                  <a:lnTo>
                    <a:pt x="44271" y="578592"/>
                  </a:lnTo>
                  <a:lnTo>
                    <a:pt x="89110" y="575234"/>
                  </a:lnTo>
                  <a:lnTo>
                    <a:pt x="135081" y="568557"/>
                  </a:lnTo>
                  <a:lnTo>
                    <a:pt x="182751" y="556902"/>
                  </a:lnTo>
                  <a:lnTo>
                    <a:pt x="232687" y="538610"/>
                  </a:lnTo>
                  <a:lnTo>
                    <a:pt x="285454" y="512021"/>
                  </a:lnTo>
                  <a:lnTo>
                    <a:pt x="323548" y="487439"/>
                  </a:lnTo>
                  <a:lnTo>
                    <a:pt x="364663" y="456535"/>
                  </a:lnTo>
                  <a:lnTo>
                    <a:pt x="407792" y="420995"/>
                  </a:lnTo>
                  <a:lnTo>
                    <a:pt x="451927" y="382506"/>
                  </a:lnTo>
                  <a:lnTo>
                    <a:pt x="496063" y="342752"/>
                  </a:lnTo>
                  <a:lnTo>
                    <a:pt x="539192" y="303420"/>
                  </a:lnTo>
                  <a:lnTo>
                    <a:pt x="580306" y="266195"/>
                  </a:lnTo>
                  <a:lnTo>
                    <a:pt x="618401" y="232762"/>
                  </a:lnTo>
                  <a:lnTo>
                    <a:pt x="652467" y="204808"/>
                  </a:lnTo>
                  <a:lnTo>
                    <a:pt x="703686" y="165485"/>
                  </a:lnTo>
                  <a:lnTo>
                    <a:pt x="745770" y="134627"/>
                  </a:lnTo>
                  <a:lnTo>
                    <a:pt x="782635" y="109777"/>
                  </a:lnTo>
                  <a:lnTo>
                    <a:pt x="818194" y="88477"/>
                  </a:lnTo>
                  <a:lnTo>
                    <a:pt x="856364" y="68269"/>
                  </a:lnTo>
                  <a:lnTo>
                    <a:pt x="912117" y="44801"/>
                  </a:lnTo>
                  <a:lnTo>
                    <a:pt x="971056" y="25601"/>
                  </a:lnTo>
                  <a:lnTo>
                    <a:pt x="1023622" y="10667"/>
                  </a:lnTo>
                  <a:lnTo>
                    <a:pt x="1060259" y="0"/>
                  </a:lnTo>
                </a:path>
              </a:pathLst>
            </a:custGeom>
            <a:ln w="317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01178" y="4876799"/>
              <a:ext cx="1060450" cy="580390"/>
            </a:xfrm>
            <a:custGeom>
              <a:avLst/>
              <a:gdLst/>
              <a:ahLst/>
              <a:cxnLst/>
              <a:rect l="l" t="t" r="r" b="b"/>
              <a:pathLst>
                <a:path w="1060450" h="580389">
                  <a:moveTo>
                    <a:pt x="1060259" y="580291"/>
                  </a:moveTo>
                  <a:lnTo>
                    <a:pt x="1015987" y="578592"/>
                  </a:lnTo>
                  <a:lnTo>
                    <a:pt x="971149" y="575234"/>
                  </a:lnTo>
                  <a:lnTo>
                    <a:pt x="925178" y="568557"/>
                  </a:lnTo>
                  <a:lnTo>
                    <a:pt x="877507" y="556902"/>
                  </a:lnTo>
                  <a:lnTo>
                    <a:pt x="827572" y="538610"/>
                  </a:lnTo>
                  <a:lnTo>
                    <a:pt x="774804" y="512021"/>
                  </a:lnTo>
                  <a:lnTo>
                    <a:pt x="736710" y="487439"/>
                  </a:lnTo>
                  <a:lnTo>
                    <a:pt x="695595" y="456535"/>
                  </a:lnTo>
                  <a:lnTo>
                    <a:pt x="652467" y="420995"/>
                  </a:lnTo>
                  <a:lnTo>
                    <a:pt x="608331" y="382506"/>
                  </a:lnTo>
                  <a:lnTo>
                    <a:pt x="564196" y="342752"/>
                  </a:lnTo>
                  <a:lnTo>
                    <a:pt x="521067" y="303420"/>
                  </a:lnTo>
                  <a:lnTo>
                    <a:pt x="479952" y="266195"/>
                  </a:lnTo>
                  <a:lnTo>
                    <a:pt x="441858" y="232762"/>
                  </a:lnTo>
                  <a:lnTo>
                    <a:pt x="407791" y="204808"/>
                  </a:lnTo>
                  <a:lnTo>
                    <a:pt x="356573" y="165485"/>
                  </a:lnTo>
                  <a:lnTo>
                    <a:pt x="314489" y="134627"/>
                  </a:lnTo>
                  <a:lnTo>
                    <a:pt x="277624" y="109777"/>
                  </a:lnTo>
                  <a:lnTo>
                    <a:pt x="242064" y="88477"/>
                  </a:lnTo>
                  <a:lnTo>
                    <a:pt x="203894" y="68269"/>
                  </a:lnTo>
                  <a:lnTo>
                    <a:pt x="148142" y="44801"/>
                  </a:lnTo>
                  <a:lnTo>
                    <a:pt x="89203" y="25601"/>
                  </a:lnTo>
                  <a:lnTo>
                    <a:pt x="36636" y="10667"/>
                  </a:lnTo>
                  <a:lnTo>
                    <a:pt x="0" y="0"/>
                  </a:lnTo>
                </a:path>
              </a:pathLst>
            </a:custGeom>
            <a:ln w="317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78839" y="4876799"/>
              <a:ext cx="122555" cy="0"/>
            </a:xfrm>
            <a:custGeom>
              <a:avLst/>
              <a:gdLst/>
              <a:ahLst/>
              <a:cxnLst/>
              <a:rect l="l" t="t" r="r" b="b"/>
              <a:pathLst>
                <a:path w="122554">
                  <a:moveTo>
                    <a:pt x="0" y="0"/>
                  </a:moveTo>
                  <a:lnTo>
                    <a:pt x="122337" y="0"/>
                  </a:lnTo>
                </a:path>
              </a:pathLst>
            </a:custGeom>
            <a:ln w="317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3295650" y="4927600"/>
            <a:ext cx="2611755" cy="704850"/>
            <a:chOff x="3295650" y="4927600"/>
            <a:chExt cx="2611755" cy="704850"/>
          </a:xfrm>
        </p:grpSpPr>
        <p:sp>
          <p:nvSpPr>
            <p:cNvPr id="33" name="object 33"/>
            <p:cNvSpPr/>
            <p:nvPr/>
          </p:nvSpPr>
          <p:spPr>
            <a:xfrm>
              <a:off x="3547046" y="5316677"/>
              <a:ext cx="2355850" cy="311150"/>
            </a:xfrm>
            <a:custGeom>
              <a:avLst/>
              <a:gdLst/>
              <a:ahLst/>
              <a:cxnLst/>
              <a:rect l="l" t="t" r="r" b="b"/>
              <a:pathLst>
                <a:path w="2355850" h="311150">
                  <a:moveTo>
                    <a:pt x="2355278" y="0"/>
                  </a:moveTo>
                  <a:lnTo>
                    <a:pt x="622020" y="0"/>
                  </a:lnTo>
                  <a:lnTo>
                    <a:pt x="0" y="311010"/>
                  </a:lnTo>
                  <a:lnTo>
                    <a:pt x="1733270" y="311010"/>
                  </a:lnTo>
                  <a:lnTo>
                    <a:pt x="235527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47046" y="5316677"/>
              <a:ext cx="2355850" cy="311150"/>
            </a:xfrm>
            <a:custGeom>
              <a:avLst/>
              <a:gdLst/>
              <a:ahLst/>
              <a:cxnLst/>
              <a:rect l="l" t="t" r="r" b="b"/>
              <a:pathLst>
                <a:path w="2355850" h="311150">
                  <a:moveTo>
                    <a:pt x="0" y="311005"/>
                  </a:moveTo>
                  <a:lnTo>
                    <a:pt x="622011" y="0"/>
                  </a:lnTo>
                  <a:lnTo>
                    <a:pt x="2355268" y="0"/>
                  </a:lnTo>
                  <a:lnTo>
                    <a:pt x="1733258" y="311005"/>
                  </a:lnTo>
                  <a:lnTo>
                    <a:pt x="0" y="31100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76992" y="5378881"/>
              <a:ext cx="1177925" cy="186690"/>
            </a:xfrm>
            <a:custGeom>
              <a:avLst/>
              <a:gdLst/>
              <a:ahLst/>
              <a:cxnLst/>
              <a:rect l="l" t="t" r="r" b="b"/>
              <a:pathLst>
                <a:path w="1177925" h="186689">
                  <a:moveTo>
                    <a:pt x="0" y="186603"/>
                  </a:moveTo>
                  <a:lnTo>
                    <a:pt x="294408" y="0"/>
                  </a:lnTo>
                  <a:lnTo>
                    <a:pt x="1177639" y="12440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11524" y="4943474"/>
              <a:ext cx="2532380" cy="560070"/>
            </a:xfrm>
            <a:custGeom>
              <a:avLst/>
              <a:gdLst/>
              <a:ahLst/>
              <a:cxnLst/>
              <a:rect l="l" t="t" r="r" b="b"/>
              <a:pathLst>
                <a:path w="2532379" h="560070">
                  <a:moveTo>
                    <a:pt x="0" y="559810"/>
                  </a:moveTo>
                  <a:lnTo>
                    <a:pt x="471053" y="559810"/>
                  </a:lnTo>
                  <a:lnTo>
                    <a:pt x="471053" y="0"/>
                  </a:lnTo>
                  <a:lnTo>
                    <a:pt x="2237508" y="0"/>
                  </a:lnTo>
                  <a:lnTo>
                    <a:pt x="2237508" y="559810"/>
                  </a:lnTo>
                  <a:lnTo>
                    <a:pt x="2531918" y="559810"/>
                  </a:lnTo>
                </a:path>
              </a:pathLst>
            </a:custGeom>
            <a:ln w="317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100127" y="5032057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32740" y="4986020"/>
            <a:ext cx="3074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rebuchet MS"/>
                <a:cs typeface="Trebuchet MS"/>
              </a:rPr>
              <a:t>Window </a:t>
            </a:r>
            <a:r>
              <a:rPr sz="2000" b="1" spc="-5" dirty="0">
                <a:latin typeface="Trebuchet MS"/>
                <a:cs typeface="Trebuchet MS"/>
              </a:rPr>
              <a:t>function </a:t>
            </a:r>
            <a:r>
              <a:rPr sz="2400" i="1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06590" y="5794058"/>
            <a:ext cx="1060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rebuchet MS"/>
                <a:cs typeface="Trebuchet MS"/>
              </a:rPr>
              <a:t>G</a:t>
            </a:r>
            <a:r>
              <a:rPr sz="2000" b="1" spc="-5" dirty="0">
                <a:latin typeface="Trebuchet MS"/>
                <a:cs typeface="Trebuchet MS"/>
              </a:rPr>
              <a:t>auss</a:t>
            </a:r>
            <a:r>
              <a:rPr sz="2000" b="1" dirty="0">
                <a:latin typeface="Trebuchet MS"/>
                <a:cs typeface="Trebuchet MS"/>
              </a:rPr>
              <a:t>i</a:t>
            </a:r>
            <a:r>
              <a:rPr sz="2000" b="1" spc="-5" dirty="0">
                <a:latin typeface="Trebuchet MS"/>
                <a:cs typeface="Trebuchet MS"/>
              </a:rPr>
              <a:t>a</a:t>
            </a:r>
            <a:r>
              <a:rPr sz="2000" b="1" dirty="0"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17240" y="5794058"/>
            <a:ext cx="27120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rebuchet MS"/>
                <a:cs typeface="Trebuchet MS"/>
              </a:rPr>
              <a:t>1 </a:t>
            </a:r>
            <a:r>
              <a:rPr sz="2000" b="1" spc="-5" dirty="0">
                <a:latin typeface="Trebuchet MS"/>
                <a:cs typeface="Trebuchet MS"/>
              </a:rPr>
              <a:t>in </a:t>
            </a:r>
            <a:r>
              <a:rPr sz="2000" b="1" spc="-30" dirty="0">
                <a:latin typeface="Trebuchet MS"/>
                <a:cs typeface="Trebuchet MS"/>
              </a:rPr>
              <a:t>window, </a:t>
            </a:r>
            <a:r>
              <a:rPr sz="2000" b="1" dirty="0">
                <a:latin typeface="Trebuchet MS"/>
                <a:cs typeface="Trebuchet MS"/>
              </a:rPr>
              <a:t>0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outside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894222" y="4295586"/>
            <a:ext cx="232410" cy="2025014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Rick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Szeliski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521" y="223520"/>
            <a:ext cx="6412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Harris Detector</a:t>
            </a:r>
            <a:r>
              <a:rPr spc="-50" dirty="0"/>
              <a:t> </a:t>
            </a:r>
            <a:r>
              <a:rPr spc="-5" dirty="0"/>
              <a:t>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2633471"/>
            <a:ext cx="73126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where </a:t>
            </a:r>
            <a:r>
              <a:rPr sz="2000" i="1" dirty="0">
                <a:latin typeface="Times New Roman"/>
                <a:cs typeface="Times New Roman"/>
              </a:rPr>
              <a:t>M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5" dirty="0">
                <a:latin typeface="Carlito"/>
                <a:cs typeface="Carlito"/>
              </a:rPr>
              <a:t>2</a:t>
            </a:r>
            <a:r>
              <a:rPr sz="2400" spc="-5" dirty="0">
                <a:latin typeface="Symbol"/>
                <a:cs typeface="Symbol"/>
              </a:rPr>
              <a:t></a:t>
            </a:r>
            <a:r>
              <a:rPr sz="2400" spc="-5" dirty="0">
                <a:latin typeface="Carlito"/>
                <a:cs typeface="Carlito"/>
              </a:rPr>
              <a:t>2 matrix computed from image</a:t>
            </a:r>
            <a:r>
              <a:rPr sz="2400" spc="8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derivatives: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7207" y="2097918"/>
            <a:ext cx="51943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60680" algn="l"/>
              </a:tabLst>
            </a:pPr>
            <a:r>
              <a:rPr sz="2950" spc="-1240" dirty="0">
                <a:latin typeface="Symbol"/>
                <a:cs typeface="Symbol"/>
              </a:rPr>
              <a:t>⎣</a:t>
            </a:r>
            <a:r>
              <a:rPr sz="2950" spc="-1240" dirty="0">
                <a:latin typeface="Times New Roman"/>
                <a:cs typeface="Times New Roman"/>
              </a:rPr>
              <a:t>	</a:t>
            </a:r>
            <a:r>
              <a:rPr sz="2950" spc="-1445" dirty="0">
                <a:latin typeface="Symbol"/>
                <a:cs typeface="Symbol"/>
              </a:rPr>
              <a:t>⎦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1807" y="1830494"/>
            <a:ext cx="57023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950" spc="-1789" dirty="0">
                <a:latin typeface="Symbol"/>
                <a:cs typeface="Symbol"/>
              </a:rPr>
              <a:t>⎢</a:t>
            </a:r>
            <a:r>
              <a:rPr sz="2950" spc="-595" dirty="0">
                <a:latin typeface="Symbol"/>
                <a:cs typeface="Symbol"/>
              </a:rPr>
              <a:t></a:t>
            </a:r>
            <a:r>
              <a:rPr sz="4425" i="1" spc="292" baseline="-26365" dirty="0">
                <a:latin typeface="Times New Roman"/>
                <a:cs typeface="Times New Roman"/>
              </a:rPr>
              <a:t>v</a:t>
            </a:r>
            <a:r>
              <a:rPr sz="2950" spc="-1240" dirty="0">
                <a:latin typeface="Symbol"/>
                <a:cs typeface="Symbol"/>
              </a:rPr>
              <a:t>⎥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099820"/>
            <a:ext cx="6436995" cy="84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5" dirty="0">
                <a:latin typeface="Carlito"/>
                <a:cs typeface="Carlito"/>
              </a:rPr>
              <a:t>measure of </a:t>
            </a:r>
            <a:r>
              <a:rPr sz="2400" dirty="0">
                <a:latin typeface="Carlito"/>
                <a:cs typeface="Carlito"/>
              </a:rPr>
              <a:t>change can be </a:t>
            </a:r>
            <a:r>
              <a:rPr sz="2400" spc="-5" dirty="0">
                <a:latin typeface="Carlito"/>
                <a:cs typeface="Carlito"/>
              </a:rPr>
              <a:t>approximated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by:</a:t>
            </a:r>
            <a:endParaRPr sz="2400">
              <a:latin typeface="Carlito"/>
              <a:cs typeface="Carlito"/>
            </a:endParaRPr>
          </a:p>
          <a:p>
            <a:pPr marR="781050" algn="r">
              <a:lnSpc>
                <a:spcPct val="100000"/>
              </a:lnSpc>
              <a:spcBef>
                <a:spcPts val="50"/>
              </a:spcBef>
            </a:pPr>
            <a:r>
              <a:rPr sz="2950" spc="-1789" dirty="0">
                <a:latin typeface="Symbol"/>
                <a:cs typeface="Symbol"/>
              </a:rPr>
              <a:t>⎡</a:t>
            </a:r>
            <a:r>
              <a:rPr sz="2950" spc="-735" dirty="0">
                <a:latin typeface="Symbol"/>
                <a:cs typeface="Symbol"/>
              </a:rPr>
              <a:t></a:t>
            </a:r>
            <a:r>
              <a:rPr sz="4425" i="1" spc="247" baseline="3766" dirty="0">
                <a:latin typeface="Times New Roman"/>
                <a:cs typeface="Times New Roman"/>
              </a:rPr>
              <a:t>u</a:t>
            </a:r>
            <a:r>
              <a:rPr sz="2950" spc="-1240" dirty="0">
                <a:latin typeface="Symbol"/>
                <a:cs typeface="Symbol"/>
              </a:rPr>
              <a:t>⎤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0111" y="1718637"/>
            <a:ext cx="288290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04595" algn="l"/>
                <a:tab pos="1570990" algn="l"/>
                <a:tab pos="2077720" algn="l"/>
                <a:tab pos="2554605" algn="l"/>
              </a:tabLst>
            </a:pPr>
            <a:r>
              <a:rPr sz="2950" i="1" spc="165" dirty="0">
                <a:latin typeface="Times New Roman"/>
                <a:cs typeface="Times New Roman"/>
              </a:rPr>
              <a:t>E</a:t>
            </a:r>
            <a:r>
              <a:rPr sz="2950" spc="-30" dirty="0">
                <a:latin typeface="Times New Roman"/>
                <a:cs typeface="Times New Roman"/>
              </a:rPr>
              <a:t>(</a:t>
            </a:r>
            <a:r>
              <a:rPr sz="2950" i="1" spc="85" dirty="0">
                <a:latin typeface="Times New Roman"/>
                <a:cs typeface="Times New Roman"/>
              </a:rPr>
              <a:t>u</a:t>
            </a:r>
            <a:r>
              <a:rPr sz="2950" spc="5" dirty="0">
                <a:latin typeface="Times New Roman"/>
                <a:cs typeface="Times New Roman"/>
              </a:rPr>
              <a:t>,</a:t>
            </a:r>
            <a:r>
              <a:rPr sz="2950" spc="-434" dirty="0">
                <a:latin typeface="Times New Roman"/>
                <a:cs typeface="Times New Roman"/>
              </a:rPr>
              <a:t> </a:t>
            </a:r>
            <a:r>
              <a:rPr sz="2950" i="1" spc="65" dirty="0">
                <a:latin typeface="Times New Roman"/>
                <a:cs typeface="Times New Roman"/>
              </a:rPr>
              <a:t>v</a:t>
            </a:r>
            <a:r>
              <a:rPr sz="2950" spc="5" dirty="0">
                <a:latin typeface="Times New Roman"/>
                <a:cs typeface="Times New Roman"/>
              </a:rPr>
              <a:t>)</a:t>
            </a:r>
            <a:r>
              <a:rPr sz="2950" dirty="0">
                <a:latin typeface="Times New Roman"/>
                <a:cs typeface="Times New Roman"/>
              </a:rPr>
              <a:t>	</a:t>
            </a:r>
            <a:r>
              <a:rPr sz="2950" spc="10" dirty="0">
                <a:latin typeface="Symbol"/>
                <a:cs typeface="Symbol"/>
              </a:rPr>
              <a:t></a:t>
            </a:r>
            <a:r>
              <a:rPr sz="2950" dirty="0">
                <a:latin typeface="Times New Roman"/>
                <a:cs typeface="Times New Roman"/>
              </a:rPr>
              <a:t>	</a:t>
            </a:r>
            <a:r>
              <a:rPr sz="2950" spc="-25" dirty="0">
                <a:latin typeface="Times New Roman"/>
                <a:cs typeface="Times New Roman"/>
              </a:rPr>
              <a:t>[</a:t>
            </a:r>
            <a:r>
              <a:rPr sz="2950" i="1" spc="10" dirty="0">
                <a:latin typeface="Times New Roman"/>
                <a:cs typeface="Times New Roman"/>
              </a:rPr>
              <a:t>u</a:t>
            </a:r>
            <a:r>
              <a:rPr sz="2950" i="1" dirty="0">
                <a:latin typeface="Times New Roman"/>
                <a:cs typeface="Times New Roman"/>
              </a:rPr>
              <a:t>	</a:t>
            </a:r>
            <a:r>
              <a:rPr sz="2950" i="1" spc="55" dirty="0">
                <a:latin typeface="Times New Roman"/>
                <a:cs typeface="Times New Roman"/>
              </a:rPr>
              <a:t>v</a:t>
            </a:r>
            <a:r>
              <a:rPr sz="2950" spc="5" dirty="0">
                <a:latin typeface="Times New Roman"/>
                <a:cs typeface="Times New Roman"/>
              </a:rPr>
              <a:t>]</a:t>
            </a:r>
            <a:r>
              <a:rPr sz="2950" dirty="0">
                <a:latin typeface="Times New Roman"/>
                <a:cs typeface="Times New Roman"/>
              </a:rPr>
              <a:t>	</a:t>
            </a:r>
            <a:r>
              <a:rPr sz="2950" i="1" spc="20" dirty="0">
                <a:latin typeface="Times New Roman"/>
                <a:cs typeface="Times New Roman"/>
              </a:rPr>
              <a:t>M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6723" y="5440275"/>
            <a:ext cx="5487640" cy="67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53614" y="5527040"/>
            <a:ext cx="321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6139" y="4537786"/>
            <a:ext cx="384111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Carlito"/>
                <a:cs typeface="Carlito"/>
              </a:rPr>
              <a:t>Sum </a:t>
            </a:r>
            <a:r>
              <a:rPr sz="1800" spc="-5" dirty="0">
                <a:latin typeface="Carlito"/>
                <a:cs typeface="Carlito"/>
              </a:rPr>
              <a:t>over image region </a:t>
            </a:r>
            <a:r>
              <a:rPr sz="1800" dirty="0">
                <a:latin typeface="Carlito"/>
                <a:cs typeface="Carlito"/>
              </a:rPr>
              <a:t>– the </a:t>
            </a:r>
            <a:r>
              <a:rPr sz="1800" spc="-5" dirty="0">
                <a:latin typeface="Carlito"/>
                <a:cs typeface="Carlito"/>
              </a:rPr>
              <a:t>area we are  </a:t>
            </a:r>
            <a:r>
              <a:rPr sz="1800" dirty="0">
                <a:latin typeface="Carlito"/>
                <a:cs typeface="Carlito"/>
              </a:rPr>
              <a:t>checking </a:t>
            </a:r>
            <a:r>
              <a:rPr sz="1800" spc="-5" dirty="0">
                <a:latin typeface="Carlito"/>
                <a:cs typeface="Carlito"/>
              </a:rPr>
              <a:t>for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corner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40748" y="4125353"/>
            <a:ext cx="118110" cy="462280"/>
            <a:chOff x="3140748" y="4125353"/>
            <a:chExt cx="118110" cy="462280"/>
          </a:xfrm>
        </p:grpSpPr>
        <p:sp>
          <p:nvSpPr>
            <p:cNvPr id="12" name="object 12"/>
            <p:cNvSpPr/>
            <p:nvPr/>
          </p:nvSpPr>
          <p:spPr>
            <a:xfrm>
              <a:off x="3197224" y="4150557"/>
              <a:ext cx="3175" cy="432434"/>
            </a:xfrm>
            <a:custGeom>
              <a:avLst/>
              <a:gdLst/>
              <a:ahLst/>
              <a:cxnLst/>
              <a:rect l="l" t="t" r="r" b="b"/>
              <a:pathLst>
                <a:path w="3175" h="432435">
                  <a:moveTo>
                    <a:pt x="0" y="431995"/>
                  </a:moveTo>
                  <a:lnTo>
                    <a:pt x="300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40748" y="4125353"/>
              <a:ext cx="117906" cy="1162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58940" y="3366211"/>
            <a:ext cx="2049780" cy="1356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000" b="1" spc="-15" dirty="0">
                <a:latin typeface="Trebuchet MS"/>
                <a:cs typeface="Trebuchet MS"/>
              </a:rPr>
              <a:t>Gradient </a:t>
            </a:r>
            <a:r>
              <a:rPr sz="2000" b="1" spc="-5" dirty="0">
                <a:latin typeface="Trebuchet MS"/>
                <a:cs typeface="Trebuchet MS"/>
              </a:rPr>
              <a:t>with  respect to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000" b="1" dirty="0">
                <a:latin typeface="Trebuchet MS"/>
                <a:cs typeface="Trebuchet MS"/>
              </a:rPr>
              <a:t>,  </a:t>
            </a:r>
            <a:r>
              <a:rPr sz="2000" b="1" spc="-5" dirty="0">
                <a:latin typeface="Trebuchet MS"/>
                <a:cs typeface="Trebuchet MS"/>
              </a:rPr>
              <a:t>times </a:t>
            </a:r>
            <a:r>
              <a:rPr sz="2000" b="1" spc="-10" dirty="0">
                <a:latin typeface="Trebuchet MS"/>
                <a:cs typeface="Trebuchet MS"/>
              </a:rPr>
              <a:t>gradient  </a:t>
            </a:r>
            <a:r>
              <a:rPr sz="2000" b="1" dirty="0">
                <a:latin typeface="Trebuchet MS"/>
                <a:cs typeface="Trebuchet MS"/>
              </a:rPr>
              <a:t>with respect to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83312" y="3315385"/>
            <a:ext cx="538480" cy="186690"/>
            <a:chOff x="6183312" y="3315385"/>
            <a:chExt cx="538480" cy="186690"/>
          </a:xfrm>
        </p:grpSpPr>
        <p:sp>
          <p:nvSpPr>
            <p:cNvPr id="16" name="object 16"/>
            <p:cNvSpPr/>
            <p:nvPr/>
          </p:nvSpPr>
          <p:spPr>
            <a:xfrm>
              <a:off x="6207547" y="3351227"/>
              <a:ext cx="509270" cy="146050"/>
            </a:xfrm>
            <a:custGeom>
              <a:avLst/>
              <a:gdLst/>
              <a:ahLst/>
              <a:cxnLst/>
              <a:rect l="l" t="t" r="r" b="b"/>
              <a:pathLst>
                <a:path w="509270" h="146050">
                  <a:moveTo>
                    <a:pt x="509164" y="145475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83312" y="3315385"/>
              <a:ext cx="123748" cy="1135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112585" y="3882943"/>
            <a:ext cx="310515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i="1" spc="60" dirty="0">
                <a:latin typeface="Times New Roman"/>
                <a:cs typeface="Times New Roman"/>
              </a:rPr>
              <a:t>x</a:t>
            </a:r>
            <a:r>
              <a:rPr sz="1650" spc="60" dirty="0">
                <a:latin typeface="Times New Roman"/>
                <a:cs typeface="Times New Roman"/>
              </a:rPr>
              <a:t>,</a:t>
            </a:r>
            <a:r>
              <a:rPr sz="1650" spc="-265" dirty="0">
                <a:latin typeface="Times New Roman"/>
                <a:cs typeface="Times New Roman"/>
              </a:rPr>
              <a:t> </a:t>
            </a:r>
            <a:r>
              <a:rPr sz="1650" i="1" spc="20" dirty="0">
                <a:latin typeface="Times New Roman"/>
                <a:cs typeface="Times New Roman"/>
              </a:rPr>
              <a:t>y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025740" y="3349737"/>
            <a:ext cx="121920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i="1" spc="20" dirty="0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93853" y="3905934"/>
            <a:ext cx="410845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01625" algn="l"/>
              </a:tabLst>
            </a:pPr>
            <a:r>
              <a:rPr sz="1650" i="1" spc="20" dirty="0">
                <a:latin typeface="Times New Roman"/>
                <a:cs typeface="Times New Roman"/>
              </a:rPr>
              <a:t>x	y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71104" y="3905934"/>
            <a:ext cx="121920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i="1" spc="20" dirty="0">
                <a:latin typeface="Times New Roman"/>
                <a:cs typeface="Times New Roman"/>
              </a:rPr>
              <a:t>y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4186" y="3488419"/>
            <a:ext cx="358775" cy="4705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350" i="1" spc="22" baseline="-24904" dirty="0">
                <a:latin typeface="Times New Roman"/>
                <a:cs typeface="Times New Roman"/>
              </a:rPr>
              <a:t>I</a:t>
            </a:r>
            <a:r>
              <a:rPr sz="4350" i="1" spc="-592" baseline="-24904" dirty="0">
                <a:latin typeface="Times New Roman"/>
                <a:cs typeface="Times New Roman"/>
              </a:rPr>
              <a:t> </a:t>
            </a:r>
            <a:r>
              <a:rPr sz="1650" spc="25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78073" y="3098328"/>
            <a:ext cx="765810" cy="4705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0830" algn="l"/>
                <a:tab pos="608965" algn="l"/>
              </a:tabLst>
            </a:pPr>
            <a:r>
              <a:rPr sz="2900" i="1" spc="15" dirty="0">
                <a:latin typeface="Times New Roman"/>
                <a:cs typeface="Times New Roman"/>
              </a:rPr>
              <a:t>I	I	</a:t>
            </a:r>
            <a:r>
              <a:rPr sz="4350" spc="-2932" baseline="2873" dirty="0">
                <a:latin typeface="Symbol"/>
                <a:cs typeface="Symbol"/>
              </a:rPr>
              <a:t>⎤</a:t>
            </a:r>
            <a:r>
              <a:rPr sz="4350" spc="-1320" baseline="2873" dirty="0">
                <a:latin typeface="Symbol"/>
                <a:cs typeface="Symbol"/>
              </a:rPr>
              <a:t></a:t>
            </a:r>
            <a:endParaRPr sz="4350" baseline="2873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28813" y="3349737"/>
            <a:ext cx="615315" cy="5581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325"/>
              </a:lnSpc>
              <a:spcBef>
                <a:spcPts val="135"/>
              </a:spcBef>
              <a:tabLst>
                <a:tab pos="301625" algn="l"/>
              </a:tabLst>
            </a:pPr>
            <a:r>
              <a:rPr sz="1650" i="1" spc="20" dirty="0">
                <a:latin typeface="Times New Roman"/>
                <a:cs typeface="Times New Roman"/>
              </a:rPr>
              <a:t>x	y</a:t>
            </a:r>
            <a:endParaRPr sz="1650">
              <a:latin typeface="Times New Roman"/>
              <a:cs typeface="Times New Roman"/>
            </a:endParaRPr>
          </a:p>
          <a:p>
            <a:pPr marR="5080" algn="r">
              <a:lnSpc>
                <a:spcPts val="2825"/>
              </a:lnSpc>
            </a:pPr>
            <a:r>
              <a:rPr sz="2900" spc="-1215" dirty="0">
                <a:latin typeface="Symbol"/>
                <a:cs typeface="Symbol"/>
              </a:rPr>
              <a:t>⎥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43251" y="3653797"/>
            <a:ext cx="428625" cy="4705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0830" algn="l"/>
              </a:tabLst>
            </a:pPr>
            <a:r>
              <a:rPr sz="2900" i="1" spc="15" dirty="0">
                <a:latin typeface="Times New Roman"/>
                <a:cs typeface="Times New Roman"/>
              </a:rPr>
              <a:t>I	I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51460" y="2932231"/>
            <a:ext cx="655955" cy="4705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35915" algn="l"/>
              </a:tabLst>
            </a:pPr>
            <a:r>
              <a:rPr sz="4350" spc="-1822" baseline="-22030" dirty="0">
                <a:latin typeface="Symbol"/>
                <a:cs typeface="Symbol"/>
              </a:rPr>
              <a:t>⎡</a:t>
            </a:r>
            <a:r>
              <a:rPr sz="4350" spc="-1822" baseline="-22030" dirty="0">
                <a:latin typeface="Times New Roman"/>
                <a:cs typeface="Times New Roman"/>
              </a:rPr>
              <a:t>	</a:t>
            </a:r>
            <a:r>
              <a:rPr sz="4350" i="1" spc="22" baseline="-24904" dirty="0">
                <a:latin typeface="Times New Roman"/>
                <a:cs typeface="Times New Roman"/>
              </a:rPr>
              <a:t>I</a:t>
            </a:r>
            <a:r>
              <a:rPr sz="4350" i="1" spc="-600" baseline="-24904" dirty="0">
                <a:latin typeface="Times New Roman"/>
                <a:cs typeface="Times New Roman"/>
              </a:rPr>
              <a:t> </a:t>
            </a:r>
            <a:r>
              <a:rPr sz="1650" spc="25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51460" y="3733148"/>
            <a:ext cx="220345" cy="4705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900" spc="-2350" dirty="0">
                <a:latin typeface="Symbol"/>
                <a:cs typeface="Symbol"/>
              </a:rPr>
              <a:t>⎢</a:t>
            </a:r>
            <a:r>
              <a:rPr sz="4350" spc="-1822" baseline="-9578" dirty="0">
                <a:latin typeface="Symbol"/>
                <a:cs typeface="Symbol"/>
              </a:rPr>
              <a:t>⎣</a:t>
            </a:r>
            <a:endParaRPr sz="4350" baseline="-9578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08599" y="3189563"/>
            <a:ext cx="2463165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900" i="1" spc="40" dirty="0">
                <a:latin typeface="Times New Roman"/>
                <a:cs typeface="Times New Roman"/>
              </a:rPr>
              <a:t>M </a:t>
            </a:r>
            <a:r>
              <a:rPr sz="2900" spc="25" dirty="0">
                <a:latin typeface="Symbol"/>
                <a:cs typeface="Symbol"/>
              </a:rPr>
              <a:t></a:t>
            </a:r>
            <a:r>
              <a:rPr sz="2900" spc="25" dirty="0">
                <a:latin typeface="Times New Roman"/>
                <a:cs typeface="Times New Roman"/>
              </a:rPr>
              <a:t> </a:t>
            </a:r>
            <a:r>
              <a:rPr sz="6525" spc="157" baseline="-8301" dirty="0">
                <a:latin typeface="Symbol"/>
                <a:cs typeface="Symbol"/>
              </a:rPr>
              <a:t></a:t>
            </a:r>
            <a:r>
              <a:rPr sz="2900" i="1" spc="105" dirty="0">
                <a:latin typeface="Times New Roman"/>
                <a:cs typeface="Times New Roman"/>
              </a:rPr>
              <a:t>w</a:t>
            </a:r>
            <a:r>
              <a:rPr sz="2900" spc="105" dirty="0">
                <a:latin typeface="Times New Roman"/>
                <a:cs typeface="Times New Roman"/>
              </a:rPr>
              <a:t>(</a:t>
            </a:r>
            <a:r>
              <a:rPr sz="2900" i="1" spc="105" dirty="0">
                <a:latin typeface="Times New Roman"/>
                <a:cs typeface="Times New Roman"/>
              </a:rPr>
              <a:t>x</a:t>
            </a:r>
            <a:r>
              <a:rPr sz="2900" spc="105" dirty="0">
                <a:latin typeface="Times New Roman"/>
                <a:cs typeface="Times New Roman"/>
              </a:rPr>
              <a:t>, </a:t>
            </a:r>
            <a:r>
              <a:rPr sz="2900" i="1" spc="55" dirty="0">
                <a:latin typeface="Times New Roman"/>
                <a:cs typeface="Times New Roman"/>
              </a:rPr>
              <a:t>y</a:t>
            </a:r>
            <a:r>
              <a:rPr sz="2900" spc="55" dirty="0">
                <a:latin typeface="Times New Roman"/>
                <a:cs typeface="Times New Roman"/>
              </a:rPr>
              <a:t>)</a:t>
            </a:r>
            <a:r>
              <a:rPr sz="2900" spc="-484" dirty="0">
                <a:latin typeface="Times New Roman"/>
                <a:cs typeface="Times New Roman"/>
              </a:rPr>
              <a:t> </a:t>
            </a:r>
            <a:r>
              <a:rPr sz="4350" spc="-1972" baseline="-9578" dirty="0">
                <a:latin typeface="Symbol"/>
                <a:cs typeface="Symbol"/>
              </a:rPr>
              <a:t>⎢</a:t>
            </a:r>
            <a:endParaRPr sz="4350" baseline="-9578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49213" y="3733148"/>
            <a:ext cx="220345" cy="4705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900" spc="-2350" dirty="0">
                <a:latin typeface="Symbol"/>
                <a:cs typeface="Symbol"/>
              </a:rPr>
              <a:t>⎥</a:t>
            </a:r>
            <a:r>
              <a:rPr sz="4350" spc="-1822" baseline="-9578" dirty="0">
                <a:latin typeface="Symbol"/>
                <a:cs typeface="Symbol"/>
              </a:rPr>
              <a:t>⎦</a:t>
            </a:r>
            <a:endParaRPr sz="4350" baseline="-9578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872" y="4222250"/>
            <a:ext cx="232410" cy="2025014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Rick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Szeliski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521" y="223520"/>
            <a:ext cx="6412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Harris Detector</a:t>
            </a:r>
            <a:r>
              <a:rPr spc="-50" dirty="0"/>
              <a:t> </a:t>
            </a:r>
            <a:r>
              <a:rPr spc="-5" dirty="0"/>
              <a:t>Formulation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17550" y="914400"/>
            <a:ext cx="1655762" cy="131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5112" y="936625"/>
            <a:ext cx="161925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61187" y="936625"/>
            <a:ext cx="1700212" cy="129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7275" y="936625"/>
            <a:ext cx="1673212" cy="1295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6139" y="2139262"/>
            <a:ext cx="7338059" cy="8858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775"/>
              </a:spcBef>
              <a:tabLst>
                <a:tab pos="2738120" algn="l"/>
                <a:tab pos="4819015" algn="l"/>
                <a:tab pos="6827520" algn="l"/>
              </a:tabLst>
            </a:pPr>
            <a:r>
              <a:rPr sz="1800" b="1" dirty="0">
                <a:latin typeface="Trebuchet MS"/>
                <a:cs typeface="Trebuchet MS"/>
              </a:rPr>
              <a:t>Image</a:t>
            </a:r>
            <a:r>
              <a:rPr sz="1800" b="1" spc="-5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	</a:t>
            </a:r>
            <a:r>
              <a:rPr sz="2000" i="1" spc="5" dirty="0">
                <a:latin typeface="Times New Roman"/>
                <a:cs typeface="Times New Roman"/>
              </a:rPr>
              <a:t>I</a:t>
            </a:r>
            <a:r>
              <a:rPr sz="1950" i="1" spc="7" baseline="-21367" dirty="0">
                <a:latin typeface="Times New Roman"/>
                <a:cs typeface="Times New Roman"/>
              </a:rPr>
              <a:t>x	</a:t>
            </a:r>
            <a:r>
              <a:rPr sz="2000" i="1" spc="5" dirty="0">
                <a:latin typeface="Times New Roman"/>
                <a:cs typeface="Times New Roman"/>
              </a:rPr>
              <a:t>I</a:t>
            </a:r>
            <a:r>
              <a:rPr sz="1950" i="1" spc="7" baseline="-21367" dirty="0">
                <a:latin typeface="Times New Roman"/>
                <a:cs typeface="Times New Roman"/>
              </a:rPr>
              <a:t>y	</a:t>
            </a:r>
            <a:r>
              <a:rPr sz="2000" i="1" spc="5" dirty="0">
                <a:latin typeface="Times New Roman"/>
                <a:cs typeface="Times New Roman"/>
              </a:rPr>
              <a:t>I</a:t>
            </a:r>
            <a:r>
              <a:rPr sz="1950" i="1" spc="7" baseline="-21367" dirty="0">
                <a:latin typeface="Times New Roman"/>
                <a:cs typeface="Times New Roman"/>
              </a:rPr>
              <a:t>x</a:t>
            </a:r>
            <a:r>
              <a:rPr sz="2000" i="1" spc="5" dirty="0">
                <a:latin typeface="Times New Roman"/>
                <a:cs typeface="Times New Roman"/>
              </a:rPr>
              <a:t>I</a:t>
            </a:r>
            <a:r>
              <a:rPr sz="1950" i="1" spc="7" baseline="-21367" dirty="0">
                <a:latin typeface="Times New Roman"/>
                <a:cs typeface="Times New Roman"/>
              </a:rPr>
              <a:t>y</a:t>
            </a:r>
            <a:endParaRPr sz="1950" baseline="-21367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815"/>
              </a:spcBef>
            </a:pPr>
            <a:r>
              <a:rPr sz="2400" spc="-5" dirty="0">
                <a:latin typeface="Carlito"/>
                <a:cs typeface="Carlito"/>
              </a:rPr>
              <a:t>where </a:t>
            </a:r>
            <a:r>
              <a:rPr sz="2000" i="1" dirty="0">
                <a:latin typeface="Times New Roman"/>
                <a:cs typeface="Times New Roman"/>
              </a:rPr>
              <a:t>M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5" dirty="0">
                <a:latin typeface="Carlito"/>
                <a:cs typeface="Carlito"/>
              </a:rPr>
              <a:t>2</a:t>
            </a:r>
            <a:r>
              <a:rPr sz="2400" spc="-5" dirty="0">
                <a:latin typeface="Symbol"/>
                <a:cs typeface="Symbol"/>
              </a:rPr>
              <a:t></a:t>
            </a:r>
            <a:r>
              <a:rPr sz="2400" spc="-5" dirty="0">
                <a:latin typeface="Carlito"/>
                <a:cs typeface="Carlito"/>
              </a:rPr>
              <a:t>2 matrix computed from image</a:t>
            </a:r>
            <a:r>
              <a:rPr sz="2400" spc="8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derivatives: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6723" y="5440275"/>
            <a:ext cx="5487640" cy="670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53614" y="5527040"/>
            <a:ext cx="321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6139" y="4537786"/>
            <a:ext cx="384111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Carlito"/>
                <a:cs typeface="Carlito"/>
              </a:rPr>
              <a:t>Sum </a:t>
            </a:r>
            <a:r>
              <a:rPr sz="1800" spc="-5" dirty="0">
                <a:latin typeface="Carlito"/>
                <a:cs typeface="Carlito"/>
              </a:rPr>
              <a:t>over image region </a:t>
            </a:r>
            <a:r>
              <a:rPr sz="1800" dirty="0">
                <a:latin typeface="Carlito"/>
                <a:cs typeface="Carlito"/>
              </a:rPr>
              <a:t>– the </a:t>
            </a:r>
            <a:r>
              <a:rPr sz="1800" spc="-5" dirty="0">
                <a:latin typeface="Carlito"/>
                <a:cs typeface="Carlito"/>
              </a:rPr>
              <a:t>area we are  </a:t>
            </a:r>
            <a:r>
              <a:rPr sz="1800" dirty="0">
                <a:latin typeface="Carlito"/>
                <a:cs typeface="Carlito"/>
              </a:rPr>
              <a:t>checking </a:t>
            </a:r>
            <a:r>
              <a:rPr sz="1800" spc="-5" dirty="0">
                <a:latin typeface="Carlito"/>
                <a:cs typeface="Carlito"/>
              </a:rPr>
              <a:t>for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corner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40748" y="4125353"/>
            <a:ext cx="118110" cy="462280"/>
            <a:chOff x="3140748" y="4125353"/>
            <a:chExt cx="118110" cy="462280"/>
          </a:xfrm>
        </p:grpSpPr>
        <p:sp>
          <p:nvSpPr>
            <p:cNvPr id="12" name="object 12"/>
            <p:cNvSpPr/>
            <p:nvPr/>
          </p:nvSpPr>
          <p:spPr>
            <a:xfrm>
              <a:off x="3197224" y="4150557"/>
              <a:ext cx="3175" cy="432434"/>
            </a:xfrm>
            <a:custGeom>
              <a:avLst/>
              <a:gdLst/>
              <a:ahLst/>
              <a:cxnLst/>
              <a:rect l="l" t="t" r="r" b="b"/>
              <a:pathLst>
                <a:path w="3175" h="432435">
                  <a:moveTo>
                    <a:pt x="0" y="431995"/>
                  </a:moveTo>
                  <a:lnTo>
                    <a:pt x="300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40748" y="4125353"/>
              <a:ext cx="117906" cy="11621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58940" y="3366211"/>
            <a:ext cx="2049780" cy="1356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000" b="1" spc="-15" dirty="0">
                <a:latin typeface="Trebuchet MS"/>
                <a:cs typeface="Trebuchet MS"/>
              </a:rPr>
              <a:t>Gradient </a:t>
            </a:r>
            <a:r>
              <a:rPr sz="2000" b="1" spc="-5" dirty="0">
                <a:latin typeface="Trebuchet MS"/>
                <a:cs typeface="Trebuchet MS"/>
              </a:rPr>
              <a:t>with  respect to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000" b="1" dirty="0">
                <a:latin typeface="Trebuchet MS"/>
                <a:cs typeface="Trebuchet MS"/>
              </a:rPr>
              <a:t>,  </a:t>
            </a:r>
            <a:r>
              <a:rPr sz="2000" b="1" spc="-5" dirty="0">
                <a:latin typeface="Trebuchet MS"/>
                <a:cs typeface="Trebuchet MS"/>
              </a:rPr>
              <a:t>times </a:t>
            </a:r>
            <a:r>
              <a:rPr sz="2000" b="1" spc="-10" dirty="0">
                <a:latin typeface="Trebuchet MS"/>
                <a:cs typeface="Trebuchet MS"/>
              </a:rPr>
              <a:t>gradient  </a:t>
            </a:r>
            <a:r>
              <a:rPr sz="2000" b="1" dirty="0">
                <a:latin typeface="Trebuchet MS"/>
                <a:cs typeface="Trebuchet MS"/>
              </a:rPr>
              <a:t>with respect to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83312" y="3315385"/>
            <a:ext cx="538480" cy="186690"/>
            <a:chOff x="6183312" y="3315385"/>
            <a:chExt cx="538480" cy="186690"/>
          </a:xfrm>
        </p:grpSpPr>
        <p:sp>
          <p:nvSpPr>
            <p:cNvPr id="16" name="object 16"/>
            <p:cNvSpPr/>
            <p:nvPr/>
          </p:nvSpPr>
          <p:spPr>
            <a:xfrm>
              <a:off x="6207547" y="3351227"/>
              <a:ext cx="509270" cy="146050"/>
            </a:xfrm>
            <a:custGeom>
              <a:avLst/>
              <a:gdLst/>
              <a:ahLst/>
              <a:cxnLst/>
              <a:rect l="l" t="t" r="r" b="b"/>
              <a:pathLst>
                <a:path w="509270" h="146050">
                  <a:moveTo>
                    <a:pt x="509164" y="145475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83312" y="3315385"/>
              <a:ext cx="123748" cy="11353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112585" y="3882943"/>
            <a:ext cx="310515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i="1" spc="60" dirty="0">
                <a:latin typeface="Times New Roman"/>
                <a:cs typeface="Times New Roman"/>
              </a:rPr>
              <a:t>x</a:t>
            </a:r>
            <a:r>
              <a:rPr sz="1650" spc="60" dirty="0">
                <a:latin typeface="Times New Roman"/>
                <a:cs typeface="Times New Roman"/>
              </a:rPr>
              <a:t>,</a:t>
            </a:r>
            <a:r>
              <a:rPr sz="1650" spc="-265" dirty="0">
                <a:latin typeface="Times New Roman"/>
                <a:cs typeface="Times New Roman"/>
              </a:rPr>
              <a:t> </a:t>
            </a:r>
            <a:r>
              <a:rPr sz="1650" i="1" spc="20" dirty="0">
                <a:latin typeface="Times New Roman"/>
                <a:cs typeface="Times New Roman"/>
              </a:rPr>
              <a:t>y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025740" y="3349737"/>
            <a:ext cx="121920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i="1" spc="20" dirty="0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93853" y="3905934"/>
            <a:ext cx="410845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01625" algn="l"/>
              </a:tabLst>
            </a:pPr>
            <a:r>
              <a:rPr sz="1650" i="1" spc="20" dirty="0">
                <a:latin typeface="Times New Roman"/>
                <a:cs typeface="Times New Roman"/>
              </a:rPr>
              <a:t>x	y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71104" y="3905934"/>
            <a:ext cx="121920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i="1" spc="20" dirty="0">
                <a:latin typeface="Times New Roman"/>
                <a:cs typeface="Times New Roman"/>
              </a:rPr>
              <a:t>y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4186" y="3488419"/>
            <a:ext cx="358775" cy="4705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350" i="1" spc="22" baseline="-24904" dirty="0">
                <a:latin typeface="Times New Roman"/>
                <a:cs typeface="Times New Roman"/>
              </a:rPr>
              <a:t>I</a:t>
            </a:r>
            <a:r>
              <a:rPr sz="4350" i="1" spc="-592" baseline="-24904" dirty="0">
                <a:latin typeface="Times New Roman"/>
                <a:cs typeface="Times New Roman"/>
              </a:rPr>
              <a:t> </a:t>
            </a:r>
            <a:r>
              <a:rPr sz="1650" spc="25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78073" y="3098328"/>
            <a:ext cx="765810" cy="4705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0830" algn="l"/>
                <a:tab pos="608965" algn="l"/>
              </a:tabLst>
            </a:pPr>
            <a:r>
              <a:rPr sz="2900" i="1" spc="15" dirty="0">
                <a:latin typeface="Times New Roman"/>
                <a:cs typeface="Times New Roman"/>
              </a:rPr>
              <a:t>I	I	</a:t>
            </a:r>
            <a:r>
              <a:rPr sz="4350" spc="-2932" baseline="2873" dirty="0">
                <a:latin typeface="Symbol"/>
                <a:cs typeface="Symbol"/>
              </a:rPr>
              <a:t>⎤</a:t>
            </a:r>
            <a:r>
              <a:rPr sz="4350" spc="-1320" baseline="2873" dirty="0">
                <a:latin typeface="Symbol"/>
                <a:cs typeface="Symbol"/>
              </a:rPr>
              <a:t></a:t>
            </a:r>
            <a:endParaRPr sz="4350" baseline="2873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28813" y="3349737"/>
            <a:ext cx="615315" cy="5581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325"/>
              </a:lnSpc>
              <a:spcBef>
                <a:spcPts val="135"/>
              </a:spcBef>
              <a:tabLst>
                <a:tab pos="301625" algn="l"/>
              </a:tabLst>
            </a:pPr>
            <a:r>
              <a:rPr sz="1650" i="1" spc="20" dirty="0">
                <a:latin typeface="Times New Roman"/>
                <a:cs typeface="Times New Roman"/>
              </a:rPr>
              <a:t>x	y</a:t>
            </a:r>
            <a:endParaRPr sz="1650">
              <a:latin typeface="Times New Roman"/>
              <a:cs typeface="Times New Roman"/>
            </a:endParaRPr>
          </a:p>
          <a:p>
            <a:pPr marR="5080" algn="r">
              <a:lnSpc>
                <a:spcPts val="2825"/>
              </a:lnSpc>
            </a:pPr>
            <a:r>
              <a:rPr sz="2900" spc="-1215" dirty="0">
                <a:latin typeface="Symbol"/>
                <a:cs typeface="Symbol"/>
              </a:rPr>
              <a:t>⎥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43251" y="3653797"/>
            <a:ext cx="428625" cy="4705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0830" algn="l"/>
              </a:tabLst>
            </a:pPr>
            <a:r>
              <a:rPr sz="2900" i="1" spc="15" dirty="0">
                <a:latin typeface="Times New Roman"/>
                <a:cs typeface="Times New Roman"/>
              </a:rPr>
              <a:t>I	I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51460" y="2932231"/>
            <a:ext cx="655955" cy="4705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35915" algn="l"/>
              </a:tabLst>
            </a:pPr>
            <a:r>
              <a:rPr sz="4350" spc="-1822" baseline="-22030" dirty="0">
                <a:latin typeface="Symbol"/>
                <a:cs typeface="Symbol"/>
              </a:rPr>
              <a:t>⎡</a:t>
            </a:r>
            <a:r>
              <a:rPr sz="4350" spc="-1822" baseline="-22030" dirty="0">
                <a:latin typeface="Times New Roman"/>
                <a:cs typeface="Times New Roman"/>
              </a:rPr>
              <a:t>	</a:t>
            </a:r>
            <a:r>
              <a:rPr sz="4350" i="1" spc="22" baseline="-24904" dirty="0">
                <a:latin typeface="Times New Roman"/>
                <a:cs typeface="Times New Roman"/>
              </a:rPr>
              <a:t>I</a:t>
            </a:r>
            <a:r>
              <a:rPr sz="4350" i="1" spc="-600" baseline="-24904" dirty="0">
                <a:latin typeface="Times New Roman"/>
                <a:cs typeface="Times New Roman"/>
              </a:rPr>
              <a:t> </a:t>
            </a:r>
            <a:r>
              <a:rPr sz="1650" spc="25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51460" y="3733148"/>
            <a:ext cx="220345" cy="4705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900" spc="-2350" dirty="0">
                <a:latin typeface="Symbol"/>
                <a:cs typeface="Symbol"/>
              </a:rPr>
              <a:t>⎢</a:t>
            </a:r>
            <a:r>
              <a:rPr sz="4350" spc="-1822" baseline="-9578" dirty="0">
                <a:latin typeface="Symbol"/>
                <a:cs typeface="Symbol"/>
              </a:rPr>
              <a:t>⎣</a:t>
            </a:r>
            <a:endParaRPr sz="4350" baseline="-9578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08599" y="3189563"/>
            <a:ext cx="2463165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900" i="1" spc="40" dirty="0">
                <a:latin typeface="Times New Roman"/>
                <a:cs typeface="Times New Roman"/>
              </a:rPr>
              <a:t>M </a:t>
            </a:r>
            <a:r>
              <a:rPr sz="2900" spc="25" dirty="0">
                <a:latin typeface="Symbol"/>
                <a:cs typeface="Symbol"/>
              </a:rPr>
              <a:t></a:t>
            </a:r>
            <a:r>
              <a:rPr sz="2900" spc="25" dirty="0">
                <a:latin typeface="Times New Roman"/>
                <a:cs typeface="Times New Roman"/>
              </a:rPr>
              <a:t> </a:t>
            </a:r>
            <a:r>
              <a:rPr sz="6525" spc="157" baseline="-8301" dirty="0">
                <a:latin typeface="Symbol"/>
                <a:cs typeface="Symbol"/>
              </a:rPr>
              <a:t></a:t>
            </a:r>
            <a:r>
              <a:rPr sz="2900" i="1" spc="105" dirty="0">
                <a:latin typeface="Times New Roman"/>
                <a:cs typeface="Times New Roman"/>
              </a:rPr>
              <a:t>w</a:t>
            </a:r>
            <a:r>
              <a:rPr sz="2900" spc="105" dirty="0">
                <a:latin typeface="Times New Roman"/>
                <a:cs typeface="Times New Roman"/>
              </a:rPr>
              <a:t>(</a:t>
            </a:r>
            <a:r>
              <a:rPr sz="2900" i="1" spc="105" dirty="0">
                <a:latin typeface="Times New Roman"/>
                <a:cs typeface="Times New Roman"/>
              </a:rPr>
              <a:t>x</a:t>
            </a:r>
            <a:r>
              <a:rPr sz="2900" spc="105" dirty="0">
                <a:latin typeface="Times New Roman"/>
                <a:cs typeface="Times New Roman"/>
              </a:rPr>
              <a:t>, </a:t>
            </a:r>
            <a:r>
              <a:rPr sz="2900" i="1" spc="55" dirty="0">
                <a:latin typeface="Times New Roman"/>
                <a:cs typeface="Times New Roman"/>
              </a:rPr>
              <a:t>y</a:t>
            </a:r>
            <a:r>
              <a:rPr sz="2900" spc="55" dirty="0">
                <a:latin typeface="Times New Roman"/>
                <a:cs typeface="Times New Roman"/>
              </a:rPr>
              <a:t>)</a:t>
            </a:r>
            <a:r>
              <a:rPr sz="2900" spc="-484" dirty="0">
                <a:latin typeface="Times New Roman"/>
                <a:cs typeface="Times New Roman"/>
              </a:rPr>
              <a:t> </a:t>
            </a:r>
            <a:r>
              <a:rPr sz="4350" spc="-1972" baseline="-9578" dirty="0">
                <a:latin typeface="Symbol"/>
                <a:cs typeface="Symbol"/>
              </a:rPr>
              <a:t>⎢</a:t>
            </a:r>
            <a:endParaRPr sz="4350" baseline="-9578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49213" y="3733148"/>
            <a:ext cx="220345" cy="4705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900" spc="-2350" dirty="0">
                <a:latin typeface="Symbol"/>
                <a:cs typeface="Symbol"/>
              </a:rPr>
              <a:t>⎥</a:t>
            </a:r>
            <a:r>
              <a:rPr sz="4350" spc="-1822" baseline="-9578" dirty="0">
                <a:latin typeface="Symbol"/>
                <a:cs typeface="Symbol"/>
              </a:rPr>
              <a:t>⎦</a:t>
            </a:r>
            <a:endParaRPr sz="4350" baseline="-9578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872" y="4222250"/>
            <a:ext cx="232410" cy="2025014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Rick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Szeliski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321" y="223520"/>
            <a:ext cx="70885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Does </a:t>
            </a:r>
            <a:r>
              <a:rPr dirty="0"/>
              <a:t>This </a:t>
            </a:r>
            <a:r>
              <a:rPr spc="-5" dirty="0"/>
              <a:t>Matrix</a:t>
            </a:r>
            <a:r>
              <a:rPr spc="-10" dirty="0"/>
              <a:t> </a:t>
            </a:r>
            <a:r>
              <a:rPr spc="-5" dirty="0"/>
              <a:t>Reveal?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59840"/>
            <a:ext cx="62160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First, let’s consider </a:t>
            </a:r>
            <a:r>
              <a:rPr sz="2700" dirty="0">
                <a:latin typeface="Carlito"/>
                <a:cs typeface="Carlito"/>
              </a:rPr>
              <a:t>an </a:t>
            </a:r>
            <a:r>
              <a:rPr sz="2700" spc="-345" dirty="0">
                <a:latin typeface="Carlito"/>
                <a:cs typeface="Carlito"/>
              </a:rPr>
              <a:t>axis-­‐aligned</a:t>
            </a:r>
            <a:r>
              <a:rPr sz="2700" spc="-180" dirty="0">
                <a:latin typeface="Carlito"/>
                <a:cs typeface="Carlito"/>
              </a:rPr>
              <a:t> </a:t>
            </a:r>
            <a:r>
              <a:rPr sz="2700" spc="-85" dirty="0">
                <a:latin typeface="Carlito"/>
                <a:cs typeface="Carlito"/>
              </a:rPr>
              <a:t>corner: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2004" y="2707650"/>
            <a:ext cx="17907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295" dirty="0">
                <a:latin typeface="Symbol"/>
                <a:cs typeface="Symbol"/>
              </a:rPr>
              <a:t>⎦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3461" y="2707650"/>
            <a:ext cx="17907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295" dirty="0">
                <a:latin typeface="Symbol"/>
                <a:cs typeface="Symbol"/>
              </a:rPr>
              <a:t>⎣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3461" y="1939906"/>
            <a:ext cx="17907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295" dirty="0">
                <a:latin typeface="Symbol"/>
                <a:cs typeface="Symbol"/>
              </a:rPr>
              <a:t>⎡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6275" y="2449884"/>
            <a:ext cx="1155065" cy="739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88060" algn="l"/>
              </a:tabLst>
            </a:pPr>
            <a:r>
              <a:rPr sz="4650" spc="50" dirty="0">
                <a:latin typeface="Symbol"/>
                <a:cs typeface="Symbol"/>
              </a:rPr>
              <a:t></a:t>
            </a:r>
            <a:r>
              <a:rPr sz="4650" spc="50" dirty="0">
                <a:latin typeface="Times New Roman"/>
                <a:cs typeface="Times New Roman"/>
              </a:rPr>
              <a:t>	</a:t>
            </a:r>
            <a:r>
              <a:rPr sz="3100" spc="-1515" dirty="0">
                <a:latin typeface="Symbol"/>
                <a:cs typeface="Symbol"/>
              </a:rPr>
              <a:t>⎥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87264" y="2820266"/>
            <a:ext cx="14287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2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5396" y="2543474"/>
            <a:ext cx="14287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2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1098" y="1948606"/>
            <a:ext cx="14287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2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0699" y="2534332"/>
            <a:ext cx="1466215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885825" algn="l"/>
              </a:tabLst>
            </a:pPr>
            <a:r>
              <a:rPr sz="4650" spc="-1942" baseline="-14336" dirty="0">
                <a:latin typeface="Symbol"/>
                <a:cs typeface="Symbol"/>
              </a:rPr>
              <a:t>⎣</a:t>
            </a:r>
            <a:r>
              <a:rPr sz="4650" spc="-405" baseline="-14336" dirty="0">
                <a:latin typeface="Times New Roman"/>
                <a:cs typeface="Times New Roman"/>
              </a:rPr>
              <a:t> </a:t>
            </a:r>
            <a:r>
              <a:rPr sz="3100" spc="25" dirty="0">
                <a:latin typeface="Times New Roman"/>
                <a:cs typeface="Times New Roman"/>
              </a:rPr>
              <a:t>0	</a:t>
            </a:r>
            <a:r>
              <a:rPr sz="3300" i="1" spc="-85" dirty="0">
                <a:latin typeface="Symbol"/>
                <a:cs typeface="Symbol"/>
              </a:rPr>
              <a:t></a:t>
            </a:r>
            <a:r>
              <a:rPr sz="3300" i="1" spc="310" dirty="0">
                <a:latin typeface="Times New Roman"/>
                <a:cs typeface="Times New Roman"/>
              </a:rPr>
              <a:t> </a:t>
            </a:r>
            <a:r>
              <a:rPr sz="4650" spc="-2047" baseline="-14336" dirty="0">
                <a:latin typeface="Symbol"/>
                <a:cs typeface="Symbol"/>
              </a:rPr>
              <a:t>⎦</a:t>
            </a:r>
            <a:endParaRPr sz="4650" baseline="-14336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61855" y="2820266"/>
            <a:ext cx="129539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15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33028" y="2820266"/>
            <a:ext cx="44450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27660" algn="l"/>
              </a:tabLst>
            </a:pPr>
            <a:r>
              <a:rPr sz="1800" i="1" spc="15" dirty="0">
                <a:latin typeface="Times New Roman"/>
                <a:cs typeface="Times New Roman"/>
              </a:rPr>
              <a:t>x	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81894" y="2225417"/>
            <a:ext cx="1564640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1200"/>
              </a:lnSpc>
              <a:spcBef>
                <a:spcPts val="120"/>
              </a:spcBef>
              <a:tabLst>
                <a:tab pos="353060" algn="l"/>
                <a:tab pos="1408430" algn="l"/>
              </a:tabLst>
            </a:pPr>
            <a:r>
              <a:rPr sz="1800" i="1" spc="15" dirty="0">
                <a:latin typeface="Times New Roman"/>
                <a:cs typeface="Times New Roman"/>
              </a:rPr>
              <a:t>x	y	</a:t>
            </a:r>
            <a:r>
              <a:rPr sz="1800" spc="2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512445">
              <a:lnSpc>
                <a:spcPts val="2760"/>
              </a:lnSpc>
            </a:pPr>
            <a:r>
              <a:rPr sz="4650" spc="-1942" baseline="-8960" dirty="0">
                <a:latin typeface="Symbol"/>
                <a:cs typeface="Symbol"/>
              </a:rPr>
              <a:t>⎥</a:t>
            </a:r>
            <a:r>
              <a:rPr sz="4650" spc="-89" baseline="-8960" dirty="0">
                <a:latin typeface="Times New Roman"/>
                <a:cs typeface="Times New Roman"/>
              </a:rPr>
              <a:t> </a:t>
            </a:r>
            <a:r>
              <a:rPr sz="3100" spc="25" dirty="0">
                <a:latin typeface="Symbol"/>
                <a:cs typeface="Symbol"/>
              </a:rPr>
              <a:t></a:t>
            </a:r>
            <a:r>
              <a:rPr sz="3100" spc="-95" dirty="0">
                <a:latin typeface="Times New Roman"/>
                <a:cs typeface="Times New Roman"/>
              </a:rPr>
              <a:t> </a:t>
            </a:r>
            <a:r>
              <a:rPr sz="4650" spc="-1942" baseline="-16129" dirty="0">
                <a:latin typeface="Symbol"/>
                <a:cs typeface="Symbol"/>
              </a:rPr>
              <a:t>⎢</a:t>
            </a:r>
            <a:endParaRPr sz="4650" baseline="-16129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32009" y="1862173"/>
            <a:ext cx="775335" cy="739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650" spc="50" dirty="0">
                <a:latin typeface="Symbol"/>
                <a:cs typeface="Symbol"/>
              </a:rPr>
              <a:t></a:t>
            </a:r>
            <a:r>
              <a:rPr sz="4650" spc="459" dirty="0">
                <a:latin typeface="Times New Roman"/>
                <a:cs typeface="Times New Roman"/>
              </a:rPr>
              <a:t> </a:t>
            </a:r>
            <a:r>
              <a:rPr sz="1800" i="1" spc="15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84080" y="2556161"/>
            <a:ext cx="15875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i="1" spc="15" dirty="0">
                <a:latin typeface="Times New Roman"/>
                <a:cs typeface="Times New Roman"/>
              </a:rPr>
              <a:t>I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8061" y="2357882"/>
            <a:ext cx="1146810" cy="739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974725" algn="l"/>
              </a:tabLst>
            </a:pPr>
            <a:r>
              <a:rPr sz="4650" spc="-802" baseline="-11648" dirty="0">
                <a:latin typeface="Symbol"/>
                <a:cs typeface="Symbol"/>
              </a:rPr>
              <a:t>⎢</a:t>
            </a:r>
            <a:r>
              <a:rPr sz="6975" spc="-802" baseline="-8363" dirty="0">
                <a:latin typeface="Symbol"/>
                <a:cs typeface="Symbol"/>
              </a:rPr>
              <a:t></a:t>
            </a:r>
            <a:r>
              <a:rPr sz="3100" i="1" spc="-535" dirty="0">
                <a:latin typeface="Times New Roman"/>
                <a:cs typeface="Times New Roman"/>
              </a:rPr>
              <a:t>I	</a:t>
            </a:r>
            <a:r>
              <a:rPr sz="3100" i="1" spc="15" dirty="0">
                <a:latin typeface="Times New Roman"/>
                <a:cs typeface="Times New Roman"/>
              </a:rPr>
              <a:t>I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84414" y="1763034"/>
            <a:ext cx="3982720" cy="11093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5175"/>
              </a:lnSpc>
              <a:spcBef>
                <a:spcPts val="130"/>
              </a:spcBef>
              <a:tabLst>
                <a:tab pos="889000" algn="l"/>
                <a:tab pos="1673225" algn="l"/>
                <a:tab pos="2009775" algn="l"/>
                <a:tab pos="2566670" algn="l"/>
                <a:tab pos="3490595" algn="l"/>
              </a:tabLst>
            </a:pPr>
            <a:r>
              <a:rPr sz="3100" i="1" spc="15" dirty="0">
                <a:latin typeface="Times New Roman"/>
                <a:cs typeface="Times New Roman"/>
              </a:rPr>
              <a:t>I	</a:t>
            </a:r>
            <a:r>
              <a:rPr sz="6975" spc="345" baseline="-8363" dirty="0">
                <a:latin typeface="Symbol"/>
                <a:cs typeface="Symbol"/>
              </a:rPr>
              <a:t></a:t>
            </a:r>
            <a:r>
              <a:rPr sz="3100" i="1" spc="229" dirty="0">
                <a:latin typeface="Times New Roman"/>
                <a:cs typeface="Times New Roman"/>
              </a:rPr>
              <a:t>I	</a:t>
            </a:r>
            <a:r>
              <a:rPr sz="3100" i="1" spc="15" dirty="0">
                <a:latin typeface="Times New Roman"/>
                <a:cs typeface="Times New Roman"/>
              </a:rPr>
              <a:t>I	</a:t>
            </a:r>
            <a:r>
              <a:rPr sz="4650" spc="-1942" baseline="2688" dirty="0">
                <a:latin typeface="Symbol"/>
                <a:cs typeface="Symbol"/>
              </a:rPr>
              <a:t>⎤</a:t>
            </a:r>
            <a:r>
              <a:rPr sz="4650" spc="-1942" baseline="2688" dirty="0">
                <a:latin typeface="Times New Roman"/>
                <a:cs typeface="Times New Roman"/>
              </a:rPr>
              <a:t>	</a:t>
            </a:r>
            <a:r>
              <a:rPr sz="4650" spc="-1350" baseline="-4480" dirty="0">
                <a:latin typeface="Symbol"/>
                <a:cs typeface="Symbol"/>
              </a:rPr>
              <a:t>⎡</a:t>
            </a:r>
            <a:r>
              <a:rPr sz="3300" i="1" spc="-900" dirty="0">
                <a:latin typeface="Symbol"/>
                <a:cs typeface="Symbol"/>
              </a:rPr>
              <a:t></a:t>
            </a:r>
            <a:r>
              <a:rPr sz="3300" spc="-900" dirty="0">
                <a:latin typeface="Times New Roman"/>
                <a:cs typeface="Times New Roman"/>
              </a:rPr>
              <a:t>	</a:t>
            </a:r>
            <a:r>
              <a:rPr sz="3100" spc="25" dirty="0">
                <a:latin typeface="Times New Roman"/>
                <a:cs typeface="Times New Roman"/>
              </a:rPr>
              <a:t>0</a:t>
            </a:r>
            <a:r>
              <a:rPr sz="3100" spc="-190" dirty="0">
                <a:latin typeface="Times New Roman"/>
                <a:cs typeface="Times New Roman"/>
              </a:rPr>
              <a:t> </a:t>
            </a:r>
            <a:r>
              <a:rPr sz="4650" spc="-2047" baseline="-4480" dirty="0">
                <a:latin typeface="Symbol"/>
                <a:cs typeface="Symbol"/>
              </a:rPr>
              <a:t>⎤</a:t>
            </a:r>
            <a:endParaRPr sz="4650" baseline="-4480">
              <a:latin typeface="Symbol"/>
              <a:cs typeface="Symbol"/>
            </a:endParaRPr>
          </a:p>
          <a:p>
            <a:pPr marR="43180" algn="r">
              <a:lnSpc>
                <a:spcPts val="3315"/>
              </a:lnSpc>
            </a:pPr>
            <a:r>
              <a:rPr sz="3100" spc="-1295" dirty="0">
                <a:latin typeface="Symbol"/>
                <a:cs typeface="Symbol"/>
              </a:rPr>
              <a:t>⎥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26929" y="2255567"/>
            <a:ext cx="1010919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100" i="1" spc="40" dirty="0">
                <a:latin typeface="Times New Roman"/>
                <a:cs typeface="Times New Roman"/>
              </a:rPr>
              <a:t>M </a:t>
            </a:r>
            <a:r>
              <a:rPr sz="3100" spc="25" dirty="0">
                <a:latin typeface="Symbol"/>
                <a:cs typeface="Symbol"/>
              </a:rPr>
              <a:t></a:t>
            </a:r>
            <a:r>
              <a:rPr sz="3100" spc="110" dirty="0">
                <a:latin typeface="Times New Roman"/>
                <a:cs typeface="Times New Roman"/>
              </a:rPr>
              <a:t> </a:t>
            </a:r>
            <a:r>
              <a:rPr sz="4650" spc="-2122" baseline="-8960" dirty="0">
                <a:latin typeface="Symbol"/>
                <a:cs typeface="Symbol"/>
              </a:rPr>
              <a:t>⎢</a:t>
            </a:r>
            <a:endParaRPr sz="4650" baseline="-896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79896" y="4255575"/>
            <a:ext cx="232410" cy="208280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</a:t>
            </a:r>
            <a:r>
              <a:rPr sz="1400" spc="-5" dirty="0">
                <a:latin typeface="Trebuchet MS"/>
                <a:cs typeface="Trebuchet MS"/>
              </a:rPr>
              <a:t>David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Jacobs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87712" y="3500437"/>
            <a:ext cx="2676525" cy="2524125"/>
            <a:chOff x="3287712" y="3500437"/>
            <a:chExt cx="2676525" cy="2524125"/>
          </a:xfrm>
        </p:grpSpPr>
        <p:sp>
          <p:nvSpPr>
            <p:cNvPr id="22" name="object 22"/>
            <p:cNvSpPr/>
            <p:nvPr/>
          </p:nvSpPr>
          <p:spPr>
            <a:xfrm>
              <a:off x="3292474" y="3505199"/>
              <a:ext cx="2667000" cy="2514600"/>
            </a:xfrm>
            <a:custGeom>
              <a:avLst/>
              <a:gdLst/>
              <a:ahLst/>
              <a:cxnLst/>
              <a:rect l="l" t="t" r="r" b="b"/>
              <a:pathLst>
                <a:path w="2667000" h="2514600">
                  <a:moveTo>
                    <a:pt x="0" y="0"/>
                  </a:moveTo>
                  <a:lnTo>
                    <a:pt x="2666998" y="0"/>
                  </a:lnTo>
                  <a:lnTo>
                    <a:pt x="2666998" y="2514598"/>
                  </a:lnTo>
                  <a:lnTo>
                    <a:pt x="0" y="25145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11675" y="4571999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1447800" y="0"/>
                  </a:moveTo>
                  <a:lnTo>
                    <a:pt x="1320787" y="0"/>
                  </a:lnTo>
                  <a:lnTo>
                    <a:pt x="1320787" y="304812"/>
                  </a:lnTo>
                  <a:lnTo>
                    <a:pt x="1269987" y="304812"/>
                  </a:lnTo>
                  <a:lnTo>
                    <a:pt x="1269987" y="0"/>
                  </a:lnTo>
                  <a:lnTo>
                    <a:pt x="1016000" y="0"/>
                  </a:lnTo>
                  <a:lnTo>
                    <a:pt x="1016000" y="304812"/>
                  </a:lnTo>
                  <a:lnTo>
                    <a:pt x="965187" y="304812"/>
                  </a:lnTo>
                  <a:lnTo>
                    <a:pt x="965187" y="0"/>
                  </a:lnTo>
                  <a:lnTo>
                    <a:pt x="711200" y="0"/>
                  </a:lnTo>
                  <a:lnTo>
                    <a:pt x="711200" y="304812"/>
                  </a:lnTo>
                  <a:lnTo>
                    <a:pt x="660387" y="304812"/>
                  </a:lnTo>
                  <a:lnTo>
                    <a:pt x="660387" y="0"/>
                  </a:lnTo>
                  <a:lnTo>
                    <a:pt x="0" y="0"/>
                  </a:lnTo>
                  <a:lnTo>
                    <a:pt x="0" y="304812"/>
                  </a:lnTo>
                  <a:lnTo>
                    <a:pt x="0" y="1447800"/>
                  </a:lnTo>
                  <a:lnTo>
                    <a:pt x="1447800" y="1447800"/>
                  </a:lnTo>
                  <a:lnTo>
                    <a:pt x="1447800" y="304812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11675" y="4572000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0" y="0"/>
                  </a:moveTo>
                  <a:lnTo>
                    <a:pt x="1447799" y="0"/>
                  </a:lnTo>
                  <a:lnTo>
                    <a:pt x="1447799" y="1447798"/>
                  </a:lnTo>
                  <a:lnTo>
                    <a:pt x="0" y="14477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81475" y="4953000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558799" y="0"/>
                  </a:moveTo>
                  <a:lnTo>
                    <a:pt x="0" y="0"/>
                  </a:lnTo>
                </a:path>
              </a:pathLst>
            </a:custGeom>
            <a:ln w="507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30675" y="4876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81475" y="5257799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558799" y="0"/>
                  </a:moveTo>
                  <a:lnTo>
                    <a:pt x="0" y="0"/>
                  </a:lnTo>
                </a:path>
              </a:pathLst>
            </a:custGeom>
            <a:ln w="507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30675" y="5181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81475" y="5562599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558799" y="0"/>
                  </a:moveTo>
                  <a:lnTo>
                    <a:pt x="0" y="0"/>
                  </a:lnTo>
                </a:path>
              </a:pathLst>
            </a:custGeom>
            <a:ln w="507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30675" y="5486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76200"/>
                  </a:lnTo>
                  <a:lnTo>
                    <a:pt x="152400" y="152401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81475" y="5867400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558799" y="0"/>
                  </a:moveTo>
                  <a:lnTo>
                    <a:pt x="0" y="0"/>
                  </a:lnTo>
                </a:path>
              </a:pathLst>
            </a:custGeom>
            <a:ln w="507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30675" y="5791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76201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92674" y="4318000"/>
              <a:ext cx="0" cy="558800"/>
            </a:xfrm>
            <a:custGeom>
              <a:avLst/>
              <a:gdLst/>
              <a:ahLst/>
              <a:cxnLst/>
              <a:rect l="l" t="t" r="r" b="b"/>
              <a:pathLst>
                <a:path h="558800">
                  <a:moveTo>
                    <a:pt x="0" y="558799"/>
                  </a:moveTo>
                  <a:lnTo>
                    <a:pt x="0" y="0"/>
                  </a:lnTo>
                </a:path>
              </a:pathLst>
            </a:custGeom>
            <a:ln w="507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16475" y="4267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97474" y="4318000"/>
              <a:ext cx="0" cy="558800"/>
            </a:xfrm>
            <a:custGeom>
              <a:avLst/>
              <a:gdLst/>
              <a:ahLst/>
              <a:cxnLst/>
              <a:rect l="l" t="t" r="r" b="b"/>
              <a:pathLst>
                <a:path h="558800">
                  <a:moveTo>
                    <a:pt x="0" y="558799"/>
                  </a:moveTo>
                  <a:lnTo>
                    <a:pt x="0" y="0"/>
                  </a:lnTo>
                </a:path>
              </a:pathLst>
            </a:custGeom>
            <a:ln w="507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21275" y="4267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02274" y="4318000"/>
              <a:ext cx="0" cy="558800"/>
            </a:xfrm>
            <a:custGeom>
              <a:avLst/>
              <a:gdLst/>
              <a:ahLst/>
              <a:cxnLst/>
              <a:rect l="l" t="t" r="r" b="b"/>
              <a:pathLst>
                <a:path h="558800">
                  <a:moveTo>
                    <a:pt x="0" y="558799"/>
                  </a:moveTo>
                  <a:lnTo>
                    <a:pt x="0" y="0"/>
                  </a:lnTo>
                </a:path>
              </a:pathLst>
            </a:custGeom>
            <a:ln w="507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26075" y="4267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07074" y="4318000"/>
              <a:ext cx="0" cy="558800"/>
            </a:xfrm>
            <a:custGeom>
              <a:avLst/>
              <a:gdLst/>
              <a:ahLst/>
              <a:cxnLst/>
              <a:rect l="l" t="t" r="r" b="b"/>
              <a:pathLst>
                <a:path h="558800">
                  <a:moveTo>
                    <a:pt x="0" y="558799"/>
                  </a:moveTo>
                  <a:lnTo>
                    <a:pt x="0" y="0"/>
                  </a:lnTo>
                </a:path>
              </a:pathLst>
            </a:custGeom>
            <a:ln w="507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30875" y="4267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321" y="223520"/>
            <a:ext cx="70885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Does </a:t>
            </a:r>
            <a:r>
              <a:rPr dirty="0"/>
              <a:t>This </a:t>
            </a:r>
            <a:r>
              <a:rPr spc="-5" dirty="0"/>
              <a:t>Matrix</a:t>
            </a:r>
            <a:r>
              <a:rPr spc="-10" dirty="0"/>
              <a:t> </a:t>
            </a:r>
            <a:r>
              <a:rPr spc="-5" dirty="0"/>
              <a:t>Reveal?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59840"/>
            <a:ext cx="62160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First, let’s consider </a:t>
            </a:r>
            <a:r>
              <a:rPr sz="2700" dirty="0">
                <a:latin typeface="Carlito"/>
                <a:cs typeface="Carlito"/>
              </a:rPr>
              <a:t>an </a:t>
            </a:r>
            <a:r>
              <a:rPr sz="2700" spc="-345" dirty="0">
                <a:latin typeface="Carlito"/>
                <a:cs typeface="Carlito"/>
              </a:rPr>
              <a:t>axis-­‐aligned</a:t>
            </a:r>
            <a:r>
              <a:rPr sz="2700" spc="-180" dirty="0">
                <a:latin typeface="Carlito"/>
                <a:cs typeface="Carlito"/>
              </a:rPr>
              <a:t> </a:t>
            </a:r>
            <a:r>
              <a:rPr sz="2700" spc="-85" dirty="0">
                <a:latin typeface="Carlito"/>
                <a:cs typeface="Carlito"/>
              </a:rPr>
              <a:t>corner: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450335"/>
            <a:ext cx="8002905" cy="2336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21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This</a:t>
            </a:r>
            <a:r>
              <a:rPr sz="2700" spc="-5" dirty="0">
                <a:latin typeface="Carlito"/>
                <a:cs typeface="Carlito"/>
              </a:rPr>
              <a:t> means:</a:t>
            </a:r>
            <a:endParaRPr sz="2700">
              <a:latin typeface="Carlito"/>
              <a:cs typeface="Carlito"/>
            </a:endParaRPr>
          </a:p>
          <a:p>
            <a:pPr marL="755650" lvl="1" indent="-285750">
              <a:lnSpc>
                <a:spcPts val="2855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Dominant gradient directions </a:t>
            </a:r>
            <a:r>
              <a:rPr sz="2400" dirty="0">
                <a:latin typeface="Carlito"/>
                <a:cs typeface="Carlito"/>
              </a:rPr>
              <a:t>align </a:t>
            </a:r>
            <a:r>
              <a:rPr sz="2400" spc="-5" dirty="0">
                <a:latin typeface="Carlito"/>
                <a:cs typeface="Carlito"/>
              </a:rPr>
              <a:t>with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axis</a:t>
            </a:r>
            <a:endParaRPr sz="2400">
              <a:latin typeface="Carlito"/>
              <a:cs typeface="Carlito"/>
            </a:endParaRPr>
          </a:p>
          <a:p>
            <a:pPr marL="749300" marR="5080" lvl="1" indent="-279400">
              <a:lnSpc>
                <a:spcPts val="2320"/>
              </a:lnSpc>
              <a:spcBef>
                <a:spcPts val="56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rlito"/>
                <a:cs typeface="Carlito"/>
              </a:rPr>
              <a:t>If either </a:t>
            </a:r>
            <a:r>
              <a:rPr sz="2400" i="1" dirty="0">
                <a:latin typeface="Times New Roman"/>
                <a:cs typeface="Times New Roman"/>
              </a:rPr>
              <a:t>λ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close </a:t>
            </a:r>
            <a:r>
              <a:rPr sz="240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0, </a:t>
            </a:r>
            <a:r>
              <a:rPr sz="2400" dirty="0">
                <a:latin typeface="Carlito"/>
                <a:cs typeface="Carlito"/>
              </a:rPr>
              <a:t>then this is </a:t>
            </a:r>
            <a:r>
              <a:rPr sz="2400" spc="-5" dirty="0">
                <a:latin typeface="Carlito"/>
                <a:cs typeface="Carlito"/>
              </a:rPr>
              <a:t>not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corner, </a:t>
            </a:r>
            <a:r>
              <a:rPr sz="2400" dirty="0">
                <a:latin typeface="Carlito"/>
                <a:cs typeface="Carlito"/>
              </a:rPr>
              <a:t>so </a:t>
            </a:r>
            <a:r>
              <a:rPr sz="2400" spc="-5" dirty="0">
                <a:latin typeface="Carlito"/>
                <a:cs typeface="Carlito"/>
              </a:rPr>
              <a:t>look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for  locations where both are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large.</a:t>
            </a:r>
            <a:endParaRPr sz="2400">
              <a:latin typeface="Carlito"/>
              <a:cs typeface="Carlito"/>
            </a:endParaRPr>
          </a:p>
          <a:p>
            <a:pPr marL="355600" marR="311150" indent="-342900">
              <a:lnSpc>
                <a:spcPct val="78800"/>
              </a:lnSpc>
              <a:spcBef>
                <a:spcPts val="18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What </a:t>
            </a:r>
            <a:r>
              <a:rPr sz="2700" dirty="0">
                <a:latin typeface="Carlito"/>
                <a:cs typeface="Carlito"/>
              </a:rPr>
              <a:t>if </a:t>
            </a:r>
            <a:r>
              <a:rPr sz="2700" spc="-5" dirty="0">
                <a:latin typeface="Carlito"/>
                <a:cs typeface="Carlito"/>
              </a:rPr>
              <a:t>we have </a:t>
            </a:r>
            <a:r>
              <a:rPr sz="2700" dirty="0">
                <a:latin typeface="Carlito"/>
                <a:cs typeface="Carlito"/>
              </a:rPr>
              <a:t>a </a:t>
            </a:r>
            <a:r>
              <a:rPr sz="2700" spc="-5" dirty="0">
                <a:latin typeface="Carlito"/>
                <a:cs typeface="Carlito"/>
              </a:rPr>
              <a:t>corner </a:t>
            </a:r>
            <a:r>
              <a:rPr sz="2700" dirty="0">
                <a:latin typeface="Carlito"/>
                <a:cs typeface="Carlito"/>
              </a:rPr>
              <a:t>that is </a:t>
            </a:r>
            <a:r>
              <a:rPr sz="2700" spc="-5" dirty="0">
                <a:latin typeface="Carlito"/>
                <a:cs typeface="Carlito"/>
              </a:rPr>
              <a:t>not </a:t>
            </a:r>
            <a:r>
              <a:rPr sz="2700" dirty="0">
                <a:latin typeface="Carlito"/>
                <a:cs typeface="Carlito"/>
              </a:rPr>
              <a:t>aligned </a:t>
            </a:r>
            <a:r>
              <a:rPr sz="2700" spc="-5" dirty="0">
                <a:latin typeface="Carlito"/>
                <a:cs typeface="Carlito"/>
              </a:rPr>
              <a:t>with </a:t>
            </a:r>
            <a:r>
              <a:rPr sz="2700" dirty="0">
                <a:latin typeface="Carlito"/>
                <a:cs typeface="Carlito"/>
              </a:rPr>
              <a:t>the  </a:t>
            </a:r>
            <a:r>
              <a:rPr sz="2700" spc="-5" dirty="0">
                <a:latin typeface="Carlito"/>
                <a:cs typeface="Carlito"/>
              </a:rPr>
              <a:t>image </a:t>
            </a:r>
            <a:r>
              <a:rPr sz="2700" dirty="0">
                <a:latin typeface="Carlito"/>
                <a:cs typeface="Carlito"/>
              </a:rPr>
              <a:t>axes?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3461" y="2707650"/>
            <a:ext cx="292798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760980" algn="l"/>
              </a:tabLst>
            </a:pPr>
            <a:r>
              <a:rPr sz="3100" spc="-1295" dirty="0">
                <a:latin typeface="Symbol"/>
                <a:cs typeface="Symbol"/>
              </a:rPr>
              <a:t>⎣</a:t>
            </a:r>
            <a:r>
              <a:rPr sz="3100" spc="-1295" dirty="0">
                <a:latin typeface="Times New Roman"/>
                <a:cs typeface="Times New Roman"/>
              </a:rPr>
              <a:t>	</a:t>
            </a:r>
            <a:r>
              <a:rPr sz="3100" spc="-1515" dirty="0">
                <a:latin typeface="Symbol"/>
                <a:cs typeface="Symbol"/>
              </a:rPr>
              <a:t>⎦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3461" y="1939906"/>
            <a:ext cx="17907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295" dirty="0">
                <a:latin typeface="Symbol"/>
                <a:cs typeface="Symbol"/>
              </a:rPr>
              <a:t>⎡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6275" y="2449884"/>
            <a:ext cx="1155065" cy="739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88060" algn="l"/>
              </a:tabLst>
            </a:pPr>
            <a:r>
              <a:rPr sz="4650" spc="50" dirty="0">
                <a:latin typeface="Symbol"/>
                <a:cs typeface="Symbol"/>
              </a:rPr>
              <a:t></a:t>
            </a:r>
            <a:r>
              <a:rPr sz="4650" spc="50" dirty="0">
                <a:latin typeface="Times New Roman"/>
                <a:cs typeface="Times New Roman"/>
              </a:rPr>
              <a:t>	</a:t>
            </a:r>
            <a:r>
              <a:rPr sz="3100" spc="-1515" dirty="0">
                <a:latin typeface="Symbol"/>
                <a:cs typeface="Symbol"/>
              </a:rPr>
              <a:t>⎥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87264" y="2820266"/>
            <a:ext cx="14287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2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5396" y="2543474"/>
            <a:ext cx="14287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2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1098" y="1948606"/>
            <a:ext cx="14287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2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0699" y="2534332"/>
            <a:ext cx="1466215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885825" algn="l"/>
              </a:tabLst>
            </a:pPr>
            <a:r>
              <a:rPr sz="4650" spc="-1942" baseline="-14336" dirty="0">
                <a:latin typeface="Symbol"/>
                <a:cs typeface="Symbol"/>
              </a:rPr>
              <a:t>⎣</a:t>
            </a:r>
            <a:r>
              <a:rPr sz="4650" spc="-405" baseline="-14336" dirty="0">
                <a:latin typeface="Times New Roman"/>
                <a:cs typeface="Times New Roman"/>
              </a:rPr>
              <a:t> </a:t>
            </a:r>
            <a:r>
              <a:rPr sz="3100" spc="25" dirty="0">
                <a:latin typeface="Times New Roman"/>
                <a:cs typeface="Times New Roman"/>
              </a:rPr>
              <a:t>0	</a:t>
            </a:r>
            <a:r>
              <a:rPr sz="3300" i="1" spc="-85" dirty="0">
                <a:latin typeface="Symbol"/>
                <a:cs typeface="Symbol"/>
              </a:rPr>
              <a:t></a:t>
            </a:r>
            <a:r>
              <a:rPr sz="3300" i="1" spc="310" dirty="0">
                <a:latin typeface="Times New Roman"/>
                <a:cs typeface="Times New Roman"/>
              </a:rPr>
              <a:t> </a:t>
            </a:r>
            <a:r>
              <a:rPr sz="4650" spc="-2047" baseline="-14336" dirty="0">
                <a:latin typeface="Symbol"/>
                <a:cs typeface="Symbol"/>
              </a:rPr>
              <a:t>⎦</a:t>
            </a:r>
            <a:endParaRPr sz="4650" baseline="-14336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61855" y="2820266"/>
            <a:ext cx="129539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15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33028" y="2820266"/>
            <a:ext cx="44450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27660" algn="l"/>
              </a:tabLst>
            </a:pPr>
            <a:r>
              <a:rPr sz="1800" i="1" spc="15" dirty="0">
                <a:latin typeface="Times New Roman"/>
                <a:cs typeface="Times New Roman"/>
              </a:rPr>
              <a:t>x	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81894" y="2225417"/>
            <a:ext cx="1564640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1200"/>
              </a:lnSpc>
              <a:spcBef>
                <a:spcPts val="120"/>
              </a:spcBef>
              <a:tabLst>
                <a:tab pos="353060" algn="l"/>
                <a:tab pos="1408430" algn="l"/>
              </a:tabLst>
            </a:pPr>
            <a:r>
              <a:rPr sz="1800" i="1" spc="15" dirty="0">
                <a:latin typeface="Times New Roman"/>
                <a:cs typeface="Times New Roman"/>
              </a:rPr>
              <a:t>x	y	</a:t>
            </a:r>
            <a:r>
              <a:rPr sz="1800" spc="2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512445">
              <a:lnSpc>
                <a:spcPts val="2760"/>
              </a:lnSpc>
            </a:pPr>
            <a:r>
              <a:rPr sz="4650" spc="-1942" baseline="-8960" dirty="0">
                <a:latin typeface="Symbol"/>
                <a:cs typeface="Symbol"/>
              </a:rPr>
              <a:t>⎥</a:t>
            </a:r>
            <a:r>
              <a:rPr sz="4650" spc="-89" baseline="-8960" dirty="0">
                <a:latin typeface="Times New Roman"/>
                <a:cs typeface="Times New Roman"/>
              </a:rPr>
              <a:t> </a:t>
            </a:r>
            <a:r>
              <a:rPr sz="3100" spc="25" dirty="0">
                <a:latin typeface="Symbol"/>
                <a:cs typeface="Symbol"/>
              </a:rPr>
              <a:t></a:t>
            </a:r>
            <a:r>
              <a:rPr sz="3100" spc="-95" dirty="0">
                <a:latin typeface="Times New Roman"/>
                <a:cs typeface="Times New Roman"/>
              </a:rPr>
              <a:t> </a:t>
            </a:r>
            <a:r>
              <a:rPr sz="4650" spc="-1942" baseline="-16129" dirty="0">
                <a:latin typeface="Symbol"/>
                <a:cs typeface="Symbol"/>
              </a:rPr>
              <a:t>⎢</a:t>
            </a:r>
            <a:endParaRPr sz="4650" baseline="-16129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32009" y="1862173"/>
            <a:ext cx="775335" cy="739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650" spc="50" dirty="0">
                <a:latin typeface="Symbol"/>
                <a:cs typeface="Symbol"/>
              </a:rPr>
              <a:t></a:t>
            </a:r>
            <a:r>
              <a:rPr sz="4650" spc="459" dirty="0">
                <a:latin typeface="Times New Roman"/>
                <a:cs typeface="Times New Roman"/>
              </a:rPr>
              <a:t> </a:t>
            </a:r>
            <a:r>
              <a:rPr sz="1800" i="1" spc="15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84080" y="2556161"/>
            <a:ext cx="15875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i="1" spc="15" dirty="0">
                <a:latin typeface="Times New Roman"/>
                <a:cs typeface="Times New Roman"/>
              </a:rPr>
              <a:t>I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8061" y="2357882"/>
            <a:ext cx="1146810" cy="739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974725" algn="l"/>
              </a:tabLst>
            </a:pPr>
            <a:r>
              <a:rPr sz="4650" spc="-802" baseline="-11648" dirty="0">
                <a:latin typeface="Symbol"/>
                <a:cs typeface="Symbol"/>
              </a:rPr>
              <a:t>⎢</a:t>
            </a:r>
            <a:r>
              <a:rPr sz="6975" spc="-802" baseline="-8363" dirty="0">
                <a:latin typeface="Symbol"/>
                <a:cs typeface="Symbol"/>
              </a:rPr>
              <a:t></a:t>
            </a:r>
            <a:r>
              <a:rPr sz="3100" i="1" spc="-535" dirty="0">
                <a:latin typeface="Times New Roman"/>
                <a:cs typeface="Times New Roman"/>
              </a:rPr>
              <a:t>I	</a:t>
            </a:r>
            <a:r>
              <a:rPr sz="3100" i="1" spc="15" dirty="0">
                <a:latin typeface="Times New Roman"/>
                <a:cs typeface="Times New Roman"/>
              </a:rPr>
              <a:t>I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84414" y="1763034"/>
            <a:ext cx="3982720" cy="11093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5175"/>
              </a:lnSpc>
              <a:spcBef>
                <a:spcPts val="130"/>
              </a:spcBef>
              <a:tabLst>
                <a:tab pos="889000" algn="l"/>
                <a:tab pos="1673225" algn="l"/>
                <a:tab pos="2009775" algn="l"/>
                <a:tab pos="2566670" algn="l"/>
                <a:tab pos="3490595" algn="l"/>
              </a:tabLst>
            </a:pPr>
            <a:r>
              <a:rPr sz="3100" i="1" spc="15" dirty="0">
                <a:latin typeface="Times New Roman"/>
                <a:cs typeface="Times New Roman"/>
              </a:rPr>
              <a:t>I	</a:t>
            </a:r>
            <a:r>
              <a:rPr sz="6975" spc="345" baseline="-8363" dirty="0">
                <a:latin typeface="Symbol"/>
                <a:cs typeface="Symbol"/>
              </a:rPr>
              <a:t></a:t>
            </a:r>
            <a:r>
              <a:rPr sz="3100" i="1" spc="229" dirty="0">
                <a:latin typeface="Times New Roman"/>
                <a:cs typeface="Times New Roman"/>
              </a:rPr>
              <a:t>I	</a:t>
            </a:r>
            <a:r>
              <a:rPr sz="3100" i="1" spc="15" dirty="0">
                <a:latin typeface="Times New Roman"/>
                <a:cs typeface="Times New Roman"/>
              </a:rPr>
              <a:t>I	</a:t>
            </a:r>
            <a:r>
              <a:rPr sz="4650" spc="-1942" baseline="2688" dirty="0">
                <a:latin typeface="Symbol"/>
                <a:cs typeface="Symbol"/>
              </a:rPr>
              <a:t>⎤</a:t>
            </a:r>
            <a:r>
              <a:rPr sz="4650" spc="-1942" baseline="2688" dirty="0">
                <a:latin typeface="Times New Roman"/>
                <a:cs typeface="Times New Roman"/>
              </a:rPr>
              <a:t>	</a:t>
            </a:r>
            <a:r>
              <a:rPr sz="4650" spc="-1350" baseline="-4480" dirty="0">
                <a:latin typeface="Symbol"/>
                <a:cs typeface="Symbol"/>
              </a:rPr>
              <a:t>⎡</a:t>
            </a:r>
            <a:r>
              <a:rPr sz="3300" i="1" spc="-900" dirty="0">
                <a:latin typeface="Symbol"/>
                <a:cs typeface="Symbol"/>
              </a:rPr>
              <a:t></a:t>
            </a:r>
            <a:r>
              <a:rPr sz="3300" spc="-900" dirty="0">
                <a:latin typeface="Times New Roman"/>
                <a:cs typeface="Times New Roman"/>
              </a:rPr>
              <a:t>	</a:t>
            </a:r>
            <a:r>
              <a:rPr sz="3100" spc="25" dirty="0">
                <a:latin typeface="Times New Roman"/>
                <a:cs typeface="Times New Roman"/>
              </a:rPr>
              <a:t>0</a:t>
            </a:r>
            <a:r>
              <a:rPr sz="3100" spc="-190" dirty="0">
                <a:latin typeface="Times New Roman"/>
                <a:cs typeface="Times New Roman"/>
              </a:rPr>
              <a:t> </a:t>
            </a:r>
            <a:r>
              <a:rPr sz="4650" spc="-2047" baseline="-4480" dirty="0">
                <a:latin typeface="Symbol"/>
                <a:cs typeface="Symbol"/>
              </a:rPr>
              <a:t>⎤</a:t>
            </a:r>
            <a:endParaRPr sz="4650" baseline="-4480">
              <a:latin typeface="Symbol"/>
              <a:cs typeface="Symbol"/>
            </a:endParaRPr>
          </a:p>
          <a:p>
            <a:pPr marR="43180" algn="r">
              <a:lnSpc>
                <a:spcPts val="3315"/>
              </a:lnSpc>
            </a:pPr>
            <a:r>
              <a:rPr sz="3100" spc="-1295" dirty="0">
                <a:latin typeface="Symbol"/>
                <a:cs typeface="Symbol"/>
              </a:rPr>
              <a:t>⎥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26929" y="2255567"/>
            <a:ext cx="1010919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100" i="1" spc="40" dirty="0">
                <a:latin typeface="Times New Roman"/>
                <a:cs typeface="Times New Roman"/>
              </a:rPr>
              <a:t>M </a:t>
            </a:r>
            <a:r>
              <a:rPr sz="3100" spc="25" dirty="0">
                <a:latin typeface="Symbol"/>
                <a:cs typeface="Symbol"/>
              </a:rPr>
              <a:t></a:t>
            </a:r>
            <a:r>
              <a:rPr sz="3100" spc="110" dirty="0">
                <a:latin typeface="Times New Roman"/>
                <a:cs typeface="Times New Roman"/>
              </a:rPr>
              <a:t> </a:t>
            </a:r>
            <a:r>
              <a:rPr sz="4650" spc="-2122" baseline="-8960" dirty="0">
                <a:latin typeface="Symbol"/>
                <a:cs typeface="Symbol"/>
              </a:rPr>
              <a:t>⎢</a:t>
            </a:r>
            <a:endParaRPr sz="4650" baseline="-896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79896" y="4255575"/>
            <a:ext cx="232410" cy="208280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</a:t>
            </a:r>
            <a:r>
              <a:rPr sz="1400" spc="-5" dirty="0">
                <a:latin typeface="Trebuchet MS"/>
                <a:cs typeface="Trebuchet MS"/>
              </a:rPr>
              <a:t>David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Jacobs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750060" y="2003425"/>
            <a:ext cx="1113155" cy="1049655"/>
            <a:chOff x="7750060" y="2003425"/>
            <a:chExt cx="1113155" cy="1049655"/>
          </a:xfrm>
        </p:grpSpPr>
        <p:sp>
          <p:nvSpPr>
            <p:cNvPr id="22" name="object 22"/>
            <p:cNvSpPr/>
            <p:nvPr/>
          </p:nvSpPr>
          <p:spPr>
            <a:xfrm>
              <a:off x="7754822" y="2008187"/>
              <a:ext cx="1103630" cy="1040130"/>
            </a:xfrm>
            <a:custGeom>
              <a:avLst/>
              <a:gdLst/>
              <a:ahLst/>
              <a:cxnLst/>
              <a:rect l="l" t="t" r="r" b="b"/>
              <a:pathLst>
                <a:path w="1103629" h="1040130">
                  <a:moveTo>
                    <a:pt x="0" y="0"/>
                  </a:moveTo>
                  <a:lnTo>
                    <a:pt x="1103309" y="0"/>
                  </a:lnTo>
                  <a:lnTo>
                    <a:pt x="1103309" y="1039809"/>
                  </a:lnTo>
                  <a:lnTo>
                    <a:pt x="0" y="103980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59190" y="2449322"/>
              <a:ext cx="599440" cy="598805"/>
            </a:xfrm>
            <a:custGeom>
              <a:avLst/>
              <a:gdLst/>
              <a:ahLst/>
              <a:cxnLst/>
              <a:rect l="l" t="t" r="r" b="b"/>
              <a:pathLst>
                <a:path w="599440" h="598805">
                  <a:moveTo>
                    <a:pt x="598944" y="0"/>
                  </a:moveTo>
                  <a:lnTo>
                    <a:pt x="0" y="0"/>
                  </a:lnTo>
                  <a:lnTo>
                    <a:pt x="0" y="598677"/>
                  </a:lnTo>
                  <a:lnTo>
                    <a:pt x="598944" y="598677"/>
                  </a:lnTo>
                  <a:lnTo>
                    <a:pt x="598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59190" y="2449322"/>
              <a:ext cx="599440" cy="598805"/>
            </a:xfrm>
            <a:custGeom>
              <a:avLst/>
              <a:gdLst/>
              <a:ahLst/>
              <a:cxnLst/>
              <a:rect l="l" t="t" r="r" b="b"/>
              <a:pathLst>
                <a:path w="599440" h="598805">
                  <a:moveTo>
                    <a:pt x="0" y="0"/>
                  </a:moveTo>
                  <a:lnTo>
                    <a:pt x="598940" y="0"/>
                  </a:lnTo>
                  <a:lnTo>
                    <a:pt x="598940" y="598679"/>
                  </a:lnTo>
                  <a:lnTo>
                    <a:pt x="0" y="5986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26981" y="2606865"/>
              <a:ext cx="227329" cy="0"/>
            </a:xfrm>
            <a:custGeom>
              <a:avLst/>
              <a:gdLst/>
              <a:ahLst/>
              <a:cxnLst/>
              <a:rect l="l" t="t" r="r" b="b"/>
              <a:pathLst>
                <a:path w="227329">
                  <a:moveTo>
                    <a:pt x="226785" y="0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01583" y="256876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26981" y="2732913"/>
              <a:ext cx="227329" cy="0"/>
            </a:xfrm>
            <a:custGeom>
              <a:avLst/>
              <a:gdLst/>
              <a:ahLst/>
              <a:cxnLst/>
              <a:rect l="l" t="t" r="r" b="b"/>
              <a:pathLst>
                <a:path w="227329">
                  <a:moveTo>
                    <a:pt x="226785" y="0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01583" y="269481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26981" y="2858947"/>
              <a:ext cx="227329" cy="0"/>
            </a:xfrm>
            <a:custGeom>
              <a:avLst/>
              <a:gdLst/>
              <a:ahLst/>
              <a:cxnLst/>
              <a:rect l="l" t="t" r="r" b="b"/>
              <a:pathLst>
                <a:path w="227329">
                  <a:moveTo>
                    <a:pt x="226785" y="0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01583" y="282084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26981" y="2984982"/>
              <a:ext cx="227329" cy="0"/>
            </a:xfrm>
            <a:custGeom>
              <a:avLst/>
              <a:gdLst/>
              <a:ahLst/>
              <a:cxnLst/>
              <a:rect l="l" t="t" r="r" b="b"/>
              <a:pathLst>
                <a:path w="227329">
                  <a:moveTo>
                    <a:pt x="226785" y="0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01583" y="294688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16810" y="2348681"/>
              <a:ext cx="0" cy="226695"/>
            </a:xfrm>
            <a:custGeom>
              <a:avLst/>
              <a:gdLst/>
              <a:ahLst/>
              <a:cxnLst/>
              <a:rect l="l" t="t" r="r" b="b"/>
              <a:pathLst>
                <a:path h="226694">
                  <a:moveTo>
                    <a:pt x="0" y="226676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78710" y="23232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42907" y="2348681"/>
              <a:ext cx="0" cy="226695"/>
            </a:xfrm>
            <a:custGeom>
              <a:avLst/>
              <a:gdLst/>
              <a:ahLst/>
              <a:cxnLst/>
              <a:rect l="l" t="t" r="r" b="b"/>
              <a:pathLst>
                <a:path h="226694">
                  <a:moveTo>
                    <a:pt x="0" y="226676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04808" y="23232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68993" y="2348681"/>
              <a:ext cx="0" cy="226695"/>
            </a:xfrm>
            <a:custGeom>
              <a:avLst/>
              <a:gdLst/>
              <a:ahLst/>
              <a:cxnLst/>
              <a:rect l="l" t="t" r="r" b="b"/>
              <a:pathLst>
                <a:path h="226694">
                  <a:moveTo>
                    <a:pt x="0" y="226676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30894" y="23232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95091" y="2348681"/>
              <a:ext cx="0" cy="226695"/>
            </a:xfrm>
            <a:custGeom>
              <a:avLst/>
              <a:gdLst/>
              <a:ahLst/>
              <a:cxnLst/>
              <a:rect l="l" t="t" r="r" b="b"/>
              <a:pathLst>
                <a:path h="226694">
                  <a:moveTo>
                    <a:pt x="0" y="226676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56992" y="23232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1114" y="223520"/>
            <a:ext cx="3007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General</a:t>
            </a:r>
            <a:r>
              <a:rPr spc="-65" dirty="0"/>
              <a:t> </a:t>
            </a:r>
            <a:r>
              <a:rPr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374457"/>
            <a:ext cx="410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Since </a:t>
            </a:r>
            <a:r>
              <a:rPr sz="2000" i="1" dirty="0">
                <a:latin typeface="Times New Roman"/>
                <a:cs typeface="Times New Roman"/>
              </a:rPr>
              <a:t>M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symmetric, we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have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03970" y="1458190"/>
            <a:ext cx="17018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245" dirty="0">
                <a:latin typeface="Symbol"/>
                <a:cs typeface="Symbol"/>
              </a:rPr>
              <a:t>⎥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954" y="1729619"/>
            <a:ext cx="132207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9015" algn="l"/>
              </a:tabLst>
            </a:pPr>
            <a:r>
              <a:rPr sz="2950" spc="-1245" dirty="0">
                <a:latin typeface="Symbol"/>
                <a:cs typeface="Symbol"/>
              </a:rPr>
              <a:t>⎣</a:t>
            </a:r>
            <a:r>
              <a:rPr sz="2950" spc="-1245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Times New Roman"/>
                <a:cs typeface="Times New Roman"/>
              </a:rPr>
              <a:t>2</a:t>
            </a:r>
            <a:r>
              <a:rPr sz="1700" spc="-145" dirty="0">
                <a:latin typeface="Times New Roman"/>
                <a:cs typeface="Times New Roman"/>
              </a:rPr>
              <a:t> </a:t>
            </a:r>
            <a:r>
              <a:rPr sz="2950" spc="-1450" dirty="0">
                <a:latin typeface="Symbol"/>
                <a:cs typeface="Symbol"/>
              </a:rPr>
              <a:t>⎦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6554" y="1458190"/>
            <a:ext cx="47180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950" spc="-1245" dirty="0">
                <a:latin typeface="Symbol"/>
                <a:cs typeface="Symbol"/>
              </a:rPr>
              <a:t>⎢</a:t>
            </a:r>
            <a:r>
              <a:rPr sz="2950" spc="-325" dirty="0">
                <a:latin typeface="Times New Roman"/>
                <a:cs typeface="Times New Roman"/>
              </a:rPr>
              <a:t> </a:t>
            </a:r>
            <a:r>
              <a:rPr sz="4425" spc="-315" baseline="-26365" dirty="0">
                <a:latin typeface="Times New Roman"/>
                <a:cs typeface="Times New Roman"/>
              </a:rPr>
              <a:t>0</a:t>
            </a:r>
            <a:endParaRPr sz="4425" baseline="-2636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4757" y="1072151"/>
            <a:ext cx="7524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latin typeface="Times New Roman"/>
                <a:cs typeface="Times New Roman"/>
              </a:rPr>
              <a:t>0</a:t>
            </a:r>
            <a:r>
              <a:rPr sz="2950" spc="-145" dirty="0">
                <a:latin typeface="Times New Roman"/>
                <a:cs typeface="Times New Roman"/>
              </a:rPr>
              <a:t> </a:t>
            </a:r>
            <a:r>
              <a:rPr sz="4425" spc="-1237" baseline="-3766" dirty="0">
                <a:latin typeface="Symbol"/>
                <a:cs typeface="Symbol"/>
              </a:rPr>
              <a:t>⎤</a:t>
            </a:r>
            <a:r>
              <a:rPr sz="4425" i="1" spc="-1237" baseline="-41431" dirty="0">
                <a:latin typeface="Times New Roman"/>
                <a:cs typeface="Times New Roman"/>
              </a:rPr>
              <a:t>R</a:t>
            </a:r>
            <a:endParaRPr sz="4425" baseline="-4143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6941" y="1613469"/>
            <a:ext cx="231775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i="1" spc="-80" dirty="0">
                <a:latin typeface="Symbol"/>
                <a:cs typeface="Symbol"/>
              </a:rPr>
              <a:t>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6171" y="1329972"/>
            <a:ext cx="1758950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950" i="1" spc="5" dirty="0">
                <a:latin typeface="Times New Roman"/>
                <a:cs typeface="Times New Roman"/>
              </a:rPr>
              <a:t>M </a:t>
            </a:r>
            <a:r>
              <a:rPr sz="2950" spc="5" dirty="0">
                <a:latin typeface="Symbol"/>
                <a:cs typeface="Symbol"/>
              </a:rPr>
              <a:t>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i="1" spc="25" dirty="0">
                <a:latin typeface="Times New Roman"/>
                <a:cs typeface="Times New Roman"/>
              </a:rPr>
              <a:t>R</a:t>
            </a:r>
            <a:r>
              <a:rPr sz="2550" spc="37" baseline="42483" dirty="0">
                <a:latin typeface="Symbol"/>
                <a:cs typeface="Symbol"/>
              </a:rPr>
              <a:t></a:t>
            </a:r>
            <a:r>
              <a:rPr sz="2550" spc="37" baseline="42483" dirty="0">
                <a:latin typeface="Times New Roman"/>
                <a:cs typeface="Times New Roman"/>
              </a:rPr>
              <a:t>1</a:t>
            </a:r>
            <a:r>
              <a:rPr sz="2550" spc="127" baseline="42483" dirty="0">
                <a:latin typeface="Times New Roman"/>
                <a:cs typeface="Times New Roman"/>
              </a:rPr>
              <a:t> </a:t>
            </a:r>
            <a:r>
              <a:rPr sz="4425" spc="-1117" baseline="37664" dirty="0">
                <a:latin typeface="Symbol"/>
                <a:cs typeface="Symbol"/>
              </a:rPr>
              <a:t>⎡</a:t>
            </a:r>
            <a:r>
              <a:rPr sz="4650" i="1" spc="-1117" baseline="39426" dirty="0">
                <a:latin typeface="Symbol"/>
                <a:cs typeface="Symbol"/>
              </a:rPr>
              <a:t></a:t>
            </a:r>
            <a:r>
              <a:rPr sz="2550" spc="-1117" baseline="47385" dirty="0">
                <a:latin typeface="Times New Roman"/>
                <a:cs typeface="Times New Roman"/>
              </a:rPr>
              <a:t>1</a:t>
            </a:r>
            <a:endParaRPr sz="2550" baseline="47385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93695" y="3870792"/>
            <a:ext cx="3756660" cy="2226945"/>
            <a:chOff x="1893695" y="3870792"/>
            <a:chExt cx="3756660" cy="2226945"/>
          </a:xfrm>
        </p:grpSpPr>
        <p:sp>
          <p:nvSpPr>
            <p:cNvPr id="11" name="object 11"/>
            <p:cNvSpPr/>
            <p:nvPr/>
          </p:nvSpPr>
          <p:spPr>
            <a:xfrm>
              <a:off x="1903214" y="3880314"/>
              <a:ext cx="3737610" cy="2207895"/>
            </a:xfrm>
            <a:custGeom>
              <a:avLst/>
              <a:gdLst/>
              <a:ahLst/>
              <a:cxnLst/>
              <a:rect l="l" t="t" r="r" b="b"/>
              <a:pathLst>
                <a:path w="3737610" h="2207895">
                  <a:moveTo>
                    <a:pt x="2639363" y="0"/>
                  </a:moveTo>
                  <a:lnTo>
                    <a:pt x="2587575" y="524"/>
                  </a:lnTo>
                  <a:lnTo>
                    <a:pt x="2535058" y="2059"/>
                  </a:lnTo>
                  <a:lnTo>
                    <a:pt x="2481844" y="4609"/>
                  </a:lnTo>
                  <a:lnTo>
                    <a:pt x="2427968" y="8179"/>
                  </a:lnTo>
                  <a:lnTo>
                    <a:pt x="2373463" y="12774"/>
                  </a:lnTo>
                  <a:lnTo>
                    <a:pt x="2318362" y="18397"/>
                  </a:lnTo>
                  <a:lnTo>
                    <a:pt x="2262698" y="25055"/>
                  </a:lnTo>
                  <a:lnTo>
                    <a:pt x="2206505" y="32751"/>
                  </a:lnTo>
                  <a:lnTo>
                    <a:pt x="2149816" y="41491"/>
                  </a:lnTo>
                  <a:lnTo>
                    <a:pt x="2092665" y="51278"/>
                  </a:lnTo>
                  <a:lnTo>
                    <a:pt x="2035085" y="62118"/>
                  </a:lnTo>
                  <a:lnTo>
                    <a:pt x="1977109" y="74015"/>
                  </a:lnTo>
                  <a:lnTo>
                    <a:pt x="1918770" y="86974"/>
                  </a:lnTo>
                  <a:lnTo>
                    <a:pt x="1860103" y="101000"/>
                  </a:lnTo>
                  <a:lnTo>
                    <a:pt x="1801139" y="116097"/>
                  </a:lnTo>
                  <a:lnTo>
                    <a:pt x="1741914" y="132270"/>
                  </a:lnTo>
                  <a:lnTo>
                    <a:pt x="1682459" y="149524"/>
                  </a:lnTo>
                  <a:lnTo>
                    <a:pt x="1622808" y="167863"/>
                  </a:lnTo>
                  <a:lnTo>
                    <a:pt x="1562996" y="187292"/>
                  </a:lnTo>
                  <a:lnTo>
                    <a:pt x="1503498" y="207662"/>
                  </a:lnTo>
                  <a:lnTo>
                    <a:pt x="1444784" y="228807"/>
                  </a:lnTo>
                  <a:lnTo>
                    <a:pt x="1386879" y="250703"/>
                  </a:lnTo>
                  <a:lnTo>
                    <a:pt x="1329805" y="273325"/>
                  </a:lnTo>
                  <a:lnTo>
                    <a:pt x="1273587" y="296651"/>
                  </a:lnTo>
                  <a:lnTo>
                    <a:pt x="1218249" y="320655"/>
                  </a:lnTo>
                  <a:lnTo>
                    <a:pt x="1163814" y="345316"/>
                  </a:lnTo>
                  <a:lnTo>
                    <a:pt x="1110307" y="370608"/>
                  </a:lnTo>
                  <a:lnTo>
                    <a:pt x="1057751" y="396507"/>
                  </a:lnTo>
                  <a:lnTo>
                    <a:pt x="1006170" y="422991"/>
                  </a:lnTo>
                  <a:lnTo>
                    <a:pt x="955588" y="450036"/>
                  </a:lnTo>
                  <a:lnTo>
                    <a:pt x="906029" y="477617"/>
                  </a:lnTo>
                  <a:lnTo>
                    <a:pt x="857516" y="505711"/>
                  </a:lnTo>
                  <a:lnTo>
                    <a:pt x="810074" y="534294"/>
                  </a:lnTo>
                  <a:lnTo>
                    <a:pt x="763727" y="563343"/>
                  </a:lnTo>
                  <a:lnTo>
                    <a:pt x="718498" y="592833"/>
                  </a:lnTo>
                  <a:lnTo>
                    <a:pt x="674411" y="622741"/>
                  </a:lnTo>
                  <a:lnTo>
                    <a:pt x="631490" y="653043"/>
                  </a:lnTo>
                  <a:lnTo>
                    <a:pt x="589759" y="683715"/>
                  </a:lnTo>
                  <a:lnTo>
                    <a:pt x="549241" y="714734"/>
                  </a:lnTo>
                  <a:lnTo>
                    <a:pt x="509962" y="746075"/>
                  </a:lnTo>
                  <a:lnTo>
                    <a:pt x="471943" y="777716"/>
                  </a:lnTo>
                  <a:lnTo>
                    <a:pt x="435211" y="809632"/>
                  </a:lnTo>
                  <a:lnTo>
                    <a:pt x="399787" y="841799"/>
                  </a:lnTo>
                  <a:lnTo>
                    <a:pt x="365696" y="874194"/>
                  </a:lnTo>
                  <a:lnTo>
                    <a:pt x="332963" y="906793"/>
                  </a:lnTo>
                  <a:lnTo>
                    <a:pt x="301610" y="939572"/>
                  </a:lnTo>
                  <a:lnTo>
                    <a:pt x="271662" y="972507"/>
                  </a:lnTo>
                  <a:lnTo>
                    <a:pt x="243142" y="1005575"/>
                  </a:lnTo>
                  <a:lnTo>
                    <a:pt x="216075" y="1038752"/>
                  </a:lnTo>
                  <a:lnTo>
                    <a:pt x="190484" y="1072014"/>
                  </a:lnTo>
                  <a:lnTo>
                    <a:pt x="166393" y="1105337"/>
                  </a:lnTo>
                  <a:lnTo>
                    <a:pt x="143826" y="1138698"/>
                  </a:lnTo>
                  <a:lnTo>
                    <a:pt x="122807" y="1172073"/>
                  </a:lnTo>
                  <a:lnTo>
                    <a:pt x="103360" y="1205438"/>
                  </a:lnTo>
                  <a:lnTo>
                    <a:pt x="69276" y="1272042"/>
                  </a:lnTo>
                  <a:lnTo>
                    <a:pt x="41766" y="1338321"/>
                  </a:lnTo>
                  <a:lnTo>
                    <a:pt x="21019" y="1404086"/>
                  </a:lnTo>
                  <a:lnTo>
                    <a:pt x="7228" y="1469144"/>
                  </a:lnTo>
                  <a:lnTo>
                    <a:pt x="583" y="1533308"/>
                  </a:lnTo>
                  <a:lnTo>
                    <a:pt x="0" y="1564994"/>
                  </a:lnTo>
                  <a:lnTo>
                    <a:pt x="1274" y="1596385"/>
                  </a:lnTo>
                  <a:lnTo>
                    <a:pt x="9494" y="1658187"/>
                  </a:lnTo>
                  <a:lnTo>
                    <a:pt x="25432" y="1718523"/>
                  </a:lnTo>
                  <a:lnTo>
                    <a:pt x="48910" y="1776344"/>
                  </a:lnTo>
                  <a:lnTo>
                    <a:pt x="79441" y="1830704"/>
                  </a:lnTo>
                  <a:lnTo>
                    <a:pt x="116758" y="1881564"/>
                  </a:lnTo>
                  <a:lnTo>
                    <a:pt x="160595" y="1928888"/>
                  </a:lnTo>
                  <a:lnTo>
                    <a:pt x="210683" y="1972637"/>
                  </a:lnTo>
                  <a:lnTo>
                    <a:pt x="266757" y="2012776"/>
                  </a:lnTo>
                  <a:lnTo>
                    <a:pt x="328550" y="2049265"/>
                  </a:lnTo>
                  <a:lnTo>
                    <a:pt x="395795" y="2082067"/>
                  </a:lnTo>
                  <a:lnTo>
                    <a:pt x="431378" y="2097075"/>
                  </a:lnTo>
                  <a:lnTo>
                    <a:pt x="468225" y="2111146"/>
                  </a:lnTo>
                  <a:lnTo>
                    <a:pt x="506301" y="2124278"/>
                  </a:lnTo>
                  <a:lnTo>
                    <a:pt x="545573" y="2136464"/>
                  </a:lnTo>
                  <a:lnTo>
                    <a:pt x="586008" y="2147701"/>
                  </a:lnTo>
                  <a:lnTo>
                    <a:pt x="627572" y="2157983"/>
                  </a:lnTo>
                  <a:lnTo>
                    <a:pt x="670233" y="2167306"/>
                  </a:lnTo>
                  <a:lnTo>
                    <a:pt x="713957" y="2175666"/>
                  </a:lnTo>
                  <a:lnTo>
                    <a:pt x="758709" y="2183057"/>
                  </a:lnTo>
                  <a:lnTo>
                    <a:pt x="804459" y="2189475"/>
                  </a:lnTo>
                  <a:lnTo>
                    <a:pt x="851170" y="2194915"/>
                  </a:lnTo>
                  <a:lnTo>
                    <a:pt x="898812" y="2199373"/>
                  </a:lnTo>
                  <a:lnTo>
                    <a:pt x="947349" y="2202844"/>
                  </a:lnTo>
                  <a:lnTo>
                    <a:pt x="996749" y="2205323"/>
                  </a:lnTo>
                  <a:lnTo>
                    <a:pt x="1046978" y="2206806"/>
                  </a:lnTo>
                  <a:lnTo>
                    <a:pt x="1098003" y="2207287"/>
                  </a:lnTo>
                  <a:lnTo>
                    <a:pt x="1149791" y="2206763"/>
                  </a:lnTo>
                  <a:lnTo>
                    <a:pt x="1202308" y="2205228"/>
                  </a:lnTo>
                  <a:lnTo>
                    <a:pt x="1255521" y="2202678"/>
                  </a:lnTo>
                  <a:lnTo>
                    <a:pt x="1309397" y="2199108"/>
                  </a:lnTo>
                  <a:lnTo>
                    <a:pt x="1363902" y="2194514"/>
                  </a:lnTo>
                  <a:lnTo>
                    <a:pt x="1419003" y="2188890"/>
                  </a:lnTo>
                  <a:lnTo>
                    <a:pt x="1474666" y="2182233"/>
                  </a:lnTo>
                  <a:lnTo>
                    <a:pt x="1530858" y="2174536"/>
                  </a:lnTo>
                  <a:lnTo>
                    <a:pt x="1587547" y="2165797"/>
                  </a:lnTo>
                  <a:lnTo>
                    <a:pt x="1644697" y="2156010"/>
                  </a:lnTo>
                  <a:lnTo>
                    <a:pt x="1702277" y="2145170"/>
                  </a:lnTo>
                  <a:lnTo>
                    <a:pt x="1760253" y="2133272"/>
                  </a:lnTo>
                  <a:lnTo>
                    <a:pt x="1818591" y="2120313"/>
                  </a:lnTo>
                  <a:lnTo>
                    <a:pt x="1877258" y="2106287"/>
                  </a:lnTo>
                  <a:lnTo>
                    <a:pt x="1936220" y="2091190"/>
                  </a:lnTo>
                  <a:lnTo>
                    <a:pt x="1995445" y="2075017"/>
                  </a:lnTo>
                  <a:lnTo>
                    <a:pt x="2054899" y="2057763"/>
                  </a:lnTo>
                  <a:lnTo>
                    <a:pt x="2114549" y="2039424"/>
                  </a:lnTo>
                  <a:lnTo>
                    <a:pt x="2174361" y="2019994"/>
                  </a:lnTo>
                  <a:lnTo>
                    <a:pt x="2233860" y="1999624"/>
                  </a:lnTo>
                  <a:lnTo>
                    <a:pt x="2292574" y="1978478"/>
                  </a:lnTo>
                  <a:lnTo>
                    <a:pt x="2350480" y="1956583"/>
                  </a:lnTo>
                  <a:lnTo>
                    <a:pt x="2407555" y="1933960"/>
                  </a:lnTo>
                  <a:lnTo>
                    <a:pt x="2463773" y="1910634"/>
                  </a:lnTo>
                  <a:lnTo>
                    <a:pt x="2519112" y="1886630"/>
                  </a:lnTo>
                  <a:lnTo>
                    <a:pt x="2573547" y="1861969"/>
                  </a:lnTo>
                  <a:lnTo>
                    <a:pt x="2627055" y="1836677"/>
                  </a:lnTo>
                  <a:lnTo>
                    <a:pt x="2679612" y="1810777"/>
                  </a:lnTo>
                  <a:lnTo>
                    <a:pt x="2731193" y="1784293"/>
                  </a:lnTo>
                  <a:lnTo>
                    <a:pt x="2781776" y="1757248"/>
                  </a:lnTo>
                  <a:lnTo>
                    <a:pt x="2831335" y="1729667"/>
                  </a:lnTo>
                  <a:lnTo>
                    <a:pt x="2879848" y="1701573"/>
                  </a:lnTo>
                  <a:lnTo>
                    <a:pt x="2927290" y="1672990"/>
                  </a:lnTo>
                  <a:lnTo>
                    <a:pt x="2973638" y="1643941"/>
                  </a:lnTo>
                  <a:lnTo>
                    <a:pt x="3018868" y="1614451"/>
                  </a:lnTo>
                  <a:lnTo>
                    <a:pt x="3062955" y="1584543"/>
                  </a:lnTo>
                  <a:lnTo>
                    <a:pt x="3105876" y="1554241"/>
                  </a:lnTo>
                  <a:lnTo>
                    <a:pt x="3147608" y="1523569"/>
                  </a:lnTo>
                  <a:lnTo>
                    <a:pt x="3188125" y="1492550"/>
                  </a:lnTo>
                  <a:lnTo>
                    <a:pt x="3227405" y="1461208"/>
                  </a:lnTo>
                  <a:lnTo>
                    <a:pt x="3265424" y="1429568"/>
                  </a:lnTo>
                  <a:lnTo>
                    <a:pt x="3302157" y="1397652"/>
                  </a:lnTo>
                  <a:lnTo>
                    <a:pt x="3337581" y="1365485"/>
                  </a:lnTo>
                  <a:lnTo>
                    <a:pt x="3371672" y="1333090"/>
                  </a:lnTo>
                  <a:lnTo>
                    <a:pt x="3404405" y="1300491"/>
                  </a:lnTo>
                  <a:lnTo>
                    <a:pt x="3435758" y="1267712"/>
                  </a:lnTo>
                  <a:lnTo>
                    <a:pt x="3465707" y="1234777"/>
                  </a:lnTo>
                  <a:lnTo>
                    <a:pt x="3494226" y="1201709"/>
                  </a:lnTo>
                  <a:lnTo>
                    <a:pt x="3521294" y="1168532"/>
                  </a:lnTo>
                  <a:lnTo>
                    <a:pt x="3546885" y="1135270"/>
                  </a:lnTo>
                  <a:lnTo>
                    <a:pt x="3570976" y="1101947"/>
                  </a:lnTo>
                  <a:lnTo>
                    <a:pt x="3593543" y="1068586"/>
                  </a:lnTo>
                  <a:lnTo>
                    <a:pt x="3614562" y="1035211"/>
                  </a:lnTo>
                  <a:lnTo>
                    <a:pt x="3634009" y="1001847"/>
                  </a:lnTo>
                  <a:lnTo>
                    <a:pt x="3668093" y="935242"/>
                  </a:lnTo>
                  <a:lnTo>
                    <a:pt x="3695604" y="868963"/>
                  </a:lnTo>
                  <a:lnTo>
                    <a:pt x="3716350" y="803200"/>
                  </a:lnTo>
                  <a:lnTo>
                    <a:pt x="3730142" y="738141"/>
                  </a:lnTo>
                  <a:lnTo>
                    <a:pt x="3736787" y="673978"/>
                  </a:lnTo>
                  <a:lnTo>
                    <a:pt x="3737370" y="642292"/>
                  </a:lnTo>
                  <a:lnTo>
                    <a:pt x="3736095" y="610901"/>
                  </a:lnTo>
                  <a:lnTo>
                    <a:pt x="3727876" y="549100"/>
                  </a:lnTo>
                  <a:lnTo>
                    <a:pt x="3711937" y="488764"/>
                  </a:lnTo>
                  <a:lnTo>
                    <a:pt x="3688459" y="430942"/>
                  </a:lnTo>
                  <a:lnTo>
                    <a:pt x="3657928" y="376582"/>
                  </a:lnTo>
                  <a:lnTo>
                    <a:pt x="3620611" y="325721"/>
                  </a:lnTo>
                  <a:lnTo>
                    <a:pt x="3576775" y="278397"/>
                  </a:lnTo>
                  <a:lnTo>
                    <a:pt x="3526686" y="234648"/>
                  </a:lnTo>
                  <a:lnTo>
                    <a:pt x="3470612" y="194509"/>
                  </a:lnTo>
                  <a:lnTo>
                    <a:pt x="3408819" y="158020"/>
                  </a:lnTo>
                  <a:lnTo>
                    <a:pt x="3341574" y="125218"/>
                  </a:lnTo>
                  <a:lnTo>
                    <a:pt x="3305991" y="110210"/>
                  </a:lnTo>
                  <a:lnTo>
                    <a:pt x="3269144" y="96139"/>
                  </a:lnTo>
                  <a:lnTo>
                    <a:pt x="3231068" y="83007"/>
                  </a:lnTo>
                  <a:lnTo>
                    <a:pt x="3191796" y="70821"/>
                  </a:lnTo>
                  <a:lnTo>
                    <a:pt x="3151361" y="59585"/>
                  </a:lnTo>
                  <a:lnTo>
                    <a:pt x="3109796" y="49303"/>
                  </a:lnTo>
                  <a:lnTo>
                    <a:pt x="3067135" y="39979"/>
                  </a:lnTo>
                  <a:lnTo>
                    <a:pt x="3023412" y="31620"/>
                  </a:lnTo>
                  <a:lnTo>
                    <a:pt x="2978659" y="24229"/>
                  </a:lnTo>
                  <a:lnTo>
                    <a:pt x="2932909" y="17811"/>
                  </a:lnTo>
                  <a:lnTo>
                    <a:pt x="2886197" y="12371"/>
                  </a:lnTo>
                  <a:lnTo>
                    <a:pt x="2838556" y="7913"/>
                  </a:lnTo>
                  <a:lnTo>
                    <a:pt x="2790018" y="4442"/>
                  </a:lnTo>
                  <a:lnTo>
                    <a:pt x="2740618" y="1963"/>
                  </a:lnTo>
                  <a:lnTo>
                    <a:pt x="2690389" y="481"/>
                  </a:lnTo>
                  <a:lnTo>
                    <a:pt x="2639363" y="0"/>
                  </a:lnTo>
                  <a:close/>
                </a:path>
              </a:pathLst>
            </a:custGeom>
            <a:solidFill>
              <a:srgbClr val="8AF5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3220" y="3880317"/>
              <a:ext cx="3737610" cy="2207895"/>
            </a:xfrm>
            <a:custGeom>
              <a:avLst/>
              <a:gdLst/>
              <a:ahLst/>
              <a:cxnLst/>
              <a:rect l="l" t="t" r="r" b="b"/>
              <a:pathLst>
                <a:path w="3737610" h="2207895">
                  <a:moveTo>
                    <a:pt x="25433" y="1718525"/>
                  </a:moveTo>
                  <a:lnTo>
                    <a:pt x="9494" y="1658189"/>
                  </a:lnTo>
                  <a:lnTo>
                    <a:pt x="1275" y="1596387"/>
                  </a:lnTo>
                  <a:lnTo>
                    <a:pt x="0" y="1564996"/>
                  </a:lnTo>
                  <a:lnTo>
                    <a:pt x="583" y="1533310"/>
                  </a:lnTo>
                  <a:lnTo>
                    <a:pt x="7228" y="1469146"/>
                  </a:lnTo>
                  <a:lnTo>
                    <a:pt x="21019" y="1404088"/>
                  </a:lnTo>
                  <a:lnTo>
                    <a:pt x="41765" y="1338323"/>
                  </a:lnTo>
                  <a:lnTo>
                    <a:pt x="69275" y="1272044"/>
                  </a:lnTo>
                  <a:lnTo>
                    <a:pt x="103359" y="1205440"/>
                  </a:lnTo>
                  <a:lnTo>
                    <a:pt x="122806" y="1172075"/>
                  </a:lnTo>
                  <a:lnTo>
                    <a:pt x="143825" y="1138700"/>
                  </a:lnTo>
                  <a:lnTo>
                    <a:pt x="166392" y="1105340"/>
                  </a:lnTo>
                  <a:lnTo>
                    <a:pt x="190483" y="1072016"/>
                  </a:lnTo>
                  <a:lnTo>
                    <a:pt x="216074" y="1038754"/>
                  </a:lnTo>
                  <a:lnTo>
                    <a:pt x="243141" y="1005577"/>
                  </a:lnTo>
                  <a:lnTo>
                    <a:pt x="271660" y="972509"/>
                  </a:lnTo>
                  <a:lnTo>
                    <a:pt x="301609" y="939574"/>
                  </a:lnTo>
                  <a:lnTo>
                    <a:pt x="332961" y="906795"/>
                  </a:lnTo>
                  <a:lnTo>
                    <a:pt x="365695" y="874196"/>
                  </a:lnTo>
                  <a:lnTo>
                    <a:pt x="399786" y="841801"/>
                  </a:lnTo>
                  <a:lnTo>
                    <a:pt x="435209" y="809634"/>
                  </a:lnTo>
                  <a:lnTo>
                    <a:pt x="471942" y="777718"/>
                  </a:lnTo>
                  <a:lnTo>
                    <a:pt x="509960" y="746077"/>
                  </a:lnTo>
                  <a:lnTo>
                    <a:pt x="549240" y="714736"/>
                  </a:lnTo>
                  <a:lnTo>
                    <a:pt x="589758" y="683717"/>
                  </a:lnTo>
                  <a:lnTo>
                    <a:pt x="631489" y="653045"/>
                  </a:lnTo>
                  <a:lnTo>
                    <a:pt x="674410" y="622743"/>
                  </a:lnTo>
                  <a:lnTo>
                    <a:pt x="718497" y="592835"/>
                  </a:lnTo>
                  <a:lnTo>
                    <a:pt x="763726" y="563345"/>
                  </a:lnTo>
                  <a:lnTo>
                    <a:pt x="810074" y="534296"/>
                  </a:lnTo>
                  <a:lnTo>
                    <a:pt x="857516" y="505713"/>
                  </a:lnTo>
                  <a:lnTo>
                    <a:pt x="906028" y="477619"/>
                  </a:lnTo>
                  <a:lnTo>
                    <a:pt x="955587" y="450037"/>
                  </a:lnTo>
                  <a:lnTo>
                    <a:pt x="1006169" y="422993"/>
                  </a:lnTo>
                  <a:lnTo>
                    <a:pt x="1057751" y="396509"/>
                  </a:lnTo>
                  <a:lnTo>
                    <a:pt x="1110307" y="370609"/>
                  </a:lnTo>
                  <a:lnTo>
                    <a:pt x="1163814" y="345317"/>
                  </a:lnTo>
                  <a:lnTo>
                    <a:pt x="1218249" y="320656"/>
                  </a:lnTo>
                  <a:lnTo>
                    <a:pt x="1273588" y="296652"/>
                  </a:lnTo>
                  <a:lnTo>
                    <a:pt x="1329806" y="273326"/>
                  </a:lnTo>
                  <a:lnTo>
                    <a:pt x="1386879" y="250703"/>
                  </a:lnTo>
                  <a:lnTo>
                    <a:pt x="1444785" y="228808"/>
                  </a:lnTo>
                  <a:lnTo>
                    <a:pt x="1503499" y="207662"/>
                  </a:lnTo>
                  <a:lnTo>
                    <a:pt x="1562997" y="187291"/>
                  </a:lnTo>
                  <a:lnTo>
                    <a:pt x="1622809" y="167862"/>
                  </a:lnTo>
                  <a:lnTo>
                    <a:pt x="1682459" y="149523"/>
                  </a:lnTo>
                  <a:lnTo>
                    <a:pt x="1741913" y="132269"/>
                  </a:lnTo>
                  <a:lnTo>
                    <a:pt x="1801138" y="116096"/>
                  </a:lnTo>
                  <a:lnTo>
                    <a:pt x="1860101" y="100999"/>
                  </a:lnTo>
                  <a:lnTo>
                    <a:pt x="1918768" y="86973"/>
                  </a:lnTo>
                  <a:lnTo>
                    <a:pt x="1977106" y="74014"/>
                  </a:lnTo>
                  <a:lnTo>
                    <a:pt x="2035081" y="62117"/>
                  </a:lnTo>
                  <a:lnTo>
                    <a:pt x="2092661" y="51277"/>
                  </a:lnTo>
                  <a:lnTo>
                    <a:pt x="2149812" y="41490"/>
                  </a:lnTo>
                  <a:lnTo>
                    <a:pt x="2206501" y="32750"/>
                  </a:lnTo>
                  <a:lnTo>
                    <a:pt x="2262693" y="25054"/>
                  </a:lnTo>
                  <a:lnTo>
                    <a:pt x="2318357" y="18397"/>
                  </a:lnTo>
                  <a:lnTo>
                    <a:pt x="2373458" y="12773"/>
                  </a:lnTo>
                  <a:lnTo>
                    <a:pt x="2427963" y="8179"/>
                  </a:lnTo>
                  <a:lnTo>
                    <a:pt x="2481838" y="4609"/>
                  </a:lnTo>
                  <a:lnTo>
                    <a:pt x="2535052" y="2059"/>
                  </a:lnTo>
                  <a:lnTo>
                    <a:pt x="2587569" y="524"/>
                  </a:lnTo>
                  <a:lnTo>
                    <a:pt x="2639357" y="0"/>
                  </a:lnTo>
                  <a:lnTo>
                    <a:pt x="2690383" y="481"/>
                  </a:lnTo>
                  <a:lnTo>
                    <a:pt x="2740612" y="1964"/>
                  </a:lnTo>
                  <a:lnTo>
                    <a:pt x="2790012" y="4443"/>
                  </a:lnTo>
                  <a:lnTo>
                    <a:pt x="2838550" y="7913"/>
                  </a:lnTo>
                  <a:lnTo>
                    <a:pt x="2886191" y="12371"/>
                  </a:lnTo>
                  <a:lnTo>
                    <a:pt x="2932903" y="17812"/>
                  </a:lnTo>
                  <a:lnTo>
                    <a:pt x="2978652" y="24230"/>
                  </a:lnTo>
                  <a:lnTo>
                    <a:pt x="3023405" y="31621"/>
                  </a:lnTo>
                  <a:lnTo>
                    <a:pt x="3067129" y="39980"/>
                  </a:lnTo>
                  <a:lnTo>
                    <a:pt x="3109790" y="49304"/>
                  </a:lnTo>
                  <a:lnTo>
                    <a:pt x="3151354" y="59586"/>
                  </a:lnTo>
                  <a:lnTo>
                    <a:pt x="3191790" y="70823"/>
                  </a:lnTo>
                  <a:lnTo>
                    <a:pt x="3231062" y="83009"/>
                  </a:lnTo>
                  <a:lnTo>
                    <a:pt x="3269138" y="96140"/>
                  </a:lnTo>
                  <a:lnTo>
                    <a:pt x="3305984" y="110212"/>
                  </a:lnTo>
                  <a:lnTo>
                    <a:pt x="3341568" y="125219"/>
                  </a:lnTo>
                  <a:lnTo>
                    <a:pt x="3408812" y="158022"/>
                  </a:lnTo>
                  <a:lnTo>
                    <a:pt x="3470605" y="194511"/>
                  </a:lnTo>
                  <a:lnTo>
                    <a:pt x="3526679" y="234649"/>
                  </a:lnTo>
                  <a:lnTo>
                    <a:pt x="3576767" y="278398"/>
                  </a:lnTo>
                  <a:lnTo>
                    <a:pt x="3620603" y="325722"/>
                  </a:lnTo>
                  <a:lnTo>
                    <a:pt x="3657919" y="376582"/>
                  </a:lnTo>
                  <a:lnTo>
                    <a:pt x="3688449" y="430942"/>
                  </a:lnTo>
                  <a:lnTo>
                    <a:pt x="3711926" y="488763"/>
                  </a:lnTo>
                  <a:lnTo>
                    <a:pt x="3727865" y="549099"/>
                  </a:lnTo>
                  <a:lnTo>
                    <a:pt x="3736085" y="610901"/>
                  </a:lnTo>
                  <a:lnTo>
                    <a:pt x="3737360" y="642293"/>
                  </a:lnTo>
                  <a:lnTo>
                    <a:pt x="3736776" y="673979"/>
                  </a:lnTo>
                  <a:lnTo>
                    <a:pt x="3730131" y="738143"/>
                  </a:lnTo>
                  <a:lnTo>
                    <a:pt x="3716340" y="803202"/>
                  </a:lnTo>
                  <a:lnTo>
                    <a:pt x="3695594" y="868966"/>
                  </a:lnTo>
                  <a:lnTo>
                    <a:pt x="3668083" y="935246"/>
                  </a:lnTo>
                  <a:lnTo>
                    <a:pt x="3633999" y="1001850"/>
                  </a:lnTo>
                  <a:lnTo>
                    <a:pt x="3614552" y="1035215"/>
                  </a:lnTo>
                  <a:lnTo>
                    <a:pt x="3593533" y="1068590"/>
                  </a:lnTo>
                  <a:lnTo>
                    <a:pt x="3570966" y="1101951"/>
                  </a:lnTo>
                  <a:lnTo>
                    <a:pt x="3546876" y="1135274"/>
                  </a:lnTo>
                  <a:lnTo>
                    <a:pt x="3521285" y="1168536"/>
                  </a:lnTo>
                  <a:lnTo>
                    <a:pt x="3494217" y="1201713"/>
                  </a:lnTo>
                  <a:lnTo>
                    <a:pt x="3465698" y="1234781"/>
                  </a:lnTo>
                  <a:lnTo>
                    <a:pt x="3435749" y="1267717"/>
                  </a:lnTo>
                  <a:lnTo>
                    <a:pt x="3404397" y="1300496"/>
                  </a:lnTo>
                  <a:lnTo>
                    <a:pt x="3371663" y="1333095"/>
                  </a:lnTo>
                  <a:lnTo>
                    <a:pt x="3337572" y="1365490"/>
                  </a:lnTo>
                  <a:lnTo>
                    <a:pt x="3302148" y="1397657"/>
                  </a:lnTo>
                  <a:lnTo>
                    <a:pt x="3265416" y="1429573"/>
                  </a:lnTo>
                  <a:lnTo>
                    <a:pt x="3227397" y="1461213"/>
                  </a:lnTo>
                  <a:lnTo>
                    <a:pt x="3188117" y="1492555"/>
                  </a:lnTo>
                  <a:lnTo>
                    <a:pt x="3147600" y="1523574"/>
                  </a:lnTo>
                  <a:lnTo>
                    <a:pt x="3105869" y="1554246"/>
                  </a:lnTo>
                  <a:lnTo>
                    <a:pt x="3062948" y="1584548"/>
                  </a:lnTo>
                  <a:lnTo>
                    <a:pt x="3018861" y="1614456"/>
                  </a:lnTo>
                  <a:lnTo>
                    <a:pt x="2973632" y="1643946"/>
                  </a:lnTo>
                  <a:lnTo>
                    <a:pt x="2927284" y="1672995"/>
                  </a:lnTo>
                  <a:lnTo>
                    <a:pt x="2879842" y="1701578"/>
                  </a:lnTo>
                  <a:lnTo>
                    <a:pt x="2831330" y="1729672"/>
                  </a:lnTo>
                  <a:lnTo>
                    <a:pt x="2781770" y="1757253"/>
                  </a:lnTo>
                  <a:lnTo>
                    <a:pt x="2731188" y="1784298"/>
                  </a:lnTo>
                  <a:lnTo>
                    <a:pt x="2679607" y="1810782"/>
                  </a:lnTo>
                  <a:lnTo>
                    <a:pt x="2627051" y="1836682"/>
                  </a:lnTo>
                  <a:lnTo>
                    <a:pt x="2573544" y="1861974"/>
                  </a:lnTo>
                  <a:lnTo>
                    <a:pt x="2519109" y="1886634"/>
                  </a:lnTo>
                  <a:lnTo>
                    <a:pt x="2463771" y="1910639"/>
                  </a:lnTo>
                  <a:lnTo>
                    <a:pt x="2407553" y="1933965"/>
                  </a:lnTo>
                  <a:lnTo>
                    <a:pt x="2350480" y="1956587"/>
                  </a:lnTo>
                  <a:lnTo>
                    <a:pt x="2292574" y="1978483"/>
                  </a:lnTo>
                  <a:lnTo>
                    <a:pt x="2233860" y="1999628"/>
                  </a:lnTo>
                  <a:lnTo>
                    <a:pt x="2174363" y="2019999"/>
                  </a:lnTo>
                  <a:lnTo>
                    <a:pt x="2114550" y="2039428"/>
                  </a:lnTo>
                  <a:lnTo>
                    <a:pt x="2054900" y="2057767"/>
                  </a:lnTo>
                  <a:lnTo>
                    <a:pt x="1995446" y="2075021"/>
                  </a:lnTo>
                  <a:lnTo>
                    <a:pt x="1936221" y="2091194"/>
                  </a:lnTo>
                  <a:lnTo>
                    <a:pt x="1877258" y="2106292"/>
                  </a:lnTo>
                  <a:lnTo>
                    <a:pt x="1818591" y="2120317"/>
                  </a:lnTo>
                  <a:lnTo>
                    <a:pt x="1760253" y="2133277"/>
                  </a:lnTo>
                  <a:lnTo>
                    <a:pt x="1702277" y="2145174"/>
                  </a:lnTo>
                  <a:lnTo>
                    <a:pt x="1644697" y="2156014"/>
                  </a:lnTo>
                  <a:lnTo>
                    <a:pt x="1587546" y="2165801"/>
                  </a:lnTo>
                  <a:lnTo>
                    <a:pt x="1530857" y="2174540"/>
                  </a:lnTo>
                  <a:lnTo>
                    <a:pt x="1474665" y="2182237"/>
                  </a:lnTo>
                  <a:lnTo>
                    <a:pt x="1419001" y="2188894"/>
                  </a:lnTo>
                  <a:lnTo>
                    <a:pt x="1363900" y="2194518"/>
                  </a:lnTo>
                  <a:lnTo>
                    <a:pt x="1309395" y="2199112"/>
                  </a:lnTo>
                  <a:lnTo>
                    <a:pt x="1255519" y="2202682"/>
                  </a:lnTo>
                  <a:lnTo>
                    <a:pt x="1202306" y="2205232"/>
                  </a:lnTo>
                  <a:lnTo>
                    <a:pt x="1149789" y="2206767"/>
                  </a:lnTo>
                  <a:lnTo>
                    <a:pt x="1098000" y="2207291"/>
                  </a:lnTo>
                  <a:lnTo>
                    <a:pt x="1046975" y="2206810"/>
                  </a:lnTo>
                  <a:lnTo>
                    <a:pt x="996746" y="2205327"/>
                  </a:lnTo>
                  <a:lnTo>
                    <a:pt x="947345" y="2202848"/>
                  </a:lnTo>
                  <a:lnTo>
                    <a:pt x="898808" y="2199377"/>
                  </a:lnTo>
                  <a:lnTo>
                    <a:pt x="851167" y="2194919"/>
                  </a:lnTo>
                  <a:lnTo>
                    <a:pt x="804455" y="2189479"/>
                  </a:lnTo>
                  <a:lnTo>
                    <a:pt x="758706" y="2183061"/>
                  </a:lnTo>
                  <a:lnTo>
                    <a:pt x="713953" y="2175670"/>
                  </a:lnTo>
                  <a:lnTo>
                    <a:pt x="670229" y="2167310"/>
                  </a:lnTo>
                  <a:lnTo>
                    <a:pt x="627568" y="2157987"/>
                  </a:lnTo>
                  <a:lnTo>
                    <a:pt x="586004" y="2147704"/>
                  </a:lnTo>
                  <a:lnTo>
                    <a:pt x="545569" y="2136468"/>
                  </a:lnTo>
                  <a:lnTo>
                    <a:pt x="506297" y="2124281"/>
                  </a:lnTo>
                  <a:lnTo>
                    <a:pt x="468221" y="2111150"/>
                  </a:lnTo>
                  <a:lnTo>
                    <a:pt x="431374" y="2097078"/>
                  </a:lnTo>
                  <a:lnTo>
                    <a:pt x="395791" y="2082071"/>
                  </a:lnTo>
                  <a:lnTo>
                    <a:pt x="328546" y="2049268"/>
                  </a:lnTo>
                  <a:lnTo>
                    <a:pt x="266754" y="2012779"/>
                  </a:lnTo>
                  <a:lnTo>
                    <a:pt x="210680" y="1972641"/>
                  </a:lnTo>
                  <a:lnTo>
                    <a:pt x="160592" y="1928891"/>
                  </a:lnTo>
                  <a:lnTo>
                    <a:pt x="116756" y="1881567"/>
                  </a:lnTo>
                  <a:lnTo>
                    <a:pt x="79440" y="1830707"/>
                  </a:lnTo>
                  <a:lnTo>
                    <a:pt x="48910" y="1776347"/>
                  </a:lnTo>
                  <a:lnTo>
                    <a:pt x="25433" y="1718525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55787" y="4382126"/>
              <a:ext cx="3638550" cy="1222375"/>
            </a:xfrm>
            <a:custGeom>
              <a:avLst/>
              <a:gdLst/>
              <a:ahLst/>
              <a:cxnLst/>
              <a:rect l="l" t="t" r="r" b="b"/>
              <a:pathLst>
                <a:path w="3638550" h="1222375">
                  <a:moveTo>
                    <a:pt x="0" y="1221945"/>
                  </a:moveTo>
                  <a:lnTo>
                    <a:pt x="3638189" y="0"/>
                  </a:lnTo>
                </a:path>
              </a:pathLst>
            </a:custGeom>
            <a:ln w="19050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01576" y="4368647"/>
              <a:ext cx="132715" cy="76835"/>
            </a:xfrm>
            <a:custGeom>
              <a:avLst/>
              <a:gdLst/>
              <a:ahLst/>
              <a:cxnLst/>
              <a:rect l="l" t="t" r="r" b="b"/>
              <a:pathLst>
                <a:path w="132714" h="76835">
                  <a:moveTo>
                    <a:pt x="132524" y="0"/>
                  </a:moveTo>
                  <a:lnTo>
                    <a:pt x="0" y="4318"/>
                  </a:lnTo>
                  <a:lnTo>
                    <a:pt x="60286" y="24256"/>
                  </a:lnTo>
                  <a:lnTo>
                    <a:pt x="24257" y="76542"/>
                  </a:lnTo>
                  <a:lnTo>
                    <a:pt x="132524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90986" y="4089791"/>
              <a:ext cx="623570" cy="1811020"/>
            </a:xfrm>
            <a:custGeom>
              <a:avLst/>
              <a:gdLst/>
              <a:ahLst/>
              <a:cxnLst/>
              <a:rect l="l" t="t" r="r" b="b"/>
              <a:pathLst>
                <a:path w="623570" h="1811020">
                  <a:moveTo>
                    <a:pt x="623216" y="1810892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77221" y="4049763"/>
              <a:ext cx="77470" cy="132715"/>
            </a:xfrm>
            <a:custGeom>
              <a:avLst/>
              <a:gdLst/>
              <a:ahLst/>
              <a:cxnLst/>
              <a:rect l="l" t="t" r="r" b="b"/>
              <a:pathLst>
                <a:path w="77470" h="132714">
                  <a:moveTo>
                    <a:pt x="0" y="0"/>
                  </a:moveTo>
                  <a:lnTo>
                    <a:pt x="5295" y="132486"/>
                  </a:lnTo>
                  <a:lnTo>
                    <a:pt x="24790" y="72059"/>
                  </a:lnTo>
                  <a:lnTo>
                    <a:pt x="77342" y="107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97200" y="4503329"/>
              <a:ext cx="1651635" cy="598170"/>
            </a:xfrm>
            <a:custGeom>
              <a:avLst/>
              <a:gdLst/>
              <a:ahLst/>
              <a:cxnLst/>
              <a:rect l="l" t="t" r="r" b="b"/>
              <a:pathLst>
                <a:path w="1651635" h="598170">
                  <a:moveTo>
                    <a:pt x="1650635" y="0"/>
                  </a:moveTo>
                  <a:lnTo>
                    <a:pt x="1630765" y="75126"/>
                  </a:lnTo>
                  <a:lnTo>
                    <a:pt x="1593230" y="108302"/>
                  </a:lnTo>
                  <a:lnTo>
                    <a:pt x="1541954" y="132855"/>
                  </a:lnTo>
                  <a:lnTo>
                    <a:pt x="976311" y="319647"/>
                  </a:lnTo>
                  <a:lnTo>
                    <a:pt x="925038" y="344199"/>
                  </a:lnTo>
                  <a:lnTo>
                    <a:pt x="887503" y="377375"/>
                  </a:lnTo>
                  <a:lnTo>
                    <a:pt x="867201" y="414901"/>
                  </a:lnTo>
                  <a:lnTo>
                    <a:pt x="867630" y="452503"/>
                  </a:lnTo>
                  <a:lnTo>
                    <a:pt x="845582" y="422040"/>
                  </a:lnTo>
                  <a:lnTo>
                    <a:pt x="806925" y="403984"/>
                  </a:lnTo>
                  <a:lnTo>
                    <a:pt x="757015" y="399685"/>
                  </a:lnTo>
                  <a:lnTo>
                    <a:pt x="701204" y="410496"/>
                  </a:lnTo>
                  <a:lnTo>
                    <a:pt x="166425" y="587096"/>
                  </a:lnTo>
                  <a:lnTo>
                    <a:pt x="110614" y="597906"/>
                  </a:lnTo>
                  <a:lnTo>
                    <a:pt x="60704" y="593608"/>
                  </a:lnTo>
                  <a:lnTo>
                    <a:pt x="22048" y="575552"/>
                  </a:lnTo>
                  <a:lnTo>
                    <a:pt x="0" y="545089"/>
                  </a:lnTo>
                </a:path>
              </a:pathLst>
            </a:custGeom>
            <a:ln w="9525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6012" y="4151944"/>
              <a:ext cx="356870" cy="776605"/>
            </a:xfrm>
            <a:custGeom>
              <a:avLst/>
              <a:gdLst/>
              <a:ahLst/>
              <a:cxnLst/>
              <a:rect l="l" t="t" r="r" b="b"/>
              <a:pathLst>
                <a:path w="356870" h="776604">
                  <a:moveTo>
                    <a:pt x="356282" y="766987"/>
                  </a:moveTo>
                  <a:lnTo>
                    <a:pt x="313752" y="776506"/>
                  </a:lnTo>
                  <a:lnTo>
                    <a:pt x="275596" y="774683"/>
                  </a:lnTo>
                  <a:lnTo>
                    <a:pt x="245915" y="762373"/>
                  </a:lnTo>
                  <a:lnTo>
                    <a:pt x="228809" y="740430"/>
                  </a:lnTo>
                  <a:lnTo>
                    <a:pt x="134988" y="477597"/>
                  </a:lnTo>
                  <a:lnTo>
                    <a:pt x="117883" y="455654"/>
                  </a:lnTo>
                  <a:lnTo>
                    <a:pt x="88202" y="443343"/>
                  </a:lnTo>
                  <a:lnTo>
                    <a:pt x="50046" y="441521"/>
                  </a:lnTo>
                  <a:lnTo>
                    <a:pt x="7516" y="451039"/>
                  </a:lnTo>
                  <a:lnTo>
                    <a:pt x="46460" y="431475"/>
                  </a:lnTo>
                  <a:lnTo>
                    <a:pt x="74837" y="405902"/>
                  </a:lnTo>
                  <a:lnTo>
                    <a:pt x="90014" y="377580"/>
                  </a:lnTo>
                  <a:lnTo>
                    <a:pt x="89357" y="349765"/>
                  </a:lnTo>
                  <a:lnTo>
                    <a:pt x="656" y="101274"/>
                  </a:lnTo>
                  <a:lnTo>
                    <a:pt x="0" y="73459"/>
                  </a:lnTo>
                  <a:lnTo>
                    <a:pt x="15176" y="45136"/>
                  </a:lnTo>
                  <a:lnTo>
                    <a:pt x="43553" y="19564"/>
                  </a:lnTo>
                  <a:lnTo>
                    <a:pt x="82497" y="0"/>
                  </a:lnTo>
                </a:path>
              </a:pathLst>
            </a:custGeom>
            <a:ln w="9525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6740" y="2463609"/>
            <a:ext cx="7967980" cy="28225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0" marR="30480" indent="-342900">
              <a:lnSpc>
                <a:spcPct val="101499"/>
              </a:lnSpc>
              <a:spcBef>
                <a:spcPts val="5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Carlito"/>
                <a:cs typeface="Carlito"/>
              </a:rPr>
              <a:t>We </a:t>
            </a:r>
            <a:r>
              <a:rPr sz="2400" dirty="0">
                <a:latin typeface="Carlito"/>
                <a:cs typeface="Carlito"/>
              </a:rPr>
              <a:t>can visualize </a:t>
            </a:r>
            <a:r>
              <a:rPr sz="2000" i="1" dirty="0">
                <a:latin typeface="Times New Roman"/>
                <a:cs typeface="Times New Roman"/>
              </a:rPr>
              <a:t>M </a:t>
            </a:r>
            <a:r>
              <a:rPr sz="2400" dirty="0">
                <a:latin typeface="Carlito"/>
                <a:cs typeface="Carlito"/>
              </a:rPr>
              <a:t>as an ellipse </a:t>
            </a:r>
            <a:r>
              <a:rPr sz="2400" spc="-5" dirty="0">
                <a:latin typeface="Carlito"/>
                <a:cs typeface="Carlito"/>
              </a:rPr>
              <a:t>with </a:t>
            </a:r>
            <a:r>
              <a:rPr sz="2400" dirty="0">
                <a:latin typeface="Carlito"/>
                <a:cs typeface="Carlito"/>
              </a:rPr>
              <a:t>axis lengths </a:t>
            </a:r>
            <a:r>
              <a:rPr sz="2400" spc="-5" dirty="0">
                <a:latin typeface="Carlito"/>
                <a:cs typeface="Carlito"/>
              </a:rPr>
              <a:t>determined  </a:t>
            </a:r>
            <a:r>
              <a:rPr sz="2400" dirty="0">
                <a:latin typeface="Carlito"/>
                <a:cs typeface="Carlito"/>
              </a:rPr>
              <a:t>by the eigenvalues and </a:t>
            </a:r>
            <a:r>
              <a:rPr sz="2400" spc="-5" dirty="0">
                <a:latin typeface="Carlito"/>
                <a:cs typeface="Carlito"/>
              </a:rPr>
              <a:t>orientation determined </a:t>
            </a:r>
            <a:r>
              <a:rPr sz="2400" dirty="0">
                <a:latin typeface="Carlito"/>
                <a:cs typeface="Carlito"/>
              </a:rPr>
              <a:t>by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2145665" marR="4376420" indent="-68580">
              <a:lnSpc>
                <a:spcPts val="1900"/>
              </a:lnSpc>
              <a:spcBef>
                <a:spcPts val="1540"/>
              </a:spcBef>
            </a:pPr>
            <a:r>
              <a:rPr sz="1600" b="1" spc="-5" dirty="0">
                <a:solidFill>
                  <a:srgbClr val="0033CC"/>
                </a:solidFill>
                <a:latin typeface="Trebuchet MS"/>
                <a:cs typeface="Trebuchet MS"/>
              </a:rPr>
              <a:t>Direction of</a:t>
            </a:r>
            <a:r>
              <a:rPr sz="1600" b="1" spc="-6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the  fastest</a:t>
            </a:r>
            <a:r>
              <a:rPr sz="1600" b="1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0033CC"/>
                </a:solidFill>
                <a:latin typeface="Trebuchet MS"/>
                <a:cs typeface="Trebuchet MS"/>
              </a:rPr>
              <a:t>change</a:t>
            </a:r>
            <a:endParaRPr sz="1600">
              <a:latin typeface="Trebuchet MS"/>
              <a:cs typeface="Trebuchet MS"/>
            </a:endParaRPr>
          </a:p>
          <a:p>
            <a:pPr marL="5186680" marR="1300480" indent="-33655">
              <a:lnSpc>
                <a:spcPts val="1900"/>
              </a:lnSpc>
              <a:spcBef>
                <a:spcPts val="1560"/>
              </a:spcBef>
            </a:pPr>
            <a:r>
              <a:rPr sz="1600" b="1" spc="-5" dirty="0">
                <a:solidFill>
                  <a:srgbClr val="FF3300"/>
                </a:solidFill>
                <a:latin typeface="Trebuchet MS"/>
                <a:cs typeface="Trebuchet MS"/>
              </a:rPr>
              <a:t>Direction of</a:t>
            </a:r>
            <a:r>
              <a:rPr sz="1600" b="1" spc="-60" dirty="0">
                <a:solidFill>
                  <a:srgbClr val="FF3300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3300"/>
                </a:solidFill>
                <a:latin typeface="Trebuchet MS"/>
                <a:cs typeface="Trebuchet MS"/>
              </a:rPr>
              <a:t>the  slowest</a:t>
            </a:r>
            <a:r>
              <a:rPr sz="1600" b="1" spc="-50" dirty="0">
                <a:solidFill>
                  <a:srgbClr val="FF330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FF3300"/>
                </a:solidFill>
                <a:latin typeface="Trebuchet MS"/>
                <a:cs typeface="Trebuchet MS"/>
              </a:rPr>
              <a:t>change</a:t>
            </a:r>
            <a:endParaRPr sz="1600">
              <a:latin typeface="Trebuchet MS"/>
              <a:cs typeface="Trebuchet MS"/>
            </a:endParaRPr>
          </a:p>
          <a:p>
            <a:pPr marR="3255010" algn="ctr">
              <a:lnSpc>
                <a:spcPts val="2640"/>
              </a:lnSpc>
              <a:spcBef>
                <a:spcPts val="240"/>
              </a:spcBef>
            </a:pPr>
            <a:r>
              <a:rPr sz="3600" spc="-7" baseline="-16203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3600" spc="-7" baseline="-16203" dirty="0">
                <a:solidFill>
                  <a:srgbClr val="004DD6"/>
                </a:solidFill>
                <a:latin typeface="Symbol"/>
                <a:cs typeface="Symbol"/>
              </a:rPr>
              <a:t></a:t>
            </a:r>
            <a:r>
              <a:rPr sz="2400" spc="-7" baseline="-45138" dirty="0">
                <a:solidFill>
                  <a:srgbClr val="004DD6"/>
                </a:solidFill>
                <a:latin typeface="Times New Roman"/>
                <a:cs typeface="Times New Roman"/>
              </a:rPr>
              <a:t>max</a:t>
            </a:r>
            <a:r>
              <a:rPr sz="3600" spc="-7" baseline="-16203" dirty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r>
              <a:rPr sz="1600" spc="-5" dirty="0">
                <a:solidFill>
                  <a:srgbClr val="004DD6"/>
                </a:solidFill>
                <a:latin typeface="Times New Roman"/>
                <a:cs typeface="Times New Roman"/>
              </a:rPr>
              <a:t>-1/2</a:t>
            </a:r>
            <a:endParaRPr sz="1600">
              <a:latin typeface="Times New Roman"/>
              <a:cs typeface="Times New Roman"/>
            </a:endParaRPr>
          </a:p>
          <a:p>
            <a:pPr marL="394335" algn="ctr">
              <a:lnSpc>
                <a:spcPts val="2640"/>
              </a:lnSpc>
            </a:pPr>
            <a:r>
              <a:rPr sz="3600" spc="-7" baseline="-16203" dirty="0">
                <a:solidFill>
                  <a:srgbClr val="FF3300"/>
                </a:solidFill>
                <a:latin typeface="Times New Roman"/>
                <a:cs typeface="Times New Roman"/>
              </a:rPr>
              <a:t>(</a:t>
            </a:r>
            <a:r>
              <a:rPr sz="3600" spc="-7" baseline="-16203" dirty="0">
                <a:solidFill>
                  <a:srgbClr val="FF4C00"/>
                </a:solidFill>
                <a:latin typeface="Symbol"/>
                <a:cs typeface="Symbol"/>
              </a:rPr>
              <a:t></a:t>
            </a:r>
            <a:r>
              <a:rPr sz="2400" spc="-7" baseline="-45138" dirty="0">
                <a:solidFill>
                  <a:srgbClr val="FF4C00"/>
                </a:solidFill>
                <a:latin typeface="Times New Roman"/>
                <a:cs typeface="Times New Roman"/>
              </a:rPr>
              <a:t>min</a:t>
            </a:r>
            <a:r>
              <a:rPr sz="3600" spc="-7" baseline="-16203" dirty="0">
                <a:solidFill>
                  <a:srgbClr val="FF3300"/>
                </a:solidFill>
                <a:latin typeface="Times New Roman"/>
                <a:cs typeface="Times New Roman"/>
              </a:rPr>
              <a:t>)</a:t>
            </a:r>
            <a:r>
              <a:rPr sz="1600" spc="-5" dirty="0">
                <a:solidFill>
                  <a:srgbClr val="FF4C00"/>
                </a:solidFill>
                <a:latin typeface="Times New Roman"/>
                <a:cs typeface="Times New Roman"/>
              </a:rPr>
              <a:t>-1/2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903746" y="3212931"/>
            <a:ext cx="202565" cy="300545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Trebuchet MS"/>
                <a:cs typeface="Trebuchet MS"/>
              </a:rPr>
              <a:t>adapted from Darya </a:t>
            </a:r>
            <a:r>
              <a:rPr sz="1200" dirty="0">
                <a:latin typeface="Trebuchet MS"/>
                <a:cs typeface="Trebuchet MS"/>
              </a:rPr>
              <a:t>Frolova, </a:t>
            </a:r>
            <a:r>
              <a:rPr sz="1200" spc="-5" dirty="0">
                <a:latin typeface="Trebuchet MS"/>
                <a:cs typeface="Trebuchet MS"/>
              </a:rPr>
              <a:t>Denis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Simakov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63039" y="2071370"/>
            <a:ext cx="3305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Trebuchet MS"/>
                <a:cs typeface="Trebuchet MS"/>
              </a:rPr>
              <a:t>(Eigenvalue</a:t>
            </a:r>
            <a:r>
              <a:rPr sz="2000" b="1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rebuchet MS"/>
                <a:cs typeface="Trebuchet MS"/>
              </a:rPr>
              <a:t>decomposition)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4606" y="223520"/>
            <a:ext cx="64408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Interpreting </a:t>
            </a:r>
            <a:r>
              <a:rPr dirty="0"/>
              <a:t>the</a:t>
            </a:r>
            <a:r>
              <a:rPr spc="-85" dirty="0"/>
              <a:t> </a:t>
            </a:r>
            <a:r>
              <a:rPr dirty="0"/>
              <a:t>Eigenvalues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2057"/>
            <a:ext cx="80067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Classiﬁcation of image points </a:t>
            </a:r>
            <a:r>
              <a:rPr sz="2800" dirty="0">
                <a:latin typeface="Carlito"/>
                <a:cs typeface="Carlito"/>
              </a:rPr>
              <a:t>using eigenvalues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3437" y="4902200"/>
            <a:ext cx="3133725" cy="1228725"/>
            <a:chOff x="833437" y="4902200"/>
            <a:chExt cx="3133725" cy="1228725"/>
          </a:xfrm>
        </p:grpSpPr>
        <p:sp>
          <p:nvSpPr>
            <p:cNvPr id="5" name="object 5"/>
            <p:cNvSpPr/>
            <p:nvPr/>
          </p:nvSpPr>
          <p:spPr>
            <a:xfrm>
              <a:off x="838200" y="4906962"/>
              <a:ext cx="3124200" cy="1219200"/>
            </a:xfrm>
            <a:custGeom>
              <a:avLst/>
              <a:gdLst/>
              <a:ahLst/>
              <a:cxnLst/>
              <a:rect l="l" t="t" r="r" b="b"/>
              <a:pathLst>
                <a:path w="3124200" h="1219200">
                  <a:moveTo>
                    <a:pt x="2363838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2363838" y="1219200"/>
                  </a:lnTo>
                  <a:lnTo>
                    <a:pt x="2363838" y="762001"/>
                  </a:lnTo>
                  <a:lnTo>
                    <a:pt x="2617241" y="762001"/>
                  </a:lnTo>
                  <a:lnTo>
                    <a:pt x="2617241" y="903342"/>
                  </a:lnTo>
                  <a:lnTo>
                    <a:pt x="3124200" y="609600"/>
                  </a:lnTo>
                  <a:lnTo>
                    <a:pt x="2617241" y="315861"/>
                  </a:lnTo>
                  <a:lnTo>
                    <a:pt x="2617241" y="457200"/>
                  </a:lnTo>
                  <a:lnTo>
                    <a:pt x="2363838" y="457200"/>
                  </a:lnTo>
                  <a:lnTo>
                    <a:pt x="236383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8199" y="4906962"/>
              <a:ext cx="3124200" cy="1219200"/>
            </a:xfrm>
            <a:custGeom>
              <a:avLst/>
              <a:gdLst/>
              <a:ahLst/>
              <a:cxnLst/>
              <a:rect l="l" t="t" r="r" b="b"/>
              <a:pathLst>
                <a:path w="3124200" h="1219200">
                  <a:moveTo>
                    <a:pt x="0" y="0"/>
                  </a:moveTo>
                  <a:lnTo>
                    <a:pt x="2363828" y="0"/>
                  </a:lnTo>
                  <a:lnTo>
                    <a:pt x="2363828" y="457199"/>
                  </a:lnTo>
                  <a:lnTo>
                    <a:pt x="2617238" y="457199"/>
                  </a:lnTo>
                  <a:lnTo>
                    <a:pt x="2617238" y="315857"/>
                  </a:lnTo>
                  <a:lnTo>
                    <a:pt x="3124197" y="609599"/>
                  </a:lnTo>
                  <a:lnTo>
                    <a:pt x="2617238" y="903341"/>
                  </a:lnTo>
                  <a:lnTo>
                    <a:pt x="2617238" y="761999"/>
                  </a:lnTo>
                  <a:lnTo>
                    <a:pt x="2363828" y="761999"/>
                  </a:lnTo>
                  <a:lnTo>
                    <a:pt x="2363828" y="1219199"/>
                  </a:lnTo>
                  <a:lnTo>
                    <a:pt x="0" y="121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033837" y="1854200"/>
            <a:ext cx="4352925" cy="4352925"/>
            <a:chOff x="4033837" y="1854200"/>
            <a:chExt cx="4352925" cy="4352925"/>
          </a:xfrm>
        </p:grpSpPr>
        <p:sp>
          <p:nvSpPr>
            <p:cNvPr id="8" name="object 8"/>
            <p:cNvSpPr/>
            <p:nvPr/>
          </p:nvSpPr>
          <p:spPr>
            <a:xfrm>
              <a:off x="4038600" y="1858962"/>
              <a:ext cx="4343400" cy="4343400"/>
            </a:xfrm>
            <a:custGeom>
              <a:avLst/>
              <a:gdLst/>
              <a:ahLst/>
              <a:cxnLst/>
              <a:rect l="l" t="t" r="r" b="b"/>
              <a:pathLst>
                <a:path w="4343400" h="4343400">
                  <a:moveTo>
                    <a:pt x="4343400" y="0"/>
                  </a:moveTo>
                  <a:lnTo>
                    <a:pt x="0" y="0"/>
                  </a:lnTo>
                  <a:lnTo>
                    <a:pt x="0" y="4343400"/>
                  </a:lnTo>
                  <a:lnTo>
                    <a:pt x="4343400" y="43434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F7A1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8600" y="1858962"/>
              <a:ext cx="4343400" cy="4343400"/>
            </a:xfrm>
            <a:custGeom>
              <a:avLst/>
              <a:gdLst/>
              <a:ahLst/>
              <a:cxnLst/>
              <a:rect l="l" t="t" r="r" b="b"/>
              <a:pathLst>
                <a:path w="4343400" h="4343400">
                  <a:moveTo>
                    <a:pt x="0" y="0"/>
                  </a:moveTo>
                  <a:lnTo>
                    <a:pt x="4343396" y="0"/>
                  </a:lnTo>
                  <a:lnTo>
                    <a:pt x="4343396" y="4343396"/>
                  </a:lnTo>
                  <a:lnTo>
                    <a:pt x="0" y="43433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95800" y="1858962"/>
              <a:ext cx="3886200" cy="3937000"/>
            </a:xfrm>
            <a:custGeom>
              <a:avLst/>
              <a:gdLst/>
              <a:ahLst/>
              <a:cxnLst/>
              <a:rect l="l" t="t" r="r" b="b"/>
              <a:pathLst>
                <a:path w="3886200" h="3937000">
                  <a:moveTo>
                    <a:pt x="3886200" y="0"/>
                  </a:moveTo>
                  <a:lnTo>
                    <a:pt x="1066800" y="0"/>
                  </a:lnTo>
                  <a:lnTo>
                    <a:pt x="0" y="3048000"/>
                  </a:lnTo>
                  <a:lnTo>
                    <a:pt x="881062" y="3937000"/>
                  </a:lnTo>
                  <a:lnTo>
                    <a:pt x="3886200" y="2971800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95799" y="1858962"/>
              <a:ext cx="3886200" cy="3937000"/>
            </a:xfrm>
            <a:custGeom>
              <a:avLst/>
              <a:gdLst/>
              <a:ahLst/>
              <a:cxnLst/>
              <a:rect l="l" t="t" r="r" b="b"/>
              <a:pathLst>
                <a:path w="3886200" h="3937000">
                  <a:moveTo>
                    <a:pt x="0" y="3047997"/>
                  </a:moveTo>
                  <a:lnTo>
                    <a:pt x="1066799" y="0"/>
                  </a:lnTo>
                  <a:lnTo>
                    <a:pt x="3886197" y="0"/>
                  </a:lnTo>
                  <a:lnTo>
                    <a:pt x="3886197" y="2971797"/>
                  </a:lnTo>
                  <a:lnTo>
                    <a:pt x="881062" y="3936997"/>
                  </a:lnTo>
                  <a:lnTo>
                    <a:pt x="0" y="304799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38600" y="4449762"/>
              <a:ext cx="1749425" cy="1752600"/>
            </a:xfrm>
            <a:custGeom>
              <a:avLst/>
              <a:gdLst/>
              <a:ahLst/>
              <a:cxnLst/>
              <a:rect l="l" t="t" r="r" b="b"/>
              <a:pathLst>
                <a:path w="1749425" h="1752600">
                  <a:moveTo>
                    <a:pt x="0" y="0"/>
                  </a:moveTo>
                  <a:lnTo>
                    <a:pt x="0" y="1752600"/>
                  </a:lnTo>
                  <a:lnTo>
                    <a:pt x="1749425" y="1752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38600" y="4449762"/>
              <a:ext cx="1749425" cy="1752600"/>
            </a:xfrm>
            <a:custGeom>
              <a:avLst/>
              <a:gdLst/>
              <a:ahLst/>
              <a:cxnLst/>
              <a:rect l="l" t="t" r="r" b="b"/>
              <a:pathLst>
                <a:path w="1749425" h="1752600">
                  <a:moveTo>
                    <a:pt x="0" y="1752598"/>
                  </a:moveTo>
                  <a:lnTo>
                    <a:pt x="0" y="0"/>
                  </a:lnTo>
                  <a:lnTo>
                    <a:pt x="1749428" y="1752598"/>
                  </a:lnTo>
                  <a:lnTo>
                    <a:pt x="0" y="175259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440598" y="5819601"/>
            <a:ext cx="34544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50" i="1" spc="-15" dirty="0">
                <a:latin typeface="Symbol"/>
                <a:cs typeface="Symbol"/>
              </a:rPr>
              <a:t></a:t>
            </a:r>
            <a:r>
              <a:rPr sz="2400" i="1" spc="-22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82565" y="2501582"/>
            <a:ext cx="264604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>
              <a:lnSpc>
                <a:spcPts val="2105"/>
              </a:lnSpc>
              <a:spcBef>
                <a:spcPts val="100"/>
              </a:spcBef>
            </a:pPr>
            <a:r>
              <a:rPr sz="1800" spc="-5" dirty="0">
                <a:solidFill>
                  <a:srgbClr val="0033CC"/>
                </a:solidFill>
                <a:latin typeface="Carlito"/>
                <a:cs typeface="Carlito"/>
              </a:rPr>
              <a:t>“Corner”</a:t>
            </a:r>
            <a:endParaRPr sz="1800">
              <a:latin typeface="Carlito"/>
              <a:cs typeface="Carlito"/>
            </a:endParaRPr>
          </a:p>
          <a:p>
            <a:pPr marL="38100">
              <a:lnSpc>
                <a:spcPts val="2165"/>
              </a:lnSpc>
            </a:pPr>
            <a:r>
              <a:rPr sz="1850" i="1" spc="-15" dirty="0">
                <a:latin typeface="Symbol"/>
                <a:cs typeface="Symbol"/>
              </a:rPr>
              <a:t></a:t>
            </a:r>
            <a:r>
              <a:rPr sz="1800" i="1" spc="-22" baseline="-20833" dirty="0">
                <a:latin typeface="Times New Roman"/>
                <a:cs typeface="Times New Roman"/>
              </a:rPr>
              <a:t>1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50" i="1" spc="-15" dirty="0">
                <a:latin typeface="Symbol"/>
                <a:cs typeface="Symbol"/>
              </a:rPr>
              <a:t></a:t>
            </a:r>
            <a:r>
              <a:rPr sz="1800" i="1" spc="-22" baseline="-20833" dirty="0">
                <a:latin typeface="Times New Roman"/>
                <a:cs typeface="Times New Roman"/>
              </a:rPr>
              <a:t>2 </a:t>
            </a:r>
            <a:r>
              <a:rPr sz="1800" spc="-5" dirty="0">
                <a:latin typeface="Carlito"/>
                <a:cs typeface="Carlito"/>
              </a:rPr>
              <a:t>are large,  </a:t>
            </a:r>
            <a:r>
              <a:rPr sz="1850" i="1" spc="-15" dirty="0">
                <a:latin typeface="Symbol"/>
                <a:cs typeface="Symbol"/>
              </a:rPr>
              <a:t></a:t>
            </a:r>
            <a:r>
              <a:rPr sz="1800" i="1" spc="-22" baseline="-20833" dirty="0">
                <a:latin typeface="Times New Roman"/>
                <a:cs typeface="Times New Roman"/>
              </a:rPr>
              <a:t>1 </a:t>
            </a:r>
            <a:r>
              <a:rPr sz="1800" i="1" dirty="0">
                <a:latin typeface="Times New Roman"/>
                <a:cs typeface="Times New Roman"/>
              </a:rPr>
              <a:t>~</a:t>
            </a:r>
            <a:r>
              <a:rPr sz="1800" i="1" spc="210" dirty="0">
                <a:latin typeface="Times New Roman"/>
                <a:cs typeface="Times New Roman"/>
              </a:rPr>
              <a:t> </a:t>
            </a:r>
            <a:r>
              <a:rPr sz="1850" i="1" spc="-10" dirty="0">
                <a:latin typeface="Symbol"/>
                <a:cs typeface="Symbol"/>
              </a:rPr>
              <a:t></a:t>
            </a:r>
            <a:r>
              <a:rPr sz="1800" i="1" spc="-15" baseline="-20833" dirty="0">
                <a:latin typeface="Times New Roman"/>
                <a:cs typeface="Times New Roman"/>
              </a:rPr>
              <a:t>2</a:t>
            </a:r>
            <a:r>
              <a:rPr sz="1800" spc="-10" dirty="0">
                <a:latin typeface="Carlito"/>
                <a:cs typeface="Carlito"/>
              </a:rPr>
              <a:t>;</a:t>
            </a:r>
            <a:endParaRPr sz="180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z="1800" i="1" dirty="0">
                <a:latin typeface="Times New Roman"/>
                <a:cs typeface="Times New Roman"/>
              </a:rPr>
              <a:t>E </a:t>
            </a:r>
            <a:r>
              <a:rPr sz="1800" spc="-5" dirty="0">
                <a:latin typeface="Carlito"/>
                <a:cs typeface="Carlito"/>
              </a:rPr>
              <a:t>increases </a:t>
            </a:r>
            <a:r>
              <a:rPr sz="1800" dirty="0">
                <a:latin typeface="Carlito"/>
                <a:cs typeface="Carlito"/>
              </a:rPr>
              <a:t>in all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directions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7739" y="4932946"/>
            <a:ext cx="2178050" cy="853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2185"/>
              </a:lnSpc>
              <a:spcBef>
                <a:spcPts val="105"/>
              </a:spcBef>
            </a:pPr>
            <a:r>
              <a:rPr sz="1850" i="1" spc="-15" dirty="0">
                <a:latin typeface="Symbol"/>
                <a:cs typeface="Symbol"/>
              </a:rPr>
              <a:t></a:t>
            </a:r>
            <a:r>
              <a:rPr sz="1800" i="1" spc="-22" baseline="-20833" dirty="0">
                <a:latin typeface="Times New Roman"/>
                <a:cs typeface="Times New Roman"/>
              </a:rPr>
              <a:t>1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50" i="1" spc="-15" dirty="0">
                <a:latin typeface="Symbol"/>
                <a:cs typeface="Symbol"/>
              </a:rPr>
              <a:t></a:t>
            </a:r>
            <a:r>
              <a:rPr sz="1800" i="1" spc="-22" baseline="-20833" dirty="0">
                <a:latin typeface="Times New Roman"/>
                <a:cs typeface="Times New Roman"/>
              </a:rPr>
              <a:t>2 </a:t>
            </a:r>
            <a:r>
              <a:rPr sz="1800" spc="-5" dirty="0">
                <a:latin typeface="Carlito"/>
                <a:cs typeface="Carlito"/>
              </a:rPr>
              <a:t>are</a:t>
            </a:r>
            <a:r>
              <a:rPr sz="1800" spc="2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small;</a:t>
            </a:r>
            <a:endParaRPr sz="1800">
              <a:latin typeface="Carlito"/>
              <a:cs typeface="Carlito"/>
            </a:endParaRPr>
          </a:p>
          <a:p>
            <a:pPr marL="38100" marR="30480">
              <a:lnSpc>
                <a:spcPts val="2200"/>
              </a:lnSpc>
              <a:spcBef>
                <a:spcPts val="5"/>
              </a:spcBef>
            </a:pPr>
            <a:r>
              <a:rPr sz="1800" i="1" dirty="0">
                <a:latin typeface="Times New Roman"/>
                <a:cs typeface="Times New Roman"/>
              </a:rPr>
              <a:t>E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5" dirty="0">
                <a:latin typeface="Carlito"/>
                <a:cs typeface="Carlito"/>
              </a:rPr>
              <a:t>almost constant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  all</a:t>
            </a:r>
            <a:r>
              <a:rPr sz="1800" spc="-5" dirty="0">
                <a:latin typeface="Carlito"/>
                <a:cs typeface="Carlito"/>
              </a:rPr>
              <a:t> directions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16140" y="5394007"/>
            <a:ext cx="902969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05"/>
              </a:lnSpc>
              <a:spcBef>
                <a:spcPts val="100"/>
              </a:spcBef>
            </a:pPr>
            <a:r>
              <a:rPr sz="1800" spc="-5" dirty="0">
                <a:solidFill>
                  <a:srgbClr val="0033CC"/>
                </a:solidFill>
                <a:latin typeface="Carlito"/>
                <a:cs typeface="Carlito"/>
              </a:rPr>
              <a:t>“Edge”</a:t>
            </a:r>
            <a:endParaRPr sz="1800">
              <a:latin typeface="Carlito"/>
              <a:cs typeface="Carlito"/>
            </a:endParaRPr>
          </a:p>
          <a:p>
            <a:pPr marL="38100">
              <a:lnSpc>
                <a:spcPts val="2165"/>
              </a:lnSpc>
            </a:pPr>
            <a:r>
              <a:rPr sz="1850" i="1" spc="-15" dirty="0">
                <a:latin typeface="Symbol"/>
                <a:cs typeface="Symbol"/>
              </a:rPr>
              <a:t></a:t>
            </a:r>
            <a:r>
              <a:rPr sz="1800" i="1" spc="-22" baseline="-20833" dirty="0">
                <a:latin typeface="Times New Roman"/>
                <a:cs typeface="Times New Roman"/>
              </a:rPr>
              <a:t>1 </a:t>
            </a:r>
            <a:r>
              <a:rPr sz="1800" i="1" dirty="0">
                <a:latin typeface="Times New Roman"/>
                <a:cs typeface="Times New Roman"/>
              </a:rPr>
              <a:t>&gt;&gt;</a:t>
            </a:r>
            <a:r>
              <a:rPr sz="1800" i="1" spc="-195" dirty="0">
                <a:latin typeface="Times New Roman"/>
                <a:cs typeface="Times New Roman"/>
              </a:rPr>
              <a:t> </a:t>
            </a:r>
            <a:r>
              <a:rPr sz="1850" i="1" spc="-15" dirty="0">
                <a:latin typeface="Symbol"/>
                <a:cs typeface="Symbol"/>
              </a:rPr>
              <a:t></a:t>
            </a:r>
            <a:r>
              <a:rPr sz="1800" i="1" spc="-22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68140" y="2093595"/>
            <a:ext cx="902969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05"/>
              </a:lnSpc>
              <a:spcBef>
                <a:spcPts val="100"/>
              </a:spcBef>
            </a:pPr>
            <a:r>
              <a:rPr sz="1800" spc="-5" dirty="0">
                <a:solidFill>
                  <a:srgbClr val="0033CC"/>
                </a:solidFill>
                <a:latin typeface="Carlito"/>
                <a:cs typeface="Carlito"/>
              </a:rPr>
              <a:t>“Edge”</a:t>
            </a:r>
            <a:endParaRPr sz="1800">
              <a:latin typeface="Carlito"/>
              <a:cs typeface="Carlito"/>
            </a:endParaRPr>
          </a:p>
          <a:p>
            <a:pPr marL="38100">
              <a:lnSpc>
                <a:spcPts val="2165"/>
              </a:lnSpc>
            </a:pPr>
            <a:r>
              <a:rPr sz="1850" i="1" spc="-15" dirty="0">
                <a:latin typeface="Symbol"/>
                <a:cs typeface="Symbol"/>
              </a:rPr>
              <a:t></a:t>
            </a:r>
            <a:r>
              <a:rPr sz="1800" i="1" spc="-22" baseline="-20833" dirty="0">
                <a:latin typeface="Times New Roman"/>
                <a:cs typeface="Times New Roman"/>
              </a:rPr>
              <a:t>2 </a:t>
            </a:r>
            <a:r>
              <a:rPr sz="1800" i="1" dirty="0">
                <a:latin typeface="Times New Roman"/>
                <a:cs typeface="Times New Roman"/>
              </a:rPr>
              <a:t>&gt;&gt;</a:t>
            </a:r>
            <a:r>
              <a:rPr sz="1800" i="1" spc="-195" dirty="0">
                <a:latin typeface="Times New Roman"/>
                <a:cs typeface="Times New Roman"/>
              </a:rPr>
              <a:t> </a:t>
            </a:r>
            <a:r>
              <a:rPr sz="1850" i="1" spc="-15" dirty="0">
                <a:latin typeface="Symbol"/>
                <a:cs typeface="Symbol"/>
              </a:rPr>
              <a:t></a:t>
            </a:r>
            <a:r>
              <a:rPr sz="1800" i="1" spc="-22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64760" y="5320982"/>
            <a:ext cx="62039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29209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0033CC"/>
                </a:solidFill>
                <a:latin typeface="Carlito"/>
                <a:cs typeface="Carlito"/>
              </a:rPr>
              <a:t>“Flat”  </a:t>
            </a:r>
            <a:r>
              <a:rPr sz="1800" spc="-5" dirty="0">
                <a:solidFill>
                  <a:srgbClr val="0033CC"/>
                </a:solidFill>
                <a:latin typeface="Carlito"/>
                <a:cs typeface="Carlito"/>
              </a:rPr>
              <a:t>reg</a:t>
            </a:r>
            <a:r>
              <a:rPr sz="1800" dirty="0">
                <a:solidFill>
                  <a:srgbClr val="0033CC"/>
                </a:solidFill>
                <a:latin typeface="Carlito"/>
                <a:cs typeface="Carlito"/>
              </a:rPr>
              <a:t>ion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179887" y="1930400"/>
            <a:ext cx="3368675" cy="4264025"/>
            <a:chOff x="4179887" y="1930400"/>
            <a:chExt cx="3368675" cy="4264025"/>
          </a:xfrm>
        </p:grpSpPr>
        <p:sp>
          <p:nvSpPr>
            <p:cNvPr id="21" name="object 21"/>
            <p:cNvSpPr/>
            <p:nvPr/>
          </p:nvSpPr>
          <p:spPr>
            <a:xfrm>
              <a:off x="6934200" y="2239962"/>
              <a:ext cx="609600" cy="638175"/>
            </a:xfrm>
            <a:custGeom>
              <a:avLst/>
              <a:gdLst/>
              <a:ahLst/>
              <a:cxnLst/>
              <a:rect l="l" t="t" r="r" b="b"/>
              <a:pathLst>
                <a:path w="609600" h="638175">
                  <a:moveTo>
                    <a:pt x="304800" y="0"/>
                  </a:moveTo>
                  <a:lnTo>
                    <a:pt x="259758" y="3459"/>
                  </a:lnTo>
                  <a:lnTo>
                    <a:pt x="216768" y="13510"/>
                  </a:lnTo>
                  <a:lnTo>
                    <a:pt x="176303" y="29657"/>
                  </a:lnTo>
                  <a:lnTo>
                    <a:pt x="138832" y="51407"/>
                  </a:lnTo>
                  <a:lnTo>
                    <a:pt x="104827" y="78267"/>
                  </a:lnTo>
                  <a:lnTo>
                    <a:pt x="74761" y="109743"/>
                  </a:lnTo>
                  <a:lnTo>
                    <a:pt x="49104" y="145341"/>
                  </a:lnTo>
                  <a:lnTo>
                    <a:pt x="28328" y="184569"/>
                  </a:lnTo>
                  <a:lnTo>
                    <a:pt x="12904" y="226931"/>
                  </a:lnTo>
                  <a:lnTo>
                    <a:pt x="3304" y="271935"/>
                  </a:lnTo>
                  <a:lnTo>
                    <a:pt x="0" y="319087"/>
                  </a:lnTo>
                  <a:lnTo>
                    <a:pt x="3304" y="366239"/>
                  </a:lnTo>
                  <a:lnTo>
                    <a:pt x="12904" y="411243"/>
                  </a:lnTo>
                  <a:lnTo>
                    <a:pt x="28328" y="453605"/>
                  </a:lnTo>
                  <a:lnTo>
                    <a:pt x="49104" y="492833"/>
                  </a:lnTo>
                  <a:lnTo>
                    <a:pt x="74761" y="528431"/>
                  </a:lnTo>
                  <a:lnTo>
                    <a:pt x="104827" y="559907"/>
                  </a:lnTo>
                  <a:lnTo>
                    <a:pt x="138832" y="586767"/>
                  </a:lnTo>
                  <a:lnTo>
                    <a:pt x="176303" y="608517"/>
                  </a:lnTo>
                  <a:lnTo>
                    <a:pt x="216768" y="624664"/>
                  </a:lnTo>
                  <a:lnTo>
                    <a:pt x="259758" y="634715"/>
                  </a:lnTo>
                  <a:lnTo>
                    <a:pt x="304800" y="638175"/>
                  </a:lnTo>
                  <a:lnTo>
                    <a:pt x="349841" y="634715"/>
                  </a:lnTo>
                  <a:lnTo>
                    <a:pt x="392831" y="624664"/>
                  </a:lnTo>
                  <a:lnTo>
                    <a:pt x="433296" y="608517"/>
                  </a:lnTo>
                  <a:lnTo>
                    <a:pt x="470767" y="586767"/>
                  </a:lnTo>
                  <a:lnTo>
                    <a:pt x="504772" y="559907"/>
                  </a:lnTo>
                  <a:lnTo>
                    <a:pt x="534838" y="528431"/>
                  </a:lnTo>
                  <a:lnTo>
                    <a:pt x="560495" y="492833"/>
                  </a:lnTo>
                  <a:lnTo>
                    <a:pt x="581271" y="453605"/>
                  </a:lnTo>
                  <a:lnTo>
                    <a:pt x="596695" y="411243"/>
                  </a:lnTo>
                  <a:lnTo>
                    <a:pt x="606295" y="366239"/>
                  </a:lnTo>
                  <a:lnTo>
                    <a:pt x="609600" y="319087"/>
                  </a:lnTo>
                  <a:lnTo>
                    <a:pt x="606295" y="271935"/>
                  </a:lnTo>
                  <a:lnTo>
                    <a:pt x="596695" y="226931"/>
                  </a:lnTo>
                  <a:lnTo>
                    <a:pt x="581271" y="184569"/>
                  </a:lnTo>
                  <a:lnTo>
                    <a:pt x="560495" y="145341"/>
                  </a:lnTo>
                  <a:lnTo>
                    <a:pt x="534838" y="109743"/>
                  </a:lnTo>
                  <a:lnTo>
                    <a:pt x="504772" y="78267"/>
                  </a:lnTo>
                  <a:lnTo>
                    <a:pt x="470767" y="51407"/>
                  </a:lnTo>
                  <a:lnTo>
                    <a:pt x="433296" y="29657"/>
                  </a:lnTo>
                  <a:lnTo>
                    <a:pt x="392831" y="13510"/>
                  </a:lnTo>
                  <a:lnTo>
                    <a:pt x="349841" y="345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34200" y="2239962"/>
              <a:ext cx="609600" cy="638175"/>
            </a:xfrm>
            <a:custGeom>
              <a:avLst/>
              <a:gdLst/>
              <a:ahLst/>
              <a:cxnLst/>
              <a:rect l="l" t="t" r="r" b="b"/>
              <a:pathLst>
                <a:path w="609600" h="638175">
                  <a:moveTo>
                    <a:pt x="0" y="319087"/>
                  </a:moveTo>
                  <a:lnTo>
                    <a:pt x="3304" y="271935"/>
                  </a:lnTo>
                  <a:lnTo>
                    <a:pt x="12904" y="226931"/>
                  </a:lnTo>
                  <a:lnTo>
                    <a:pt x="28328" y="184568"/>
                  </a:lnTo>
                  <a:lnTo>
                    <a:pt x="49105" y="145341"/>
                  </a:lnTo>
                  <a:lnTo>
                    <a:pt x="74762" y="109742"/>
                  </a:lnTo>
                  <a:lnTo>
                    <a:pt x="104829" y="78266"/>
                  </a:lnTo>
                  <a:lnTo>
                    <a:pt x="138833" y="51407"/>
                  </a:lnTo>
                  <a:lnTo>
                    <a:pt x="176304" y="29656"/>
                  </a:lnTo>
                  <a:lnTo>
                    <a:pt x="216769" y="13509"/>
                  </a:lnTo>
                  <a:lnTo>
                    <a:pt x="259758" y="3459"/>
                  </a:lnTo>
                  <a:lnTo>
                    <a:pt x="304799" y="0"/>
                  </a:lnTo>
                  <a:lnTo>
                    <a:pt x="349840" y="3459"/>
                  </a:lnTo>
                  <a:lnTo>
                    <a:pt x="392830" y="13509"/>
                  </a:lnTo>
                  <a:lnTo>
                    <a:pt x="433295" y="29656"/>
                  </a:lnTo>
                  <a:lnTo>
                    <a:pt x="470766" y="51407"/>
                  </a:lnTo>
                  <a:lnTo>
                    <a:pt x="504770" y="78266"/>
                  </a:lnTo>
                  <a:lnTo>
                    <a:pt x="534837" y="109742"/>
                  </a:lnTo>
                  <a:lnTo>
                    <a:pt x="560494" y="145341"/>
                  </a:lnTo>
                  <a:lnTo>
                    <a:pt x="581270" y="184568"/>
                  </a:lnTo>
                  <a:lnTo>
                    <a:pt x="596694" y="226931"/>
                  </a:lnTo>
                  <a:lnTo>
                    <a:pt x="606294" y="271935"/>
                  </a:lnTo>
                  <a:lnTo>
                    <a:pt x="609599" y="319087"/>
                  </a:lnTo>
                  <a:lnTo>
                    <a:pt x="606294" y="366240"/>
                  </a:lnTo>
                  <a:lnTo>
                    <a:pt x="596694" y="411244"/>
                  </a:lnTo>
                  <a:lnTo>
                    <a:pt x="581270" y="453607"/>
                  </a:lnTo>
                  <a:lnTo>
                    <a:pt x="560494" y="492834"/>
                  </a:lnTo>
                  <a:lnTo>
                    <a:pt x="534837" y="528432"/>
                  </a:lnTo>
                  <a:lnTo>
                    <a:pt x="504770" y="559908"/>
                  </a:lnTo>
                  <a:lnTo>
                    <a:pt x="470766" y="586768"/>
                  </a:lnTo>
                  <a:lnTo>
                    <a:pt x="433295" y="608518"/>
                  </a:lnTo>
                  <a:lnTo>
                    <a:pt x="392830" y="624665"/>
                  </a:lnTo>
                  <a:lnTo>
                    <a:pt x="349840" y="634715"/>
                  </a:lnTo>
                  <a:lnTo>
                    <a:pt x="304799" y="638175"/>
                  </a:lnTo>
                  <a:lnTo>
                    <a:pt x="259758" y="634715"/>
                  </a:lnTo>
                  <a:lnTo>
                    <a:pt x="216769" y="624665"/>
                  </a:lnTo>
                  <a:lnTo>
                    <a:pt x="176304" y="608518"/>
                  </a:lnTo>
                  <a:lnTo>
                    <a:pt x="138833" y="586768"/>
                  </a:lnTo>
                  <a:lnTo>
                    <a:pt x="104829" y="559908"/>
                  </a:lnTo>
                  <a:lnTo>
                    <a:pt x="74762" y="528432"/>
                  </a:lnTo>
                  <a:lnTo>
                    <a:pt x="49105" y="492834"/>
                  </a:lnTo>
                  <a:lnTo>
                    <a:pt x="28328" y="453607"/>
                  </a:lnTo>
                  <a:lnTo>
                    <a:pt x="12904" y="411244"/>
                  </a:lnTo>
                  <a:lnTo>
                    <a:pt x="3304" y="366240"/>
                  </a:lnTo>
                  <a:lnTo>
                    <a:pt x="0" y="3190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84650" y="1935162"/>
              <a:ext cx="927100" cy="125730"/>
            </a:xfrm>
            <a:custGeom>
              <a:avLst/>
              <a:gdLst/>
              <a:ahLst/>
              <a:cxnLst/>
              <a:rect l="l" t="t" r="r" b="b"/>
              <a:pathLst>
                <a:path w="927100" h="125730">
                  <a:moveTo>
                    <a:pt x="463550" y="0"/>
                  </a:moveTo>
                  <a:lnTo>
                    <a:pt x="388360" y="820"/>
                  </a:lnTo>
                  <a:lnTo>
                    <a:pt x="317034" y="3197"/>
                  </a:lnTo>
                  <a:lnTo>
                    <a:pt x="250524" y="7000"/>
                  </a:lnTo>
                  <a:lnTo>
                    <a:pt x="189785" y="12100"/>
                  </a:lnTo>
                  <a:lnTo>
                    <a:pt x="135772" y="18368"/>
                  </a:lnTo>
                  <a:lnTo>
                    <a:pt x="89439" y="25676"/>
                  </a:lnTo>
                  <a:lnTo>
                    <a:pt x="51741" y="33893"/>
                  </a:lnTo>
                  <a:lnTo>
                    <a:pt x="6067" y="52540"/>
                  </a:lnTo>
                  <a:lnTo>
                    <a:pt x="0" y="62712"/>
                  </a:lnTo>
                  <a:lnTo>
                    <a:pt x="6067" y="72883"/>
                  </a:lnTo>
                  <a:lnTo>
                    <a:pt x="51741" y="91528"/>
                  </a:lnTo>
                  <a:lnTo>
                    <a:pt x="89439" y="99744"/>
                  </a:lnTo>
                  <a:lnTo>
                    <a:pt x="135772" y="107049"/>
                  </a:lnTo>
                  <a:lnTo>
                    <a:pt x="189785" y="113316"/>
                  </a:lnTo>
                  <a:lnTo>
                    <a:pt x="250524" y="118414"/>
                  </a:lnTo>
                  <a:lnTo>
                    <a:pt x="317034" y="122216"/>
                  </a:lnTo>
                  <a:lnTo>
                    <a:pt x="388360" y="124591"/>
                  </a:lnTo>
                  <a:lnTo>
                    <a:pt x="463550" y="125412"/>
                  </a:lnTo>
                  <a:lnTo>
                    <a:pt x="538739" y="124591"/>
                  </a:lnTo>
                  <a:lnTo>
                    <a:pt x="610065" y="122216"/>
                  </a:lnTo>
                  <a:lnTo>
                    <a:pt x="676575" y="118414"/>
                  </a:lnTo>
                  <a:lnTo>
                    <a:pt x="737314" y="113316"/>
                  </a:lnTo>
                  <a:lnTo>
                    <a:pt x="791327" y="107049"/>
                  </a:lnTo>
                  <a:lnTo>
                    <a:pt x="837660" y="99744"/>
                  </a:lnTo>
                  <a:lnTo>
                    <a:pt x="875358" y="91528"/>
                  </a:lnTo>
                  <a:lnTo>
                    <a:pt x="921032" y="72883"/>
                  </a:lnTo>
                  <a:lnTo>
                    <a:pt x="927100" y="62712"/>
                  </a:lnTo>
                  <a:lnTo>
                    <a:pt x="921032" y="52540"/>
                  </a:lnTo>
                  <a:lnTo>
                    <a:pt x="875358" y="33893"/>
                  </a:lnTo>
                  <a:lnTo>
                    <a:pt x="837660" y="25676"/>
                  </a:lnTo>
                  <a:lnTo>
                    <a:pt x="791327" y="18368"/>
                  </a:lnTo>
                  <a:lnTo>
                    <a:pt x="737314" y="12100"/>
                  </a:lnTo>
                  <a:lnTo>
                    <a:pt x="676575" y="7000"/>
                  </a:lnTo>
                  <a:lnTo>
                    <a:pt x="610065" y="3197"/>
                  </a:lnTo>
                  <a:lnTo>
                    <a:pt x="538739" y="820"/>
                  </a:lnTo>
                  <a:lnTo>
                    <a:pt x="463550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84649" y="1935162"/>
              <a:ext cx="927100" cy="125730"/>
            </a:xfrm>
            <a:custGeom>
              <a:avLst/>
              <a:gdLst/>
              <a:ahLst/>
              <a:cxnLst/>
              <a:rect l="l" t="t" r="r" b="b"/>
              <a:pathLst>
                <a:path w="927100" h="125730">
                  <a:moveTo>
                    <a:pt x="0" y="62705"/>
                  </a:moveTo>
                  <a:lnTo>
                    <a:pt x="51740" y="33888"/>
                  </a:lnTo>
                  <a:lnTo>
                    <a:pt x="89438" y="25672"/>
                  </a:lnTo>
                  <a:lnTo>
                    <a:pt x="135770" y="18366"/>
                  </a:lnTo>
                  <a:lnTo>
                    <a:pt x="189783" y="12098"/>
                  </a:lnTo>
                  <a:lnTo>
                    <a:pt x="250521" y="6999"/>
                  </a:lnTo>
                  <a:lnTo>
                    <a:pt x="317032" y="3196"/>
                  </a:lnTo>
                  <a:lnTo>
                    <a:pt x="388359" y="820"/>
                  </a:lnTo>
                  <a:lnTo>
                    <a:pt x="463549" y="0"/>
                  </a:lnTo>
                  <a:lnTo>
                    <a:pt x="538739" y="820"/>
                  </a:lnTo>
                  <a:lnTo>
                    <a:pt x="610067" y="3196"/>
                  </a:lnTo>
                  <a:lnTo>
                    <a:pt x="676577" y="6999"/>
                  </a:lnTo>
                  <a:lnTo>
                    <a:pt x="737315" y="12098"/>
                  </a:lnTo>
                  <a:lnTo>
                    <a:pt x="791328" y="18366"/>
                  </a:lnTo>
                  <a:lnTo>
                    <a:pt x="837661" y="25672"/>
                  </a:lnTo>
                  <a:lnTo>
                    <a:pt x="875358" y="33888"/>
                  </a:lnTo>
                  <a:lnTo>
                    <a:pt x="921032" y="52534"/>
                  </a:lnTo>
                  <a:lnTo>
                    <a:pt x="927099" y="62705"/>
                  </a:lnTo>
                  <a:lnTo>
                    <a:pt x="921032" y="72877"/>
                  </a:lnTo>
                  <a:lnTo>
                    <a:pt x="875358" y="91522"/>
                  </a:lnTo>
                  <a:lnTo>
                    <a:pt x="837661" y="99739"/>
                  </a:lnTo>
                  <a:lnTo>
                    <a:pt x="791328" y="107045"/>
                  </a:lnTo>
                  <a:lnTo>
                    <a:pt x="737315" y="113313"/>
                  </a:lnTo>
                  <a:lnTo>
                    <a:pt x="676577" y="118412"/>
                  </a:lnTo>
                  <a:lnTo>
                    <a:pt x="610067" y="122215"/>
                  </a:lnTo>
                  <a:lnTo>
                    <a:pt x="538739" y="124591"/>
                  </a:lnTo>
                  <a:lnTo>
                    <a:pt x="463549" y="125412"/>
                  </a:lnTo>
                  <a:lnTo>
                    <a:pt x="388359" y="124591"/>
                  </a:lnTo>
                  <a:lnTo>
                    <a:pt x="317032" y="122215"/>
                  </a:lnTo>
                  <a:lnTo>
                    <a:pt x="250521" y="118412"/>
                  </a:lnTo>
                  <a:lnTo>
                    <a:pt x="189783" y="113313"/>
                  </a:lnTo>
                  <a:lnTo>
                    <a:pt x="135770" y="107045"/>
                  </a:lnTo>
                  <a:lnTo>
                    <a:pt x="89438" y="99739"/>
                  </a:lnTo>
                  <a:lnTo>
                    <a:pt x="51740" y="91522"/>
                  </a:lnTo>
                  <a:lnTo>
                    <a:pt x="6067" y="72877"/>
                  </a:lnTo>
                  <a:lnTo>
                    <a:pt x="0" y="6270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62437" y="5054600"/>
              <a:ext cx="161925" cy="161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48872" y="5262956"/>
              <a:ext cx="131445" cy="926465"/>
            </a:xfrm>
            <a:custGeom>
              <a:avLst/>
              <a:gdLst/>
              <a:ahLst/>
              <a:cxnLst/>
              <a:rect l="l" t="t" r="r" b="b"/>
              <a:pathLst>
                <a:path w="131445" h="926464">
                  <a:moveTo>
                    <a:pt x="84654" y="0"/>
                  </a:moveTo>
                  <a:lnTo>
                    <a:pt x="53720" y="50504"/>
                  </a:lnTo>
                  <a:lnTo>
                    <a:pt x="43953" y="87831"/>
                  </a:lnTo>
                  <a:lnTo>
                    <a:pt x="34738" y="133823"/>
                  </a:lnTo>
                  <a:lnTo>
                    <a:pt x="26245" y="187531"/>
                  </a:lnTo>
                  <a:lnTo>
                    <a:pt x="18641" y="248008"/>
                  </a:lnTo>
                  <a:lnTo>
                    <a:pt x="12095" y="314305"/>
                  </a:lnTo>
                  <a:lnTo>
                    <a:pt x="6777" y="385474"/>
                  </a:lnTo>
                  <a:lnTo>
                    <a:pt x="2853" y="460566"/>
                  </a:lnTo>
                  <a:lnTo>
                    <a:pt x="570" y="535726"/>
                  </a:lnTo>
                  <a:lnTo>
                    <a:pt x="0" y="607091"/>
                  </a:lnTo>
                  <a:lnTo>
                    <a:pt x="1053" y="673702"/>
                  </a:lnTo>
                  <a:lnTo>
                    <a:pt x="3641" y="734599"/>
                  </a:lnTo>
                  <a:lnTo>
                    <a:pt x="7673" y="788825"/>
                  </a:lnTo>
                  <a:lnTo>
                    <a:pt x="13060" y="835419"/>
                  </a:lnTo>
                  <a:lnTo>
                    <a:pt x="19712" y="873424"/>
                  </a:lnTo>
                  <a:lnTo>
                    <a:pt x="36453" y="919829"/>
                  </a:lnTo>
                  <a:lnTo>
                    <a:pt x="46363" y="926311"/>
                  </a:lnTo>
                  <a:lnTo>
                    <a:pt x="56778" y="920669"/>
                  </a:lnTo>
                  <a:lnTo>
                    <a:pt x="77295" y="875804"/>
                  </a:lnTo>
                  <a:lnTo>
                    <a:pt x="87061" y="838478"/>
                  </a:lnTo>
                  <a:lnTo>
                    <a:pt x="96274" y="792487"/>
                  </a:lnTo>
                  <a:lnTo>
                    <a:pt x="104767" y="738779"/>
                  </a:lnTo>
                  <a:lnTo>
                    <a:pt x="112370" y="678303"/>
                  </a:lnTo>
                  <a:lnTo>
                    <a:pt x="118917" y="612006"/>
                  </a:lnTo>
                  <a:lnTo>
                    <a:pt x="124237" y="540838"/>
                  </a:lnTo>
                  <a:lnTo>
                    <a:pt x="128164" y="465745"/>
                  </a:lnTo>
                  <a:lnTo>
                    <a:pt x="130447" y="390586"/>
                  </a:lnTo>
                  <a:lnTo>
                    <a:pt x="131017" y="319222"/>
                  </a:lnTo>
                  <a:lnTo>
                    <a:pt x="129964" y="252612"/>
                  </a:lnTo>
                  <a:lnTo>
                    <a:pt x="127376" y="191715"/>
                  </a:lnTo>
                  <a:lnTo>
                    <a:pt x="123344" y="137490"/>
                  </a:lnTo>
                  <a:lnTo>
                    <a:pt x="117957" y="90895"/>
                  </a:lnTo>
                  <a:lnTo>
                    <a:pt x="111305" y="52889"/>
                  </a:lnTo>
                  <a:lnTo>
                    <a:pt x="94564" y="6483"/>
                  </a:lnTo>
                  <a:lnTo>
                    <a:pt x="84654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48869" y="5262957"/>
              <a:ext cx="131445" cy="926465"/>
            </a:xfrm>
            <a:custGeom>
              <a:avLst/>
              <a:gdLst/>
              <a:ahLst/>
              <a:cxnLst/>
              <a:rect l="l" t="t" r="r" b="b"/>
              <a:pathLst>
                <a:path w="131445" h="926464">
                  <a:moveTo>
                    <a:pt x="84652" y="0"/>
                  </a:moveTo>
                  <a:lnTo>
                    <a:pt x="111308" y="52886"/>
                  </a:lnTo>
                  <a:lnTo>
                    <a:pt x="117961" y="90891"/>
                  </a:lnTo>
                  <a:lnTo>
                    <a:pt x="123348" y="137485"/>
                  </a:lnTo>
                  <a:lnTo>
                    <a:pt x="127380" y="191711"/>
                  </a:lnTo>
                  <a:lnTo>
                    <a:pt x="129967" y="252608"/>
                  </a:lnTo>
                  <a:lnTo>
                    <a:pt x="131019" y="319219"/>
                  </a:lnTo>
                  <a:lnTo>
                    <a:pt x="130448" y="390584"/>
                  </a:lnTo>
                  <a:lnTo>
                    <a:pt x="128163" y="465744"/>
                  </a:lnTo>
                  <a:lnTo>
                    <a:pt x="124238" y="540836"/>
                  </a:lnTo>
                  <a:lnTo>
                    <a:pt x="118918" y="612004"/>
                  </a:lnTo>
                  <a:lnTo>
                    <a:pt x="112373" y="678301"/>
                  </a:lnTo>
                  <a:lnTo>
                    <a:pt x="104770" y="738777"/>
                  </a:lnTo>
                  <a:lnTo>
                    <a:pt x="96277" y="792485"/>
                  </a:lnTo>
                  <a:lnTo>
                    <a:pt x="87063" y="838476"/>
                  </a:lnTo>
                  <a:lnTo>
                    <a:pt x="77297" y="875802"/>
                  </a:lnTo>
                  <a:lnTo>
                    <a:pt x="56781" y="920667"/>
                  </a:lnTo>
                  <a:lnTo>
                    <a:pt x="46368" y="926309"/>
                  </a:lnTo>
                  <a:lnTo>
                    <a:pt x="36456" y="919827"/>
                  </a:lnTo>
                  <a:lnTo>
                    <a:pt x="19711" y="873422"/>
                  </a:lnTo>
                  <a:lnTo>
                    <a:pt x="13059" y="835418"/>
                  </a:lnTo>
                  <a:lnTo>
                    <a:pt x="7671" y="788823"/>
                  </a:lnTo>
                  <a:lnTo>
                    <a:pt x="3640" y="734598"/>
                  </a:lnTo>
                  <a:lnTo>
                    <a:pt x="1052" y="673700"/>
                  </a:lnTo>
                  <a:lnTo>
                    <a:pt x="0" y="607090"/>
                  </a:lnTo>
                  <a:lnTo>
                    <a:pt x="571" y="535725"/>
                  </a:lnTo>
                  <a:lnTo>
                    <a:pt x="2855" y="460565"/>
                  </a:lnTo>
                  <a:lnTo>
                    <a:pt x="6780" y="385472"/>
                  </a:lnTo>
                  <a:lnTo>
                    <a:pt x="12100" y="314304"/>
                  </a:lnTo>
                  <a:lnTo>
                    <a:pt x="18646" y="248007"/>
                  </a:lnTo>
                  <a:lnTo>
                    <a:pt x="26249" y="187531"/>
                  </a:lnTo>
                  <a:lnTo>
                    <a:pt x="34742" y="133823"/>
                  </a:lnTo>
                  <a:lnTo>
                    <a:pt x="43956" y="87832"/>
                  </a:lnTo>
                  <a:lnTo>
                    <a:pt x="53722" y="50506"/>
                  </a:lnTo>
                  <a:lnTo>
                    <a:pt x="74238" y="5641"/>
                  </a:lnTo>
                  <a:lnTo>
                    <a:pt x="84652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1801" y="3877912"/>
            <a:ext cx="232410" cy="238760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Kristen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Grauman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613011" y="1958801"/>
            <a:ext cx="34544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50" i="1" spc="-15" dirty="0">
                <a:latin typeface="Symbol"/>
                <a:cs typeface="Symbol"/>
              </a:rPr>
              <a:t></a:t>
            </a:r>
            <a:r>
              <a:rPr sz="2400" i="1" spc="-22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435" y="223520"/>
            <a:ext cx="5990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Corner Response</a:t>
            </a:r>
            <a:r>
              <a:rPr spc="-2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236720"/>
            <a:ext cx="3136900" cy="160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99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Carlito"/>
                <a:cs typeface="Carlito"/>
              </a:rPr>
              <a:t>Fast</a:t>
            </a:r>
            <a:r>
              <a:rPr sz="2500" spc="-1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approximation</a:t>
            </a:r>
            <a:endParaRPr sz="2500">
              <a:latin typeface="Carlito"/>
              <a:cs typeface="Carlito"/>
            </a:endParaRPr>
          </a:p>
          <a:p>
            <a:pPr marL="749300" marR="5080" lvl="1" indent="-279400">
              <a:lnSpc>
                <a:spcPct val="78500"/>
              </a:lnSpc>
              <a:spcBef>
                <a:spcPts val="56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latin typeface="Carlito"/>
                <a:cs typeface="Carlito"/>
              </a:rPr>
              <a:t>Avoid computing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  eigenvalues</a:t>
            </a:r>
            <a:endParaRPr sz="2200">
              <a:latin typeface="Carlito"/>
              <a:cs typeface="Carlito"/>
            </a:endParaRPr>
          </a:p>
          <a:p>
            <a:pPr marL="749300" marR="852169" lvl="1" indent="-279400">
              <a:lnSpc>
                <a:spcPct val="78500"/>
              </a:lnSpc>
              <a:spcBef>
                <a:spcPts val="55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i="1" dirty="0">
                <a:latin typeface="Times New Roman"/>
                <a:cs typeface="Times New Roman"/>
              </a:rPr>
              <a:t>α</a:t>
            </a:r>
            <a:r>
              <a:rPr sz="2200" dirty="0">
                <a:latin typeface="Carlito"/>
                <a:cs typeface="Carlito"/>
              </a:rPr>
              <a:t>: </a:t>
            </a:r>
            <a:r>
              <a:rPr sz="2200" spc="-5" dirty="0">
                <a:latin typeface="Carlito"/>
                <a:cs typeface="Carlito"/>
              </a:rPr>
              <a:t>constant  (0.04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0.06)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3837" y="1854200"/>
            <a:ext cx="4352925" cy="4352925"/>
            <a:chOff x="4033837" y="1854200"/>
            <a:chExt cx="4352925" cy="4352925"/>
          </a:xfrm>
        </p:grpSpPr>
        <p:sp>
          <p:nvSpPr>
            <p:cNvPr id="5" name="object 5"/>
            <p:cNvSpPr/>
            <p:nvPr/>
          </p:nvSpPr>
          <p:spPr>
            <a:xfrm>
              <a:off x="4038600" y="1858962"/>
              <a:ext cx="4343400" cy="4343400"/>
            </a:xfrm>
            <a:custGeom>
              <a:avLst/>
              <a:gdLst/>
              <a:ahLst/>
              <a:cxnLst/>
              <a:rect l="l" t="t" r="r" b="b"/>
              <a:pathLst>
                <a:path w="4343400" h="4343400">
                  <a:moveTo>
                    <a:pt x="4343400" y="0"/>
                  </a:moveTo>
                  <a:lnTo>
                    <a:pt x="0" y="0"/>
                  </a:lnTo>
                  <a:lnTo>
                    <a:pt x="0" y="4343400"/>
                  </a:lnTo>
                  <a:lnTo>
                    <a:pt x="4343400" y="43434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F7A1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38600" y="1858962"/>
              <a:ext cx="4343400" cy="4343400"/>
            </a:xfrm>
            <a:custGeom>
              <a:avLst/>
              <a:gdLst/>
              <a:ahLst/>
              <a:cxnLst/>
              <a:rect l="l" t="t" r="r" b="b"/>
              <a:pathLst>
                <a:path w="4343400" h="4343400">
                  <a:moveTo>
                    <a:pt x="0" y="0"/>
                  </a:moveTo>
                  <a:lnTo>
                    <a:pt x="4343396" y="0"/>
                  </a:lnTo>
                  <a:lnTo>
                    <a:pt x="4343396" y="4343396"/>
                  </a:lnTo>
                  <a:lnTo>
                    <a:pt x="0" y="43433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95800" y="1858962"/>
              <a:ext cx="3886200" cy="3937000"/>
            </a:xfrm>
            <a:custGeom>
              <a:avLst/>
              <a:gdLst/>
              <a:ahLst/>
              <a:cxnLst/>
              <a:rect l="l" t="t" r="r" b="b"/>
              <a:pathLst>
                <a:path w="3886200" h="3937000">
                  <a:moveTo>
                    <a:pt x="3886200" y="0"/>
                  </a:moveTo>
                  <a:lnTo>
                    <a:pt x="1066800" y="0"/>
                  </a:lnTo>
                  <a:lnTo>
                    <a:pt x="0" y="3048000"/>
                  </a:lnTo>
                  <a:lnTo>
                    <a:pt x="881062" y="3937000"/>
                  </a:lnTo>
                  <a:lnTo>
                    <a:pt x="3886200" y="2971800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95799" y="1858962"/>
              <a:ext cx="3886200" cy="3937000"/>
            </a:xfrm>
            <a:custGeom>
              <a:avLst/>
              <a:gdLst/>
              <a:ahLst/>
              <a:cxnLst/>
              <a:rect l="l" t="t" r="r" b="b"/>
              <a:pathLst>
                <a:path w="3886200" h="3937000">
                  <a:moveTo>
                    <a:pt x="0" y="3047997"/>
                  </a:moveTo>
                  <a:lnTo>
                    <a:pt x="1066799" y="0"/>
                  </a:lnTo>
                  <a:lnTo>
                    <a:pt x="3886197" y="0"/>
                  </a:lnTo>
                  <a:lnTo>
                    <a:pt x="3886197" y="2971797"/>
                  </a:lnTo>
                  <a:lnTo>
                    <a:pt x="881062" y="3936997"/>
                  </a:lnTo>
                  <a:lnTo>
                    <a:pt x="0" y="304799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8600" y="4449762"/>
              <a:ext cx="1749425" cy="1752600"/>
            </a:xfrm>
            <a:custGeom>
              <a:avLst/>
              <a:gdLst/>
              <a:ahLst/>
              <a:cxnLst/>
              <a:rect l="l" t="t" r="r" b="b"/>
              <a:pathLst>
                <a:path w="1749425" h="1752600">
                  <a:moveTo>
                    <a:pt x="0" y="0"/>
                  </a:moveTo>
                  <a:lnTo>
                    <a:pt x="0" y="1752600"/>
                  </a:lnTo>
                  <a:lnTo>
                    <a:pt x="1749425" y="1752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38600" y="4449762"/>
              <a:ext cx="1749425" cy="1752600"/>
            </a:xfrm>
            <a:custGeom>
              <a:avLst/>
              <a:gdLst/>
              <a:ahLst/>
              <a:cxnLst/>
              <a:rect l="l" t="t" r="r" b="b"/>
              <a:pathLst>
                <a:path w="1749425" h="1752600">
                  <a:moveTo>
                    <a:pt x="0" y="1752598"/>
                  </a:moveTo>
                  <a:lnTo>
                    <a:pt x="0" y="0"/>
                  </a:lnTo>
                  <a:lnTo>
                    <a:pt x="1749428" y="1752598"/>
                  </a:lnTo>
                  <a:lnTo>
                    <a:pt x="0" y="175259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13011" y="1958801"/>
            <a:ext cx="34544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50" i="1" spc="-15" dirty="0">
                <a:latin typeface="Symbol"/>
                <a:cs typeface="Symbol"/>
              </a:rPr>
              <a:t></a:t>
            </a:r>
            <a:r>
              <a:rPr sz="2400" i="1" spc="-22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58815" y="2501582"/>
            <a:ext cx="839469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solidFill>
                  <a:srgbClr val="0033CC"/>
                </a:solidFill>
                <a:latin typeface="Carlito"/>
                <a:cs typeface="Carlito"/>
              </a:rPr>
              <a:t>“Corner”</a:t>
            </a:r>
            <a:endParaRPr sz="1800">
              <a:latin typeface="Carlito"/>
              <a:cs typeface="Carlito"/>
            </a:endParaRPr>
          </a:p>
          <a:p>
            <a:pPr marL="57150">
              <a:lnSpc>
                <a:spcPts val="2130"/>
              </a:lnSpc>
            </a:pPr>
            <a:r>
              <a:rPr sz="1800" i="1" dirty="0">
                <a:latin typeface="Times New Roman"/>
                <a:cs typeface="Times New Roman"/>
              </a:rPr>
              <a:t>θ </a:t>
            </a:r>
            <a:r>
              <a:rPr sz="1800" dirty="0">
                <a:latin typeface="Times New Roman"/>
                <a:cs typeface="Times New Roman"/>
              </a:rPr>
              <a:t>&gt;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54240" y="5394007"/>
            <a:ext cx="65722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30"/>
              </a:lnSpc>
              <a:spcBef>
                <a:spcPts val="100"/>
              </a:spcBef>
            </a:pPr>
            <a:r>
              <a:rPr sz="1800" dirty="0">
                <a:solidFill>
                  <a:srgbClr val="0033CC"/>
                </a:solidFill>
                <a:latin typeface="Carlito"/>
                <a:cs typeface="Carlito"/>
              </a:rPr>
              <a:t>“Ed</a:t>
            </a:r>
            <a:r>
              <a:rPr sz="1800" spc="-5" dirty="0">
                <a:solidFill>
                  <a:srgbClr val="0033CC"/>
                </a:solidFill>
                <a:latin typeface="Carlito"/>
                <a:cs typeface="Carlito"/>
              </a:rPr>
              <a:t>ge</a:t>
            </a:r>
            <a:r>
              <a:rPr sz="1800" dirty="0">
                <a:solidFill>
                  <a:srgbClr val="0033CC"/>
                </a:solidFill>
                <a:latin typeface="Carlito"/>
                <a:cs typeface="Carlito"/>
              </a:rPr>
              <a:t>”</a:t>
            </a:r>
            <a:endParaRPr sz="1800">
              <a:latin typeface="Carlito"/>
              <a:cs typeface="Carlito"/>
            </a:endParaRPr>
          </a:p>
          <a:p>
            <a:pPr marL="57150">
              <a:lnSpc>
                <a:spcPts val="2130"/>
              </a:lnSpc>
            </a:pPr>
            <a:r>
              <a:rPr sz="1800" i="1" dirty="0">
                <a:latin typeface="Times New Roman"/>
                <a:cs typeface="Times New Roman"/>
              </a:rPr>
              <a:t>θ </a:t>
            </a:r>
            <a:r>
              <a:rPr sz="1800" dirty="0">
                <a:latin typeface="Times New Roman"/>
                <a:cs typeface="Times New Roman"/>
              </a:rPr>
              <a:t>&lt;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06240" y="2093595"/>
            <a:ext cx="65722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30"/>
              </a:lnSpc>
              <a:spcBef>
                <a:spcPts val="100"/>
              </a:spcBef>
            </a:pPr>
            <a:r>
              <a:rPr sz="1800" dirty="0">
                <a:solidFill>
                  <a:srgbClr val="0033CC"/>
                </a:solidFill>
                <a:latin typeface="Carlito"/>
                <a:cs typeface="Carlito"/>
              </a:rPr>
              <a:t>“Ed</a:t>
            </a:r>
            <a:r>
              <a:rPr sz="1800" spc="-5" dirty="0">
                <a:solidFill>
                  <a:srgbClr val="0033CC"/>
                </a:solidFill>
                <a:latin typeface="Carlito"/>
                <a:cs typeface="Carlito"/>
              </a:rPr>
              <a:t>ge</a:t>
            </a:r>
            <a:r>
              <a:rPr sz="1800" dirty="0">
                <a:solidFill>
                  <a:srgbClr val="0033CC"/>
                </a:solidFill>
                <a:latin typeface="Carlito"/>
                <a:cs typeface="Carlito"/>
              </a:rPr>
              <a:t>”</a:t>
            </a:r>
            <a:endParaRPr sz="1800">
              <a:latin typeface="Carlito"/>
              <a:cs typeface="Carlito"/>
            </a:endParaRPr>
          </a:p>
          <a:p>
            <a:pPr marL="57150">
              <a:lnSpc>
                <a:spcPts val="2130"/>
              </a:lnSpc>
            </a:pPr>
            <a:r>
              <a:rPr sz="1800" i="1" dirty="0">
                <a:latin typeface="Times New Roman"/>
                <a:cs typeface="Times New Roman"/>
              </a:rPr>
              <a:t>θ </a:t>
            </a:r>
            <a:r>
              <a:rPr sz="1800" dirty="0">
                <a:latin typeface="Times New Roman"/>
                <a:cs typeface="Times New Roman"/>
              </a:rPr>
              <a:t>&lt;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7460" y="5320982"/>
            <a:ext cx="60769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R="5080" indent="29209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0033CC"/>
                </a:solidFill>
                <a:latin typeface="Carlito"/>
                <a:cs typeface="Carlito"/>
              </a:rPr>
              <a:t>“Flat”  </a:t>
            </a:r>
            <a:r>
              <a:rPr sz="1800" spc="-5" dirty="0">
                <a:solidFill>
                  <a:srgbClr val="0033CC"/>
                </a:solidFill>
                <a:latin typeface="Carlito"/>
                <a:cs typeface="Carlito"/>
              </a:rPr>
              <a:t>reg</a:t>
            </a:r>
            <a:r>
              <a:rPr sz="1800" dirty="0">
                <a:solidFill>
                  <a:srgbClr val="0033CC"/>
                </a:solidFill>
                <a:latin typeface="Carlito"/>
                <a:cs typeface="Carlito"/>
              </a:rPr>
              <a:t>ion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79887" y="1930400"/>
            <a:ext cx="3368675" cy="4264025"/>
            <a:chOff x="4179887" y="1930400"/>
            <a:chExt cx="3368675" cy="4264025"/>
          </a:xfrm>
        </p:grpSpPr>
        <p:sp>
          <p:nvSpPr>
            <p:cNvPr id="17" name="object 17"/>
            <p:cNvSpPr/>
            <p:nvPr/>
          </p:nvSpPr>
          <p:spPr>
            <a:xfrm>
              <a:off x="6934200" y="2239962"/>
              <a:ext cx="609600" cy="638175"/>
            </a:xfrm>
            <a:custGeom>
              <a:avLst/>
              <a:gdLst/>
              <a:ahLst/>
              <a:cxnLst/>
              <a:rect l="l" t="t" r="r" b="b"/>
              <a:pathLst>
                <a:path w="609600" h="638175">
                  <a:moveTo>
                    <a:pt x="304800" y="0"/>
                  </a:moveTo>
                  <a:lnTo>
                    <a:pt x="259758" y="3459"/>
                  </a:lnTo>
                  <a:lnTo>
                    <a:pt x="216768" y="13510"/>
                  </a:lnTo>
                  <a:lnTo>
                    <a:pt x="176303" y="29657"/>
                  </a:lnTo>
                  <a:lnTo>
                    <a:pt x="138832" y="51407"/>
                  </a:lnTo>
                  <a:lnTo>
                    <a:pt x="104827" y="78267"/>
                  </a:lnTo>
                  <a:lnTo>
                    <a:pt x="74761" y="109743"/>
                  </a:lnTo>
                  <a:lnTo>
                    <a:pt x="49104" y="145341"/>
                  </a:lnTo>
                  <a:lnTo>
                    <a:pt x="28328" y="184569"/>
                  </a:lnTo>
                  <a:lnTo>
                    <a:pt x="12904" y="226931"/>
                  </a:lnTo>
                  <a:lnTo>
                    <a:pt x="3304" y="271935"/>
                  </a:lnTo>
                  <a:lnTo>
                    <a:pt x="0" y="319087"/>
                  </a:lnTo>
                  <a:lnTo>
                    <a:pt x="3304" y="366239"/>
                  </a:lnTo>
                  <a:lnTo>
                    <a:pt x="12904" y="411243"/>
                  </a:lnTo>
                  <a:lnTo>
                    <a:pt x="28328" y="453605"/>
                  </a:lnTo>
                  <a:lnTo>
                    <a:pt x="49104" y="492833"/>
                  </a:lnTo>
                  <a:lnTo>
                    <a:pt x="74761" y="528431"/>
                  </a:lnTo>
                  <a:lnTo>
                    <a:pt x="104827" y="559907"/>
                  </a:lnTo>
                  <a:lnTo>
                    <a:pt x="138832" y="586767"/>
                  </a:lnTo>
                  <a:lnTo>
                    <a:pt x="176303" y="608517"/>
                  </a:lnTo>
                  <a:lnTo>
                    <a:pt x="216768" y="624664"/>
                  </a:lnTo>
                  <a:lnTo>
                    <a:pt x="259758" y="634715"/>
                  </a:lnTo>
                  <a:lnTo>
                    <a:pt x="304800" y="638175"/>
                  </a:lnTo>
                  <a:lnTo>
                    <a:pt x="349841" y="634715"/>
                  </a:lnTo>
                  <a:lnTo>
                    <a:pt x="392831" y="624664"/>
                  </a:lnTo>
                  <a:lnTo>
                    <a:pt x="433296" y="608517"/>
                  </a:lnTo>
                  <a:lnTo>
                    <a:pt x="470767" y="586767"/>
                  </a:lnTo>
                  <a:lnTo>
                    <a:pt x="504772" y="559907"/>
                  </a:lnTo>
                  <a:lnTo>
                    <a:pt x="534838" y="528431"/>
                  </a:lnTo>
                  <a:lnTo>
                    <a:pt x="560495" y="492833"/>
                  </a:lnTo>
                  <a:lnTo>
                    <a:pt x="581271" y="453605"/>
                  </a:lnTo>
                  <a:lnTo>
                    <a:pt x="596695" y="411243"/>
                  </a:lnTo>
                  <a:lnTo>
                    <a:pt x="606295" y="366239"/>
                  </a:lnTo>
                  <a:lnTo>
                    <a:pt x="609600" y="319087"/>
                  </a:lnTo>
                  <a:lnTo>
                    <a:pt x="606295" y="271935"/>
                  </a:lnTo>
                  <a:lnTo>
                    <a:pt x="596695" y="226931"/>
                  </a:lnTo>
                  <a:lnTo>
                    <a:pt x="581271" y="184569"/>
                  </a:lnTo>
                  <a:lnTo>
                    <a:pt x="560495" y="145341"/>
                  </a:lnTo>
                  <a:lnTo>
                    <a:pt x="534838" y="109743"/>
                  </a:lnTo>
                  <a:lnTo>
                    <a:pt x="504772" y="78267"/>
                  </a:lnTo>
                  <a:lnTo>
                    <a:pt x="470767" y="51407"/>
                  </a:lnTo>
                  <a:lnTo>
                    <a:pt x="433296" y="29657"/>
                  </a:lnTo>
                  <a:lnTo>
                    <a:pt x="392831" y="13510"/>
                  </a:lnTo>
                  <a:lnTo>
                    <a:pt x="349841" y="345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34200" y="2239962"/>
              <a:ext cx="609600" cy="638175"/>
            </a:xfrm>
            <a:custGeom>
              <a:avLst/>
              <a:gdLst/>
              <a:ahLst/>
              <a:cxnLst/>
              <a:rect l="l" t="t" r="r" b="b"/>
              <a:pathLst>
                <a:path w="609600" h="638175">
                  <a:moveTo>
                    <a:pt x="0" y="319087"/>
                  </a:moveTo>
                  <a:lnTo>
                    <a:pt x="3304" y="271935"/>
                  </a:lnTo>
                  <a:lnTo>
                    <a:pt x="12904" y="226931"/>
                  </a:lnTo>
                  <a:lnTo>
                    <a:pt x="28328" y="184568"/>
                  </a:lnTo>
                  <a:lnTo>
                    <a:pt x="49105" y="145341"/>
                  </a:lnTo>
                  <a:lnTo>
                    <a:pt x="74762" y="109742"/>
                  </a:lnTo>
                  <a:lnTo>
                    <a:pt x="104829" y="78266"/>
                  </a:lnTo>
                  <a:lnTo>
                    <a:pt x="138833" y="51407"/>
                  </a:lnTo>
                  <a:lnTo>
                    <a:pt x="176304" y="29656"/>
                  </a:lnTo>
                  <a:lnTo>
                    <a:pt x="216769" y="13509"/>
                  </a:lnTo>
                  <a:lnTo>
                    <a:pt x="259758" y="3459"/>
                  </a:lnTo>
                  <a:lnTo>
                    <a:pt x="304799" y="0"/>
                  </a:lnTo>
                  <a:lnTo>
                    <a:pt x="349840" y="3459"/>
                  </a:lnTo>
                  <a:lnTo>
                    <a:pt x="392830" y="13509"/>
                  </a:lnTo>
                  <a:lnTo>
                    <a:pt x="433295" y="29656"/>
                  </a:lnTo>
                  <a:lnTo>
                    <a:pt x="470766" y="51407"/>
                  </a:lnTo>
                  <a:lnTo>
                    <a:pt x="504770" y="78266"/>
                  </a:lnTo>
                  <a:lnTo>
                    <a:pt x="534837" y="109742"/>
                  </a:lnTo>
                  <a:lnTo>
                    <a:pt x="560494" y="145341"/>
                  </a:lnTo>
                  <a:lnTo>
                    <a:pt x="581270" y="184568"/>
                  </a:lnTo>
                  <a:lnTo>
                    <a:pt x="596694" y="226931"/>
                  </a:lnTo>
                  <a:lnTo>
                    <a:pt x="606294" y="271935"/>
                  </a:lnTo>
                  <a:lnTo>
                    <a:pt x="609599" y="319087"/>
                  </a:lnTo>
                  <a:lnTo>
                    <a:pt x="606294" y="366240"/>
                  </a:lnTo>
                  <a:lnTo>
                    <a:pt x="596694" y="411244"/>
                  </a:lnTo>
                  <a:lnTo>
                    <a:pt x="581270" y="453607"/>
                  </a:lnTo>
                  <a:lnTo>
                    <a:pt x="560494" y="492834"/>
                  </a:lnTo>
                  <a:lnTo>
                    <a:pt x="534837" y="528432"/>
                  </a:lnTo>
                  <a:lnTo>
                    <a:pt x="504770" y="559908"/>
                  </a:lnTo>
                  <a:lnTo>
                    <a:pt x="470766" y="586768"/>
                  </a:lnTo>
                  <a:lnTo>
                    <a:pt x="433295" y="608518"/>
                  </a:lnTo>
                  <a:lnTo>
                    <a:pt x="392830" y="624665"/>
                  </a:lnTo>
                  <a:lnTo>
                    <a:pt x="349840" y="634715"/>
                  </a:lnTo>
                  <a:lnTo>
                    <a:pt x="304799" y="638175"/>
                  </a:lnTo>
                  <a:lnTo>
                    <a:pt x="259758" y="634715"/>
                  </a:lnTo>
                  <a:lnTo>
                    <a:pt x="216769" y="624665"/>
                  </a:lnTo>
                  <a:lnTo>
                    <a:pt x="176304" y="608518"/>
                  </a:lnTo>
                  <a:lnTo>
                    <a:pt x="138833" y="586768"/>
                  </a:lnTo>
                  <a:lnTo>
                    <a:pt x="104829" y="559908"/>
                  </a:lnTo>
                  <a:lnTo>
                    <a:pt x="74762" y="528432"/>
                  </a:lnTo>
                  <a:lnTo>
                    <a:pt x="49105" y="492834"/>
                  </a:lnTo>
                  <a:lnTo>
                    <a:pt x="28328" y="453607"/>
                  </a:lnTo>
                  <a:lnTo>
                    <a:pt x="12904" y="411244"/>
                  </a:lnTo>
                  <a:lnTo>
                    <a:pt x="3304" y="366240"/>
                  </a:lnTo>
                  <a:lnTo>
                    <a:pt x="0" y="3190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84650" y="1935162"/>
              <a:ext cx="927100" cy="125730"/>
            </a:xfrm>
            <a:custGeom>
              <a:avLst/>
              <a:gdLst/>
              <a:ahLst/>
              <a:cxnLst/>
              <a:rect l="l" t="t" r="r" b="b"/>
              <a:pathLst>
                <a:path w="927100" h="125730">
                  <a:moveTo>
                    <a:pt x="463550" y="0"/>
                  </a:moveTo>
                  <a:lnTo>
                    <a:pt x="388360" y="820"/>
                  </a:lnTo>
                  <a:lnTo>
                    <a:pt x="317034" y="3197"/>
                  </a:lnTo>
                  <a:lnTo>
                    <a:pt x="250524" y="7000"/>
                  </a:lnTo>
                  <a:lnTo>
                    <a:pt x="189785" y="12100"/>
                  </a:lnTo>
                  <a:lnTo>
                    <a:pt x="135772" y="18368"/>
                  </a:lnTo>
                  <a:lnTo>
                    <a:pt x="89439" y="25676"/>
                  </a:lnTo>
                  <a:lnTo>
                    <a:pt x="51741" y="33893"/>
                  </a:lnTo>
                  <a:lnTo>
                    <a:pt x="6067" y="52540"/>
                  </a:lnTo>
                  <a:lnTo>
                    <a:pt x="0" y="62712"/>
                  </a:lnTo>
                  <a:lnTo>
                    <a:pt x="6067" y="72883"/>
                  </a:lnTo>
                  <a:lnTo>
                    <a:pt x="51741" y="91528"/>
                  </a:lnTo>
                  <a:lnTo>
                    <a:pt x="89439" y="99744"/>
                  </a:lnTo>
                  <a:lnTo>
                    <a:pt x="135772" y="107049"/>
                  </a:lnTo>
                  <a:lnTo>
                    <a:pt x="189785" y="113316"/>
                  </a:lnTo>
                  <a:lnTo>
                    <a:pt x="250524" y="118414"/>
                  </a:lnTo>
                  <a:lnTo>
                    <a:pt x="317034" y="122216"/>
                  </a:lnTo>
                  <a:lnTo>
                    <a:pt x="388360" y="124591"/>
                  </a:lnTo>
                  <a:lnTo>
                    <a:pt x="463550" y="125412"/>
                  </a:lnTo>
                  <a:lnTo>
                    <a:pt x="538739" y="124591"/>
                  </a:lnTo>
                  <a:lnTo>
                    <a:pt x="610065" y="122216"/>
                  </a:lnTo>
                  <a:lnTo>
                    <a:pt x="676575" y="118414"/>
                  </a:lnTo>
                  <a:lnTo>
                    <a:pt x="737314" y="113316"/>
                  </a:lnTo>
                  <a:lnTo>
                    <a:pt x="791327" y="107049"/>
                  </a:lnTo>
                  <a:lnTo>
                    <a:pt x="837660" y="99744"/>
                  </a:lnTo>
                  <a:lnTo>
                    <a:pt x="875358" y="91528"/>
                  </a:lnTo>
                  <a:lnTo>
                    <a:pt x="921032" y="72883"/>
                  </a:lnTo>
                  <a:lnTo>
                    <a:pt x="927100" y="62712"/>
                  </a:lnTo>
                  <a:lnTo>
                    <a:pt x="921032" y="52540"/>
                  </a:lnTo>
                  <a:lnTo>
                    <a:pt x="875358" y="33893"/>
                  </a:lnTo>
                  <a:lnTo>
                    <a:pt x="837660" y="25676"/>
                  </a:lnTo>
                  <a:lnTo>
                    <a:pt x="791327" y="18368"/>
                  </a:lnTo>
                  <a:lnTo>
                    <a:pt x="737314" y="12100"/>
                  </a:lnTo>
                  <a:lnTo>
                    <a:pt x="676575" y="7000"/>
                  </a:lnTo>
                  <a:lnTo>
                    <a:pt x="610065" y="3197"/>
                  </a:lnTo>
                  <a:lnTo>
                    <a:pt x="538739" y="820"/>
                  </a:lnTo>
                  <a:lnTo>
                    <a:pt x="463550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84649" y="1935162"/>
              <a:ext cx="927100" cy="125730"/>
            </a:xfrm>
            <a:custGeom>
              <a:avLst/>
              <a:gdLst/>
              <a:ahLst/>
              <a:cxnLst/>
              <a:rect l="l" t="t" r="r" b="b"/>
              <a:pathLst>
                <a:path w="927100" h="125730">
                  <a:moveTo>
                    <a:pt x="0" y="62705"/>
                  </a:moveTo>
                  <a:lnTo>
                    <a:pt x="51740" y="33888"/>
                  </a:lnTo>
                  <a:lnTo>
                    <a:pt x="89438" y="25672"/>
                  </a:lnTo>
                  <a:lnTo>
                    <a:pt x="135770" y="18366"/>
                  </a:lnTo>
                  <a:lnTo>
                    <a:pt x="189783" y="12098"/>
                  </a:lnTo>
                  <a:lnTo>
                    <a:pt x="250521" y="6999"/>
                  </a:lnTo>
                  <a:lnTo>
                    <a:pt x="317032" y="3196"/>
                  </a:lnTo>
                  <a:lnTo>
                    <a:pt x="388359" y="820"/>
                  </a:lnTo>
                  <a:lnTo>
                    <a:pt x="463549" y="0"/>
                  </a:lnTo>
                  <a:lnTo>
                    <a:pt x="538739" y="820"/>
                  </a:lnTo>
                  <a:lnTo>
                    <a:pt x="610067" y="3196"/>
                  </a:lnTo>
                  <a:lnTo>
                    <a:pt x="676577" y="6999"/>
                  </a:lnTo>
                  <a:lnTo>
                    <a:pt x="737315" y="12098"/>
                  </a:lnTo>
                  <a:lnTo>
                    <a:pt x="791328" y="18366"/>
                  </a:lnTo>
                  <a:lnTo>
                    <a:pt x="837661" y="25672"/>
                  </a:lnTo>
                  <a:lnTo>
                    <a:pt x="875358" y="33888"/>
                  </a:lnTo>
                  <a:lnTo>
                    <a:pt x="921032" y="52534"/>
                  </a:lnTo>
                  <a:lnTo>
                    <a:pt x="927099" y="62705"/>
                  </a:lnTo>
                  <a:lnTo>
                    <a:pt x="921032" y="72877"/>
                  </a:lnTo>
                  <a:lnTo>
                    <a:pt x="875358" y="91522"/>
                  </a:lnTo>
                  <a:lnTo>
                    <a:pt x="837661" y="99739"/>
                  </a:lnTo>
                  <a:lnTo>
                    <a:pt x="791328" y="107045"/>
                  </a:lnTo>
                  <a:lnTo>
                    <a:pt x="737315" y="113313"/>
                  </a:lnTo>
                  <a:lnTo>
                    <a:pt x="676577" y="118412"/>
                  </a:lnTo>
                  <a:lnTo>
                    <a:pt x="610067" y="122215"/>
                  </a:lnTo>
                  <a:lnTo>
                    <a:pt x="538739" y="124591"/>
                  </a:lnTo>
                  <a:lnTo>
                    <a:pt x="463549" y="125412"/>
                  </a:lnTo>
                  <a:lnTo>
                    <a:pt x="388359" y="124591"/>
                  </a:lnTo>
                  <a:lnTo>
                    <a:pt x="317032" y="122215"/>
                  </a:lnTo>
                  <a:lnTo>
                    <a:pt x="250521" y="118412"/>
                  </a:lnTo>
                  <a:lnTo>
                    <a:pt x="189783" y="113313"/>
                  </a:lnTo>
                  <a:lnTo>
                    <a:pt x="135770" y="107045"/>
                  </a:lnTo>
                  <a:lnTo>
                    <a:pt x="89438" y="99739"/>
                  </a:lnTo>
                  <a:lnTo>
                    <a:pt x="51740" y="91522"/>
                  </a:lnTo>
                  <a:lnTo>
                    <a:pt x="6067" y="72877"/>
                  </a:lnTo>
                  <a:lnTo>
                    <a:pt x="0" y="6270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62437" y="5054600"/>
              <a:ext cx="161925" cy="161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48872" y="5262956"/>
              <a:ext cx="131445" cy="926465"/>
            </a:xfrm>
            <a:custGeom>
              <a:avLst/>
              <a:gdLst/>
              <a:ahLst/>
              <a:cxnLst/>
              <a:rect l="l" t="t" r="r" b="b"/>
              <a:pathLst>
                <a:path w="131445" h="926464">
                  <a:moveTo>
                    <a:pt x="84654" y="0"/>
                  </a:moveTo>
                  <a:lnTo>
                    <a:pt x="53720" y="50504"/>
                  </a:lnTo>
                  <a:lnTo>
                    <a:pt x="43953" y="87831"/>
                  </a:lnTo>
                  <a:lnTo>
                    <a:pt x="34738" y="133823"/>
                  </a:lnTo>
                  <a:lnTo>
                    <a:pt x="26245" y="187531"/>
                  </a:lnTo>
                  <a:lnTo>
                    <a:pt x="18641" y="248008"/>
                  </a:lnTo>
                  <a:lnTo>
                    <a:pt x="12095" y="314305"/>
                  </a:lnTo>
                  <a:lnTo>
                    <a:pt x="6777" y="385474"/>
                  </a:lnTo>
                  <a:lnTo>
                    <a:pt x="2853" y="460566"/>
                  </a:lnTo>
                  <a:lnTo>
                    <a:pt x="570" y="535726"/>
                  </a:lnTo>
                  <a:lnTo>
                    <a:pt x="0" y="607091"/>
                  </a:lnTo>
                  <a:lnTo>
                    <a:pt x="1053" y="673702"/>
                  </a:lnTo>
                  <a:lnTo>
                    <a:pt x="3641" y="734599"/>
                  </a:lnTo>
                  <a:lnTo>
                    <a:pt x="7673" y="788825"/>
                  </a:lnTo>
                  <a:lnTo>
                    <a:pt x="13060" y="835419"/>
                  </a:lnTo>
                  <a:lnTo>
                    <a:pt x="19712" y="873424"/>
                  </a:lnTo>
                  <a:lnTo>
                    <a:pt x="36453" y="919829"/>
                  </a:lnTo>
                  <a:lnTo>
                    <a:pt x="46363" y="926311"/>
                  </a:lnTo>
                  <a:lnTo>
                    <a:pt x="56778" y="920669"/>
                  </a:lnTo>
                  <a:lnTo>
                    <a:pt x="77295" y="875804"/>
                  </a:lnTo>
                  <a:lnTo>
                    <a:pt x="87061" y="838478"/>
                  </a:lnTo>
                  <a:lnTo>
                    <a:pt x="96274" y="792487"/>
                  </a:lnTo>
                  <a:lnTo>
                    <a:pt x="104767" y="738779"/>
                  </a:lnTo>
                  <a:lnTo>
                    <a:pt x="112370" y="678303"/>
                  </a:lnTo>
                  <a:lnTo>
                    <a:pt x="118917" y="612006"/>
                  </a:lnTo>
                  <a:lnTo>
                    <a:pt x="124237" y="540838"/>
                  </a:lnTo>
                  <a:lnTo>
                    <a:pt x="128164" y="465745"/>
                  </a:lnTo>
                  <a:lnTo>
                    <a:pt x="130447" y="390586"/>
                  </a:lnTo>
                  <a:lnTo>
                    <a:pt x="131017" y="319222"/>
                  </a:lnTo>
                  <a:lnTo>
                    <a:pt x="129964" y="252612"/>
                  </a:lnTo>
                  <a:lnTo>
                    <a:pt x="127376" y="191715"/>
                  </a:lnTo>
                  <a:lnTo>
                    <a:pt x="123344" y="137490"/>
                  </a:lnTo>
                  <a:lnTo>
                    <a:pt x="117957" y="90895"/>
                  </a:lnTo>
                  <a:lnTo>
                    <a:pt x="111305" y="52889"/>
                  </a:lnTo>
                  <a:lnTo>
                    <a:pt x="94564" y="6483"/>
                  </a:lnTo>
                  <a:lnTo>
                    <a:pt x="84654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48869" y="5262957"/>
              <a:ext cx="131445" cy="926465"/>
            </a:xfrm>
            <a:custGeom>
              <a:avLst/>
              <a:gdLst/>
              <a:ahLst/>
              <a:cxnLst/>
              <a:rect l="l" t="t" r="r" b="b"/>
              <a:pathLst>
                <a:path w="131445" h="926464">
                  <a:moveTo>
                    <a:pt x="84652" y="0"/>
                  </a:moveTo>
                  <a:lnTo>
                    <a:pt x="111308" y="52886"/>
                  </a:lnTo>
                  <a:lnTo>
                    <a:pt x="117961" y="90891"/>
                  </a:lnTo>
                  <a:lnTo>
                    <a:pt x="123348" y="137485"/>
                  </a:lnTo>
                  <a:lnTo>
                    <a:pt x="127380" y="191711"/>
                  </a:lnTo>
                  <a:lnTo>
                    <a:pt x="129967" y="252608"/>
                  </a:lnTo>
                  <a:lnTo>
                    <a:pt x="131019" y="319219"/>
                  </a:lnTo>
                  <a:lnTo>
                    <a:pt x="130448" y="390584"/>
                  </a:lnTo>
                  <a:lnTo>
                    <a:pt x="128163" y="465744"/>
                  </a:lnTo>
                  <a:lnTo>
                    <a:pt x="124238" y="540836"/>
                  </a:lnTo>
                  <a:lnTo>
                    <a:pt x="118918" y="612004"/>
                  </a:lnTo>
                  <a:lnTo>
                    <a:pt x="112373" y="678301"/>
                  </a:lnTo>
                  <a:lnTo>
                    <a:pt x="104770" y="738777"/>
                  </a:lnTo>
                  <a:lnTo>
                    <a:pt x="96277" y="792485"/>
                  </a:lnTo>
                  <a:lnTo>
                    <a:pt x="87063" y="838476"/>
                  </a:lnTo>
                  <a:lnTo>
                    <a:pt x="77297" y="875802"/>
                  </a:lnTo>
                  <a:lnTo>
                    <a:pt x="56781" y="920667"/>
                  </a:lnTo>
                  <a:lnTo>
                    <a:pt x="46368" y="926309"/>
                  </a:lnTo>
                  <a:lnTo>
                    <a:pt x="36456" y="919827"/>
                  </a:lnTo>
                  <a:lnTo>
                    <a:pt x="19711" y="873422"/>
                  </a:lnTo>
                  <a:lnTo>
                    <a:pt x="13059" y="835418"/>
                  </a:lnTo>
                  <a:lnTo>
                    <a:pt x="7671" y="788823"/>
                  </a:lnTo>
                  <a:lnTo>
                    <a:pt x="3640" y="734598"/>
                  </a:lnTo>
                  <a:lnTo>
                    <a:pt x="1052" y="673700"/>
                  </a:lnTo>
                  <a:lnTo>
                    <a:pt x="0" y="607090"/>
                  </a:lnTo>
                  <a:lnTo>
                    <a:pt x="571" y="535725"/>
                  </a:lnTo>
                  <a:lnTo>
                    <a:pt x="2855" y="460565"/>
                  </a:lnTo>
                  <a:lnTo>
                    <a:pt x="6780" y="385472"/>
                  </a:lnTo>
                  <a:lnTo>
                    <a:pt x="12100" y="314304"/>
                  </a:lnTo>
                  <a:lnTo>
                    <a:pt x="18646" y="248007"/>
                  </a:lnTo>
                  <a:lnTo>
                    <a:pt x="26249" y="187531"/>
                  </a:lnTo>
                  <a:lnTo>
                    <a:pt x="34742" y="133823"/>
                  </a:lnTo>
                  <a:lnTo>
                    <a:pt x="43956" y="87832"/>
                  </a:lnTo>
                  <a:lnTo>
                    <a:pt x="53722" y="50506"/>
                  </a:lnTo>
                  <a:lnTo>
                    <a:pt x="74238" y="5641"/>
                  </a:lnTo>
                  <a:lnTo>
                    <a:pt x="84652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826544" y="1150546"/>
            <a:ext cx="13589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15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527997" y="1416446"/>
            <a:ext cx="45910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35280" algn="l"/>
              </a:tabLst>
            </a:pPr>
            <a:r>
              <a:rPr sz="1700" spc="15" dirty="0">
                <a:latin typeface="Times New Roman"/>
                <a:cs typeface="Times New Roman"/>
              </a:rPr>
              <a:t>1	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92154" y="1416446"/>
            <a:ext cx="13589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15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7395" y="1148704"/>
            <a:ext cx="643318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912870" algn="l"/>
                <a:tab pos="4918710" algn="l"/>
                <a:tab pos="5939155" algn="l"/>
              </a:tabLst>
            </a:pPr>
            <a:r>
              <a:rPr sz="3100" i="1" spc="-50" dirty="0">
                <a:latin typeface="Symbol"/>
                <a:cs typeface="Symbol"/>
              </a:rPr>
              <a:t></a:t>
            </a:r>
            <a:r>
              <a:rPr sz="3100" i="1" spc="9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</a:t>
            </a:r>
            <a:r>
              <a:rPr sz="3000" spc="-15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Times New Roman"/>
                <a:cs typeface="Times New Roman"/>
              </a:rPr>
              <a:t>det(</a:t>
            </a:r>
            <a:r>
              <a:rPr sz="3000" i="1" spc="20" dirty="0">
                <a:latin typeface="Times New Roman"/>
                <a:cs typeface="Times New Roman"/>
              </a:rPr>
              <a:t>M</a:t>
            </a:r>
            <a:r>
              <a:rPr sz="3000" i="1" spc="-3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)</a:t>
            </a:r>
            <a:r>
              <a:rPr sz="3000" spc="-3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</a:t>
            </a:r>
            <a:r>
              <a:rPr sz="3000" spc="-475" dirty="0">
                <a:latin typeface="Times New Roman"/>
                <a:cs typeface="Times New Roman"/>
              </a:rPr>
              <a:t> </a:t>
            </a:r>
            <a:r>
              <a:rPr sz="3100" i="1" spc="-65" dirty="0">
                <a:latin typeface="Symbol"/>
                <a:cs typeface="Symbol"/>
              </a:rPr>
              <a:t></a:t>
            </a:r>
            <a:r>
              <a:rPr sz="3100" i="1" spc="-225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trace(</a:t>
            </a:r>
            <a:r>
              <a:rPr sz="3000" i="1" spc="10" dirty="0">
                <a:latin typeface="Times New Roman"/>
                <a:cs typeface="Times New Roman"/>
              </a:rPr>
              <a:t>M</a:t>
            </a:r>
            <a:r>
              <a:rPr sz="3000" i="1" spc="-3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)	</a:t>
            </a:r>
            <a:r>
              <a:rPr sz="3000" dirty="0">
                <a:latin typeface="Symbol"/>
                <a:cs typeface="Symbol"/>
              </a:rPr>
              <a:t></a:t>
            </a:r>
            <a:r>
              <a:rPr sz="3000" spc="-114" dirty="0">
                <a:latin typeface="Times New Roman"/>
                <a:cs typeface="Times New Roman"/>
              </a:rPr>
              <a:t> </a:t>
            </a:r>
            <a:r>
              <a:rPr sz="3100" i="1" spc="-55" dirty="0">
                <a:latin typeface="Symbol"/>
                <a:cs typeface="Symbol"/>
              </a:rPr>
              <a:t></a:t>
            </a:r>
            <a:r>
              <a:rPr sz="3100" i="1" spc="-50" dirty="0">
                <a:latin typeface="Times New Roman"/>
                <a:cs typeface="Times New Roman"/>
              </a:rPr>
              <a:t> </a:t>
            </a:r>
            <a:r>
              <a:rPr sz="3100" i="1" spc="-55" dirty="0">
                <a:latin typeface="Symbol"/>
                <a:cs typeface="Symbol"/>
              </a:rPr>
              <a:t></a:t>
            </a:r>
            <a:r>
              <a:rPr sz="3100" spc="-55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Symbol"/>
                <a:cs typeface="Symbol"/>
              </a:rPr>
              <a:t></a:t>
            </a:r>
            <a:r>
              <a:rPr sz="3000" spc="-475" dirty="0">
                <a:latin typeface="Times New Roman"/>
                <a:cs typeface="Times New Roman"/>
              </a:rPr>
              <a:t> </a:t>
            </a:r>
            <a:r>
              <a:rPr sz="3100" i="1" spc="55" dirty="0">
                <a:latin typeface="Symbol"/>
                <a:cs typeface="Symbol"/>
              </a:rPr>
              <a:t></a:t>
            </a:r>
            <a:r>
              <a:rPr sz="3000" spc="55" dirty="0">
                <a:latin typeface="Times New Roman"/>
                <a:cs typeface="Times New Roman"/>
              </a:rPr>
              <a:t>(</a:t>
            </a:r>
            <a:r>
              <a:rPr sz="3100" i="1" spc="55" dirty="0">
                <a:latin typeface="Symbol"/>
                <a:cs typeface="Symbol"/>
              </a:rPr>
              <a:t></a:t>
            </a:r>
            <a:r>
              <a:rPr sz="3100" spc="55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Symbol"/>
                <a:cs typeface="Symbol"/>
              </a:rPr>
              <a:t></a:t>
            </a:r>
            <a:r>
              <a:rPr sz="3000" spc="-345" dirty="0">
                <a:latin typeface="Times New Roman"/>
                <a:cs typeface="Times New Roman"/>
              </a:rPr>
              <a:t> </a:t>
            </a:r>
            <a:r>
              <a:rPr sz="3100" i="1" spc="-55" dirty="0">
                <a:latin typeface="Symbol"/>
                <a:cs typeface="Symbol"/>
              </a:rPr>
              <a:t>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56845" y="1416446"/>
            <a:ext cx="13589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15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11840" y="1160462"/>
            <a:ext cx="153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42990" y="1150546"/>
            <a:ext cx="13589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15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40598" y="5819601"/>
            <a:ext cx="34544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50" i="1" spc="-15" dirty="0">
                <a:latin typeface="Symbol"/>
                <a:cs typeface="Symbol"/>
              </a:rPr>
              <a:t></a:t>
            </a:r>
            <a:r>
              <a:rPr sz="2400" i="1" spc="-22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801" y="3877912"/>
            <a:ext cx="232410" cy="238760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Kristen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Grauman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7453" y="223520"/>
            <a:ext cx="5294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Window </a:t>
            </a:r>
            <a:r>
              <a:rPr spc="-10" dirty="0"/>
              <a:t>Function</a:t>
            </a:r>
            <a:r>
              <a:rPr spc="-25" dirty="0"/>
              <a:t> </a:t>
            </a:r>
            <a:r>
              <a:rPr sz="3600" i="1" spc="-5" dirty="0">
                <a:latin typeface="Times New Roman"/>
                <a:cs typeface="Times New Roman"/>
              </a:rPr>
              <a:t>w</a:t>
            </a:r>
            <a:r>
              <a:rPr sz="3600" spc="-5" dirty="0">
                <a:latin typeface="Times New Roman"/>
                <a:cs typeface="Times New Roman"/>
              </a:rPr>
              <a:t>(</a:t>
            </a:r>
            <a:r>
              <a:rPr sz="3600" i="1" spc="-5" dirty="0">
                <a:latin typeface="Times New Roman"/>
                <a:cs typeface="Times New Roman"/>
              </a:rPr>
              <a:t>x</a:t>
            </a:r>
            <a:r>
              <a:rPr sz="3600" spc="-5" dirty="0">
                <a:latin typeface="Times New Roman"/>
                <a:cs typeface="Times New Roman"/>
              </a:rPr>
              <a:t>,</a:t>
            </a:r>
            <a:r>
              <a:rPr sz="3600" i="1" spc="-5" dirty="0">
                <a:latin typeface="Times New Roman"/>
                <a:cs typeface="Times New Roman"/>
              </a:rPr>
              <a:t>y</a:t>
            </a:r>
            <a:r>
              <a:rPr sz="3600" spc="-5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3383279"/>
            <a:ext cx="35325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Carlito"/>
                <a:cs typeface="Carlito"/>
              </a:rPr>
              <a:t>Problem: not rotation invariant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095495"/>
            <a:ext cx="5041900" cy="672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Option 2: Smooth with</a:t>
            </a:r>
            <a:r>
              <a:rPr sz="2200" dirty="0">
                <a:latin typeface="Carlito"/>
                <a:cs typeface="Carlito"/>
              </a:rPr>
              <a:t> Gaussian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Carlito"/>
                <a:cs typeface="Carlito"/>
              </a:rPr>
              <a:t>Gaussian </a:t>
            </a:r>
            <a:r>
              <a:rPr sz="2000" spc="-5" dirty="0">
                <a:latin typeface="Carlito"/>
                <a:cs typeface="Carlito"/>
              </a:rPr>
              <a:t>already performs weighted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sum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39" y="5605779"/>
            <a:ext cx="302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Carlito"/>
                <a:cs typeface="Carlito"/>
              </a:rPr>
              <a:t>Result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rotation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invariant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84725" y="2511323"/>
            <a:ext cx="2611755" cy="704850"/>
            <a:chOff x="4784725" y="2511323"/>
            <a:chExt cx="2611755" cy="704850"/>
          </a:xfrm>
        </p:grpSpPr>
        <p:sp>
          <p:nvSpPr>
            <p:cNvPr id="7" name="object 7"/>
            <p:cNvSpPr/>
            <p:nvPr/>
          </p:nvSpPr>
          <p:spPr>
            <a:xfrm>
              <a:off x="5036121" y="2900400"/>
              <a:ext cx="2355850" cy="311150"/>
            </a:xfrm>
            <a:custGeom>
              <a:avLst/>
              <a:gdLst/>
              <a:ahLst/>
              <a:cxnLst/>
              <a:rect l="l" t="t" r="r" b="b"/>
              <a:pathLst>
                <a:path w="2355850" h="311150">
                  <a:moveTo>
                    <a:pt x="2355278" y="0"/>
                  </a:moveTo>
                  <a:lnTo>
                    <a:pt x="622007" y="0"/>
                  </a:lnTo>
                  <a:lnTo>
                    <a:pt x="0" y="311010"/>
                  </a:lnTo>
                  <a:lnTo>
                    <a:pt x="1733270" y="311010"/>
                  </a:lnTo>
                  <a:lnTo>
                    <a:pt x="235527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6121" y="2900400"/>
              <a:ext cx="2355850" cy="311150"/>
            </a:xfrm>
            <a:custGeom>
              <a:avLst/>
              <a:gdLst/>
              <a:ahLst/>
              <a:cxnLst/>
              <a:rect l="l" t="t" r="r" b="b"/>
              <a:pathLst>
                <a:path w="2355850" h="311150">
                  <a:moveTo>
                    <a:pt x="0" y="311004"/>
                  </a:moveTo>
                  <a:lnTo>
                    <a:pt x="622009" y="0"/>
                  </a:lnTo>
                  <a:lnTo>
                    <a:pt x="2355268" y="0"/>
                  </a:lnTo>
                  <a:lnTo>
                    <a:pt x="1733258" y="311004"/>
                  </a:lnTo>
                  <a:lnTo>
                    <a:pt x="0" y="31100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66067" y="2962605"/>
              <a:ext cx="1177925" cy="186690"/>
            </a:xfrm>
            <a:custGeom>
              <a:avLst/>
              <a:gdLst/>
              <a:ahLst/>
              <a:cxnLst/>
              <a:rect l="l" t="t" r="r" b="b"/>
              <a:pathLst>
                <a:path w="1177925" h="186689">
                  <a:moveTo>
                    <a:pt x="0" y="186602"/>
                  </a:moveTo>
                  <a:lnTo>
                    <a:pt x="294408" y="0"/>
                  </a:lnTo>
                  <a:lnTo>
                    <a:pt x="1177639" y="12440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00599" y="2527198"/>
              <a:ext cx="2532380" cy="560070"/>
            </a:xfrm>
            <a:custGeom>
              <a:avLst/>
              <a:gdLst/>
              <a:ahLst/>
              <a:cxnLst/>
              <a:rect l="l" t="t" r="r" b="b"/>
              <a:pathLst>
                <a:path w="2532379" h="560069">
                  <a:moveTo>
                    <a:pt x="0" y="559809"/>
                  </a:moveTo>
                  <a:lnTo>
                    <a:pt x="471054" y="559809"/>
                  </a:lnTo>
                  <a:lnTo>
                    <a:pt x="471054" y="0"/>
                  </a:lnTo>
                  <a:lnTo>
                    <a:pt x="2237508" y="0"/>
                  </a:lnTo>
                  <a:lnTo>
                    <a:pt x="2237508" y="559809"/>
                  </a:lnTo>
                  <a:lnTo>
                    <a:pt x="2531918" y="559809"/>
                  </a:lnTo>
                </a:path>
              </a:pathLst>
            </a:custGeom>
            <a:ln w="317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55540" y="3328568"/>
            <a:ext cx="2443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1 </a:t>
            </a:r>
            <a:r>
              <a:rPr sz="1800" b="1" spc="-5" dirty="0">
                <a:latin typeface="Trebuchet MS"/>
                <a:cs typeface="Trebuchet MS"/>
              </a:rPr>
              <a:t>in </a:t>
            </a:r>
            <a:r>
              <a:rPr sz="1800" b="1" spc="-25" dirty="0">
                <a:latin typeface="Trebuchet MS"/>
                <a:cs typeface="Trebuchet MS"/>
              </a:rPr>
              <a:t>window, </a:t>
            </a:r>
            <a:r>
              <a:rPr sz="1800" b="1" dirty="0">
                <a:latin typeface="Trebuchet MS"/>
                <a:cs typeface="Trebuchet MS"/>
              </a:rPr>
              <a:t>0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outside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3544" y="1277980"/>
            <a:ext cx="11747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i="1" spc="10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1786832"/>
            <a:ext cx="3382645" cy="885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27635" algn="r">
              <a:lnSpc>
                <a:spcPts val="1845"/>
              </a:lnSpc>
              <a:spcBef>
                <a:spcPts val="110"/>
              </a:spcBef>
            </a:pPr>
            <a:r>
              <a:rPr sz="1600" i="1" spc="45" dirty="0">
                <a:latin typeface="Times New Roman"/>
                <a:cs typeface="Times New Roman"/>
              </a:rPr>
              <a:t>x</a:t>
            </a:r>
            <a:r>
              <a:rPr sz="1600" spc="45" dirty="0">
                <a:latin typeface="Times New Roman"/>
                <a:cs typeface="Times New Roman"/>
              </a:rPr>
              <a:t>,</a:t>
            </a:r>
            <a:r>
              <a:rPr sz="1600" spc="-285" dirty="0">
                <a:latin typeface="Times New Roman"/>
                <a:cs typeface="Times New Roman"/>
              </a:rPr>
              <a:t> </a:t>
            </a:r>
            <a:r>
              <a:rPr sz="1600" i="1" spc="10" dirty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  <a:p>
            <a:pPr marL="342265" marR="15875" indent="-342265" algn="r">
              <a:lnSpc>
                <a:spcPts val="2540"/>
              </a:lnSpc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2200" spc="-10" dirty="0">
                <a:latin typeface="Carlito"/>
                <a:cs typeface="Carlito"/>
              </a:rPr>
              <a:t>Option </a:t>
            </a:r>
            <a:r>
              <a:rPr sz="2200" dirty="0">
                <a:latin typeface="Carlito"/>
                <a:cs typeface="Carlito"/>
              </a:rPr>
              <a:t>1: </a:t>
            </a:r>
            <a:r>
              <a:rPr sz="2200" spc="-5" dirty="0">
                <a:latin typeface="Carlito"/>
                <a:cs typeface="Carlito"/>
              </a:rPr>
              <a:t>uniform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window</a:t>
            </a:r>
            <a:endParaRPr sz="2200">
              <a:latin typeface="Carlito"/>
              <a:cs typeface="Carlito"/>
            </a:endParaRPr>
          </a:p>
          <a:p>
            <a:pPr marR="5080" algn="r">
              <a:lnSpc>
                <a:spcPts val="2375"/>
              </a:lnSpc>
              <a:tabLst>
                <a:tab pos="28511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Carlito"/>
                <a:cs typeface="Carlito"/>
              </a:rPr>
              <a:t>Sum </a:t>
            </a:r>
            <a:r>
              <a:rPr sz="2000" spc="-5" dirty="0">
                <a:latin typeface="Carlito"/>
                <a:cs typeface="Carlito"/>
              </a:rPr>
              <a:t>over square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window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97697" y="1808773"/>
            <a:ext cx="39306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8290" algn="l"/>
              </a:tabLst>
            </a:pPr>
            <a:r>
              <a:rPr sz="1600" i="1" spc="10" dirty="0">
                <a:latin typeface="Times New Roman"/>
                <a:cs typeface="Times New Roman"/>
              </a:rPr>
              <a:t>x	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25612" y="1808773"/>
            <a:ext cx="11747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i="1" spc="10" dirty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46091" y="1410328"/>
            <a:ext cx="34607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4125" i="1" spc="30" baseline="-25252" dirty="0">
                <a:latin typeface="Times New Roman"/>
                <a:cs typeface="Times New Roman"/>
              </a:rPr>
              <a:t>I</a:t>
            </a:r>
            <a:r>
              <a:rPr sz="4125" i="1" spc="-562" baseline="-25252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46001" y="1038055"/>
            <a:ext cx="73215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78130" algn="l"/>
                <a:tab pos="581660" algn="l"/>
              </a:tabLst>
            </a:pPr>
            <a:r>
              <a:rPr sz="2750" i="1" spc="20" dirty="0">
                <a:latin typeface="Times New Roman"/>
                <a:cs typeface="Times New Roman"/>
              </a:rPr>
              <a:t>I	I	</a:t>
            </a:r>
            <a:r>
              <a:rPr sz="4125" spc="-2775" baseline="3030" dirty="0">
                <a:latin typeface="Symbol"/>
                <a:cs typeface="Symbol"/>
              </a:rPr>
              <a:t>⎤</a:t>
            </a:r>
            <a:r>
              <a:rPr sz="4125" spc="-1245" baseline="3030" dirty="0">
                <a:latin typeface="Symbol"/>
                <a:cs typeface="Symbol"/>
              </a:rPr>
              <a:t></a:t>
            </a:r>
            <a:endParaRPr sz="4125" baseline="303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89837" y="1277980"/>
            <a:ext cx="588010" cy="534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10"/>
              </a:spcBef>
              <a:tabLst>
                <a:tab pos="288290" algn="l"/>
              </a:tabLst>
            </a:pPr>
            <a:r>
              <a:rPr sz="1600" i="1" spc="10" dirty="0">
                <a:latin typeface="Times New Roman"/>
                <a:cs typeface="Times New Roman"/>
              </a:rPr>
              <a:t>x	y</a:t>
            </a:r>
            <a:endParaRPr sz="1600">
              <a:latin typeface="Times New Roman"/>
              <a:cs typeface="Times New Roman"/>
            </a:endParaRPr>
          </a:p>
          <a:p>
            <a:pPr marR="5080" algn="r">
              <a:lnSpc>
                <a:spcPts val="2680"/>
              </a:lnSpc>
            </a:pPr>
            <a:r>
              <a:rPr sz="2750" spc="-1145" dirty="0">
                <a:latin typeface="Symbol"/>
                <a:cs typeface="Symbol"/>
              </a:rPr>
              <a:t>⎥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53993" y="1568153"/>
            <a:ext cx="410209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78130" algn="l"/>
              </a:tabLst>
            </a:pPr>
            <a:r>
              <a:rPr sz="2750" i="1" spc="20" dirty="0">
                <a:latin typeface="Times New Roman"/>
                <a:cs typeface="Times New Roman"/>
              </a:rPr>
              <a:t>I	I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69823" y="879544"/>
            <a:ext cx="62992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22580" algn="l"/>
              </a:tabLst>
            </a:pPr>
            <a:r>
              <a:rPr sz="4125" spc="-1717" baseline="-22222" dirty="0">
                <a:latin typeface="Symbol"/>
                <a:cs typeface="Symbol"/>
              </a:rPr>
              <a:t>⎡</a:t>
            </a:r>
            <a:r>
              <a:rPr sz="4125" spc="-1717" baseline="-22222" dirty="0">
                <a:latin typeface="Times New Roman"/>
                <a:cs typeface="Times New Roman"/>
              </a:rPr>
              <a:t>	</a:t>
            </a:r>
            <a:r>
              <a:rPr sz="4125" i="1" spc="30" baseline="-25252" dirty="0">
                <a:latin typeface="Times New Roman"/>
                <a:cs typeface="Times New Roman"/>
              </a:rPr>
              <a:t>I</a:t>
            </a:r>
            <a:r>
              <a:rPr sz="4125" i="1" spc="-569" baseline="-25252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69823" y="1643879"/>
            <a:ext cx="21399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750" spc="-2230" dirty="0">
                <a:latin typeface="Symbol"/>
                <a:cs typeface="Symbol"/>
              </a:rPr>
              <a:t>⎢</a:t>
            </a:r>
            <a:r>
              <a:rPr sz="4125" spc="-1717" baseline="-9090" dirty="0">
                <a:latin typeface="Symbol"/>
                <a:cs typeface="Symbol"/>
              </a:rPr>
              <a:t>⎣</a:t>
            </a:r>
            <a:endParaRPr sz="4125" baseline="-909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29682" y="1125122"/>
            <a:ext cx="2353945" cy="662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750" i="1" spc="50" dirty="0">
                <a:latin typeface="Times New Roman"/>
                <a:cs typeface="Times New Roman"/>
              </a:rPr>
              <a:t>M </a:t>
            </a:r>
            <a:r>
              <a:rPr sz="2750" spc="35" dirty="0">
                <a:latin typeface="Symbol"/>
                <a:cs typeface="Symbol"/>
              </a:rPr>
              <a:t></a:t>
            </a:r>
            <a:r>
              <a:rPr sz="2750" spc="35" dirty="0">
                <a:latin typeface="Times New Roman"/>
                <a:cs typeface="Times New Roman"/>
              </a:rPr>
              <a:t> </a:t>
            </a:r>
            <a:r>
              <a:rPr sz="6225" spc="165" baseline="-8701" dirty="0">
                <a:latin typeface="Symbol"/>
                <a:cs typeface="Symbol"/>
              </a:rPr>
              <a:t></a:t>
            </a:r>
            <a:r>
              <a:rPr sz="2750" i="1" spc="110" dirty="0">
                <a:latin typeface="Times New Roman"/>
                <a:cs typeface="Times New Roman"/>
              </a:rPr>
              <a:t>w</a:t>
            </a:r>
            <a:r>
              <a:rPr sz="2750" spc="110" dirty="0">
                <a:latin typeface="Times New Roman"/>
                <a:cs typeface="Times New Roman"/>
              </a:rPr>
              <a:t>(</a:t>
            </a:r>
            <a:r>
              <a:rPr sz="2750" i="1" spc="110" dirty="0">
                <a:latin typeface="Times New Roman"/>
                <a:cs typeface="Times New Roman"/>
              </a:rPr>
              <a:t>x</a:t>
            </a:r>
            <a:r>
              <a:rPr sz="2750" spc="110" dirty="0">
                <a:latin typeface="Times New Roman"/>
                <a:cs typeface="Times New Roman"/>
              </a:rPr>
              <a:t>, </a:t>
            </a:r>
            <a:r>
              <a:rPr sz="2750" i="1" spc="60" dirty="0">
                <a:latin typeface="Times New Roman"/>
                <a:cs typeface="Times New Roman"/>
              </a:rPr>
              <a:t>y</a:t>
            </a:r>
            <a:r>
              <a:rPr sz="2750" spc="60" dirty="0">
                <a:latin typeface="Times New Roman"/>
                <a:cs typeface="Times New Roman"/>
              </a:rPr>
              <a:t>)</a:t>
            </a:r>
            <a:r>
              <a:rPr sz="2750" spc="-515" dirty="0">
                <a:latin typeface="Times New Roman"/>
                <a:cs typeface="Times New Roman"/>
              </a:rPr>
              <a:t> </a:t>
            </a:r>
            <a:r>
              <a:rPr sz="4125" spc="-1845" baseline="-9090" dirty="0">
                <a:latin typeface="Symbol"/>
                <a:cs typeface="Symbol"/>
              </a:rPr>
              <a:t>⎢</a:t>
            </a:r>
            <a:endParaRPr sz="4125" baseline="-909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89820" y="1643879"/>
            <a:ext cx="21399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750" spc="-2230" dirty="0">
                <a:latin typeface="Symbol"/>
                <a:cs typeface="Symbol"/>
              </a:rPr>
              <a:t>⎥</a:t>
            </a:r>
            <a:r>
              <a:rPr sz="4125" spc="-1717" baseline="-9090" dirty="0">
                <a:latin typeface="Symbol"/>
                <a:cs typeface="Symbol"/>
              </a:rPr>
              <a:t>⎦</a:t>
            </a:r>
            <a:endParaRPr sz="4125" baseline="-9090">
              <a:latin typeface="Symbol"/>
              <a:cs typeface="Symbo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386006" y="4618037"/>
            <a:ext cx="2371725" cy="706755"/>
            <a:chOff x="5386006" y="4618037"/>
            <a:chExt cx="2371725" cy="706755"/>
          </a:xfrm>
        </p:grpSpPr>
        <p:sp>
          <p:nvSpPr>
            <p:cNvPr id="25" name="object 25"/>
            <p:cNvSpPr/>
            <p:nvPr/>
          </p:nvSpPr>
          <p:spPr>
            <a:xfrm>
              <a:off x="5390769" y="5055946"/>
              <a:ext cx="2362200" cy="264160"/>
            </a:xfrm>
            <a:custGeom>
              <a:avLst/>
              <a:gdLst/>
              <a:ahLst/>
              <a:cxnLst/>
              <a:rect l="l" t="t" r="r" b="b"/>
              <a:pathLst>
                <a:path w="2362200" h="264160">
                  <a:moveTo>
                    <a:pt x="2362200" y="0"/>
                  </a:moveTo>
                  <a:lnTo>
                    <a:pt x="527545" y="0"/>
                  </a:lnTo>
                  <a:lnTo>
                    <a:pt x="0" y="263766"/>
                  </a:lnTo>
                  <a:lnTo>
                    <a:pt x="1834667" y="263766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90769" y="5055946"/>
              <a:ext cx="2362200" cy="264160"/>
            </a:xfrm>
            <a:custGeom>
              <a:avLst/>
              <a:gdLst/>
              <a:ahLst/>
              <a:cxnLst/>
              <a:rect l="l" t="t" r="r" b="b"/>
              <a:pathLst>
                <a:path w="2362200" h="264160">
                  <a:moveTo>
                    <a:pt x="0" y="263768"/>
                  </a:moveTo>
                  <a:lnTo>
                    <a:pt x="527537" y="0"/>
                  </a:lnTo>
                  <a:lnTo>
                    <a:pt x="2362198" y="0"/>
                  </a:lnTo>
                  <a:lnTo>
                    <a:pt x="1834658" y="263768"/>
                  </a:lnTo>
                  <a:lnTo>
                    <a:pt x="0" y="26376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22263" y="5108702"/>
              <a:ext cx="1181100" cy="158750"/>
            </a:xfrm>
            <a:custGeom>
              <a:avLst/>
              <a:gdLst/>
              <a:ahLst/>
              <a:cxnLst/>
              <a:rect l="l" t="t" r="r" b="b"/>
              <a:pathLst>
                <a:path w="1181100" h="158750">
                  <a:moveTo>
                    <a:pt x="0" y="158260"/>
                  </a:moveTo>
                  <a:lnTo>
                    <a:pt x="295275" y="0"/>
                  </a:lnTo>
                  <a:lnTo>
                    <a:pt x="1181099" y="10550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49824" y="4633912"/>
              <a:ext cx="1060450" cy="580390"/>
            </a:xfrm>
            <a:custGeom>
              <a:avLst/>
              <a:gdLst/>
              <a:ahLst/>
              <a:cxnLst/>
              <a:rect l="l" t="t" r="r" b="b"/>
              <a:pathLst>
                <a:path w="1060450" h="580389">
                  <a:moveTo>
                    <a:pt x="0" y="580291"/>
                  </a:moveTo>
                  <a:lnTo>
                    <a:pt x="44271" y="578592"/>
                  </a:lnTo>
                  <a:lnTo>
                    <a:pt x="89110" y="575234"/>
                  </a:lnTo>
                  <a:lnTo>
                    <a:pt x="135081" y="568557"/>
                  </a:lnTo>
                  <a:lnTo>
                    <a:pt x="182751" y="556902"/>
                  </a:lnTo>
                  <a:lnTo>
                    <a:pt x="232687" y="538610"/>
                  </a:lnTo>
                  <a:lnTo>
                    <a:pt x="285454" y="512021"/>
                  </a:lnTo>
                  <a:lnTo>
                    <a:pt x="323549" y="487439"/>
                  </a:lnTo>
                  <a:lnTo>
                    <a:pt x="364664" y="456535"/>
                  </a:lnTo>
                  <a:lnTo>
                    <a:pt x="407792" y="420995"/>
                  </a:lnTo>
                  <a:lnTo>
                    <a:pt x="451928" y="382506"/>
                  </a:lnTo>
                  <a:lnTo>
                    <a:pt x="496063" y="342752"/>
                  </a:lnTo>
                  <a:lnTo>
                    <a:pt x="539192" y="303420"/>
                  </a:lnTo>
                  <a:lnTo>
                    <a:pt x="580307" y="266195"/>
                  </a:lnTo>
                  <a:lnTo>
                    <a:pt x="618401" y="232762"/>
                  </a:lnTo>
                  <a:lnTo>
                    <a:pt x="652467" y="204808"/>
                  </a:lnTo>
                  <a:lnTo>
                    <a:pt x="703686" y="165485"/>
                  </a:lnTo>
                  <a:lnTo>
                    <a:pt x="745770" y="134627"/>
                  </a:lnTo>
                  <a:lnTo>
                    <a:pt x="782634" y="109777"/>
                  </a:lnTo>
                  <a:lnTo>
                    <a:pt x="818194" y="88477"/>
                  </a:lnTo>
                  <a:lnTo>
                    <a:pt x="856363" y="68269"/>
                  </a:lnTo>
                  <a:lnTo>
                    <a:pt x="912116" y="44801"/>
                  </a:lnTo>
                  <a:lnTo>
                    <a:pt x="971056" y="25601"/>
                  </a:lnTo>
                  <a:lnTo>
                    <a:pt x="1023622" y="10667"/>
                  </a:lnTo>
                  <a:lnTo>
                    <a:pt x="1060259" y="0"/>
                  </a:lnTo>
                </a:path>
              </a:pathLst>
            </a:custGeom>
            <a:ln w="317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32435" y="4633912"/>
              <a:ext cx="1060450" cy="580390"/>
            </a:xfrm>
            <a:custGeom>
              <a:avLst/>
              <a:gdLst/>
              <a:ahLst/>
              <a:cxnLst/>
              <a:rect l="l" t="t" r="r" b="b"/>
              <a:pathLst>
                <a:path w="1060450" h="580389">
                  <a:moveTo>
                    <a:pt x="1060259" y="580291"/>
                  </a:moveTo>
                  <a:lnTo>
                    <a:pt x="1015987" y="578592"/>
                  </a:lnTo>
                  <a:lnTo>
                    <a:pt x="971148" y="575234"/>
                  </a:lnTo>
                  <a:lnTo>
                    <a:pt x="925177" y="568557"/>
                  </a:lnTo>
                  <a:lnTo>
                    <a:pt x="877507" y="556902"/>
                  </a:lnTo>
                  <a:lnTo>
                    <a:pt x="827572" y="538610"/>
                  </a:lnTo>
                  <a:lnTo>
                    <a:pt x="774804" y="512021"/>
                  </a:lnTo>
                  <a:lnTo>
                    <a:pt x="736710" y="487439"/>
                  </a:lnTo>
                  <a:lnTo>
                    <a:pt x="695595" y="456535"/>
                  </a:lnTo>
                  <a:lnTo>
                    <a:pt x="652467" y="420995"/>
                  </a:lnTo>
                  <a:lnTo>
                    <a:pt x="608331" y="382506"/>
                  </a:lnTo>
                  <a:lnTo>
                    <a:pt x="564195" y="342752"/>
                  </a:lnTo>
                  <a:lnTo>
                    <a:pt x="521067" y="303420"/>
                  </a:lnTo>
                  <a:lnTo>
                    <a:pt x="479952" y="266195"/>
                  </a:lnTo>
                  <a:lnTo>
                    <a:pt x="441858" y="232762"/>
                  </a:lnTo>
                  <a:lnTo>
                    <a:pt x="407791" y="204808"/>
                  </a:lnTo>
                  <a:lnTo>
                    <a:pt x="356572" y="165485"/>
                  </a:lnTo>
                  <a:lnTo>
                    <a:pt x="314488" y="134627"/>
                  </a:lnTo>
                  <a:lnTo>
                    <a:pt x="277624" y="109777"/>
                  </a:lnTo>
                  <a:lnTo>
                    <a:pt x="242064" y="88477"/>
                  </a:lnTo>
                  <a:lnTo>
                    <a:pt x="203894" y="68269"/>
                  </a:lnTo>
                  <a:lnTo>
                    <a:pt x="148142" y="44801"/>
                  </a:lnTo>
                  <a:lnTo>
                    <a:pt x="89203" y="25601"/>
                  </a:lnTo>
                  <a:lnTo>
                    <a:pt x="36636" y="10667"/>
                  </a:lnTo>
                  <a:lnTo>
                    <a:pt x="0" y="0"/>
                  </a:lnTo>
                </a:path>
              </a:pathLst>
            </a:custGeom>
            <a:ln w="317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10096" y="4633912"/>
              <a:ext cx="122555" cy="0"/>
            </a:xfrm>
            <a:custGeom>
              <a:avLst/>
              <a:gdLst/>
              <a:ahLst/>
              <a:cxnLst/>
              <a:rect l="l" t="t" r="r" b="b"/>
              <a:pathLst>
                <a:path w="122554">
                  <a:moveTo>
                    <a:pt x="0" y="0"/>
                  </a:moveTo>
                  <a:lnTo>
                    <a:pt x="122337" y="0"/>
                  </a:lnTo>
                </a:path>
              </a:pathLst>
            </a:custGeom>
            <a:ln w="317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069584" y="5367020"/>
            <a:ext cx="9442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G</a:t>
            </a:r>
            <a:r>
              <a:rPr sz="1800" b="1" spc="-5" dirty="0">
                <a:latin typeface="Trebuchet MS"/>
                <a:cs typeface="Trebuchet MS"/>
              </a:rPr>
              <a:t>auss</a:t>
            </a:r>
            <a:r>
              <a:rPr sz="1800" b="1" dirty="0">
                <a:latin typeface="Trebuchet MS"/>
                <a:cs typeface="Trebuchet MS"/>
              </a:rPr>
              <a:t>i</a:t>
            </a:r>
            <a:r>
              <a:rPr sz="1800" b="1" spc="-5" dirty="0">
                <a:latin typeface="Trebuchet MS"/>
                <a:cs typeface="Trebuchet MS"/>
              </a:rPr>
              <a:t>a</a:t>
            </a:r>
            <a:r>
              <a:rPr sz="1800" b="1" dirty="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67197" y="2845284"/>
            <a:ext cx="84455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i="1" spc="15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96138" y="3029966"/>
            <a:ext cx="27051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i="1" spc="15" dirty="0">
                <a:latin typeface="Times New Roman"/>
                <a:cs typeface="Times New Roman"/>
              </a:rPr>
              <a:t>I</a:t>
            </a:r>
            <a:r>
              <a:rPr sz="1750" i="1" spc="200" dirty="0">
                <a:latin typeface="Times New Roman"/>
                <a:cs typeface="Times New Roman"/>
              </a:rPr>
              <a:t> </a:t>
            </a:r>
            <a:r>
              <a:rPr sz="1750" i="1" spc="15" dirty="0">
                <a:latin typeface="Times New Roman"/>
                <a:cs typeface="Times New Roman"/>
              </a:rPr>
              <a:t>I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17110" y="2929518"/>
            <a:ext cx="24765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625" i="1" spc="22" baseline="-25396" dirty="0">
                <a:latin typeface="Times New Roman"/>
                <a:cs typeface="Times New Roman"/>
              </a:rPr>
              <a:t>I</a:t>
            </a:r>
            <a:r>
              <a:rPr sz="2625" i="1" spc="-382" baseline="-25396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56770" y="2692582"/>
            <a:ext cx="120586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718185" algn="l"/>
              </a:tabLst>
            </a:pPr>
            <a:r>
              <a:rPr sz="2625" spc="-1095" baseline="3174" dirty="0">
                <a:latin typeface="Symbol"/>
                <a:cs typeface="Symbol"/>
              </a:rPr>
              <a:t>⎡</a:t>
            </a:r>
            <a:r>
              <a:rPr sz="2625" spc="450" baseline="3174" dirty="0">
                <a:latin typeface="Times New Roman"/>
                <a:cs typeface="Times New Roman"/>
              </a:rPr>
              <a:t> </a:t>
            </a:r>
            <a:r>
              <a:rPr sz="1750" i="1" spc="15" dirty="0">
                <a:latin typeface="Times New Roman"/>
                <a:cs typeface="Times New Roman"/>
              </a:rPr>
              <a:t>I</a:t>
            </a:r>
            <a:r>
              <a:rPr sz="1750" i="1" spc="-210" dirty="0">
                <a:latin typeface="Times New Roman"/>
                <a:cs typeface="Times New Roman"/>
              </a:rPr>
              <a:t> </a:t>
            </a:r>
            <a:r>
              <a:rPr sz="1500" spc="22" baseline="44444" dirty="0">
                <a:latin typeface="Times New Roman"/>
                <a:cs typeface="Times New Roman"/>
              </a:rPr>
              <a:t>2	</a:t>
            </a:r>
            <a:r>
              <a:rPr sz="1750" i="1" spc="15" dirty="0">
                <a:latin typeface="Times New Roman"/>
                <a:cs typeface="Times New Roman"/>
              </a:rPr>
              <a:t>I I</a:t>
            </a:r>
            <a:r>
              <a:rPr sz="1750" i="1" spc="210" dirty="0">
                <a:latin typeface="Times New Roman"/>
                <a:cs typeface="Times New Roman"/>
              </a:rPr>
              <a:t> </a:t>
            </a:r>
            <a:r>
              <a:rPr sz="2625" spc="-1095" baseline="3174" dirty="0">
                <a:latin typeface="Symbol"/>
                <a:cs typeface="Symbol"/>
              </a:rPr>
              <a:t>⎤</a:t>
            </a:r>
            <a:endParaRPr sz="2625" baseline="3174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54337" y="2845284"/>
            <a:ext cx="38290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810"/>
              </a:lnSpc>
              <a:spcBef>
                <a:spcPts val="125"/>
              </a:spcBef>
            </a:pPr>
            <a:r>
              <a:rPr sz="1000" i="1" spc="15" dirty="0">
                <a:latin typeface="Times New Roman"/>
                <a:cs typeface="Times New Roman"/>
              </a:rPr>
              <a:t>x</a:t>
            </a:r>
            <a:r>
              <a:rPr sz="1000" i="1" spc="90" dirty="0">
                <a:latin typeface="Times New Roman"/>
                <a:cs typeface="Times New Roman"/>
              </a:rPr>
              <a:t> </a:t>
            </a:r>
            <a:r>
              <a:rPr sz="1000" i="1" spc="15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ts val="1710"/>
              </a:lnSpc>
            </a:pPr>
            <a:r>
              <a:rPr sz="1750" spc="-730" dirty="0">
                <a:latin typeface="Symbol"/>
                <a:cs typeface="Symbol"/>
              </a:rPr>
              <a:t>⎥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07778" y="3088073"/>
            <a:ext cx="148082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0"/>
              </a:spcBef>
              <a:tabLst>
                <a:tab pos="1144905" algn="l"/>
              </a:tabLst>
            </a:pPr>
            <a:r>
              <a:rPr sz="1500" i="1" spc="52" baseline="5555" dirty="0">
                <a:latin typeface="Times New Roman"/>
                <a:cs typeface="Times New Roman"/>
              </a:rPr>
              <a:t>x</a:t>
            </a:r>
            <a:r>
              <a:rPr sz="1500" spc="52" baseline="5555" dirty="0">
                <a:latin typeface="Times New Roman"/>
                <a:cs typeface="Times New Roman"/>
              </a:rPr>
              <a:t>, </a:t>
            </a:r>
            <a:r>
              <a:rPr sz="1500" i="1" spc="22" baseline="5555" dirty="0">
                <a:latin typeface="Times New Roman"/>
                <a:cs typeface="Times New Roman"/>
              </a:rPr>
              <a:t>y</a:t>
            </a:r>
            <a:r>
              <a:rPr sz="1500" i="1" spc="135" baseline="5555" dirty="0">
                <a:latin typeface="Times New Roman"/>
                <a:cs typeface="Times New Roman"/>
              </a:rPr>
              <a:t> </a:t>
            </a:r>
            <a:r>
              <a:rPr sz="2625" spc="-1455" baseline="3174" dirty="0">
                <a:latin typeface="Symbol"/>
                <a:cs typeface="Symbol"/>
              </a:rPr>
              <a:t>⎢</a:t>
            </a:r>
            <a:r>
              <a:rPr sz="2625" spc="-1455" baseline="-6349" dirty="0">
                <a:latin typeface="Symbol"/>
                <a:cs typeface="Symbol"/>
              </a:rPr>
              <a:t>⎣</a:t>
            </a:r>
            <a:r>
              <a:rPr sz="2625" spc="592" baseline="-6349" dirty="0">
                <a:latin typeface="Times New Roman"/>
                <a:cs typeface="Times New Roman"/>
              </a:rPr>
              <a:t> </a:t>
            </a:r>
            <a:r>
              <a:rPr sz="1000" i="1" spc="15" dirty="0">
                <a:latin typeface="Times New Roman"/>
                <a:cs typeface="Times New Roman"/>
              </a:rPr>
              <a:t>x  </a:t>
            </a:r>
            <a:r>
              <a:rPr sz="1000" i="1" spc="140" dirty="0">
                <a:latin typeface="Times New Roman"/>
                <a:cs typeface="Times New Roman"/>
              </a:rPr>
              <a:t> </a:t>
            </a:r>
            <a:r>
              <a:rPr sz="1000" i="1" spc="15" dirty="0">
                <a:latin typeface="Times New Roman"/>
                <a:cs typeface="Times New Roman"/>
              </a:rPr>
              <a:t>y	y</a:t>
            </a:r>
            <a:r>
              <a:rPr sz="1000" i="1" spc="140" dirty="0">
                <a:latin typeface="Times New Roman"/>
                <a:cs typeface="Times New Roman"/>
              </a:rPr>
              <a:t> </a:t>
            </a:r>
            <a:r>
              <a:rPr sz="2625" spc="-1455" baseline="3174" dirty="0">
                <a:latin typeface="Symbol"/>
                <a:cs typeface="Symbol"/>
              </a:rPr>
              <a:t>⎥</a:t>
            </a:r>
            <a:r>
              <a:rPr sz="2625" spc="-1455" baseline="-6349" dirty="0">
                <a:latin typeface="Symbol"/>
                <a:cs typeface="Symbol"/>
              </a:rPr>
              <a:t>⎦</a:t>
            </a:r>
            <a:endParaRPr sz="2625" baseline="-6349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61049" y="2747996"/>
            <a:ext cx="87249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750" i="1" spc="35" dirty="0">
                <a:latin typeface="Times New Roman"/>
                <a:cs typeface="Times New Roman"/>
              </a:rPr>
              <a:t>M </a:t>
            </a:r>
            <a:r>
              <a:rPr sz="1750" spc="25" dirty="0">
                <a:latin typeface="Symbol"/>
                <a:cs typeface="Symbol"/>
              </a:rPr>
              <a:t>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3975" spc="-615" baseline="-8385" dirty="0">
                <a:latin typeface="Symbol"/>
                <a:cs typeface="Symbol"/>
              </a:rPr>
              <a:t></a:t>
            </a:r>
            <a:r>
              <a:rPr sz="2625" spc="-615" baseline="-9523" dirty="0">
                <a:latin typeface="Symbol"/>
                <a:cs typeface="Symbol"/>
              </a:rPr>
              <a:t>⎢</a:t>
            </a:r>
            <a:endParaRPr sz="2625" baseline="-9523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55221" y="5002387"/>
            <a:ext cx="8064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50" i="1" spc="20" dirty="0">
                <a:latin typeface="Times New Roman"/>
                <a:cs typeface="Times New Roman"/>
              </a:rPr>
              <a:t>x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62637" y="5392207"/>
            <a:ext cx="28257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01295" algn="l"/>
              </a:tabLst>
            </a:pPr>
            <a:r>
              <a:rPr sz="1150" i="1" spc="20" dirty="0">
                <a:latin typeface="Times New Roman"/>
                <a:cs typeface="Times New Roman"/>
              </a:rPr>
              <a:t>x	y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15671" y="5392207"/>
            <a:ext cx="8064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50" i="1" spc="20" dirty="0">
                <a:latin typeface="Times New Roman"/>
                <a:cs typeface="Times New Roman"/>
              </a:rPr>
              <a:t>y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77431" y="5099585"/>
            <a:ext cx="26162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075" i="1" spc="7" baseline="-24390" dirty="0">
                <a:latin typeface="Times New Roman"/>
                <a:cs typeface="Times New Roman"/>
              </a:rPr>
              <a:t>I</a:t>
            </a:r>
            <a:r>
              <a:rPr sz="3075" i="1" spc="-434" baseline="-2439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03069" y="4826183"/>
            <a:ext cx="136461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07720" algn="l"/>
                <a:tab pos="1224915" algn="l"/>
              </a:tabLst>
            </a:pPr>
            <a:r>
              <a:rPr sz="3075" spc="-1289" baseline="2710" dirty="0">
                <a:latin typeface="Symbol"/>
                <a:cs typeface="Symbol"/>
              </a:rPr>
              <a:t>⎡</a:t>
            </a:r>
            <a:r>
              <a:rPr sz="3075" spc="-1289" baseline="2710" dirty="0">
                <a:latin typeface="Times New Roman"/>
                <a:cs typeface="Times New Roman"/>
              </a:rPr>
              <a:t> </a:t>
            </a:r>
            <a:r>
              <a:rPr sz="3075" spc="-270" baseline="2710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I</a:t>
            </a:r>
            <a:r>
              <a:rPr sz="2050" i="1" spc="-250" dirty="0">
                <a:latin typeface="Times New Roman"/>
                <a:cs typeface="Times New Roman"/>
              </a:rPr>
              <a:t> </a:t>
            </a:r>
            <a:r>
              <a:rPr sz="1725" spc="30" baseline="43478" dirty="0">
                <a:latin typeface="Times New Roman"/>
                <a:cs typeface="Times New Roman"/>
              </a:rPr>
              <a:t>2</a:t>
            </a:r>
            <a:r>
              <a:rPr sz="1725" baseline="43478" dirty="0">
                <a:latin typeface="Times New Roman"/>
                <a:cs typeface="Times New Roman"/>
              </a:rPr>
              <a:t>	</a:t>
            </a:r>
            <a:r>
              <a:rPr sz="2050" i="1" spc="5" dirty="0">
                <a:latin typeface="Times New Roman"/>
                <a:cs typeface="Times New Roman"/>
              </a:rPr>
              <a:t>I</a:t>
            </a:r>
            <a:r>
              <a:rPr sz="2050" i="1" dirty="0">
                <a:latin typeface="Times New Roman"/>
                <a:cs typeface="Times New Roman"/>
              </a:rPr>
              <a:t> </a:t>
            </a:r>
            <a:r>
              <a:rPr sz="2050" i="1" spc="-185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I</a:t>
            </a:r>
            <a:r>
              <a:rPr sz="2050" i="1" dirty="0">
                <a:latin typeface="Times New Roman"/>
                <a:cs typeface="Times New Roman"/>
              </a:rPr>
              <a:t>	</a:t>
            </a:r>
            <a:r>
              <a:rPr sz="3075" spc="-1350" baseline="2710" dirty="0">
                <a:latin typeface="Symbol"/>
                <a:cs typeface="Symbol"/>
              </a:rPr>
              <a:t>⎤</a:t>
            </a:r>
            <a:endParaRPr sz="3075" baseline="271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03210" y="5005676"/>
            <a:ext cx="137731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2050" i="1" spc="15" dirty="0">
                <a:latin typeface="Times New Roman"/>
                <a:cs typeface="Times New Roman"/>
              </a:rPr>
              <a:t>M</a:t>
            </a:r>
            <a:r>
              <a:rPr sz="2050" i="1" spc="16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Symbol"/>
                <a:cs typeface="Symbol"/>
              </a:rPr>
              <a:t></a:t>
            </a:r>
            <a:r>
              <a:rPr sz="2050" spc="-15" dirty="0">
                <a:latin typeface="Times New Roman"/>
                <a:cs typeface="Times New Roman"/>
              </a:rPr>
              <a:t> </a:t>
            </a:r>
            <a:r>
              <a:rPr sz="2050" i="1" spc="-15" dirty="0">
                <a:latin typeface="Times New Roman"/>
                <a:cs typeface="Times New Roman"/>
              </a:rPr>
              <a:t>g</a:t>
            </a:r>
            <a:r>
              <a:rPr sz="2050" spc="-15" dirty="0">
                <a:latin typeface="Times New Roman"/>
                <a:cs typeface="Times New Roman"/>
              </a:rPr>
              <a:t>(</a:t>
            </a:r>
            <a:r>
              <a:rPr sz="2150" i="1" spc="-15" dirty="0">
                <a:latin typeface="Symbol"/>
                <a:cs typeface="Symbol"/>
              </a:rPr>
              <a:t></a:t>
            </a:r>
            <a:r>
              <a:rPr sz="2150" i="1" spc="-275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)</a:t>
            </a:r>
            <a:r>
              <a:rPr sz="2050" spc="-30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Symbol"/>
                <a:cs typeface="Symbol"/>
              </a:rPr>
              <a:t></a:t>
            </a:r>
            <a:r>
              <a:rPr sz="2050" spc="-275" dirty="0">
                <a:latin typeface="Times New Roman"/>
                <a:cs typeface="Times New Roman"/>
              </a:rPr>
              <a:t> </a:t>
            </a:r>
            <a:r>
              <a:rPr sz="3075" spc="-1289" baseline="-9485" dirty="0">
                <a:latin typeface="Symbol"/>
                <a:cs typeface="Symbol"/>
              </a:rPr>
              <a:t>⎢</a:t>
            </a:r>
            <a:endParaRPr sz="3075" baseline="-9485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17000" y="5002387"/>
            <a:ext cx="425450" cy="398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915"/>
              </a:lnSpc>
              <a:spcBef>
                <a:spcPts val="130"/>
              </a:spcBef>
              <a:tabLst>
                <a:tab pos="201295" algn="l"/>
              </a:tabLst>
            </a:pPr>
            <a:r>
              <a:rPr sz="1150" i="1" spc="20" dirty="0">
                <a:latin typeface="Times New Roman"/>
                <a:cs typeface="Times New Roman"/>
              </a:rPr>
              <a:t>x	y</a:t>
            </a:r>
            <a:endParaRPr sz="1150">
              <a:latin typeface="Times New Roman"/>
              <a:cs typeface="Times New Roman"/>
            </a:endParaRPr>
          </a:p>
          <a:p>
            <a:pPr marR="5080" algn="r">
              <a:lnSpc>
                <a:spcPts val="1995"/>
              </a:lnSpc>
            </a:pPr>
            <a:r>
              <a:rPr sz="2050" spc="-860" dirty="0">
                <a:latin typeface="Symbol"/>
                <a:cs typeface="Symbol"/>
              </a:rPr>
              <a:t>⎥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15769" y="5215492"/>
            <a:ext cx="46228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075" spc="-802" baseline="-12195" dirty="0">
                <a:latin typeface="Symbol"/>
                <a:cs typeface="Symbol"/>
              </a:rPr>
              <a:t>⎢</a:t>
            </a:r>
            <a:r>
              <a:rPr sz="2050" i="1" spc="-535" dirty="0">
                <a:latin typeface="Times New Roman"/>
                <a:cs typeface="Times New Roman"/>
              </a:rPr>
              <a:t>I</a:t>
            </a:r>
            <a:r>
              <a:rPr sz="2050" i="1" spc="250" dirty="0">
                <a:latin typeface="Times New Roman"/>
                <a:cs typeface="Times New Roman"/>
              </a:rPr>
              <a:t> </a:t>
            </a:r>
            <a:r>
              <a:rPr sz="2050" i="1" spc="-70" dirty="0">
                <a:latin typeface="Times New Roman"/>
                <a:cs typeface="Times New Roman"/>
              </a:rPr>
              <a:t>I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28251" y="5271107"/>
            <a:ext cx="113664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50" spc="-860" dirty="0">
                <a:latin typeface="Symbol"/>
                <a:cs typeface="Symbol"/>
              </a:rPr>
              <a:t>⎥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41169" y="5315287"/>
            <a:ext cx="113664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50" spc="-860" dirty="0">
                <a:latin typeface="Symbol"/>
                <a:cs typeface="Symbol"/>
              </a:rPr>
              <a:t>⎣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28251" y="5315287"/>
            <a:ext cx="113664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50" spc="-860" dirty="0">
                <a:latin typeface="Symbol"/>
                <a:cs typeface="Symbol"/>
              </a:rPr>
              <a:t>⎦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74699" y="4087812"/>
            <a:ext cx="7302500" cy="2008505"/>
          </a:xfrm>
          <a:custGeom>
            <a:avLst/>
            <a:gdLst/>
            <a:ahLst/>
            <a:cxnLst/>
            <a:rect l="l" t="t" r="r" b="b"/>
            <a:pathLst>
              <a:path w="7302500" h="2008504">
                <a:moveTo>
                  <a:pt x="0" y="0"/>
                </a:moveTo>
                <a:lnTo>
                  <a:pt x="7302494" y="0"/>
                </a:lnTo>
                <a:lnTo>
                  <a:pt x="7302494" y="2008188"/>
                </a:lnTo>
                <a:lnTo>
                  <a:pt x="0" y="2008188"/>
                </a:lnTo>
                <a:lnTo>
                  <a:pt x="0" y="0"/>
                </a:lnTo>
                <a:close/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879998" y="4200168"/>
            <a:ext cx="232410" cy="212217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Bastian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Leibe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897" y="498157"/>
            <a:ext cx="5955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we will learn today?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6434"/>
            <a:ext cx="4324985" cy="23228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Local invariant</a:t>
            </a:r>
            <a:r>
              <a:rPr sz="300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features</a:t>
            </a:r>
            <a:endParaRPr sz="3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26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Carlito"/>
                <a:cs typeface="Carlito"/>
              </a:rPr>
              <a:t>Motivation</a:t>
            </a:r>
            <a:endParaRPr sz="26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28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Carlito"/>
                <a:cs typeface="Carlito"/>
              </a:rPr>
              <a:t>Requirements,</a:t>
            </a:r>
            <a:r>
              <a:rPr sz="260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invariances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BFBFBF"/>
                </a:solidFill>
                <a:latin typeface="Carlito"/>
                <a:cs typeface="Carlito"/>
              </a:rPr>
              <a:t>Keypoint</a:t>
            </a:r>
            <a:r>
              <a:rPr sz="3000" spc="-15" dirty="0">
                <a:solidFill>
                  <a:srgbClr val="BFBFBF"/>
                </a:solidFill>
                <a:latin typeface="Carlito"/>
                <a:cs typeface="Carlito"/>
              </a:rPr>
              <a:t> </a:t>
            </a:r>
            <a:r>
              <a:rPr sz="3000" spc="-5" dirty="0">
                <a:solidFill>
                  <a:srgbClr val="BFBFBF"/>
                </a:solidFill>
                <a:latin typeface="Carlito"/>
                <a:cs typeface="Carlito"/>
              </a:rPr>
              <a:t>localization</a:t>
            </a:r>
            <a:endParaRPr sz="3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solidFill>
                  <a:srgbClr val="CBCBCB"/>
                </a:solidFill>
                <a:latin typeface="Carlito"/>
                <a:cs typeface="Carlito"/>
              </a:rPr>
              <a:t>Harris corner detector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5461584"/>
            <a:ext cx="47853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Some background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reading: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latin typeface="Carlito"/>
                <a:cs typeface="Carlito"/>
              </a:rPr>
              <a:t>Rick </a:t>
            </a:r>
            <a:r>
              <a:rPr sz="1800" spc="-5" dirty="0">
                <a:latin typeface="Carlito"/>
                <a:cs typeface="Carlito"/>
              </a:rPr>
              <a:t>Szeliski, Chapter 14.1.1; David Lowe, IJCV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2004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0650" y="4527508"/>
            <a:ext cx="2320048" cy="179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5555" y="223520"/>
            <a:ext cx="7078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Summary: Harris Detector </a:t>
            </a:r>
            <a:r>
              <a:rPr sz="2000" spc="-5" dirty="0">
                <a:solidFill>
                  <a:srgbClr val="000099"/>
                </a:solidFill>
                <a:latin typeface="Arial"/>
                <a:cs typeface="Arial"/>
              </a:rPr>
              <a:t>[</a:t>
            </a:r>
            <a:r>
              <a:rPr sz="2000" spc="-5" dirty="0">
                <a:solidFill>
                  <a:srgbClr val="021EAA"/>
                </a:solidFill>
              </a:rPr>
              <a:t>Harris88</a:t>
            </a:r>
            <a:r>
              <a:rPr sz="2000" spc="-5" dirty="0">
                <a:solidFill>
                  <a:srgbClr val="000099"/>
                </a:solidFill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222057"/>
            <a:ext cx="4458335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Compute second moment matrix  (autocorrelation matrix)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54925" y="901699"/>
            <a:ext cx="1104900" cy="865505"/>
            <a:chOff x="7654925" y="901699"/>
            <a:chExt cx="1104900" cy="865505"/>
          </a:xfrm>
        </p:grpSpPr>
        <p:sp>
          <p:nvSpPr>
            <p:cNvPr id="6" name="object 6"/>
            <p:cNvSpPr/>
            <p:nvPr/>
          </p:nvSpPr>
          <p:spPr>
            <a:xfrm>
              <a:off x="7783879" y="947660"/>
              <a:ext cx="884359" cy="7441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61274" y="908049"/>
              <a:ext cx="1092200" cy="852805"/>
            </a:xfrm>
            <a:custGeom>
              <a:avLst/>
              <a:gdLst/>
              <a:ahLst/>
              <a:cxnLst/>
              <a:rect l="l" t="t" r="r" b="b"/>
              <a:pathLst>
                <a:path w="1092200" h="852805">
                  <a:moveTo>
                    <a:pt x="0" y="0"/>
                  </a:moveTo>
                  <a:lnTo>
                    <a:pt x="1092199" y="0"/>
                  </a:lnTo>
                  <a:lnTo>
                    <a:pt x="1092199" y="852487"/>
                  </a:lnTo>
                  <a:lnTo>
                    <a:pt x="0" y="85248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79340" y="2028507"/>
            <a:ext cx="14833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b="1" spc="-5" dirty="0">
                <a:latin typeface="Trebuchet MS"/>
                <a:cs typeface="Trebuchet MS"/>
              </a:rPr>
              <a:t>1.</a:t>
            </a:r>
            <a:r>
              <a:rPr sz="1800" b="1" spc="-1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Image</a:t>
            </a:r>
            <a:endParaRPr sz="1800">
              <a:latin typeface="Trebuchet MS"/>
              <a:cs typeface="Trebuchet MS"/>
            </a:endParaRPr>
          </a:p>
          <a:p>
            <a:pPr marL="287655">
              <a:lnSpc>
                <a:spcPts val="2130"/>
              </a:lnSpc>
            </a:pPr>
            <a:r>
              <a:rPr sz="1800" b="1" spc="-5" dirty="0">
                <a:latin typeface="Trebuchet MS"/>
                <a:cs typeface="Trebuchet MS"/>
              </a:rPr>
              <a:t>derivatives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445250" y="1867156"/>
            <a:ext cx="2324735" cy="812800"/>
            <a:chOff x="6445250" y="1867156"/>
            <a:chExt cx="2324735" cy="812800"/>
          </a:xfrm>
        </p:grpSpPr>
        <p:sp>
          <p:nvSpPr>
            <p:cNvPr id="10" name="object 10"/>
            <p:cNvSpPr/>
            <p:nvPr/>
          </p:nvSpPr>
          <p:spPr>
            <a:xfrm>
              <a:off x="6445250" y="1867156"/>
              <a:ext cx="1119581" cy="8125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36421" y="1867156"/>
              <a:ext cx="1133157" cy="811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66355" y="1847532"/>
            <a:ext cx="2444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950" b="1" i="1" spc="7" baseline="-21367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9871" y="1847532"/>
            <a:ext cx="242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950" b="1" i="1" spc="7" baseline="-21367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5340" y="2820670"/>
            <a:ext cx="148336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87655" marR="5080" indent="-275590">
              <a:lnSpc>
                <a:spcPts val="2100"/>
              </a:lnSpc>
              <a:spcBef>
                <a:spcPts val="219"/>
              </a:spcBef>
            </a:pPr>
            <a:r>
              <a:rPr sz="1800" b="1" spc="-5" dirty="0">
                <a:latin typeface="Trebuchet MS"/>
                <a:cs typeface="Trebuchet MS"/>
              </a:rPr>
              <a:t>2. Square </a:t>
            </a:r>
            <a:r>
              <a:rPr sz="1800" b="1" dirty="0">
                <a:latin typeface="Trebuchet MS"/>
                <a:cs typeface="Trebuchet MS"/>
              </a:rPr>
              <a:t>of  deriv</a:t>
            </a:r>
            <a:r>
              <a:rPr sz="1800" b="1" spc="-5" dirty="0">
                <a:latin typeface="Trebuchet MS"/>
                <a:cs typeface="Trebuchet MS"/>
              </a:rPr>
              <a:t>a</a:t>
            </a:r>
            <a:r>
              <a:rPr sz="1800" b="1" dirty="0">
                <a:latin typeface="Trebuchet MS"/>
                <a:cs typeface="Trebuchet MS"/>
              </a:rPr>
              <a:t>tiv</a:t>
            </a:r>
            <a:r>
              <a:rPr sz="1800" b="1" spc="-5" dirty="0">
                <a:latin typeface="Trebuchet MS"/>
                <a:cs typeface="Trebuchet MS"/>
              </a:rPr>
              <a:t>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33975" y="2714625"/>
            <a:ext cx="1196975" cy="831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91446" y="2849774"/>
            <a:ext cx="1231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i="1" spc="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95352" y="2625407"/>
            <a:ext cx="344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i="1" baseline="-16666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00" b="1" i="1" spc="142" baseline="-1666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b="1" i="1" spc="1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65875" y="2714626"/>
            <a:ext cx="1195387" cy="8302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15408" y="2824374"/>
            <a:ext cx="12128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i="1" spc="1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19315" y="2600007"/>
            <a:ext cx="341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i="1" baseline="-16666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00" b="1" i="1" spc="112" baseline="-1666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b="1" i="1" spc="1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88250" y="2706687"/>
            <a:ext cx="1196975" cy="8366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397240" y="2676207"/>
            <a:ext cx="264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b="1" i="1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i="1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67933" y="2824374"/>
            <a:ext cx="28956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i="1" spc="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300" b="1" i="1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b="1" i="1" spc="1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82340" y="3684270"/>
            <a:ext cx="1431290" cy="5683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13055" marR="30480" indent="-275590">
              <a:lnSpc>
                <a:spcPts val="2100"/>
              </a:lnSpc>
              <a:spcBef>
                <a:spcPts val="219"/>
              </a:spcBef>
            </a:pPr>
            <a:r>
              <a:rPr sz="1800" b="1" dirty="0">
                <a:latin typeface="Trebuchet MS"/>
                <a:cs typeface="Trebuchet MS"/>
              </a:rPr>
              <a:t>3. Gaussian  </a:t>
            </a:r>
            <a:r>
              <a:rPr sz="1800" b="1" spc="-5" dirty="0">
                <a:latin typeface="Trebuchet MS"/>
                <a:cs typeface="Trebuchet MS"/>
              </a:rPr>
              <a:t>filter</a:t>
            </a:r>
            <a:r>
              <a:rPr sz="1800" b="1" spc="-75" dirty="0">
                <a:latin typeface="Trebuchet MS"/>
                <a:cs typeface="Trebuchet MS"/>
              </a:rPr>
              <a:t> </a:t>
            </a:r>
            <a:r>
              <a:rPr sz="1800" b="1" i="1" spc="-10" dirty="0">
                <a:latin typeface="Trebuchet MS"/>
                <a:cs typeface="Trebuchet MS"/>
              </a:rPr>
              <a:t>g(</a:t>
            </a:r>
            <a:r>
              <a:rPr sz="1850" b="1" i="1" spc="-10" dirty="0">
                <a:latin typeface="Symbol"/>
                <a:cs typeface="Symbol"/>
              </a:rPr>
              <a:t></a:t>
            </a:r>
            <a:r>
              <a:rPr sz="1800" b="1" i="1" spc="-15" baseline="-20833" dirty="0">
                <a:latin typeface="Trebuchet MS"/>
                <a:cs typeface="Trebuchet MS"/>
              </a:rPr>
              <a:t>I</a:t>
            </a:r>
            <a:r>
              <a:rPr sz="1800" b="1" i="1" spc="-10" dirty="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148262" y="3614737"/>
            <a:ext cx="2386330" cy="824230"/>
            <a:chOff x="5148262" y="3614737"/>
            <a:chExt cx="2386330" cy="824230"/>
          </a:xfrm>
        </p:grpSpPr>
        <p:sp>
          <p:nvSpPr>
            <p:cNvPr id="26" name="object 26"/>
            <p:cNvSpPr/>
            <p:nvPr/>
          </p:nvSpPr>
          <p:spPr>
            <a:xfrm>
              <a:off x="5148262" y="3614737"/>
              <a:ext cx="1182687" cy="8239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51587" y="3614737"/>
              <a:ext cx="1182687" cy="8239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7597775" y="3614737"/>
            <a:ext cx="1182687" cy="8143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69915" y="4077970"/>
            <a:ext cx="666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900"/>
              </a:lnSpc>
              <a:spcBef>
                <a:spcPts val="100"/>
              </a:spcBef>
            </a:pPr>
            <a:r>
              <a:rPr sz="2000" b="1" i="1" dirty="0">
                <a:solidFill>
                  <a:srgbClr val="FFFFFF"/>
                </a:solidFill>
                <a:latin typeface="Trebuchet MS"/>
                <a:cs typeface="Trebuchet MS"/>
              </a:rPr>
              <a:t>g(I</a:t>
            </a:r>
            <a:r>
              <a:rPr sz="1950" b="1" i="1" baseline="-21367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950" b="1" i="1" spc="487" baseline="-2136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i="1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  <a:p>
            <a:pPr marL="434975">
              <a:lnSpc>
                <a:spcPts val="760"/>
              </a:lnSpc>
            </a:pPr>
            <a:r>
              <a:rPr sz="1300" b="1" i="1" spc="1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892290" y="4077970"/>
            <a:ext cx="6642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900"/>
              </a:lnSpc>
              <a:spcBef>
                <a:spcPts val="100"/>
              </a:spcBef>
            </a:pPr>
            <a:r>
              <a:rPr sz="2000" b="1" i="1" dirty="0">
                <a:solidFill>
                  <a:srgbClr val="FFFFFF"/>
                </a:solidFill>
                <a:latin typeface="Trebuchet MS"/>
                <a:cs typeface="Trebuchet MS"/>
              </a:rPr>
              <a:t>g(I</a:t>
            </a:r>
            <a:r>
              <a:rPr sz="1950" b="1" i="1" baseline="-21367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950" b="1" i="1" spc="480" baseline="-2136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i="1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  <a:p>
            <a:pPr marL="433070">
              <a:lnSpc>
                <a:spcPts val="760"/>
              </a:lnSpc>
            </a:pPr>
            <a:r>
              <a:rPr sz="1300" b="1" i="1" spc="1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89265" y="4079557"/>
            <a:ext cx="7334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FFFFFF"/>
                </a:solidFill>
                <a:latin typeface="Trebuchet MS"/>
                <a:cs typeface="Trebuchet MS"/>
              </a:rPr>
              <a:t>g(I</a:t>
            </a:r>
            <a:r>
              <a:rPr sz="1950" b="1" i="1" baseline="-21367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000" b="1" i="1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950" b="1" i="1" baseline="-21367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000" b="1" i="1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58034" y="6000546"/>
            <a:ext cx="184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34668" y="2157378"/>
            <a:ext cx="44069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33375" algn="l"/>
              </a:tabLst>
            </a:pPr>
            <a:r>
              <a:rPr sz="1000" i="1" spc="10" dirty="0">
                <a:latin typeface="Times New Roman"/>
                <a:cs typeface="Times New Roman"/>
              </a:rPr>
              <a:t>x	</a:t>
            </a:r>
            <a:r>
              <a:rPr sz="1000" i="1" spc="15" dirty="0"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29976" y="2134573"/>
            <a:ext cx="597535" cy="3803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490855" algn="l"/>
              </a:tabLst>
            </a:pPr>
            <a:r>
              <a:rPr sz="1000" i="1" spc="10" dirty="0">
                <a:latin typeface="Times New Roman"/>
                <a:cs typeface="Times New Roman"/>
              </a:rPr>
              <a:t>x   </a:t>
            </a:r>
            <a:r>
              <a:rPr sz="1000" i="1" spc="-95" dirty="0">
                <a:latin typeface="Times New Roman"/>
                <a:cs typeface="Times New Roman"/>
              </a:rPr>
              <a:t> </a:t>
            </a:r>
            <a:r>
              <a:rPr sz="1000" i="1" spc="10" dirty="0">
                <a:latin typeface="Times New Roman"/>
                <a:cs typeface="Times New Roman"/>
              </a:rPr>
              <a:t>y</a:t>
            </a:r>
            <a:r>
              <a:rPr sz="1000" i="1" dirty="0">
                <a:latin typeface="Times New Roman"/>
                <a:cs typeface="Times New Roman"/>
              </a:rPr>
              <a:t>	</a:t>
            </a:r>
            <a:r>
              <a:rPr sz="1000" i="1" spc="15" dirty="0"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200"/>
              </a:spcBef>
            </a:pPr>
            <a:r>
              <a:rPr sz="1000" spc="1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27413" y="1994109"/>
            <a:ext cx="201993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59460" algn="l"/>
                <a:tab pos="1123950" algn="l"/>
                <a:tab pos="1811655" algn="l"/>
              </a:tabLst>
            </a:pPr>
            <a:r>
              <a:rPr sz="2625" spc="-1102" baseline="3174" dirty="0">
                <a:latin typeface="Symbol"/>
                <a:cs typeface="Symbol"/>
              </a:rPr>
              <a:t>⎡</a:t>
            </a:r>
            <a:r>
              <a:rPr sz="2625" spc="-1102" baseline="3174" dirty="0">
                <a:latin typeface="Times New Roman"/>
                <a:cs typeface="Times New Roman"/>
              </a:rPr>
              <a:t> </a:t>
            </a:r>
            <a:r>
              <a:rPr sz="2625" spc="-225" baseline="3174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I</a:t>
            </a:r>
            <a:r>
              <a:rPr sz="1750" i="1" spc="-210" dirty="0">
                <a:latin typeface="Times New Roman"/>
                <a:cs typeface="Times New Roman"/>
              </a:rPr>
              <a:t> </a:t>
            </a:r>
            <a:r>
              <a:rPr sz="1500" spc="15" baseline="44444" dirty="0">
                <a:latin typeface="Times New Roman"/>
                <a:cs typeface="Times New Roman"/>
              </a:rPr>
              <a:t>2</a:t>
            </a:r>
            <a:r>
              <a:rPr sz="1500" spc="-120" baseline="44444" dirty="0">
                <a:latin typeface="Times New Roman"/>
                <a:cs typeface="Times New Roman"/>
              </a:rPr>
              <a:t> </a:t>
            </a:r>
            <a:r>
              <a:rPr sz="1750" spc="-100" dirty="0">
                <a:latin typeface="Times New Roman"/>
                <a:cs typeface="Times New Roman"/>
              </a:rPr>
              <a:t>(</a:t>
            </a:r>
            <a:r>
              <a:rPr sz="1850" i="1" spc="-50" dirty="0">
                <a:latin typeface="Symbol"/>
                <a:cs typeface="Symbol"/>
              </a:rPr>
              <a:t>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750" spc="5" dirty="0">
                <a:latin typeface="Times New Roman"/>
                <a:cs typeface="Times New Roman"/>
              </a:rPr>
              <a:t>)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i="1" spc="5" dirty="0">
                <a:latin typeface="Times New Roman"/>
                <a:cs typeface="Times New Roman"/>
              </a:rPr>
              <a:t>I</a:t>
            </a:r>
            <a:r>
              <a:rPr sz="1750" i="1" dirty="0">
                <a:latin typeface="Times New Roman"/>
                <a:cs typeface="Times New Roman"/>
              </a:rPr>
              <a:t> </a:t>
            </a:r>
            <a:r>
              <a:rPr sz="1750" i="1" spc="-155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I</a:t>
            </a:r>
            <a:r>
              <a:rPr sz="1750" i="1" dirty="0">
                <a:latin typeface="Times New Roman"/>
                <a:cs typeface="Times New Roman"/>
              </a:rPr>
              <a:t> </a:t>
            </a:r>
            <a:r>
              <a:rPr sz="1750" i="1" spc="-35" dirty="0">
                <a:latin typeface="Times New Roman"/>
                <a:cs typeface="Times New Roman"/>
              </a:rPr>
              <a:t> </a:t>
            </a:r>
            <a:r>
              <a:rPr sz="1750" spc="-100" dirty="0">
                <a:latin typeface="Times New Roman"/>
                <a:cs typeface="Times New Roman"/>
              </a:rPr>
              <a:t>(</a:t>
            </a:r>
            <a:r>
              <a:rPr sz="1850" i="1" spc="-50" dirty="0">
                <a:latin typeface="Symbol"/>
                <a:cs typeface="Symbol"/>
              </a:rPr>
              <a:t>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750" spc="70" dirty="0">
                <a:latin typeface="Times New Roman"/>
                <a:cs typeface="Times New Roman"/>
              </a:rPr>
              <a:t>)</a:t>
            </a:r>
            <a:r>
              <a:rPr sz="2625" spc="-1102" baseline="3174" dirty="0">
                <a:latin typeface="Symbol"/>
                <a:cs typeface="Symbol"/>
              </a:rPr>
              <a:t>⎤</a:t>
            </a:r>
            <a:endParaRPr sz="2625" baseline="3174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2696" y="2160279"/>
            <a:ext cx="1990089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50" i="1" spc="15" dirty="0">
                <a:latin typeface="Times New Roman"/>
                <a:cs typeface="Times New Roman"/>
              </a:rPr>
              <a:t>M</a:t>
            </a:r>
            <a:r>
              <a:rPr sz="1750" i="1" spc="-210" dirty="0">
                <a:latin typeface="Times New Roman"/>
                <a:cs typeface="Times New Roman"/>
              </a:rPr>
              <a:t> </a:t>
            </a:r>
            <a:r>
              <a:rPr sz="1750" spc="-80" dirty="0">
                <a:latin typeface="Times New Roman"/>
                <a:cs typeface="Times New Roman"/>
              </a:rPr>
              <a:t>(</a:t>
            </a:r>
            <a:r>
              <a:rPr sz="1850" i="1" spc="-80" dirty="0">
                <a:latin typeface="Symbol"/>
                <a:cs typeface="Symbol"/>
              </a:rPr>
              <a:t></a:t>
            </a:r>
            <a:r>
              <a:rPr sz="1850" i="1" spc="-285" dirty="0">
                <a:latin typeface="Times New Roman"/>
                <a:cs typeface="Times New Roman"/>
              </a:rPr>
              <a:t> </a:t>
            </a:r>
            <a:r>
              <a:rPr sz="1500" i="1" spc="7" baseline="-25000" dirty="0">
                <a:latin typeface="Times New Roman"/>
                <a:cs typeface="Times New Roman"/>
              </a:rPr>
              <a:t>I</a:t>
            </a:r>
            <a:r>
              <a:rPr sz="1500" i="1" spc="22" baseline="-2500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,</a:t>
            </a:r>
            <a:r>
              <a:rPr sz="1850" i="1" spc="10" dirty="0">
                <a:latin typeface="Symbol"/>
                <a:cs typeface="Symbol"/>
              </a:rPr>
              <a:t></a:t>
            </a:r>
            <a:r>
              <a:rPr sz="1850" i="1" spc="-285" dirty="0">
                <a:latin typeface="Times New Roman"/>
                <a:cs typeface="Times New Roman"/>
              </a:rPr>
              <a:t> </a:t>
            </a:r>
            <a:r>
              <a:rPr sz="1500" i="1" spc="22" baseline="-25000" dirty="0">
                <a:latin typeface="Times New Roman"/>
                <a:cs typeface="Times New Roman"/>
              </a:rPr>
              <a:t>D</a:t>
            </a:r>
            <a:r>
              <a:rPr sz="1500" i="1" spc="-89" baseline="-2500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)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Symbol"/>
                <a:cs typeface="Symbol"/>
              </a:rPr>
              <a:t>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i="1" spc="-15" dirty="0">
                <a:latin typeface="Times New Roman"/>
                <a:cs typeface="Times New Roman"/>
              </a:rPr>
              <a:t>g</a:t>
            </a:r>
            <a:r>
              <a:rPr sz="1750" spc="-15" dirty="0">
                <a:latin typeface="Times New Roman"/>
                <a:cs typeface="Times New Roman"/>
              </a:rPr>
              <a:t>(</a:t>
            </a:r>
            <a:r>
              <a:rPr sz="1850" i="1" spc="-15" dirty="0">
                <a:latin typeface="Symbol"/>
                <a:cs typeface="Symbol"/>
              </a:rPr>
              <a:t></a:t>
            </a:r>
            <a:r>
              <a:rPr sz="1850" i="1" spc="-285" dirty="0">
                <a:latin typeface="Times New Roman"/>
                <a:cs typeface="Times New Roman"/>
              </a:rPr>
              <a:t> </a:t>
            </a:r>
            <a:r>
              <a:rPr sz="1500" i="1" spc="7" baseline="-25000" dirty="0">
                <a:latin typeface="Times New Roman"/>
                <a:cs typeface="Times New Roman"/>
              </a:rPr>
              <a:t>I</a:t>
            </a:r>
            <a:r>
              <a:rPr sz="1500" i="1" spc="52" baseline="-2500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)</a:t>
            </a:r>
            <a:r>
              <a:rPr sz="1750" spc="-2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</a:t>
            </a:r>
            <a:r>
              <a:rPr sz="1750" spc="-229" dirty="0">
                <a:latin typeface="Times New Roman"/>
                <a:cs typeface="Times New Roman"/>
              </a:rPr>
              <a:t> </a:t>
            </a:r>
            <a:r>
              <a:rPr sz="2625" spc="-1102" baseline="-9523" dirty="0">
                <a:latin typeface="Symbol"/>
                <a:cs typeface="Symbol"/>
              </a:rPr>
              <a:t>⎢</a:t>
            </a:r>
            <a:endParaRPr sz="2625" baseline="-9523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09827" y="2209944"/>
            <a:ext cx="1117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735" dirty="0">
                <a:latin typeface="Symbol"/>
                <a:cs typeface="Symbol"/>
              </a:rPr>
              <a:t>⎥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27413" y="2327774"/>
            <a:ext cx="203263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202690" algn="l"/>
              </a:tabLst>
            </a:pPr>
            <a:r>
              <a:rPr sz="2625" spc="-914" baseline="-12698" dirty="0">
                <a:latin typeface="Symbol"/>
                <a:cs typeface="Symbol"/>
              </a:rPr>
              <a:t>⎢</a:t>
            </a:r>
            <a:r>
              <a:rPr sz="2625" spc="-914" baseline="-20634" dirty="0">
                <a:latin typeface="Symbol"/>
                <a:cs typeface="Symbol"/>
              </a:rPr>
              <a:t>⎣</a:t>
            </a:r>
            <a:r>
              <a:rPr sz="1750" i="1" spc="-610" dirty="0">
                <a:latin typeface="Times New Roman"/>
                <a:cs typeface="Times New Roman"/>
              </a:rPr>
              <a:t>I</a:t>
            </a:r>
            <a:r>
              <a:rPr sz="1500" i="1" spc="-914" baseline="-25000" dirty="0">
                <a:latin typeface="Times New Roman"/>
                <a:cs typeface="Times New Roman"/>
              </a:rPr>
              <a:t>x</a:t>
            </a:r>
            <a:r>
              <a:rPr sz="1500" i="1" spc="-157" baseline="-25000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I</a:t>
            </a:r>
            <a:r>
              <a:rPr sz="1750" i="1" spc="-270" dirty="0">
                <a:latin typeface="Times New Roman"/>
                <a:cs typeface="Times New Roman"/>
              </a:rPr>
              <a:t> </a:t>
            </a:r>
            <a:r>
              <a:rPr sz="1500" i="1" spc="15" baseline="-25000" dirty="0">
                <a:latin typeface="Times New Roman"/>
                <a:cs typeface="Times New Roman"/>
              </a:rPr>
              <a:t>y</a:t>
            </a:r>
            <a:r>
              <a:rPr sz="1500" i="1" spc="-37" baseline="-25000" dirty="0">
                <a:latin typeface="Times New Roman"/>
                <a:cs typeface="Times New Roman"/>
              </a:rPr>
              <a:t> </a:t>
            </a:r>
            <a:r>
              <a:rPr sz="1750" spc="-80" dirty="0">
                <a:latin typeface="Times New Roman"/>
                <a:cs typeface="Times New Roman"/>
              </a:rPr>
              <a:t>(</a:t>
            </a:r>
            <a:r>
              <a:rPr sz="1850" i="1" spc="-80" dirty="0">
                <a:latin typeface="Symbol"/>
                <a:cs typeface="Symbol"/>
              </a:rPr>
              <a:t></a:t>
            </a:r>
            <a:r>
              <a:rPr sz="1850" i="1" spc="-280" dirty="0">
                <a:latin typeface="Times New Roman"/>
                <a:cs typeface="Times New Roman"/>
              </a:rPr>
              <a:t> </a:t>
            </a:r>
            <a:r>
              <a:rPr sz="1500" i="1" spc="22" baseline="-25000" dirty="0">
                <a:latin typeface="Times New Roman"/>
                <a:cs typeface="Times New Roman"/>
              </a:rPr>
              <a:t>D</a:t>
            </a:r>
            <a:r>
              <a:rPr sz="1500" i="1" spc="-75" baseline="-2500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)	</a:t>
            </a:r>
            <a:r>
              <a:rPr sz="1750" i="1" spc="5" dirty="0">
                <a:latin typeface="Times New Roman"/>
                <a:cs typeface="Times New Roman"/>
              </a:rPr>
              <a:t>I</a:t>
            </a:r>
            <a:r>
              <a:rPr sz="1750" i="1" spc="-330" dirty="0">
                <a:latin typeface="Times New Roman"/>
                <a:cs typeface="Times New Roman"/>
              </a:rPr>
              <a:t> </a:t>
            </a:r>
            <a:r>
              <a:rPr sz="1500" i="1" spc="15" baseline="-25000" dirty="0">
                <a:latin typeface="Times New Roman"/>
                <a:cs typeface="Times New Roman"/>
              </a:rPr>
              <a:t>y </a:t>
            </a:r>
            <a:r>
              <a:rPr sz="1750" spc="-80" dirty="0">
                <a:latin typeface="Times New Roman"/>
                <a:cs typeface="Times New Roman"/>
              </a:rPr>
              <a:t>(</a:t>
            </a:r>
            <a:r>
              <a:rPr sz="1850" i="1" spc="-80" dirty="0">
                <a:latin typeface="Symbol"/>
                <a:cs typeface="Symbol"/>
              </a:rPr>
              <a:t></a:t>
            </a:r>
            <a:r>
              <a:rPr sz="1850" i="1" spc="-80" dirty="0">
                <a:latin typeface="Times New Roman"/>
                <a:cs typeface="Times New Roman"/>
              </a:rPr>
              <a:t> </a:t>
            </a:r>
            <a:r>
              <a:rPr sz="1500" i="1" spc="22" baseline="-25000" dirty="0">
                <a:latin typeface="Times New Roman"/>
                <a:cs typeface="Times New Roman"/>
              </a:rPr>
              <a:t>D </a:t>
            </a:r>
            <a:r>
              <a:rPr sz="1750" spc="5" dirty="0">
                <a:latin typeface="Times New Roman"/>
                <a:cs typeface="Times New Roman"/>
              </a:rPr>
              <a:t>) </a:t>
            </a:r>
            <a:r>
              <a:rPr sz="2625" spc="-1462" baseline="-12698" dirty="0">
                <a:latin typeface="Symbol"/>
                <a:cs typeface="Symbol"/>
              </a:rPr>
              <a:t>⎥</a:t>
            </a:r>
            <a:r>
              <a:rPr sz="2625" spc="-1462" baseline="-20634" dirty="0">
                <a:latin typeface="Symbol"/>
                <a:cs typeface="Symbol"/>
              </a:rPr>
              <a:t>⎦</a:t>
            </a:r>
            <a:endParaRPr sz="2625" baseline="-20634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3090" y="4427585"/>
            <a:ext cx="5769610" cy="7727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94"/>
              </a:spcBef>
            </a:pPr>
            <a:r>
              <a:rPr sz="2000" b="1" dirty="0">
                <a:solidFill>
                  <a:srgbClr val="000099"/>
                </a:solidFill>
                <a:latin typeface="Trebuchet MS"/>
                <a:cs typeface="Trebuchet MS"/>
              </a:rPr>
              <a:t>4. Cornerness </a:t>
            </a:r>
            <a:r>
              <a:rPr sz="2000" b="1" spc="-5" dirty="0">
                <a:solidFill>
                  <a:srgbClr val="000099"/>
                </a:solidFill>
                <a:latin typeface="Trebuchet MS"/>
                <a:cs typeface="Trebuchet MS"/>
              </a:rPr>
              <a:t>function </a:t>
            </a:r>
            <a:r>
              <a:rPr sz="2000" b="1" dirty="0">
                <a:solidFill>
                  <a:srgbClr val="021EAA"/>
                </a:solidFill>
                <a:latin typeface="Trebuchet MS"/>
                <a:cs typeface="Trebuchet MS"/>
              </a:rPr>
              <a:t>– </a:t>
            </a:r>
            <a:r>
              <a:rPr sz="2000" b="1" spc="-5" dirty="0">
                <a:solidFill>
                  <a:srgbClr val="021EAA"/>
                </a:solidFill>
                <a:latin typeface="Trebuchet MS"/>
                <a:cs typeface="Trebuchet MS"/>
              </a:rPr>
              <a:t>two strong</a:t>
            </a:r>
            <a:r>
              <a:rPr sz="2000" b="1" spc="-35" dirty="0">
                <a:solidFill>
                  <a:srgbClr val="021EAA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Trebuchet MS"/>
                <a:cs typeface="Trebuchet MS"/>
              </a:rPr>
              <a:t>eigenvalues</a:t>
            </a:r>
            <a:endParaRPr sz="2000">
              <a:latin typeface="Trebuchet MS"/>
              <a:cs typeface="Trebuchet MS"/>
            </a:endParaRPr>
          </a:p>
          <a:p>
            <a:pPr marR="1259840" algn="r">
              <a:lnSpc>
                <a:spcPts val="615"/>
              </a:lnSpc>
              <a:spcBef>
                <a:spcPts val="434"/>
              </a:spcBef>
            </a:pPr>
            <a:r>
              <a:rPr sz="10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  <a:p>
            <a:pPr marL="483234">
              <a:lnSpc>
                <a:spcPts val="1635"/>
              </a:lnSpc>
            </a:pPr>
            <a:r>
              <a:rPr sz="1900" i="1" spc="-40" dirty="0">
                <a:latin typeface="Symbol"/>
                <a:cs typeface="Symbol"/>
              </a:rPr>
              <a:t></a:t>
            </a:r>
            <a:r>
              <a:rPr sz="1900" i="1" spc="4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Symbol"/>
                <a:cs typeface="Symbol"/>
              </a:rPr>
              <a:t>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det[</a:t>
            </a:r>
            <a:r>
              <a:rPr sz="1800" i="1" spc="30" dirty="0">
                <a:latin typeface="Times New Roman"/>
                <a:cs typeface="Times New Roman"/>
              </a:rPr>
              <a:t>M</a:t>
            </a:r>
            <a:r>
              <a:rPr sz="1800" i="1" spc="-15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(</a:t>
            </a:r>
            <a:r>
              <a:rPr sz="1900" i="1" spc="-50" dirty="0">
                <a:latin typeface="Symbol"/>
                <a:cs typeface="Symbol"/>
              </a:rPr>
              <a:t></a:t>
            </a:r>
            <a:r>
              <a:rPr sz="1900" i="1" spc="-200" dirty="0">
                <a:latin typeface="Times New Roman"/>
                <a:cs typeface="Times New Roman"/>
              </a:rPr>
              <a:t> </a:t>
            </a:r>
            <a:r>
              <a:rPr sz="1575" i="1" baseline="-31746" dirty="0">
                <a:latin typeface="Times New Roman"/>
                <a:cs typeface="Times New Roman"/>
              </a:rPr>
              <a:t>I</a:t>
            </a:r>
            <a:r>
              <a:rPr sz="1575" i="1" spc="7" baseline="-31746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900" i="1" spc="-5" dirty="0">
                <a:latin typeface="Symbol"/>
                <a:cs typeface="Symbol"/>
              </a:rPr>
              <a:t></a:t>
            </a:r>
            <a:r>
              <a:rPr sz="1900" i="1" spc="50" dirty="0">
                <a:latin typeface="Times New Roman"/>
                <a:cs typeface="Times New Roman"/>
              </a:rPr>
              <a:t> </a:t>
            </a:r>
            <a:r>
              <a:rPr sz="1575" i="1" spc="7" baseline="-31746" dirty="0">
                <a:latin typeface="Times New Roman"/>
                <a:cs typeface="Times New Roman"/>
              </a:rPr>
              <a:t>D</a:t>
            </a:r>
            <a:r>
              <a:rPr sz="1575" i="1" spc="-75" baseline="-31746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)]</a:t>
            </a:r>
            <a:r>
              <a:rPr sz="1800" spc="-27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Symbol"/>
                <a:cs typeface="Symbol"/>
              </a:rPr>
              <a:t></a:t>
            </a:r>
            <a:r>
              <a:rPr sz="1800" spc="-285" dirty="0">
                <a:latin typeface="Times New Roman"/>
                <a:cs typeface="Times New Roman"/>
              </a:rPr>
              <a:t> </a:t>
            </a:r>
            <a:r>
              <a:rPr sz="1900" i="1" spc="15" dirty="0">
                <a:latin typeface="Symbol"/>
                <a:cs typeface="Symbol"/>
              </a:rPr>
              <a:t></a:t>
            </a:r>
            <a:r>
              <a:rPr sz="1800" spc="15" dirty="0">
                <a:latin typeface="Times New Roman"/>
                <a:cs typeface="Times New Roman"/>
              </a:rPr>
              <a:t>[trace(</a:t>
            </a:r>
            <a:r>
              <a:rPr sz="1800" i="1" spc="15" dirty="0">
                <a:latin typeface="Times New Roman"/>
                <a:cs typeface="Times New Roman"/>
              </a:rPr>
              <a:t>M</a:t>
            </a:r>
            <a:r>
              <a:rPr sz="1800" i="1" spc="-15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(</a:t>
            </a:r>
            <a:r>
              <a:rPr sz="1900" i="1" spc="-50" dirty="0">
                <a:latin typeface="Symbol"/>
                <a:cs typeface="Symbol"/>
              </a:rPr>
              <a:t></a:t>
            </a:r>
            <a:r>
              <a:rPr sz="1900" i="1" spc="-200" dirty="0">
                <a:latin typeface="Times New Roman"/>
                <a:cs typeface="Times New Roman"/>
              </a:rPr>
              <a:t> </a:t>
            </a:r>
            <a:r>
              <a:rPr sz="1575" i="1" baseline="-31746" dirty="0">
                <a:latin typeface="Times New Roman"/>
                <a:cs typeface="Times New Roman"/>
              </a:rPr>
              <a:t>I 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900" i="1" spc="-5" dirty="0">
                <a:latin typeface="Symbol"/>
                <a:cs typeface="Symbol"/>
              </a:rPr>
              <a:t></a:t>
            </a:r>
            <a:r>
              <a:rPr sz="1900" i="1" spc="55" dirty="0">
                <a:latin typeface="Times New Roman"/>
                <a:cs typeface="Times New Roman"/>
              </a:rPr>
              <a:t> </a:t>
            </a:r>
            <a:r>
              <a:rPr sz="1575" i="1" spc="7" baseline="-31746" dirty="0">
                <a:latin typeface="Times New Roman"/>
                <a:cs typeface="Times New Roman"/>
              </a:rPr>
              <a:t>D</a:t>
            </a:r>
            <a:r>
              <a:rPr sz="1575" i="1" spc="-75" baseline="-31746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))]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15206" y="5261887"/>
            <a:ext cx="474281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1989"/>
              </a:lnSpc>
              <a:spcBef>
                <a:spcPts val="100"/>
              </a:spcBef>
            </a:pPr>
            <a:r>
              <a:rPr sz="2000" spc="-5" dirty="0">
                <a:latin typeface="Symbol"/>
                <a:cs typeface="Symbol"/>
              </a:rPr>
              <a:t>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spc="55" dirty="0">
                <a:latin typeface="Times New Roman"/>
                <a:cs typeface="Times New Roman"/>
              </a:rPr>
              <a:t>g</a:t>
            </a:r>
            <a:r>
              <a:rPr sz="2000" spc="55" dirty="0">
                <a:latin typeface="Times New Roman"/>
                <a:cs typeface="Times New Roman"/>
              </a:rPr>
              <a:t>(</a:t>
            </a:r>
            <a:r>
              <a:rPr sz="2000" i="1" spc="55" dirty="0">
                <a:latin typeface="Times New Roman"/>
                <a:cs typeface="Times New Roman"/>
              </a:rPr>
              <a:t>I</a:t>
            </a:r>
            <a:r>
              <a:rPr sz="2000" i="1" spc="-260" dirty="0">
                <a:latin typeface="Times New Roman"/>
                <a:cs typeface="Times New Roman"/>
              </a:rPr>
              <a:t> </a:t>
            </a:r>
            <a:r>
              <a:rPr sz="1725" baseline="43478" dirty="0">
                <a:latin typeface="Times New Roman"/>
                <a:cs typeface="Times New Roman"/>
              </a:rPr>
              <a:t>2</a:t>
            </a:r>
            <a:r>
              <a:rPr sz="1725" spc="-165" baseline="43478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)</a:t>
            </a:r>
            <a:r>
              <a:rPr sz="2000" i="1" spc="65" dirty="0">
                <a:latin typeface="Times New Roman"/>
                <a:cs typeface="Times New Roman"/>
              </a:rPr>
              <a:t>g</a:t>
            </a:r>
            <a:r>
              <a:rPr sz="2000" spc="65" dirty="0">
                <a:latin typeface="Times New Roman"/>
                <a:cs typeface="Times New Roman"/>
              </a:rPr>
              <a:t>(</a:t>
            </a:r>
            <a:r>
              <a:rPr sz="2000" i="1" spc="65" dirty="0">
                <a:latin typeface="Times New Roman"/>
                <a:cs typeface="Times New Roman"/>
              </a:rPr>
              <a:t>I</a:t>
            </a:r>
            <a:r>
              <a:rPr sz="2000" i="1" spc="-254" dirty="0">
                <a:latin typeface="Times New Roman"/>
                <a:cs typeface="Times New Roman"/>
              </a:rPr>
              <a:t> </a:t>
            </a:r>
            <a:r>
              <a:rPr sz="1725" baseline="43478" dirty="0">
                <a:latin typeface="Times New Roman"/>
                <a:cs typeface="Times New Roman"/>
              </a:rPr>
              <a:t>2</a:t>
            </a:r>
            <a:r>
              <a:rPr sz="1725" spc="-172" baseline="43478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Symbol"/>
                <a:cs typeface="Symbol"/>
              </a:rPr>
              <a:t></a:t>
            </a:r>
            <a:r>
              <a:rPr sz="2000" spc="75" dirty="0">
                <a:latin typeface="Times New Roman"/>
                <a:cs typeface="Times New Roman"/>
              </a:rPr>
              <a:t>[</a:t>
            </a:r>
            <a:r>
              <a:rPr sz="2000" i="1" spc="75" dirty="0">
                <a:latin typeface="Times New Roman"/>
                <a:cs typeface="Times New Roman"/>
              </a:rPr>
              <a:t>g</a:t>
            </a:r>
            <a:r>
              <a:rPr sz="2000" spc="75" dirty="0">
                <a:latin typeface="Times New Roman"/>
                <a:cs typeface="Times New Roman"/>
              </a:rPr>
              <a:t>(</a:t>
            </a:r>
            <a:r>
              <a:rPr sz="2000" i="1" spc="75" dirty="0">
                <a:latin typeface="Times New Roman"/>
                <a:cs typeface="Times New Roman"/>
              </a:rPr>
              <a:t>I</a:t>
            </a:r>
            <a:r>
              <a:rPr sz="2000" i="1" spc="28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42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)]</a:t>
            </a:r>
            <a:r>
              <a:rPr sz="1725" spc="-44" baseline="43478" dirty="0">
                <a:latin typeface="Times New Roman"/>
                <a:cs typeface="Times New Roman"/>
              </a:rPr>
              <a:t>2</a:t>
            </a:r>
            <a:r>
              <a:rPr sz="1725" spc="277" baseline="43478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Symbol"/>
                <a:cs typeface="Symbol"/>
              </a:rPr>
              <a:t></a:t>
            </a:r>
            <a:r>
              <a:rPr sz="2100" i="1" spc="55" dirty="0">
                <a:latin typeface="Symbol"/>
                <a:cs typeface="Symbol"/>
              </a:rPr>
              <a:t></a:t>
            </a:r>
            <a:r>
              <a:rPr sz="2000" spc="55" dirty="0">
                <a:latin typeface="Times New Roman"/>
                <a:cs typeface="Times New Roman"/>
              </a:rPr>
              <a:t>[</a:t>
            </a:r>
            <a:r>
              <a:rPr sz="2000" i="1" spc="55" dirty="0">
                <a:latin typeface="Times New Roman"/>
                <a:cs typeface="Times New Roman"/>
              </a:rPr>
              <a:t>g</a:t>
            </a:r>
            <a:r>
              <a:rPr sz="2000" spc="55" dirty="0">
                <a:latin typeface="Times New Roman"/>
                <a:cs typeface="Times New Roman"/>
              </a:rPr>
              <a:t>(</a:t>
            </a:r>
            <a:r>
              <a:rPr sz="2000" i="1" spc="55" dirty="0">
                <a:latin typeface="Times New Roman"/>
                <a:cs typeface="Times New Roman"/>
              </a:rPr>
              <a:t>I</a:t>
            </a:r>
            <a:r>
              <a:rPr sz="2000" i="1" spc="-240" dirty="0">
                <a:latin typeface="Times New Roman"/>
                <a:cs typeface="Times New Roman"/>
              </a:rPr>
              <a:t> </a:t>
            </a:r>
            <a:r>
              <a:rPr sz="1725" baseline="43478" dirty="0">
                <a:latin typeface="Times New Roman"/>
                <a:cs typeface="Times New Roman"/>
              </a:rPr>
              <a:t>2</a:t>
            </a:r>
            <a:r>
              <a:rPr sz="1725" spc="-195" baseline="43478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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i="1" spc="55" dirty="0">
                <a:latin typeface="Times New Roman"/>
                <a:cs typeface="Times New Roman"/>
              </a:rPr>
              <a:t>g</a:t>
            </a:r>
            <a:r>
              <a:rPr sz="2000" spc="55" dirty="0">
                <a:latin typeface="Times New Roman"/>
                <a:cs typeface="Times New Roman"/>
              </a:rPr>
              <a:t>(</a:t>
            </a:r>
            <a:r>
              <a:rPr sz="2000" i="1" spc="55" dirty="0">
                <a:latin typeface="Times New Roman"/>
                <a:cs typeface="Times New Roman"/>
              </a:rPr>
              <a:t>I</a:t>
            </a:r>
            <a:r>
              <a:rPr sz="2000" i="1" spc="-235" dirty="0">
                <a:latin typeface="Times New Roman"/>
                <a:cs typeface="Times New Roman"/>
              </a:rPr>
              <a:t> </a:t>
            </a:r>
            <a:r>
              <a:rPr sz="1725" baseline="43478" dirty="0">
                <a:latin typeface="Times New Roman"/>
                <a:cs typeface="Times New Roman"/>
              </a:rPr>
              <a:t>2</a:t>
            </a:r>
            <a:r>
              <a:rPr sz="1725" spc="-202" baseline="43478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)]</a:t>
            </a:r>
            <a:r>
              <a:rPr sz="1725" spc="-44" baseline="43478" dirty="0">
                <a:latin typeface="Times New Roman"/>
                <a:cs typeface="Times New Roman"/>
              </a:rPr>
              <a:t>2</a:t>
            </a:r>
            <a:endParaRPr sz="1725" baseline="43478">
              <a:latin typeface="Times New Roman"/>
              <a:cs typeface="Times New Roman"/>
            </a:endParaRPr>
          </a:p>
          <a:p>
            <a:pPr marR="17145" algn="ctr">
              <a:lnSpc>
                <a:spcPts val="850"/>
              </a:lnSpc>
              <a:tabLst>
                <a:tab pos="550545" algn="l"/>
                <a:tab pos="1363345" algn="l"/>
                <a:tab pos="2693670" algn="l"/>
                <a:tab pos="3456304" algn="l"/>
              </a:tabLst>
            </a:pPr>
            <a:r>
              <a:rPr sz="1150" i="1" dirty="0">
                <a:latin typeface="Times New Roman"/>
                <a:cs typeface="Times New Roman"/>
              </a:rPr>
              <a:t>x	y	x  </a:t>
            </a:r>
            <a:r>
              <a:rPr sz="1150" i="1" spc="130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y	x	y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85420">
              <a:lnSpc>
                <a:spcPct val="100000"/>
              </a:lnSpc>
            </a:pPr>
            <a:r>
              <a:rPr sz="2000" b="1" dirty="0">
                <a:latin typeface="Trebuchet MS"/>
                <a:cs typeface="Trebuchet MS"/>
              </a:rPr>
              <a:t>5. </a:t>
            </a:r>
            <a:r>
              <a:rPr sz="2000" b="1" spc="-15" dirty="0">
                <a:latin typeface="Trebuchet MS"/>
                <a:cs typeface="Trebuchet MS"/>
              </a:rPr>
              <a:t>Perform </a:t>
            </a:r>
            <a:r>
              <a:rPr sz="2000" b="1" spc="-5" dirty="0">
                <a:latin typeface="Trebuchet MS"/>
                <a:cs typeface="Trebuchet MS"/>
              </a:rPr>
              <a:t>non-maximum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suppression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873" y="3642301"/>
            <a:ext cx="232410" cy="267589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</a:t>
            </a:r>
            <a:r>
              <a:rPr sz="1400" spc="-5" dirty="0">
                <a:latin typeface="Trebuchet MS"/>
                <a:cs typeface="Trebuchet MS"/>
              </a:rPr>
              <a:t>Krystian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Mikolajczyk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340" y="223520"/>
            <a:ext cx="6010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Harris Detector:</a:t>
            </a:r>
            <a:r>
              <a:rPr spc="-40" dirty="0"/>
              <a:t> </a:t>
            </a:r>
            <a:r>
              <a:rPr spc="-5" dirty="0"/>
              <a:t>Workﬂow</a:t>
            </a:r>
          </a:p>
        </p:txBody>
      </p:sp>
      <p:sp>
        <p:nvSpPr>
          <p:cNvPr id="3" name="object 3"/>
          <p:cNvSpPr/>
          <p:nvPr/>
        </p:nvSpPr>
        <p:spPr>
          <a:xfrm>
            <a:off x="847725" y="1128712"/>
            <a:ext cx="7521575" cy="486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79896" y="2372594"/>
            <a:ext cx="232410" cy="394017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adapted from Darya Frolova, </a:t>
            </a:r>
            <a:r>
              <a:rPr sz="1400" spc="-5" dirty="0">
                <a:latin typeface="Trebuchet MS"/>
                <a:cs typeface="Trebuchet MS"/>
              </a:rPr>
              <a:t>Denis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Simakov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8649" y="0"/>
            <a:ext cx="569214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Harris Detector:</a:t>
            </a:r>
            <a:r>
              <a:rPr sz="4000" spc="-25" dirty="0"/>
              <a:t> </a:t>
            </a:r>
            <a:r>
              <a:rPr sz="4000" spc="-5" dirty="0"/>
              <a:t>Workﬂow</a:t>
            </a:r>
            <a:endParaRPr sz="4000"/>
          </a:p>
          <a:p>
            <a:pPr marL="12700">
              <a:lnSpc>
                <a:spcPct val="100000"/>
              </a:lnSpc>
            </a:pPr>
            <a:r>
              <a:rPr sz="3600" spc="-2130" dirty="0"/>
              <a:t>-­‐</a:t>
            </a:r>
            <a:r>
              <a:rPr sz="3600" spc="-5" dirty="0"/>
              <a:t> computer corner responses</a:t>
            </a:r>
            <a:r>
              <a:rPr sz="3600" spc="10" dirty="0"/>
              <a:t> </a:t>
            </a:r>
            <a:r>
              <a:rPr sz="3200" i="1" spc="-740" dirty="0">
                <a:latin typeface="Times New Roman"/>
                <a:cs typeface="Times New Roman"/>
              </a:rPr>
              <a:t>θ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9312" y="1128712"/>
            <a:ext cx="7519987" cy="4859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79896" y="2372594"/>
            <a:ext cx="232410" cy="394017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adapted from Darya Frolova, </a:t>
            </a:r>
            <a:r>
              <a:rPr sz="1400" spc="-5" dirty="0">
                <a:latin typeface="Trebuchet MS"/>
                <a:cs typeface="Trebuchet MS"/>
              </a:rPr>
              <a:t>Denis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Simakov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312" y="1128712"/>
            <a:ext cx="7519987" cy="4843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79896" y="2372594"/>
            <a:ext cx="232410" cy="394017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adapted from Darya Frolova, </a:t>
            </a:r>
            <a:r>
              <a:rPr sz="1400" spc="-5" dirty="0">
                <a:latin typeface="Trebuchet MS"/>
                <a:cs typeface="Trebuchet MS"/>
              </a:rPr>
              <a:t>Denis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Simakov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6032" y="40640"/>
            <a:ext cx="763714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Harris Detector: Workﬂow</a:t>
            </a:r>
            <a:endParaRPr sz="4000"/>
          </a:p>
          <a:p>
            <a:pPr algn="ctr">
              <a:lnSpc>
                <a:spcPct val="100000"/>
              </a:lnSpc>
            </a:pPr>
            <a:r>
              <a:rPr sz="2800" spc="-1655" dirty="0"/>
              <a:t>-­‐</a:t>
            </a:r>
            <a:r>
              <a:rPr sz="2800" spc="5" dirty="0"/>
              <a:t> </a:t>
            </a:r>
            <a:r>
              <a:rPr sz="2800" spc="-5" dirty="0"/>
              <a:t>Take only </a:t>
            </a:r>
            <a:r>
              <a:rPr sz="2800" dirty="0"/>
              <a:t>the </a:t>
            </a:r>
            <a:r>
              <a:rPr sz="2800" spc="-5" dirty="0"/>
              <a:t>local maxima of </a:t>
            </a:r>
            <a:r>
              <a:rPr sz="2500" i="1" dirty="0">
                <a:latin typeface="Times New Roman"/>
                <a:cs typeface="Times New Roman"/>
              </a:rPr>
              <a:t>θ</a:t>
            </a:r>
            <a:r>
              <a:rPr sz="2800" dirty="0"/>
              <a:t>, </a:t>
            </a:r>
            <a:r>
              <a:rPr sz="2800" spc="-5" dirty="0"/>
              <a:t>where</a:t>
            </a:r>
            <a:r>
              <a:rPr sz="2800" spc="60" dirty="0"/>
              <a:t> </a:t>
            </a:r>
            <a:r>
              <a:rPr sz="2500" i="1" spc="-45" dirty="0">
                <a:latin typeface="Times New Roman"/>
                <a:cs typeface="Times New Roman"/>
              </a:rPr>
              <a:t>θ</a:t>
            </a:r>
            <a:r>
              <a:rPr sz="2800" spc="-45" dirty="0"/>
              <a:t>&gt;threshold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312" y="1128712"/>
            <a:ext cx="7519987" cy="486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85" y="0"/>
            <a:ext cx="546608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Harris Detector:</a:t>
            </a:r>
            <a:r>
              <a:rPr sz="4000" spc="-40" dirty="0"/>
              <a:t> </a:t>
            </a:r>
            <a:r>
              <a:rPr sz="4000" spc="-5" dirty="0"/>
              <a:t>Workﬂow</a:t>
            </a:r>
            <a:endParaRPr sz="4000"/>
          </a:p>
          <a:p>
            <a:pPr algn="ctr">
              <a:lnSpc>
                <a:spcPct val="100000"/>
              </a:lnSpc>
            </a:pPr>
            <a:r>
              <a:rPr sz="3600" spc="-2130" dirty="0"/>
              <a:t>-­‐</a:t>
            </a:r>
            <a:r>
              <a:rPr sz="3600" spc="-10" dirty="0"/>
              <a:t> </a:t>
            </a:r>
            <a:r>
              <a:rPr sz="3600" spc="-5" dirty="0"/>
              <a:t>Resulting Harris points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79896" y="2372594"/>
            <a:ext cx="232410" cy="394017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adapted from Darya Frolova, </a:t>
            </a:r>
            <a:r>
              <a:rPr sz="1400" spc="-5" dirty="0">
                <a:latin typeface="Trebuchet MS"/>
                <a:cs typeface="Trebuchet MS"/>
              </a:rPr>
              <a:t>Denis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Simakov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444" y="223520"/>
            <a:ext cx="7586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Harris Detector </a:t>
            </a:r>
            <a:r>
              <a:rPr dirty="0"/>
              <a:t>– </a:t>
            </a:r>
            <a:r>
              <a:rPr spc="-5" dirty="0"/>
              <a:t>Responses</a:t>
            </a:r>
            <a:r>
              <a:rPr spc="-15" dirty="0"/>
              <a:t> </a:t>
            </a:r>
            <a:r>
              <a:rPr sz="2000" spc="-5" dirty="0"/>
              <a:t>[Harris88]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95669" y="1048424"/>
            <a:ext cx="8439150" cy="5031105"/>
            <a:chOff x="95669" y="1048424"/>
            <a:chExt cx="8439150" cy="5031105"/>
          </a:xfrm>
        </p:grpSpPr>
        <p:sp>
          <p:nvSpPr>
            <p:cNvPr id="4" name="object 4"/>
            <p:cNvSpPr/>
            <p:nvPr/>
          </p:nvSpPr>
          <p:spPr>
            <a:xfrm>
              <a:off x="95669" y="1048424"/>
              <a:ext cx="4244345" cy="33441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51225" y="2705900"/>
              <a:ext cx="5083175" cy="3373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2099" y="4668011"/>
            <a:ext cx="2721610" cy="6629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200"/>
              </a:spcBef>
            </a:pPr>
            <a:r>
              <a:rPr sz="2100" b="1" i="1" spc="-15" dirty="0">
                <a:latin typeface="Trebuchet MS"/>
                <a:cs typeface="Trebuchet MS"/>
              </a:rPr>
              <a:t>Effect: </a:t>
            </a:r>
            <a:r>
              <a:rPr sz="2100" b="1" dirty="0">
                <a:latin typeface="Trebuchet MS"/>
                <a:cs typeface="Trebuchet MS"/>
              </a:rPr>
              <a:t>A </a:t>
            </a:r>
            <a:r>
              <a:rPr sz="2100" b="1" spc="-5" dirty="0">
                <a:latin typeface="Trebuchet MS"/>
                <a:cs typeface="Trebuchet MS"/>
              </a:rPr>
              <a:t>very</a:t>
            </a:r>
            <a:r>
              <a:rPr sz="2100" b="1" spc="-285" dirty="0">
                <a:latin typeface="Trebuchet MS"/>
                <a:cs typeface="Trebuchet MS"/>
              </a:rPr>
              <a:t> </a:t>
            </a:r>
            <a:r>
              <a:rPr sz="2100" b="1" spc="-5" dirty="0">
                <a:latin typeface="Trebuchet MS"/>
                <a:cs typeface="Trebuchet MS"/>
              </a:rPr>
              <a:t>precise  </a:t>
            </a:r>
            <a:r>
              <a:rPr sz="2100" b="1" dirty="0">
                <a:latin typeface="Trebuchet MS"/>
                <a:cs typeface="Trebuchet MS"/>
              </a:rPr>
              <a:t>corner</a:t>
            </a:r>
            <a:r>
              <a:rPr sz="2100" b="1" spc="-10" dirty="0">
                <a:latin typeface="Trebuchet MS"/>
                <a:cs typeface="Trebuchet MS"/>
              </a:rPr>
              <a:t> </a:t>
            </a:r>
            <a:r>
              <a:rPr sz="2100" b="1" spc="-30" dirty="0">
                <a:latin typeface="Trebuchet MS"/>
                <a:cs typeface="Trebuchet MS"/>
              </a:rPr>
              <a:t>detector.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79896" y="3606584"/>
            <a:ext cx="232410" cy="267589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</a:t>
            </a:r>
            <a:r>
              <a:rPr sz="1400" spc="-5" dirty="0">
                <a:latin typeface="Trebuchet MS"/>
                <a:cs typeface="Trebuchet MS"/>
              </a:rPr>
              <a:t>Krystian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Mikolajczyk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444" y="223520"/>
            <a:ext cx="7586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Harris Detector </a:t>
            </a:r>
            <a:r>
              <a:rPr dirty="0"/>
              <a:t>– </a:t>
            </a:r>
            <a:r>
              <a:rPr spc="-5" dirty="0"/>
              <a:t>Responses</a:t>
            </a:r>
            <a:r>
              <a:rPr spc="-15" dirty="0"/>
              <a:t> </a:t>
            </a:r>
            <a:r>
              <a:rPr sz="2000" spc="-5" dirty="0"/>
              <a:t>[Harris88]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1310483" y="1020776"/>
            <a:ext cx="6546054" cy="5235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79896" y="3606584"/>
            <a:ext cx="232410" cy="267589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</a:t>
            </a:r>
            <a:r>
              <a:rPr sz="1400" spc="-5" dirty="0">
                <a:latin typeface="Trebuchet MS"/>
                <a:cs typeface="Trebuchet MS"/>
              </a:rPr>
              <a:t>Krystian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Mikolajczyk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444" y="223520"/>
            <a:ext cx="7586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Harris Detector </a:t>
            </a:r>
            <a:r>
              <a:rPr dirty="0"/>
              <a:t>– </a:t>
            </a:r>
            <a:r>
              <a:rPr spc="-5" dirty="0"/>
              <a:t>Responses</a:t>
            </a:r>
            <a:r>
              <a:rPr spc="-15" dirty="0"/>
              <a:t> </a:t>
            </a:r>
            <a:r>
              <a:rPr sz="2000" spc="-5" dirty="0"/>
              <a:t>[Harris88]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8879896" y="3849337"/>
            <a:ext cx="232410" cy="238760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Kristen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Grauman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5578157"/>
            <a:ext cx="78466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Results are well suited for </a:t>
            </a:r>
            <a:r>
              <a:rPr sz="2500" dirty="0">
                <a:latin typeface="Carlito"/>
                <a:cs typeface="Carlito"/>
              </a:rPr>
              <a:t>ﬁnding </a:t>
            </a:r>
            <a:r>
              <a:rPr sz="2500" spc="-5" dirty="0">
                <a:latin typeface="Carlito"/>
                <a:cs typeface="Carlito"/>
              </a:rPr>
              <a:t>stereo</a:t>
            </a:r>
            <a:r>
              <a:rPr sz="2500" spc="8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correspondences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2400" y="685800"/>
            <a:ext cx="8188325" cy="4778375"/>
            <a:chOff x="152400" y="685800"/>
            <a:chExt cx="8188325" cy="4778375"/>
          </a:xfrm>
        </p:grpSpPr>
        <p:sp>
          <p:nvSpPr>
            <p:cNvPr id="6" name="object 6"/>
            <p:cNvSpPr/>
            <p:nvPr/>
          </p:nvSpPr>
          <p:spPr>
            <a:xfrm>
              <a:off x="152400" y="1417637"/>
              <a:ext cx="4030662" cy="4038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02125" y="1417637"/>
              <a:ext cx="4038600" cy="40465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69424" y="685800"/>
              <a:ext cx="2227262" cy="14843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Harris Detector:</a:t>
            </a:r>
            <a:r>
              <a:rPr spc="-10" dirty="0"/>
              <a:t> Properties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4200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Translation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invariance?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9896" y="3849337"/>
            <a:ext cx="232410" cy="238760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Kristen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Grauman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Harris Detector:</a:t>
            </a:r>
            <a:r>
              <a:rPr spc="-10" dirty="0"/>
              <a:t> 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764"/>
            <a:ext cx="4011929" cy="118618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Translation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invariance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Rotation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invariance?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0610" y="4835207"/>
            <a:ext cx="39039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 marR="5080" indent="-10477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rebuchet MS"/>
                <a:cs typeface="Trebuchet MS"/>
              </a:rPr>
              <a:t>Ellipse rotates </a:t>
            </a:r>
            <a:r>
              <a:rPr sz="2000" b="1" dirty="0">
                <a:latin typeface="Trebuchet MS"/>
                <a:cs typeface="Trebuchet MS"/>
              </a:rPr>
              <a:t>but its shape </a:t>
            </a:r>
            <a:r>
              <a:rPr sz="2000" b="1" spc="-5" dirty="0">
                <a:latin typeface="Trebuchet MS"/>
                <a:cs typeface="Trebuchet MS"/>
              </a:rPr>
              <a:t>(i.e.  eigenvalues) remains 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same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35300" y="2814637"/>
            <a:ext cx="713105" cy="713105"/>
            <a:chOff x="3035300" y="2814637"/>
            <a:chExt cx="713105" cy="713105"/>
          </a:xfrm>
        </p:grpSpPr>
        <p:sp>
          <p:nvSpPr>
            <p:cNvPr id="6" name="object 6"/>
            <p:cNvSpPr/>
            <p:nvPr/>
          </p:nvSpPr>
          <p:spPr>
            <a:xfrm>
              <a:off x="3040062" y="28193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C6E6E9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0062" y="28193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0"/>
                  </a:moveTo>
                  <a:lnTo>
                    <a:pt x="685799" y="0"/>
                  </a:lnTo>
                  <a:lnTo>
                    <a:pt x="6857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32937" y="3056788"/>
              <a:ext cx="493395" cy="448945"/>
            </a:xfrm>
            <a:custGeom>
              <a:avLst/>
              <a:gdLst/>
              <a:ahLst/>
              <a:cxnLst/>
              <a:rect l="l" t="t" r="r" b="b"/>
              <a:pathLst>
                <a:path w="493395" h="448945">
                  <a:moveTo>
                    <a:pt x="32867" y="0"/>
                  </a:moveTo>
                  <a:lnTo>
                    <a:pt x="0" y="448411"/>
                  </a:lnTo>
                  <a:lnTo>
                    <a:pt x="492925" y="285356"/>
                  </a:lnTo>
                  <a:lnTo>
                    <a:pt x="32867" y="0"/>
                  </a:lnTo>
                  <a:close/>
                </a:path>
              </a:pathLst>
            </a:custGeom>
            <a:solidFill>
              <a:srgbClr val="C6E6E9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32937" y="3056788"/>
              <a:ext cx="493395" cy="448945"/>
            </a:xfrm>
            <a:custGeom>
              <a:avLst/>
              <a:gdLst/>
              <a:ahLst/>
              <a:cxnLst/>
              <a:rect l="l" t="t" r="r" b="b"/>
              <a:pathLst>
                <a:path w="493395" h="448945">
                  <a:moveTo>
                    <a:pt x="0" y="448407"/>
                  </a:moveTo>
                  <a:lnTo>
                    <a:pt x="32861" y="0"/>
                  </a:lnTo>
                  <a:lnTo>
                    <a:pt x="492918" y="285350"/>
                  </a:lnTo>
                </a:path>
              </a:pathLst>
            </a:custGeom>
            <a:ln w="444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457214" y="2814637"/>
            <a:ext cx="711835" cy="704850"/>
            <a:chOff x="5457214" y="2814637"/>
            <a:chExt cx="711835" cy="704850"/>
          </a:xfrm>
        </p:grpSpPr>
        <p:sp>
          <p:nvSpPr>
            <p:cNvPr id="11" name="object 11"/>
            <p:cNvSpPr/>
            <p:nvPr/>
          </p:nvSpPr>
          <p:spPr>
            <a:xfrm>
              <a:off x="5478462" y="28193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C6E6E9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78462" y="28193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0"/>
                  </a:moveTo>
                  <a:lnTo>
                    <a:pt x="685799" y="0"/>
                  </a:lnTo>
                  <a:lnTo>
                    <a:pt x="6857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79440" y="2873476"/>
              <a:ext cx="511809" cy="624205"/>
            </a:xfrm>
            <a:custGeom>
              <a:avLst/>
              <a:gdLst/>
              <a:ahLst/>
              <a:cxnLst/>
              <a:rect l="l" t="t" r="r" b="b"/>
              <a:pathLst>
                <a:path w="511810" h="624204">
                  <a:moveTo>
                    <a:pt x="420154" y="0"/>
                  </a:moveTo>
                  <a:lnTo>
                    <a:pt x="0" y="296430"/>
                  </a:lnTo>
                  <a:lnTo>
                    <a:pt x="511441" y="623709"/>
                  </a:lnTo>
                  <a:lnTo>
                    <a:pt x="420154" y="0"/>
                  </a:lnTo>
                  <a:close/>
                </a:path>
              </a:pathLst>
            </a:custGeom>
            <a:solidFill>
              <a:srgbClr val="C6E6E9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79439" y="2873471"/>
              <a:ext cx="511809" cy="624205"/>
            </a:xfrm>
            <a:custGeom>
              <a:avLst/>
              <a:gdLst/>
              <a:ahLst/>
              <a:cxnLst/>
              <a:rect l="l" t="t" r="r" b="b"/>
              <a:pathLst>
                <a:path w="511810" h="624204">
                  <a:moveTo>
                    <a:pt x="0" y="296436"/>
                  </a:moveTo>
                  <a:lnTo>
                    <a:pt x="420160" y="0"/>
                  </a:lnTo>
                  <a:lnTo>
                    <a:pt x="511437" y="623710"/>
                  </a:lnTo>
                </a:path>
              </a:pathLst>
            </a:custGeom>
            <a:ln w="444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254500" y="3043237"/>
            <a:ext cx="771525" cy="771525"/>
            <a:chOff x="4254500" y="3043237"/>
            <a:chExt cx="771525" cy="771525"/>
          </a:xfrm>
        </p:grpSpPr>
        <p:sp>
          <p:nvSpPr>
            <p:cNvPr id="16" name="object 16"/>
            <p:cNvSpPr/>
            <p:nvPr/>
          </p:nvSpPr>
          <p:spPr>
            <a:xfrm>
              <a:off x="4259262" y="30479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23812" y="190500"/>
                  </a:moveTo>
                  <a:lnTo>
                    <a:pt x="0" y="190500"/>
                  </a:lnTo>
                  <a:lnTo>
                    <a:pt x="0" y="571500"/>
                  </a:lnTo>
                  <a:lnTo>
                    <a:pt x="23812" y="571500"/>
                  </a:lnTo>
                  <a:lnTo>
                    <a:pt x="23812" y="190500"/>
                  </a:lnTo>
                  <a:close/>
                </a:path>
                <a:path w="762000" h="762000">
                  <a:moveTo>
                    <a:pt x="95250" y="190500"/>
                  </a:moveTo>
                  <a:lnTo>
                    <a:pt x="47625" y="190500"/>
                  </a:lnTo>
                  <a:lnTo>
                    <a:pt x="47625" y="571500"/>
                  </a:lnTo>
                  <a:lnTo>
                    <a:pt x="95250" y="571500"/>
                  </a:lnTo>
                  <a:lnTo>
                    <a:pt x="95250" y="190500"/>
                  </a:lnTo>
                  <a:close/>
                </a:path>
                <a:path w="762000" h="762000">
                  <a:moveTo>
                    <a:pt x="762000" y="381000"/>
                  </a:moveTo>
                  <a:lnTo>
                    <a:pt x="571500" y="0"/>
                  </a:lnTo>
                  <a:lnTo>
                    <a:pt x="571500" y="190500"/>
                  </a:lnTo>
                  <a:lnTo>
                    <a:pt x="119062" y="190500"/>
                  </a:lnTo>
                  <a:lnTo>
                    <a:pt x="119062" y="571500"/>
                  </a:lnTo>
                  <a:lnTo>
                    <a:pt x="571500" y="571500"/>
                  </a:lnTo>
                  <a:lnTo>
                    <a:pt x="571500" y="762000"/>
                  </a:lnTo>
                  <a:lnTo>
                    <a:pt x="762000" y="381000"/>
                  </a:lnTo>
                  <a:close/>
                </a:path>
              </a:pathLst>
            </a:custGeom>
            <a:solidFill>
              <a:srgbClr val="C6E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59262" y="30479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571499" y="0"/>
                  </a:moveTo>
                  <a:lnTo>
                    <a:pt x="571499" y="190499"/>
                  </a:lnTo>
                  <a:lnTo>
                    <a:pt x="119062" y="190499"/>
                  </a:lnTo>
                  <a:lnTo>
                    <a:pt x="119062" y="571499"/>
                  </a:lnTo>
                  <a:lnTo>
                    <a:pt x="571499" y="571499"/>
                  </a:lnTo>
                  <a:lnTo>
                    <a:pt x="571499" y="761999"/>
                  </a:lnTo>
                  <a:lnTo>
                    <a:pt x="761999" y="380999"/>
                  </a:lnTo>
                  <a:lnTo>
                    <a:pt x="571499" y="0"/>
                  </a:lnTo>
                  <a:close/>
                </a:path>
                <a:path w="762000" h="762000">
                  <a:moveTo>
                    <a:pt x="47625" y="190499"/>
                  </a:moveTo>
                  <a:lnTo>
                    <a:pt x="47625" y="571499"/>
                  </a:lnTo>
                  <a:lnTo>
                    <a:pt x="95249" y="571499"/>
                  </a:lnTo>
                  <a:lnTo>
                    <a:pt x="95249" y="190499"/>
                  </a:lnTo>
                  <a:lnTo>
                    <a:pt x="47625" y="190499"/>
                  </a:lnTo>
                  <a:close/>
                </a:path>
                <a:path w="762000" h="762000">
                  <a:moveTo>
                    <a:pt x="0" y="190499"/>
                  </a:moveTo>
                  <a:lnTo>
                    <a:pt x="0" y="571499"/>
                  </a:lnTo>
                  <a:lnTo>
                    <a:pt x="23812" y="571499"/>
                  </a:lnTo>
                  <a:lnTo>
                    <a:pt x="23812" y="190499"/>
                  </a:lnTo>
                  <a:lnTo>
                    <a:pt x="0" y="1904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985286" y="3901953"/>
            <a:ext cx="884555" cy="486409"/>
            <a:chOff x="2985286" y="3901953"/>
            <a:chExt cx="884555" cy="486409"/>
          </a:xfrm>
        </p:grpSpPr>
        <p:sp>
          <p:nvSpPr>
            <p:cNvPr id="19" name="object 19"/>
            <p:cNvSpPr/>
            <p:nvPr/>
          </p:nvSpPr>
          <p:spPr>
            <a:xfrm>
              <a:off x="2990044" y="3906715"/>
              <a:ext cx="875030" cy="476884"/>
            </a:xfrm>
            <a:custGeom>
              <a:avLst/>
              <a:gdLst/>
              <a:ahLst/>
              <a:cxnLst/>
              <a:rect l="l" t="t" r="r" b="b"/>
              <a:pathLst>
                <a:path w="875029" h="476885">
                  <a:moveTo>
                    <a:pt x="671282" y="0"/>
                  </a:moveTo>
                  <a:lnTo>
                    <a:pt x="617506" y="4330"/>
                  </a:lnTo>
                  <a:lnTo>
                    <a:pt x="559869" y="13290"/>
                  </a:lnTo>
                  <a:lnTo>
                    <a:pt x="499140" y="26883"/>
                  </a:lnTo>
                  <a:lnTo>
                    <a:pt x="436092" y="45115"/>
                  </a:lnTo>
                  <a:lnTo>
                    <a:pt x="371493" y="67990"/>
                  </a:lnTo>
                  <a:lnTo>
                    <a:pt x="308323" y="94554"/>
                  </a:lnTo>
                  <a:lnTo>
                    <a:pt x="249423" y="123508"/>
                  </a:lnTo>
                  <a:lnTo>
                    <a:pt x="195361" y="154331"/>
                  </a:lnTo>
                  <a:lnTo>
                    <a:pt x="146704" y="186500"/>
                  </a:lnTo>
                  <a:lnTo>
                    <a:pt x="104017" y="219494"/>
                  </a:lnTo>
                  <a:lnTo>
                    <a:pt x="67869" y="252790"/>
                  </a:lnTo>
                  <a:lnTo>
                    <a:pt x="38827" y="285866"/>
                  </a:lnTo>
                  <a:lnTo>
                    <a:pt x="17456" y="318200"/>
                  </a:lnTo>
                  <a:lnTo>
                    <a:pt x="0" y="378554"/>
                  </a:lnTo>
                  <a:lnTo>
                    <a:pt x="5047" y="405531"/>
                  </a:lnTo>
                  <a:lnTo>
                    <a:pt x="42379" y="447621"/>
                  </a:lnTo>
                  <a:lnTo>
                    <a:pt x="110569" y="471288"/>
                  </a:lnTo>
                  <a:lnTo>
                    <a:pt x="154310" y="476202"/>
                  </a:lnTo>
                  <a:lnTo>
                    <a:pt x="203454" y="476496"/>
                  </a:lnTo>
                  <a:lnTo>
                    <a:pt x="257230" y="472166"/>
                  </a:lnTo>
                  <a:lnTo>
                    <a:pt x="314867" y="463208"/>
                  </a:lnTo>
                  <a:lnTo>
                    <a:pt x="375596" y="449616"/>
                  </a:lnTo>
                  <a:lnTo>
                    <a:pt x="438644" y="431387"/>
                  </a:lnTo>
                  <a:lnTo>
                    <a:pt x="503243" y="408515"/>
                  </a:lnTo>
                  <a:lnTo>
                    <a:pt x="566413" y="381948"/>
                  </a:lnTo>
                  <a:lnTo>
                    <a:pt x="625312" y="352991"/>
                  </a:lnTo>
                  <a:lnTo>
                    <a:pt x="679373" y="322167"/>
                  </a:lnTo>
                  <a:lnTo>
                    <a:pt x="728029" y="289996"/>
                  </a:lnTo>
                  <a:lnTo>
                    <a:pt x="770714" y="257002"/>
                  </a:lnTo>
                  <a:lnTo>
                    <a:pt x="806861" y="223706"/>
                  </a:lnTo>
                  <a:lnTo>
                    <a:pt x="835904" y="190631"/>
                  </a:lnTo>
                  <a:lnTo>
                    <a:pt x="857274" y="158298"/>
                  </a:lnTo>
                  <a:lnTo>
                    <a:pt x="874734" y="97948"/>
                  </a:lnTo>
                  <a:lnTo>
                    <a:pt x="869689" y="70975"/>
                  </a:lnTo>
                  <a:lnTo>
                    <a:pt x="832357" y="28879"/>
                  </a:lnTo>
                  <a:lnTo>
                    <a:pt x="764167" y="5208"/>
                  </a:lnTo>
                  <a:lnTo>
                    <a:pt x="720426" y="294"/>
                  </a:lnTo>
                  <a:lnTo>
                    <a:pt x="671282" y="0"/>
                  </a:lnTo>
                  <a:close/>
                </a:path>
              </a:pathLst>
            </a:custGeom>
            <a:solidFill>
              <a:srgbClr val="8AF5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90049" y="3906715"/>
              <a:ext cx="875030" cy="476884"/>
            </a:xfrm>
            <a:custGeom>
              <a:avLst/>
              <a:gdLst/>
              <a:ahLst/>
              <a:cxnLst/>
              <a:rect l="l" t="t" r="r" b="b"/>
              <a:pathLst>
                <a:path w="875029" h="476885">
                  <a:moveTo>
                    <a:pt x="5047" y="405523"/>
                  </a:moveTo>
                  <a:lnTo>
                    <a:pt x="0" y="378550"/>
                  </a:lnTo>
                  <a:lnTo>
                    <a:pt x="4324" y="349267"/>
                  </a:lnTo>
                  <a:lnTo>
                    <a:pt x="17454" y="318198"/>
                  </a:lnTo>
                  <a:lnTo>
                    <a:pt x="38824" y="285865"/>
                  </a:lnTo>
                  <a:lnTo>
                    <a:pt x="67865" y="252789"/>
                  </a:lnTo>
                  <a:lnTo>
                    <a:pt x="104011" y="219493"/>
                  </a:lnTo>
                  <a:lnTo>
                    <a:pt x="146696" y="186499"/>
                  </a:lnTo>
                  <a:lnTo>
                    <a:pt x="195352" y="154328"/>
                  </a:lnTo>
                  <a:lnTo>
                    <a:pt x="249413" y="123505"/>
                  </a:lnTo>
                  <a:lnTo>
                    <a:pt x="308312" y="94549"/>
                  </a:lnTo>
                  <a:lnTo>
                    <a:pt x="371483" y="67984"/>
                  </a:lnTo>
                  <a:lnTo>
                    <a:pt x="436081" y="45111"/>
                  </a:lnTo>
                  <a:lnTo>
                    <a:pt x="499130" y="26880"/>
                  </a:lnTo>
                  <a:lnTo>
                    <a:pt x="559859" y="13288"/>
                  </a:lnTo>
                  <a:lnTo>
                    <a:pt x="617496" y="4329"/>
                  </a:lnTo>
                  <a:lnTo>
                    <a:pt x="671272" y="0"/>
                  </a:lnTo>
                  <a:lnTo>
                    <a:pt x="720416" y="294"/>
                  </a:lnTo>
                  <a:lnTo>
                    <a:pt x="764157" y="5208"/>
                  </a:lnTo>
                  <a:lnTo>
                    <a:pt x="801724" y="14737"/>
                  </a:lnTo>
                  <a:lnTo>
                    <a:pt x="855255" y="47621"/>
                  </a:lnTo>
                  <a:lnTo>
                    <a:pt x="874726" y="97941"/>
                  </a:lnTo>
                  <a:lnTo>
                    <a:pt x="870401" y="127223"/>
                  </a:lnTo>
                  <a:lnTo>
                    <a:pt x="835902" y="190626"/>
                  </a:lnTo>
                  <a:lnTo>
                    <a:pt x="806860" y="223702"/>
                  </a:lnTo>
                  <a:lnTo>
                    <a:pt x="770714" y="256998"/>
                  </a:lnTo>
                  <a:lnTo>
                    <a:pt x="728029" y="289992"/>
                  </a:lnTo>
                  <a:lnTo>
                    <a:pt x="679373" y="322162"/>
                  </a:lnTo>
                  <a:lnTo>
                    <a:pt x="625312" y="352986"/>
                  </a:lnTo>
                  <a:lnTo>
                    <a:pt x="566413" y="381942"/>
                  </a:lnTo>
                  <a:lnTo>
                    <a:pt x="503243" y="408507"/>
                  </a:lnTo>
                  <a:lnTo>
                    <a:pt x="438644" y="431380"/>
                  </a:lnTo>
                  <a:lnTo>
                    <a:pt x="375595" y="449610"/>
                  </a:lnTo>
                  <a:lnTo>
                    <a:pt x="314867" y="463203"/>
                  </a:lnTo>
                  <a:lnTo>
                    <a:pt x="257229" y="472161"/>
                  </a:lnTo>
                  <a:lnTo>
                    <a:pt x="203453" y="476491"/>
                  </a:lnTo>
                  <a:lnTo>
                    <a:pt x="154309" y="476197"/>
                  </a:lnTo>
                  <a:lnTo>
                    <a:pt x="110568" y="471283"/>
                  </a:lnTo>
                  <a:lnTo>
                    <a:pt x="73001" y="461754"/>
                  </a:lnTo>
                  <a:lnTo>
                    <a:pt x="19470" y="428870"/>
                  </a:lnTo>
                  <a:lnTo>
                    <a:pt x="5047" y="40552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95091" y="3977691"/>
              <a:ext cx="864869" cy="334645"/>
            </a:xfrm>
            <a:custGeom>
              <a:avLst/>
              <a:gdLst/>
              <a:ahLst/>
              <a:cxnLst/>
              <a:rect l="l" t="t" r="r" b="b"/>
              <a:pathLst>
                <a:path w="864870" h="334645">
                  <a:moveTo>
                    <a:pt x="0" y="334555"/>
                  </a:moveTo>
                  <a:lnTo>
                    <a:pt x="86463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61537" y="3974706"/>
              <a:ext cx="132080" cy="340995"/>
            </a:xfrm>
            <a:custGeom>
              <a:avLst/>
              <a:gdLst/>
              <a:ahLst/>
              <a:cxnLst/>
              <a:rect l="l" t="t" r="r" b="b"/>
              <a:pathLst>
                <a:path w="132079" h="340995">
                  <a:moveTo>
                    <a:pt x="0" y="0"/>
                  </a:moveTo>
                  <a:lnTo>
                    <a:pt x="131761" y="34052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338977" y="3918367"/>
            <a:ext cx="901700" cy="453390"/>
            <a:chOff x="5338977" y="3918367"/>
            <a:chExt cx="901700" cy="453390"/>
          </a:xfrm>
        </p:grpSpPr>
        <p:sp>
          <p:nvSpPr>
            <p:cNvPr id="24" name="object 24"/>
            <p:cNvSpPr/>
            <p:nvPr/>
          </p:nvSpPr>
          <p:spPr>
            <a:xfrm>
              <a:off x="5343744" y="3923128"/>
              <a:ext cx="892175" cy="443865"/>
            </a:xfrm>
            <a:custGeom>
              <a:avLst/>
              <a:gdLst/>
              <a:ahLst/>
              <a:cxnLst/>
              <a:rect l="l" t="t" r="r" b="b"/>
              <a:pathLst>
                <a:path w="892175" h="443864">
                  <a:moveTo>
                    <a:pt x="196339" y="0"/>
                  </a:moveTo>
                  <a:lnTo>
                    <a:pt x="147330" y="3625"/>
                  </a:lnTo>
                  <a:lnTo>
                    <a:pt x="104024" y="11494"/>
                  </a:lnTo>
                  <a:lnTo>
                    <a:pt x="67191" y="23548"/>
                  </a:lnTo>
                  <a:lnTo>
                    <a:pt x="16014" y="59985"/>
                  </a:lnTo>
                  <a:lnTo>
                    <a:pt x="0" y="111507"/>
                  </a:lnTo>
                  <a:lnTo>
                    <a:pt x="6298" y="140427"/>
                  </a:lnTo>
                  <a:lnTo>
                    <a:pt x="45015" y="201343"/>
                  </a:lnTo>
                  <a:lnTo>
                    <a:pt x="76231" y="232373"/>
                  </a:lnTo>
                  <a:lnTo>
                    <a:pt x="114552" y="263142"/>
                  </a:lnTo>
                  <a:lnTo>
                    <a:pt x="159376" y="293165"/>
                  </a:lnTo>
                  <a:lnTo>
                    <a:pt x="210103" y="321962"/>
                  </a:lnTo>
                  <a:lnTo>
                    <a:pt x="266131" y="349050"/>
                  </a:lnTo>
                  <a:lnTo>
                    <a:pt x="326860" y="373945"/>
                  </a:lnTo>
                  <a:lnTo>
                    <a:pt x="391689" y="396166"/>
                  </a:lnTo>
                  <a:lnTo>
                    <a:pt x="457690" y="414607"/>
                  </a:lnTo>
                  <a:lnTo>
                    <a:pt x="521829" y="428521"/>
                  </a:lnTo>
                  <a:lnTo>
                    <a:pt x="583339" y="437965"/>
                  </a:lnTo>
                  <a:lnTo>
                    <a:pt x="641451" y="442996"/>
                  </a:lnTo>
                  <a:lnTo>
                    <a:pt x="695396" y="443671"/>
                  </a:lnTo>
                  <a:lnTo>
                    <a:pt x="744405" y="440046"/>
                  </a:lnTo>
                  <a:lnTo>
                    <a:pt x="787711" y="432178"/>
                  </a:lnTo>
                  <a:lnTo>
                    <a:pt x="824545" y="420124"/>
                  </a:lnTo>
                  <a:lnTo>
                    <a:pt x="875721" y="383684"/>
                  </a:lnTo>
                  <a:lnTo>
                    <a:pt x="891735" y="332159"/>
                  </a:lnTo>
                  <a:lnTo>
                    <a:pt x="885436" y="303239"/>
                  </a:lnTo>
                  <a:lnTo>
                    <a:pt x="846717" y="242323"/>
                  </a:lnTo>
                  <a:lnTo>
                    <a:pt x="815500" y="211293"/>
                  </a:lnTo>
                  <a:lnTo>
                    <a:pt x="777178" y="180525"/>
                  </a:lnTo>
                  <a:lnTo>
                    <a:pt x="732353" y="150501"/>
                  </a:lnTo>
                  <a:lnTo>
                    <a:pt x="681627" y="121704"/>
                  </a:lnTo>
                  <a:lnTo>
                    <a:pt x="625599" y="94617"/>
                  </a:lnTo>
                  <a:lnTo>
                    <a:pt x="564872" y="69721"/>
                  </a:lnTo>
                  <a:lnTo>
                    <a:pt x="500046" y="47500"/>
                  </a:lnTo>
                  <a:lnTo>
                    <a:pt x="434045" y="29060"/>
                  </a:lnTo>
                  <a:lnTo>
                    <a:pt x="369906" y="15146"/>
                  </a:lnTo>
                  <a:lnTo>
                    <a:pt x="308396" y="5703"/>
                  </a:lnTo>
                  <a:lnTo>
                    <a:pt x="250284" y="673"/>
                  </a:lnTo>
                  <a:lnTo>
                    <a:pt x="196339" y="0"/>
                  </a:lnTo>
                  <a:close/>
                </a:path>
              </a:pathLst>
            </a:custGeom>
            <a:solidFill>
              <a:srgbClr val="8AF5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43740" y="3923129"/>
              <a:ext cx="892175" cy="443865"/>
            </a:xfrm>
            <a:custGeom>
              <a:avLst/>
              <a:gdLst/>
              <a:ahLst/>
              <a:cxnLst/>
              <a:rect l="l" t="t" r="r" b="b"/>
              <a:pathLst>
                <a:path w="892175" h="443864">
                  <a:moveTo>
                    <a:pt x="3207" y="84257"/>
                  </a:moveTo>
                  <a:lnTo>
                    <a:pt x="37598" y="39731"/>
                  </a:lnTo>
                  <a:lnTo>
                    <a:pt x="104026" y="11494"/>
                  </a:lnTo>
                  <a:lnTo>
                    <a:pt x="147333" y="3625"/>
                  </a:lnTo>
                  <a:lnTo>
                    <a:pt x="196344" y="0"/>
                  </a:lnTo>
                  <a:lnTo>
                    <a:pt x="250290" y="673"/>
                  </a:lnTo>
                  <a:lnTo>
                    <a:pt x="308402" y="5703"/>
                  </a:lnTo>
                  <a:lnTo>
                    <a:pt x="369913" y="15147"/>
                  </a:lnTo>
                  <a:lnTo>
                    <a:pt x="434053" y="29060"/>
                  </a:lnTo>
                  <a:lnTo>
                    <a:pt x="500054" y="47500"/>
                  </a:lnTo>
                  <a:lnTo>
                    <a:pt x="564880" y="69721"/>
                  </a:lnTo>
                  <a:lnTo>
                    <a:pt x="625607" y="94616"/>
                  </a:lnTo>
                  <a:lnTo>
                    <a:pt x="681633" y="121704"/>
                  </a:lnTo>
                  <a:lnTo>
                    <a:pt x="732359" y="150501"/>
                  </a:lnTo>
                  <a:lnTo>
                    <a:pt x="777182" y="180525"/>
                  </a:lnTo>
                  <a:lnTo>
                    <a:pt x="815503" y="211293"/>
                  </a:lnTo>
                  <a:lnTo>
                    <a:pt x="846720" y="242324"/>
                  </a:lnTo>
                  <a:lnTo>
                    <a:pt x="870232" y="273134"/>
                  </a:lnTo>
                  <a:lnTo>
                    <a:pt x="891739" y="332163"/>
                  </a:lnTo>
                  <a:lnTo>
                    <a:pt x="888532" y="359417"/>
                  </a:lnTo>
                  <a:lnTo>
                    <a:pt x="854141" y="403943"/>
                  </a:lnTo>
                  <a:lnTo>
                    <a:pt x="787713" y="432180"/>
                  </a:lnTo>
                  <a:lnTo>
                    <a:pt x="744406" y="440049"/>
                  </a:lnTo>
                  <a:lnTo>
                    <a:pt x="695395" y="443675"/>
                  </a:lnTo>
                  <a:lnTo>
                    <a:pt x="641449" y="443001"/>
                  </a:lnTo>
                  <a:lnTo>
                    <a:pt x="583337" y="437971"/>
                  </a:lnTo>
                  <a:lnTo>
                    <a:pt x="521826" y="428527"/>
                  </a:lnTo>
                  <a:lnTo>
                    <a:pt x="457686" y="414614"/>
                  </a:lnTo>
                  <a:lnTo>
                    <a:pt x="391685" y="396174"/>
                  </a:lnTo>
                  <a:lnTo>
                    <a:pt x="326859" y="373953"/>
                  </a:lnTo>
                  <a:lnTo>
                    <a:pt x="266133" y="349058"/>
                  </a:lnTo>
                  <a:lnTo>
                    <a:pt x="210106" y="321970"/>
                  </a:lnTo>
                  <a:lnTo>
                    <a:pt x="159380" y="293173"/>
                  </a:lnTo>
                  <a:lnTo>
                    <a:pt x="114557" y="263149"/>
                  </a:lnTo>
                  <a:lnTo>
                    <a:pt x="76236" y="232381"/>
                  </a:lnTo>
                  <a:lnTo>
                    <a:pt x="45019" y="201350"/>
                  </a:lnTo>
                  <a:lnTo>
                    <a:pt x="21506" y="170540"/>
                  </a:lnTo>
                  <a:lnTo>
                    <a:pt x="0" y="111511"/>
                  </a:lnTo>
                  <a:lnTo>
                    <a:pt x="3207" y="8425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46953" y="4007383"/>
              <a:ext cx="885825" cy="275590"/>
            </a:xfrm>
            <a:custGeom>
              <a:avLst/>
              <a:gdLst/>
              <a:ahLst/>
              <a:cxnLst/>
              <a:rect l="l" t="t" r="r" b="b"/>
              <a:pathLst>
                <a:path w="885825" h="275589">
                  <a:moveTo>
                    <a:pt x="0" y="0"/>
                  </a:moveTo>
                  <a:lnTo>
                    <a:pt x="885325" y="27516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35423" y="3970629"/>
              <a:ext cx="108585" cy="349250"/>
            </a:xfrm>
            <a:custGeom>
              <a:avLst/>
              <a:gdLst/>
              <a:ahLst/>
              <a:cxnLst/>
              <a:rect l="l" t="t" r="r" b="b"/>
              <a:pathLst>
                <a:path w="108585" h="349250">
                  <a:moveTo>
                    <a:pt x="108366" y="0"/>
                  </a:moveTo>
                  <a:lnTo>
                    <a:pt x="0" y="34867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30287" y="5607050"/>
            <a:ext cx="7156450" cy="462280"/>
          </a:xfrm>
          <a:prstGeom prst="rect">
            <a:avLst/>
          </a:prstGeom>
          <a:ln w="9524">
            <a:solidFill>
              <a:srgbClr val="FF26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360"/>
              </a:spcBef>
            </a:pPr>
            <a:r>
              <a:rPr sz="2400" b="1" i="1" spc="-5" dirty="0">
                <a:solidFill>
                  <a:srgbClr val="0033CC"/>
                </a:solidFill>
                <a:latin typeface="Trebuchet MS"/>
                <a:cs typeface="Trebuchet MS"/>
              </a:rPr>
              <a:t>Corner response 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θ </a:t>
            </a:r>
            <a:r>
              <a:rPr sz="2400" b="1" spc="-5" dirty="0">
                <a:solidFill>
                  <a:srgbClr val="0033CC"/>
                </a:solidFill>
                <a:latin typeface="Trebuchet MS"/>
                <a:cs typeface="Trebuchet MS"/>
              </a:rPr>
              <a:t>is invariant </a:t>
            </a:r>
            <a:r>
              <a:rPr sz="2400" b="1" dirty="0">
                <a:solidFill>
                  <a:srgbClr val="0033CC"/>
                </a:solidFill>
                <a:latin typeface="Trebuchet MS"/>
                <a:cs typeface="Trebuchet MS"/>
              </a:rPr>
              <a:t>to </a:t>
            </a:r>
            <a:r>
              <a:rPr sz="2400" b="1" spc="-5" dirty="0">
                <a:solidFill>
                  <a:srgbClr val="0033CC"/>
                </a:solidFill>
                <a:latin typeface="Trebuchet MS"/>
                <a:cs typeface="Trebuchet MS"/>
              </a:rPr>
              <a:t>image</a:t>
            </a:r>
            <a:r>
              <a:rPr sz="2400" b="1" spc="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rebuchet MS"/>
                <a:cs typeface="Trebuchet MS"/>
              </a:rPr>
              <a:t>rotation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879896" y="3849337"/>
            <a:ext cx="232410" cy="238760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Kristen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Grauman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7403" y="1415440"/>
            <a:ext cx="7366596" cy="4914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8570" y="0"/>
            <a:ext cx="60272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Image</a:t>
            </a:r>
            <a:r>
              <a:rPr sz="4000" spc="-10" dirty="0"/>
              <a:t> </a:t>
            </a:r>
            <a:r>
              <a:rPr sz="4000" spc="-5" dirty="0"/>
              <a:t>matching:</a:t>
            </a:r>
            <a:endParaRPr sz="4000" dirty="0"/>
          </a:p>
          <a:p>
            <a:pPr algn="ctr">
              <a:lnSpc>
                <a:spcPct val="100000"/>
              </a:lnSpc>
            </a:pPr>
            <a:r>
              <a:rPr sz="4000" dirty="0"/>
              <a:t>a challenging</a:t>
            </a:r>
            <a:r>
              <a:rPr sz="4000" spc="-75" dirty="0"/>
              <a:t> </a:t>
            </a:r>
            <a:r>
              <a:rPr sz="4000" spc="-5" dirty="0"/>
              <a:t>problem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0" y="1417637"/>
            <a:ext cx="1529511" cy="1401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Harris Detector:</a:t>
            </a:r>
            <a:r>
              <a:rPr spc="-10" dirty="0"/>
              <a:t> 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764"/>
            <a:ext cx="4011929" cy="177038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Translation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invariance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Rotation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invariance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Scale</a:t>
            </a:r>
            <a:r>
              <a:rPr sz="3200" spc="-5" dirty="0">
                <a:latin typeface="Carlito"/>
                <a:cs typeface="Carlito"/>
              </a:rPr>
              <a:t> invariance?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2175" y="5607050"/>
            <a:ext cx="5184775" cy="462280"/>
          </a:xfrm>
          <a:prstGeom prst="rect">
            <a:avLst/>
          </a:prstGeom>
          <a:ln w="9524">
            <a:solidFill>
              <a:srgbClr val="FF26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42925">
              <a:lnSpc>
                <a:spcPct val="100000"/>
              </a:lnSpc>
              <a:spcBef>
                <a:spcPts val="360"/>
              </a:spcBef>
            </a:pPr>
            <a:r>
              <a:rPr sz="2400" b="1" i="1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2400" b="1" dirty="0">
                <a:solidFill>
                  <a:srgbClr val="FF2600"/>
                </a:solidFill>
                <a:latin typeface="Trebuchet MS"/>
                <a:cs typeface="Trebuchet MS"/>
              </a:rPr>
              <a:t>ot </a:t>
            </a:r>
            <a:r>
              <a:rPr sz="2400" b="1" spc="-5" dirty="0">
                <a:solidFill>
                  <a:srgbClr val="0033CC"/>
                </a:solidFill>
                <a:latin typeface="Trebuchet MS"/>
                <a:cs typeface="Trebuchet MS"/>
              </a:rPr>
              <a:t>invariant </a:t>
            </a:r>
            <a:r>
              <a:rPr sz="2400" b="1" dirty="0">
                <a:solidFill>
                  <a:srgbClr val="0033CC"/>
                </a:solidFill>
                <a:latin typeface="Trebuchet MS"/>
                <a:cs typeface="Trebuchet MS"/>
              </a:rPr>
              <a:t>to </a:t>
            </a:r>
            <a:r>
              <a:rPr sz="2400" b="1" spc="-5" dirty="0">
                <a:solidFill>
                  <a:srgbClr val="0033CC"/>
                </a:solidFill>
                <a:latin typeface="Trebuchet MS"/>
                <a:cs typeface="Trebuchet MS"/>
              </a:rPr>
              <a:t>image</a:t>
            </a:r>
            <a:r>
              <a:rPr sz="2400" b="1" spc="-2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rebuchet MS"/>
                <a:cs typeface="Trebuchet MS"/>
              </a:rPr>
              <a:t>scale!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08225" y="3651250"/>
            <a:ext cx="460375" cy="452755"/>
            <a:chOff x="2308225" y="3651250"/>
            <a:chExt cx="460375" cy="452755"/>
          </a:xfrm>
        </p:grpSpPr>
        <p:sp>
          <p:nvSpPr>
            <p:cNvPr id="6" name="object 6"/>
            <p:cNvSpPr/>
            <p:nvPr/>
          </p:nvSpPr>
          <p:spPr>
            <a:xfrm>
              <a:off x="2374899" y="3762812"/>
              <a:ext cx="381000" cy="328295"/>
            </a:xfrm>
            <a:custGeom>
              <a:avLst/>
              <a:gdLst/>
              <a:ahLst/>
              <a:cxnLst/>
              <a:rect l="l" t="t" r="r" b="b"/>
              <a:pathLst>
                <a:path w="381000" h="328295">
                  <a:moveTo>
                    <a:pt x="0" y="328175"/>
                  </a:moveTo>
                  <a:lnTo>
                    <a:pt x="2191" y="263666"/>
                  </a:lnTo>
                  <a:lnTo>
                    <a:pt x="5622" y="202390"/>
                  </a:lnTo>
                  <a:lnTo>
                    <a:pt x="11534" y="147580"/>
                  </a:lnTo>
                  <a:lnTo>
                    <a:pt x="21166" y="102469"/>
                  </a:lnTo>
                  <a:lnTo>
                    <a:pt x="50932" y="45258"/>
                  </a:lnTo>
                  <a:lnTo>
                    <a:pt x="95249" y="14694"/>
                  </a:lnTo>
                  <a:lnTo>
                    <a:pt x="159411" y="587"/>
                  </a:lnTo>
                  <a:lnTo>
                    <a:pt x="196204" y="0"/>
                  </a:lnTo>
                  <a:lnTo>
                    <a:pt x="232832" y="2155"/>
                  </a:lnTo>
                  <a:lnTo>
                    <a:pt x="269006" y="7445"/>
                  </a:lnTo>
                  <a:lnTo>
                    <a:pt x="305924" y="16261"/>
                  </a:lnTo>
                  <a:lnTo>
                    <a:pt x="343337" y="27429"/>
                  </a:lnTo>
                  <a:lnTo>
                    <a:pt x="380999" y="3977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2987" y="365601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6E6E9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12987" y="365601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0999" y="0"/>
                  </a:lnTo>
                  <a:lnTo>
                    <a:pt x="38099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589587" y="3152775"/>
            <a:ext cx="2843530" cy="2219325"/>
            <a:chOff x="5589587" y="3152775"/>
            <a:chExt cx="2843530" cy="2219325"/>
          </a:xfrm>
        </p:grpSpPr>
        <p:sp>
          <p:nvSpPr>
            <p:cNvPr id="10" name="object 10"/>
            <p:cNvSpPr/>
            <p:nvPr/>
          </p:nvSpPr>
          <p:spPr>
            <a:xfrm>
              <a:off x="5670550" y="3357781"/>
              <a:ext cx="2743200" cy="1995805"/>
            </a:xfrm>
            <a:custGeom>
              <a:avLst/>
              <a:gdLst/>
              <a:ahLst/>
              <a:cxnLst/>
              <a:rect l="l" t="t" r="r" b="b"/>
              <a:pathLst>
                <a:path w="2743200" h="1995804">
                  <a:moveTo>
                    <a:pt x="0" y="1995266"/>
                  </a:moveTo>
                  <a:lnTo>
                    <a:pt x="2121" y="1936716"/>
                  </a:lnTo>
                  <a:lnTo>
                    <a:pt x="4272" y="1878229"/>
                  </a:lnTo>
                  <a:lnTo>
                    <a:pt x="6480" y="1819871"/>
                  </a:lnTo>
                  <a:lnTo>
                    <a:pt x="8776" y="1761703"/>
                  </a:lnTo>
                  <a:lnTo>
                    <a:pt x="11188" y="1703792"/>
                  </a:lnTo>
                  <a:lnTo>
                    <a:pt x="13745" y="1646200"/>
                  </a:lnTo>
                  <a:lnTo>
                    <a:pt x="16476" y="1588991"/>
                  </a:lnTo>
                  <a:lnTo>
                    <a:pt x="19410" y="1532229"/>
                  </a:lnTo>
                  <a:lnTo>
                    <a:pt x="22577" y="1475978"/>
                  </a:lnTo>
                  <a:lnTo>
                    <a:pt x="26005" y="1420302"/>
                  </a:lnTo>
                  <a:lnTo>
                    <a:pt x="29724" y="1365265"/>
                  </a:lnTo>
                  <a:lnTo>
                    <a:pt x="33762" y="1310930"/>
                  </a:lnTo>
                  <a:lnTo>
                    <a:pt x="38148" y="1257362"/>
                  </a:lnTo>
                  <a:lnTo>
                    <a:pt x="42912" y="1204625"/>
                  </a:lnTo>
                  <a:lnTo>
                    <a:pt x="48082" y="1152781"/>
                  </a:lnTo>
                  <a:lnTo>
                    <a:pt x="53687" y="1101896"/>
                  </a:lnTo>
                  <a:lnTo>
                    <a:pt x="59758" y="1052033"/>
                  </a:lnTo>
                  <a:lnTo>
                    <a:pt x="66322" y="1003256"/>
                  </a:lnTo>
                  <a:lnTo>
                    <a:pt x="73408" y="955629"/>
                  </a:lnTo>
                  <a:lnTo>
                    <a:pt x="81046" y="909215"/>
                  </a:lnTo>
                  <a:lnTo>
                    <a:pt x="89265" y="864079"/>
                  </a:lnTo>
                  <a:lnTo>
                    <a:pt x="98094" y="820284"/>
                  </a:lnTo>
                  <a:lnTo>
                    <a:pt x="107561" y="777895"/>
                  </a:lnTo>
                  <a:lnTo>
                    <a:pt x="117696" y="736974"/>
                  </a:lnTo>
                  <a:lnTo>
                    <a:pt x="128529" y="697587"/>
                  </a:lnTo>
                  <a:lnTo>
                    <a:pt x="140086" y="659797"/>
                  </a:lnTo>
                  <a:lnTo>
                    <a:pt x="152399" y="623667"/>
                  </a:lnTo>
                  <a:lnTo>
                    <a:pt x="174435" y="566471"/>
                  </a:lnTo>
                  <a:lnTo>
                    <a:pt x="197717" y="513758"/>
                  </a:lnTo>
                  <a:lnTo>
                    <a:pt x="222302" y="465249"/>
                  </a:lnTo>
                  <a:lnTo>
                    <a:pt x="248245" y="420666"/>
                  </a:lnTo>
                  <a:lnTo>
                    <a:pt x="275601" y="379729"/>
                  </a:lnTo>
                  <a:lnTo>
                    <a:pt x="304427" y="342159"/>
                  </a:lnTo>
                  <a:lnTo>
                    <a:pt x="334779" y="307678"/>
                  </a:lnTo>
                  <a:lnTo>
                    <a:pt x="366712" y="276005"/>
                  </a:lnTo>
                  <a:lnTo>
                    <a:pt x="400282" y="246863"/>
                  </a:lnTo>
                  <a:lnTo>
                    <a:pt x="435545" y="219971"/>
                  </a:lnTo>
                  <a:lnTo>
                    <a:pt x="472556" y="195052"/>
                  </a:lnTo>
                  <a:lnTo>
                    <a:pt x="511372" y="171826"/>
                  </a:lnTo>
                  <a:lnTo>
                    <a:pt x="552049" y="150013"/>
                  </a:lnTo>
                  <a:lnTo>
                    <a:pt x="594642" y="129335"/>
                  </a:lnTo>
                  <a:lnTo>
                    <a:pt x="639206" y="109513"/>
                  </a:lnTo>
                  <a:lnTo>
                    <a:pt x="685799" y="90268"/>
                  </a:lnTo>
                  <a:lnTo>
                    <a:pt x="724923" y="75780"/>
                  </a:lnTo>
                  <a:lnTo>
                    <a:pt x="765999" y="62760"/>
                  </a:lnTo>
                  <a:lnTo>
                    <a:pt x="808886" y="51149"/>
                  </a:lnTo>
                  <a:lnTo>
                    <a:pt x="853439" y="40890"/>
                  </a:lnTo>
                  <a:lnTo>
                    <a:pt x="899516" y="31927"/>
                  </a:lnTo>
                  <a:lnTo>
                    <a:pt x="946974" y="24202"/>
                  </a:lnTo>
                  <a:lnTo>
                    <a:pt x="995671" y="17659"/>
                  </a:lnTo>
                  <a:lnTo>
                    <a:pt x="1045463" y="12239"/>
                  </a:lnTo>
                  <a:lnTo>
                    <a:pt x="1096207" y="7886"/>
                  </a:lnTo>
                  <a:lnTo>
                    <a:pt x="1147761" y="4543"/>
                  </a:lnTo>
                  <a:lnTo>
                    <a:pt x="1199982" y="2152"/>
                  </a:lnTo>
                  <a:lnTo>
                    <a:pt x="1252726" y="657"/>
                  </a:lnTo>
                  <a:lnTo>
                    <a:pt x="1305852" y="0"/>
                  </a:lnTo>
                  <a:lnTo>
                    <a:pt x="1359216" y="123"/>
                  </a:lnTo>
                  <a:lnTo>
                    <a:pt x="1412675" y="971"/>
                  </a:lnTo>
                  <a:lnTo>
                    <a:pt x="1466086" y="2486"/>
                  </a:lnTo>
                  <a:lnTo>
                    <a:pt x="1519307" y="4610"/>
                  </a:lnTo>
                  <a:lnTo>
                    <a:pt x="1572195" y="7286"/>
                  </a:lnTo>
                  <a:lnTo>
                    <a:pt x="1624606" y="10458"/>
                  </a:lnTo>
                  <a:lnTo>
                    <a:pt x="1676398" y="14068"/>
                  </a:lnTo>
                  <a:lnTo>
                    <a:pt x="1723274" y="17997"/>
                  </a:lnTo>
                  <a:lnTo>
                    <a:pt x="1770374" y="22827"/>
                  </a:lnTo>
                  <a:lnTo>
                    <a:pt x="1817690" y="28516"/>
                  </a:lnTo>
                  <a:lnTo>
                    <a:pt x="1865209" y="35021"/>
                  </a:lnTo>
                  <a:lnTo>
                    <a:pt x="1912922" y="42299"/>
                  </a:lnTo>
                  <a:lnTo>
                    <a:pt x="1960817" y="50307"/>
                  </a:lnTo>
                  <a:lnTo>
                    <a:pt x="2008884" y="59002"/>
                  </a:lnTo>
                  <a:lnTo>
                    <a:pt x="2057112" y="68341"/>
                  </a:lnTo>
                  <a:lnTo>
                    <a:pt x="2105490" y="78281"/>
                  </a:lnTo>
                  <a:lnTo>
                    <a:pt x="2154008" y="88779"/>
                  </a:lnTo>
                  <a:lnTo>
                    <a:pt x="2202654" y="99793"/>
                  </a:lnTo>
                  <a:lnTo>
                    <a:pt x="2251419" y="111279"/>
                  </a:lnTo>
                  <a:lnTo>
                    <a:pt x="2300291" y="123194"/>
                  </a:lnTo>
                  <a:lnTo>
                    <a:pt x="2349259" y="135495"/>
                  </a:lnTo>
                  <a:lnTo>
                    <a:pt x="2398314" y="148141"/>
                  </a:lnTo>
                  <a:lnTo>
                    <a:pt x="2447443" y="161086"/>
                  </a:lnTo>
                  <a:lnTo>
                    <a:pt x="2496637" y="174290"/>
                  </a:lnTo>
                  <a:lnTo>
                    <a:pt x="2545885" y="187708"/>
                  </a:lnTo>
                  <a:lnTo>
                    <a:pt x="2595175" y="201297"/>
                  </a:lnTo>
                  <a:lnTo>
                    <a:pt x="2644498" y="215016"/>
                  </a:lnTo>
                  <a:lnTo>
                    <a:pt x="2693842" y="228820"/>
                  </a:lnTo>
                  <a:lnTo>
                    <a:pt x="2743197" y="242668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94349" y="39052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6E6E9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94349" y="39052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75349" y="33718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6E6E9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75350" y="33718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0999" y="0"/>
                  </a:lnTo>
                  <a:lnTo>
                    <a:pt x="38099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27837" y="31575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6E6E9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27837" y="31575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0999" y="0"/>
                  </a:lnTo>
                  <a:lnTo>
                    <a:pt x="38099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471862" y="3443287"/>
            <a:ext cx="1685925" cy="847725"/>
            <a:chOff x="3471862" y="3443287"/>
            <a:chExt cx="1685925" cy="847725"/>
          </a:xfrm>
        </p:grpSpPr>
        <p:sp>
          <p:nvSpPr>
            <p:cNvPr id="18" name="object 18"/>
            <p:cNvSpPr/>
            <p:nvPr/>
          </p:nvSpPr>
          <p:spPr>
            <a:xfrm>
              <a:off x="3738562" y="3448049"/>
              <a:ext cx="1414780" cy="838200"/>
            </a:xfrm>
            <a:custGeom>
              <a:avLst/>
              <a:gdLst/>
              <a:ahLst/>
              <a:cxnLst/>
              <a:rect l="l" t="t" r="r" b="b"/>
              <a:pathLst>
                <a:path w="1414779" h="838200">
                  <a:moveTo>
                    <a:pt x="995362" y="0"/>
                  </a:moveTo>
                  <a:lnTo>
                    <a:pt x="995362" y="209550"/>
                  </a:lnTo>
                  <a:lnTo>
                    <a:pt x="0" y="209550"/>
                  </a:lnTo>
                  <a:lnTo>
                    <a:pt x="0" y="628650"/>
                  </a:lnTo>
                  <a:lnTo>
                    <a:pt x="995362" y="628650"/>
                  </a:lnTo>
                  <a:lnTo>
                    <a:pt x="995362" y="838200"/>
                  </a:lnTo>
                  <a:lnTo>
                    <a:pt x="1414462" y="419100"/>
                  </a:lnTo>
                  <a:lnTo>
                    <a:pt x="995362" y="0"/>
                  </a:lnTo>
                  <a:close/>
                </a:path>
              </a:pathLst>
            </a:custGeom>
            <a:solidFill>
              <a:srgbClr val="C6E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38561" y="3448049"/>
              <a:ext cx="1414780" cy="838200"/>
            </a:xfrm>
            <a:custGeom>
              <a:avLst/>
              <a:gdLst/>
              <a:ahLst/>
              <a:cxnLst/>
              <a:rect l="l" t="t" r="r" b="b"/>
              <a:pathLst>
                <a:path w="1414779" h="838200">
                  <a:moveTo>
                    <a:pt x="995362" y="0"/>
                  </a:moveTo>
                  <a:lnTo>
                    <a:pt x="995362" y="209549"/>
                  </a:lnTo>
                  <a:lnTo>
                    <a:pt x="0" y="209549"/>
                  </a:lnTo>
                  <a:lnTo>
                    <a:pt x="0" y="628649"/>
                  </a:lnTo>
                  <a:lnTo>
                    <a:pt x="995362" y="628649"/>
                  </a:lnTo>
                  <a:lnTo>
                    <a:pt x="995362" y="838199"/>
                  </a:lnTo>
                  <a:lnTo>
                    <a:pt x="1414461" y="419099"/>
                  </a:lnTo>
                  <a:lnTo>
                    <a:pt x="995362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81400" y="3657599"/>
              <a:ext cx="104775" cy="419100"/>
            </a:xfrm>
            <a:custGeom>
              <a:avLst/>
              <a:gdLst/>
              <a:ahLst/>
              <a:cxnLst/>
              <a:rect l="l" t="t" r="r" b="b"/>
              <a:pathLst>
                <a:path w="104775" h="419100">
                  <a:moveTo>
                    <a:pt x="104775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104775" y="41910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C6E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81400" y="3657599"/>
              <a:ext cx="104775" cy="419100"/>
            </a:xfrm>
            <a:custGeom>
              <a:avLst/>
              <a:gdLst/>
              <a:ahLst/>
              <a:cxnLst/>
              <a:rect l="l" t="t" r="r" b="b"/>
              <a:pathLst>
                <a:path w="104775" h="419100">
                  <a:moveTo>
                    <a:pt x="0" y="0"/>
                  </a:moveTo>
                  <a:lnTo>
                    <a:pt x="0" y="419099"/>
                  </a:lnTo>
                  <a:lnTo>
                    <a:pt x="104774" y="419099"/>
                  </a:lnTo>
                  <a:lnTo>
                    <a:pt x="10477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76625" y="3657599"/>
              <a:ext cx="52705" cy="419100"/>
            </a:xfrm>
            <a:custGeom>
              <a:avLst/>
              <a:gdLst/>
              <a:ahLst/>
              <a:cxnLst/>
              <a:rect l="l" t="t" r="r" b="b"/>
              <a:pathLst>
                <a:path w="52704" h="419100">
                  <a:moveTo>
                    <a:pt x="52387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52387" y="419100"/>
                  </a:lnTo>
                  <a:lnTo>
                    <a:pt x="52387" y="0"/>
                  </a:lnTo>
                  <a:close/>
                </a:path>
              </a:pathLst>
            </a:custGeom>
            <a:solidFill>
              <a:srgbClr val="C6E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76624" y="3657599"/>
              <a:ext cx="52705" cy="419100"/>
            </a:xfrm>
            <a:custGeom>
              <a:avLst/>
              <a:gdLst/>
              <a:ahLst/>
              <a:cxnLst/>
              <a:rect l="l" t="t" r="r" b="b"/>
              <a:pathLst>
                <a:path w="52704" h="419100">
                  <a:moveTo>
                    <a:pt x="0" y="0"/>
                  </a:moveTo>
                  <a:lnTo>
                    <a:pt x="0" y="419099"/>
                  </a:lnTo>
                  <a:lnTo>
                    <a:pt x="52387" y="419099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893058" y="4893945"/>
            <a:ext cx="22910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06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rebuchet MS"/>
                <a:cs typeface="Trebuchet MS"/>
              </a:rPr>
              <a:t>All points will be  </a:t>
            </a:r>
            <a:r>
              <a:rPr sz="2000" b="1" dirty="0">
                <a:latin typeface="Trebuchet MS"/>
                <a:cs typeface="Trebuchet MS"/>
              </a:rPr>
              <a:t>classified as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0033CC"/>
                </a:solidFill>
                <a:latin typeface="Trebuchet MS"/>
                <a:cs typeface="Trebuchet MS"/>
              </a:rPr>
              <a:t>edges</a:t>
            </a:r>
            <a:r>
              <a:rPr sz="2000" b="1" spc="-5" dirty="0">
                <a:latin typeface="Trebuchet MS"/>
                <a:cs typeface="Trebuchet MS"/>
              </a:rPr>
              <a:t>!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119024" y="4893945"/>
            <a:ext cx="838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rebuchet MS"/>
                <a:cs typeface="Trebuchet MS"/>
              </a:rPr>
              <a:t>Corner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79896" y="3849337"/>
            <a:ext cx="232410" cy="238760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Kristen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Grauman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334" y="498157"/>
            <a:ext cx="68345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we have learned</a:t>
            </a:r>
            <a:r>
              <a:rPr spc="5" dirty="0"/>
              <a:t> </a:t>
            </a:r>
            <a:r>
              <a:rPr spc="-5" dirty="0"/>
              <a:t>today?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Local invariant</a:t>
            </a:r>
            <a:r>
              <a:rPr dirty="0"/>
              <a:t> </a:t>
            </a:r>
            <a:r>
              <a:rPr spc="-5" dirty="0"/>
              <a:t>features</a:t>
            </a:r>
          </a:p>
          <a:p>
            <a:pPr marL="755650" lvl="1" indent="-285750">
              <a:lnSpc>
                <a:spcPct val="100000"/>
              </a:lnSpc>
              <a:spcBef>
                <a:spcPts val="26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Carlito"/>
                <a:cs typeface="Carlito"/>
              </a:rPr>
              <a:t>Motivation</a:t>
            </a:r>
            <a:endParaRPr sz="26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28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Carlito"/>
                <a:cs typeface="Carlito"/>
              </a:rPr>
              <a:t>Requirements,</a:t>
            </a:r>
            <a:r>
              <a:rPr sz="260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invariances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Keypoint</a:t>
            </a:r>
            <a:r>
              <a:rPr spc="-10" dirty="0"/>
              <a:t> </a:t>
            </a:r>
            <a:r>
              <a:rPr spc="-5" dirty="0"/>
              <a:t>localization</a:t>
            </a: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Carlito"/>
                <a:cs typeface="Carlito"/>
              </a:rPr>
              <a:t>Harris corner</a:t>
            </a:r>
            <a:r>
              <a:rPr sz="260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detector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BFBFB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CBCBCB"/>
                </a:solidFill>
              </a:rPr>
              <a:t>Scale </a:t>
            </a:r>
            <a:r>
              <a:rPr spc="-5" dirty="0">
                <a:solidFill>
                  <a:srgbClr val="CBCBCB"/>
                </a:solidFill>
              </a:rPr>
              <a:t>invariant region</a:t>
            </a:r>
            <a:r>
              <a:rPr spc="-25" dirty="0">
                <a:solidFill>
                  <a:srgbClr val="CBCBCB"/>
                </a:solidFill>
              </a:rPr>
              <a:t> </a:t>
            </a:r>
            <a:r>
              <a:rPr spc="-5" dirty="0">
                <a:solidFill>
                  <a:srgbClr val="CBCBCB"/>
                </a:solidFill>
              </a:rPr>
              <a:t>selection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10400" y="4648200"/>
            <a:ext cx="1905000" cy="369570"/>
          </a:xfrm>
          <a:prstGeom prst="rect">
            <a:avLst/>
          </a:prstGeom>
          <a:solidFill>
            <a:srgbClr val="FFCA00"/>
          </a:solidFill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Carlito"/>
                <a:cs typeface="Carlito"/>
              </a:rPr>
              <a:t>Next </a:t>
            </a:r>
            <a:r>
              <a:rPr sz="1800" spc="-5" dirty="0">
                <a:latin typeface="Carlito"/>
                <a:cs typeface="Carlito"/>
              </a:rPr>
              <a:t>lecture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(#7)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30137" y="3898667"/>
            <a:ext cx="702945" cy="1995170"/>
            <a:chOff x="6330137" y="3898667"/>
            <a:chExt cx="702945" cy="1995170"/>
          </a:xfrm>
        </p:grpSpPr>
        <p:sp>
          <p:nvSpPr>
            <p:cNvPr id="6" name="object 6"/>
            <p:cNvSpPr/>
            <p:nvPr/>
          </p:nvSpPr>
          <p:spPr>
            <a:xfrm>
              <a:off x="6330137" y="3898667"/>
              <a:ext cx="702425" cy="19950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76669" y="3962399"/>
              <a:ext cx="574040" cy="1828800"/>
            </a:xfrm>
            <a:custGeom>
              <a:avLst/>
              <a:gdLst/>
              <a:ahLst/>
              <a:cxnLst/>
              <a:rect l="l" t="t" r="r" b="b"/>
              <a:pathLst>
                <a:path w="574040" h="1828800">
                  <a:moveTo>
                    <a:pt x="0" y="0"/>
                  </a:moveTo>
                  <a:lnTo>
                    <a:pt x="76294" y="1708"/>
                  </a:lnTo>
                  <a:lnTo>
                    <a:pt x="144851" y="6530"/>
                  </a:lnTo>
                  <a:lnTo>
                    <a:pt x="202935" y="14009"/>
                  </a:lnTo>
                  <a:lnTo>
                    <a:pt x="247810" y="23689"/>
                  </a:lnTo>
                  <a:lnTo>
                    <a:pt x="286994" y="47829"/>
                  </a:lnTo>
                  <a:lnTo>
                    <a:pt x="286994" y="866569"/>
                  </a:lnTo>
                  <a:lnTo>
                    <a:pt x="297245" y="879284"/>
                  </a:lnTo>
                  <a:lnTo>
                    <a:pt x="371052" y="900390"/>
                  </a:lnTo>
                  <a:lnTo>
                    <a:pt x="429136" y="907869"/>
                  </a:lnTo>
                  <a:lnTo>
                    <a:pt x="497693" y="912690"/>
                  </a:lnTo>
                  <a:lnTo>
                    <a:pt x="573987" y="914399"/>
                  </a:lnTo>
                  <a:lnTo>
                    <a:pt x="497693" y="916107"/>
                  </a:lnTo>
                  <a:lnTo>
                    <a:pt x="429136" y="920929"/>
                  </a:lnTo>
                  <a:lnTo>
                    <a:pt x="371052" y="928408"/>
                  </a:lnTo>
                  <a:lnTo>
                    <a:pt x="326177" y="938088"/>
                  </a:lnTo>
                  <a:lnTo>
                    <a:pt x="286994" y="962229"/>
                  </a:lnTo>
                  <a:lnTo>
                    <a:pt x="286994" y="1780968"/>
                  </a:lnTo>
                  <a:lnTo>
                    <a:pt x="276742" y="1793685"/>
                  </a:lnTo>
                  <a:lnTo>
                    <a:pt x="247810" y="1805111"/>
                  </a:lnTo>
                  <a:lnTo>
                    <a:pt x="202935" y="1814791"/>
                  </a:lnTo>
                  <a:lnTo>
                    <a:pt x="144851" y="1822269"/>
                  </a:lnTo>
                  <a:lnTo>
                    <a:pt x="76294" y="1827090"/>
                  </a:lnTo>
                  <a:lnTo>
                    <a:pt x="0" y="1828798"/>
                  </a:lnTo>
                </a:path>
              </a:pathLst>
            </a:custGeom>
            <a:ln w="76199">
              <a:solidFill>
                <a:srgbClr val="FFD7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940" y="4361688"/>
            <a:ext cx="5931535" cy="19926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755650" indent="-28575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solidFill>
                  <a:srgbClr val="BFBFBF"/>
                </a:solidFill>
                <a:latin typeface="Carlito"/>
                <a:cs typeface="Carlito"/>
              </a:rPr>
              <a:t>Automatic </a:t>
            </a:r>
            <a:r>
              <a:rPr sz="2600" dirty="0">
                <a:solidFill>
                  <a:srgbClr val="BFBFBF"/>
                </a:solidFill>
                <a:latin typeface="Carlito"/>
                <a:cs typeface="Carlito"/>
              </a:rPr>
              <a:t>scale </a:t>
            </a:r>
            <a:r>
              <a:rPr sz="2600" spc="-5" dirty="0">
                <a:solidFill>
                  <a:srgbClr val="BFBFBF"/>
                </a:solidFill>
                <a:latin typeface="Carlito"/>
                <a:cs typeface="Carlito"/>
              </a:rPr>
              <a:t>selection</a:t>
            </a:r>
            <a:endParaRPr sz="2600">
              <a:latin typeface="Carlito"/>
              <a:cs typeface="Carlito"/>
            </a:endParaRPr>
          </a:p>
          <a:p>
            <a:pPr marL="755650" indent="-285750">
              <a:lnSpc>
                <a:spcPct val="100000"/>
              </a:lnSpc>
              <a:spcBef>
                <a:spcPts val="28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370" dirty="0">
                <a:solidFill>
                  <a:srgbClr val="BFBFBF"/>
                </a:solidFill>
                <a:latin typeface="Carlito"/>
                <a:cs typeface="Carlito"/>
              </a:rPr>
              <a:t>Diﬀerence-­‐of-­‐Gaussian </a:t>
            </a:r>
            <a:r>
              <a:rPr sz="2600" spc="-5" dirty="0">
                <a:solidFill>
                  <a:srgbClr val="BFBFBF"/>
                </a:solidFill>
                <a:latin typeface="Carlito"/>
                <a:cs typeface="Carlito"/>
              </a:rPr>
              <a:t>(DoG)</a:t>
            </a:r>
            <a:r>
              <a:rPr sz="2600" spc="-80" dirty="0">
                <a:solidFill>
                  <a:srgbClr val="BFBFBF"/>
                </a:solidFill>
                <a:latin typeface="Carlito"/>
                <a:cs typeface="Carlito"/>
              </a:rPr>
              <a:t> </a:t>
            </a:r>
            <a:r>
              <a:rPr sz="2600" spc="-145" dirty="0">
                <a:solidFill>
                  <a:srgbClr val="BFBFBF"/>
                </a:solidFill>
                <a:latin typeface="Carlito"/>
                <a:cs typeface="Carlito"/>
              </a:rPr>
              <a:t>detector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BFBFB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CBCBCB"/>
                </a:solidFill>
                <a:latin typeface="Carlito"/>
                <a:cs typeface="Carlito"/>
              </a:rPr>
              <a:t>SIFT: an </a:t>
            </a:r>
            <a:r>
              <a:rPr sz="3000" spc="-5" dirty="0">
                <a:solidFill>
                  <a:srgbClr val="CBCBCB"/>
                </a:solidFill>
                <a:latin typeface="Carlito"/>
                <a:cs typeface="Carlito"/>
              </a:rPr>
              <a:t>image region descriptor</a:t>
            </a:r>
            <a:endParaRPr sz="3000">
              <a:latin typeface="Carlito"/>
              <a:cs typeface="Carlito"/>
            </a:endParaRPr>
          </a:p>
          <a:p>
            <a:pPr marL="581025">
              <a:lnSpc>
                <a:spcPts val="2130"/>
              </a:lnSpc>
              <a:spcBef>
                <a:spcPts val="390"/>
              </a:spcBef>
            </a:pPr>
            <a:r>
              <a:rPr sz="1800" spc="-5" dirty="0">
                <a:latin typeface="Carlito"/>
                <a:cs typeface="Carlito"/>
              </a:rPr>
              <a:t>Some background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reading:</a:t>
            </a:r>
            <a:endParaRPr sz="1800">
              <a:latin typeface="Carlito"/>
              <a:cs typeface="Carlito"/>
            </a:endParaRPr>
          </a:p>
          <a:p>
            <a:pPr marL="581025">
              <a:lnSpc>
                <a:spcPts val="2130"/>
              </a:lnSpc>
            </a:pPr>
            <a:r>
              <a:rPr sz="1800" dirty="0">
                <a:latin typeface="Carlito"/>
                <a:cs typeface="Carlito"/>
              </a:rPr>
              <a:t>Rick </a:t>
            </a:r>
            <a:r>
              <a:rPr sz="1800" spc="-5" dirty="0">
                <a:latin typeface="Carlito"/>
                <a:cs typeface="Carlito"/>
              </a:rPr>
              <a:t>Szeliski, Chapter 14.1.1; David Lowe, IJCV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2004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6912" y="1919287"/>
            <a:ext cx="3949700" cy="2962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8510" y="4990782"/>
            <a:ext cx="12338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by </a:t>
            </a:r>
            <a:r>
              <a:rPr sz="1600" b="1" u="sng" spc="-5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Diva</a:t>
            </a:r>
            <a:r>
              <a:rPr sz="1600" b="1" u="sng" spc="-70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spc="-5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Sian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3109" y="5752782"/>
            <a:ext cx="13354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by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u="sng" spc="-5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swashford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40337" y="1223962"/>
            <a:ext cx="3343275" cy="445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79896" y="4337101"/>
            <a:ext cx="232410" cy="1936114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</a:t>
            </a:r>
            <a:r>
              <a:rPr sz="1400" spc="-5" dirty="0">
                <a:latin typeface="Trebuchet MS"/>
                <a:cs typeface="Trebuchet MS"/>
              </a:rPr>
              <a:t>Steve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Seitz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8569" y="0"/>
            <a:ext cx="6717531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Image</a:t>
            </a:r>
            <a:r>
              <a:rPr sz="4000" spc="-10" dirty="0"/>
              <a:t> </a:t>
            </a:r>
            <a:r>
              <a:rPr sz="4000" spc="-5" dirty="0"/>
              <a:t>matching:</a:t>
            </a:r>
            <a:endParaRPr sz="4000" dirty="0"/>
          </a:p>
          <a:p>
            <a:pPr algn="ctr">
              <a:lnSpc>
                <a:spcPct val="100000"/>
              </a:lnSpc>
            </a:pPr>
            <a:r>
              <a:rPr sz="4000" dirty="0"/>
              <a:t>a challenging</a:t>
            </a:r>
            <a:r>
              <a:rPr sz="4000" spc="-75" dirty="0"/>
              <a:t> </a:t>
            </a:r>
            <a:r>
              <a:rPr sz="4000" spc="-5" dirty="0"/>
              <a:t>problem</a:t>
            </a:r>
            <a:endParaRPr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9025" y="223520"/>
            <a:ext cx="49743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Harder</a:t>
            </a:r>
            <a:r>
              <a:rPr spc="-80" dirty="0"/>
              <a:t> </a:t>
            </a:r>
            <a:r>
              <a:rPr dirty="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695450"/>
            <a:ext cx="3949700" cy="2962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0197" y="4766945"/>
            <a:ext cx="12338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by </a:t>
            </a:r>
            <a:r>
              <a:rPr sz="1600" b="1" u="sng" spc="-5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Diva</a:t>
            </a:r>
            <a:r>
              <a:rPr sz="1600" b="1" u="sng" spc="-70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spc="-5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Sian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0550" y="1728787"/>
            <a:ext cx="4171950" cy="2928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44323" y="4766945"/>
            <a:ext cx="8610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by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u="sng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scgbt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79896" y="4337101"/>
            <a:ext cx="232410" cy="1936114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</a:t>
            </a:r>
            <a:r>
              <a:rPr sz="1400" spc="-5" dirty="0">
                <a:latin typeface="Trebuchet MS"/>
                <a:cs typeface="Trebuchet MS"/>
              </a:rPr>
              <a:t>Steve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Seitz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8383" y="223520"/>
            <a:ext cx="521361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Harder</a:t>
            </a:r>
            <a:r>
              <a:rPr spc="-60" dirty="0"/>
              <a:t> </a:t>
            </a:r>
            <a:r>
              <a:rPr spc="-10" dirty="0"/>
              <a:t>Still?</a:t>
            </a:r>
          </a:p>
        </p:txBody>
      </p:sp>
      <p:sp>
        <p:nvSpPr>
          <p:cNvPr id="3" name="object 3"/>
          <p:cNvSpPr/>
          <p:nvPr/>
        </p:nvSpPr>
        <p:spPr>
          <a:xfrm>
            <a:off x="141287" y="1347787"/>
            <a:ext cx="8621712" cy="4319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19349" y="5762307"/>
            <a:ext cx="25139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NASA Mars </a:t>
            </a:r>
            <a:r>
              <a:rPr sz="1600" b="1" spc="-5" dirty="0">
                <a:latin typeface="Arial"/>
                <a:cs typeface="Arial"/>
              </a:rPr>
              <a:t>Rover</a:t>
            </a:r>
            <a:r>
              <a:rPr sz="1600" b="1" spc="-114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images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79896" y="4337101"/>
            <a:ext cx="232410" cy="1936114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</a:t>
            </a:r>
            <a:r>
              <a:rPr sz="1400" spc="-5" dirty="0">
                <a:latin typeface="Trebuchet MS"/>
                <a:cs typeface="Trebuchet MS"/>
              </a:rPr>
              <a:t>Steve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Seitz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3506" y="63500"/>
            <a:ext cx="70192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Answer Below </a:t>
            </a:r>
            <a:r>
              <a:rPr sz="2500" spc="-5" dirty="0"/>
              <a:t>(Look for </a:t>
            </a:r>
            <a:r>
              <a:rPr sz="2500" spc="-10" dirty="0"/>
              <a:t>tiny </a:t>
            </a:r>
            <a:r>
              <a:rPr sz="2500" spc="-5" dirty="0"/>
              <a:t>colored</a:t>
            </a:r>
            <a:r>
              <a:rPr sz="2500" spc="40" dirty="0"/>
              <a:t> </a:t>
            </a:r>
            <a:r>
              <a:rPr sz="2500" spc="-5" dirty="0"/>
              <a:t>squares)</a:t>
            </a:r>
            <a:endParaRPr sz="2500"/>
          </a:p>
        </p:txBody>
      </p:sp>
      <p:sp>
        <p:nvSpPr>
          <p:cNvPr id="3" name="object 3"/>
          <p:cNvSpPr/>
          <p:nvPr/>
        </p:nvSpPr>
        <p:spPr>
          <a:xfrm>
            <a:off x="152400" y="1347787"/>
            <a:ext cx="8618537" cy="4319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32964" y="5725795"/>
            <a:ext cx="430403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129030" marR="5080" indent="-1116965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Carlito"/>
                <a:cs typeface="Carlito"/>
              </a:rPr>
              <a:t>NASA </a:t>
            </a:r>
            <a:r>
              <a:rPr sz="1600" spc="-5" dirty="0">
                <a:latin typeface="Carlito"/>
                <a:cs typeface="Carlito"/>
              </a:rPr>
              <a:t>Mars </a:t>
            </a:r>
            <a:r>
              <a:rPr sz="1600" dirty="0">
                <a:latin typeface="Carlito"/>
                <a:cs typeface="Carlito"/>
              </a:rPr>
              <a:t>Rover </a:t>
            </a:r>
            <a:r>
              <a:rPr sz="1600" spc="-5" dirty="0">
                <a:latin typeface="Carlito"/>
                <a:cs typeface="Carlito"/>
              </a:rPr>
              <a:t>images with </a:t>
            </a:r>
            <a:r>
              <a:rPr sz="1600" dirty="0">
                <a:latin typeface="Carlito"/>
                <a:cs typeface="Carlito"/>
              </a:rPr>
              <a:t>SIFT </a:t>
            </a:r>
            <a:r>
              <a:rPr sz="1600" spc="-5" dirty="0">
                <a:latin typeface="Carlito"/>
                <a:cs typeface="Carlito"/>
              </a:rPr>
              <a:t>feature matches  (Figure </a:t>
            </a:r>
            <a:r>
              <a:rPr sz="1600" dirty="0">
                <a:latin typeface="Carlito"/>
                <a:cs typeface="Carlito"/>
              </a:rPr>
              <a:t>by </a:t>
            </a:r>
            <a:r>
              <a:rPr sz="1600" spc="-5" dirty="0">
                <a:latin typeface="Carlito"/>
                <a:cs typeface="Carlito"/>
              </a:rPr>
              <a:t>Noah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Snavely)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79896" y="4337101"/>
            <a:ext cx="232410" cy="1936114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Slide </a:t>
            </a:r>
            <a:r>
              <a:rPr sz="1400" dirty="0">
                <a:latin typeface="Trebuchet MS"/>
                <a:cs typeface="Trebuchet MS"/>
              </a:rPr>
              <a:t>credit: </a:t>
            </a:r>
            <a:r>
              <a:rPr sz="1400" spc="-5" dirty="0">
                <a:latin typeface="Trebuchet MS"/>
                <a:cs typeface="Trebuchet MS"/>
              </a:rPr>
              <a:t>Steve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Seitz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196" y="177482"/>
            <a:ext cx="841060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Motivation </a:t>
            </a:r>
            <a:r>
              <a:rPr spc="-5" dirty="0"/>
              <a:t>for using local</a:t>
            </a:r>
            <a:r>
              <a:rPr spc="30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12520"/>
            <a:ext cx="6323330" cy="150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Global representations have major</a:t>
            </a:r>
            <a:r>
              <a:rPr sz="2500" spc="3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limitations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Instead, describe </a:t>
            </a:r>
            <a:r>
              <a:rPr sz="2500" dirty="0">
                <a:latin typeface="Carlito"/>
                <a:cs typeface="Carlito"/>
              </a:rPr>
              <a:t>and </a:t>
            </a:r>
            <a:r>
              <a:rPr sz="2500" spc="-5" dirty="0">
                <a:latin typeface="Carlito"/>
                <a:cs typeface="Carlito"/>
              </a:rPr>
              <a:t>match only local</a:t>
            </a:r>
            <a:r>
              <a:rPr sz="2500" spc="6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regions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ts val="299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Increased robustness</a:t>
            </a:r>
            <a:r>
              <a:rPr sz="2500" dirty="0">
                <a:latin typeface="Carlito"/>
                <a:cs typeface="Carlito"/>
              </a:rPr>
              <a:t> to</a:t>
            </a:r>
            <a:endParaRPr sz="2500">
              <a:latin typeface="Carlito"/>
              <a:cs typeface="Carlito"/>
            </a:endParaRPr>
          </a:p>
          <a:p>
            <a:pPr marL="469900">
              <a:lnSpc>
                <a:spcPts val="2635"/>
              </a:lnSpc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rlito"/>
                <a:cs typeface="Carlito"/>
              </a:rPr>
              <a:t>Occlusions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3587495"/>
            <a:ext cx="16389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dirty="0">
                <a:latin typeface="Carlito"/>
                <a:cs typeface="Carlito"/>
              </a:rPr>
              <a:t>A</a:t>
            </a:r>
            <a:r>
              <a:rPr sz="2200" spc="-5" dirty="0">
                <a:latin typeface="Carlito"/>
                <a:cs typeface="Carlito"/>
              </a:rPr>
              <a:t>r</a:t>
            </a:r>
            <a:r>
              <a:rPr sz="2200" spc="-10" dirty="0">
                <a:latin typeface="Carlito"/>
                <a:cs typeface="Carlito"/>
              </a:rPr>
              <a:t>t</a:t>
            </a:r>
            <a:r>
              <a:rPr sz="2200" spc="-15" dirty="0">
                <a:latin typeface="Carlito"/>
                <a:cs typeface="Carlito"/>
              </a:rPr>
              <a:t>i</a:t>
            </a:r>
            <a:r>
              <a:rPr sz="2200" dirty="0">
                <a:latin typeface="Carlito"/>
                <a:cs typeface="Carlito"/>
              </a:rPr>
              <a:t>cul</a:t>
            </a:r>
            <a:r>
              <a:rPr sz="2200" spc="-10" dirty="0">
                <a:latin typeface="Carlito"/>
                <a:cs typeface="Carlito"/>
              </a:rPr>
              <a:t>ati</a:t>
            </a:r>
            <a:r>
              <a:rPr sz="2200" spc="-5" dirty="0">
                <a:latin typeface="Carlito"/>
                <a:cs typeface="Carlito"/>
              </a:rPr>
              <a:t>o</a:t>
            </a:r>
            <a:r>
              <a:rPr sz="2200" dirty="0">
                <a:latin typeface="Carlito"/>
                <a:cs typeface="Carlito"/>
              </a:rPr>
              <a:t>n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9400" y="2286000"/>
            <a:ext cx="1773237" cy="1450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495800" y="5101437"/>
            <a:ext cx="2755900" cy="1135380"/>
            <a:chOff x="4495800" y="5101437"/>
            <a:chExt cx="2755900" cy="1135380"/>
          </a:xfrm>
        </p:grpSpPr>
        <p:sp>
          <p:nvSpPr>
            <p:cNvPr id="7" name="object 7"/>
            <p:cNvSpPr/>
            <p:nvPr/>
          </p:nvSpPr>
          <p:spPr>
            <a:xfrm>
              <a:off x="4495800" y="5110962"/>
              <a:ext cx="1343025" cy="1125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80100" y="5101437"/>
              <a:ext cx="1371600" cy="11350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97462" y="5750718"/>
              <a:ext cx="438150" cy="438150"/>
            </a:xfrm>
            <a:custGeom>
              <a:avLst/>
              <a:gdLst/>
              <a:ahLst/>
              <a:cxnLst/>
              <a:rect l="l" t="t" r="r" b="b"/>
              <a:pathLst>
                <a:path w="438150" h="438150">
                  <a:moveTo>
                    <a:pt x="0" y="219074"/>
                  </a:moveTo>
                  <a:lnTo>
                    <a:pt x="5785" y="168842"/>
                  </a:lnTo>
                  <a:lnTo>
                    <a:pt x="22267" y="122731"/>
                  </a:lnTo>
                  <a:lnTo>
                    <a:pt x="48128" y="82054"/>
                  </a:lnTo>
                  <a:lnTo>
                    <a:pt x="82054" y="48128"/>
                  </a:lnTo>
                  <a:lnTo>
                    <a:pt x="122731" y="22267"/>
                  </a:lnTo>
                  <a:lnTo>
                    <a:pt x="168842" y="5785"/>
                  </a:lnTo>
                  <a:lnTo>
                    <a:pt x="219074" y="0"/>
                  </a:lnTo>
                  <a:lnTo>
                    <a:pt x="269306" y="5785"/>
                  </a:lnTo>
                  <a:lnTo>
                    <a:pt x="315418" y="22267"/>
                  </a:lnTo>
                  <a:lnTo>
                    <a:pt x="356094" y="48128"/>
                  </a:lnTo>
                  <a:lnTo>
                    <a:pt x="390021" y="82054"/>
                  </a:lnTo>
                  <a:lnTo>
                    <a:pt x="415882" y="122731"/>
                  </a:lnTo>
                  <a:lnTo>
                    <a:pt x="432363" y="168842"/>
                  </a:lnTo>
                  <a:lnTo>
                    <a:pt x="438149" y="219074"/>
                  </a:lnTo>
                  <a:lnTo>
                    <a:pt x="432363" y="269306"/>
                  </a:lnTo>
                  <a:lnTo>
                    <a:pt x="415882" y="315418"/>
                  </a:lnTo>
                  <a:lnTo>
                    <a:pt x="390021" y="356094"/>
                  </a:lnTo>
                  <a:lnTo>
                    <a:pt x="356094" y="390021"/>
                  </a:lnTo>
                  <a:lnTo>
                    <a:pt x="315418" y="415882"/>
                  </a:lnTo>
                  <a:lnTo>
                    <a:pt x="269306" y="432363"/>
                  </a:lnTo>
                  <a:lnTo>
                    <a:pt x="219074" y="438149"/>
                  </a:lnTo>
                  <a:lnTo>
                    <a:pt x="168842" y="432363"/>
                  </a:lnTo>
                  <a:lnTo>
                    <a:pt x="122731" y="415882"/>
                  </a:lnTo>
                  <a:lnTo>
                    <a:pt x="82054" y="390021"/>
                  </a:lnTo>
                  <a:lnTo>
                    <a:pt x="48128" y="356094"/>
                  </a:lnTo>
                  <a:lnTo>
                    <a:pt x="22267" y="315418"/>
                  </a:lnTo>
                  <a:lnTo>
                    <a:pt x="5785" y="269306"/>
                  </a:lnTo>
                  <a:lnTo>
                    <a:pt x="0" y="219074"/>
                  </a:lnTo>
                  <a:close/>
                </a:path>
              </a:pathLst>
            </a:custGeom>
            <a:ln w="253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19874" y="5776118"/>
              <a:ext cx="401955" cy="401955"/>
            </a:xfrm>
            <a:custGeom>
              <a:avLst/>
              <a:gdLst/>
              <a:ahLst/>
              <a:cxnLst/>
              <a:rect l="l" t="t" r="r" b="b"/>
              <a:pathLst>
                <a:path w="401954" h="401954">
                  <a:moveTo>
                    <a:pt x="0" y="200818"/>
                  </a:moveTo>
                  <a:lnTo>
                    <a:pt x="5303" y="154772"/>
                  </a:lnTo>
                  <a:lnTo>
                    <a:pt x="20411" y="112503"/>
                  </a:lnTo>
                  <a:lnTo>
                    <a:pt x="44117" y="75216"/>
                  </a:lnTo>
                  <a:lnTo>
                    <a:pt x="75216" y="44117"/>
                  </a:lnTo>
                  <a:lnTo>
                    <a:pt x="112503" y="20411"/>
                  </a:lnTo>
                  <a:lnTo>
                    <a:pt x="154772" y="5303"/>
                  </a:lnTo>
                  <a:lnTo>
                    <a:pt x="200818" y="0"/>
                  </a:lnTo>
                  <a:lnTo>
                    <a:pt x="246864" y="5303"/>
                  </a:lnTo>
                  <a:lnTo>
                    <a:pt x="289133" y="20411"/>
                  </a:lnTo>
                  <a:lnTo>
                    <a:pt x="326420" y="44117"/>
                  </a:lnTo>
                  <a:lnTo>
                    <a:pt x="357520" y="75216"/>
                  </a:lnTo>
                  <a:lnTo>
                    <a:pt x="381226" y="112503"/>
                  </a:lnTo>
                  <a:lnTo>
                    <a:pt x="396334" y="154772"/>
                  </a:lnTo>
                  <a:lnTo>
                    <a:pt x="401637" y="200818"/>
                  </a:lnTo>
                  <a:lnTo>
                    <a:pt x="396334" y="246864"/>
                  </a:lnTo>
                  <a:lnTo>
                    <a:pt x="381226" y="289133"/>
                  </a:lnTo>
                  <a:lnTo>
                    <a:pt x="357520" y="326420"/>
                  </a:lnTo>
                  <a:lnTo>
                    <a:pt x="326420" y="357520"/>
                  </a:lnTo>
                  <a:lnTo>
                    <a:pt x="289133" y="381226"/>
                  </a:lnTo>
                  <a:lnTo>
                    <a:pt x="246864" y="396333"/>
                  </a:lnTo>
                  <a:lnTo>
                    <a:pt x="200818" y="401637"/>
                  </a:lnTo>
                  <a:lnTo>
                    <a:pt x="154772" y="396333"/>
                  </a:lnTo>
                  <a:lnTo>
                    <a:pt x="112503" y="381226"/>
                  </a:lnTo>
                  <a:lnTo>
                    <a:pt x="75216" y="357520"/>
                  </a:lnTo>
                  <a:lnTo>
                    <a:pt x="44117" y="326420"/>
                  </a:lnTo>
                  <a:lnTo>
                    <a:pt x="20411" y="289133"/>
                  </a:lnTo>
                  <a:lnTo>
                    <a:pt x="5303" y="246864"/>
                  </a:lnTo>
                  <a:lnTo>
                    <a:pt x="0" y="200818"/>
                  </a:lnTo>
                  <a:close/>
                </a:path>
              </a:pathLst>
            </a:custGeom>
            <a:ln w="253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320332" y="4223651"/>
            <a:ext cx="664845" cy="591185"/>
            <a:chOff x="6320332" y="4223651"/>
            <a:chExt cx="664845" cy="591185"/>
          </a:xfrm>
        </p:grpSpPr>
        <p:sp>
          <p:nvSpPr>
            <p:cNvPr id="12" name="object 12"/>
            <p:cNvSpPr/>
            <p:nvPr/>
          </p:nvSpPr>
          <p:spPr>
            <a:xfrm>
              <a:off x="6383705" y="4223651"/>
              <a:ext cx="601096" cy="5909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20332" y="4320235"/>
              <a:ext cx="335440" cy="2552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48723" y="4409873"/>
            <a:ext cx="253365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450" spc="-10" dirty="0">
                <a:latin typeface="Carlito"/>
                <a:cs typeface="Carlito"/>
              </a:rPr>
              <a:t>θ</a:t>
            </a:r>
            <a:r>
              <a:rPr sz="1800" spc="-15" baseline="-11574" dirty="0">
                <a:latin typeface="Carlito"/>
                <a:cs typeface="Carlito"/>
              </a:rPr>
              <a:t>q</a:t>
            </a:r>
            <a:endParaRPr sz="1800" baseline="-11574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20935" y="4250109"/>
            <a:ext cx="278130" cy="135890"/>
          </a:xfrm>
          <a:custGeom>
            <a:avLst/>
            <a:gdLst/>
            <a:ahLst/>
            <a:cxnLst/>
            <a:rect l="l" t="t" r="r" b="b"/>
            <a:pathLst>
              <a:path w="278129" h="135889">
                <a:moveTo>
                  <a:pt x="277735" y="25381"/>
                </a:moveTo>
                <a:lnTo>
                  <a:pt x="231589" y="6776"/>
                </a:lnTo>
                <a:lnTo>
                  <a:pt x="184006" y="0"/>
                </a:lnTo>
                <a:lnTo>
                  <a:pt x="137135" y="4771"/>
                </a:lnTo>
                <a:lnTo>
                  <a:pt x="93120" y="20808"/>
                </a:lnTo>
                <a:lnTo>
                  <a:pt x="54110" y="47830"/>
                </a:lnTo>
                <a:lnTo>
                  <a:pt x="20819" y="88103"/>
                </a:lnTo>
                <a:lnTo>
                  <a:pt x="8773" y="110989"/>
                </a:lnTo>
                <a:lnTo>
                  <a:pt x="0" y="135455"/>
                </a:lnTo>
              </a:path>
            </a:pathLst>
          </a:custGeom>
          <a:ln w="7432">
            <a:solidFill>
              <a:srgbClr val="ED20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86472" y="4214023"/>
            <a:ext cx="12128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ED2024"/>
                </a:solidFill>
                <a:latin typeface="Carlito"/>
                <a:cs typeface="Carlito"/>
              </a:rPr>
              <a:t>φ</a:t>
            </a:r>
            <a:endParaRPr sz="115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534591" y="3531751"/>
            <a:ext cx="755015" cy="947419"/>
            <a:chOff x="6534591" y="3531751"/>
            <a:chExt cx="755015" cy="947419"/>
          </a:xfrm>
        </p:grpSpPr>
        <p:sp>
          <p:nvSpPr>
            <p:cNvPr id="18" name="object 18"/>
            <p:cNvSpPr/>
            <p:nvPr/>
          </p:nvSpPr>
          <p:spPr>
            <a:xfrm>
              <a:off x="6545850" y="4463753"/>
              <a:ext cx="408305" cy="1905"/>
            </a:xfrm>
            <a:custGeom>
              <a:avLst/>
              <a:gdLst/>
              <a:ahLst/>
              <a:cxnLst/>
              <a:rect l="l" t="t" r="r" b="b"/>
              <a:pathLst>
                <a:path w="408304" h="1904">
                  <a:moveTo>
                    <a:pt x="0" y="1856"/>
                  </a:moveTo>
                  <a:lnTo>
                    <a:pt x="408130" y="0"/>
                  </a:lnTo>
                </a:path>
              </a:pathLst>
            </a:custGeom>
            <a:ln w="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40306" y="3537466"/>
              <a:ext cx="743585" cy="935990"/>
            </a:xfrm>
            <a:custGeom>
              <a:avLst/>
              <a:gdLst/>
              <a:ahLst/>
              <a:cxnLst/>
              <a:rect l="l" t="t" r="r" b="b"/>
              <a:pathLst>
                <a:path w="743584" h="935989">
                  <a:moveTo>
                    <a:pt x="743503" y="0"/>
                  </a:moveTo>
                  <a:lnTo>
                    <a:pt x="16693" y="933717"/>
                  </a:lnTo>
                  <a:lnTo>
                    <a:pt x="0" y="935573"/>
                  </a:lnTo>
                </a:path>
              </a:pathLst>
            </a:custGeom>
            <a:ln w="11155">
              <a:solidFill>
                <a:srgbClr val="0DB1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859942" y="3937694"/>
            <a:ext cx="25590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30" dirty="0">
                <a:solidFill>
                  <a:srgbClr val="0DB14B"/>
                </a:solidFill>
                <a:latin typeface="Carlito"/>
                <a:cs typeface="Carlito"/>
              </a:rPr>
              <a:t>d</a:t>
            </a:r>
            <a:r>
              <a:rPr sz="1725" spc="44" baseline="-12077" dirty="0">
                <a:solidFill>
                  <a:srgbClr val="0DB14B"/>
                </a:solidFill>
                <a:latin typeface="Carlito"/>
                <a:cs typeface="Carlito"/>
              </a:rPr>
              <a:t>q</a:t>
            </a:r>
            <a:endParaRPr sz="1725" baseline="-12077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07893" y="3507641"/>
            <a:ext cx="1108075" cy="1284605"/>
            <a:chOff x="6207893" y="3507641"/>
            <a:chExt cx="1108075" cy="1284605"/>
          </a:xfrm>
        </p:grpSpPr>
        <p:sp>
          <p:nvSpPr>
            <p:cNvPr id="22" name="object 22"/>
            <p:cNvSpPr/>
            <p:nvPr/>
          </p:nvSpPr>
          <p:spPr>
            <a:xfrm>
              <a:off x="7199013" y="3507641"/>
              <a:ext cx="116427" cy="11628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20503" y="4445412"/>
              <a:ext cx="47625" cy="46990"/>
            </a:xfrm>
            <a:custGeom>
              <a:avLst/>
              <a:gdLst/>
              <a:ahLst/>
              <a:cxnLst/>
              <a:rect l="l" t="t" r="r" b="b"/>
              <a:pathLst>
                <a:path w="47625" h="46989">
                  <a:moveTo>
                    <a:pt x="25112" y="0"/>
                  </a:moveTo>
                  <a:lnTo>
                    <a:pt x="16420" y="1190"/>
                  </a:lnTo>
                  <a:lnTo>
                    <a:pt x="8591" y="5340"/>
                  </a:lnTo>
                  <a:lnTo>
                    <a:pt x="2290" y="13176"/>
                  </a:lnTo>
                  <a:lnTo>
                    <a:pt x="0" y="22074"/>
                  </a:lnTo>
                  <a:lnTo>
                    <a:pt x="1547" y="31002"/>
                  </a:lnTo>
                  <a:lnTo>
                    <a:pt x="6762" y="38931"/>
                  </a:lnTo>
                  <a:lnTo>
                    <a:pt x="14620" y="44445"/>
                  </a:lnTo>
                  <a:lnTo>
                    <a:pt x="23512" y="46826"/>
                  </a:lnTo>
                  <a:lnTo>
                    <a:pt x="32392" y="45723"/>
                  </a:lnTo>
                  <a:lnTo>
                    <a:pt x="40214" y="40786"/>
                  </a:lnTo>
                  <a:lnTo>
                    <a:pt x="45458" y="33906"/>
                  </a:lnTo>
                  <a:lnTo>
                    <a:pt x="47205" y="25328"/>
                  </a:lnTo>
                  <a:lnTo>
                    <a:pt x="45458" y="16081"/>
                  </a:lnTo>
                  <a:lnTo>
                    <a:pt x="40214" y="7194"/>
                  </a:lnTo>
                  <a:lnTo>
                    <a:pt x="33450" y="1943"/>
                  </a:lnTo>
                  <a:lnTo>
                    <a:pt x="25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20503" y="4445407"/>
              <a:ext cx="47625" cy="46990"/>
            </a:xfrm>
            <a:custGeom>
              <a:avLst/>
              <a:gdLst/>
              <a:ahLst/>
              <a:cxnLst/>
              <a:rect l="l" t="t" r="r" b="b"/>
              <a:pathLst>
                <a:path w="47625" h="46989">
                  <a:moveTo>
                    <a:pt x="6763" y="38932"/>
                  </a:moveTo>
                  <a:lnTo>
                    <a:pt x="1548" y="31005"/>
                  </a:lnTo>
                  <a:lnTo>
                    <a:pt x="0" y="22077"/>
                  </a:lnTo>
                  <a:lnTo>
                    <a:pt x="2290" y="13179"/>
                  </a:lnTo>
                  <a:lnTo>
                    <a:pt x="8590" y="5340"/>
                  </a:lnTo>
                  <a:lnTo>
                    <a:pt x="16419" y="1190"/>
                  </a:lnTo>
                  <a:lnTo>
                    <a:pt x="25110" y="0"/>
                  </a:lnTo>
                  <a:lnTo>
                    <a:pt x="33447" y="1944"/>
                  </a:lnTo>
                  <a:lnTo>
                    <a:pt x="40213" y="7196"/>
                  </a:lnTo>
                  <a:lnTo>
                    <a:pt x="45457" y="16083"/>
                  </a:lnTo>
                  <a:lnTo>
                    <a:pt x="47205" y="25330"/>
                  </a:lnTo>
                  <a:lnTo>
                    <a:pt x="45457" y="33909"/>
                  </a:lnTo>
                  <a:lnTo>
                    <a:pt x="40213" y="40788"/>
                  </a:lnTo>
                  <a:lnTo>
                    <a:pt x="32391" y="45726"/>
                  </a:lnTo>
                  <a:lnTo>
                    <a:pt x="23512" y="46830"/>
                  </a:lnTo>
                  <a:lnTo>
                    <a:pt x="14621" y="44449"/>
                  </a:lnTo>
                  <a:lnTo>
                    <a:pt x="6763" y="3893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13470" y="4129599"/>
              <a:ext cx="654685" cy="657225"/>
            </a:xfrm>
            <a:custGeom>
              <a:avLst/>
              <a:gdLst/>
              <a:ahLst/>
              <a:cxnLst/>
              <a:rect l="l" t="t" r="r" b="b"/>
              <a:pathLst>
                <a:path w="654684" h="657225">
                  <a:moveTo>
                    <a:pt x="88282" y="542845"/>
                  </a:moveTo>
                  <a:lnTo>
                    <a:pt x="57901" y="504130"/>
                  </a:lnTo>
                  <a:lnTo>
                    <a:pt x="33890" y="462607"/>
                  </a:lnTo>
                  <a:lnTo>
                    <a:pt x="16241" y="418993"/>
                  </a:lnTo>
                  <a:lnTo>
                    <a:pt x="4947" y="374004"/>
                  </a:lnTo>
                  <a:lnTo>
                    <a:pt x="0" y="328355"/>
                  </a:lnTo>
                  <a:lnTo>
                    <a:pt x="1391" y="282763"/>
                  </a:lnTo>
                  <a:lnTo>
                    <a:pt x="9113" y="237943"/>
                  </a:lnTo>
                  <a:lnTo>
                    <a:pt x="23157" y="194612"/>
                  </a:lnTo>
                  <a:lnTo>
                    <a:pt x="43517" y="153485"/>
                  </a:lnTo>
                  <a:lnTo>
                    <a:pt x="70183" y="115278"/>
                  </a:lnTo>
                  <a:lnTo>
                    <a:pt x="103148" y="80708"/>
                  </a:lnTo>
                  <a:lnTo>
                    <a:pt x="140970" y="51479"/>
                  </a:lnTo>
                  <a:lnTo>
                    <a:pt x="181771" y="28853"/>
                  </a:lnTo>
                  <a:lnTo>
                    <a:pt x="224838" y="12772"/>
                  </a:lnTo>
                  <a:lnTo>
                    <a:pt x="269456" y="3174"/>
                  </a:lnTo>
                  <a:lnTo>
                    <a:pt x="314913" y="0"/>
                  </a:lnTo>
                  <a:lnTo>
                    <a:pt x="360496" y="3189"/>
                  </a:lnTo>
                  <a:lnTo>
                    <a:pt x="405491" y="12681"/>
                  </a:lnTo>
                  <a:lnTo>
                    <a:pt x="449185" y="28417"/>
                  </a:lnTo>
                  <a:lnTo>
                    <a:pt x="490864" y="50335"/>
                  </a:lnTo>
                  <a:lnTo>
                    <a:pt x="529816" y="78377"/>
                  </a:lnTo>
                  <a:lnTo>
                    <a:pt x="565326" y="112481"/>
                  </a:lnTo>
                  <a:lnTo>
                    <a:pt x="596087" y="151650"/>
                  </a:lnTo>
                  <a:lnTo>
                    <a:pt x="620325" y="193545"/>
                  </a:lnTo>
                  <a:lnTo>
                    <a:pt x="638073" y="237456"/>
                  </a:lnTo>
                  <a:lnTo>
                    <a:pt x="649365" y="282678"/>
                  </a:lnTo>
                  <a:lnTo>
                    <a:pt x="654235" y="328501"/>
                  </a:lnTo>
                  <a:lnTo>
                    <a:pt x="652716" y="374218"/>
                  </a:lnTo>
                  <a:lnTo>
                    <a:pt x="644842" y="419121"/>
                  </a:lnTo>
                  <a:lnTo>
                    <a:pt x="630645" y="462502"/>
                  </a:lnTo>
                  <a:lnTo>
                    <a:pt x="610161" y="503654"/>
                  </a:lnTo>
                  <a:lnTo>
                    <a:pt x="583421" y="541868"/>
                  </a:lnTo>
                  <a:lnTo>
                    <a:pt x="550460" y="576436"/>
                  </a:lnTo>
                  <a:lnTo>
                    <a:pt x="512635" y="605668"/>
                  </a:lnTo>
                  <a:lnTo>
                    <a:pt x="471827" y="628287"/>
                  </a:lnTo>
                  <a:lnTo>
                    <a:pt x="428750" y="644346"/>
                  </a:lnTo>
                  <a:lnTo>
                    <a:pt x="384121" y="653896"/>
                  </a:lnTo>
                  <a:lnTo>
                    <a:pt x="338653" y="656989"/>
                  </a:lnTo>
                  <a:lnTo>
                    <a:pt x="293061" y="653677"/>
                  </a:lnTo>
                  <a:lnTo>
                    <a:pt x="248062" y="644011"/>
                  </a:lnTo>
                  <a:lnTo>
                    <a:pt x="204369" y="628044"/>
                  </a:lnTo>
                  <a:lnTo>
                    <a:pt x="162698" y="605826"/>
                  </a:lnTo>
                  <a:lnTo>
                    <a:pt x="123764" y="577409"/>
                  </a:lnTo>
                  <a:lnTo>
                    <a:pt x="88282" y="542845"/>
                  </a:lnTo>
                  <a:close/>
                </a:path>
              </a:pathLst>
            </a:custGeom>
            <a:ln w="11153">
              <a:solidFill>
                <a:srgbClr val="39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899025" y="3429000"/>
            <a:ext cx="1033780" cy="1382395"/>
            <a:chOff x="4899025" y="3429000"/>
            <a:chExt cx="1033780" cy="1382395"/>
          </a:xfrm>
        </p:grpSpPr>
        <p:sp>
          <p:nvSpPr>
            <p:cNvPr id="27" name="object 27"/>
            <p:cNvSpPr/>
            <p:nvPr/>
          </p:nvSpPr>
          <p:spPr>
            <a:xfrm>
              <a:off x="4899025" y="3429000"/>
              <a:ext cx="1033462" cy="13818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07158" y="4515924"/>
              <a:ext cx="372745" cy="121285"/>
            </a:xfrm>
            <a:custGeom>
              <a:avLst/>
              <a:gdLst/>
              <a:ahLst/>
              <a:cxnLst/>
              <a:rect l="l" t="t" r="r" b="b"/>
              <a:pathLst>
                <a:path w="372745" h="121285">
                  <a:moveTo>
                    <a:pt x="372728" y="0"/>
                  </a:moveTo>
                  <a:lnTo>
                    <a:pt x="0" y="121223"/>
                  </a:lnTo>
                </a:path>
              </a:pathLst>
            </a:custGeom>
            <a:ln w="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53177" y="4612843"/>
              <a:ext cx="73025" cy="41275"/>
            </a:xfrm>
            <a:custGeom>
              <a:avLst/>
              <a:gdLst/>
              <a:ahLst/>
              <a:cxnLst/>
              <a:rect l="l" t="t" r="r" b="b"/>
              <a:pathLst>
                <a:path w="73025" h="41275">
                  <a:moveTo>
                    <a:pt x="59524" y="0"/>
                  </a:moveTo>
                  <a:lnTo>
                    <a:pt x="56226" y="2932"/>
                  </a:lnTo>
                  <a:lnTo>
                    <a:pt x="49774" y="8145"/>
                  </a:lnTo>
                  <a:lnTo>
                    <a:pt x="41222" y="14432"/>
                  </a:lnTo>
                  <a:lnTo>
                    <a:pt x="31623" y="20586"/>
                  </a:lnTo>
                  <a:lnTo>
                    <a:pt x="23022" y="27174"/>
                  </a:lnTo>
                  <a:lnTo>
                    <a:pt x="14416" y="32894"/>
                  </a:lnTo>
                  <a:lnTo>
                    <a:pt x="6507" y="37569"/>
                  </a:lnTo>
                  <a:lnTo>
                    <a:pt x="0" y="41020"/>
                  </a:lnTo>
                  <a:lnTo>
                    <a:pt x="7659" y="39659"/>
                  </a:lnTo>
                  <a:lnTo>
                    <a:pt x="16535" y="38471"/>
                  </a:lnTo>
                  <a:lnTo>
                    <a:pt x="26449" y="37631"/>
                  </a:lnTo>
                  <a:lnTo>
                    <a:pt x="37223" y="37312"/>
                  </a:lnTo>
                  <a:lnTo>
                    <a:pt x="56307" y="37544"/>
                  </a:lnTo>
                  <a:lnTo>
                    <a:pt x="64486" y="38094"/>
                  </a:lnTo>
                  <a:lnTo>
                    <a:pt x="72694" y="39166"/>
                  </a:lnTo>
                  <a:lnTo>
                    <a:pt x="59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54372" y="4299795"/>
              <a:ext cx="153035" cy="285750"/>
            </a:xfrm>
            <a:custGeom>
              <a:avLst/>
              <a:gdLst/>
              <a:ahLst/>
              <a:cxnLst/>
              <a:rect l="l" t="t" r="r" b="b"/>
              <a:pathLst>
                <a:path w="153035" h="285750">
                  <a:moveTo>
                    <a:pt x="11149" y="285174"/>
                  </a:moveTo>
                  <a:lnTo>
                    <a:pt x="6271" y="268043"/>
                  </a:lnTo>
                  <a:lnTo>
                    <a:pt x="2787" y="250419"/>
                  </a:lnTo>
                  <a:lnTo>
                    <a:pt x="696" y="232447"/>
                  </a:lnTo>
                  <a:lnTo>
                    <a:pt x="0" y="214272"/>
                  </a:lnTo>
                  <a:lnTo>
                    <a:pt x="5112" y="165521"/>
                  </a:lnTo>
                  <a:lnTo>
                    <a:pt x="19756" y="120599"/>
                  </a:lnTo>
                  <a:lnTo>
                    <a:pt x="42890" y="80545"/>
                  </a:lnTo>
                  <a:lnTo>
                    <a:pt x="73472" y="46401"/>
                  </a:lnTo>
                  <a:lnTo>
                    <a:pt x="110463" y="19205"/>
                  </a:lnTo>
                  <a:lnTo>
                    <a:pt x="152820" y="0"/>
                  </a:lnTo>
                </a:path>
              </a:pathLst>
            </a:custGeom>
            <a:ln w="7438">
              <a:solidFill>
                <a:srgbClr val="ED20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298744" y="4231520"/>
            <a:ext cx="17208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10" dirty="0">
                <a:solidFill>
                  <a:srgbClr val="ED2024"/>
                </a:solidFill>
                <a:latin typeface="Carlito"/>
                <a:cs typeface="Carlito"/>
              </a:rPr>
              <a:t>φ</a:t>
            </a:r>
            <a:endParaRPr sz="1750"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183396" y="3641668"/>
            <a:ext cx="794385" cy="1005205"/>
            <a:chOff x="5183396" y="3641668"/>
            <a:chExt cx="794385" cy="1005205"/>
          </a:xfrm>
        </p:grpSpPr>
        <p:sp>
          <p:nvSpPr>
            <p:cNvPr id="33" name="object 33"/>
            <p:cNvSpPr/>
            <p:nvPr/>
          </p:nvSpPr>
          <p:spPr>
            <a:xfrm>
              <a:off x="5364420" y="4514064"/>
              <a:ext cx="247687" cy="1323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87382" y="4517780"/>
              <a:ext cx="486409" cy="0"/>
            </a:xfrm>
            <a:custGeom>
              <a:avLst/>
              <a:gdLst/>
              <a:ahLst/>
              <a:cxnLst/>
              <a:rect l="l" t="t" r="r" b="b"/>
              <a:pathLst>
                <a:path w="486410">
                  <a:moveTo>
                    <a:pt x="0" y="0"/>
                  </a:moveTo>
                  <a:lnTo>
                    <a:pt x="486367" y="0"/>
                  </a:lnTo>
                </a:path>
              </a:pathLst>
            </a:custGeom>
            <a:ln w="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89118" y="3647389"/>
              <a:ext cx="290830" cy="866775"/>
            </a:xfrm>
            <a:custGeom>
              <a:avLst/>
              <a:gdLst/>
              <a:ahLst/>
              <a:cxnLst/>
              <a:rect l="l" t="t" r="r" b="b"/>
              <a:pathLst>
                <a:path w="290829" h="866775">
                  <a:moveTo>
                    <a:pt x="0" y="0"/>
                  </a:moveTo>
                  <a:lnTo>
                    <a:pt x="290766" y="866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B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89111" y="3647383"/>
              <a:ext cx="290830" cy="866775"/>
            </a:xfrm>
            <a:custGeom>
              <a:avLst/>
              <a:gdLst/>
              <a:ahLst/>
              <a:cxnLst/>
              <a:rect l="l" t="t" r="r" b="b"/>
              <a:pathLst>
                <a:path w="290829" h="866775">
                  <a:moveTo>
                    <a:pt x="290774" y="866685"/>
                  </a:moveTo>
                  <a:lnTo>
                    <a:pt x="0" y="0"/>
                  </a:lnTo>
                </a:path>
              </a:pathLst>
            </a:custGeom>
            <a:ln w="11159">
              <a:solidFill>
                <a:srgbClr val="0DB1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93139" y="4526760"/>
            <a:ext cx="4231640" cy="76771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95"/>
              </a:spcBef>
            </a:pPr>
            <a:r>
              <a:rPr sz="1750" spc="5" dirty="0">
                <a:latin typeface="Carlito"/>
                <a:cs typeface="Carlito"/>
              </a:rPr>
              <a:t>θ</a:t>
            </a: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2978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220" dirty="0">
                <a:latin typeface="Carlito"/>
                <a:cs typeface="Carlito"/>
              </a:rPr>
              <a:t>Intra-­‐category</a:t>
            </a:r>
            <a:r>
              <a:rPr sz="2200" spc="-5" dirty="0">
                <a:latin typeface="Carlito"/>
                <a:cs typeface="Carlito"/>
              </a:rPr>
              <a:t> variations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41201" y="3853611"/>
            <a:ext cx="123189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0DB14B"/>
                </a:solidFill>
                <a:latin typeface="Carlito"/>
                <a:cs typeface="Carlito"/>
              </a:rPr>
              <a:t>d</a:t>
            </a:r>
            <a:endParaRPr sz="145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137977" y="3609332"/>
            <a:ext cx="619760" cy="1197610"/>
            <a:chOff x="5137977" y="3609332"/>
            <a:chExt cx="619760" cy="1197610"/>
          </a:xfrm>
        </p:grpSpPr>
        <p:sp>
          <p:nvSpPr>
            <p:cNvPr id="40" name="object 40"/>
            <p:cNvSpPr/>
            <p:nvPr/>
          </p:nvSpPr>
          <p:spPr>
            <a:xfrm>
              <a:off x="5449224" y="4485266"/>
              <a:ext cx="72536" cy="744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37977" y="3609332"/>
              <a:ext cx="106174" cy="1098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13490" y="4242081"/>
              <a:ext cx="538480" cy="559435"/>
            </a:xfrm>
            <a:custGeom>
              <a:avLst/>
              <a:gdLst/>
              <a:ahLst/>
              <a:cxnLst/>
              <a:rect l="l" t="t" r="r" b="b"/>
              <a:pathLst>
                <a:path w="538479" h="559435">
                  <a:moveTo>
                    <a:pt x="538462" y="279417"/>
                  </a:moveTo>
                  <a:lnTo>
                    <a:pt x="534105" y="329780"/>
                  </a:lnTo>
                  <a:lnTo>
                    <a:pt x="521546" y="377138"/>
                  </a:lnTo>
                  <a:lnTo>
                    <a:pt x="501550" y="420713"/>
                  </a:lnTo>
                  <a:lnTo>
                    <a:pt x="474883" y="459723"/>
                  </a:lnTo>
                  <a:lnTo>
                    <a:pt x="442311" y="493389"/>
                  </a:lnTo>
                  <a:lnTo>
                    <a:pt x="404600" y="520932"/>
                  </a:lnTo>
                  <a:lnTo>
                    <a:pt x="362514" y="541570"/>
                  </a:lnTo>
                  <a:lnTo>
                    <a:pt x="316821" y="554525"/>
                  </a:lnTo>
                  <a:lnTo>
                    <a:pt x="268286" y="559017"/>
                  </a:lnTo>
                  <a:lnTo>
                    <a:pt x="219815" y="554525"/>
                  </a:lnTo>
                  <a:lnTo>
                    <a:pt x="174295" y="541570"/>
                  </a:lnTo>
                  <a:lnTo>
                    <a:pt x="132462" y="520932"/>
                  </a:lnTo>
                  <a:lnTo>
                    <a:pt x="95048" y="493389"/>
                  </a:lnTo>
                  <a:lnTo>
                    <a:pt x="62790" y="459723"/>
                  </a:lnTo>
                  <a:lnTo>
                    <a:pt x="36421" y="420713"/>
                  </a:lnTo>
                  <a:lnTo>
                    <a:pt x="16677" y="377138"/>
                  </a:lnTo>
                  <a:lnTo>
                    <a:pt x="4291" y="329780"/>
                  </a:lnTo>
                  <a:lnTo>
                    <a:pt x="0" y="279417"/>
                  </a:lnTo>
                  <a:lnTo>
                    <a:pt x="4291" y="229100"/>
                  </a:lnTo>
                  <a:lnTo>
                    <a:pt x="16677" y="181780"/>
                  </a:lnTo>
                  <a:lnTo>
                    <a:pt x="36421" y="138236"/>
                  </a:lnTo>
                  <a:lnTo>
                    <a:pt x="62790" y="99249"/>
                  </a:lnTo>
                  <a:lnTo>
                    <a:pt x="95048" y="65601"/>
                  </a:lnTo>
                  <a:lnTo>
                    <a:pt x="132462" y="38071"/>
                  </a:lnTo>
                  <a:lnTo>
                    <a:pt x="174295" y="17441"/>
                  </a:lnTo>
                  <a:lnTo>
                    <a:pt x="219815" y="4490"/>
                  </a:lnTo>
                  <a:lnTo>
                    <a:pt x="268286" y="0"/>
                  </a:lnTo>
                  <a:lnTo>
                    <a:pt x="316821" y="4490"/>
                  </a:lnTo>
                  <a:lnTo>
                    <a:pt x="362514" y="17441"/>
                  </a:lnTo>
                  <a:lnTo>
                    <a:pt x="404600" y="38071"/>
                  </a:lnTo>
                  <a:lnTo>
                    <a:pt x="442311" y="65601"/>
                  </a:lnTo>
                  <a:lnTo>
                    <a:pt x="474883" y="99249"/>
                  </a:lnTo>
                  <a:lnTo>
                    <a:pt x="501550" y="138236"/>
                  </a:lnTo>
                  <a:lnTo>
                    <a:pt x="521546" y="181780"/>
                  </a:lnTo>
                  <a:lnTo>
                    <a:pt x="534105" y="229100"/>
                  </a:lnTo>
                  <a:lnTo>
                    <a:pt x="538462" y="279417"/>
                  </a:lnTo>
                  <a:close/>
                </a:path>
              </a:pathLst>
            </a:custGeom>
            <a:ln w="11154">
              <a:solidFill>
                <a:srgbClr val="3953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</a:t>
            </a:r>
            <a:r>
              <a:rPr spc="-1065" dirty="0"/>
              <a:t>-­‐</a:t>
            </a:r>
            <a:r>
              <a:rPr dirty="0"/>
              <a:t>Oc</a:t>
            </a:r>
            <a:r>
              <a:rPr spc="-730" dirty="0"/>
              <a:t>t-­‐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5082540" y="6473288"/>
            <a:ext cx="119253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Fei-Fei</a:t>
            </a:r>
            <a:r>
              <a:rPr spc="-80" dirty="0"/>
              <a:t> </a:t>
            </a:r>
            <a:r>
              <a:rPr spc="-15" dirty="0"/>
              <a:t>Li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2238</Words>
  <Application>Microsoft Office PowerPoint</Application>
  <PresentationFormat>On-screen Show (4:3)</PresentationFormat>
  <Paragraphs>592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Lecture 6: Finding Features (part 1/2)</vt:lpstr>
      <vt:lpstr>What we will learn today?</vt:lpstr>
      <vt:lpstr>What we will learn today?</vt:lpstr>
      <vt:lpstr>Image matching: a challenging problem</vt:lpstr>
      <vt:lpstr>Image matching: a challenging problem</vt:lpstr>
      <vt:lpstr>Harder Case</vt:lpstr>
      <vt:lpstr>Harder Still?</vt:lpstr>
      <vt:lpstr>Answer Below (Look for tiny colored squares)</vt:lpstr>
      <vt:lpstr>Motivation for using local features</vt:lpstr>
      <vt:lpstr>General Approach</vt:lpstr>
      <vt:lpstr>Common Requirements</vt:lpstr>
      <vt:lpstr>Common Requirements</vt:lpstr>
      <vt:lpstr>Invariance: Geometric Transformations</vt:lpstr>
      <vt:lpstr>Levels of Geometric Invariance</vt:lpstr>
      <vt:lpstr>Invariance: Photometric Transformations</vt:lpstr>
      <vt:lpstr>Requirements</vt:lpstr>
      <vt:lpstr>Many Existing Detectors Available</vt:lpstr>
      <vt:lpstr>Keypoint Localization</vt:lpstr>
      <vt:lpstr>Finding Corners</vt:lpstr>
      <vt:lpstr>Corners as Distinctive Interest Points</vt:lpstr>
      <vt:lpstr>Harris Detector Formulation</vt:lpstr>
      <vt:lpstr>Harris Detector Formulation</vt:lpstr>
      <vt:lpstr>Harris Detector Formulation</vt:lpstr>
      <vt:lpstr>What Does This Matrix Reveal?</vt:lpstr>
      <vt:lpstr>What Does This Matrix Reveal?</vt:lpstr>
      <vt:lpstr>General Case</vt:lpstr>
      <vt:lpstr>Interpreting the Eigenvalues</vt:lpstr>
      <vt:lpstr>Corner Response Function</vt:lpstr>
      <vt:lpstr>Window Function w(x,y)</vt:lpstr>
      <vt:lpstr>Summary: Harris Detector [Harris88]</vt:lpstr>
      <vt:lpstr>Harris Detector: Workﬂow</vt:lpstr>
      <vt:lpstr>Harris Detector: Workﬂow -­‐ computer corner responses θ</vt:lpstr>
      <vt:lpstr>Harris Detector: Workﬂow -­‐ Take only the local maxima of θ, where θ&gt;threshold</vt:lpstr>
      <vt:lpstr>Harris Detector: Workﬂow -­‐ Resulting Harris points</vt:lpstr>
      <vt:lpstr>Harris Detector – Responses [Harris88]</vt:lpstr>
      <vt:lpstr>Harris Detector – Responses [Harris88]</vt:lpstr>
      <vt:lpstr>Harris Detector – Responses [Harris88]</vt:lpstr>
      <vt:lpstr>Harris Detector: Properties</vt:lpstr>
      <vt:lpstr>Harris Detector: Properties</vt:lpstr>
      <vt:lpstr>Harris Detector: Properties</vt:lpstr>
      <vt:lpstr>What we have learned today?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 Finding Features (part 1/2)</dc:title>
  <dc:creator>Sindhu</dc:creator>
  <cp:lastModifiedBy>Sindhu</cp:lastModifiedBy>
  <cp:revision>1</cp:revision>
  <dcterms:created xsi:type="dcterms:W3CDTF">2020-02-04T09:01:04Z</dcterms:created>
  <dcterms:modified xsi:type="dcterms:W3CDTF">2020-02-04T09:18:03Z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2014-10-02T00:00:00Z</vt:filetime>
  </property>
  <property fmtid="{D5CDD505-2E9C-101B-9397-08002B2CF9AE}" pid="3" name="Creator">
    <vt:lpwstr>PowerPoint</vt:lpwstr>
  </property>
  <property fmtid="{D5CDD505-2E9C-101B-9397-08002B2CF9AE}" pid="4" name="LastSaved">
    <vt:filetime>2020-02-04T00:00:00Z</vt:filetime>
  </property>
</Properties>
</file>