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778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BB916-7141-2A46-B2C6-C63F4184A4C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241C-B5AB-1841-B139-00DFD09BA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7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multiply? What if brightness becomes too large?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C241C-B5AB-1841-B139-00DFD09BA9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if brightness becomes too large?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C241C-B5AB-1841-B139-00DFD09BA9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1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editor doesn’t</a:t>
            </a:r>
            <a:r>
              <a:rPr lang="en-US" baseline="0" dirty="0" smtClean="0"/>
              <a:t> provide straighten tool.</a:t>
            </a:r>
            <a:endParaRPr lang="en-US" dirty="0" smtClean="0"/>
          </a:p>
          <a:p>
            <a:r>
              <a:rPr lang="en-US" dirty="0" smtClean="0"/>
              <a:t>The length of Mario’s legs when</a:t>
            </a:r>
            <a:r>
              <a:rPr lang="en-US" baseline="0" dirty="0" smtClean="0"/>
              <a:t> walking?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C241C-B5AB-1841-B139-00DFD09BA9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3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C241C-B5AB-1841-B139-00DFD09BA9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cyan, magenta, yellow and key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safe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C241C-B5AB-1841-B139-00DFD09BA9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9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32.128</a:t>
            </a:r>
          </a:p>
          <a:p>
            <a:r>
              <a:rPr lang="en-US" altLang="zh-CN" dirty="0" smtClean="0"/>
              <a:t>Discrete nature of digital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C241C-B5AB-1841-B139-00DFD09BA9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2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5613"/>
            <a:ext cx="7772400" cy="1600200"/>
          </a:xfrm>
        </p:spPr>
        <p:txBody>
          <a:bodyPr anchor="b"/>
          <a:lstStyle>
            <a:lvl1pPr algn="ctr">
              <a:defRPr sz="4000">
                <a:latin typeface="Times New Roman" pitchFamily="-11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3013"/>
            <a:ext cx="6400800" cy="9144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6172200"/>
            <a:ext cx="9140825" cy="685800"/>
          </a:xfrm>
          <a:prstGeom prst="rect">
            <a:avLst/>
          </a:prstGeom>
          <a:solidFill>
            <a:srgbClr val="9E7E38"/>
          </a:solidFill>
          <a:ln w="9525">
            <a:solidFill>
              <a:srgbClr val="9E7E38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286000" y="2284413"/>
            <a:ext cx="4570413" cy="0"/>
          </a:xfrm>
          <a:prstGeom prst="line">
            <a:avLst/>
          </a:prstGeom>
          <a:noFill/>
          <a:ln w="25400">
            <a:solidFill>
              <a:srgbClr val="9E7E38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wf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2300" y="4191000"/>
            <a:ext cx="2819400" cy="1568450"/>
          </a:xfrm>
          <a:prstGeom prst="rect">
            <a:avLst/>
          </a:prstGeom>
          <a:noFill/>
        </p:spPr>
      </p:pic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169025"/>
            <a:ext cx="82296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0"/>
            <a:ext cx="20558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264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Subhead Goes Here</a:t>
            </a:r>
          </a:p>
          <a:p>
            <a:pPr lvl="0"/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0825" cy="914400"/>
          </a:xfrm>
          <a:prstGeom prst="rect">
            <a:avLst/>
          </a:prstGeom>
          <a:solidFill>
            <a:srgbClr val="9E7E38"/>
          </a:solidFill>
          <a:ln w="9525">
            <a:solidFill>
              <a:srgbClr val="9E7E38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98813" y="0"/>
            <a:ext cx="5484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2741613" cy="9144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wfu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8600" y="228600"/>
            <a:ext cx="2293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547688" y="6400800"/>
            <a:ext cx="8043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1165225" indent="-5334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736725" indent="-4572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2232025" indent="-3810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727325" indent="-3810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3184525" indent="-3810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3641725" indent="-3810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4098925" indent="-3810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4556125" indent="-3810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altLang="zh-CN" dirty="0" smtClean="0"/>
              <a:t>Pixel</a:t>
            </a:r>
            <a:r>
              <a:rPr lang="zh-CN" altLang="en-US" dirty="0" smtClean="0"/>
              <a:t>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CSC391/691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Fall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1819"/>
          </a:xfrm>
        </p:spPr>
        <p:txBody>
          <a:bodyPr/>
          <a:lstStyle/>
          <a:p>
            <a:r>
              <a:rPr lang="en-US" altLang="zh-CN" dirty="0" smtClean="0"/>
              <a:t>Color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061065" y="1123988"/>
            <a:ext cx="4239342" cy="5075755"/>
          </a:xfrm>
        </p:spPr>
        <p:txBody>
          <a:bodyPr/>
          <a:lstStyle/>
          <a:p>
            <a:r>
              <a:rPr lang="en-US" sz="2200" dirty="0" smtClean="0"/>
              <a:t>Possible brightness = </a:t>
            </a:r>
            <a:r>
              <a:rPr lang="en-US" sz="2200" dirty="0"/>
              <a:t>2^</a:t>
            </a:r>
            <a:r>
              <a:rPr lang="en-US" sz="2200" dirty="0" smtClean="0"/>
              <a:t>bits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2^1=2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2^2=4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2^4=16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2^8=256</a:t>
            </a:r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  <a:p>
            <a:r>
              <a:rPr lang="en-US" altLang="zh-CN" sz="2200" dirty="0" smtClean="0"/>
              <a:t>Real [0,1] </a:t>
            </a:r>
            <a:r>
              <a:rPr lang="en-US" altLang="zh-CN" sz="2200" dirty="0" err="1" smtClean="0"/>
              <a:t>vs</a:t>
            </a:r>
            <a:r>
              <a:rPr lang="en-US" altLang="zh-CN" sz="2200" dirty="0" smtClean="0"/>
              <a:t> </a:t>
            </a:r>
            <a:r>
              <a:rPr lang="en-US" altLang="zh-CN" sz="2200" dirty="0" err="1"/>
              <a:t>I</a:t>
            </a:r>
            <a:r>
              <a:rPr lang="en-US" altLang="zh-CN" sz="2200" dirty="0" err="1" smtClean="0"/>
              <a:t>nt</a:t>
            </a:r>
            <a:r>
              <a:rPr lang="en-US" altLang="zh-CN" sz="2200" dirty="0" smtClean="0"/>
              <a:t> [0,255]?</a:t>
            </a:r>
          </a:p>
          <a:p>
            <a:r>
              <a:rPr lang="en-US" altLang="zh-CN" sz="2200" dirty="0" smtClean="0"/>
              <a:t>0.125 </a:t>
            </a:r>
            <a:r>
              <a:rPr lang="en-US" altLang="zh-CN" sz="2200" dirty="0" err="1"/>
              <a:t>vs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31</a:t>
            </a:r>
          </a:p>
          <a:p>
            <a:r>
              <a:rPr lang="en-US" sz="2200" dirty="0" smtClean="0"/>
              <a:t>0.1255 </a:t>
            </a:r>
            <a:r>
              <a:rPr lang="en-US" sz="2200" dirty="0" err="1" smtClean="0"/>
              <a:t>vs</a:t>
            </a:r>
            <a:r>
              <a:rPr lang="en-US" sz="2200" dirty="0" smtClean="0"/>
              <a:t> 31.5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498"/>
          <a:stretch/>
        </p:blipFill>
        <p:spPr>
          <a:xfrm>
            <a:off x="0" y="1006246"/>
            <a:ext cx="4911665" cy="4296139"/>
          </a:xfrm>
          <a:prstGeom prst="rect">
            <a:avLst/>
          </a:prstGeom>
        </p:spPr>
      </p:pic>
      <p:sp>
        <p:nvSpPr>
          <p:cNvPr id="23" name="Content Placeholder 14"/>
          <p:cNvSpPr txBox="1">
            <a:spLocks/>
          </p:cNvSpPr>
          <p:nvPr/>
        </p:nvSpPr>
        <p:spPr bwMode="auto">
          <a:xfrm>
            <a:off x="457200" y="4806531"/>
            <a:ext cx="8178973" cy="125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5225" indent="-5334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736725" indent="-4572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22320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7273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31845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36417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40989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45561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endParaRPr lang="en-US" sz="2200" dirty="0" smtClean="0"/>
          </a:p>
          <a:p>
            <a:r>
              <a:rPr lang="en-US" sz="2200" dirty="0" smtClean="0"/>
              <a:t>Behind </a:t>
            </a:r>
            <a:r>
              <a:rPr lang="en-US" sz="2200" dirty="0"/>
              <a:t>the </a:t>
            </a:r>
            <a:r>
              <a:rPr lang="en-US" sz="2200" dirty="0" smtClean="0"/>
              <a:t>scene:  Floor[brightness/</a:t>
            </a:r>
            <a:r>
              <a:rPr lang="en-US" sz="2200" dirty="0"/>
              <a:t>(2^bits)]</a:t>
            </a:r>
            <a:r>
              <a:rPr lang="en-US" sz="2200" dirty="0" smtClean="0"/>
              <a:t>*(2^bits)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More bits, more information!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Note: This image has 3 channels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8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2862" b="-1054"/>
          <a:stretch/>
        </p:blipFill>
        <p:spPr>
          <a:xfrm>
            <a:off x="5583980" y="1187163"/>
            <a:ext cx="3390679" cy="3542140"/>
          </a:xfrm>
        </p:spPr>
      </p:pic>
      <p:sp>
        <p:nvSpPr>
          <p:cNvPr id="11" name="TextBox 10"/>
          <p:cNvSpPr txBox="1"/>
          <p:nvPr/>
        </p:nvSpPr>
        <p:spPr>
          <a:xfrm>
            <a:off x="6872601" y="2278219"/>
            <a:ext cx="8122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Digits to Image</a:t>
            </a:r>
            <a:endParaRPr lang="en-US" dirty="0"/>
          </a:p>
        </p:txBody>
      </p:sp>
      <p:pic>
        <p:nvPicPr>
          <p:cNvPr id="5" name="Picture 4" descr="Screen Shot 2016-09-06 at 10.04.42 PM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r="5426"/>
          <a:stretch/>
        </p:blipFill>
        <p:spPr>
          <a:xfrm>
            <a:off x="56027" y="1419218"/>
            <a:ext cx="4274592" cy="308599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4127289" y="2782415"/>
            <a:ext cx="1232584" cy="392153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500809" y="2782415"/>
            <a:ext cx="926283" cy="57889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12" charset="0"/>
            </a:endParaRPr>
          </a:p>
        </p:txBody>
      </p:sp>
      <p:sp>
        <p:nvSpPr>
          <p:cNvPr id="13" name="Content Placeholder 14"/>
          <p:cNvSpPr txBox="1">
            <a:spLocks/>
          </p:cNvSpPr>
          <p:nvPr/>
        </p:nvSpPr>
        <p:spPr bwMode="auto">
          <a:xfrm>
            <a:off x="457200" y="5015238"/>
            <a:ext cx="8178973" cy="125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5225" indent="-5334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736725" indent="-4572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22320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7273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31845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36417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40989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45561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r>
              <a:rPr lang="en-US" dirty="0" smtClean="0"/>
              <a:t>Behind the scene:</a:t>
            </a:r>
          </a:p>
          <a:p>
            <a:r>
              <a:rPr lang="en-US" dirty="0" smtClean="0"/>
              <a:t> Tune pixels’ brightness according to their value</a:t>
            </a:r>
            <a:r>
              <a:rPr lang="en-US" altLang="zh-CN" dirty="0" smtClean="0"/>
              <a:t>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4" name="Picture 3" descr="Screen Shot 2016-09-06 at 10.37.37 PM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9" r="2528"/>
          <a:stretch/>
        </p:blipFill>
        <p:spPr>
          <a:xfrm>
            <a:off x="74696" y="951748"/>
            <a:ext cx="4220674" cy="399188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4444781" y="2782415"/>
            <a:ext cx="926283" cy="57889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1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5233" y="53780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14"/>
          <p:cNvSpPr txBox="1">
            <a:spLocks/>
          </p:cNvSpPr>
          <p:nvPr/>
        </p:nvSpPr>
        <p:spPr bwMode="auto">
          <a:xfrm>
            <a:off x="457200" y="5015238"/>
            <a:ext cx="8178973" cy="125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5225" indent="-5334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736725" indent="-4572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22320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7273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31845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36417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40989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45561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r>
              <a:rPr lang="en-US" dirty="0" smtClean="0"/>
              <a:t>Behind the scene: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smiley/2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Contrast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reduced!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97398" y="2347266"/>
            <a:ext cx="8122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549" b="-2230"/>
          <a:stretch/>
        </p:blipFill>
        <p:spPr>
          <a:xfrm>
            <a:off x="5352543" y="1138488"/>
            <a:ext cx="3636749" cy="3753459"/>
          </a:xfrm>
        </p:spPr>
      </p:pic>
    </p:spTree>
    <p:extLst>
      <p:ext uri="{BB962C8B-B14F-4D97-AF65-F5344CB8AC3E}">
        <p14:creationId xmlns:p14="http://schemas.microsoft.com/office/powerpoint/2010/main" val="142082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Brightness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068" t="-1545" r="7636" b="-2057"/>
          <a:stretch/>
        </p:blipFill>
        <p:spPr>
          <a:xfrm>
            <a:off x="3429291" y="914400"/>
            <a:ext cx="5434576" cy="5490757"/>
          </a:xfrm>
        </p:spPr>
      </p:pic>
      <p:sp>
        <p:nvSpPr>
          <p:cNvPr id="5" name="Content Placeholder 14"/>
          <p:cNvSpPr txBox="1">
            <a:spLocks/>
          </p:cNvSpPr>
          <p:nvPr/>
        </p:nvSpPr>
        <p:spPr bwMode="auto">
          <a:xfrm>
            <a:off x="0" y="1448518"/>
            <a:ext cx="3429291" cy="467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5225" indent="-5334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736725" indent="-4572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22320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7273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31845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36417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40989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45561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r>
              <a:rPr lang="en-US" dirty="0" smtClean="0"/>
              <a:t>Behind the scene:</a:t>
            </a:r>
          </a:p>
          <a:p>
            <a:r>
              <a:rPr lang="en-US" altLang="zh-CN" dirty="0" smtClean="0"/>
              <a:t>smiley </a:t>
            </a:r>
            <a:r>
              <a:rPr lang="en-US" altLang="zh-CN" dirty="0"/>
              <a:t>+ </a:t>
            </a:r>
            <a:r>
              <a:rPr lang="en-US" altLang="zh-CN" dirty="0" smtClean="0"/>
              <a:t>brightness/2</a:t>
            </a:r>
            <a:endParaRPr lang="en-US" dirty="0"/>
          </a:p>
        </p:txBody>
      </p:sp>
      <p:pic>
        <p:nvPicPr>
          <p:cNvPr id="6" name="Picture 5" descr="Screen Shot 2016-09-06 at 10.37.37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r="2433"/>
          <a:stretch/>
        </p:blipFill>
        <p:spPr>
          <a:xfrm>
            <a:off x="0" y="2372211"/>
            <a:ext cx="3478781" cy="328598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2072991" y="5658200"/>
            <a:ext cx="926283" cy="57889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89" b="1939"/>
          <a:stretch/>
        </p:blipFill>
        <p:spPr>
          <a:xfrm>
            <a:off x="3308840" y="989715"/>
            <a:ext cx="2651924" cy="2525717"/>
          </a:xfrm>
        </p:spPr>
      </p:pic>
      <p:pic>
        <p:nvPicPr>
          <p:cNvPr id="5" name="Picture 4" descr="Screen Shot 2016-09-06 at 10.55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1" y="989715"/>
            <a:ext cx="2831422" cy="2614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307290" y="1792694"/>
            <a:ext cx="989799" cy="336134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840" y="3739520"/>
            <a:ext cx="2651924" cy="2648241"/>
          </a:xfrm>
          <a:prstGeom prst="rect">
            <a:avLst/>
          </a:prstGeom>
        </p:spPr>
      </p:pic>
      <p:pic>
        <p:nvPicPr>
          <p:cNvPr id="8" name="Picture 7" descr="Screen Shot 2016-09-06 at 11.01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7" y="3741648"/>
            <a:ext cx="2831422" cy="261021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1288614" y="4540770"/>
            <a:ext cx="989799" cy="336134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0" name="Content Placeholder 14"/>
          <p:cNvSpPr txBox="1">
            <a:spLocks/>
          </p:cNvSpPr>
          <p:nvPr/>
        </p:nvSpPr>
        <p:spPr bwMode="auto">
          <a:xfrm>
            <a:off x="5960764" y="1501248"/>
            <a:ext cx="4108614" cy="125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5225" indent="-5334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736725" indent="-4572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22320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7273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31845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36417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40989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45561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Behind </a:t>
            </a:r>
            <a:r>
              <a:rPr lang="en-US" dirty="0"/>
              <a:t>the </a:t>
            </a:r>
            <a:r>
              <a:rPr lang="en-US" dirty="0" smtClean="0"/>
              <a:t>scene:</a:t>
            </a:r>
          </a:p>
          <a:p>
            <a:endParaRPr lang="en-US" dirty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Indexes 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flipped!</a:t>
            </a:r>
            <a:endParaRPr lang="en-US" dirty="0"/>
          </a:p>
        </p:txBody>
      </p:sp>
      <p:pic>
        <p:nvPicPr>
          <p:cNvPr id="3" name="Picture 2" descr="blin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26" y="3792106"/>
            <a:ext cx="2566889" cy="255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5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084" b="9084"/>
          <a:stretch>
            <a:fillRect/>
          </a:stretch>
        </p:blipFill>
        <p:spPr>
          <a:xfrm>
            <a:off x="4463443" y="4105221"/>
            <a:ext cx="3772456" cy="20966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73" y="1073282"/>
            <a:ext cx="2651924" cy="2648241"/>
          </a:xfrm>
          <a:prstGeom prst="rect">
            <a:avLst/>
          </a:prstGeom>
        </p:spPr>
      </p:pic>
      <p:pic>
        <p:nvPicPr>
          <p:cNvPr id="6" name="Picture 5" descr="Screen Shot 2016-09-06 at 11.01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10"/>
            <a:ext cx="2831422" cy="261021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678437" y="1384001"/>
            <a:ext cx="2152985" cy="1624632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pic>
        <p:nvPicPr>
          <p:cNvPr id="8" name="Picture 7" descr="Screen Shot 2016-09-06 at 11.08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6" y="4078718"/>
            <a:ext cx="3461088" cy="2123121"/>
          </a:xfrm>
          <a:prstGeom prst="rect">
            <a:avLst/>
          </a:prstGeom>
        </p:spPr>
      </p:pic>
      <p:sp>
        <p:nvSpPr>
          <p:cNvPr id="9" name="Content Placeholder 14"/>
          <p:cNvSpPr txBox="1">
            <a:spLocks/>
          </p:cNvSpPr>
          <p:nvPr/>
        </p:nvSpPr>
        <p:spPr bwMode="auto">
          <a:xfrm>
            <a:off x="5714687" y="1073282"/>
            <a:ext cx="4108614" cy="20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5225" indent="-5334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736725" indent="-4572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22320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7273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31845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36417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40989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45561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Behind </a:t>
            </a:r>
            <a:r>
              <a:rPr lang="en-US" dirty="0"/>
              <a:t>the </a:t>
            </a:r>
            <a:r>
              <a:rPr lang="en-US" dirty="0" smtClean="0"/>
              <a:t>scene:</a:t>
            </a:r>
          </a:p>
          <a:p>
            <a:endParaRPr lang="en-US" dirty="0"/>
          </a:p>
          <a:p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918" b="-1071"/>
          <a:stretch/>
        </p:blipFill>
        <p:spPr>
          <a:xfrm>
            <a:off x="3407960" y="1073282"/>
            <a:ext cx="2585814" cy="26336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3282"/>
            <a:ext cx="2651924" cy="264824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2788515" y="2054132"/>
            <a:ext cx="463141" cy="57889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12" charset="0"/>
            </a:endParaRPr>
          </a:p>
        </p:txBody>
      </p:sp>
      <p:sp>
        <p:nvSpPr>
          <p:cNvPr id="7" name="Content Placeholder 14"/>
          <p:cNvSpPr txBox="1">
            <a:spLocks/>
          </p:cNvSpPr>
          <p:nvPr/>
        </p:nvSpPr>
        <p:spPr bwMode="auto">
          <a:xfrm>
            <a:off x="457558" y="3768361"/>
            <a:ext cx="7974446" cy="24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5225" indent="-5334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736725" indent="-4572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22320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7273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31845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36417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40989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45561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r>
              <a:rPr lang="en-US" dirty="0" smtClean="0"/>
              <a:t>Behind the scene: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Defining rotation center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Trigonometric </a:t>
            </a:r>
            <a:r>
              <a:rPr lang="en-US" dirty="0" smtClean="0"/>
              <a:t>functions, rotation matrix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Rounding error, aliasing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Defining the color of new area, or proper cropping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/>
              <a:t>M</a:t>
            </a:r>
            <a:r>
              <a:rPr lang="en-US" altLang="zh-CN" dirty="0" smtClean="0"/>
              <a:t>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complex than it looks</a:t>
            </a:r>
            <a:r>
              <a:rPr lang="is-IS" altLang="zh-CN" dirty="0" smtClean="0"/>
              <a:t>(Parralization!)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863" y="1114013"/>
            <a:ext cx="2611137" cy="2607510"/>
          </a:xfrm>
          <a:prstGeom prst="rect">
            <a:avLst/>
          </a:prstGeom>
        </p:spPr>
      </p:pic>
      <p:pic>
        <p:nvPicPr>
          <p:cNvPr id="9" name="Picture 8" descr="Screen Shot 2016-09-06 at 11.35.15 PM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61" y="4038587"/>
            <a:ext cx="2798083" cy="808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32851" y="2132284"/>
            <a:ext cx="72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VS</a:t>
            </a:r>
            <a:endParaRPr lang="en-US" b="1" dirty="0"/>
          </a:p>
        </p:txBody>
      </p:sp>
      <p:pic>
        <p:nvPicPr>
          <p:cNvPr id="12" name="Picture 11" descr="SMW_-_Mini_Mario_Walking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09" y="3936427"/>
            <a:ext cx="1493510" cy="142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5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4"/>
          <p:cNvSpPr txBox="1">
            <a:spLocks/>
          </p:cNvSpPr>
          <p:nvPr/>
        </p:nvSpPr>
        <p:spPr bwMode="auto">
          <a:xfrm>
            <a:off x="112075" y="1100823"/>
            <a:ext cx="8571550" cy="530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5225" indent="-5334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736725" indent="-4572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22320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7273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31845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36417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40989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4556125" indent="-3810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 smtClean="0"/>
              <a:t>Histogram: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Standard Deviation: </a:t>
            </a:r>
            <a:r>
              <a:rPr lang="fi-FI" dirty="0"/>
              <a:t>0.408773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Statistics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3115" y="1156845"/>
            <a:ext cx="1923578" cy="1186206"/>
          </a:xfrm>
          <a:prstGeom prst="rect">
            <a:avLst/>
          </a:prstGeom>
        </p:spPr>
      </p:pic>
      <p:pic>
        <p:nvPicPr>
          <p:cNvPr id="11" name="Picture 10" descr="fig1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7" y="2874629"/>
            <a:ext cx="2800556" cy="3864767"/>
          </a:xfrm>
          <a:prstGeom prst="rect">
            <a:avLst/>
          </a:prstGeom>
        </p:spPr>
      </p:pic>
      <p:pic>
        <p:nvPicPr>
          <p:cNvPr id="12" name="Picture 11" descr="fig1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38" y="2874629"/>
            <a:ext cx="2821355" cy="38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Space and Channels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599"/>
          <a:stretch/>
        </p:blipFill>
        <p:spPr>
          <a:xfrm>
            <a:off x="158392" y="1344695"/>
            <a:ext cx="8839058" cy="461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fu">
  <a:themeElements>
    <a:clrScheme name="">
      <a:dk1>
        <a:srgbClr val="9E7E38"/>
      </a:dk1>
      <a:lt1>
        <a:srgbClr val="FFFDE8"/>
      </a:lt1>
      <a:dk2>
        <a:srgbClr val="FFFDE8"/>
      </a:dk2>
      <a:lt2>
        <a:srgbClr val="767462"/>
      </a:lt2>
      <a:accent1>
        <a:srgbClr val="983222"/>
      </a:accent1>
      <a:accent2>
        <a:srgbClr val="55517B"/>
      </a:accent2>
      <a:accent3>
        <a:srgbClr val="FFFEF2"/>
      </a:accent3>
      <a:accent4>
        <a:srgbClr val="866B2E"/>
      </a:accent4>
      <a:accent5>
        <a:srgbClr val="CAADAB"/>
      </a:accent5>
      <a:accent6>
        <a:srgbClr val="4C496F"/>
      </a:accent6>
      <a:hlink>
        <a:srgbClr val="44697D"/>
      </a:hlink>
      <a:folHlink>
        <a:srgbClr val="662046"/>
      </a:folHlink>
    </a:clrScheme>
    <a:fontScheme name="wf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lnDef>
  </a:objectDefaults>
  <a:extraClrSchemeLst>
    <a:extraClrScheme>
      <a:clrScheme name="wf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13">
        <a:dk1>
          <a:srgbClr val="336699"/>
        </a:dk1>
        <a:lt1>
          <a:srgbClr val="FFFDE8"/>
        </a:lt1>
        <a:dk2>
          <a:srgbClr val="000000"/>
        </a:dk2>
        <a:lt2>
          <a:srgbClr val="FFFDE8"/>
        </a:lt2>
        <a:accent1>
          <a:srgbClr val="9E7E38"/>
        </a:accent1>
        <a:accent2>
          <a:srgbClr val="468A4B"/>
        </a:accent2>
        <a:accent3>
          <a:srgbClr val="AAAAAA"/>
        </a:accent3>
        <a:accent4>
          <a:srgbClr val="DAD8C6"/>
        </a:accent4>
        <a:accent5>
          <a:srgbClr val="CCC0AE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14">
        <a:dk1>
          <a:srgbClr val="9E7E38"/>
        </a:dk1>
        <a:lt1>
          <a:srgbClr val="FFFDE8"/>
        </a:lt1>
        <a:dk2>
          <a:srgbClr val="FFFDE8"/>
        </a:dk2>
        <a:lt2>
          <a:srgbClr val="336699"/>
        </a:lt2>
        <a:accent1>
          <a:srgbClr val="9E7E38"/>
        </a:accent1>
        <a:accent2>
          <a:srgbClr val="468A4B"/>
        </a:accent2>
        <a:accent3>
          <a:srgbClr val="FFFEF2"/>
        </a:accent3>
        <a:accent4>
          <a:srgbClr val="866B2E"/>
        </a:accent4>
        <a:accent5>
          <a:srgbClr val="CCC0AE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u 15">
        <a:dk1>
          <a:srgbClr val="336699"/>
        </a:dk1>
        <a:lt1>
          <a:srgbClr val="FFFFFF"/>
        </a:lt1>
        <a:dk2>
          <a:srgbClr val="FFFDE8"/>
        </a:dk2>
        <a:lt2>
          <a:srgbClr val="FFFDE8"/>
        </a:lt2>
        <a:accent1>
          <a:srgbClr val="9E7E38"/>
        </a:accent1>
        <a:accent2>
          <a:srgbClr val="468A4B"/>
        </a:accent2>
        <a:accent3>
          <a:srgbClr val="FFFEF2"/>
        </a:accent3>
        <a:accent4>
          <a:srgbClr val="DADADA"/>
        </a:accent4>
        <a:accent5>
          <a:srgbClr val="CCC0AE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u 16">
        <a:dk1>
          <a:srgbClr val="4D4D4D"/>
        </a:dk1>
        <a:lt1>
          <a:srgbClr val="FFFDE8"/>
        </a:lt1>
        <a:dk2>
          <a:srgbClr val="000000"/>
        </a:dk2>
        <a:lt2>
          <a:srgbClr val="FFFDE8"/>
        </a:lt2>
        <a:accent1>
          <a:srgbClr val="9E7E38"/>
        </a:accent1>
        <a:accent2>
          <a:srgbClr val="468A4B"/>
        </a:accent2>
        <a:accent3>
          <a:srgbClr val="AAAAAA"/>
        </a:accent3>
        <a:accent4>
          <a:srgbClr val="DAD8C6"/>
        </a:accent4>
        <a:accent5>
          <a:srgbClr val="CCC0AE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wfu.thmx</Template>
  <TotalTime>278</TotalTime>
  <Words>216</Words>
  <Application>Microsoft Office PowerPoint</Application>
  <PresentationFormat>On-screen Show (4:3)</PresentationFormat>
  <Paragraphs>69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wfu</vt:lpstr>
      <vt:lpstr>Basic Pixel Operations</vt:lpstr>
      <vt:lpstr>Digits to Image</vt:lpstr>
      <vt:lpstr>Division</vt:lpstr>
      <vt:lpstr>Brightness </vt:lpstr>
      <vt:lpstr>Flipping</vt:lpstr>
      <vt:lpstr>Cropping</vt:lpstr>
      <vt:lpstr>Rotation?</vt:lpstr>
      <vt:lpstr>Global Statistics</vt:lpstr>
      <vt:lpstr>Color Space and Channels</vt:lpstr>
      <vt:lpstr>Color Depth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Rz Li</dc:creator>
  <cp:lastModifiedBy>Sindhu</cp:lastModifiedBy>
  <cp:revision>17</cp:revision>
  <dcterms:created xsi:type="dcterms:W3CDTF">2016-09-07T01:39:41Z</dcterms:created>
  <dcterms:modified xsi:type="dcterms:W3CDTF">2020-02-03T09:29:48Z</dcterms:modified>
</cp:coreProperties>
</file>