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4" r:id="rId3"/>
    <p:sldId id="283" r:id="rId4"/>
    <p:sldId id="260" r:id="rId5"/>
    <p:sldId id="267" r:id="rId6"/>
    <p:sldId id="268" r:id="rId7"/>
    <p:sldId id="270" r:id="rId8"/>
    <p:sldId id="269" r:id="rId9"/>
    <p:sldId id="271" r:id="rId10"/>
    <p:sldId id="272" r:id="rId11"/>
    <p:sldId id="276" r:id="rId12"/>
    <p:sldId id="277" r:id="rId13"/>
    <p:sldId id="280" r:id="rId14"/>
    <p:sldId id="278" r:id="rId15"/>
    <p:sldId id="281" r:id="rId16"/>
    <p:sldId id="279" r:id="rId17"/>
    <p:sldId id="282" r:id="rId18"/>
    <p:sldId id="285" r:id="rId19"/>
    <p:sldId id="284" r:id="rId20"/>
    <p:sldId id="273" r:id="rId21"/>
    <p:sldId id="274" r:id="rId22"/>
    <p:sldId id="275" r:id="rId23"/>
    <p:sldId id="286" r:id="rId24"/>
    <p:sldId id="287" r:id="rId25"/>
    <p:sldId id="288" r:id="rId26"/>
    <p:sldId id="289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72" d="100"/>
          <a:sy n="72" d="100"/>
        </p:scale>
        <p:origin x="-82" y="-5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451" y="620688"/>
            <a:ext cx="9144000" cy="3505200"/>
          </a:xfrm>
        </p:spPr>
        <p:txBody>
          <a:bodyPr/>
          <a:lstStyle/>
          <a:p>
            <a:r>
              <a:rPr lang="en-US" dirty="0" smtClean="0"/>
              <a:t>Image Segmentation Based on Color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A70E1-AE47-4C45-BEAC-81EFFB40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1A996-F3A5-4F1B-ACD8-163E2F04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Drawbacks:</a:t>
            </a:r>
          </a:p>
          <a:p>
            <a:r>
              <a:rPr lang="en-IN" dirty="0"/>
              <a:t>This method is far from perfect there are points in the original image that we certainly would say have a reddish hue, but were not identified.</a:t>
            </a:r>
          </a:p>
          <a:p>
            <a:r>
              <a:rPr lang="en-IN" dirty="0"/>
              <a:t>The regions shown in the final image are about the best that this method can achieve. </a:t>
            </a:r>
          </a:p>
        </p:txBody>
      </p:sp>
    </p:spTree>
    <p:extLst>
      <p:ext uri="{BB962C8B-B14F-4D97-AF65-F5344CB8AC3E}">
        <p14:creationId xmlns:p14="http://schemas.microsoft.com/office/powerpoint/2010/main" val="2218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76" y="1496354"/>
            <a:ext cx="9141619" cy="2386978"/>
          </a:xfrm>
        </p:spPr>
        <p:txBody>
          <a:bodyPr/>
          <a:lstStyle/>
          <a:p>
            <a:r>
              <a:rPr lang="en-US" dirty="0" smtClean="0"/>
              <a:t>SEGMENTATION IN</a:t>
            </a:r>
            <a:br>
              <a:rPr lang="en-US" dirty="0" smtClean="0"/>
            </a:br>
            <a:r>
              <a:rPr lang="en-US" dirty="0" smtClean="0"/>
              <a:t>RGB VECTOR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721923"/>
            <a:ext cx="10512862" cy="964323"/>
          </a:xfrm>
        </p:spPr>
        <p:txBody>
          <a:bodyPr/>
          <a:lstStyle/>
          <a:p>
            <a:r>
              <a:rPr lang="en-US" dirty="0" smtClean="0"/>
              <a:t>RGB Color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60" y="1916832"/>
            <a:ext cx="9505056" cy="41044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RGB model each color appears in primary spectral color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Red (R)</a:t>
            </a:r>
          </a:p>
          <a:p>
            <a:pPr marL="0" indent="0">
              <a:buNone/>
            </a:pPr>
            <a:r>
              <a:rPr lang="en-US" dirty="0"/>
              <a:t>	G</a:t>
            </a:r>
            <a:r>
              <a:rPr lang="en-US" dirty="0" smtClean="0"/>
              <a:t>reen (G)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Blue (B)</a:t>
            </a:r>
          </a:p>
          <a:p>
            <a:r>
              <a:rPr lang="en-US" dirty="0" smtClean="0"/>
              <a:t>The Model is based on Cartesian Co-ordinate System</a:t>
            </a:r>
          </a:p>
          <a:p>
            <a:r>
              <a:rPr lang="en-US" dirty="0" smtClean="0"/>
              <a:t>Different colors are on the cube or inside the cube which are represented by RGB vectors</a:t>
            </a:r>
          </a:p>
          <a:p>
            <a:r>
              <a:rPr lang="en-US" dirty="0" smtClean="0"/>
              <a:t>Primary color values RGB are located at three corners , Secondary colors cyan, magenta and yellow are at other three corners whereas black is located at origin and white is located farthest from origin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577794"/>
            <a:ext cx="5030045" cy="3298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124744"/>
            <a:ext cx="5145410" cy="42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9876" y="1495812"/>
            <a:ext cx="96490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00" dirty="0"/>
              <a:t>Images represented in RGB color model consists of three component images one for each primary </a:t>
            </a:r>
            <a:r>
              <a:rPr lang="en-US" sz="2000" dirty="0" smtClean="0"/>
              <a:t>color</a:t>
            </a:r>
          </a:p>
          <a:p>
            <a:endParaRPr lang="en-US" sz="2000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00" dirty="0"/>
              <a:t>These images are</a:t>
            </a:r>
            <a:r>
              <a:rPr lang="en-US" sz="2400" dirty="0"/>
              <a:t> </a:t>
            </a:r>
            <a:r>
              <a:rPr lang="en-US" sz="2000" dirty="0"/>
              <a:t>combined to create composite color </a:t>
            </a:r>
            <a:r>
              <a:rPr lang="en-US" sz="2000" dirty="0" smtClean="0"/>
              <a:t>image</a:t>
            </a:r>
          </a:p>
          <a:p>
            <a:endParaRPr lang="en-US" sz="2000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00" dirty="0"/>
              <a:t>The number of bits used to represent each pixel in RGB space is called pixel </a:t>
            </a:r>
            <a:r>
              <a:rPr lang="en-US" sz="2000" dirty="0" smtClean="0"/>
              <a:t>depth</a:t>
            </a:r>
          </a:p>
          <a:p>
            <a:endParaRPr lang="en-US" sz="2000" dirty="0" smtClean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00" dirty="0" smtClean="0"/>
              <a:t>If in an RGB image in which each of the red, green and blue images is an 8-bit image then the RGB color pixel is said to have a depth of 24 bits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total number of colors in a 24 bit RGB image is (2</a:t>
            </a:r>
            <a:r>
              <a:rPr lang="en-US" sz="2000" baseline="30000" dirty="0"/>
              <a:t>8</a:t>
            </a:r>
            <a:r>
              <a:rPr lang="en-US" sz="2000" dirty="0"/>
              <a:t>)</a:t>
            </a:r>
            <a:r>
              <a:rPr lang="en-US" sz="2000" baseline="30000" dirty="0"/>
              <a:t>3</a:t>
            </a:r>
            <a:r>
              <a:rPr lang="en-US" sz="2000" dirty="0"/>
              <a:t> = 16,777,216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86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844824"/>
            <a:ext cx="4270381" cy="3554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2021082"/>
            <a:ext cx="4624697" cy="32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29916" y="404664"/>
            <a:ext cx="7747308" cy="991415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Color Segmentation in RGB Vector Space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4077072"/>
            <a:ext cx="8895106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3932" y="2238398"/>
            <a:ext cx="760329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dirty="0" smtClean="0"/>
              <a:t>The Objective is to segment objects of specified color range in an RGB image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93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99" dirty="0"/>
              <a:t>Steps for Segmentation in RGB Vector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828582" cy="4480520"/>
          </a:xfrm>
        </p:spPr>
        <p:txBody>
          <a:bodyPr>
            <a:normAutofit fontScale="92500" lnSpcReduction="10000"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dirty="0"/>
              <a:t>Obtain estimate of the “average” color that needs to be segmented </a:t>
            </a:r>
            <a:r>
              <a:rPr lang="en-US" dirty="0" smtClean="0"/>
              <a:t>(denoted by a)</a:t>
            </a:r>
            <a:endParaRPr lang="en-US" dirty="0"/>
          </a:p>
          <a:p>
            <a:pPr marL="514196" indent="-514196">
              <a:buFont typeface="+mj-lt"/>
              <a:buAutoNum type="arabicPeriod"/>
            </a:pPr>
            <a:r>
              <a:rPr lang="en-US" dirty="0"/>
              <a:t>Classify each RGB pixel in a given image whether it falls in that specified range</a:t>
            </a:r>
          </a:p>
          <a:p>
            <a:pPr marL="0" indent="0">
              <a:buNone/>
            </a:pPr>
            <a:r>
              <a:rPr lang="en-US" dirty="0" smtClean="0"/>
              <a:t> In Order to check whether image lies within that range Euclidean Distance is used</a:t>
            </a:r>
          </a:p>
          <a:p>
            <a:pPr marL="0" indent="0">
              <a:buNone/>
            </a:pPr>
            <a:r>
              <a:rPr lang="en-US" dirty="0" smtClean="0"/>
              <a:t>Formula for Solid Sphere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z is an arbitrary point in RGB space and the subscripts R,G and B denote RGB components of vectors a and 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4077072"/>
            <a:ext cx="5472608" cy="12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692696"/>
            <a:ext cx="9865096" cy="56886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D(</a:t>
            </a:r>
            <a:r>
              <a:rPr lang="en-US" dirty="0" err="1" smtClean="0"/>
              <a:t>z,a</a:t>
            </a:r>
            <a:r>
              <a:rPr lang="en-US" dirty="0" smtClean="0"/>
              <a:t>) &lt;= D</a:t>
            </a:r>
            <a:r>
              <a:rPr lang="en-US" baseline="-25000" dirty="0" smtClean="0"/>
              <a:t>0  </a:t>
            </a:r>
            <a:r>
              <a:rPr lang="en-US" dirty="0" smtClean="0"/>
              <a:t>here D</a:t>
            </a:r>
            <a:r>
              <a:rPr lang="en-US" baseline="-25000" dirty="0" smtClean="0"/>
              <a:t>0</a:t>
            </a:r>
            <a:r>
              <a:rPr lang="en-US" dirty="0" smtClean="0"/>
              <a:t> is radius of solid sphere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then points are contained within sphere else points are outside sphere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Generalized Formula for 3-D elliptical body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C is the covariance matrix of the samples representative of color we wish to segment</a:t>
            </a:r>
          </a:p>
          <a:p>
            <a:pPr marL="0" indent="0">
              <a:buNone/>
            </a:pPr>
            <a:r>
              <a:rPr lang="en-US" dirty="0" smtClean="0"/>
              <a:t>Similarly</a:t>
            </a:r>
          </a:p>
          <a:p>
            <a:pPr marL="0" indent="0">
              <a:buNone/>
            </a:pPr>
            <a:r>
              <a:rPr lang="en-US" dirty="0"/>
              <a:t>If D(</a:t>
            </a:r>
            <a:r>
              <a:rPr lang="en-US" dirty="0" err="1"/>
              <a:t>z,a</a:t>
            </a:r>
            <a:r>
              <a:rPr lang="en-US" dirty="0"/>
              <a:t>) &lt;= D</a:t>
            </a:r>
            <a:r>
              <a:rPr lang="en-US" baseline="-25000" dirty="0"/>
              <a:t>0  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/>
              <a:t>then points are contained within </a:t>
            </a:r>
            <a:r>
              <a:rPr lang="en-US" dirty="0" smtClean="0"/>
              <a:t>the elliptical body </a:t>
            </a:r>
            <a:r>
              <a:rPr lang="en-US" dirty="0"/>
              <a:t>else points are outside </a:t>
            </a:r>
            <a:r>
              <a:rPr lang="en-US" dirty="0" smtClean="0"/>
              <a:t>the elliptical body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2636912"/>
            <a:ext cx="5794359" cy="7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548680"/>
            <a:ext cx="6019750" cy="59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FA4F7A-A950-4D3D-B32F-D4AD453F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83613E-19AA-47FB-B55D-47B635C4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Segmentation is a process that partitions an image into regions.</a:t>
            </a:r>
          </a:p>
          <a:p>
            <a:r>
              <a:rPr lang="en-IN" dirty="0"/>
              <a:t>Segmentation subdivides an image into its constituent regions or objects.</a:t>
            </a:r>
          </a:p>
          <a:p>
            <a:r>
              <a:rPr lang="en-IN" dirty="0"/>
              <a:t>The Level of detail to which the subdivision is carried depends on the problem being solved.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3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25701-5670-4BC3-AD7B-7B0D924C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444D05-0106-4EC3-A3BA-73BE9A5E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Computing edges directly on an individual image basis, instead of computing edges directly in </a:t>
            </a:r>
            <a:r>
              <a:rPr lang="en-IN" dirty="0" err="1"/>
              <a:t>color</a:t>
            </a:r>
            <a:r>
              <a:rPr lang="en-IN" dirty="0"/>
              <a:t> vector space.</a:t>
            </a:r>
          </a:p>
          <a:p>
            <a:r>
              <a:rPr lang="en-IN" dirty="0"/>
              <a:t>Edge detection by gradient operators will not work on these images as the gradient is not defined for vector quantities. </a:t>
            </a:r>
          </a:p>
          <a:p>
            <a:r>
              <a:rPr lang="en-IN" dirty="0"/>
              <a:t>Since gradient is define only for a scalar image, there is no concept of gradient for a </a:t>
            </a:r>
            <a:r>
              <a:rPr lang="en-IN" dirty="0" err="1"/>
              <a:t>color</a:t>
            </a:r>
            <a:r>
              <a:rPr lang="en-IN" dirty="0"/>
              <a:t> image. </a:t>
            </a:r>
          </a:p>
          <a:p>
            <a:r>
              <a:rPr lang="en-IN" dirty="0"/>
              <a:t>We can’t compute gradient of each </a:t>
            </a:r>
            <a:r>
              <a:rPr lang="en-IN" dirty="0" err="1"/>
              <a:t>color</a:t>
            </a:r>
            <a:r>
              <a:rPr lang="en-IN" dirty="0"/>
              <a:t> component and combine the results to get the gradient of a </a:t>
            </a:r>
            <a:r>
              <a:rPr lang="en-IN" dirty="0" err="1"/>
              <a:t>color</a:t>
            </a:r>
            <a:r>
              <a:rPr lang="en-IN" dirty="0"/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21879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4E2FF4-7EE5-45FA-A7C0-6DCB9A58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9B93B2-2FCB-4A09-BD5C-76EED439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 must define the gradient (magnitude and direction) of the vector c in the equation: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One way to compute the maximum rate of change of a </a:t>
            </a:r>
            <a:r>
              <a:rPr lang="en-IN" dirty="0" err="1"/>
              <a:t>color</a:t>
            </a:r>
            <a:r>
              <a:rPr lang="en-IN" dirty="0"/>
              <a:t> image which is close to the meaning of gradient is to use the following formula: Gradient computed in RGB </a:t>
            </a:r>
            <a:r>
              <a:rPr lang="en-IN" dirty="0" err="1"/>
              <a:t>color</a:t>
            </a:r>
            <a:r>
              <a:rPr lang="en-IN" dirty="0"/>
              <a:t> space: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AA141F-65CB-49B8-9D38-8FC81904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2924944"/>
            <a:ext cx="3880800" cy="11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5212524"/>
            <a:ext cx="3200349" cy="8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116F9-A6D4-4EA8-B8B2-FBF538BB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Value of the rate of change at (</a:t>
            </a:r>
            <a:r>
              <a:rPr lang="en-IN" dirty="0" err="1" smtClean="0"/>
              <a:t>x,y</a:t>
            </a:r>
            <a:r>
              <a:rPr lang="en-IN" dirty="0" smtClean="0"/>
              <a:t>) in the direction of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is given </a:t>
            </a:r>
            <a:r>
              <a:rPr lang="en-IN" dirty="0" smtClean="0"/>
              <a:t>by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28" y="2924944"/>
            <a:ext cx="8057772" cy="7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268760"/>
            <a:ext cx="6840760" cy="46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476672"/>
            <a:ext cx="7416824" cy="60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68760"/>
            <a:ext cx="888131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" y="-1"/>
            <a:ext cx="12186942" cy="68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03E3C2-6B66-42AA-966F-FD9B310D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BBACA6-B6A5-49FF-94E9-B1305AE9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segmentation, based on </a:t>
            </a:r>
            <a:r>
              <a:rPr lang="en-US" dirty="0" smtClean="0"/>
              <a:t>color, </a:t>
            </a:r>
            <a:r>
              <a:rPr lang="en-US" dirty="0"/>
              <a:t>can be achieved by 2 methods: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IN" dirty="0"/>
              <a:t>) Segmentation in </a:t>
            </a:r>
            <a:r>
              <a:rPr lang="en-IN" dirty="0" smtClean="0"/>
              <a:t>HSI </a:t>
            </a:r>
            <a:r>
              <a:rPr lang="en-IN" dirty="0"/>
              <a:t>Colour Space</a:t>
            </a:r>
          </a:p>
          <a:p>
            <a:pPr lvl="1"/>
            <a:r>
              <a:rPr lang="en-IN" dirty="0"/>
              <a:t>A Thresholding function based on colour information in H and S  </a:t>
            </a:r>
            <a:r>
              <a:rPr lang="en-IN" dirty="0" smtClean="0"/>
              <a:t>components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/>
              <a:t>rarely use </a:t>
            </a:r>
            <a:r>
              <a:rPr lang="en-IN" dirty="0" smtClean="0"/>
              <a:t> I </a:t>
            </a:r>
            <a:r>
              <a:rPr lang="en-IN" dirty="0"/>
              <a:t>component for colour image segmentation.</a:t>
            </a:r>
          </a:p>
          <a:p>
            <a:pPr marL="0" indent="0">
              <a:buNone/>
            </a:pPr>
            <a:r>
              <a:rPr lang="en-IN" dirty="0"/>
              <a:t>2) Segmentation in RGB Vector space</a:t>
            </a:r>
          </a:p>
          <a:p>
            <a:pPr marL="0" indent="0">
              <a:buNone/>
            </a:pPr>
            <a:r>
              <a:rPr lang="en-IN" dirty="0"/>
              <a:t>A thresholding function based on distance in a colour vector 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HSI Colour space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772816"/>
            <a:ext cx="9145016" cy="4263008"/>
          </a:xfrm>
        </p:spPr>
        <p:txBody>
          <a:bodyPr>
            <a:normAutofit lnSpcReduction="10000"/>
          </a:bodyPr>
          <a:lstStyle/>
          <a:p>
            <a:pPr marL="1035050" lvl="4" indent="0">
              <a:buNone/>
            </a:pPr>
            <a:r>
              <a:rPr lang="en-IN" sz="2000" dirty="0"/>
              <a:t>The HSI colour model represents every colour with three components: </a:t>
            </a:r>
          </a:p>
          <a:p>
            <a:pPr lvl="4"/>
            <a:r>
              <a:rPr lang="en-IN" sz="2000" dirty="0"/>
              <a:t>Hue ( H )</a:t>
            </a:r>
          </a:p>
          <a:p>
            <a:pPr lvl="4"/>
            <a:r>
              <a:rPr lang="en-IN" sz="2000" dirty="0"/>
              <a:t>Saturation ( S )</a:t>
            </a:r>
          </a:p>
          <a:p>
            <a:pPr lvl="4"/>
            <a:r>
              <a:rPr lang="en-IN" sz="2000" dirty="0"/>
              <a:t>Intensity ( I )</a:t>
            </a:r>
            <a:endParaRPr lang="en-IN" dirty="0"/>
          </a:p>
          <a:p>
            <a:r>
              <a:rPr lang="en-IN" dirty="0"/>
              <a:t>The Hue component describes the colour itself in the form of an angle between [0,360] degrees. 0 degree mean red, 120 means green 240 means blue. 60 degrees is yellow, 300 degrees is magenta.</a:t>
            </a:r>
          </a:p>
          <a:p>
            <a:r>
              <a:rPr lang="en-IN" dirty="0"/>
              <a:t>The Saturation component signals how much the colour is polluted with white colour. The range of the S component is [0,1].</a:t>
            </a:r>
          </a:p>
          <a:p>
            <a:r>
              <a:rPr lang="en-IN" dirty="0"/>
              <a:t>The Intensity range is between [0,1] and 0 means black, 1 means white.</a:t>
            </a:r>
          </a:p>
          <a:p>
            <a:pPr lvl="4"/>
            <a:endParaRPr lang="en-IN" sz="1800" dirty="0"/>
          </a:p>
          <a:p>
            <a:pPr lvl="4"/>
            <a:endParaRPr lang="en-IN" sz="1800" dirty="0"/>
          </a:p>
          <a:p>
            <a:pPr lvl="4"/>
            <a:endParaRPr lang="en-IN" dirty="0"/>
          </a:p>
          <a:p>
            <a:pPr marL="103505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04EABD-A9DE-417F-A60E-519D2957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735360"/>
          </a:xfrm>
        </p:spPr>
        <p:txBody>
          <a:bodyPr/>
          <a:lstStyle/>
          <a:p>
            <a:r>
              <a:rPr lang="en-IN" dirty="0"/>
              <a:t>Segmentation in HSI Colour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8C145D-05AB-4089-906D-53BC92D3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340768"/>
            <a:ext cx="9709722" cy="4983832"/>
          </a:xfrm>
        </p:spPr>
        <p:txBody>
          <a:bodyPr/>
          <a:lstStyle/>
          <a:p>
            <a:pPr marL="793750" lvl="3" indent="0">
              <a:buNone/>
            </a:pPr>
            <a:r>
              <a:rPr lang="en-IN" dirty="0"/>
              <a:t>	     </a:t>
            </a:r>
            <a:r>
              <a:rPr lang="en-IN" sz="2000" dirty="0"/>
              <a:t>Colour  Image                               Hue</a:t>
            </a:r>
            <a:endParaRPr lang="en-IN" dirty="0"/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8A94A8B-B02A-4BEF-96D1-E4EDB582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772816"/>
            <a:ext cx="7848872" cy="42484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3514EF-B022-44A0-958F-4E3B01BA14AA}"/>
              </a:ext>
            </a:extLst>
          </p:cNvPr>
          <p:cNvSpPr/>
          <p:nvPr/>
        </p:nvSpPr>
        <p:spPr>
          <a:xfrm>
            <a:off x="2710036" y="606627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Saturation 			Intensity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AD5F2E9-2152-43EC-9705-BEAF5DBA5C89}"/>
              </a:ext>
            </a:extLst>
          </p:cNvPr>
          <p:cNvSpPr/>
          <p:nvPr/>
        </p:nvSpPr>
        <p:spPr>
          <a:xfrm>
            <a:off x="4005982" y="3429000"/>
            <a:ext cx="360238" cy="35405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578FCDD-6CB4-4B20-A70F-E147400E6D41}"/>
              </a:ext>
            </a:extLst>
          </p:cNvPr>
          <p:cNvSpPr/>
          <p:nvPr/>
        </p:nvSpPr>
        <p:spPr>
          <a:xfrm>
            <a:off x="7822606" y="3415493"/>
            <a:ext cx="360238" cy="354052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EF15A1D-0AAF-4E88-974B-D34971CBD779}"/>
              </a:ext>
            </a:extLst>
          </p:cNvPr>
          <p:cNvSpPr/>
          <p:nvPr/>
        </p:nvSpPr>
        <p:spPr>
          <a:xfrm>
            <a:off x="3992317" y="5601216"/>
            <a:ext cx="360238" cy="354052"/>
          </a:xfrm>
          <a:prstGeom prst="ellipse">
            <a:avLst/>
          </a:prstGeom>
          <a:solidFill>
            <a:srgbClr val="FF999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D553B0C-429F-4858-B8F9-A4FB9EE57EBE}"/>
              </a:ext>
            </a:extLst>
          </p:cNvPr>
          <p:cNvSpPr/>
          <p:nvPr/>
        </p:nvSpPr>
        <p:spPr>
          <a:xfrm>
            <a:off x="7822606" y="5601216"/>
            <a:ext cx="360238" cy="35405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57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90979-63A0-4E74-8BFA-49127BE7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576064"/>
          </a:xfrm>
        </p:spPr>
        <p:txBody>
          <a:bodyPr/>
          <a:lstStyle/>
          <a:p>
            <a:r>
              <a:rPr lang="en-IN" dirty="0"/>
              <a:t>Segmentation in HSI Colour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0851E82-F5FD-48F0-A603-AB8A6199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72" y="1956066"/>
            <a:ext cx="7848159" cy="4066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FBC74463-E49B-4681-97C8-2A222F11D3EE}"/>
              </a:ext>
            </a:extLst>
          </p:cNvPr>
          <p:cNvSpPr/>
          <p:nvPr/>
        </p:nvSpPr>
        <p:spPr>
          <a:xfrm>
            <a:off x="3921547" y="3455132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060A0CB-8A04-4FD5-8FC6-BD104F54D66F}"/>
              </a:ext>
            </a:extLst>
          </p:cNvPr>
          <p:cNvSpPr/>
          <p:nvPr/>
        </p:nvSpPr>
        <p:spPr>
          <a:xfrm>
            <a:off x="7737970" y="3465191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D02B9552-C675-42E5-9B46-3C740BEF594F}"/>
              </a:ext>
            </a:extLst>
          </p:cNvPr>
          <p:cNvSpPr/>
          <p:nvPr/>
        </p:nvSpPr>
        <p:spPr>
          <a:xfrm>
            <a:off x="3898168" y="5347015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88BD3F3-7DA8-4173-B9FD-A3C2C501BDBA}"/>
              </a:ext>
            </a:extLst>
          </p:cNvPr>
          <p:cNvSpPr/>
          <p:nvPr/>
        </p:nvSpPr>
        <p:spPr>
          <a:xfrm>
            <a:off x="7737970" y="5367194"/>
            <a:ext cx="432048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7687A62-D14C-4B93-BCA5-58EE90D4C27D}"/>
              </a:ext>
            </a:extLst>
          </p:cNvPr>
          <p:cNvSpPr txBox="1"/>
          <p:nvPr/>
        </p:nvSpPr>
        <p:spPr>
          <a:xfrm>
            <a:off x="2133972" y="1348966"/>
            <a:ext cx="396044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Binary thresholding of S component with T = 10%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CDF8BD-BC10-452F-97AA-F6DD308ECAEA}"/>
              </a:ext>
            </a:extLst>
          </p:cNvPr>
          <p:cNvSpPr txBox="1"/>
          <p:nvPr/>
        </p:nvSpPr>
        <p:spPr>
          <a:xfrm>
            <a:off x="6133126" y="1384160"/>
            <a:ext cx="37993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Product of 2 and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3FAF4D-EDBE-4FD3-9E03-44460BCFB635}"/>
              </a:ext>
            </a:extLst>
          </p:cNvPr>
          <p:cNvSpPr txBox="1"/>
          <p:nvPr/>
        </p:nvSpPr>
        <p:spPr>
          <a:xfrm>
            <a:off x="2205981" y="6095704"/>
            <a:ext cx="38631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Histogram of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90E3E2-2138-4C6E-80A3-EB241B513049}"/>
              </a:ext>
            </a:extLst>
          </p:cNvPr>
          <p:cNvSpPr txBox="1"/>
          <p:nvPr/>
        </p:nvSpPr>
        <p:spPr>
          <a:xfrm>
            <a:off x="6069160" y="6095704"/>
            <a:ext cx="37696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/>
              <a:t>Segmentation of red </a:t>
            </a:r>
            <a:r>
              <a:rPr lang="en-IN" dirty="0" err="1"/>
              <a:t>color</a:t>
            </a:r>
            <a:r>
              <a:rPr lang="en-IN" dirty="0"/>
              <a:t> pixels</a:t>
            </a:r>
          </a:p>
        </p:txBody>
      </p:sp>
    </p:spTree>
    <p:extLst>
      <p:ext uri="{BB962C8B-B14F-4D97-AF65-F5344CB8AC3E}">
        <p14:creationId xmlns:p14="http://schemas.microsoft.com/office/powerpoint/2010/main" val="31970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E04D43-E552-4685-9C1D-13F22236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094CE96-8D29-4CC9-ABD8-3BB64C202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947" y="2060848"/>
            <a:ext cx="4134425" cy="309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075B0F-8438-4F6A-97DD-3FFC56C0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54" y="2060848"/>
            <a:ext cx="4134424" cy="30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1DC6C-2241-4073-A133-51ECF673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838200"/>
            <a:ext cx="9601200" cy="1294656"/>
          </a:xfrm>
        </p:spPr>
        <p:txBody>
          <a:bodyPr>
            <a:normAutofit/>
          </a:bodyPr>
          <a:lstStyle/>
          <a:p>
            <a:r>
              <a:rPr lang="en-IN" dirty="0"/>
              <a:t>Procedure: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EC2E36-A00B-4CE1-8EF8-F8907C89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601200" cy="3958952"/>
          </a:xfrm>
        </p:spPr>
        <p:txBody>
          <a:bodyPr/>
          <a:lstStyle/>
          <a:p>
            <a:r>
              <a:rPr lang="en-IN" dirty="0"/>
              <a:t>Suppose that it is of interest to segment the reddish region in the lower left of the image.</a:t>
            </a:r>
          </a:p>
          <a:p>
            <a:r>
              <a:rPr lang="en-IN" dirty="0"/>
              <a:t>The 2</a:t>
            </a:r>
            <a:r>
              <a:rPr lang="en-IN" baseline="30000" dirty="0"/>
              <a:t>nd</a:t>
            </a:r>
            <a:r>
              <a:rPr lang="en-IN" dirty="0"/>
              <a:t>,3</a:t>
            </a:r>
            <a:r>
              <a:rPr lang="en-IN" baseline="30000" dirty="0"/>
              <a:t>rd</a:t>
            </a:r>
            <a:r>
              <a:rPr lang="en-IN" dirty="0"/>
              <a:t>, and 4</a:t>
            </a:r>
            <a:r>
              <a:rPr lang="en-IN" baseline="30000" dirty="0"/>
              <a:t>th</a:t>
            </a:r>
            <a:r>
              <a:rPr lang="en-IN" dirty="0"/>
              <a:t> images are its HSI component images. Note that by comparing 1 and 2 the region of interest has relatively high values of hue, indicating the </a:t>
            </a:r>
            <a:r>
              <a:rPr lang="en-IN" dirty="0" err="1"/>
              <a:t>colors</a:t>
            </a:r>
            <a:r>
              <a:rPr lang="en-IN" dirty="0"/>
              <a:t> are on the blue-magenta side of red. </a:t>
            </a:r>
          </a:p>
          <a:p>
            <a:r>
              <a:rPr lang="en-IN" dirty="0"/>
              <a:t>The 5</a:t>
            </a:r>
            <a:r>
              <a:rPr lang="en-IN" baseline="30000" dirty="0"/>
              <a:t>th</a:t>
            </a:r>
            <a:r>
              <a:rPr lang="en-IN" dirty="0"/>
              <a:t> image shows a binary mask generated by thresholding the saturation image with a threshold value of 10% of the maximum value in that image. Any pixel value greater than the threshold value was set to 1 (white). All others were set to 0 (black).</a:t>
            </a:r>
          </a:p>
        </p:txBody>
      </p:sp>
    </p:spTree>
    <p:extLst>
      <p:ext uri="{BB962C8B-B14F-4D97-AF65-F5344CB8AC3E}">
        <p14:creationId xmlns:p14="http://schemas.microsoft.com/office/powerpoint/2010/main" val="6999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6F7F9-8379-4497-802D-D520BCC0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838200"/>
            <a:ext cx="9601200" cy="1150640"/>
          </a:xfrm>
        </p:spPr>
        <p:txBody>
          <a:bodyPr>
            <a:normAutofit/>
          </a:bodyPr>
          <a:lstStyle/>
          <a:p>
            <a:r>
              <a:rPr lang="en-IN" dirty="0"/>
              <a:t>Procedure: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F86BE7-ED6F-48B3-AFC6-DE613279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88840"/>
            <a:ext cx="9601200" cy="4030960"/>
          </a:xfrm>
        </p:spPr>
        <p:txBody>
          <a:bodyPr/>
          <a:lstStyle/>
          <a:p>
            <a:r>
              <a:rPr lang="en-IN" dirty="0"/>
              <a:t>The 6</a:t>
            </a:r>
            <a:r>
              <a:rPr lang="en-IN" baseline="30000" dirty="0"/>
              <a:t>th</a:t>
            </a:r>
            <a:r>
              <a:rPr lang="en-IN" dirty="0"/>
              <a:t> image shows the product of the mask with the hue image while the 7</a:t>
            </a:r>
            <a:r>
              <a:rPr lang="en-IN" baseline="30000" dirty="0"/>
              <a:t>th</a:t>
            </a:r>
            <a:r>
              <a:rPr lang="en-IN" dirty="0"/>
              <a:t> image is a histogram of the product image</a:t>
            </a:r>
          </a:p>
          <a:p>
            <a:r>
              <a:rPr lang="en-IN" dirty="0"/>
              <a:t>We see in the histogram that the high values (the values that are of interest) are grouped at the very high end of the </a:t>
            </a:r>
            <a:r>
              <a:rPr lang="en-IN" dirty="0" err="1"/>
              <a:t>gray</a:t>
            </a:r>
            <a:r>
              <a:rPr lang="en-IN" dirty="0"/>
              <a:t> scale, near 1.0</a:t>
            </a:r>
          </a:p>
          <a:p>
            <a:r>
              <a:rPr lang="en-IN" dirty="0"/>
              <a:t>The result of thresholding  the product image with threshold value of 0.9 resulted in the binary image in the last, i.e. 8</a:t>
            </a:r>
            <a:r>
              <a:rPr lang="en-IN" baseline="30000" dirty="0"/>
              <a:t>th</a:t>
            </a:r>
            <a:r>
              <a:rPr lang="en-IN" dirty="0"/>
              <a:t> image. </a:t>
            </a:r>
          </a:p>
          <a:p>
            <a:r>
              <a:rPr lang="en-IN" dirty="0"/>
              <a:t>The spatial location of the white points in the image identifies the points in the original image that have the reddish hue. </a:t>
            </a:r>
          </a:p>
        </p:txBody>
      </p:sp>
    </p:spTree>
    <p:extLst>
      <p:ext uri="{BB962C8B-B14F-4D97-AF65-F5344CB8AC3E}">
        <p14:creationId xmlns:p14="http://schemas.microsoft.com/office/powerpoint/2010/main" val="9958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712</TotalTime>
  <Words>967</Words>
  <Application>Microsoft Office PowerPoint</Application>
  <PresentationFormat>Custom</PresentationFormat>
  <Paragraphs>102</Paragraphs>
  <Slides>26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Vertical and Horizontal design template</vt:lpstr>
      <vt:lpstr>Image Segmentation Based on Color</vt:lpstr>
      <vt:lpstr>Image Segmentation</vt:lpstr>
      <vt:lpstr>Image Segmentation</vt:lpstr>
      <vt:lpstr>The HSI Colour space</vt:lpstr>
      <vt:lpstr>Segmentation in HSI Colour Space</vt:lpstr>
      <vt:lpstr>Segmentation in HSI Colour Space</vt:lpstr>
      <vt:lpstr>PowerPoint Presentation</vt:lpstr>
      <vt:lpstr>Procedure: </vt:lpstr>
      <vt:lpstr>Procedure: </vt:lpstr>
      <vt:lpstr>PowerPoint Presentation</vt:lpstr>
      <vt:lpstr>SEGMENTATION IN RGB VECTOR SPACE</vt:lpstr>
      <vt:lpstr>RGB Color Model</vt:lpstr>
      <vt:lpstr>PowerPoint Presentation</vt:lpstr>
      <vt:lpstr>PowerPoint Presentation</vt:lpstr>
      <vt:lpstr>PowerPoint Presentation</vt:lpstr>
      <vt:lpstr>PowerPoint Presentation</vt:lpstr>
      <vt:lpstr>Steps for Segmentation in RGB Vector Space</vt:lpstr>
      <vt:lpstr>PowerPoint Presentation</vt:lpstr>
      <vt:lpstr>PowerPoint Presentation</vt:lpstr>
      <vt:lpstr>Color Edge Detection</vt:lpstr>
      <vt:lpstr>Color Edge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Dr Sanjay Tripathi</dc:creator>
  <cp:lastModifiedBy>Sindhu</cp:lastModifiedBy>
  <cp:revision>41</cp:revision>
  <dcterms:created xsi:type="dcterms:W3CDTF">2018-03-05T18:59:57Z</dcterms:created>
  <dcterms:modified xsi:type="dcterms:W3CDTF">2020-01-31T09:01:54Z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