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4"/>
  </p:notesMasterIdLst>
  <p:sldIdLst>
    <p:sldId id="268" r:id="rId2"/>
    <p:sldId id="269" r:id="rId3"/>
    <p:sldId id="28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56" r:id="rId22"/>
    <p:sldId id="257" r:id="rId23"/>
    <p:sldId id="258" r:id="rId24"/>
    <p:sldId id="267" r:id="rId25"/>
    <p:sldId id="259" r:id="rId26"/>
    <p:sldId id="260" r:id="rId27"/>
    <p:sldId id="262" r:id="rId28"/>
    <p:sldId id="263" r:id="rId29"/>
    <p:sldId id="264" r:id="rId30"/>
    <p:sldId id="265" r:id="rId31"/>
    <p:sldId id="266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FBB76-61AC-4847-9053-46C0B7AF1021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8DDE-6266-4CF7-BB79-D6BE5C5C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409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49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41425" y="698500"/>
            <a:ext cx="4551363" cy="3446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/>
          </p:nvPr>
        </p:nvSpPr>
        <p:spPr>
          <a:xfrm>
            <a:off x="704850" y="4367213"/>
            <a:ext cx="5626100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523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41425" y="698500"/>
            <a:ext cx="4551363" cy="3446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/>
          </p:nvPr>
        </p:nvSpPr>
        <p:spPr>
          <a:xfrm>
            <a:off x="704850" y="4367213"/>
            <a:ext cx="5626100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6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241425" y="698500"/>
            <a:ext cx="4551363" cy="3446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/>
          </p:nvPr>
        </p:nvSpPr>
        <p:spPr>
          <a:xfrm>
            <a:off x="704850" y="4367213"/>
            <a:ext cx="5626100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70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41425" y="698500"/>
            <a:ext cx="4551363" cy="3446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/>
          </p:nvPr>
        </p:nvSpPr>
        <p:spPr>
          <a:xfrm>
            <a:off x="704850" y="4367213"/>
            <a:ext cx="5626100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857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41425" y="698500"/>
            <a:ext cx="4551363" cy="3446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algn="ctr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/>
          </p:nvPr>
        </p:nvSpPr>
        <p:spPr>
          <a:xfrm>
            <a:off x="704850" y="4367213"/>
            <a:ext cx="5626100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996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8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98DDE-6266-4CF7-BB79-D6BE5C5C1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9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8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563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C2EC88E-2FCB-4162-8235-6B94FA34D0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AEF0C7E-E212-48BC-9CB2-F6D67D052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515560" cy="255087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Botnets and APT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4535269"/>
            <a:ext cx="3493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35 – </a:t>
            </a:r>
            <a:r>
              <a:rPr lang="en-US" sz="2800" dirty="0" err="1" smtClean="0">
                <a:solidFill>
                  <a:schemeClr val="bg1"/>
                </a:solidFill>
              </a:rPr>
              <a:t>Jeet</a:t>
            </a:r>
            <a:r>
              <a:rPr lang="en-US" sz="2800" dirty="0" smtClean="0">
                <a:solidFill>
                  <a:schemeClr val="bg1"/>
                </a:solidFill>
              </a:rPr>
              <a:t> Vasa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07 – </a:t>
            </a:r>
            <a:r>
              <a:rPr lang="en-US" sz="2800" dirty="0" err="1" smtClean="0">
                <a:solidFill>
                  <a:schemeClr val="bg1"/>
                </a:solidFill>
              </a:rPr>
              <a:t>Priyanka</a:t>
            </a:r>
            <a:r>
              <a:rPr lang="en-US" sz="2800" dirty="0" smtClean="0">
                <a:solidFill>
                  <a:schemeClr val="bg1"/>
                </a:solidFill>
              </a:rPr>
              <a:t> Desai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43000"/>
            <a:ext cx="6171009" cy="623697"/>
          </a:xfrm>
        </p:spPr>
        <p:txBody>
          <a:bodyPr vert="horz" lIns="0" tIns="34290" rIns="68580" bIns="0" rtlCol="0" anchor="ctr">
            <a:spAutoFit/>
          </a:bodyPr>
          <a:lstStyle/>
          <a:p>
            <a:pPr defTabSz="342900">
              <a:lnSpc>
                <a:spcPct val="87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zh-CN" dirty="0" err="1" smtClean="0">
                <a:ea typeface="宋体" panose="02010600030101010101" pitchFamily="2" charset="-122"/>
              </a:rPr>
              <a:t>Agobot</a:t>
            </a:r>
            <a:endParaRPr lang="en-GB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438400"/>
            <a:ext cx="6171009" cy="3435812"/>
          </a:xfrm>
        </p:spPr>
        <p:txBody>
          <a:bodyPr vert="horz" lIns="0" tIns="0" rIns="0" bIns="0" rtlCol="0">
            <a:spAutoFit/>
          </a:bodyPr>
          <a:lstStyle/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Most sophisticated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20,000 lines C/C++ code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IRC based command/control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Large collection of target exploits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Capable of many </a:t>
            </a:r>
            <a:r>
              <a:rPr lang="en-GB" altLang="zh-CN" sz="2000" dirty="0" err="1">
                <a:ea typeface="宋体" panose="02010600030101010101" pitchFamily="2" charset="-122"/>
              </a:rPr>
              <a:t>DoS</a:t>
            </a:r>
            <a:r>
              <a:rPr lang="en-GB" altLang="zh-CN" sz="2000" dirty="0">
                <a:ea typeface="宋体" panose="02010600030101010101" pitchFamily="2" charset="-122"/>
              </a:rPr>
              <a:t> attack types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Shell encoding/polymorphic obfuscation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Traffic sniffers/key logging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Defend/fortify compromised system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Ability to frustrate </a:t>
            </a:r>
            <a:r>
              <a:rPr lang="en-GB" altLang="zh-CN" sz="2000" dirty="0" err="1">
                <a:ea typeface="宋体" panose="02010600030101010101" pitchFamily="2" charset="-122"/>
              </a:rPr>
              <a:t>dissassembly</a:t>
            </a:r>
            <a:endParaRPr lang="en-GB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6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1" y="1180006"/>
            <a:ext cx="6171010" cy="623697"/>
          </a:xfrm>
        </p:spPr>
        <p:txBody>
          <a:bodyPr vert="horz" lIns="0" tIns="34290" rIns="68580" bIns="0" rtlCol="0" anchor="ctr">
            <a:spAutoFit/>
          </a:bodyPr>
          <a:lstStyle/>
          <a:p>
            <a:pPr defTabSz="342900">
              <a:lnSpc>
                <a:spcPct val="87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zh-CN" dirty="0" err="1" smtClean="0">
                <a:ea typeface="宋体" panose="02010600030101010101" pitchFamily="2" charset="-122"/>
              </a:rPr>
              <a:t>SDBot</a:t>
            </a:r>
            <a:endParaRPr lang="en-GB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438400"/>
            <a:ext cx="6171010" cy="3435812"/>
          </a:xfrm>
        </p:spPr>
        <p:txBody>
          <a:bodyPr vert="horz" lIns="0" tIns="0" rIns="0" bIns="0" rtlCol="0">
            <a:spAutoFit/>
          </a:bodyPr>
          <a:lstStyle/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Simpler than </a:t>
            </a:r>
            <a:r>
              <a:rPr lang="en-GB" altLang="zh-CN" sz="2000" dirty="0" err="1">
                <a:ea typeface="宋体" panose="02010600030101010101" pitchFamily="2" charset="-122"/>
              </a:rPr>
              <a:t>Agobot</a:t>
            </a:r>
            <a:r>
              <a:rPr lang="en-GB" altLang="zh-CN" sz="2000" dirty="0">
                <a:ea typeface="宋体" panose="02010600030101010101" pitchFamily="2" charset="-122"/>
              </a:rPr>
              <a:t>, 2,000 lines C code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Non-malicious at base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Utilize IRC-based command/control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Easily extended for malicious purposes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Scanning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 err="1">
                <a:ea typeface="宋体" panose="02010600030101010101" pitchFamily="2" charset="-122"/>
              </a:rPr>
              <a:t>DoS</a:t>
            </a:r>
            <a:r>
              <a:rPr lang="en-GB" altLang="zh-CN" sz="2000" dirty="0">
                <a:ea typeface="宋体" panose="02010600030101010101" pitchFamily="2" charset="-122"/>
              </a:rPr>
              <a:t> Attacks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Sniffers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Information harvesting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41758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1" y="1180006"/>
            <a:ext cx="6171010" cy="623697"/>
          </a:xfrm>
        </p:spPr>
        <p:txBody>
          <a:bodyPr vert="horz" lIns="0" tIns="34290" rIns="68580" bIns="0" rtlCol="0" anchor="ctr">
            <a:spAutoFit/>
          </a:bodyPr>
          <a:lstStyle/>
          <a:p>
            <a:pPr defTabSz="342900">
              <a:lnSpc>
                <a:spcPct val="87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zh-CN" dirty="0" err="1" smtClean="0">
                <a:ea typeface="宋体" panose="02010600030101010101" pitchFamily="2" charset="-122"/>
              </a:rPr>
              <a:t>SpyBot</a:t>
            </a:r>
            <a:endParaRPr lang="en-GB" altLang="zh-CN" dirty="0" smtClean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90800"/>
            <a:ext cx="6117431" cy="1455783"/>
          </a:xfrm>
        </p:spPr>
        <p:txBody>
          <a:bodyPr vert="horz" lIns="0" tIns="0" rIns="0" bIns="0" rtlCol="0">
            <a:spAutoFit/>
          </a:bodyPr>
          <a:lstStyle/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&lt;3,000 lines C code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Possibly evolved from </a:t>
            </a:r>
            <a:r>
              <a:rPr lang="en-GB" altLang="zh-CN" sz="2000" dirty="0" err="1">
                <a:ea typeface="宋体" panose="02010600030101010101" pitchFamily="2" charset="-122"/>
              </a:rPr>
              <a:t>SDBot</a:t>
            </a:r>
            <a:endParaRPr lang="en-GB" altLang="zh-CN" sz="2000" dirty="0">
              <a:ea typeface="宋体" panose="02010600030101010101" pitchFamily="2" charset="-122"/>
            </a:endParaRP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Similar command/control engine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No attempts to hide malicious purposes</a:t>
            </a:r>
          </a:p>
        </p:txBody>
      </p:sp>
    </p:spTree>
    <p:extLst>
      <p:ext uri="{BB962C8B-B14F-4D97-AF65-F5344CB8AC3E}">
        <p14:creationId xmlns:p14="http://schemas.microsoft.com/office/powerpoint/2010/main" val="2763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1" y="1180006"/>
            <a:ext cx="6171010" cy="623697"/>
          </a:xfrm>
        </p:spPr>
        <p:txBody>
          <a:bodyPr vert="horz" lIns="0" tIns="34290" rIns="68580" bIns="0" rtlCol="0" anchor="ctr">
            <a:spAutoFit/>
          </a:bodyPr>
          <a:lstStyle/>
          <a:p>
            <a:pPr defTabSz="342900">
              <a:lnSpc>
                <a:spcPct val="87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zh-CN" dirty="0" smtClean="0">
                <a:ea typeface="宋体" panose="02010600030101010101" pitchFamily="2" charset="-122"/>
              </a:rPr>
              <a:t>GT Bot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848600" cy="1455783"/>
          </a:xfrm>
        </p:spPr>
        <p:txBody>
          <a:bodyPr vert="horz" wrap="square" lIns="0" tIns="0" rIns="0" bIns="0" rtlCol="0">
            <a:spAutoFit/>
          </a:bodyPr>
          <a:lstStyle/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Functions based on </a:t>
            </a:r>
            <a:r>
              <a:rPr lang="en-GB" altLang="zh-CN" sz="2000" dirty="0" err="1">
                <a:ea typeface="宋体" panose="02010600030101010101" pitchFamily="2" charset="-122"/>
              </a:rPr>
              <a:t>mIRC</a:t>
            </a:r>
            <a:r>
              <a:rPr lang="en-GB" altLang="zh-CN" sz="2000" dirty="0">
                <a:ea typeface="宋体" panose="02010600030101010101" pitchFamily="2" charset="-122"/>
              </a:rPr>
              <a:t> scripting capabilities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 err="1">
                <a:ea typeface="宋体" panose="02010600030101010101" pitchFamily="2" charset="-122"/>
              </a:rPr>
              <a:t>HideWindow</a:t>
            </a:r>
            <a:r>
              <a:rPr lang="en-GB" altLang="zh-CN" sz="2000" dirty="0">
                <a:ea typeface="宋体" panose="02010600030101010101" pitchFamily="2" charset="-122"/>
              </a:rPr>
              <a:t> program hides bot on local system</a:t>
            </a:r>
          </a:p>
          <a:p>
            <a:pPr marL="645319" lvl="1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Basic rootkit function</a:t>
            </a: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000" dirty="0">
                <a:ea typeface="宋体" panose="02010600030101010101" pitchFamily="2" charset="-122"/>
              </a:rPr>
              <a:t>Port scanning, </a:t>
            </a:r>
            <a:r>
              <a:rPr lang="en-GB" altLang="zh-CN" sz="2000" dirty="0" err="1">
                <a:ea typeface="宋体" panose="02010600030101010101" pitchFamily="2" charset="-122"/>
              </a:rPr>
              <a:t>DoS</a:t>
            </a:r>
            <a:r>
              <a:rPr lang="en-GB" altLang="zh-CN" sz="2000" dirty="0">
                <a:ea typeface="宋体" panose="02010600030101010101" pitchFamily="2" charset="-122"/>
              </a:rPr>
              <a:t> attacks, exploits for RPC and NetBIOS</a:t>
            </a:r>
          </a:p>
        </p:txBody>
      </p:sp>
    </p:spTree>
    <p:extLst>
      <p:ext uri="{BB962C8B-B14F-4D97-AF65-F5344CB8AC3E}">
        <p14:creationId xmlns:p14="http://schemas.microsoft.com/office/powerpoint/2010/main" val="42522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590800"/>
            <a:ext cx="6345260" cy="353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IRC Botnet</a:t>
            </a:r>
          </a:p>
          <a:p>
            <a:r>
              <a:rPr lang="en-US" sz="2400" dirty="0" smtClean="0"/>
              <a:t>P2P Botnet</a:t>
            </a:r>
          </a:p>
          <a:p>
            <a:r>
              <a:rPr lang="en-US" sz="2400" dirty="0" smtClean="0"/>
              <a:t>HTTP Botnet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0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IRC </a:t>
            </a:r>
            <a:r>
              <a:rPr lang="en-US" altLang="zh-CN" dirty="0"/>
              <a:t>(Internet Relay Chat) </a:t>
            </a:r>
            <a:r>
              <a:rPr lang="en-US" dirty="0" smtClean="0"/>
              <a:t>Botnet</a:t>
            </a:r>
            <a:endParaRPr lang="en-US" dirty="0"/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362200" y="2590800"/>
            <a:ext cx="4135427" cy="3882728"/>
            <a:chOff x="3357" y="1154"/>
            <a:chExt cx="2130" cy="2613"/>
          </a:xfrm>
        </p:grpSpPr>
        <p:pic>
          <p:nvPicPr>
            <p:cNvPr id="5" name="Picture 5" descr="P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2251"/>
              <a:ext cx="648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" y="3322"/>
              <a:ext cx="25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" y="2877"/>
              <a:ext cx="25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" y="2387"/>
              <a:ext cx="25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" y="2209"/>
              <a:ext cx="25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387"/>
              <a:ext cx="25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" y="2610"/>
              <a:ext cx="25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2832"/>
              <a:ext cx="25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" y="3055"/>
              <a:ext cx="25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4" descr="P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" y="3500"/>
              <a:ext cx="25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5" descr="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277"/>
              <a:ext cx="25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WordArt 16"/>
            <p:cNvSpPr>
              <a:spLocks noChangeArrowheads="1" noChangeShapeType="1" noTextEdit="1"/>
            </p:cNvSpPr>
            <p:nvPr/>
          </p:nvSpPr>
          <p:spPr bwMode="auto">
            <a:xfrm rot="360952">
              <a:off x="4333" y="1675"/>
              <a:ext cx="1154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r>
                <a:rPr lang="en-US" sz="495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latin typeface="Arial Black" panose="020B0A04020102020204" pitchFamily="34" charset="0"/>
                </a:rPr>
                <a:t>+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622" y="1370"/>
              <a:ext cx="1011" cy="8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510" y="1764"/>
              <a:ext cx="0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954" y="1808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309" y="1808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510" y="2654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510" y="3099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910" y="2476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910" y="2877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910" y="332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265" y="2699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265" y="3144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pic>
          <p:nvPicPr>
            <p:cNvPr id="28" name="Picture 32" descr="P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" y="1154"/>
              <a:ext cx="40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3357" y="2922"/>
              <a:ext cx="7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4000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400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4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400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GB" altLang="en-US" sz="975" b="1">
                  <a:solidFill>
                    <a:schemeClr val="accent1"/>
                  </a:solidFill>
                </a:rPr>
                <a:t>Botnet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2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Botnet</a:t>
            </a:r>
            <a:endParaRPr lang="en-US" dirty="0"/>
          </a:p>
        </p:txBody>
      </p:sp>
      <p:pic>
        <p:nvPicPr>
          <p:cNvPr id="4" name="Picture 28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1" y="2928705"/>
            <a:ext cx="487830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0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17" y="4145498"/>
            <a:ext cx="487830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28" y="3924107"/>
            <a:ext cx="487829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27" y="2707383"/>
            <a:ext cx="487829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3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08" y="3589854"/>
            <a:ext cx="487830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04" y="4617999"/>
            <a:ext cx="487830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5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83" y="4868628"/>
            <a:ext cx="487829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6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46" y="2839433"/>
            <a:ext cx="487829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7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91" y="3155392"/>
            <a:ext cx="487829" cy="5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997577" y="4062888"/>
            <a:ext cx="378705" cy="588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 flipH="1">
            <a:off x="2943996" y="3357091"/>
            <a:ext cx="270333" cy="214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15" name="Line 40"/>
          <p:cNvSpPr>
            <a:spLocks noChangeShapeType="1"/>
          </p:cNvSpPr>
          <p:nvPr/>
        </p:nvSpPr>
        <p:spPr bwMode="auto">
          <a:xfrm flipH="1">
            <a:off x="3591696" y="3032286"/>
            <a:ext cx="378705" cy="107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>
            <a:off x="3538119" y="3415423"/>
            <a:ext cx="594257" cy="749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>
            <a:off x="3105923" y="3844767"/>
            <a:ext cx="971770" cy="428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 flipH="1">
            <a:off x="3808390" y="4598902"/>
            <a:ext cx="432295" cy="213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19" name="Line 44"/>
          <p:cNvSpPr>
            <a:spLocks noChangeShapeType="1"/>
          </p:cNvSpPr>
          <p:nvPr/>
        </p:nvSpPr>
        <p:spPr bwMode="auto">
          <a:xfrm>
            <a:off x="4402515" y="3201820"/>
            <a:ext cx="53590" cy="96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4564440" y="3031329"/>
            <a:ext cx="3775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4564438" y="3200392"/>
            <a:ext cx="756218" cy="80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4564437" y="4655099"/>
            <a:ext cx="594257" cy="37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5535989" y="4493657"/>
            <a:ext cx="0" cy="428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5590757" y="3141577"/>
            <a:ext cx="701437" cy="213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 flipV="1">
            <a:off x="5859840" y="3575674"/>
            <a:ext cx="540666" cy="427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 flipH="1">
            <a:off x="4564436" y="3362801"/>
            <a:ext cx="647847" cy="8567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>
            <a:off x="3646465" y="3309213"/>
            <a:ext cx="1619617" cy="855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US" sz="1350" baseline="-25000"/>
          </a:p>
        </p:txBody>
      </p:sp>
      <p:grpSp>
        <p:nvGrpSpPr>
          <p:cNvPr id="28" name="Group 68"/>
          <p:cNvGrpSpPr>
            <a:grpSpLocks/>
          </p:cNvGrpSpPr>
          <p:nvPr/>
        </p:nvGrpSpPr>
        <p:grpSpPr bwMode="auto">
          <a:xfrm>
            <a:off x="2943998" y="3366611"/>
            <a:ext cx="1133732" cy="1285159"/>
            <a:chOff x="1610" y="2296"/>
            <a:chExt cx="952" cy="1089"/>
          </a:xfrm>
        </p:grpSpPr>
        <p:sp>
          <p:nvSpPr>
            <p:cNvPr id="29" name="Line 53"/>
            <p:cNvSpPr>
              <a:spLocks noChangeShapeType="1"/>
            </p:cNvSpPr>
            <p:nvPr/>
          </p:nvSpPr>
          <p:spPr bwMode="auto">
            <a:xfrm flipH="1">
              <a:off x="1610" y="2296"/>
              <a:ext cx="227" cy="18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1746" y="2704"/>
              <a:ext cx="816" cy="36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1655" y="2886"/>
              <a:ext cx="318" cy="49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</p:grp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4564440" y="3048000"/>
            <a:ext cx="1836360" cy="1874043"/>
            <a:chOff x="2971" y="2024"/>
            <a:chExt cx="1542" cy="1588"/>
          </a:xfrm>
        </p:grpSpPr>
        <p:sp>
          <p:nvSpPr>
            <p:cNvPr id="33" name="Line 63"/>
            <p:cNvSpPr>
              <a:spLocks noChangeShapeType="1"/>
            </p:cNvSpPr>
            <p:nvPr/>
          </p:nvSpPr>
          <p:spPr bwMode="auto">
            <a:xfrm>
              <a:off x="3787" y="3249"/>
              <a:ext cx="0" cy="36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3833" y="2115"/>
              <a:ext cx="589" cy="18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 flipV="1">
              <a:off x="4059" y="2478"/>
              <a:ext cx="454" cy="36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2971" y="2024"/>
              <a:ext cx="31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37" name="Line 61"/>
            <p:cNvSpPr>
              <a:spLocks noChangeShapeType="1"/>
            </p:cNvSpPr>
            <p:nvPr/>
          </p:nvSpPr>
          <p:spPr bwMode="auto">
            <a:xfrm>
              <a:off x="2971" y="2160"/>
              <a:ext cx="635" cy="6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</p:grpSp>
      <p:grpSp>
        <p:nvGrpSpPr>
          <p:cNvPr id="38" name="Group 75"/>
          <p:cNvGrpSpPr>
            <a:grpSpLocks/>
          </p:cNvGrpSpPr>
          <p:nvPr/>
        </p:nvGrpSpPr>
        <p:grpSpPr bwMode="auto">
          <a:xfrm>
            <a:off x="3538120" y="3048946"/>
            <a:ext cx="1727988" cy="1980254"/>
            <a:chOff x="2109" y="2024"/>
            <a:chExt cx="1451" cy="1678"/>
          </a:xfrm>
        </p:grpSpPr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H="1">
              <a:off x="2336" y="3339"/>
              <a:ext cx="363" cy="18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40" name="Line 59"/>
            <p:cNvSpPr>
              <a:spLocks noChangeShapeType="1"/>
            </p:cNvSpPr>
            <p:nvPr/>
          </p:nvSpPr>
          <p:spPr bwMode="auto">
            <a:xfrm>
              <a:off x="2835" y="2160"/>
              <a:ext cx="45" cy="81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41" name="Line 62"/>
            <p:cNvSpPr>
              <a:spLocks noChangeShapeType="1"/>
            </p:cNvSpPr>
            <p:nvPr/>
          </p:nvSpPr>
          <p:spPr bwMode="auto">
            <a:xfrm>
              <a:off x="2971" y="3385"/>
              <a:ext cx="499" cy="31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 flipH="1">
              <a:off x="2971" y="2296"/>
              <a:ext cx="544" cy="7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2109" y="2341"/>
              <a:ext cx="499" cy="63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44" name="Line 58"/>
            <p:cNvSpPr>
              <a:spLocks noChangeShapeType="1"/>
            </p:cNvSpPr>
            <p:nvPr/>
          </p:nvSpPr>
          <p:spPr bwMode="auto">
            <a:xfrm flipH="1">
              <a:off x="2154" y="2024"/>
              <a:ext cx="318" cy="9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2200" y="2251"/>
              <a:ext cx="1360" cy="72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/>
            <a:lstStyle/>
            <a:p>
              <a:endParaRPr lang="en-US" sz="135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5396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Botnet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04250" y="2413397"/>
            <a:ext cx="6286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35731" indent="-135731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 typeface="Wingdings" pitchFamily="2" charset="2"/>
              <a:buChar char="§"/>
              <a:defRPr/>
            </a:pPr>
            <a:endParaRPr lang="en-US" sz="1350" kern="0"/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defRPr/>
            </a:pPr>
            <a:endParaRPr lang="en-US" sz="1350" kern="0"/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defRPr/>
            </a:pPr>
            <a:endParaRPr lang="en-US" sz="1350" kern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33074" y="2300289"/>
            <a:ext cx="1749029" cy="867965"/>
            <a:chOff x="2016" y="819"/>
            <a:chExt cx="1469" cy="729"/>
          </a:xfrm>
        </p:grpSpPr>
        <p:pic>
          <p:nvPicPr>
            <p:cNvPr id="6" name="Picture 4" descr="BH_TEX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" y="847"/>
              <a:ext cx="695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BotHer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819"/>
              <a:ext cx="1093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75688" y="2125267"/>
            <a:ext cx="1550194" cy="1764506"/>
            <a:chOff x="372" y="672"/>
            <a:chExt cx="1302" cy="1482"/>
          </a:xfrm>
        </p:grpSpPr>
        <p:pic>
          <p:nvPicPr>
            <p:cNvPr id="9" name="Picture 6" descr="CC_TEX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672"/>
              <a:ext cx="987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WebSer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" y="1286"/>
              <a:ext cx="1302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8" descr="InternetClou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62" y="3153966"/>
            <a:ext cx="2368154" cy="157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3090124" y="3099198"/>
            <a:ext cx="4463654" cy="2697956"/>
            <a:chOff x="1392" y="1490"/>
            <a:chExt cx="3749" cy="2266"/>
          </a:xfrm>
        </p:grpSpPr>
        <p:pic>
          <p:nvPicPr>
            <p:cNvPr id="13" name="Picture 9" descr="Laptop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" y="2896"/>
              <a:ext cx="1289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0" descr="Laptop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490"/>
              <a:ext cx="1275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2" descr="PC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838"/>
              <a:ext cx="1187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3" descr="PC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306"/>
              <a:ext cx="1733" cy="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 descr="BHmini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99" y="3362325"/>
            <a:ext cx="577454" cy="38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554719" y="3546873"/>
            <a:ext cx="950119" cy="12144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 flipV="1">
            <a:off x="2968682" y="3361134"/>
            <a:ext cx="907256" cy="2428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1882831" y="3946922"/>
            <a:ext cx="1671638" cy="375047"/>
            <a:chOff x="3672" y="690"/>
            <a:chExt cx="1404" cy="315"/>
          </a:xfrm>
        </p:grpSpPr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>
              <a:off x="3672" y="705"/>
              <a:ext cx="1404" cy="300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4000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400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4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400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ko-KR" altLang="en-US" sz="1500">
                <a:ea typeface="굴림" panose="020B0600000101010101" pitchFamily="34" charset="-127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702" y="690"/>
              <a:ext cx="132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4000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400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40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400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4000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ko-KR" sz="900">
                  <a:ea typeface="굴림" panose="020B0600000101010101" pitchFamily="34" charset="-127"/>
                </a:rPr>
                <a:t>HTTP Post Command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ko-KR" sz="900">
                  <a:ea typeface="굴림" panose="020B0600000101010101" pitchFamily="34" charset="-127"/>
                </a:rPr>
                <a:t>to C&amp;C URL</a:t>
              </a:r>
            </a:p>
          </p:txBody>
        </p:sp>
      </p:grp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3018688" y="3318273"/>
            <a:ext cx="921544" cy="26431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5569007" y="3632598"/>
            <a:ext cx="921544" cy="9286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4447438" y="2961085"/>
            <a:ext cx="7144" cy="421481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098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hacker_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18564"/>
            <a:ext cx="3505200" cy="333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6286500" cy="542925"/>
          </a:xfrm>
        </p:spPr>
        <p:txBody>
          <a:bodyPr>
            <a:noAutofit/>
          </a:bodyPr>
          <a:lstStyle/>
          <a:p>
            <a:r>
              <a:rPr lang="en-GB" altLang="en-US" dirty="0" smtClean="0"/>
              <a:t>Botnet Powered Attacks</a:t>
            </a:r>
            <a:endParaRPr lang="en-US" altLang="ko-KR" sz="1600" dirty="0">
              <a:solidFill>
                <a:schemeClr val="accent1"/>
              </a:solidFill>
              <a:ea typeface="굴림" panose="020B0600000101010101" pitchFamily="34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8001000" cy="284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3375" lvl="1" indent="-196454" algn="ctr">
              <a:spcAft>
                <a:spcPct val="40000"/>
              </a:spcAft>
              <a:defRPr/>
            </a:pPr>
            <a:r>
              <a:rPr lang="en-US" kern="0" dirty="0">
                <a:latin typeface="Arial Black" pitchFamily="34" charset="0"/>
              </a:rPr>
              <a:t>With full control of a massive army of machines, the only limit to </a:t>
            </a:r>
            <a:r>
              <a:rPr lang="en-US" kern="0" dirty="0" smtClean="0">
                <a:latin typeface="Arial Black" pitchFamily="34" charset="0"/>
              </a:rPr>
              <a:t>a </a:t>
            </a:r>
            <a:r>
              <a:rPr lang="en-US" kern="0" dirty="0" err="1">
                <a:latin typeface="Arial Black" pitchFamily="34" charset="0"/>
              </a:rPr>
              <a:t>botherder’s</a:t>
            </a:r>
            <a:r>
              <a:rPr lang="en-US" kern="0" dirty="0">
                <a:latin typeface="Arial Black" pitchFamily="34" charset="0"/>
              </a:rPr>
              <a:t> attack potential is his imagination</a:t>
            </a:r>
            <a:r>
              <a:rPr lang="en-US" kern="0" dirty="0" smtClean="0">
                <a:latin typeface="Arial Black" pitchFamily="34" charset="0"/>
              </a:rPr>
              <a:t>.</a:t>
            </a:r>
            <a:endParaRPr lang="en-US" kern="0" dirty="0"/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b="1" kern="0" dirty="0"/>
              <a:t>Distributed Denial of Service (</a:t>
            </a:r>
            <a:r>
              <a:rPr lang="en-US" b="1" kern="0" dirty="0" err="1"/>
              <a:t>DDoS</a:t>
            </a:r>
            <a:r>
              <a:rPr lang="en-US" b="1" kern="0" dirty="0"/>
              <a:t>) Attacks</a:t>
            </a:r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en-US" kern="0" dirty="0" err="1"/>
              <a:t>BlueSecurity</a:t>
            </a:r>
            <a:r>
              <a:rPr lang="en-US" kern="0" dirty="0"/>
              <a:t> </a:t>
            </a:r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en-US" kern="0" dirty="0"/>
              <a:t>Estonia </a:t>
            </a:r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en-US" kern="0" dirty="0"/>
              <a:t>Extortion of small businesses</a:t>
            </a: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b="1" kern="0" dirty="0"/>
              <a:t>Spamming</a:t>
            </a:r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en-US" kern="0" dirty="0"/>
              <a:t>Email spam</a:t>
            </a:r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en-US" kern="0" dirty="0"/>
              <a:t>SPIM</a:t>
            </a:r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en-US" kern="0" dirty="0"/>
              <a:t>Forum spam</a:t>
            </a:r>
            <a:endParaRPr lang="en-US" sz="1600" kern="0" dirty="0"/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defRPr/>
            </a:pPr>
            <a:endParaRPr lang="en-US" kern="0" dirty="0">
              <a:latin typeface="Arial Black" pitchFamily="34" charset="0"/>
            </a:endParaRP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endParaRPr lang="en-US" kern="0" dirty="0"/>
          </a:p>
          <a:p>
            <a:pPr marL="540544" lvl="2" indent="-205979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•"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874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Phishing</a:t>
            </a:r>
          </a:p>
          <a:p>
            <a:pPr>
              <a:defRPr/>
            </a:pPr>
            <a:r>
              <a:rPr lang="en-US" sz="2000" dirty="0"/>
              <a:t>Spam</a:t>
            </a:r>
          </a:p>
          <a:p>
            <a:pPr>
              <a:defRPr/>
            </a:pPr>
            <a:r>
              <a:rPr lang="en-US" sz="2000" dirty="0"/>
              <a:t>Distributed Denial of Service</a:t>
            </a:r>
          </a:p>
          <a:p>
            <a:pPr>
              <a:defRPr/>
            </a:pPr>
            <a:r>
              <a:rPr lang="en-US" sz="2000" dirty="0"/>
              <a:t>Click Fraud</a:t>
            </a:r>
          </a:p>
          <a:p>
            <a:pPr>
              <a:defRPr/>
            </a:pPr>
            <a:r>
              <a:rPr lang="en-US" sz="2000" dirty="0"/>
              <a:t>Adware/Spyware Installation</a:t>
            </a:r>
          </a:p>
          <a:p>
            <a:pPr>
              <a:defRPr/>
            </a:pPr>
            <a:r>
              <a:rPr lang="en-US" sz="2000" dirty="0"/>
              <a:t>Identity Theft</a:t>
            </a:r>
          </a:p>
          <a:p>
            <a:pPr>
              <a:defRPr/>
            </a:pPr>
            <a:r>
              <a:rPr lang="en-US" sz="2000" dirty="0"/>
              <a:t>Making Additional Income!!!</a:t>
            </a:r>
          </a:p>
          <a:p>
            <a:pPr>
              <a:defRPr/>
            </a:pPr>
            <a:r>
              <a:rPr lang="en-US" sz="2000" dirty="0"/>
              <a:t>Keystroke logging</a:t>
            </a:r>
          </a:p>
          <a:p>
            <a:pPr>
              <a:defRPr/>
            </a:pPr>
            <a:r>
              <a:rPr lang="en-US" sz="2000" dirty="0"/>
              <a:t>Stealing registration keys or </a:t>
            </a:r>
            <a:r>
              <a:rPr lang="en-US" sz="2000" dirty="0" smtClean="0"/>
              <a:t>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8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Risk &amp; Security in Information Technology</a:t>
            </a:r>
          </a:p>
        </p:txBody>
      </p:sp>
      <p:sp>
        <p:nvSpPr>
          <p:cNvPr id="4" name="object 6"/>
          <p:cNvSpPr>
            <a:spLocks noChangeArrowheads="1"/>
          </p:cNvSpPr>
          <p:nvPr/>
        </p:nvSpPr>
        <p:spPr bwMode="auto">
          <a:xfrm>
            <a:off x="5105400" y="3733800"/>
            <a:ext cx="4191000" cy="3429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7F7F7F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7F7F7F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rgbClr val="7F7F7F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7F7F7F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7F7F7F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7F7F7F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7F7F7F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35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65970" y="2514600"/>
            <a:ext cx="6906430" cy="353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Internet Security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Viruses, Trojans, Worms, Botnets, Adware, and Malware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Spam and Phishing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Information/data mining, theft, and loss of equipment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Internet usage to corporate policy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Unsecure networks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Denial of services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Directory harvest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dirty="0" smtClean="0"/>
              <a:t>Email traffic is doubling every year!!!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7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Botnet Defence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5731" indent="-135731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 typeface="Wingdings" pitchFamily="2" charset="2"/>
              <a:buChar char="§"/>
              <a:defRPr/>
            </a:pPr>
            <a:r>
              <a:rPr lang="en-US" sz="2000" kern="0" dirty="0"/>
              <a:t>Protecting your network from a botnet’s many attack vectors requires “Defense in Depth</a:t>
            </a:r>
            <a:r>
              <a:rPr lang="en-US" sz="2000" kern="0" dirty="0" smtClean="0"/>
              <a:t>.”</a:t>
            </a:r>
            <a:endParaRPr lang="en-US" sz="2000" kern="0" dirty="0"/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sz="2000" kern="0" dirty="0"/>
              <a:t>Use a Firewall</a:t>
            </a: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sz="2000" kern="0" dirty="0"/>
              <a:t>Patch regularly and promptly</a:t>
            </a: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sz="2000" kern="0" dirty="0"/>
              <a:t>Use Antivirus software </a:t>
            </a: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sz="2000" kern="0" dirty="0"/>
              <a:t>Deploy an Intrusion Prevention System</a:t>
            </a: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sz="2000" kern="0" dirty="0"/>
              <a:t>Implement application-level content filtering</a:t>
            </a:r>
          </a:p>
          <a:p>
            <a:pPr marL="333375" lvl="1" indent="-196454">
              <a:lnSpc>
                <a:spcPct val="95000"/>
              </a:lnSpc>
              <a:spcBef>
                <a:spcPct val="35000"/>
              </a:spcBef>
              <a:spcAft>
                <a:spcPct val="40000"/>
              </a:spcAft>
              <a:buFontTx/>
              <a:buChar char="–"/>
              <a:defRPr/>
            </a:pPr>
            <a:r>
              <a:rPr lang="en-US" sz="2000" kern="0" dirty="0"/>
              <a:t>Define a Security Policy and share it with your users systematically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1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Persistent Threat</a:t>
            </a:r>
            <a:br>
              <a:rPr lang="en-US" dirty="0" smtClean="0"/>
            </a:br>
            <a:r>
              <a:rPr lang="en-US" dirty="0" smtClean="0"/>
              <a:t>(APT)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dvanced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Attacker adapts to defenders’ efforts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Can develop or buy Zero-Day exploits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Higher level of sophistication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ersistent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“Low” and “Slow”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Attacks are objective and specific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Will continue until goal is reached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Intent to maintain long term connectivity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hreats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Entity/s behind the attack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– Not the malware/exploit/attack alone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/>
              <a:t>C</a:t>
            </a:r>
            <a:r>
              <a:rPr lang="en-US" dirty="0" smtClean="0"/>
              <a:t>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Bodmer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Kilger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Carpenter and Jones defined the following APT criteria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The end goal of the threat, your adversary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Timeliness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The time spent probing and accessing your system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The level of knowledge and tools used in the event (skills and methods will weigh on this point)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Risk tolerance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The extent the threat will go to remain undetected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Skills and methods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– The tools and techniques used throughout the event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– The precise actions of a threat or numerous threats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Attack origination points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– The number of points where the event originated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Numbers involved in the attack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– How many internal and external systems were involved in the event, and how many people's systems have different influence/importance weights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Knowledge source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– The ability to discern any information regarding any of the specific threats through online information gathering (you might be surprised by what you can find by being a little proactive)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1. Reconnaissance: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Collecting information about Organization’s resources</a:t>
            </a:r>
          </a:p>
          <a:p>
            <a:pPr lvl="1"/>
            <a:endParaRPr lang="en-US" sz="2000" u="none" cap="none" spc="0" dirty="0" smtClean="0">
              <a:ln w="18415" cmpd="sng"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2. Delivery: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Spear phishing emails are prepared and sent</a:t>
            </a:r>
          </a:p>
          <a:p>
            <a:pPr lvl="1">
              <a:buNone/>
            </a:pPr>
            <a:endParaRPr lang="en-US" sz="2000" u="none" cap="none" spc="0" dirty="0" smtClean="0">
              <a:ln w="18415" cmpd="sng"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3. Exploitation: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 and control connection is  build from targeted employee’s machine via remote access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4. Operation: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Persistent presence in network and gain access to data</a:t>
            </a:r>
          </a:p>
          <a:p>
            <a:pPr lvl="0"/>
            <a:endParaRPr lang="en-US" sz="2000" u="none" cap="none" spc="0" dirty="0" smtClean="0">
              <a:ln w="18415" cmpd="sng"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5. Data Collection: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is packed, compressed and encrypted</a:t>
            </a:r>
          </a:p>
          <a:p>
            <a:pPr lvl="0"/>
            <a:endParaRPr lang="en-US" sz="2000" u="none" cap="none" spc="0" dirty="0" smtClean="0">
              <a:ln w="18415" cmpd="sng"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u="none" cap="none" spc="0" dirty="0" err="1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Exfiltration</a:t>
            </a:r>
            <a:r>
              <a:rPr lang="en-US" sz="2000" u="none" cap="none" spc="0" dirty="0" smtClean="0">
                <a:ln w="18415" cmpd="sng">
                  <a:prstDash val="solid"/>
                </a:ln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is moved over channels to various external servers</a:t>
            </a:r>
          </a:p>
          <a:p>
            <a:pPr lvl="1"/>
            <a:endParaRPr lang="en-US" sz="2000" b="0" u="none" cap="none" spc="0" dirty="0" smtClean="0">
              <a:ln w="18415" cmpd="sng"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1707" y="401191"/>
            <a:ext cx="7770813" cy="1430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Recon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707" y="2261972"/>
            <a:ext cx="3611563" cy="4365625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Starbucks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39800" y="2262339"/>
            <a:ext cx="3611563" cy="4365625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Sniffing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13" y="2831423"/>
            <a:ext cx="38100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4647" y="2831423"/>
            <a:ext cx="3083221" cy="230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168989"/>
            <a:ext cx="2971800" cy="268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81953" y="5380037"/>
            <a:ext cx="4670425" cy="147796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Verdana"/>
                <a:cs typeface="+mn-cs"/>
              </a:rPr>
              <a:t>Captured: </a:t>
            </a:r>
            <a:br>
              <a:rPr lang="en-US" dirty="0">
                <a:solidFill>
                  <a:srgbClr val="FF0000"/>
                </a:solidFill>
                <a:latin typeface="Verdana"/>
                <a:cs typeface="+mn-cs"/>
              </a:rPr>
            </a:br>
            <a:r>
              <a:rPr lang="en-US" dirty="0">
                <a:solidFill>
                  <a:srgbClr val="FF0000"/>
                </a:solidFill>
                <a:latin typeface="Verdana"/>
                <a:cs typeface="+mn-cs"/>
              </a:rPr>
              <a:t>Email address (engineer@gmail.com)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Verdana"/>
                <a:cs typeface="+mn-cs"/>
              </a:rPr>
              <a:t>Friend’s email (engineer2@gmail.com)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Verdana"/>
                <a:cs typeface="+mn-cs"/>
              </a:rPr>
              <a:t>Interests (</a:t>
            </a:r>
            <a:r>
              <a:rPr lang="en-US" dirty="0" smtClean="0">
                <a:solidFill>
                  <a:srgbClr val="FF0000"/>
                </a:solidFill>
                <a:latin typeface="Verdana"/>
                <a:cs typeface="+mn-cs"/>
              </a:rPr>
              <a:t>www.ITECH-2013.com</a:t>
            </a:r>
            <a:r>
              <a:rPr lang="en-US" dirty="0">
                <a:solidFill>
                  <a:srgbClr val="FF0000"/>
                </a:solidFill>
                <a:latin typeface="Verdana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  <a:latin typeface="Verdan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461749" y="2185052"/>
            <a:ext cx="8458200" cy="4373563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Hey look! An email from Engineer2. With a catalog attached!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749" y="2839872"/>
            <a:ext cx="6076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424149" y="3830472"/>
            <a:ext cx="1600200" cy="685800"/>
          </a:xfrm>
          <a:prstGeom prst="borderCallout1">
            <a:avLst>
              <a:gd name="adj1" fmla="val 32500"/>
              <a:gd name="adj2" fmla="val -43"/>
              <a:gd name="adj3" fmla="val 107500"/>
              <a:gd name="adj4" fmla="val -37938"/>
            </a:avLst>
          </a:prstGeom>
          <a:solidFill>
            <a:schemeClr val="tx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Verdana"/>
              </a:rPr>
              <a:t>Spoofed, of course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319749" y="3906672"/>
            <a:ext cx="1600200" cy="1219200"/>
          </a:xfrm>
          <a:prstGeom prst="borderCallout1">
            <a:avLst>
              <a:gd name="adj1" fmla="val 32500"/>
              <a:gd name="adj2" fmla="val -43"/>
              <a:gd name="adj3" fmla="val 132500"/>
              <a:gd name="adj4" fmla="val -50360"/>
            </a:avLst>
          </a:prstGeom>
          <a:solidFill>
            <a:schemeClr val="tx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Verdana"/>
              </a:rPr>
              <a:t>Most certainly clicking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98462"/>
            <a:ext cx="7770813" cy="1430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2: Targeted Attack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7149" y="5887872"/>
            <a:ext cx="5562600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CLICK HERE TO VIEW “</a:t>
            </a:r>
            <a:r>
              <a:rPr lang="en-US" sz="2000" b="1" u="sng" dirty="0" smtClean="0">
                <a:solidFill>
                  <a:schemeClr val="tx2"/>
                </a:solidFill>
              </a:rPr>
              <a:t>ITECH</a:t>
            </a:r>
            <a:r>
              <a:rPr lang="en-US" b="1" u="sng" dirty="0" smtClean="0">
                <a:solidFill>
                  <a:schemeClr val="tx2"/>
                </a:solidFill>
              </a:rPr>
              <a:t>” EVENT 2013</a:t>
            </a:r>
          </a:p>
          <a:p>
            <a:endParaRPr lang="en-US" b="1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0813" cy="1430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3: Gaining Access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097088"/>
            <a:ext cx="7770813" cy="1408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PDF gets clicked.</a:t>
            </a:r>
          </a:p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gets dropped.</a:t>
            </a:r>
          </a:p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backdoor is opened.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338512"/>
            <a:ext cx="73152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914400" y="5867400"/>
            <a:ext cx="7391400" cy="304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Why Talk About Botnets</a:t>
            </a:r>
            <a:r>
              <a:rPr lang="en-US" altLang="en-US" dirty="0" smtClean="0"/>
              <a:t>?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2283617" y="2801542"/>
            <a:ext cx="1191" cy="3017044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283618" y="5810250"/>
            <a:ext cx="4960144" cy="1191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07356" y="2828925"/>
            <a:ext cx="580711" cy="3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None/>
            </a:pPr>
            <a:r>
              <a:rPr lang="en-GB" altLang="en-US" sz="1500" b="1">
                <a:solidFill>
                  <a:srgbClr val="FF9933"/>
                </a:solidFill>
              </a:rPr>
              <a:t>High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14499" y="5549503"/>
            <a:ext cx="537431" cy="3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00CC99"/>
              </a:buClr>
              <a:buFont typeface="Arial" panose="020B0604020202020204" pitchFamily="34" charset="0"/>
              <a:buNone/>
            </a:pPr>
            <a:r>
              <a:rPr lang="en-GB" altLang="en-US" sz="1500" b="1">
                <a:solidFill>
                  <a:srgbClr val="00CC99"/>
                </a:solidFill>
              </a:rPr>
              <a:t>Low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16943" y="5869783"/>
            <a:ext cx="539033" cy="2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US" sz="1350" b="1"/>
              <a:t>1980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67074" y="5869783"/>
            <a:ext cx="539033" cy="2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US" sz="1350" b="1"/>
              <a:t>1985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361260" y="5869783"/>
            <a:ext cx="539033" cy="2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US" sz="1350" b="1"/>
              <a:t>1990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474493" y="5869783"/>
            <a:ext cx="539033" cy="2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US" sz="1350" b="1"/>
              <a:t>1995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822281" y="5854305"/>
            <a:ext cx="640023" cy="2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US" sz="1350" b="1"/>
              <a:t>2000+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786061" y="2817019"/>
            <a:ext cx="4686300" cy="2430066"/>
          </a:xfrm>
          <a:prstGeom prst="line">
            <a:avLst/>
          </a:prstGeom>
          <a:noFill/>
          <a:ln w="2556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43199" y="5181600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78980" y="4913710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428999" y="4838700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569492" y="4763691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104083" y="4495800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382691" y="4356497"/>
            <a:ext cx="8691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4576761" y="4249341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4769642" y="4152900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4962524" y="4056460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5144690" y="3970735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776536" y="5273278"/>
            <a:ext cx="1191" cy="385763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743200" y="5511404"/>
            <a:ext cx="1322902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password guessing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321842" y="4972050"/>
            <a:ext cx="1191" cy="471488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300411" y="5297092"/>
            <a:ext cx="1370992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self-replicating code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471861" y="4876801"/>
            <a:ext cx="1191" cy="364331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449239" y="5070873"/>
            <a:ext cx="1286032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password cracking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650779" y="4847035"/>
            <a:ext cx="2057077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exploiting known vulnerabilities</a:t>
            </a: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3612355" y="4812506"/>
            <a:ext cx="1191" cy="180975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4146947" y="4394599"/>
            <a:ext cx="1190" cy="96440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074154" y="4299348"/>
            <a:ext cx="1109702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disabling audits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414836" y="4200525"/>
            <a:ext cx="1191" cy="161925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631773" y="4107657"/>
            <a:ext cx="821163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back doors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4619624" y="4263629"/>
            <a:ext cx="1191" cy="560784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586286" y="4493419"/>
            <a:ext cx="732997" cy="3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hijacking </a:t>
            </a:r>
          </a:p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sessions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4812505" y="3655219"/>
            <a:ext cx="1191" cy="491729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4171693" y="3561160"/>
            <a:ext cx="721776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sweepers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5005386" y="3418286"/>
            <a:ext cx="1191" cy="654844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449446" y="3325417"/>
            <a:ext cx="604757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sniffers</a:t>
            </a: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187553" y="3173016"/>
            <a:ext cx="1190" cy="846534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107568" y="3092054"/>
            <a:ext cx="1114512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packet spoofing</a:t>
            </a:r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5614986" y="3724275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657849" y="3793331"/>
            <a:ext cx="1191" cy="258366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609332" y="3882628"/>
            <a:ext cx="377130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GUI</a:t>
            </a: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5863827" y="3606404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5906691" y="3644504"/>
            <a:ext cx="1190" cy="255984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877449" y="3777854"/>
            <a:ext cx="1625869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automated probes/scans</a:t>
            </a: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6236492" y="3413522"/>
            <a:ext cx="85725" cy="8453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6286499" y="3149204"/>
            <a:ext cx="1191" cy="255984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6572249" y="3262314"/>
            <a:ext cx="1191" cy="473869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5193232" y="3092054"/>
            <a:ext cx="1133748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denial of service</a:t>
            </a: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6522242" y="3596878"/>
            <a:ext cx="1076325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www attacks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83065" y="2547937"/>
            <a:ext cx="651372" cy="3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9933FF"/>
              </a:buClr>
              <a:buFont typeface="Arial" panose="020B0604020202020204" pitchFamily="34" charset="0"/>
              <a:buNone/>
            </a:pPr>
            <a:r>
              <a:rPr lang="en-GB" altLang="en-US" sz="1500" b="1">
                <a:solidFill>
                  <a:srgbClr val="9933FF"/>
                </a:solidFill>
              </a:rPr>
              <a:t>Tools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6286500" y="5376862"/>
            <a:ext cx="1034361" cy="3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None/>
            </a:pPr>
            <a:r>
              <a:rPr lang="en-GB" altLang="en-US" sz="1500" b="1">
                <a:solidFill>
                  <a:srgbClr val="FF9933"/>
                </a:solidFill>
              </a:rPr>
              <a:t>Attackers</a:t>
            </a: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1371600" y="3548063"/>
            <a:ext cx="822765" cy="3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99FF33"/>
              </a:buClr>
              <a:buFont typeface="Arial" panose="020B0604020202020204" pitchFamily="34" charset="0"/>
              <a:buNone/>
            </a:pPr>
            <a:r>
              <a:rPr lang="en-GB" altLang="en-US" sz="975" b="1">
                <a:solidFill>
                  <a:srgbClr val="99FF33"/>
                </a:solidFill>
              </a:rPr>
              <a:t>Intruder</a:t>
            </a:r>
          </a:p>
          <a:p>
            <a:pPr eaLnBrk="1" hangingPunct="1">
              <a:spcAft>
                <a:spcPct val="0"/>
              </a:spcAft>
              <a:buClr>
                <a:srgbClr val="99FF33"/>
              </a:buClr>
              <a:buFont typeface="Arial" panose="020B0604020202020204" pitchFamily="34" charset="0"/>
              <a:buNone/>
            </a:pPr>
            <a:r>
              <a:rPr lang="en-GB" altLang="en-US" sz="975" b="1">
                <a:solidFill>
                  <a:srgbClr val="99FF33"/>
                </a:solidFill>
              </a:rPr>
              <a:t>Knowledge</a:t>
            </a: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1314450" y="4805363"/>
            <a:ext cx="1018331" cy="3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CC3300"/>
              </a:buClr>
              <a:buFont typeface="Arial" panose="020B0604020202020204" pitchFamily="34" charset="0"/>
              <a:buNone/>
            </a:pPr>
            <a:r>
              <a:rPr lang="en-GB" altLang="en-US" sz="975" b="1">
                <a:solidFill>
                  <a:srgbClr val="CC3300"/>
                </a:solidFill>
              </a:rPr>
              <a:t>Attack</a:t>
            </a:r>
          </a:p>
          <a:p>
            <a:pPr eaLnBrk="1" hangingPunct="1">
              <a:spcAft>
                <a:spcPct val="0"/>
              </a:spcAft>
              <a:buClr>
                <a:srgbClr val="CC3300"/>
              </a:buClr>
              <a:buFont typeface="Arial" panose="020B0604020202020204" pitchFamily="34" charset="0"/>
              <a:buNone/>
            </a:pPr>
            <a:r>
              <a:rPr lang="en-GB" altLang="en-US" sz="975" b="1">
                <a:solidFill>
                  <a:srgbClr val="CC3300"/>
                </a:solidFill>
              </a:rPr>
              <a:t>Sophistication</a:t>
            </a: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6779417" y="2784872"/>
            <a:ext cx="1191" cy="400050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257799" y="2690813"/>
            <a:ext cx="1543050" cy="3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“stealth” / advanced scanning techniques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6743699" y="3149205"/>
            <a:ext cx="85725" cy="8334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63" name="Oval 59"/>
          <p:cNvSpPr>
            <a:spLocks noChangeArrowheads="1"/>
          </p:cNvSpPr>
          <p:nvPr/>
        </p:nvSpPr>
        <p:spPr bwMode="auto">
          <a:xfrm>
            <a:off x="4245769" y="4436270"/>
            <a:ext cx="88106" cy="8453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4286249" y="4519613"/>
            <a:ext cx="1191" cy="161925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3881221" y="4635104"/>
            <a:ext cx="758645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burglaries</a:t>
            </a:r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>
            <a:off x="5114924" y="4076700"/>
            <a:ext cx="1191" cy="361950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5052094" y="4282679"/>
            <a:ext cx="1774949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network mgmt. diagnostics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5058965" y="4021932"/>
            <a:ext cx="85725" cy="8453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6929436" y="3064669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6934199" y="3282554"/>
            <a:ext cx="848413" cy="3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distributed</a:t>
            </a:r>
          </a:p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attack tools</a:t>
            </a:r>
          </a:p>
        </p:txBody>
      </p:sp>
      <p:sp>
        <p:nvSpPr>
          <p:cNvPr id="71" name="Oval 67"/>
          <p:cNvSpPr>
            <a:spLocks noChangeArrowheads="1"/>
          </p:cNvSpPr>
          <p:nvPr/>
        </p:nvSpPr>
        <p:spPr bwMode="auto">
          <a:xfrm>
            <a:off x="6536530" y="3263504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6977061" y="3107533"/>
            <a:ext cx="1191" cy="251222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2743200" y="2971800"/>
            <a:ext cx="4370785" cy="2381250"/>
          </a:xfrm>
          <a:custGeom>
            <a:avLst/>
            <a:gdLst>
              <a:gd name="T0" fmla="*/ 0 w 3264"/>
              <a:gd name="T1" fmla="*/ 0 h 1784"/>
              <a:gd name="T2" fmla="*/ 2099691 w 3264"/>
              <a:gd name="T3" fmla="*/ 526794 h 1784"/>
              <a:gd name="T4" fmla="*/ 3956560 w 3264"/>
              <a:gd name="T5" fmla="*/ 2690919 h 1784"/>
              <a:gd name="T6" fmla="*/ 5827713 w 3264"/>
              <a:gd name="T7" fmla="*/ 3175000 h 1784"/>
              <a:gd name="T8" fmla="*/ 0 60000 65536"/>
              <a:gd name="T9" fmla="*/ 0 60000 65536"/>
              <a:gd name="T10" fmla="*/ 0 60000 65536"/>
              <a:gd name="T11" fmla="*/ 0 60000 65536"/>
              <a:gd name="T12" fmla="*/ 0 w 3264"/>
              <a:gd name="T13" fmla="*/ 0 h 1784"/>
              <a:gd name="T14" fmla="*/ 3264 w 3264"/>
              <a:gd name="T15" fmla="*/ 1784 h 1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4" h="1784">
                <a:moveTo>
                  <a:pt x="0" y="0"/>
                </a:moveTo>
                <a:cubicBezTo>
                  <a:pt x="403" y="22"/>
                  <a:pt x="807" y="44"/>
                  <a:pt x="1176" y="296"/>
                </a:cubicBezTo>
                <a:cubicBezTo>
                  <a:pt x="1545" y="548"/>
                  <a:pt x="1868" y="1264"/>
                  <a:pt x="2216" y="1512"/>
                </a:cubicBezTo>
                <a:cubicBezTo>
                  <a:pt x="2564" y="1760"/>
                  <a:pt x="2914" y="1772"/>
                  <a:pt x="3264" y="1784"/>
                </a:cubicBezTo>
              </a:path>
            </a:pathLst>
          </a:custGeom>
          <a:noFill/>
          <a:ln w="28440">
            <a:solidFill>
              <a:srgbClr val="99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4" name="Oval 70"/>
          <p:cNvSpPr>
            <a:spLocks noChangeArrowheads="1"/>
          </p:cNvSpPr>
          <p:nvPr/>
        </p:nvSpPr>
        <p:spPr bwMode="auto">
          <a:xfrm>
            <a:off x="7111602" y="2968229"/>
            <a:ext cx="85725" cy="857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7148511" y="2626520"/>
            <a:ext cx="1191" cy="411956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5820069" y="2428876"/>
            <a:ext cx="1321299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Cross site scripting</a:t>
            </a:r>
          </a:p>
        </p:txBody>
      </p:sp>
      <p:sp>
        <p:nvSpPr>
          <p:cNvPr id="77" name="Oval 73"/>
          <p:cNvSpPr>
            <a:spLocks noChangeArrowheads="1"/>
          </p:cNvSpPr>
          <p:nvPr/>
        </p:nvSpPr>
        <p:spPr bwMode="auto">
          <a:xfrm>
            <a:off x="7229474" y="2894410"/>
            <a:ext cx="85725" cy="8453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7284242" y="2939655"/>
            <a:ext cx="1191" cy="191690"/>
          </a:xfrm>
          <a:prstGeom prst="line">
            <a:avLst/>
          </a:prstGeom>
          <a:noFill/>
          <a:ln w="1260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7240191" y="2983707"/>
            <a:ext cx="571093" cy="37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Staged</a:t>
            </a:r>
            <a:br>
              <a:rPr lang="en-GB" altLang="en-US" sz="975" b="1"/>
            </a:br>
            <a:r>
              <a:rPr lang="en-GB" altLang="en-US" sz="975" b="1"/>
              <a:t>attack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7126182" y="2246710"/>
            <a:ext cx="418808" cy="22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6410" tIns="37530" rIns="76410" bIns="37530">
            <a:spAutoFit/>
          </a:bodyPr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GB" altLang="en-US" sz="975" b="1"/>
              <a:t>bots</a:t>
            </a:r>
          </a:p>
        </p:txBody>
      </p:sp>
      <p:sp>
        <p:nvSpPr>
          <p:cNvPr id="81" name="Oval 78"/>
          <p:cNvSpPr>
            <a:spLocks noChangeArrowheads="1"/>
          </p:cNvSpPr>
          <p:nvPr/>
        </p:nvSpPr>
        <p:spPr bwMode="auto">
          <a:xfrm>
            <a:off x="7358061" y="2818210"/>
            <a:ext cx="85725" cy="84534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ko-KR" altLang="en-US" sz="1500">
              <a:ea typeface="굴림" panose="020B0600000101010101" pitchFamily="34" charset="-127"/>
            </a:endParaRPr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>
            <a:off x="7415211" y="2418161"/>
            <a:ext cx="1191" cy="411956"/>
          </a:xfrm>
          <a:prstGeom prst="line">
            <a:avLst/>
          </a:prstGeom>
          <a:noFill/>
          <a:ln w="1260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350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3587" y="457200"/>
            <a:ext cx="7770813" cy="14303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4: Command &amp; Control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60612"/>
            <a:ext cx="7467600" cy="16764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attacker connects to the listening port i.e. Remote Access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275012"/>
            <a:ext cx="5638800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0813" cy="1430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Step 5: Data P</a:t>
            </a:r>
            <a:r>
              <a:rPr dirty="0" smtClean="0"/>
              <a:t>ackaging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08237"/>
            <a:ext cx="4876800" cy="4525963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this point, the attacker could do any number of things to get more sensitive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865437"/>
            <a:ext cx="24098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Botnets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/>
              <a:t>A </a:t>
            </a:r>
            <a:r>
              <a:rPr lang="en-GB" altLang="zh-CN" dirty="0"/>
              <a:t>network of </a:t>
            </a:r>
            <a:r>
              <a:rPr lang="en-GB" altLang="zh-CN" dirty="0">
                <a:latin typeface="Arial" panose="020B0604020202020204" pitchFamily="34" charset="0"/>
              </a:rPr>
              <a:t>‘</a:t>
            </a:r>
            <a:r>
              <a:rPr lang="en-GB" altLang="zh-CN" dirty="0"/>
              <a:t>bots</a:t>
            </a:r>
            <a:r>
              <a:rPr lang="en-GB" altLang="zh-CN" dirty="0">
                <a:latin typeface="Arial" panose="020B0604020202020204" pitchFamily="34" charset="0"/>
              </a:rPr>
              <a:t>’</a:t>
            </a:r>
            <a:r>
              <a:rPr lang="en-GB" altLang="zh-CN" dirty="0"/>
              <a:t> also known as </a:t>
            </a:r>
            <a:r>
              <a:rPr lang="en-GB" altLang="zh-CN" dirty="0">
                <a:latin typeface="Arial" panose="020B0604020202020204" pitchFamily="34" charset="0"/>
              </a:rPr>
              <a:t>‘</a:t>
            </a:r>
            <a:r>
              <a:rPr lang="en-GB" altLang="zh-CN" dirty="0"/>
              <a:t>zombies</a:t>
            </a:r>
            <a:r>
              <a:rPr lang="en-GB" altLang="zh-CN" dirty="0" smtClean="0">
                <a:latin typeface="Arial" panose="020B0604020202020204" pitchFamily="34" charset="0"/>
              </a:rPr>
              <a:t>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Collection of compromised hosts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Spread like worms and viruses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Once installed, respond to remote commands</a:t>
            </a:r>
          </a:p>
          <a:p>
            <a:r>
              <a:rPr lang="en-US" altLang="en-US" dirty="0" smtClean="0"/>
              <a:t>Botnets trace their roots from Eggdrop bot</a:t>
            </a:r>
          </a:p>
        </p:txBody>
      </p:sp>
      <p:pic>
        <p:nvPicPr>
          <p:cNvPr id="4101" name="Picture 4" descr="Zombie-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13511"/>
            <a:ext cx="4267200" cy="20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are botnets used for?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0395" y="2514600"/>
            <a:ext cx="6212005" cy="3939104"/>
          </a:xfrm>
          <a:noFill/>
        </p:spPr>
      </p:pic>
      <p:sp>
        <p:nvSpPr>
          <p:cNvPr id="81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800">
                <a:solidFill>
                  <a:srgbClr val="990000"/>
                </a:solidFill>
                <a:latin typeface="Tahoma" panose="020B0604030504040204" pitchFamily="34" charset="0"/>
              </a:defRPr>
            </a:lvl1pPr>
            <a:lvl2pPr marL="557213" indent="-214313">
              <a:lnSpc>
                <a:spcPct val="110000"/>
              </a:lnSpc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5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857250" indent="-1714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200150" indent="-1714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1543050" indent="-1714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794F12F4-963F-4DE4-BD02-72B35309FCFD}" type="slidenum">
              <a:rPr lang="zh-CN" altLang="en-US" sz="1050">
                <a:solidFill>
                  <a:schemeClr val="tx1"/>
                </a:solidFill>
                <a:latin typeface="Arial" panose="020B0604020202020204" pitchFamily="34" charset="0"/>
              </a:rPr>
              <a:pPr>
                <a:buClrTx/>
                <a:buSzTx/>
                <a:buFontTx/>
                <a:buNone/>
              </a:pPr>
              <a:t>5</a:t>
            </a:fld>
            <a:endParaRPr lang="en-US" altLang="zh-CN" sz="10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5829300" cy="51435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Botnet Lifecycle</a:t>
            </a:r>
          </a:p>
        </p:txBody>
      </p:sp>
      <p:pic>
        <p:nvPicPr>
          <p:cNvPr id="5124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2" y="2895600"/>
            <a:ext cx="7852088" cy="324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System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38400"/>
            <a:ext cx="8382000" cy="353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Botnet controllers</a:t>
            </a:r>
            <a:r>
              <a:rPr lang="en-US" altLang="en-US" dirty="0" smtClean="0"/>
              <a:t>:  Usually compromised Unix hosts located in webhosting </a:t>
            </a:r>
            <a:r>
              <a:rPr lang="en-US" altLang="en-US" dirty="0" err="1" smtClean="0"/>
              <a:t>colo</a:t>
            </a:r>
            <a:r>
              <a:rPr lang="en-US" altLang="en-US" dirty="0" smtClean="0"/>
              <a:t> space, running </a:t>
            </a:r>
            <a:r>
              <a:rPr lang="en-US" altLang="en-US" dirty="0" err="1" smtClean="0"/>
              <a:t>ircd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sz="2000" dirty="0" smtClean="0"/>
              <a:t>Bots</a:t>
            </a:r>
            <a:r>
              <a:rPr lang="en-US" altLang="en-US" dirty="0" smtClean="0"/>
              <a:t>:  Usually compromised Windows hosts with connectivity from commercial broadband ISPs.</a:t>
            </a:r>
          </a:p>
          <a:p>
            <a:pPr eaLnBrk="1" hangingPunct="1"/>
            <a:r>
              <a:rPr lang="en-US" altLang="en-US" sz="2000" dirty="0" smtClean="0"/>
              <a:t>Spam senders</a:t>
            </a:r>
            <a:r>
              <a:rPr lang="en-US" altLang="en-US" dirty="0" smtClean="0"/>
              <a:t>:  Usually located in webhosting </a:t>
            </a:r>
            <a:r>
              <a:rPr lang="en-US" altLang="en-US" dirty="0" err="1" smtClean="0"/>
              <a:t>colo</a:t>
            </a:r>
            <a:r>
              <a:rPr lang="en-US" altLang="en-US" dirty="0" smtClean="0"/>
              <a:t> space, may be bogus company, fake </a:t>
            </a:r>
            <a:r>
              <a:rPr lang="en-US" altLang="en-US" dirty="0" err="1" smtClean="0"/>
              <a:t>webhoster</a:t>
            </a:r>
            <a:r>
              <a:rPr lang="en-US" altLang="en-US" dirty="0" smtClean="0"/>
              <a:t> or fake ISP.</a:t>
            </a:r>
          </a:p>
          <a:p>
            <a:pPr eaLnBrk="1" hangingPunct="1"/>
            <a:r>
              <a:rPr lang="en-US" altLang="en-US" sz="2000" dirty="0" smtClean="0"/>
              <a:t>Proxy web interface or custom application</a:t>
            </a:r>
            <a:r>
              <a:rPr lang="en-US" altLang="en-US" dirty="0" smtClean="0"/>
              <a:t>:  May be hosted/distributed through legitimate large ISPs.</a:t>
            </a:r>
          </a:p>
          <a:p>
            <a:pPr eaLnBrk="1" hangingPunct="1"/>
            <a:r>
              <a:rPr lang="en-US" altLang="en-US" sz="2000" dirty="0" smtClean="0"/>
              <a:t>Marketing/deal-making locations:</a:t>
            </a:r>
            <a:r>
              <a:rPr lang="en-US" altLang="en-US" dirty="0" smtClean="0"/>
              <a:t>  Public IRC channels, web-based message boards.</a:t>
            </a:r>
          </a:p>
        </p:txBody>
      </p:sp>
    </p:spTree>
    <p:extLst>
      <p:ext uri="{BB962C8B-B14F-4D97-AF65-F5344CB8AC3E}">
        <p14:creationId xmlns:p14="http://schemas.microsoft.com/office/powerpoint/2010/main" val="28701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Human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62200"/>
            <a:ext cx="8763000" cy="3759200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Bot developer</a:t>
            </a:r>
            <a:r>
              <a:rPr lang="en-US" altLang="en-US" dirty="0" smtClean="0"/>
              <a:t>:  Develops (or more commonly, modifies existing) bot code.</a:t>
            </a:r>
          </a:p>
          <a:p>
            <a:r>
              <a:rPr lang="en-US" altLang="en-US" sz="2000" dirty="0" smtClean="0"/>
              <a:t>Exploit developer</a:t>
            </a:r>
            <a:r>
              <a:rPr lang="en-US" altLang="en-US" dirty="0" smtClean="0"/>
              <a:t>:  Develops code to exploit vulnerabilities.</a:t>
            </a:r>
          </a:p>
          <a:p>
            <a:r>
              <a:rPr lang="en-US" altLang="en-US" sz="2000" dirty="0" smtClean="0"/>
              <a:t>Botherd:</a:t>
            </a:r>
            <a:r>
              <a:rPr lang="en-US" altLang="en-US" dirty="0" smtClean="0"/>
              <a:t>  Collects </a:t>
            </a:r>
            <a:r>
              <a:rPr lang="en-US" altLang="en-US" dirty="0"/>
              <a:t>and manages bots (</a:t>
            </a:r>
            <a:r>
              <a:rPr lang="en-US" altLang="ko-KR" dirty="0"/>
              <a:t>Command and Control Channel</a:t>
            </a:r>
            <a:r>
              <a:rPr lang="en-US" altLang="en-US" dirty="0"/>
              <a:t>).</a:t>
            </a:r>
          </a:p>
          <a:p>
            <a:pPr eaLnBrk="1" hangingPunct="1"/>
            <a:r>
              <a:rPr lang="en-US" altLang="en-US" sz="2000" dirty="0"/>
              <a:t>Botnet selle</a:t>
            </a:r>
            <a:r>
              <a:rPr lang="en-US" altLang="en-US" dirty="0"/>
              <a:t>r:  Sells </a:t>
            </a:r>
            <a:r>
              <a:rPr lang="en-US" altLang="en-US" dirty="0" smtClean="0"/>
              <a:t>the use of bots (or proxies) to spammers.</a:t>
            </a:r>
          </a:p>
          <a:p>
            <a:pPr eaLnBrk="1" hangingPunct="1"/>
            <a:r>
              <a:rPr lang="en-US" altLang="en-US" sz="2000" dirty="0" smtClean="0"/>
              <a:t>Spammer</a:t>
            </a:r>
            <a:r>
              <a:rPr lang="en-US" altLang="en-US" dirty="0" smtClean="0"/>
              <a:t>:  Sends spam.</a:t>
            </a:r>
          </a:p>
          <a:p>
            <a:pPr eaLnBrk="1" hangingPunct="1"/>
            <a:r>
              <a:rPr lang="en-US" altLang="en-US" sz="2000" dirty="0" smtClean="0"/>
              <a:t>Sponsor</a:t>
            </a:r>
            <a:r>
              <a:rPr lang="en-US" altLang="en-US" dirty="0" smtClean="0"/>
              <a:t>:  Pays spammer to promote products or services. Money launderer (“payment processor”):  Work-at-home opportunity to process payments/launder money for “sponsors.”</a:t>
            </a:r>
          </a:p>
          <a:p>
            <a:pPr eaLnBrk="1" hangingPunct="1"/>
            <a:r>
              <a:rPr lang="en-US" altLang="en-US" sz="2000" dirty="0" smtClean="0"/>
              <a:t>Phishers</a:t>
            </a:r>
            <a:r>
              <a:rPr lang="en-US" altLang="en-US" dirty="0" smtClean="0"/>
              <a:t>: Collectors of user identity and bank information.</a:t>
            </a:r>
          </a:p>
          <a:p>
            <a:pPr eaLnBrk="1" hangingPunct="1"/>
            <a:r>
              <a:rPr lang="en-US" altLang="en-US" sz="2000" dirty="0" smtClean="0"/>
              <a:t>Cashers</a:t>
            </a:r>
            <a:r>
              <a:rPr lang="en-US" altLang="en-US" dirty="0" smtClean="0"/>
              <a:t>:  Use phished bank data to make fake ATM cards and withdraw funds.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6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6858000" cy="463075"/>
          </a:xfrm>
        </p:spPr>
        <p:txBody>
          <a:bodyPr vert="horz" wrap="square" lIns="0" tIns="34290" rIns="68580" bIns="0" rtlCol="0" anchor="ctr">
            <a:spAutoFit/>
          </a:bodyPr>
          <a:lstStyle/>
          <a:p>
            <a:pPr defTabSz="342900">
              <a:lnSpc>
                <a:spcPct val="87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Most commonly used Bot families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895600"/>
            <a:ext cx="6117431" cy="1669944"/>
          </a:xfrm>
        </p:spPr>
        <p:txBody>
          <a:bodyPr vert="horz" lIns="0" tIns="0" rIns="0" bIns="0" rtlCol="0">
            <a:spAutoFit/>
          </a:bodyPr>
          <a:lstStyle/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400" dirty="0" err="1" smtClean="0">
                <a:ea typeface="宋体" panose="02010600030101010101" pitchFamily="2" charset="-122"/>
              </a:rPr>
              <a:t>Agobot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400" dirty="0" err="1" smtClean="0">
                <a:ea typeface="宋体" panose="02010600030101010101" pitchFamily="2" charset="-122"/>
              </a:rPr>
              <a:t>SDBot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400" dirty="0" err="1" smtClean="0">
                <a:ea typeface="宋体" panose="02010600030101010101" pitchFamily="2" charset="-122"/>
              </a:rPr>
              <a:t>SpyBot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 marL="321469" indent="-242888" defTabSz="342900">
              <a:lnSpc>
                <a:spcPct val="87000"/>
              </a:lnSpc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GT Bot</a:t>
            </a:r>
          </a:p>
        </p:txBody>
      </p:sp>
    </p:spTree>
    <p:extLst>
      <p:ext uri="{BB962C8B-B14F-4D97-AF65-F5344CB8AC3E}">
        <p14:creationId xmlns:p14="http://schemas.microsoft.com/office/powerpoint/2010/main" val="25391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837</Words>
  <Application>Microsoft Office PowerPoint</Application>
  <PresentationFormat>On-screen Show (4:3)</PresentationFormat>
  <Paragraphs>213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Ion Boardroom</vt:lpstr>
      <vt:lpstr> Botnets and APT </vt:lpstr>
      <vt:lpstr>Risk &amp; Security in Information Technology</vt:lpstr>
      <vt:lpstr>Why Talk About Botnets?</vt:lpstr>
      <vt:lpstr>Botnets</vt:lpstr>
      <vt:lpstr>What are botnets used for?</vt:lpstr>
      <vt:lpstr>Botnet Lifecycle</vt:lpstr>
      <vt:lpstr>System components</vt:lpstr>
      <vt:lpstr>Human components</vt:lpstr>
      <vt:lpstr>Most commonly used Bot families</vt:lpstr>
      <vt:lpstr>Agobot</vt:lpstr>
      <vt:lpstr>SDBot</vt:lpstr>
      <vt:lpstr>SpyBot</vt:lpstr>
      <vt:lpstr>GT Bot</vt:lpstr>
      <vt:lpstr>Type of Propagation</vt:lpstr>
      <vt:lpstr>IRC (Internet Relay Chat) Botnet</vt:lpstr>
      <vt:lpstr>P2P Botnet</vt:lpstr>
      <vt:lpstr>HTTP Botnet</vt:lpstr>
      <vt:lpstr>Botnet Powered Attacks</vt:lpstr>
      <vt:lpstr>Hiring Botnets</vt:lpstr>
      <vt:lpstr>Botnet Defence</vt:lpstr>
      <vt:lpstr>Advanced Persistent Threat (APT)</vt:lpstr>
      <vt:lpstr>What is APTs?</vt:lpstr>
      <vt:lpstr>APT Characteristics</vt:lpstr>
      <vt:lpstr>PowerPoint Presentation</vt:lpstr>
      <vt:lpstr>Stages of APT</vt:lpstr>
      <vt:lpstr>PowerPoint Presentation</vt:lpstr>
      <vt:lpstr>Step 1: Recon</vt:lpstr>
      <vt:lpstr>Step 2: Targeted Attack</vt:lpstr>
      <vt:lpstr>Step 3: Gaining Access</vt:lpstr>
      <vt:lpstr>Step 4: Command &amp; Control</vt:lpstr>
      <vt:lpstr>Step 5: Data Packaging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Persistent Threat (APT)</dc:title>
  <dc:creator>Priyanka</dc:creator>
  <cp:lastModifiedBy>Sindhu</cp:lastModifiedBy>
  <cp:revision>19</cp:revision>
  <dcterms:created xsi:type="dcterms:W3CDTF">2016-09-15T15:30:57Z</dcterms:created>
  <dcterms:modified xsi:type="dcterms:W3CDTF">2016-09-16T08:59:12Z</dcterms:modified>
</cp:coreProperties>
</file>