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Now" charset="1" panose="00000500000000000000"/>
      <p:regular r:id="rId12"/>
    </p:embeddedFont>
    <p:embeddedFont>
      <p:font typeface="Now Bold" charset="1" panose="000006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27" Target="slides/slide14.xml" Type="http://schemas.openxmlformats.org/officeDocument/2006/relationships/slide"/><Relationship Id="rId28" Target="slides/slide15.xml" Type="http://schemas.openxmlformats.org/officeDocument/2006/relationships/slide"/><Relationship Id="rId29" Target="slides/slide16.xml" Type="http://schemas.openxmlformats.org/officeDocument/2006/relationships/slide"/><Relationship Id="rId3" Target="viewProps.xml" Type="http://schemas.openxmlformats.org/officeDocument/2006/relationships/viewProps"/><Relationship Id="rId30" Target="slides/slide17.xml" Type="http://schemas.openxmlformats.org/officeDocument/2006/relationships/slide"/><Relationship Id="rId31" Target="slides/slide18.xml" Type="http://schemas.openxmlformats.org/officeDocument/2006/relationships/slide"/><Relationship Id="rId32" Target="slides/slide19.xml" Type="http://schemas.openxmlformats.org/officeDocument/2006/relationships/slide"/><Relationship Id="rId33" Target="slides/slide20.xml" Type="http://schemas.openxmlformats.org/officeDocument/2006/relationships/slide"/><Relationship Id="rId34" Target="slides/slide21.xml" Type="http://schemas.openxmlformats.org/officeDocument/2006/relationships/slide"/><Relationship Id="rId35" Target="slides/slide22.xml" Type="http://schemas.openxmlformats.org/officeDocument/2006/relationships/slide"/><Relationship Id="rId36" Target="slides/slide23.xml" Type="http://schemas.openxmlformats.org/officeDocument/2006/relationships/slide"/><Relationship Id="rId37" Target="slides/slide24.xml" Type="http://schemas.openxmlformats.org/officeDocument/2006/relationships/slide"/><Relationship Id="rId38" Target="slides/slide25.xml" Type="http://schemas.openxmlformats.org/officeDocument/2006/relationships/slide"/><Relationship Id="rId39" Target="slides/slide26.xml" Type="http://schemas.openxmlformats.org/officeDocument/2006/relationships/slide"/><Relationship Id="rId4" Target="theme/theme1.xml" Type="http://schemas.openxmlformats.org/officeDocument/2006/relationships/theme"/><Relationship Id="rId40" Target="slides/slide27.xml" Type="http://schemas.openxmlformats.org/officeDocument/2006/relationships/slide"/><Relationship Id="rId41" Target="slides/slide28.xml" Type="http://schemas.openxmlformats.org/officeDocument/2006/relationships/slide"/><Relationship Id="rId42" Target="slides/slide29.xml" Type="http://schemas.openxmlformats.org/officeDocument/2006/relationships/slide"/><Relationship Id="rId43" Target="slides/slide3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3A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929813" y="-3138942"/>
            <a:ext cx="17158524" cy="1715852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3219187" y="2609093"/>
            <a:ext cx="5068813" cy="5068813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603244" y="3773376"/>
            <a:ext cx="8734722" cy="2806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34"/>
              </a:lnSpc>
            </a:pPr>
            <a:r>
              <a:rPr lang="en-US" sz="6667">
                <a:solidFill>
                  <a:srgbClr val="FFFFFF"/>
                </a:solidFill>
                <a:latin typeface="Now"/>
              </a:rPr>
              <a:t>WIRELESS NETWORK</a:t>
            </a:r>
            <a:r>
              <a:rPr lang="en-US" sz="6667">
                <a:solidFill>
                  <a:srgbClr val="FFFFFF"/>
                </a:solidFill>
                <a:latin typeface="Now"/>
              </a:rPr>
              <a:t> THREATS AND MEASURES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32455" y="3872484"/>
            <a:ext cx="3413701" cy="251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600">
                <a:solidFill>
                  <a:srgbClr val="000000"/>
                </a:solidFill>
                <a:latin typeface="Now"/>
              </a:rPr>
              <a:t>PRESENTED BY:-</a:t>
            </a:r>
          </a:p>
          <a:p>
            <a:pPr algn="ctr">
              <a:lnSpc>
                <a:spcPts val="3354"/>
              </a:lnSpc>
            </a:pPr>
          </a:p>
          <a:p>
            <a:pPr algn="ctr">
              <a:lnSpc>
                <a:spcPts val="3354"/>
              </a:lnSpc>
            </a:pPr>
            <a:r>
              <a:rPr lang="en-US" sz="2600">
                <a:solidFill>
                  <a:srgbClr val="000000"/>
                </a:solidFill>
                <a:latin typeface="Now"/>
              </a:rPr>
              <a:t>NIVEDITA BHATIA -05</a:t>
            </a:r>
          </a:p>
          <a:p>
            <a:pPr algn="ctr">
              <a:lnSpc>
                <a:spcPts val="3354"/>
              </a:lnSpc>
            </a:pPr>
            <a:r>
              <a:rPr lang="en-US" sz="2600">
                <a:solidFill>
                  <a:srgbClr val="000000"/>
                </a:solidFill>
                <a:latin typeface="Now"/>
              </a:rPr>
              <a:t>PRATAP CHAVAN -10</a:t>
            </a:r>
          </a:p>
          <a:p>
            <a:pPr algn="ctr">
              <a:lnSpc>
                <a:spcPts val="3354"/>
              </a:lnSpc>
            </a:pPr>
            <a:r>
              <a:rPr lang="en-US" sz="2600">
                <a:solidFill>
                  <a:srgbClr val="000000"/>
                </a:solidFill>
                <a:latin typeface="Now"/>
              </a:rPr>
              <a:t>JAYADEV NAIR -32</a:t>
            </a:r>
          </a:p>
          <a:p>
            <a:pPr algn="ctr">
              <a:lnSpc>
                <a:spcPts val="3354"/>
              </a:lnSpc>
            </a:pPr>
            <a:r>
              <a:rPr lang="en-US" sz="2600">
                <a:solidFill>
                  <a:srgbClr val="000000"/>
                </a:solidFill>
                <a:latin typeface="Now"/>
              </a:rPr>
              <a:t>SIDDHI VAIDYA -55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23652" y="3923726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912182" y="3062254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904875"/>
            <a:ext cx="10386586" cy="223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Now"/>
              </a:rPr>
              <a:t>Features of Ad Hoc Network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5195" y="4806835"/>
            <a:ext cx="10386586" cy="349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4" indent="-377822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ow"/>
              </a:rPr>
              <a:t>Free Terminal</a:t>
            </a:r>
          </a:p>
          <a:p>
            <a:pPr marL="755644" indent="-377822" lvl="1">
              <a:lnSpc>
                <a:spcPts val="489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Arimo"/>
              </a:rPr>
              <a:t>Distributed operations</a:t>
            </a:r>
          </a:p>
          <a:p>
            <a:pPr marL="755644" indent="-377822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ow"/>
              </a:rPr>
              <a:t>M</a:t>
            </a:r>
            <a:r>
              <a:rPr lang="en-US" sz="2299">
                <a:solidFill>
                  <a:srgbClr val="000000"/>
                </a:solidFill>
                <a:latin typeface="Arimo"/>
              </a:rPr>
              <a:t>ulti hop routing</a:t>
            </a:r>
          </a:p>
          <a:p>
            <a:pPr marL="755644" indent="-377822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ow"/>
              </a:rPr>
              <a:t>L</a:t>
            </a:r>
            <a:r>
              <a:rPr lang="en-US" sz="2299">
                <a:solidFill>
                  <a:srgbClr val="000000"/>
                </a:solidFill>
                <a:latin typeface="Arimo"/>
              </a:rPr>
              <a:t>ight weight terminal</a:t>
            </a:r>
          </a:p>
          <a:p>
            <a:pPr marL="755644" indent="-377822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ow"/>
              </a:rPr>
              <a:t>D</a:t>
            </a:r>
            <a:r>
              <a:rPr lang="en-US" sz="2299">
                <a:solidFill>
                  <a:srgbClr val="000000"/>
                </a:solidFill>
                <a:latin typeface="Arimo"/>
              </a:rPr>
              <a:t>ynamic toplogy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787801" y="3570736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2961400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943419"/>
            <a:ext cx="10386586" cy="109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Now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0408" y="4569031"/>
            <a:ext cx="10386586" cy="411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4" indent="-377822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ow"/>
              </a:rPr>
              <a:t>Security is an essential requirement in wireless ad hoc networks</a:t>
            </a:r>
          </a:p>
          <a:p>
            <a:pPr marL="755644" indent="-377822" lvl="1">
              <a:lnSpc>
                <a:spcPts val="489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Arimo"/>
              </a:rPr>
              <a:t>Compared to wired networks, WANET are more threatened and penetrable to security attacks due to lack of trusted centralized authoriy and limited resources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07890" y="3520309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2812173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943419"/>
            <a:ext cx="10386586" cy="109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Now"/>
              </a:rPr>
              <a:t>Applications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089575"/>
            <a:ext cx="12544214" cy="3492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12616" indent="-456308" lvl="1">
              <a:lnSpc>
                <a:spcPts val="5917"/>
              </a:lnSpc>
              <a:buFont typeface="Arial"/>
              <a:buChar char="•"/>
            </a:pPr>
            <a:r>
              <a:rPr lang="en-US" sz="4227">
                <a:solidFill>
                  <a:srgbClr val="000000"/>
                </a:solidFill>
                <a:latin typeface="Now"/>
              </a:rPr>
              <a:t>Personal area network</a:t>
            </a:r>
          </a:p>
          <a:p>
            <a:pPr marL="912616" indent="-456308" lvl="1">
              <a:lnSpc>
                <a:spcPts val="5917"/>
              </a:lnSpc>
              <a:buFont typeface="Arial"/>
              <a:buChar char="•"/>
            </a:pPr>
            <a:r>
              <a:rPr lang="en-US" sz="2777">
                <a:solidFill>
                  <a:srgbClr val="000000"/>
                </a:solidFill>
                <a:latin typeface="Arimo"/>
              </a:rPr>
              <a:t>Militiary environment</a:t>
            </a:r>
          </a:p>
          <a:p>
            <a:pPr marL="912616" indent="-456308" lvl="1">
              <a:lnSpc>
                <a:spcPts val="5917"/>
              </a:lnSpc>
              <a:buFont typeface="Arial"/>
              <a:buChar char="•"/>
            </a:pPr>
            <a:r>
              <a:rPr lang="en-US" sz="2777">
                <a:solidFill>
                  <a:srgbClr val="000000"/>
                </a:solidFill>
                <a:latin typeface="Arimo"/>
              </a:rPr>
              <a:t>Civilian environment </a:t>
            </a:r>
          </a:p>
          <a:p>
            <a:pPr marL="912616" indent="-456308" lvl="1">
              <a:lnSpc>
                <a:spcPts val="5917"/>
              </a:lnSpc>
              <a:buFont typeface="Arial"/>
              <a:buChar char="•"/>
            </a:pPr>
            <a:r>
              <a:rPr lang="en-US" sz="2777">
                <a:solidFill>
                  <a:srgbClr val="000000"/>
                </a:solidFill>
                <a:latin typeface="Arimo"/>
              </a:rPr>
              <a:t>Emergency operations</a:t>
            </a:r>
          </a:p>
          <a:p>
            <a:pPr algn="l" marL="0" indent="0" lvl="0">
              <a:lnSpc>
                <a:spcPts val="405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60026" y="3671591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3240802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943419"/>
            <a:ext cx="10386586" cy="109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Now"/>
              </a:rPr>
              <a:t>Why Ad-Hoc Network 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588441"/>
            <a:ext cx="12850609" cy="2811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34906" indent="-467453" lvl="1">
              <a:lnSpc>
                <a:spcPts val="6062"/>
              </a:lnSpc>
              <a:buFont typeface="Arial"/>
              <a:buChar char="•"/>
            </a:pPr>
            <a:r>
              <a:rPr lang="en-US" sz="4330">
                <a:solidFill>
                  <a:srgbClr val="000000"/>
                </a:solidFill>
                <a:latin typeface="Now"/>
              </a:rPr>
              <a:t>Ease of development</a:t>
            </a:r>
          </a:p>
          <a:p>
            <a:pPr marL="934906" indent="-467453" lvl="1">
              <a:lnSpc>
                <a:spcPts val="6062"/>
              </a:lnSpc>
              <a:buFont typeface="Arial"/>
              <a:buChar char="•"/>
            </a:pPr>
            <a:r>
              <a:rPr lang="en-US" sz="4330">
                <a:solidFill>
                  <a:srgbClr val="000000"/>
                </a:solidFill>
                <a:latin typeface="Now"/>
              </a:rPr>
              <a:t>S</a:t>
            </a:r>
            <a:r>
              <a:rPr lang="en-US" sz="2845">
                <a:solidFill>
                  <a:srgbClr val="000000"/>
                </a:solidFill>
                <a:latin typeface="Arimo"/>
              </a:rPr>
              <a:t>peed of development </a:t>
            </a:r>
          </a:p>
          <a:p>
            <a:pPr marL="934906" indent="-467453" lvl="1">
              <a:lnSpc>
                <a:spcPts val="6062"/>
              </a:lnSpc>
              <a:buFont typeface="Arial"/>
              <a:buChar char="•"/>
            </a:pPr>
            <a:r>
              <a:rPr lang="en-US" sz="4330">
                <a:solidFill>
                  <a:srgbClr val="000000"/>
                </a:solidFill>
                <a:latin typeface="Now"/>
              </a:rPr>
              <a:t>D</a:t>
            </a:r>
            <a:r>
              <a:rPr lang="en-US" sz="2845">
                <a:solidFill>
                  <a:srgbClr val="000000"/>
                </a:solidFill>
                <a:latin typeface="Arimo"/>
              </a:rPr>
              <a:t>ecreased dependence of infrastructure</a:t>
            </a:r>
          </a:p>
          <a:p>
            <a:pPr algn="l" marL="0" indent="0" lvl="0">
              <a:lnSpc>
                <a:spcPts val="415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23652" y="3369028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912182" y="2784906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943419"/>
            <a:ext cx="10386586" cy="109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Now"/>
              </a:rPr>
              <a:t>Challenges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702635"/>
            <a:ext cx="13068129" cy="271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96405" indent="-448203" lvl="1">
              <a:lnSpc>
                <a:spcPts val="5812"/>
              </a:lnSpc>
              <a:buFont typeface="Arial"/>
              <a:buChar char="•"/>
            </a:pPr>
            <a:r>
              <a:rPr lang="en-US" sz="4151">
                <a:solidFill>
                  <a:srgbClr val="000000"/>
                </a:solidFill>
                <a:latin typeface="Now"/>
              </a:rPr>
              <a:t>Security concerns</a:t>
            </a:r>
          </a:p>
          <a:p>
            <a:pPr marL="896405" indent="-448203" lvl="1">
              <a:lnSpc>
                <a:spcPts val="5812"/>
              </a:lnSpc>
              <a:buFont typeface="Arial"/>
              <a:buChar char="•"/>
            </a:pPr>
            <a:r>
              <a:rPr lang="en-US" sz="4151">
                <a:solidFill>
                  <a:srgbClr val="000000"/>
                </a:solidFill>
                <a:latin typeface="Now"/>
              </a:rPr>
              <a:t>R</a:t>
            </a:r>
            <a:r>
              <a:rPr lang="en-US" sz="2642">
                <a:solidFill>
                  <a:srgbClr val="000000"/>
                </a:solidFill>
                <a:latin typeface="Arimo"/>
              </a:rPr>
              <a:t>eal time services</a:t>
            </a:r>
          </a:p>
          <a:p>
            <a:pPr marL="896405" indent="-448203" lvl="1">
              <a:lnSpc>
                <a:spcPts val="5812"/>
              </a:lnSpc>
              <a:buFont typeface="Arial"/>
              <a:buChar char="•"/>
            </a:pPr>
            <a:r>
              <a:rPr lang="en-US" sz="2642">
                <a:solidFill>
                  <a:srgbClr val="000000"/>
                </a:solidFill>
                <a:latin typeface="Arimo"/>
              </a:rPr>
              <a:t>Authentication and accounting</a:t>
            </a:r>
          </a:p>
          <a:p>
            <a:pPr algn="l" marL="0" indent="0" lvl="0">
              <a:lnSpc>
                <a:spcPts val="422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23652" y="3394242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3079525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43224" y="701167"/>
            <a:ext cx="10557537" cy="227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107"/>
              </a:lnSpc>
              <a:spcBef>
                <a:spcPct val="0"/>
              </a:spcBef>
            </a:pPr>
            <a:r>
              <a:rPr lang="en-US" sz="6505">
                <a:solidFill>
                  <a:srgbClr val="000000"/>
                </a:solidFill>
                <a:latin typeface="Now"/>
              </a:rPr>
              <a:t>Security requirements in WANETs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4176" y="3621416"/>
            <a:ext cx="10386586" cy="590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Now"/>
              </a:rPr>
              <a:t>Five major security goals that need to be addressed in order to maintain a reliable and secure ad hoc network environment</a:t>
            </a:r>
          </a:p>
          <a:p>
            <a:pPr>
              <a:lnSpc>
                <a:spcPts val="4339"/>
              </a:lnSpc>
            </a:pPr>
            <a:r>
              <a:rPr lang="en-US" sz="1899">
                <a:solidFill>
                  <a:srgbClr val="000000"/>
                </a:solidFill>
                <a:latin typeface="Arimo"/>
              </a:rPr>
              <a:t>They are mainly 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Now"/>
              </a:rPr>
              <a:t>C</a:t>
            </a:r>
            <a:r>
              <a:rPr lang="en-US" sz="1899">
                <a:solidFill>
                  <a:srgbClr val="000000"/>
                </a:solidFill>
                <a:latin typeface="Arimo"/>
              </a:rPr>
              <a:t>onfidentiality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Now"/>
              </a:rPr>
              <a:t>A</a:t>
            </a:r>
            <a:r>
              <a:rPr lang="en-US" sz="1899">
                <a:solidFill>
                  <a:srgbClr val="000000"/>
                </a:solidFill>
                <a:latin typeface="Arimo"/>
              </a:rPr>
              <a:t>vailability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Now"/>
              </a:rPr>
              <a:t>Integrity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Now"/>
              </a:rPr>
              <a:t>A</a:t>
            </a:r>
            <a:r>
              <a:rPr lang="en-US" sz="1899">
                <a:solidFill>
                  <a:srgbClr val="000000"/>
                </a:solidFill>
                <a:latin typeface="Arimo"/>
              </a:rPr>
              <a:t>uthenticity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Now"/>
              </a:rPr>
              <a:t>N</a:t>
            </a:r>
            <a:r>
              <a:rPr lang="en-US" sz="1899">
                <a:solidFill>
                  <a:srgbClr val="000000"/>
                </a:solidFill>
                <a:latin typeface="Arimo"/>
              </a:rPr>
              <a:t>on repudiation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Now"/>
              </a:rPr>
              <a:t>D</a:t>
            </a:r>
            <a:r>
              <a:rPr lang="en-US" sz="1899">
                <a:solidFill>
                  <a:srgbClr val="000000"/>
                </a:solidFill>
                <a:latin typeface="Arimo"/>
              </a:rPr>
              <a:t>etection and isolation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23652" y="3873299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3256359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904875"/>
            <a:ext cx="10386586" cy="223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Now"/>
              </a:rPr>
              <a:t>General objectives of attacks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372768"/>
            <a:ext cx="10386586" cy="411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4" indent="-377822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ow"/>
              </a:rPr>
              <a:t>Increase attacker control over the communications between some nodes</a:t>
            </a:r>
          </a:p>
          <a:p>
            <a:pPr marL="755644" indent="-377822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ow"/>
              </a:rPr>
              <a:t>Degrade</a:t>
            </a:r>
            <a:r>
              <a:rPr lang="en-US" sz="2299">
                <a:solidFill>
                  <a:srgbClr val="000000"/>
                </a:solidFill>
                <a:latin typeface="Arimo"/>
              </a:rPr>
              <a:t> the duality of the service provided by the network</a:t>
            </a:r>
          </a:p>
          <a:p>
            <a:pPr marL="755644" indent="-377822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ow"/>
              </a:rPr>
              <a:t>Increase</a:t>
            </a:r>
            <a:r>
              <a:rPr lang="en-US" sz="2299">
                <a:solidFill>
                  <a:srgbClr val="000000"/>
                </a:solidFill>
                <a:latin typeface="Arimo"/>
              </a:rPr>
              <a:t> the resource consumption of some nodes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23652" y="3822872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3440457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943419"/>
            <a:ext cx="10386586" cy="109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Now"/>
              </a:rPr>
              <a:t>Mac spoofing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695297"/>
            <a:ext cx="12927979" cy="4103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98"/>
              </a:lnSpc>
            </a:pPr>
            <a:r>
              <a:rPr lang="en-US" sz="4356">
                <a:solidFill>
                  <a:srgbClr val="000000"/>
                </a:solidFill>
                <a:latin typeface="Now"/>
              </a:rPr>
              <a:t>What is mac address ?</a:t>
            </a:r>
          </a:p>
          <a:p>
            <a:pPr>
              <a:lnSpc>
                <a:spcPts val="6098"/>
              </a:lnSpc>
            </a:pPr>
            <a:r>
              <a:rPr lang="en-US" sz="4356">
                <a:solidFill>
                  <a:srgbClr val="000000"/>
                </a:solidFill>
                <a:latin typeface="Now"/>
              </a:rPr>
              <a:t>It is a universal unique address</a:t>
            </a:r>
          </a:p>
          <a:p>
            <a:pPr>
              <a:lnSpc>
                <a:spcPts val="6098"/>
              </a:lnSpc>
            </a:pPr>
            <a:r>
              <a:rPr lang="en-US" sz="4356">
                <a:solidFill>
                  <a:srgbClr val="000000"/>
                </a:solidFill>
                <a:latin typeface="Now"/>
              </a:rPr>
              <a:t>but it is possible to change the mac address today.</a:t>
            </a:r>
          </a:p>
          <a:p>
            <a:pPr>
              <a:lnSpc>
                <a:spcPts val="4182"/>
              </a:lnSpc>
            </a:pPr>
          </a:p>
          <a:p>
            <a:pPr algn="l" marL="0" indent="0" lvl="0">
              <a:lnSpc>
                <a:spcPts val="418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23652" y="3772445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912182" y="3238749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52205" y="564357"/>
            <a:ext cx="10386586" cy="223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Now"/>
              </a:rPr>
              <a:t>Identifying Mac Spoofing Attacks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147712"/>
            <a:ext cx="10386586" cy="5633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Now"/>
              </a:rPr>
              <a:t>What are the possible examples of mac spoofing attacks ?</a:t>
            </a:r>
          </a:p>
          <a:p>
            <a:pPr marL="712465" indent="-356233" lvl="1">
              <a:lnSpc>
                <a:spcPts val="461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Arimo"/>
              </a:rPr>
              <a:t>Identity theft </a:t>
            </a:r>
          </a:p>
          <a:p>
            <a:pPr marL="712465" indent="-356233" lvl="1">
              <a:lnSpc>
                <a:spcPts val="461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Arimo"/>
              </a:rPr>
              <a:t>Read the packets which are intended for someone else</a:t>
            </a:r>
          </a:p>
          <a:p>
            <a:pPr marL="712465" indent="-356233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Now"/>
              </a:rPr>
              <a:t>I</a:t>
            </a:r>
            <a:r>
              <a:rPr lang="en-US" sz="2099">
                <a:solidFill>
                  <a:srgbClr val="000000"/>
                </a:solidFill>
                <a:latin typeface="Arimo"/>
              </a:rPr>
              <a:t>nject malicious packets to reveal some secretes </a:t>
            </a:r>
          </a:p>
          <a:p>
            <a:pPr marL="712465" indent="-356233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Now"/>
              </a:rPr>
              <a:t>U</a:t>
            </a:r>
            <a:r>
              <a:rPr lang="en-US" sz="2099">
                <a:solidFill>
                  <a:srgbClr val="000000"/>
                </a:solidFill>
                <a:latin typeface="Arimo"/>
              </a:rPr>
              <a:t>seful to bypass IPMAC mapping tables </a:t>
            </a:r>
          </a:p>
          <a:p>
            <a:pPr marL="712465" indent="-356233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Now"/>
              </a:rPr>
              <a:t>B</a:t>
            </a:r>
            <a:r>
              <a:rPr lang="en-US" sz="2099">
                <a:solidFill>
                  <a:srgbClr val="000000"/>
                </a:solidFill>
                <a:latin typeface="Arimo"/>
              </a:rPr>
              <a:t>ypass mac firewall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95877" y="3076867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2910973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31556" y="1613589"/>
            <a:ext cx="10386586" cy="1093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Now"/>
              </a:rPr>
              <a:t>Man in middle attack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1556" y="3754647"/>
            <a:ext cx="13497626" cy="551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66"/>
              </a:lnSpc>
            </a:pPr>
            <a:r>
              <a:rPr lang="en-US" sz="3118">
                <a:solidFill>
                  <a:srgbClr val="000000"/>
                </a:solidFill>
                <a:latin typeface="Now"/>
              </a:rPr>
              <a:t>Man-in-the-middle attacks (MITM) are a </a:t>
            </a:r>
            <a:r>
              <a:rPr lang="en-US" sz="1559">
                <a:solidFill>
                  <a:srgbClr val="000000"/>
                </a:solidFill>
                <a:latin typeface="Arimo"/>
              </a:rPr>
              <a:t>common type of cybersecurity attack</a:t>
            </a:r>
            <a:r>
              <a:rPr lang="en-US" sz="1559">
                <a:solidFill>
                  <a:srgbClr val="000000"/>
                </a:solidFill>
                <a:latin typeface="Arimo"/>
              </a:rPr>
              <a:t> that allows attackers to eavesdrop on the communication between two targets. </a:t>
            </a:r>
          </a:p>
          <a:p>
            <a:pPr>
              <a:lnSpc>
                <a:spcPts val="4366"/>
              </a:lnSpc>
            </a:pPr>
          </a:p>
          <a:p>
            <a:pPr>
              <a:lnSpc>
                <a:spcPts val="4366"/>
              </a:lnSpc>
            </a:pPr>
            <a:r>
              <a:rPr lang="en-US" sz="1559">
                <a:solidFill>
                  <a:srgbClr val="000000"/>
                </a:solidFill>
                <a:latin typeface="Arimo"/>
              </a:rPr>
              <a:t>TYPES OF ATTACKS</a:t>
            </a:r>
          </a:p>
          <a:p>
            <a:pPr>
              <a:lnSpc>
                <a:spcPts val="4366"/>
              </a:lnSpc>
            </a:pPr>
            <a:r>
              <a:rPr lang="en-US" sz="3118">
                <a:solidFill>
                  <a:srgbClr val="000000"/>
                </a:solidFill>
                <a:latin typeface="Now"/>
              </a:rPr>
              <a:t> </a:t>
            </a:r>
            <a:r>
              <a:rPr lang="en-US" sz="1559">
                <a:solidFill>
                  <a:srgbClr val="000000"/>
                </a:solidFill>
                <a:latin typeface="Arimo"/>
              </a:rPr>
              <a:t>1.Rogue Access Point </a:t>
            </a:r>
          </a:p>
          <a:p>
            <a:pPr>
              <a:lnSpc>
                <a:spcPts val="4366"/>
              </a:lnSpc>
            </a:pPr>
            <a:r>
              <a:rPr lang="en-US" sz="3118">
                <a:solidFill>
                  <a:srgbClr val="000000"/>
                </a:solidFill>
                <a:latin typeface="Now"/>
              </a:rPr>
              <a:t> </a:t>
            </a:r>
            <a:r>
              <a:rPr lang="en-US" sz="1559">
                <a:solidFill>
                  <a:srgbClr val="000000"/>
                </a:solidFill>
                <a:latin typeface="Arimo"/>
              </a:rPr>
              <a:t>2.ARP Spoofing</a:t>
            </a:r>
          </a:p>
          <a:p>
            <a:pPr>
              <a:lnSpc>
                <a:spcPts val="4366"/>
              </a:lnSpc>
            </a:pPr>
            <a:r>
              <a:rPr lang="en-US" sz="3118">
                <a:solidFill>
                  <a:srgbClr val="000000"/>
                </a:solidFill>
                <a:latin typeface="Now"/>
              </a:rPr>
              <a:t> </a:t>
            </a:r>
            <a:r>
              <a:rPr lang="en-US" sz="1559">
                <a:solidFill>
                  <a:srgbClr val="000000"/>
                </a:solidFill>
                <a:latin typeface="Arimo"/>
              </a:rPr>
              <a:t>3.mDNS Spoofing</a:t>
            </a:r>
          </a:p>
          <a:p>
            <a:pPr>
              <a:lnSpc>
                <a:spcPts val="4366"/>
              </a:lnSpc>
            </a:pPr>
            <a:r>
              <a:rPr lang="en-US" sz="3118">
                <a:solidFill>
                  <a:srgbClr val="000000"/>
                </a:solidFill>
                <a:latin typeface="Now"/>
              </a:rPr>
              <a:t> </a:t>
            </a:r>
            <a:r>
              <a:rPr lang="en-US" sz="1559">
                <a:solidFill>
                  <a:srgbClr val="000000"/>
                </a:solidFill>
                <a:latin typeface="Arimo"/>
              </a:rPr>
              <a:t>4.DNS Spoofing </a:t>
            </a:r>
          </a:p>
          <a:p>
            <a:pPr algn="l" marL="0" indent="0" lvl="0">
              <a:lnSpc>
                <a:spcPts val="436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60026" y="3671591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2734479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943419"/>
            <a:ext cx="10386586" cy="109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Now"/>
              </a:rPr>
              <a:t>Wireless Network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1369" y="4735927"/>
            <a:ext cx="14309007" cy="244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8"/>
              </a:lnSpc>
              <a:spcBef>
                <a:spcPct val="0"/>
              </a:spcBef>
            </a:pPr>
            <a:r>
              <a:rPr lang="en-US" sz="3506">
                <a:solidFill>
                  <a:srgbClr val="000000"/>
                </a:solidFill>
                <a:latin typeface="Now"/>
              </a:rPr>
              <a:t>Wireless network is a wireless communication between two interconnect nodes without the use of wires. Mobility lifts the requirement for a fixed point of connection to the network which allows users to move physically while using their devices.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21090" y="2758738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2787143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56770" y="1194843"/>
            <a:ext cx="10386586" cy="1093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Now"/>
              </a:rPr>
              <a:t>Man in middle attack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028209"/>
            <a:ext cx="13017253" cy="7022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45"/>
              </a:lnSpc>
            </a:pPr>
            <a:r>
              <a:rPr lang="en-US" sz="2818">
                <a:solidFill>
                  <a:srgbClr val="000000"/>
                </a:solidFill>
                <a:latin typeface="Now"/>
              </a:rPr>
              <a:t>Man-in-the-middle attack te</a:t>
            </a:r>
            <a:r>
              <a:rPr lang="en-US" sz="1314">
                <a:solidFill>
                  <a:srgbClr val="000000"/>
                </a:solidFill>
                <a:latin typeface="Arimo"/>
              </a:rPr>
              <a:t>chniques</a:t>
            </a:r>
          </a:p>
          <a:p>
            <a:pPr marL="608524" indent="-304262" lvl="1">
              <a:lnSpc>
                <a:spcPts val="3945"/>
              </a:lnSpc>
              <a:buFont typeface="Arial"/>
              <a:buChar char="•"/>
            </a:pPr>
            <a:r>
              <a:rPr lang="en-US" sz="1314">
                <a:solidFill>
                  <a:srgbClr val="000000"/>
                </a:solidFill>
                <a:latin typeface="Arimo"/>
              </a:rPr>
              <a:t>Sniffing</a:t>
            </a:r>
          </a:p>
          <a:p>
            <a:pPr marL="608524" indent="-304262" lvl="1">
              <a:lnSpc>
                <a:spcPts val="3945"/>
              </a:lnSpc>
              <a:buFont typeface="Arial"/>
              <a:buChar char="•"/>
            </a:pPr>
            <a:r>
              <a:rPr lang="en-US" sz="1314">
                <a:solidFill>
                  <a:srgbClr val="000000"/>
                </a:solidFill>
                <a:latin typeface="Arimo"/>
              </a:rPr>
              <a:t>Packet Injection</a:t>
            </a:r>
          </a:p>
          <a:p>
            <a:pPr marL="608524" indent="-304262" lvl="1">
              <a:lnSpc>
                <a:spcPts val="3945"/>
              </a:lnSpc>
              <a:buFont typeface="Arial"/>
              <a:buChar char="•"/>
            </a:pPr>
            <a:r>
              <a:rPr lang="en-US" sz="1314">
                <a:solidFill>
                  <a:srgbClr val="000000"/>
                </a:solidFill>
                <a:latin typeface="Arimo"/>
              </a:rPr>
              <a:t>Session hijacking</a:t>
            </a:r>
          </a:p>
          <a:p>
            <a:pPr marL="608524" indent="-304262" lvl="1">
              <a:lnSpc>
                <a:spcPts val="3945"/>
              </a:lnSpc>
              <a:buFont typeface="Arial"/>
              <a:buChar char="•"/>
            </a:pPr>
            <a:r>
              <a:rPr lang="en-US" sz="1314">
                <a:solidFill>
                  <a:srgbClr val="000000"/>
                </a:solidFill>
                <a:latin typeface="Arimo"/>
              </a:rPr>
              <a:t>SSL stripping</a:t>
            </a:r>
          </a:p>
          <a:p>
            <a:pPr>
              <a:lnSpc>
                <a:spcPts val="3945"/>
              </a:lnSpc>
            </a:pPr>
            <a:r>
              <a:rPr lang="en-US" sz="1314">
                <a:solidFill>
                  <a:srgbClr val="000000"/>
                </a:solidFill>
                <a:latin typeface="Arimo"/>
              </a:rPr>
              <a:t> </a:t>
            </a:r>
          </a:p>
          <a:p>
            <a:pPr>
              <a:lnSpc>
                <a:spcPts val="3945"/>
              </a:lnSpc>
            </a:pPr>
            <a:r>
              <a:rPr lang="en-US" sz="1314">
                <a:solidFill>
                  <a:srgbClr val="000000"/>
                </a:solidFill>
                <a:latin typeface="Arimo"/>
              </a:rPr>
              <a:t>Practices to prevent man in middle attack</a:t>
            </a:r>
          </a:p>
          <a:p>
            <a:pPr>
              <a:lnSpc>
                <a:spcPts val="3945"/>
              </a:lnSpc>
            </a:pPr>
            <a:r>
              <a:rPr lang="en-US" sz="2818">
                <a:solidFill>
                  <a:srgbClr val="000000"/>
                </a:solidFill>
                <a:latin typeface="Now"/>
              </a:rPr>
              <a:t>  </a:t>
            </a:r>
            <a:r>
              <a:rPr lang="en-US" sz="1314">
                <a:solidFill>
                  <a:srgbClr val="000000"/>
                </a:solidFill>
                <a:latin typeface="Arimo"/>
              </a:rPr>
              <a:t>1.Strong WEP/WAP Encryption on Access Points</a:t>
            </a:r>
          </a:p>
          <a:p>
            <a:pPr>
              <a:lnSpc>
                <a:spcPts val="3945"/>
              </a:lnSpc>
            </a:pPr>
            <a:r>
              <a:rPr lang="en-US" sz="2818">
                <a:solidFill>
                  <a:srgbClr val="000000"/>
                </a:solidFill>
                <a:latin typeface="Now"/>
              </a:rPr>
              <a:t>  </a:t>
            </a:r>
            <a:r>
              <a:rPr lang="en-US" sz="1314">
                <a:solidFill>
                  <a:srgbClr val="000000"/>
                </a:solidFill>
                <a:latin typeface="Arimo"/>
              </a:rPr>
              <a:t>2.Strong Router Login Credentials </a:t>
            </a:r>
          </a:p>
          <a:p>
            <a:pPr>
              <a:lnSpc>
                <a:spcPts val="3945"/>
              </a:lnSpc>
            </a:pPr>
            <a:r>
              <a:rPr lang="en-US" sz="2818">
                <a:solidFill>
                  <a:srgbClr val="000000"/>
                </a:solidFill>
                <a:latin typeface="Now"/>
              </a:rPr>
              <a:t>  </a:t>
            </a:r>
            <a:r>
              <a:rPr lang="en-US" sz="1314">
                <a:solidFill>
                  <a:srgbClr val="000000"/>
                </a:solidFill>
                <a:latin typeface="Arimo"/>
              </a:rPr>
              <a:t>3.Virtual Private Network</a:t>
            </a:r>
          </a:p>
          <a:p>
            <a:pPr>
              <a:lnSpc>
                <a:spcPts val="3945"/>
              </a:lnSpc>
            </a:pPr>
            <a:r>
              <a:rPr lang="en-US" sz="2818">
                <a:solidFill>
                  <a:srgbClr val="000000"/>
                </a:solidFill>
                <a:latin typeface="Now"/>
              </a:rPr>
              <a:t>  </a:t>
            </a:r>
            <a:r>
              <a:rPr lang="en-US" sz="1314">
                <a:solidFill>
                  <a:srgbClr val="000000"/>
                </a:solidFill>
                <a:latin typeface="Arimo"/>
              </a:rPr>
              <a:t>4.Force HTTPS</a:t>
            </a:r>
          </a:p>
          <a:p>
            <a:pPr>
              <a:lnSpc>
                <a:spcPts val="3945"/>
              </a:lnSpc>
            </a:pPr>
            <a:r>
              <a:rPr lang="en-US" sz="2818">
                <a:solidFill>
                  <a:srgbClr val="000000"/>
                </a:solidFill>
                <a:latin typeface="Now"/>
              </a:rPr>
              <a:t>  </a:t>
            </a:r>
            <a:r>
              <a:rPr lang="en-US" sz="1314">
                <a:solidFill>
                  <a:srgbClr val="000000"/>
                </a:solidFill>
                <a:latin typeface="Arimo"/>
              </a:rPr>
              <a:t>5.Public Key Pair Based Authentication</a:t>
            </a:r>
          </a:p>
          <a:p>
            <a:pPr>
              <a:lnSpc>
                <a:spcPts val="4351"/>
              </a:lnSpc>
            </a:pPr>
          </a:p>
          <a:p>
            <a:pPr algn="l" marL="0" indent="0" lvl="0">
              <a:lnSpc>
                <a:spcPts val="435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84385" y="3041252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2673112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366204"/>
            <a:ext cx="10224745" cy="220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20"/>
              </a:lnSpc>
            </a:pPr>
            <a:r>
              <a:rPr lang="en-US" sz="6300">
                <a:solidFill>
                  <a:srgbClr val="000000"/>
                </a:solidFill>
                <a:latin typeface="Now"/>
              </a:rPr>
              <a:t> Den</a:t>
            </a:r>
            <a:r>
              <a:rPr lang="en-US" sz="6300">
                <a:solidFill>
                  <a:srgbClr val="000000"/>
                </a:solidFill>
                <a:latin typeface="Now"/>
              </a:rPr>
              <a:t>ial of service</a:t>
            </a:r>
          </a:p>
          <a:p>
            <a:pPr marL="0" indent="0" lvl="0">
              <a:lnSpc>
                <a:spcPts val="882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80835" y="3796663"/>
            <a:ext cx="10386586" cy="473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ow Bold"/>
              </a:rPr>
              <a:t>How a DoS attack works</a:t>
            </a:r>
          </a:p>
          <a:p>
            <a:pPr>
              <a:lnSpc>
                <a:spcPts val="4899"/>
              </a:lnSpc>
            </a:pPr>
            <a:r>
              <a:rPr lang="en-US" sz="2299">
                <a:solidFill>
                  <a:srgbClr val="000000"/>
                </a:solidFill>
                <a:latin typeface="Arimo"/>
              </a:rPr>
              <a:t>A DoS attack prevents users from accessing a se</a:t>
            </a:r>
            <a:r>
              <a:rPr lang="en-US" sz="3499">
                <a:solidFill>
                  <a:srgbClr val="000000"/>
                </a:solidFill>
                <a:latin typeface="Now"/>
              </a:rPr>
              <a:t>rvice by overwhelming either its physical resources or network connections. The attack essentially floods the service with so much traffic or data that no-one else can use it until the malicious flow has been handled.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23652" y="3318601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2633624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375729"/>
            <a:ext cx="10386586" cy="223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Now"/>
              </a:rPr>
              <a:t> </a:t>
            </a:r>
            <a:r>
              <a:rPr lang="en-US" sz="1200">
                <a:solidFill>
                  <a:srgbClr val="000000"/>
                </a:solidFill>
                <a:latin typeface="Arimo"/>
              </a:rPr>
              <a:t>Denial of service</a:t>
            </a:r>
          </a:p>
          <a:p>
            <a:pPr marL="0" indent="0" lvl="0">
              <a:lnSpc>
                <a:spcPts val="896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55622" y="4083572"/>
            <a:ext cx="10386586" cy="4913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ow Bold"/>
              </a:rPr>
              <a:t>DoS attack used for profit</a:t>
            </a:r>
          </a:p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ow"/>
              </a:rPr>
              <a:t>There have been numerous cases of DoS attacks being launched for personal reasons — a grunge against a user, the service, or just pure mischief. Services under attack can be slowed or crashed for periods ranging from a few hours to a couple days.</a:t>
            </a:r>
          </a:p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23652" y="3394242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912182" y="2961400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375729"/>
            <a:ext cx="10386586" cy="223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Now"/>
              </a:rPr>
              <a:t> </a:t>
            </a:r>
            <a:r>
              <a:rPr lang="en-US" sz="1200">
                <a:solidFill>
                  <a:srgbClr val="000000"/>
                </a:solidFill>
                <a:latin typeface="Arimo"/>
              </a:rPr>
              <a:t>Denial of service</a:t>
            </a:r>
          </a:p>
          <a:p>
            <a:pPr marL="0" indent="0" lvl="0">
              <a:lnSpc>
                <a:spcPts val="896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05195" y="4077809"/>
            <a:ext cx="10386586" cy="4119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ow Bold"/>
              </a:rPr>
              <a:t>Defending against a DoS attack</a:t>
            </a:r>
          </a:p>
          <a:p>
            <a:pPr>
              <a:lnSpc>
                <a:spcPts val="4899"/>
              </a:lnSpc>
            </a:pPr>
            <a:r>
              <a:rPr lang="en-US" sz="2299">
                <a:solidFill>
                  <a:srgbClr val="000000"/>
                </a:solidFill>
                <a:latin typeface="Arimo"/>
              </a:rPr>
              <a:t>Launching a DoS attack used to require a certain level of technical knowledge and ability. This tended to limit their use to people who were skilled, or were able to find and hire someone with the necessary skills.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60026" y="2990825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2673112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375729"/>
            <a:ext cx="10386586" cy="223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Now"/>
              </a:rPr>
              <a:t>N</a:t>
            </a:r>
            <a:r>
              <a:rPr lang="en-US" sz="6400">
                <a:solidFill>
                  <a:srgbClr val="000000"/>
                </a:solidFill>
                <a:latin typeface="Now"/>
              </a:rPr>
              <a:t>etwork injection</a:t>
            </a:r>
          </a:p>
          <a:p>
            <a:pPr marL="0" indent="0" lvl="0">
              <a:lnSpc>
                <a:spcPts val="896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550604"/>
            <a:ext cx="10386586" cy="8155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Now"/>
              </a:rPr>
              <a:t>During an injection attack, an attacker can provide malicious input to a web application (inject it) and change the operation of the application by forcing it to execute certain commands.</a:t>
            </a:r>
          </a:p>
          <a:p>
            <a:pPr>
              <a:lnSpc>
                <a:spcPts val="4339"/>
              </a:lnSpc>
            </a:pP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Now"/>
              </a:rPr>
              <a:t>Types of injection attacks</a:t>
            </a: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Now"/>
              </a:rPr>
              <a:t>  1. SQL Injection (SQLi)</a:t>
            </a: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Now"/>
              </a:rPr>
              <a:t>  2.Cross-Site Scripting (XSS)</a:t>
            </a: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Now"/>
              </a:rPr>
              <a:t>  3.Code Injection</a:t>
            </a: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Now"/>
              </a:rPr>
              <a:t>  4.Command Injection</a:t>
            </a: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Now"/>
              </a:rPr>
              <a:t>  5.CCS Injection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ow"/>
              </a:rPr>
              <a:t> 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D83A3A"/>
                </a:solidFill>
                <a:latin typeface="Now"/>
              </a:rPr>
              <a:t>  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59172" y="3898512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2910973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375729"/>
            <a:ext cx="10386586" cy="223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Now"/>
              </a:rPr>
              <a:t>Types of wireless security measures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928214"/>
            <a:ext cx="13115473" cy="2806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35"/>
              </a:lnSpc>
            </a:pPr>
            <a:r>
              <a:rPr lang="en-US" sz="4168">
                <a:solidFill>
                  <a:srgbClr val="000000"/>
                </a:solidFill>
                <a:latin typeface="Now"/>
              </a:rPr>
              <a:t>1.     Securing wireless transmission</a:t>
            </a:r>
          </a:p>
          <a:p>
            <a:pPr>
              <a:lnSpc>
                <a:spcPts val="5835"/>
              </a:lnSpc>
            </a:pPr>
            <a:r>
              <a:rPr lang="en-US" sz="2653">
                <a:solidFill>
                  <a:srgbClr val="000000"/>
                </a:solidFill>
                <a:latin typeface="Arimo"/>
              </a:rPr>
              <a:t>2.    Securing wireless access points</a:t>
            </a:r>
          </a:p>
          <a:p>
            <a:pPr>
              <a:lnSpc>
                <a:spcPts val="5835"/>
              </a:lnSpc>
            </a:pPr>
            <a:r>
              <a:rPr lang="en-US" sz="2653">
                <a:solidFill>
                  <a:srgbClr val="000000"/>
                </a:solidFill>
                <a:latin typeface="Arimo"/>
              </a:rPr>
              <a:t>3.    Securing wireless networks</a:t>
            </a:r>
          </a:p>
          <a:p>
            <a:pPr algn="l" marL="0" indent="0" lvl="0">
              <a:lnSpc>
                <a:spcPts val="480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59172" y="3898512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2910973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205496"/>
            <a:ext cx="10386586" cy="3367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Now"/>
              </a:rPr>
              <a:t>Securing wireless transmission</a:t>
            </a:r>
          </a:p>
          <a:p>
            <a:pPr marL="0" indent="0" lvl="0">
              <a:lnSpc>
                <a:spcPts val="896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515751"/>
            <a:ext cx="12439889" cy="650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24"/>
              </a:lnSpc>
            </a:pPr>
            <a:r>
              <a:rPr lang="en-US" sz="3374">
                <a:solidFill>
                  <a:srgbClr val="000000"/>
                </a:solidFill>
                <a:latin typeface="Now"/>
              </a:rPr>
              <a:t>1.    Signal hiding techniques</a:t>
            </a:r>
          </a:p>
          <a:p>
            <a:pPr marL="728541" indent="-364271" lvl="1">
              <a:lnSpc>
                <a:spcPts val="4724"/>
              </a:lnSpc>
              <a:buFont typeface="Arial"/>
              <a:buChar char="•"/>
            </a:pPr>
            <a:r>
              <a:rPr lang="en-US" sz="3374">
                <a:solidFill>
                  <a:srgbClr val="000000"/>
                </a:solidFill>
                <a:latin typeface="Now"/>
              </a:rPr>
              <a:t>Turning off service set identifier (SSID)</a:t>
            </a:r>
          </a:p>
          <a:p>
            <a:pPr marL="728541" indent="-364271" lvl="1">
              <a:lnSpc>
                <a:spcPts val="4724"/>
              </a:lnSpc>
              <a:buFont typeface="Arial"/>
              <a:buChar char="•"/>
            </a:pPr>
            <a:r>
              <a:rPr lang="en-US" sz="3374">
                <a:solidFill>
                  <a:srgbClr val="000000"/>
                </a:solidFill>
                <a:latin typeface="Now"/>
              </a:rPr>
              <a:t>Assigning cryptic names to SSIDs</a:t>
            </a:r>
          </a:p>
          <a:p>
            <a:pPr marL="728541" indent="-364271" lvl="1">
              <a:lnSpc>
                <a:spcPts val="4724"/>
              </a:lnSpc>
              <a:buFont typeface="Arial"/>
              <a:buChar char="•"/>
            </a:pPr>
            <a:r>
              <a:rPr lang="en-US" sz="3374">
                <a:solidFill>
                  <a:srgbClr val="000000"/>
                </a:solidFill>
                <a:latin typeface="Now"/>
              </a:rPr>
              <a:t>Reducing signal strength to the lowest level</a:t>
            </a:r>
          </a:p>
          <a:p>
            <a:pPr marL="728541" indent="-364271" lvl="1">
              <a:lnSpc>
                <a:spcPts val="4724"/>
              </a:lnSpc>
              <a:buFont typeface="Arial"/>
              <a:buChar char="•"/>
            </a:pPr>
            <a:r>
              <a:rPr lang="en-US" sz="3374">
                <a:solidFill>
                  <a:srgbClr val="000000"/>
                </a:solidFill>
                <a:latin typeface="Now"/>
              </a:rPr>
              <a:t>Placing the wireless access points in the interiors of a building</a:t>
            </a:r>
          </a:p>
          <a:p>
            <a:pPr marL="728541" indent="-364271" lvl="1">
              <a:lnSpc>
                <a:spcPts val="4724"/>
              </a:lnSpc>
              <a:buFont typeface="Arial"/>
              <a:buChar char="•"/>
            </a:pPr>
            <a:r>
              <a:rPr lang="en-US" sz="3374">
                <a:solidFill>
                  <a:srgbClr val="000000"/>
                </a:solidFill>
                <a:latin typeface="Now"/>
              </a:rPr>
              <a:t>Using directional antennas and signal shielding techniques</a:t>
            </a:r>
          </a:p>
          <a:p>
            <a:pPr>
              <a:lnSpc>
                <a:spcPts val="4724"/>
              </a:lnSpc>
            </a:pPr>
          </a:p>
          <a:p>
            <a:pPr>
              <a:lnSpc>
                <a:spcPts val="4724"/>
              </a:lnSpc>
            </a:pPr>
          </a:p>
          <a:p>
            <a:pPr algn="l" marL="0" indent="0" lvl="0">
              <a:lnSpc>
                <a:spcPts val="472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59172" y="3898512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2910973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205496"/>
            <a:ext cx="10386586" cy="3367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Now"/>
              </a:rPr>
              <a:t>Securing wireless transmission</a:t>
            </a:r>
          </a:p>
          <a:p>
            <a:pPr marL="0" indent="0" lvl="0">
              <a:lnSpc>
                <a:spcPts val="896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38225" y="4305899"/>
            <a:ext cx="12439889" cy="580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44"/>
              </a:lnSpc>
            </a:pPr>
            <a:r>
              <a:rPr lang="en-US" sz="3674">
                <a:solidFill>
                  <a:srgbClr val="000000"/>
                </a:solidFill>
                <a:latin typeface="Now"/>
              </a:rPr>
              <a:t>2.  Encryption</a:t>
            </a:r>
          </a:p>
          <a:p>
            <a:pPr marL="793309" indent="-396655" lvl="1">
              <a:lnSpc>
                <a:spcPts val="5144"/>
              </a:lnSpc>
              <a:buFont typeface="Arial"/>
              <a:buChar char="•"/>
            </a:pPr>
            <a:r>
              <a:rPr lang="en-US" sz="3674">
                <a:solidFill>
                  <a:srgbClr val="000000"/>
                </a:solidFill>
                <a:latin typeface="Now"/>
              </a:rPr>
              <a:t>WEP</a:t>
            </a:r>
          </a:p>
          <a:p>
            <a:pPr marL="793309" indent="-396655" lvl="1">
              <a:lnSpc>
                <a:spcPts val="5144"/>
              </a:lnSpc>
              <a:buFont typeface="Arial"/>
              <a:buChar char="•"/>
            </a:pPr>
            <a:r>
              <a:rPr lang="en-US" sz="3674">
                <a:solidFill>
                  <a:srgbClr val="000000"/>
                </a:solidFill>
                <a:latin typeface="Now"/>
              </a:rPr>
              <a:t>WPA</a:t>
            </a:r>
          </a:p>
          <a:p>
            <a:pPr marL="793309" indent="-396655" lvl="1">
              <a:lnSpc>
                <a:spcPts val="5144"/>
              </a:lnSpc>
              <a:buFont typeface="Arial"/>
              <a:buChar char="•"/>
            </a:pPr>
            <a:r>
              <a:rPr lang="en-US" sz="3674">
                <a:solidFill>
                  <a:srgbClr val="000000"/>
                </a:solidFill>
                <a:latin typeface="Now"/>
              </a:rPr>
              <a:t>WPA2</a:t>
            </a:r>
          </a:p>
          <a:p>
            <a:pPr marL="793309" indent="-396655" lvl="1">
              <a:lnSpc>
                <a:spcPts val="5144"/>
              </a:lnSpc>
              <a:buFont typeface="Arial"/>
              <a:buChar char="•"/>
            </a:pPr>
            <a:r>
              <a:rPr lang="en-US" sz="3674">
                <a:solidFill>
                  <a:srgbClr val="000000"/>
                </a:solidFill>
                <a:latin typeface="Now"/>
              </a:rPr>
              <a:t>WPA enterprise</a:t>
            </a:r>
          </a:p>
          <a:p>
            <a:pPr>
              <a:lnSpc>
                <a:spcPts val="5144"/>
              </a:lnSpc>
            </a:pPr>
          </a:p>
          <a:p>
            <a:pPr>
              <a:lnSpc>
                <a:spcPts val="5144"/>
              </a:lnSpc>
            </a:pPr>
          </a:p>
          <a:p>
            <a:pPr>
              <a:lnSpc>
                <a:spcPts val="5144"/>
              </a:lnSpc>
            </a:pPr>
          </a:p>
          <a:p>
            <a:pPr algn="l" marL="0" indent="0" lvl="0">
              <a:lnSpc>
                <a:spcPts val="514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59172" y="3898512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2910973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205496"/>
            <a:ext cx="10386586" cy="3367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Now"/>
              </a:rPr>
              <a:t>Securing wireless access points</a:t>
            </a:r>
          </a:p>
          <a:p>
            <a:pPr marL="0" indent="0" lvl="0">
              <a:lnSpc>
                <a:spcPts val="896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687196"/>
            <a:ext cx="12439889" cy="4778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36488" indent="-418244" lvl="1">
              <a:lnSpc>
                <a:spcPts val="5424"/>
              </a:lnSpc>
              <a:buFont typeface="Arial"/>
              <a:buChar char="•"/>
            </a:pPr>
            <a:r>
              <a:rPr lang="en-US" sz="3874">
                <a:solidFill>
                  <a:srgbClr val="000000"/>
                </a:solidFill>
                <a:latin typeface="Now"/>
              </a:rPr>
              <a:t>Using IEEE 802.1x standard for port-based network access control</a:t>
            </a:r>
          </a:p>
          <a:p>
            <a:pPr marL="836488" indent="-418244" lvl="1">
              <a:lnSpc>
                <a:spcPts val="5424"/>
              </a:lnSpc>
              <a:buFont typeface="Arial"/>
              <a:buChar char="•"/>
            </a:pPr>
            <a:r>
              <a:rPr lang="en-US" sz="3874">
                <a:solidFill>
                  <a:srgbClr val="000000"/>
                </a:solidFill>
                <a:latin typeface="Now"/>
              </a:rPr>
              <a:t>It provides an authentication mechanism</a:t>
            </a:r>
          </a:p>
          <a:p>
            <a:pPr marL="836488" indent="-418244" lvl="1">
              <a:lnSpc>
                <a:spcPts val="5424"/>
              </a:lnSpc>
              <a:buFont typeface="Arial"/>
              <a:buChar char="•"/>
            </a:pPr>
            <a:r>
              <a:rPr lang="en-US" sz="3874">
                <a:solidFill>
                  <a:srgbClr val="000000"/>
                </a:solidFill>
                <a:latin typeface="Now"/>
              </a:rPr>
              <a:t>It prevents rogue access points and other unauthorized devices from becoming insecure backdoors</a:t>
            </a:r>
          </a:p>
          <a:p>
            <a:pPr algn="l">
              <a:lnSpc>
                <a:spcPts val="5424"/>
              </a:lnSpc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59172" y="3898512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2910973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205496"/>
            <a:ext cx="10386586" cy="3367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Now"/>
              </a:rPr>
              <a:t>Securing wireless networks</a:t>
            </a:r>
          </a:p>
          <a:p>
            <a:pPr marL="0" indent="0" lvl="0">
              <a:lnSpc>
                <a:spcPts val="896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197552"/>
            <a:ext cx="12439889" cy="5533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0131" indent="-375065" lvl="1">
              <a:lnSpc>
                <a:spcPts val="4864"/>
              </a:lnSpc>
              <a:buFont typeface="Arial"/>
              <a:buChar char="•"/>
            </a:pPr>
            <a:r>
              <a:rPr lang="en-US" sz="3474">
                <a:solidFill>
                  <a:srgbClr val="000000"/>
                </a:solidFill>
                <a:latin typeface="Now"/>
              </a:rPr>
              <a:t>Using encryption</a:t>
            </a:r>
          </a:p>
          <a:p>
            <a:pPr marL="750131" indent="-375065" lvl="1">
              <a:lnSpc>
                <a:spcPts val="4864"/>
              </a:lnSpc>
              <a:buFont typeface="Arial"/>
              <a:buChar char="•"/>
            </a:pPr>
            <a:r>
              <a:rPr lang="en-US" sz="3474">
                <a:solidFill>
                  <a:srgbClr val="000000"/>
                </a:solidFill>
                <a:latin typeface="Now"/>
              </a:rPr>
              <a:t>Using Firewalls, antivirus and antispyware software</a:t>
            </a:r>
          </a:p>
          <a:p>
            <a:pPr marL="750131" indent="-375065" lvl="1">
              <a:lnSpc>
                <a:spcPts val="4864"/>
              </a:lnSpc>
              <a:buFont typeface="Arial"/>
              <a:buChar char="•"/>
            </a:pPr>
            <a:r>
              <a:rPr lang="en-US" sz="3474">
                <a:solidFill>
                  <a:srgbClr val="000000"/>
                </a:solidFill>
                <a:latin typeface="Now"/>
              </a:rPr>
              <a:t>Turning of identifier broadcasting</a:t>
            </a:r>
          </a:p>
          <a:p>
            <a:pPr marL="750131" indent="-375065" lvl="1">
              <a:lnSpc>
                <a:spcPts val="4864"/>
              </a:lnSpc>
              <a:buFont typeface="Arial"/>
              <a:buChar char="•"/>
            </a:pPr>
            <a:r>
              <a:rPr lang="en-US" sz="3474">
                <a:solidFill>
                  <a:srgbClr val="000000"/>
                </a:solidFill>
                <a:latin typeface="Now"/>
              </a:rPr>
              <a:t>Changing the identifier form default</a:t>
            </a:r>
          </a:p>
          <a:p>
            <a:pPr marL="750131" indent="-375065" lvl="1">
              <a:lnSpc>
                <a:spcPts val="4864"/>
              </a:lnSpc>
              <a:buFont typeface="Arial"/>
              <a:buChar char="•"/>
            </a:pPr>
            <a:r>
              <a:rPr lang="en-US" sz="3474">
                <a:solidFill>
                  <a:srgbClr val="000000"/>
                </a:solidFill>
                <a:latin typeface="Now"/>
              </a:rPr>
              <a:t>Changing default password to some custom password</a:t>
            </a:r>
          </a:p>
          <a:p>
            <a:pPr marL="750131" indent="-375065" lvl="1">
              <a:lnSpc>
                <a:spcPts val="4864"/>
              </a:lnSpc>
              <a:buFont typeface="Arial"/>
              <a:buChar char="•"/>
            </a:pPr>
            <a:r>
              <a:rPr lang="en-US" sz="3474">
                <a:solidFill>
                  <a:srgbClr val="000000"/>
                </a:solidFill>
                <a:latin typeface="Now"/>
              </a:rPr>
              <a:t>Allowing only specific computers to access your wireless network</a:t>
            </a:r>
          </a:p>
          <a:p>
            <a:pPr>
              <a:lnSpc>
                <a:spcPts val="4864"/>
              </a:lnSpc>
            </a:pPr>
          </a:p>
          <a:p>
            <a:pPr algn="l">
              <a:lnSpc>
                <a:spcPts val="4864"/>
              </a:lnSpc>
            </a:pPr>
            <a:r>
              <a:rPr lang="en-US" sz="3474">
                <a:solidFill>
                  <a:srgbClr val="000000"/>
                </a:solidFill>
                <a:latin typeface="Now"/>
              </a:rPr>
              <a:t>·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07890" y="3822872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2885760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943419"/>
            <a:ext cx="10386586" cy="109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Now"/>
              </a:rPr>
              <a:t>Wireless Network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512391"/>
            <a:ext cx="14119851" cy="372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87"/>
              </a:lnSpc>
            </a:pPr>
            <a:r>
              <a:rPr lang="en-US" sz="3562">
                <a:solidFill>
                  <a:srgbClr val="000000"/>
                </a:solidFill>
                <a:latin typeface="Now"/>
              </a:rPr>
              <a:t>Types of Wireless Networks:-</a:t>
            </a:r>
          </a:p>
          <a:p>
            <a:pPr>
              <a:lnSpc>
                <a:spcPts val="4987"/>
              </a:lnSpc>
            </a:pPr>
          </a:p>
          <a:p>
            <a:pPr marL="769171" indent="-384586" lvl="1">
              <a:lnSpc>
                <a:spcPts val="4987"/>
              </a:lnSpc>
              <a:buFont typeface="Arial"/>
              <a:buChar char="•"/>
            </a:pPr>
            <a:r>
              <a:rPr lang="en-US" sz="3562">
                <a:solidFill>
                  <a:srgbClr val="000000"/>
                </a:solidFill>
                <a:latin typeface="Now"/>
              </a:rPr>
              <a:t> Wireless Local Area Networks (WLAN)</a:t>
            </a:r>
          </a:p>
          <a:p>
            <a:pPr>
              <a:lnSpc>
                <a:spcPts val="4987"/>
              </a:lnSpc>
            </a:pPr>
            <a:r>
              <a:rPr lang="en-US" sz="3562">
                <a:solidFill>
                  <a:srgbClr val="000000"/>
                </a:solidFill>
                <a:latin typeface="Now"/>
              </a:rPr>
              <a:t>   2. </a:t>
            </a:r>
            <a:r>
              <a:rPr lang="en-US" sz="3562">
                <a:solidFill>
                  <a:srgbClr val="000000"/>
                </a:solidFill>
                <a:latin typeface="Now"/>
              </a:rPr>
              <a:t>Wireless Wide Area Networks (WWAN)</a:t>
            </a:r>
          </a:p>
          <a:p>
            <a:pPr>
              <a:lnSpc>
                <a:spcPts val="4987"/>
              </a:lnSpc>
            </a:pPr>
            <a:r>
              <a:rPr lang="en-US" sz="3562">
                <a:solidFill>
                  <a:srgbClr val="000000"/>
                </a:solidFill>
                <a:latin typeface="Now"/>
              </a:rPr>
              <a:t>   3. Wireless Metropolitan Area Networks (WMAN)</a:t>
            </a:r>
          </a:p>
          <a:p>
            <a:pPr algn="l" marL="0" indent="0" lvl="0">
              <a:lnSpc>
                <a:spcPts val="456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63794" y="4295775"/>
            <a:ext cx="6160413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D83A3A"/>
                </a:solidFill>
                <a:latin typeface="Open Sans Extra Bold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3969941"/>
            <a:ext cx="4694235" cy="234711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102514" y="1782266"/>
            <a:ext cx="9719232" cy="67224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591862" y="3969941"/>
            <a:ext cx="4694235" cy="234711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090062" y="4101852"/>
            <a:ext cx="10386586" cy="223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Now"/>
              </a:rPr>
              <a:t>Threats in Wireless Networks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23652" y="4049793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2895285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943419"/>
            <a:ext cx="10386586" cy="109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Now"/>
              </a:rPr>
              <a:t>Accidental Association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7296" y="4581454"/>
            <a:ext cx="12375859" cy="364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3"/>
              </a:lnSpc>
            </a:pPr>
          </a:p>
          <a:p>
            <a:pPr>
              <a:lnSpc>
                <a:spcPts val="4983"/>
              </a:lnSpc>
            </a:pPr>
            <a:r>
              <a:rPr lang="en-US" sz="2129">
                <a:solidFill>
                  <a:srgbClr val="000000"/>
                </a:solidFill>
                <a:latin typeface="Arimo"/>
              </a:rPr>
              <a:t>Unauthorized access to company wireless and wired networks can come from a number of different methods and intents. One of these methods is referred to as “accidental association”.</a:t>
            </a:r>
          </a:p>
          <a:p>
            <a:pPr algn="l" marL="0" indent="0" lvl="0">
              <a:lnSpc>
                <a:spcPts val="49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59172" y="3898512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3240802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943419"/>
            <a:ext cx="10386586" cy="109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Now"/>
              </a:rPr>
              <a:t>Malicious Association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0101" y="4876210"/>
            <a:ext cx="12439889" cy="3034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04"/>
              </a:lnSpc>
            </a:pPr>
            <a:r>
              <a:rPr lang="en-US" sz="2137">
                <a:solidFill>
                  <a:srgbClr val="000000"/>
                </a:solidFill>
                <a:latin typeface="Arimo"/>
              </a:rPr>
              <a:t>Malicious associations” are when wireless devices can be actively made by crackers to connect to a company network through their cracking laptop instead of a company access point (AP).</a:t>
            </a:r>
          </a:p>
          <a:p>
            <a:pPr algn="l" marL="0" indent="0" lvl="0">
              <a:lnSpc>
                <a:spcPts val="402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3969941"/>
            <a:ext cx="4694235" cy="234711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87962" y="573656"/>
            <a:ext cx="11943530" cy="89725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23652" y="3369028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912182" y="2781890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484506"/>
            <a:ext cx="10386586" cy="109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Now"/>
              </a:rPr>
              <a:t>What is Ad Hoc Network?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898298"/>
            <a:ext cx="10386586" cy="472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ow"/>
              </a:rPr>
              <a:t>A wireless Ad hoc netwrok is a netwrok which is used to exchange information</a:t>
            </a:r>
            <a:r>
              <a:rPr lang="en-US" sz="2299">
                <a:solidFill>
                  <a:srgbClr val="000000"/>
                </a:solidFill>
                <a:latin typeface="Arimo"/>
              </a:rPr>
              <a:t> 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  <a:r>
              <a:rPr lang="en-US" sz="2299">
                <a:solidFill>
                  <a:srgbClr val="000000"/>
                </a:solidFill>
                <a:latin typeface="Arimo"/>
              </a:rPr>
              <a:t>Each node is willing to forward data to other nodes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  <a:r>
              <a:rPr lang="en-US" sz="2299">
                <a:solidFill>
                  <a:srgbClr val="000000"/>
                </a:solidFill>
                <a:latin typeface="Arimo"/>
              </a:rPr>
              <a:t>Doesnt rely on a fixed infrastucture 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DAEpnr-RjME</dc:identifier>
  <dcterms:modified xsi:type="dcterms:W3CDTF">2011-08-01T06:04:30Z</dcterms:modified>
  <cp:revision>1</cp:revision>
  <dc:title>Wireless NETWORK threats AND MEASURES</dc:title>
</cp:coreProperties>
</file>