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 Thin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Roboto Medium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E5EF39-97F2-4B10-87B3-81047C7246C2}">
  <a:tblStyle styleId="{BFE5EF39-97F2-4B10-87B3-81047C7246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Thin-bold.fntdata"/><Relationship Id="rId25" Type="http://schemas.openxmlformats.org/officeDocument/2006/relationships/font" Target="fonts/RobotoThin-regular.fntdata"/><Relationship Id="rId28" Type="http://schemas.openxmlformats.org/officeDocument/2006/relationships/font" Target="fonts/RobotoThin-boldItalic.fntdata"/><Relationship Id="rId27" Type="http://schemas.openxmlformats.org/officeDocument/2006/relationships/font" Target="fonts/RobotoThin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RobotoMedium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Medium-italic.fntdata"/><Relationship Id="rId12" Type="http://schemas.openxmlformats.org/officeDocument/2006/relationships/slide" Target="slides/slide6.xml"/><Relationship Id="rId34" Type="http://schemas.openxmlformats.org/officeDocument/2006/relationships/font" Target="fonts/RobotoMedium-bold.fntdata"/><Relationship Id="rId15" Type="http://schemas.openxmlformats.org/officeDocument/2006/relationships/slide" Target="slides/slide9.xml"/><Relationship Id="rId37" Type="http://schemas.openxmlformats.org/officeDocument/2006/relationships/font" Target="fonts/OpenSans-regular.fntdata"/><Relationship Id="rId14" Type="http://schemas.openxmlformats.org/officeDocument/2006/relationships/slide" Target="slides/slide8.xml"/><Relationship Id="rId36" Type="http://schemas.openxmlformats.org/officeDocument/2006/relationships/font" Target="fonts/RobotoMedium-boldItalic.fntdata"/><Relationship Id="rId17" Type="http://schemas.openxmlformats.org/officeDocument/2006/relationships/slide" Target="slides/slide11.xml"/><Relationship Id="rId39" Type="http://schemas.openxmlformats.org/officeDocument/2006/relationships/font" Target="fonts/OpenSans-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s.scientificamerican.com/sa-visual/gene-regulation-illustrated/" TargetMode="External"/><Relationship Id="rId3" Type="http://schemas.openxmlformats.org/officeDocument/2006/relationships/hyperlink" Target="https://hpi.de/fileadmin/user_upload/fachgebiete/plattner/teaching/TrendsBioinformatics/TiB2018/final_PhilippBode.pdf" TargetMode="External"/><Relationship Id="rId4" Type="http://schemas.openxmlformats.org/officeDocument/2006/relationships/hyperlink" Target="https://www.semanticscholar.org/paper/Gene-Regulatory-Network-Inference%3A-An-Introductory-Huynh-Thu-Sanguinetti/ff0605a012929c7a478052a9a0e8dfb44984ae69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s.scientificamerican.com/sa-visual/gene-regulation-illustrated/" TargetMode="External"/><Relationship Id="rId3" Type="http://schemas.openxmlformats.org/officeDocument/2006/relationships/hyperlink" Target="https://hpi.de/fileadmin/user_upload/fachgebiete/plattner/teaching/TrendsBioinformatics/TiB2018/final_PhilippBode.pdf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6216ae8db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6216ae8d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forms_v_shape - </a:t>
            </a:r>
            <a:r>
              <a:rPr lang="en-US" sz="1000">
                <a:solidFill>
                  <a:srgbClr val="6E6259"/>
                </a:solidFill>
                <a:latin typeface="Arial"/>
                <a:ea typeface="Arial"/>
                <a:cs typeface="Arial"/>
                <a:sym typeface="Arial"/>
              </a:rPr>
              <a:t>Returns true if adding the edge from from_vertex to true_vertex forms a v-structure. Else returns False</a:t>
            </a:r>
            <a:endParaRPr sz="1000">
              <a:solidFill>
                <a:srgbClr val="6E62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E62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forms_cycle - </a:t>
            </a:r>
            <a:r>
              <a:rPr lang="en-US" sz="1000">
                <a:solidFill>
                  <a:srgbClr val="6E6259"/>
                </a:solidFill>
                <a:latin typeface="Arial"/>
                <a:ea typeface="Arial"/>
                <a:cs typeface="Arial"/>
                <a:sym typeface="Arial"/>
              </a:rPr>
              <a:t>Returns true if adding the edge from from_vertex to true_vertex forms a v-structure. Else returns False</a:t>
            </a:r>
            <a:endParaRPr sz="1000">
              <a:solidFill>
                <a:srgbClr val="6E62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E62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align_edges - </a:t>
            </a:r>
            <a:r>
              <a:rPr lang="en-US" sz="1100">
                <a:solidFill>
                  <a:srgbClr val="6E6259"/>
                </a:solidFill>
                <a:latin typeface="Arial"/>
                <a:ea typeface="Arial"/>
                <a:cs typeface="Arial"/>
                <a:sym typeface="Arial"/>
              </a:rPr>
              <a:t>Method which runs the three rules to align edges</a:t>
            </a:r>
            <a:endParaRPr sz="1000">
              <a:solidFill>
                <a:srgbClr val="6E62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06216ae8db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666e3dcdc_2_2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666e3dcdc_2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0666e3dcdc_2_2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6214fb537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6214fb53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106214fb537_3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6214fb537_3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6214fb537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106214fb537_3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6216ae8db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06216ae8d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106216ae8db_0_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6216ae8db_0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06216ae8d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106216ae8db_0_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6216ae8db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6216ae8d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106216ae8db_0_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6216ae8db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06216ae8d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106216ae8db_0_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6216ae8db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06216ae8d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106216ae8db_0_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https://blogs.scientificamerican.com/sa-visual/gene-regulation-illustrated/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https://hpi.de/fileadmin/user_upload/fachgebiete/plattner/teaching/TrendsBioinformatics/TiB2018/final_PhilippBode.pdf</a:t>
            </a:r>
            <a:endParaRPr sz="1000" u="sng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https://www.semanticscholar.org/paper/Gene-Regulatory-Network-Inference%3A-An-Introductory-Huynh-Thu-Sanguinetti/ff0605a012929c7a478052a9a0e8dfb44984ae69</a:t>
            </a:r>
            <a:endParaRPr sz="1000" u="sng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https://www.nature.com/subjects/gene-expression-profiling</a:t>
            </a:r>
            <a:endParaRPr sz="1000" u="sng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6214fb53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https://blogs.scientificamerican.com/sa-visual/gene-regulation-illustrated/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https://hpi.de/fileadmin/user_upload/fachgebiete/plattner/teaching/TrendsBioinformatics/TiB2018/final_PhilippBode.pdf</a:t>
            </a:r>
            <a:endParaRPr sz="1000" u="sng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https://www.semanticscholar.org/paper/Gene-Regulatory-Network-Inference%3A-An-Introductory-Huynh-Thu-Sanguinetti/ff0605a012929c7a478052a9a0e8dfb44984ae69</a:t>
            </a:r>
            <a:endParaRPr sz="1000" u="sng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8102E"/>
              </a:buClr>
              <a:buSzPts val="1700"/>
              <a:buFont typeface="Times"/>
              <a:buChar char="•"/>
            </a:pPr>
            <a:r>
              <a:rPr b="1" lang="en-US" sz="1700">
                <a:solidFill>
                  <a:srgbClr val="CE1126"/>
                </a:solidFill>
                <a:latin typeface="Open Sans"/>
                <a:ea typeface="Open Sans"/>
                <a:cs typeface="Open Sans"/>
                <a:sym typeface="Open Sans"/>
              </a:rPr>
              <a:t>Approach:</a:t>
            </a:r>
            <a:endParaRPr b="1" sz="1700">
              <a:solidFill>
                <a:srgbClr val="CE112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C8102E"/>
              </a:buClr>
              <a:buSzPts val="1700"/>
              <a:buFont typeface="Times"/>
              <a:buChar char="•"/>
            </a:pPr>
            <a:r>
              <a:rPr lang="en-US" sz="1700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rPr>
              <a:t>Implemented PC CMI </a:t>
            </a:r>
            <a:endParaRPr sz="1700">
              <a:solidFill>
                <a:srgbClr val="6E62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C8102E"/>
              </a:buClr>
              <a:buSzPts val="1700"/>
              <a:buFont typeface="Times"/>
              <a:buChar char="•"/>
            </a:pPr>
            <a:r>
              <a:rPr lang="en-US" sz="1700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rPr>
              <a:t>Extended to include edge orientations</a:t>
            </a:r>
            <a:endParaRPr sz="1700">
              <a:solidFill>
                <a:srgbClr val="6E62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C8102E"/>
              </a:buClr>
              <a:buSzPts val="1700"/>
              <a:buFont typeface="Times"/>
              <a:buChar char="•"/>
            </a:pPr>
            <a:r>
              <a:rPr lang="en-US" sz="1700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rPr>
              <a:t>Experimented with IC Algorithm</a:t>
            </a:r>
            <a:endParaRPr sz="1700">
              <a:solidFill>
                <a:srgbClr val="6E62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C8102E"/>
              </a:buClr>
              <a:buSzPts val="1700"/>
              <a:buFont typeface="Times"/>
              <a:buChar char="•"/>
            </a:pPr>
            <a:r>
              <a:rPr lang="en-US" sz="1700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rPr>
              <a:t>Compared PC CMI and IC Algorithm </a:t>
            </a:r>
            <a:endParaRPr sz="1700">
              <a:solidFill>
                <a:srgbClr val="6E62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C8102E"/>
              </a:buClr>
              <a:buSzPts val="1700"/>
              <a:buFont typeface="Times"/>
              <a:buChar char="•"/>
            </a:pPr>
            <a:r>
              <a:rPr lang="en-US" sz="1700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rPr>
              <a:t>Tested the algorithms on </a:t>
            </a:r>
            <a:endParaRPr sz="1700">
              <a:solidFill>
                <a:srgbClr val="6E62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C8102E"/>
              </a:buClr>
              <a:buSzPts val="1700"/>
              <a:buFont typeface="Times"/>
              <a:buChar char="•"/>
            </a:pPr>
            <a:r>
              <a:rPr lang="en-US" sz="1700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rPr>
              <a:t>DREAM3 In-Silico Network Challenge Dataset and, </a:t>
            </a:r>
            <a:endParaRPr sz="1700">
              <a:solidFill>
                <a:srgbClr val="6E62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C8102E"/>
              </a:buClr>
              <a:buSzPts val="1700"/>
              <a:buFont typeface="Times"/>
              <a:buChar char="•"/>
            </a:pPr>
            <a:r>
              <a:rPr lang="en-US" sz="1700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rPr>
              <a:t>GTEX-TCGA Human Cancer Dataset</a:t>
            </a:r>
            <a:endParaRPr sz="1700">
              <a:solidFill>
                <a:srgbClr val="6E62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06214fb537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6216ae8d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6216ae8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06216ae8d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6214fb537_2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6214fb537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entropy - average uncertainty of gene X</a:t>
            </a:r>
            <a:endParaRPr/>
          </a:p>
        </p:txBody>
      </p:sp>
      <p:sp>
        <p:nvSpPr>
          <p:cNvPr id="144" name="Google Shape;144;g106214fb537_2_1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666e3dcdc_2_2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666e3dcdc_2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0666e3dcdc_2_2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6214fb537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6214fb53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E62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g106214fb537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6214fb537_2_14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6214fb537_2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conditional_mutual_info - given CMI and MI values for the given genes/nodes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pca_cmi, </a:t>
            </a:r>
            <a:r>
              <a:rPr lang="en-US"/>
              <a:t>remove_edges  </a:t>
            </a:r>
            <a:r>
              <a:rPr lang="en-US"/>
              <a:t> - complete implementation of PCA - CMI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06214fb537_2_14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6216ae8d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6216ae8d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 - start with completely connected graph and remove edges - conditionally independent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</a:t>
            </a:r>
            <a:r>
              <a:rPr lang="en-US"/>
              <a:t>C - start with vertices and add  edges - not  conditionally independent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06216ae8db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533400" y="1885950"/>
            <a:ext cx="66294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1BE4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533400" y="2686050"/>
            <a:ext cx="62484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1920"/>
              <a:buFont typeface="Times"/>
              <a:buNone/>
              <a:defRPr sz="2400"/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1" name="Google Shape;21;p2"/>
          <p:cNvSpPr txBox="1"/>
          <p:nvPr/>
        </p:nvSpPr>
        <p:spPr>
          <a:xfrm>
            <a:off x="212725" y="2616994"/>
            <a:ext cx="1846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SU LEFT white.eps" id="23" name="Google Shape;23;p2"/>
          <p:cNvPicPr preferRelativeResize="0"/>
          <p:nvPr/>
        </p:nvPicPr>
        <p:blipFill rotWithShape="1">
          <a:blip r:embed="rId2">
            <a:alphaModFix/>
          </a:blip>
          <a:srcRect b="38234" l="0" r="0" t="0"/>
          <a:stretch/>
        </p:blipFill>
        <p:spPr>
          <a:xfrm>
            <a:off x="533400" y="622697"/>
            <a:ext cx="3562350" cy="29337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 txBox="1"/>
          <p:nvPr>
            <p:ph idx="2" type="body"/>
          </p:nvPr>
        </p:nvSpPr>
        <p:spPr>
          <a:xfrm>
            <a:off x="468313" y="971550"/>
            <a:ext cx="3657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i="0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1143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105150" y="-1466850"/>
            <a:ext cx="3086100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idx="2" type="body"/>
          </p:nvPr>
        </p:nvSpPr>
        <p:spPr>
          <a:xfrm>
            <a:off x="6324600" y="4743450"/>
            <a:ext cx="24384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20"/>
              </a:spcBef>
              <a:spcAft>
                <a:spcPts val="0"/>
              </a:spcAft>
              <a:buSzPts val="1280"/>
              <a:buNone/>
              <a:defRPr b="1" i="0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 rot="5400000">
            <a:off x="5572125" y="1000125"/>
            <a:ext cx="3771900" cy="200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1495425" y="-923925"/>
            <a:ext cx="3771900" cy="584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12"/>
          <p:cNvSpPr txBox="1"/>
          <p:nvPr>
            <p:ph idx="2" type="body"/>
          </p:nvPr>
        </p:nvSpPr>
        <p:spPr>
          <a:xfrm>
            <a:off x="6324600" y="4743450"/>
            <a:ext cx="24384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20"/>
              </a:spcBef>
              <a:spcAft>
                <a:spcPts val="0"/>
              </a:spcAft>
              <a:buSzPts val="1280"/>
              <a:buNone/>
              <a:defRPr b="1" i="0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457200" y="1143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838200" y="800100"/>
            <a:ext cx="7620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520"/>
              </a:spcBef>
              <a:spcAft>
                <a:spcPts val="0"/>
              </a:spcAft>
              <a:buClr>
                <a:srgbClr val="C8102E"/>
              </a:buClr>
              <a:buSzPts val="2080"/>
              <a:buChar char="•"/>
              <a:defRPr/>
            </a:lvl1pPr>
            <a:lvl2pPr indent="-360680" lvl="1" marL="914400" algn="l">
              <a:spcBef>
                <a:spcPts val="520"/>
              </a:spcBef>
              <a:spcAft>
                <a:spcPts val="0"/>
              </a:spcAft>
              <a:buClr>
                <a:srgbClr val="C8102E"/>
              </a:buClr>
              <a:buSzPts val="2080"/>
              <a:buChar char="•"/>
              <a:defRPr/>
            </a:lvl2pPr>
            <a:lvl3pPr indent="-360680" lvl="2" marL="1371600" algn="l">
              <a:spcBef>
                <a:spcPts val="520"/>
              </a:spcBef>
              <a:spcAft>
                <a:spcPts val="0"/>
              </a:spcAft>
              <a:buClr>
                <a:srgbClr val="C8102E"/>
              </a:buClr>
              <a:buSzPts val="2080"/>
              <a:buChar char="•"/>
              <a:defRPr/>
            </a:lvl3pPr>
            <a:lvl4pPr indent="-360680" lvl="3" marL="1828800" algn="l">
              <a:spcBef>
                <a:spcPts val="520"/>
              </a:spcBef>
              <a:spcAft>
                <a:spcPts val="0"/>
              </a:spcAft>
              <a:buClr>
                <a:srgbClr val="C8102E"/>
              </a:buClr>
              <a:buSzPts val="2080"/>
              <a:buChar char="•"/>
              <a:defRPr/>
            </a:lvl4pPr>
            <a:lvl5pPr indent="-360679" lvl="4" marL="2286000" algn="l">
              <a:spcBef>
                <a:spcPts val="520"/>
              </a:spcBef>
              <a:spcAft>
                <a:spcPts val="0"/>
              </a:spcAft>
              <a:buClr>
                <a:srgbClr val="C8102E"/>
              </a:buClr>
              <a:buSzPts val="208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2" type="body"/>
          </p:nvPr>
        </p:nvSpPr>
        <p:spPr>
          <a:xfrm>
            <a:off x="6324600" y="4743450"/>
            <a:ext cx="24384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20"/>
              </a:spcBef>
              <a:spcAft>
                <a:spcPts val="0"/>
              </a:spcAft>
              <a:buSzPts val="1280"/>
              <a:buNone/>
              <a:defRPr b="1" i="0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2" type="body"/>
          </p:nvPr>
        </p:nvSpPr>
        <p:spPr>
          <a:xfrm>
            <a:off x="6324600" y="4743450"/>
            <a:ext cx="24384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20"/>
              </a:spcBef>
              <a:spcAft>
                <a:spcPts val="0"/>
              </a:spcAft>
              <a:buSzPts val="1280"/>
              <a:buNone/>
              <a:defRPr b="1" i="0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57200" y="1143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38200" y="800100"/>
            <a:ext cx="3733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•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724400" y="800100"/>
            <a:ext cx="3733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•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5"/>
          <p:cNvSpPr txBox="1"/>
          <p:nvPr>
            <p:ph idx="3" type="body"/>
          </p:nvPr>
        </p:nvSpPr>
        <p:spPr>
          <a:xfrm>
            <a:off x="6324600" y="4743450"/>
            <a:ext cx="24384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20"/>
              </a:spcBef>
              <a:spcAft>
                <a:spcPts val="0"/>
              </a:spcAft>
              <a:buSzPts val="1280"/>
              <a:buNone/>
              <a:defRPr b="1" i="0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•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•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6"/>
          <p:cNvSpPr txBox="1"/>
          <p:nvPr>
            <p:ph idx="5" type="body"/>
          </p:nvPr>
        </p:nvSpPr>
        <p:spPr>
          <a:xfrm>
            <a:off x="6324600" y="4743450"/>
            <a:ext cx="24384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20"/>
              </a:spcBef>
              <a:spcAft>
                <a:spcPts val="0"/>
              </a:spcAft>
              <a:buSzPts val="1280"/>
              <a:buNone/>
              <a:defRPr b="1" i="0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1143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6324600" y="4743450"/>
            <a:ext cx="24384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20"/>
              </a:spcBef>
              <a:spcAft>
                <a:spcPts val="0"/>
              </a:spcAft>
              <a:buSzPts val="1280"/>
              <a:buNone/>
              <a:defRPr b="1" i="0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6324600" y="4743450"/>
            <a:ext cx="24384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20"/>
              </a:spcBef>
              <a:spcAft>
                <a:spcPts val="0"/>
              </a:spcAft>
              <a:buSzPts val="1280"/>
              <a:buNone/>
              <a:defRPr b="1" i="0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•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•"/>
              <a:defRPr sz="2800"/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SzPts val="1920"/>
              <a:buChar char="•"/>
              <a:defRPr sz="24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9"/>
          <p:cNvSpPr txBox="1"/>
          <p:nvPr>
            <p:ph idx="3" type="body"/>
          </p:nvPr>
        </p:nvSpPr>
        <p:spPr>
          <a:xfrm>
            <a:off x="6324600" y="4743450"/>
            <a:ext cx="24384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20"/>
              </a:spcBef>
              <a:spcAft>
                <a:spcPts val="0"/>
              </a:spcAft>
              <a:buSzPts val="1280"/>
              <a:buNone/>
              <a:defRPr b="1" i="0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CE1126"/>
              </a:buClr>
              <a:buSzPts val="2560"/>
              <a:buFont typeface="Times"/>
              <a:buNone/>
              <a:defRPr b="0" i="0" sz="3200" u="none" cap="none" strike="noStrik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CE1126"/>
              </a:buClr>
              <a:buSzPts val="2240"/>
              <a:buFont typeface="Times"/>
              <a:buNone/>
              <a:defRPr b="0" i="0" sz="2800" u="none" cap="none" strike="noStrik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CE1126"/>
              </a:buClr>
              <a:buSzPts val="1920"/>
              <a:buFont typeface="Times"/>
              <a:buNone/>
              <a:defRPr b="0" i="0" sz="2400" u="none" cap="none" strike="noStrik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CE1126"/>
              </a:buClr>
              <a:buSzPts val="1600"/>
              <a:buFont typeface="Times"/>
              <a:buNone/>
              <a:defRPr b="0" i="0" sz="2000" u="none" cap="none" strike="noStrik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CE1126"/>
              </a:buClr>
              <a:buSzPts val="1600"/>
              <a:buFont typeface="Times"/>
              <a:buNone/>
              <a:defRPr b="0" i="0" sz="2000" u="none" cap="none" strike="noStrik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CE1126"/>
              </a:buClr>
              <a:buSzPts val="1600"/>
              <a:buFont typeface="Times"/>
              <a:buNone/>
              <a:defRPr b="0" i="0" sz="2000" u="none" cap="none" strike="noStrik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CE1126"/>
              </a:buClr>
              <a:buSzPts val="1600"/>
              <a:buFont typeface="Times"/>
              <a:buNone/>
              <a:defRPr b="0" i="0" sz="2000" u="none" cap="none" strike="noStrik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CE1126"/>
              </a:buClr>
              <a:buSzPts val="1600"/>
              <a:buFont typeface="Times"/>
              <a:buNone/>
              <a:defRPr b="0" i="0" sz="2000" u="none" cap="none" strike="noStrik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CE1126"/>
              </a:buClr>
              <a:buSzPts val="1600"/>
              <a:buFont typeface="Times"/>
              <a:buNone/>
              <a:defRPr b="0" i="0" sz="2000" u="none" cap="none" strike="noStrik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idx="3" type="body"/>
          </p:nvPr>
        </p:nvSpPr>
        <p:spPr>
          <a:xfrm>
            <a:off x="6324600" y="4743450"/>
            <a:ext cx="24384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20"/>
              </a:spcBef>
              <a:spcAft>
                <a:spcPts val="0"/>
              </a:spcAft>
              <a:buSzPts val="1280"/>
              <a:buNone/>
              <a:defRPr b="1" i="0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4572000"/>
            <a:ext cx="9144000" cy="571500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1143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C8102E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CE11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CE11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CE11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CE11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CE112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CE112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CE112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CE112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838200" y="800100"/>
            <a:ext cx="7620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CE1126"/>
              </a:buClr>
              <a:buSzPts val="2080"/>
              <a:buFont typeface="Times"/>
              <a:buChar char="•"/>
              <a:defRPr b="0" i="0" sz="2600" u="none" cap="none" strike="noStrik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0680" lvl="1" marL="914400" marR="0" rtl="0" algn="l">
              <a:spcBef>
                <a:spcPts val="520"/>
              </a:spcBef>
              <a:spcAft>
                <a:spcPts val="0"/>
              </a:spcAft>
              <a:buClr>
                <a:srgbClr val="CE1126"/>
              </a:buClr>
              <a:buSzPts val="2080"/>
              <a:buFont typeface="Times"/>
              <a:buChar char="•"/>
              <a:defRPr b="0" i="0" sz="2600" u="none" cap="none" strike="noStrik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0680" lvl="2" marL="1371600" marR="0" rtl="0" algn="l">
              <a:spcBef>
                <a:spcPts val="520"/>
              </a:spcBef>
              <a:spcAft>
                <a:spcPts val="0"/>
              </a:spcAft>
              <a:buClr>
                <a:srgbClr val="CE1126"/>
              </a:buClr>
              <a:buSzPts val="2080"/>
              <a:buFont typeface="Times"/>
              <a:buChar char="•"/>
              <a:defRPr b="0" i="0" sz="2600" u="none" cap="none" strike="noStrik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068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CE1126"/>
              </a:buClr>
              <a:buSzPts val="2080"/>
              <a:buFont typeface="Times"/>
              <a:buChar char="•"/>
              <a:defRPr b="0" i="0" sz="2600" u="none" cap="none" strike="noStrik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0679" lvl="4" marL="2286000" marR="0" rtl="0" algn="l">
              <a:spcBef>
                <a:spcPts val="520"/>
              </a:spcBef>
              <a:spcAft>
                <a:spcPts val="0"/>
              </a:spcAft>
              <a:buClr>
                <a:srgbClr val="CE1126"/>
              </a:buClr>
              <a:buSzPts val="2080"/>
              <a:buFont typeface="Times"/>
              <a:buChar char="•"/>
              <a:defRPr b="0" i="0" sz="2600" u="none" cap="none" strike="noStrik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60679" lvl="5" marL="2743200" marR="0" rtl="0" algn="l">
              <a:spcBef>
                <a:spcPts val="520"/>
              </a:spcBef>
              <a:spcAft>
                <a:spcPts val="0"/>
              </a:spcAft>
              <a:buClr>
                <a:srgbClr val="CE1126"/>
              </a:buClr>
              <a:buSzPts val="2080"/>
              <a:buFont typeface="Times"/>
              <a:buChar char="•"/>
              <a:defRPr b="0" i="0" sz="2600" u="none" cap="none" strike="noStrik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60679" lvl="6" marL="3200400" marR="0" rtl="0" algn="l">
              <a:spcBef>
                <a:spcPts val="520"/>
              </a:spcBef>
              <a:spcAft>
                <a:spcPts val="0"/>
              </a:spcAft>
              <a:buClr>
                <a:srgbClr val="CE1126"/>
              </a:buClr>
              <a:buSzPts val="2080"/>
              <a:buFont typeface="Times"/>
              <a:buChar char="•"/>
              <a:defRPr b="0" i="0" sz="2600" u="none" cap="none" strike="noStrik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60679" lvl="7" marL="3657600" marR="0" rtl="0" algn="l">
              <a:spcBef>
                <a:spcPts val="520"/>
              </a:spcBef>
              <a:spcAft>
                <a:spcPts val="0"/>
              </a:spcAft>
              <a:buClr>
                <a:srgbClr val="CE1126"/>
              </a:buClr>
              <a:buSzPts val="2080"/>
              <a:buFont typeface="Times"/>
              <a:buChar char="•"/>
              <a:defRPr b="0" i="0" sz="2600" u="none" cap="none" strike="noStrik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60679" lvl="8" marL="4114800" marR="0" rtl="0" algn="l">
              <a:spcBef>
                <a:spcPts val="520"/>
              </a:spcBef>
              <a:spcAft>
                <a:spcPts val="0"/>
              </a:spcAft>
              <a:buClr>
                <a:srgbClr val="CE1126"/>
              </a:buClr>
              <a:buSzPts val="2080"/>
              <a:buFont typeface="Times"/>
              <a:buChar char="•"/>
              <a:defRPr b="0" i="0" sz="2600" u="none" cap="none" strike="noStrik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Google Shape;13;p1"/>
          <p:cNvSpPr txBox="1"/>
          <p:nvPr/>
        </p:nvSpPr>
        <p:spPr>
          <a:xfrm>
            <a:off x="212725" y="2616994"/>
            <a:ext cx="1846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SU LEFT white.eps" id="15" name="Google Shape;15;p1"/>
          <p:cNvPicPr preferRelativeResize="0"/>
          <p:nvPr/>
        </p:nvPicPr>
        <p:blipFill rotWithShape="1">
          <a:blip r:embed="rId1">
            <a:alphaModFix/>
          </a:blip>
          <a:srcRect b="38234" l="0" r="0" t="0"/>
          <a:stretch/>
        </p:blipFill>
        <p:spPr>
          <a:xfrm>
            <a:off x="533400" y="4774446"/>
            <a:ext cx="2396490" cy="19735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>
            <p:ph idx="11" type="ftr"/>
          </p:nvPr>
        </p:nvSpPr>
        <p:spPr>
          <a:xfrm>
            <a:off x="5715000" y="473632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i.org/10.1093/bioinformatics/btr626" TargetMode="External"/><Relationship Id="rId4" Type="http://schemas.openxmlformats.org/officeDocument/2006/relationships/hyperlink" Target="https://github.com/vksriharsha/Causal-Inference-on-Gene-Expression-Data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5" Type="http://schemas.openxmlformats.org/officeDocument/2006/relationships/image" Target="../media/image4.jpg"/><Relationship Id="rId6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ctrTitle"/>
          </p:nvPr>
        </p:nvSpPr>
        <p:spPr>
          <a:xfrm>
            <a:off x="468325" y="1286652"/>
            <a:ext cx="8267400" cy="201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6E6259"/>
                </a:solidFill>
              </a:rPr>
              <a:t>Causal Discovery of Gene Regulatory Networks on Tissue-Specific Human Cancer Gene Expression data</a:t>
            </a:r>
            <a:endParaRPr b="1" sz="3300">
              <a:solidFill>
                <a:srgbClr val="6E6259"/>
              </a:solidFill>
            </a:endParaRPr>
          </a:p>
        </p:txBody>
      </p:sp>
      <p:sp>
        <p:nvSpPr>
          <p:cNvPr id="83" name="Google Shape;83;p13"/>
          <p:cNvSpPr txBox="1"/>
          <p:nvPr>
            <p:ph idx="1" type="subTitle"/>
          </p:nvPr>
        </p:nvSpPr>
        <p:spPr>
          <a:xfrm>
            <a:off x="2323775" y="3505200"/>
            <a:ext cx="4064400" cy="13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Font typeface="Times"/>
              <a:buNone/>
            </a:pPr>
            <a:r>
              <a:rPr b="1" lang="en-US" sz="1300"/>
              <a:t>Group 3: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Font typeface="Times"/>
              <a:buNone/>
            </a:pPr>
            <a:r>
              <a:rPr lang="en-US" sz="1300"/>
              <a:t>Yamini Mathur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Font typeface="Times"/>
              <a:buNone/>
            </a:pPr>
            <a:r>
              <a:rPr lang="en-US" sz="1300"/>
              <a:t>Kumara Sri Harsha Vajjhala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Font typeface="Times"/>
              <a:buNone/>
            </a:pPr>
            <a:r>
              <a:rPr lang="en-US" sz="1300"/>
              <a:t>Sai Charishma Valluri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Font typeface="Times"/>
              <a:buNone/>
            </a:pPr>
            <a:r>
              <a:rPr lang="en-US" sz="1300"/>
              <a:t>   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Font typeface="Times"/>
              <a:buNone/>
            </a:pPr>
            <a:r>
              <a:rPr b="1" lang="en-US" sz="1300"/>
              <a:t>Professor</a:t>
            </a:r>
            <a:r>
              <a:rPr lang="en-US" sz="1300"/>
              <a:t> : Dr. Jin Tian</a:t>
            </a:r>
            <a:endParaRPr sz="1300"/>
          </a:p>
        </p:txBody>
      </p:sp>
      <p:sp>
        <p:nvSpPr>
          <p:cNvPr id="84" name="Google Shape;84;p13"/>
          <p:cNvSpPr txBox="1"/>
          <p:nvPr>
            <p:ph idx="2" type="body"/>
          </p:nvPr>
        </p:nvSpPr>
        <p:spPr>
          <a:xfrm>
            <a:off x="468325" y="971550"/>
            <a:ext cx="7044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/>
              <a:t>COM S 673: Advanced Topics in Computational Models of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/>
          <p:nvPr>
            <p:ph type="title"/>
          </p:nvPr>
        </p:nvSpPr>
        <p:spPr>
          <a:xfrm>
            <a:off x="457200" y="0"/>
            <a:ext cx="77724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Edge Orientation - </a:t>
            </a:r>
            <a:r>
              <a:rPr lang="en-US" sz="3100"/>
              <a:t>PCA-CMI and IC </a:t>
            </a:r>
            <a:endParaRPr sz="3100"/>
          </a:p>
        </p:txBody>
      </p:sp>
      <p:sp>
        <p:nvSpPr>
          <p:cNvPr id="251" name="Google Shape;251;p22"/>
          <p:cNvSpPr txBox="1"/>
          <p:nvPr>
            <p:ph idx="1" type="body"/>
          </p:nvPr>
        </p:nvSpPr>
        <p:spPr>
          <a:xfrm>
            <a:off x="533400" y="812425"/>
            <a:ext cx="7939500" cy="137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b="1" lang="en-US" sz="1300"/>
              <a:t>Skeleton identification </a:t>
            </a:r>
            <a:r>
              <a:rPr lang="en-US" sz="1300"/>
              <a:t>- For PCA-CMI, w</a:t>
            </a:r>
            <a:r>
              <a:rPr lang="en-US" sz="1300"/>
              <a:t>e developed our own implementation from the Zhang et al</a:t>
            </a:r>
            <a:r>
              <a:rPr baseline="30000" lang="en-US" sz="1300"/>
              <a:t>[6]</a:t>
            </a:r>
            <a:r>
              <a:rPr lang="en-US" sz="1300"/>
              <a:t>. paper and for </a:t>
            </a:r>
            <a:r>
              <a:rPr lang="en-US" sz="1300"/>
              <a:t>IC algorithm , we </a:t>
            </a:r>
            <a:r>
              <a:rPr lang="en-US" sz="1300"/>
              <a:t>used the implementation provided by Causal Inference 0.1.3 package in python.</a:t>
            </a:r>
            <a:endParaRPr sz="1300"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b="1" lang="en-US" sz="1300"/>
              <a:t>V-structure identification and Edge orientation </a:t>
            </a:r>
            <a:r>
              <a:rPr lang="en-US" sz="1300"/>
              <a:t>- Common for both PC-CMI and IC, which we developed using python.</a:t>
            </a:r>
            <a:endParaRPr sz="1300"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52" name="Google Shape;252;p22"/>
          <p:cNvSpPr txBox="1"/>
          <p:nvPr>
            <p:ph idx="12" type="sldNum"/>
          </p:nvPr>
        </p:nvSpPr>
        <p:spPr>
          <a:xfrm>
            <a:off x="6721850" y="4286250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53" name="Google Shape;253;p22"/>
          <p:cNvGraphicFramePr/>
          <p:nvPr/>
        </p:nvGraphicFramePr>
        <p:xfrm>
          <a:off x="747225" y="21630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{BFE5EF39-97F2-4B10-87B3-81047C7246C2}</a:tableStyleId>
              </a:tblPr>
              <a:tblGrid>
                <a:gridCol w="2070750"/>
                <a:gridCol w="2599975"/>
                <a:gridCol w="2724900"/>
              </a:tblGrid>
              <a:tr h="35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C8102E"/>
                          </a:solidFill>
                        </a:rPr>
                        <a:t>Method</a:t>
                      </a:r>
                      <a:endParaRPr sz="1100">
                        <a:solidFill>
                          <a:srgbClr val="C8102E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C8102E"/>
                          </a:solidFill>
                        </a:rPr>
                        <a:t>Input</a:t>
                      </a:r>
                      <a:endParaRPr sz="1100">
                        <a:solidFill>
                          <a:srgbClr val="C8102E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C8102E"/>
                          </a:solidFill>
                        </a:rPr>
                        <a:t>Output</a:t>
                      </a:r>
                      <a:endParaRPr sz="1100">
                        <a:solidFill>
                          <a:srgbClr val="C8102E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6E6259"/>
                          </a:solidFill>
                        </a:rPr>
                        <a:t>forms_v_shape</a:t>
                      </a:r>
                      <a:endParaRPr b="1" sz="1100">
                        <a:solidFill>
                          <a:srgbClr val="6E62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6E6259"/>
                          </a:solidFill>
                        </a:rPr>
                        <a:t>Adjacency matrix of the current graph, from_vertex, to_vertex</a:t>
                      </a:r>
                      <a:endParaRPr sz="1100">
                        <a:solidFill>
                          <a:srgbClr val="6E62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E6259"/>
                          </a:solidFill>
                        </a:rPr>
                        <a:t>True - if edge forms a v-structure</a:t>
                      </a:r>
                      <a:endParaRPr sz="1000">
                        <a:solidFill>
                          <a:srgbClr val="6E6259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E6259"/>
                          </a:solidFill>
                        </a:rPr>
                        <a:t>False - if not</a:t>
                      </a:r>
                      <a:endParaRPr sz="1000">
                        <a:solidFill>
                          <a:srgbClr val="6E625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6E6259"/>
                          </a:solidFill>
                        </a:rPr>
                        <a:t>forms_cycle</a:t>
                      </a:r>
                      <a:endParaRPr b="1" sz="1100">
                        <a:solidFill>
                          <a:srgbClr val="6E6259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6E6259"/>
                          </a:solidFill>
                        </a:rPr>
                        <a:t>Adjacency matrix of the current graph, from_vertex, to_vertex</a:t>
                      </a:r>
                      <a:endParaRPr sz="1100">
                        <a:solidFill>
                          <a:srgbClr val="6E62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E6259"/>
                          </a:solidFill>
                        </a:rPr>
                        <a:t>True - if edge forms a cycle</a:t>
                      </a:r>
                      <a:endParaRPr sz="1000">
                        <a:solidFill>
                          <a:srgbClr val="6E6259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E6259"/>
                          </a:solidFill>
                        </a:rPr>
                        <a:t>False - if not</a:t>
                      </a:r>
                      <a:endParaRPr sz="1100">
                        <a:solidFill>
                          <a:srgbClr val="6E625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6E6259"/>
                          </a:solidFill>
                        </a:rPr>
                        <a:t>align_edges</a:t>
                      </a:r>
                      <a:endParaRPr b="1" sz="1100">
                        <a:solidFill>
                          <a:srgbClr val="6E62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6E6259"/>
                          </a:solidFill>
                        </a:rPr>
                        <a:t>Networkx graph, dataset table, theta</a:t>
                      </a:r>
                      <a:endParaRPr sz="1100">
                        <a:solidFill>
                          <a:srgbClr val="6E62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6E6259"/>
                          </a:solidFill>
                        </a:rPr>
                        <a:t>Returns an edge-oriented graph</a:t>
                      </a:r>
                      <a:endParaRPr sz="1100">
                        <a:solidFill>
                          <a:srgbClr val="6E6259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/>
          <p:nvPr>
            <p:ph type="title"/>
          </p:nvPr>
        </p:nvSpPr>
        <p:spPr>
          <a:xfrm>
            <a:off x="350875" y="74925"/>
            <a:ext cx="85812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Results - PC CMI Skeleton </a:t>
            </a:r>
            <a:r>
              <a:rPr lang="en-US" sz="2400"/>
              <a:t>Identification -</a:t>
            </a:r>
            <a:r>
              <a:rPr lang="en-US" sz="2400"/>
              <a:t> Dream 3 - Size 10</a:t>
            </a:r>
            <a:endParaRPr sz="2400"/>
          </a:p>
        </p:txBody>
      </p:sp>
      <p:pic>
        <p:nvPicPr>
          <p:cNvPr id="260" name="Google Shape;2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25" y="932324"/>
            <a:ext cx="8432374" cy="354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3"/>
          <p:cNvSpPr/>
          <p:nvPr/>
        </p:nvSpPr>
        <p:spPr>
          <a:xfrm>
            <a:off x="4135300" y="1069050"/>
            <a:ext cx="726300" cy="24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7988025" y="1315650"/>
            <a:ext cx="726300" cy="24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5082275" y="1503400"/>
            <a:ext cx="726300" cy="24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7988025" y="1750000"/>
            <a:ext cx="726300" cy="24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7988025" y="1996600"/>
            <a:ext cx="726300" cy="24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7027550" y="2201225"/>
            <a:ext cx="726300" cy="24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3164225" y="2413425"/>
            <a:ext cx="726300" cy="24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4135300" y="2625625"/>
            <a:ext cx="726300" cy="24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2195975" y="2872225"/>
            <a:ext cx="726300" cy="24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989875" y="3059100"/>
            <a:ext cx="975300" cy="24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989875" y="3305700"/>
            <a:ext cx="975300" cy="24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989875" y="3534300"/>
            <a:ext cx="975300" cy="24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989875" y="3762900"/>
            <a:ext cx="975300" cy="24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7939425" y="4009500"/>
            <a:ext cx="774900" cy="24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3164225" y="4231300"/>
            <a:ext cx="726300" cy="24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/>
          <p:nvPr>
            <p:ph type="title"/>
          </p:nvPr>
        </p:nvSpPr>
        <p:spPr>
          <a:xfrm>
            <a:off x="350875" y="78750"/>
            <a:ext cx="8656500" cy="62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Results - PC CMI Skeleton Identification - Dream 3 - Size 50</a:t>
            </a:r>
            <a:endParaRPr sz="2600"/>
          </a:p>
        </p:txBody>
      </p:sp>
      <p:pic>
        <p:nvPicPr>
          <p:cNvPr id="282" name="Google Shape;2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50" y="920525"/>
            <a:ext cx="8839199" cy="33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4"/>
          <p:cNvSpPr/>
          <p:nvPr/>
        </p:nvSpPr>
        <p:spPr>
          <a:xfrm>
            <a:off x="6184650" y="1071525"/>
            <a:ext cx="795900" cy="24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"/>
          <p:cNvSpPr/>
          <p:nvPr/>
        </p:nvSpPr>
        <p:spPr>
          <a:xfrm>
            <a:off x="2235925" y="1318125"/>
            <a:ext cx="795900" cy="24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2235925" y="1564725"/>
            <a:ext cx="795900" cy="24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8134150" y="1811325"/>
            <a:ext cx="795900" cy="24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4"/>
          <p:cNvSpPr/>
          <p:nvPr/>
        </p:nvSpPr>
        <p:spPr>
          <a:xfrm>
            <a:off x="8134150" y="2039925"/>
            <a:ext cx="795900" cy="24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2235925" y="2286525"/>
            <a:ext cx="795900" cy="24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2235925" y="2515125"/>
            <a:ext cx="795900" cy="24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6184650" y="2761725"/>
            <a:ext cx="795900" cy="24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7187275" y="3008325"/>
            <a:ext cx="795900" cy="24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"/>
          <p:cNvSpPr/>
          <p:nvPr/>
        </p:nvSpPr>
        <p:spPr>
          <a:xfrm>
            <a:off x="8134150" y="3254925"/>
            <a:ext cx="795900" cy="24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4"/>
          <p:cNvSpPr/>
          <p:nvPr/>
        </p:nvSpPr>
        <p:spPr>
          <a:xfrm>
            <a:off x="6184650" y="3467125"/>
            <a:ext cx="795900" cy="24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4"/>
          <p:cNvSpPr/>
          <p:nvPr/>
        </p:nvSpPr>
        <p:spPr>
          <a:xfrm>
            <a:off x="1236275" y="3713725"/>
            <a:ext cx="795900" cy="24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4"/>
          <p:cNvSpPr/>
          <p:nvPr/>
        </p:nvSpPr>
        <p:spPr>
          <a:xfrm>
            <a:off x="8134150" y="3960325"/>
            <a:ext cx="795900" cy="24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>
            <p:ph type="title"/>
          </p:nvPr>
        </p:nvSpPr>
        <p:spPr>
          <a:xfrm>
            <a:off x="350875" y="74925"/>
            <a:ext cx="6330600" cy="58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Results - PC CMI - Example</a:t>
            </a:r>
            <a:endParaRPr sz="2600"/>
          </a:p>
        </p:txBody>
      </p:sp>
      <p:pic>
        <p:nvPicPr>
          <p:cNvPr id="302" name="Google Shape;3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275" y="691150"/>
            <a:ext cx="2535014" cy="1690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03" name="Google Shape;3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150" y="629450"/>
            <a:ext cx="2722385" cy="1751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04" name="Google Shape;30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9775" y="2786500"/>
            <a:ext cx="2529589" cy="1627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05" name="Google Shape;305;p25"/>
          <p:cNvSpPr txBox="1"/>
          <p:nvPr/>
        </p:nvSpPr>
        <p:spPr>
          <a:xfrm>
            <a:off x="1163813" y="2381175"/>
            <a:ext cx="243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Yeast 1 PC-CMI Skeleton Prediction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" name="Google Shape;306;p25"/>
          <p:cNvSpPr txBox="1"/>
          <p:nvPr/>
        </p:nvSpPr>
        <p:spPr>
          <a:xfrm>
            <a:off x="5317350" y="2373525"/>
            <a:ext cx="243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Yeast 1 </a:t>
            </a: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Edge Oriented graph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Google Shape;307;p25"/>
          <p:cNvSpPr txBox="1"/>
          <p:nvPr/>
        </p:nvSpPr>
        <p:spPr>
          <a:xfrm>
            <a:off x="1035563" y="4106375"/>
            <a:ext cx="243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Yeast 1 </a:t>
            </a: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Benchmark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8" name="Google Shape;30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1150" y="2650700"/>
            <a:ext cx="2722373" cy="16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5"/>
          <p:cNvSpPr txBox="1"/>
          <p:nvPr/>
        </p:nvSpPr>
        <p:spPr>
          <a:xfrm>
            <a:off x="5263138" y="4106375"/>
            <a:ext cx="243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Yeast 1 prediction using ARCANE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"/>
          <p:cNvSpPr txBox="1"/>
          <p:nvPr>
            <p:ph type="title"/>
          </p:nvPr>
        </p:nvSpPr>
        <p:spPr>
          <a:xfrm>
            <a:off x="375125" y="159950"/>
            <a:ext cx="8461200" cy="61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Results - IC -</a:t>
            </a:r>
            <a:r>
              <a:rPr lang="en-US"/>
              <a:t> </a:t>
            </a:r>
            <a:r>
              <a:rPr lang="en-US" sz="2400"/>
              <a:t>Skeleton Identification - Dream 3 - Size 10</a:t>
            </a:r>
            <a:endParaRPr/>
          </a:p>
        </p:txBody>
      </p:sp>
      <p:sp>
        <p:nvSpPr>
          <p:cNvPr id="316" name="Google Shape;316;p26"/>
          <p:cNvSpPr txBox="1"/>
          <p:nvPr>
            <p:ph idx="12" type="sldNum"/>
          </p:nvPr>
        </p:nvSpPr>
        <p:spPr>
          <a:xfrm>
            <a:off x="6553200" y="4286250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7" name="Google Shape;3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750" y="702950"/>
            <a:ext cx="6034151" cy="37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/>
          <p:nvPr>
            <p:ph type="title"/>
          </p:nvPr>
        </p:nvSpPr>
        <p:spPr>
          <a:xfrm>
            <a:off x="457200" y="114300"/>
            <a:ext cx="77724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- IC Example</a:t>
            </a:r>
            <a:endParaRPr/>
          </a:p>
        </p:txBody>
      </p:sp>
      <p:sp>
        <p:nvSpPr>
          <p:cNvPr id="324" name="Google Shape;324;p27"/>
          <p:cNvSpPr txBox="1"/>
          <p:nvPr>
            <p:ph idx="12" type="sldNum"/>
          </p:nvPr>
        </p:nvSpPr>
        <p:spPr>
          <a:xfrm>
            <a:off x="6553200" y="4286250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5" name="Google Shape;325;p27"/>
          <p:cNvSpPr txBox="1"/>
          <p:nvPr/>
        </p:nvSpPr>
        <p:spPr>
          <a:xfrm>
            <a:off x="907350" y="3754350"/>
            <a:ext cx="30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Yeast-1 IC no-noise  Trajectories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6" name="Google Shape;3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803" y="1446473"/>
            <a:ext cx="3358875" cy="2161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27" name="Google Shape;327;p27"/>
          <p:cNvSpPr txBox="1"/>
          <p:nvPr/>
        </p:nvSpPr>
        <p:spPr>
          <a:xfrm>
            <a:off x="5012575" y="3664700"/>
            <a:ext cx="30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Benchmark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8" name="Google Shape;3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517" y="1476250"/>
            <a:ext cx="3315108" cy="2161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"/>
          <p:cNvSpPr txBox="1"/>
          <p:nvPr>
            <p:ph type="title"/>
          </p:nvPr>
        </p:nvSpPr>
        <p:spPr>
          <a:xfrm>
            <a:off x="457200" y="114300"/>
            <a:ext cx="77724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- Human Cancer Dataset</a:t>
            </a:r>
            <a:endParaRPr/>
          </a:p>
        </p:txBody>
      </p:sp>
      <p:sp>
        <p:nvSpPr>
          <p:cNvPr id="335" name="Google Shape;335;p28"/>
          <p:cNvSpPr txBox="1"/>
          <p:nvPr>
            <p:ph idx="12" type="sldNum"/>
          </p:nvPr>
        </p:nvSpPr>
        <p:spPr>
          <a:xfrm>
            <a:off x="6553200" y="4286250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6" name="Google Shape;3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50" y="1200150"/>
            <a:ext cx="4114800" cy="274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37" name="Google Shape;3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1200150"/>
            <a:ext cx="4114800" cy="274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38" name="Google Shape;338;p28"/>
          <p:cNvSpPr txBox="1"/>
          <p:nvPr/>
        </p:nvSpPr>
        <p:spPr>
          <a:xfrm>
            <a:off x="856013" y="4022725"/>
            <a:ext cx="24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Open Sans"/>
                <a:ea typeface="Open Sans"/>
                <a:cs typeface="Open Sans"/>
                <a:sym typeface="Open Sans"/>
              </a:rPr>
              <a:t>Gene Regulatory network predicted by PC-CMI for Breast Cancer (BRCA)  tissue 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28"/>
          <p:cNvSpPr txBox="1"/>
          <p:nvPr/>
        </p:nvSpPr>
        <p:spPr>
          <a:xfrm>
            <a:off x="5638913" y="4022725"/>
            <a:ext cx="24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 Regulatory network predicted by PC-CMI for Breast Normal tissue 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"/>
          <p:cNvSpPr txBox="1"/>
          <p:nvPr>
            <p:ph type="title"/>
          </p:nvPr>
        </p:nvSpPr>
        <p:spPr>
          <a:xfrm>
            <a:off x="457200" y="114300"/>
            <a:ext cx="77724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46" name="Google Shape;346;p29"/>
          <p:cNvSpPr txBox="1"/>
          <p:nvPr>
            <p:ph idx="1" type="body"/>
          </p:nvPr>
        </p:nvSpPr>
        <p:spPr>
          <a:xfrm>
            <a:off x="455200" y="1536650"/>
            <a:ext cx="8288700" cy="302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E6259"/>
                </a:solidFill>
              </a:rPr>
              <a:t>[1] </a:t>
            </a:r>
            <a:r>
              <a:rPr lang="en-US" sz="800">
                <a:solidFill>
                  <a:srgbClr val="6E6259"/>
                </a:solidFill>
              </a:rPr>
              <a:t>Christiansen, Jen. “Gene Regulation, Illustrated.” </a:t>
            </a:r>
            <a:r>
              <a:rPr i="1" lang="en-US" sz="800">
                <a:solidFill>
                  <a:srgbClr val="6E6259"/>
                </a:solidFill>
              </a:rPr>
              <a:t>Scientific American Blog Network</a:t>
            </a:r>
            <a:r>
              <a:rPr lang="en-US" sz="800">
                <a:solidFill>
                  <a:srgbClr val="6E6259"/>
                </a:solidFill>
              </a:rPr>
              <a:t>, 12 May 2016, blogs.scientificamerican.com/sa-visual/gene-regulation-illustrated.</a:t>
            </a:r>
            <a:endParaRPr sz="800">
              <a:solidFill>
                <a:srgbClr val="6E625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800"/>
              <a:t>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E6259"/>
                </a:solidFill>
              </a:rPr>
              <a:t>[2] </a:t>
            </a:r>
            <a:r>
              <a:rPr lang="en-US" sz="800">
                <a:solidFill>
                  <a:srgbClr val="6E6259"/>
                </a:solidFill>
              </a:rPr>
              <a:t>Bode, Philipp. “Trends in Bioinformatics: Causal Inference on Gene Expression Data.” </a:t>
            </a:r>
            <a:r>
              <a:rPr i="1" lang="en-US" sz="800">
                <a:solidFill>
                  <a:srgbClr val="6E6259"/>
                </a:solidFill>
              </a:rPr>
              <a:t>Hasso Plattner Instuit</a:t>
            </a:r>
            <a:r>
              <a:rPr lang="en-US" sz="800">
                <a:solidFill>
                  <a:srgbClr val="6E6259"/>
                </a:solidFill>
              </a:rPr>
              <a:t>, 2019, hpi.de/fileadmin/user_upload/fachgebiete/plattner/teaching/TrendsBioinformatics/TiB2018/final_PhilippBode.pdf.</a:t>
            </a:r>
            <a:endParaRPr sz="800">
              <a:solidFill>
                <a:srgbClr val="6E625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E6259"/>
                </a:solidFill>
                <a:highlight>
                  <a:srgbClr val="FFFFFF"/>
                </a:highlight>
              </a:rPr>
              <a:t>[3] Huynh-Thu, Vân Anh and Guido Sanguinetti. “Gene Regulatory Network Inference: An Introductory Survey.” </a:t>
            </a:r>
            <a:r>
              <a:rPr i="1" lang="en-US" sz="800">
                <a:solidFill>
                  <a:srgbClr val="6E6259"/>
                </a:solidFill>
              </a:rPr>
              <a:t>Methods in molecular biology</a:t>
            </a:r>
            <a:r>
              <a:rPr lang="en-US" sz="800">
                <a:solidFill>
                  <a:srgbClr val="6E6259"/>
                </a:solidFill>
                <a:highlight>
                  <a:srgbClr val="FFFFFF"/>
                </a:highlight>
              </a:rPr>
              <a:t> 1883 (2019): 1-23 .</a:t>
            </a:r>
            <a:endParaRPr sz="800">
              <a:solidFill>
                <a:srgbClr val="6E625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800"/>
              <a:t>[4] Prill, Robert J et al. “Towards a rigorous assessment of systems biology models: the DREAM3 challenges.” PloS one vol. 5,2 e9202. 23 Feb. 2010, doi:10.1371/journal.pone.0009202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[4] Chicharro, Daniel, and Stefano Panzeri. “Algorithms of causal inference for the analysis of effective connectivity among brain regions.” Frontiers in neuroinformatics vol. 8 64. 2 Jul. 2014, doi:10.3389/fninf.2014.00064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[5] “Genomics and Transcriptomics Landscapes Associated to Changes in Insulin Sensitivity in Response to Endurance Exercise Training.” Nature, 2 Dec. 2021, www.nature.com/subjects/gene-expression-profiling?error=cookies_not_supported&amp;code=24cc4de8-d75e-47c8-944d-7b1545d147fa.</a:t>
            </a:r>
            <a:endParaRPr sz="800">
              <a:solidFill>
                <a:srgbClr val="6E625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800"/>
              <a:t>[6] Xiujun Zhang, Xing-Ming Zhao, Kun He, Le Lu, Yongwei Cao, Jingdong Liu, Jin-Kao Hao, Zhi-Ping Liu, Luonan Chen, “Inferring gene regulatory networks from gene expression data by path consistency algorithm based on conditional mutual information”, Bioinformatics, Volume 28, Issue 1, 1 January 2012, Pages 98–104, </a:t>
            </a:r>
            <a:r>
              <a:rPr lang="en-US" sz="800">
                <a:uFill>
                  <a:noFill/>
                </a:uFill>
                <a:hlinkClick r:id="rId3"/>
              </a:rPr>
              <a:t>https://doi.org/10.1093/bioinformatics/btr626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b="1" lang="en-US" sz="800"/>
              <a:t>Technologies used: </a:t>
            </a:r>
            <a:r>
              <a:rPr lang="en-US" sz="800"/>
              <a:t> Python, Pandas, Numpy, Networkx, SciPy, causality.inference.search, R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b="1" lang="en-US" sz="800"/>
              <a:t>Project Github Repository: </a:t>
            </a:r>
            <a:r>
              <a:rPr lang="en-US" sz="800"/>
              <a:t> </a:t>
            </a:r>
            <a:r>
              <a:rPr lang="en-US" sz="800" u="sng">
                <a:solidFill>
                  <a:schemeClr val="hlink"/>
                </a:solidFill>
                <a:hlinkClick r:id="rId4"/>
              </a:rPr>
              <a:t>https://github.com/vksriharsha/Causal-Inference-on-Gene-Expression-Data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030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030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9"/>
          <p:cNvSpPr txBox="1"/>
          <p:nvPr>
            <p:ph idx="12" type="sldNum"/>
          </p:nvPr>
        </p:nvSpPr>
        <p:spPr>
          <a:xfrm>
            <a:off x="6553200" y="4286250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/>
          <p:nvPr>
            <p:ph type="title"/>
          </p:nvPr>
        </p:nvSpPr>
        <p:spPr>
          <a:xfrm>
            <a:off x="3389625" y="1894375"/>
            <a:ext cx="27087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354" name="Google Shape;354;p30"/>
          <p:cNvSpPr txBox="1"/>
          <p:nvPr>
            <p:ph idx="12" type="sldNum"/>
          </p:nvPr>
        </p:nvSpPr>
        <p:spPr>
          <a:xfrm>
            <a:off x="6553200" y="4286250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381000" y="-381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76200" y="561275"/>
            <a:ext cx="5782200" cy="24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C8102E"/>
                </a:solidFill>
              </a:rPr>
              <a:t>Gene Expression Data:</a:t>
            </a:r>
            <a:r>
              <a:rPr lang="en-US" sz="1200"/>
              <a:t>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It is a determination of the pattern of genes </a:t>
            </a:r>
            <a:r>
              <a:rPr lang="en-US" sz="1200"/>
              <a:t>expressed, at the level of transcription, under specific circumstances</a:t>
            </a:r>
            <a:endParaRPr b="1" sz="1200">
              <a:solidFill>
                <a:srgbClr val="CE112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CE1126"/>
                </a:solidFill>
              </a:rPr>
              <a:t>Gene Regulation:</a:t>
            </a:r>
            <a:endParaRPr b="1" sz="1200">
              <a:solidFill>
                <a:srgbClr val="CE1126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It controls information about cellular functions and interaction between genes</a:t>
            </a:r>
            <a:endParaRPr sz="1200">
              <a:solidFill>
                <a:srgbClr val="6E62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E1126"/>
              </a:buClr>
              <a:buSzPts val="1200"/>
              <a:buChar char="•"/>
            </a:pPr>
            <a:r>
              <a:rPr lang="en-US" sz="1200">
                <a:solidFill>
                  <a:srgbClr val="6E6259"/>
                </a:solidFill>
              </a:rPr>
              <a:t>Interactions b/w genes that regulate</a:t>
            </a:r>
            <a:endParaRPr sz="1200">
              <a:solidFill>
                <a:srgbClr val="6E62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E1126"/>
              </a:buClr>
              <a:buSzPts val="1200"/>
              <a:buChar char="•"/>
            </a:pPr>
            <a:r>
              <a:rPr lang="en-US" sz="1200">
                <a:solidFill>
                  <a:srgbClr val="6E6259"/>
                </a:solidFill>
              </a:rPr>
              <a:t>Increase/Decrease production of RNA &amp; Proteins</a:t>
            </a:r>
            <a:endParaRPr sz="1200">
              <a:solidFill>
                <a:srgbClr val="6E625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Gene Regulatory Networks can be estimated from Gene Expression Data using Causal Inference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400" y="819300"/>
            <a:ext cx="3230400" cy="18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28350" y="2934963"/>
            <a:ext cx="83439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CE1126"/>
                </a:solidFill>
                <a:latin typeface="Open Sans"/>
                <a:ea typeface="Open Sans"/>
                <a:cs typeface="Open Sans"/>
                <a:sym typeface="Open Sans"/>
              </a:rPr>
              <a:t>Advantages of GRN discovery using Causal Inference:</a:t>
            </a:r>
            <a:endParaRPr sz="1200">
              <a:solidFill>
                <a:srgbClr val="6E62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8102E"/>
              </a:buClr>
              <a:buSzPts val="1200"/>
              <a:buFont typeface="Times"/>
              <a:buChar char="•"/>
            </a:pPr>
            <a:r>
              <a:rPr lang="en-US" sz="1200" u="sng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rPr>
              <a:t>Mathematically modeling biological networks,</a:t>
            </a:r>
            <a:r>
              <a:rPr lang="en-US" sz="1200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rPr>
              <a:t> describes relationships b/w transcriptional factors and genes</a:t>
            </a:r>
            <a:endParaRPr sz="1200">
              <a:solidFill>
                <a:srgbClr val="6E62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8102E"/>
              </a:buClr>
              <a:buSzPts val="1200"/>
              <a:buFont typeface="Times"/>
              <a:buChar char="•"/>
            </a:pPr>
            <a:r>
              <a:rPr lang="en-US" sz="1200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rPr>
              <a:t>Disease-pathways and disease-causing genes can be identified for diseases </a:t>
            </a:r>
            <a:r>
              <a:rPr lang="en-US" sz="1200" u="sng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rPr>
              <a:t>such as cancer and AIDS</a:t>
            </a:r>
            <a:endParaRPr sz="1200">
              <a:solidFill>
                <a:srgbClr val="6E62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8102E"/>
              </a:buClr>
              <a:buSzPts val="1200"/>
              <a:buFont typeface="Times"/>
              <a:buChar char="•"/>
            </a:pPr>
            <a:r>
              <a:rPr lang="en-US" sz="1200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rPr>
              <a:t>Tested for various data like: </a:t>
            </a:r>
            <a:endParaRPr sz="1200">
              <a:solidFill>
                <a:srgbClr val="6E62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8102E"/>
              </a:buClr>
              <a:buSzPts val="1200"/>
              <a:buFont typeface="Times"/>
              <a:buChar char="•"/>
            </a:pPr>
            <a:r>
              <a:rPr lang="en-US" sz="1200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rPr>
              <a:t>Breast Cancer Datasets, plants, insights into transcriptions of cancerous cells and many more</a:t>
            </a:r>
            <a:endParaRPr b="1" sz="1200">
              <a:solidFill>
                <a:srgbClr val="6E62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1143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6553200" y="42862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85" y="3100775"/>
            <a:ext cx="3471991" cy="136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-116550" y="576050"/>
            <a:ext cx="38172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C8102E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C8102E"/>
                </a:solidFill>
              </a:rPr>
              <a:t>Aim</a:t>
            </a:r>
            <a:endParaRPr b="1" sz="2100">
              <a:solidFill>
                <a:srgbClr val="C8102E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C8102E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To predict causal relationships </a:t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between sets of genes in gene expression data and thereby identify the Gene Regulatory Network</a:t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2" name="Google Shape;102;p15"/>
          <p:cNvSpPr txBox="1"/>
          <p:nvPr/>
        </p:nvSpPr>
        <p:spPr>
          <a:xfrm>
            <a:off x="5304650" y="709825"/>
            <a:ext cx="273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CE1126"/>
                </a:solidFill>
                <a:latin typeface="Open Sans"/>
                <a:ea typeface="Open Sans"/>
                <a:cs typeface="Open Sans"/>
                <a:sym typeface="Open Sans"/>
              </a:rPr>
              <a:t>Approach</a:t>
            </a:r>
            <a:endParaRPr b="1" sz="2100">
              <a:solidFill>
                <a:srgbClr val="CE112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E62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3" name="Google Shape;103;p15"/>
          <p:cNvGrpSpPr/>
          <p:nvPr/>
        </p:nvGrpSpPr>
        <p:grpSpPr>
          <a:xfrm>
            <a:off x="3760697" y="1329675"/>
            <a:ext cx="5546799" cy="3032748"/>
            <a:chOff x="2398389" y="114300"/>
            <a:chExt cx="6429581" cy="2674617"/>
          </a:xfrm>
        </p:grpSpPr>
        <p:sp>
          <p:nvSpPr>
            <p:cNvPr id="104" name="Google Shape;104;p15"/>
            <p:cNvSpPr/>
            <p:nvPr/>
          </p:nvSpPr>
          <p:spPr>
            <a:xfrm rot="-5400000">
              <a:off x="5038129" y="-633483"/>
              <a:ext cx="807300" cy="6037500"/>
            </a:xfrm>
            <a:prstGeom prst="roundRect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" name="Google Shape;105;p15"/>
            <p:cNvGrpSpPr/>
            <p:nvPr/>
          </p:nvGrpSpPr>
          <p:grpSpPr>
            <a:xfrm>
              <a:off x="2398389" y="114300"/>
              <a:ext cx="6429581" cy="2602354"/>
              <a:chOff x="2398389" y="114300"/>
              <a:chExt cx="6429581" cy="2602354"/>
            </a:xfrm>
          </p:grpSpPr>
          <p:grpSp>
            <p:nvGrpSpPr>
              <p:cNvPr id="106" name="Google Shape;106;p15"/>
              <p:cNvGrpSpPr/>
              <p:nvPr/>
            </p:nvGrpSpPr>
            <p:grpSpPr>
              <a:xfrm>
                <a:off x="2398389" y="114300"/>
                <a:ext cx="6061236" cy="1867150"/>
                <a:chOff x="1794114" y="838913"/>
                <a:chExt cx="6061236" cy="1867150"/>
              </a:xfrm>
            </p:grpSpPr>
            <p:grpSp>
              <p:nvGrpSpPr>
                <p:cNvPr id="107" name="Google Shape;107;p15"/>
                <p:cNvGrpSpPr/>
                <p:nvPr/>
              </p:nvGrpSpPr>
              <p:grpSpPr>
                <a:xfrm>
                  <a:off x="1794114" y="2049063"/>
                  <a:ext cx="6017100" cy="657000"/>
                  <a:chOff x="1936789" y="2245238"/>
                  <a:chExt cx="6017100" cy="657000"/>
                </a:xfrm>
              </p:grpSpPr>
              <p:sp>
                <p:nvSpPr>
                  <p:cNvPr id="108" name="Google Shape;108;p15"/>
                  <p:cNvSpPr/>
                  <p:nvPr/>
                </p:nvSpPr>
                <p:spPr>
                  <a:xfrm rot="-5400000">
                    <a:off x="4663939" y="-405757"/>
                    <a:ext cx="562800" cy="6017100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B02C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9" name="Google Shape;109;p15"/>
                  <p:cNvSpPr txBox="1"/>
                  <p:nvPr/>
                </p:nvSpPr>
                <p:spPr>
                  <a:xfrm>
                    <a:off x="2744669" y="2245238"/>
                    <a:ext cx="4850700" cy="657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-311150" lvl="0" marL="457200" rtl="0" algn="l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300"/>
                      <a:buFont typeface="Roboto"/>
                      <a:buChar char="●"/>
                    </a:pPr>
                    <a:r>
                      <a:rPr lang="en-US"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Compared PC CMI and IC Algorithm</a:t>
                    </a:r>
                    <a:endParaRPr sz="13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grpSp>
              <p:nvGrpSpPr>
                <p:cNvPr id="110" name="Google Shape;110;p15"/>
                <p:cNvGrpSpPr/>
                <p:nvPr/>
              </p:nvGrpSpPr>
              <p:grpSpPr>
                <a:xfrm>
                  <a:off x="1818755" y="1443988"/>
                  <a:ext cx="6027300" cy="662410"/>
                  <a:chOff x="1961430" y="2321438"/>
                  <a:chExt cx="6027300" cy="662410"/>
                </a:xfrm>
              </p:grpSpPr>
              <p:sp>
                <p:nvSpPr>
                  <p:cNvPr id="111" name="Google Shape;111;p15"/>
                  <p:cNvSpPr/>
                  <p:nvPr/>
                </p:nvSpPr>
                <p:spPr>
                  <a:xfrm rot="-5400000">
                    <a:off x="4681980" y="-322902"/>
                    <a:ext cx="586200" cy="6027300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A72A1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" name="Google Shape;112;p15"/>
                  <p:cNvSpPr txBox="1"/>
                  <p:nvPr/>
                </p:nvSpPr>
                <p:spPr>
                  <a:xfrm>
                    <a:off x="2744670" y="2321438"/>
                    <a:ext cx="4290600" cy="657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-311150" lvl="0" marL="457200" rtl="0" algn="l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300"/>
                      <a:buFont typeface="Roboto"/>
                      <a:buChar char="●"/>
                    </a:pPr>
                    <a:r>
                      <a:rPr lang="en-US"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Experimented with IC Algorithm</a:t>
                    </a:r>
                    <a:endParaRPr sz="13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grpSp>
              <p:nvGrpSpPr>
                <p:cNvPr id="113" name="Google Shape;113;p15"/>
                <p:cNvGrpSpPr/>
                <p:nvPr/>
              </p:nvGrpSpPr>
              <p:grpSpPr>
                <a:xfrm>
                  <a:off x="1818750" y="838913"/>
                  <a:ext cx="6036600" cy="670504"/>
                  <a:chOff x="1961425" y="2397638"/>
                  <a:chExt cx="6036600" cy="670504"/>
                </a:xfrm>
              </p:grpSpPr>
              <p:sp>
                <p:nvSpPr>
                  <p:cNvPr id="114" name="Google Shape;114;p15"/>
                  <p:cNvSpPr/>
                  <p:nvPr/>
                </p:nvSpPr>
                <p:spPr>
                  <a:xfrm rot="-5400000">
                    <a:off x="4644475" y="-285408"/>
                    <a:ext cx="670500" cy="6036600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A72A1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" name="Google Shape;115;p15"/>
                  <p:cNvSpPr txBox="1"/>
                  <p:nvPr/>
                </p:nvSpPr>
                <p:spPr>
                  <a:xfrm>
                    <a:off x="2744668" y="2397638"/>
                    <a:ext cx="5142000" cy="657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-311150" lvl="0" marL="457200" rtl="0" algn="l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300"/>
                      <a:buFont typeface="Roboto"/>
                      <a:buChar char="●"/>
                    </a:pPr>
                    <a:r>
                      <a:rPr lang="en-US"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Implemented PC CMI</a:t>
                    </a:r>
                    <a:endParaRPr sz="13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  <a:p>
                    <a:pPr indent="-311150" lvl="1" marL="914400" rtl="0" algn="l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300"/>
                      <a:buFont typeface="Roboto"/>
                      <a:buChar char="○"/>
                    </a:pPr>
                    <a:r>
                      <a:rPr lang="en-US"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Extended to include edge orientations</a:t>
                    </a:r>
                    <a:endParaRPr sz="13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</p:grpSp>
          <p:sp>
            <p:nvSpPr>
              <p:cNvPr id="116" name="Google Shape;116;p15"/>
              <p:cNvSpPr txBox="1"/>
              <p:nvPr/>
            </p:nvSpPr>
            <p:spPr>
              <a:xfrm>
                <a:off x="3205970" y="2059654"/>
                <a:ext cx="5622000" cy="6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31115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Roboto"/>
                  <a:buChar char="●"/>
                </a:pPr>
                <a:r>
                  <a:rPr lang="en-US" sz="13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Tested the algorithms on: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1150" lvl="1" marL="9144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Roboto"/>
                  <a:buChar char="○"/>
                </a:pPr>
                <a:r>
                  <a:rPr lang="en-US" sz="13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DREAM3 In-Silico Network Challenge Dataset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1150" lvl="1" marL="9144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Roboto"/>
                  <a:buChar char="○"/>
                </a:pPr>
                <a:r>
                  <a:rPr lang="en-US" sz="13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GTEX-TCGA Human Cancer Dataset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381150" y="47775"/>
            <a:ext cx="77724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Datasets</a:t>
            </a:r>
            <a:endParaRPr/>
          </a:p>
        </p:txBody>
      </p: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6507945" y="4290226"/>
            <a:ext cx="2073900" cy="2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767350" y="905205"/>
            <a:ext cx="3898900" cy="3617556"/>
            <a:chOff x="1127083" y="283725"/>
            <a:chExt cx="2081967" cy="4077958"/>
          </a:xfrm>
        </p:grpSpPr>
        <p:sp>
          <p:nvSpPr>
            <p:cNvPr id="125" name="Google Shape;125;p16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1135165" y="288742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1225917" y="1358038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 simulated gene expression dataset with interventional (gene-knockdown) data</a:t>
              </a:r>
              <a:endParaRPr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1225926" y="195805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The In-silico data was generated by continuous differential equations, which were reasonable approximations of the actual gene regulatory interactions. To this, a reasonable amount of gaussian noise was added.</a:t>
              </a:r>
              <a:endParaRPr sz="8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1178653" y="470592"/>
              <a:ext cx="1870200" cy="8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Dream 3</a:t>
              </a:r>
              <a:r>
                <a:rPr baseline="30000" lang="en-US" sz="20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[4]</a:t>
              </a:r>
              <a:r>
                <a:rPr b="1" lang="en-US" sz="20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 In-Silico Network Inference Challenge Dataset</a:t>
              </a:r>
              <a:endParaRPr sz="20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1127083" y="3040483"/>
              <a:ext cx="2030400" cy="13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b="1"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Two organisms </a:t>
              </a:r>
              <a:r>
                <a:rPr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:  Yeast and E.coli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b="1"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10, 50 and 100 </a:t>
              </a:r>
              <a:r>
                <a:rPr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node expression data for each organism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b="1"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Three experiments: 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○"/>
              </a:pPr>
              <a:r>
                <a:rPr b="1"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Trajectories</a:t>
              </a:r>
              <a:r>
                <a:rPr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- Time course based on environmental </a:t>
              </a:r>
              <a:r>
                <a:rPr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perturbation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○"/>
              </a:pPr>
              <a:r>
                <a:rPr b="1"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heterozygous mutants</a:t>
              </a:r>
              <a:r>
                <a:rPr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-  gene knock-down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○"/>
              </a:pPr>
              <a:r>
                <a:rPr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</a:t>
              </a:r>
              <a:r>
                <a:rPr b="1"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omozygous null mutants </a:t>
              </a:r>
              <a:r>
                <a:rPr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-  gene knock-out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" name="Google Shape;132;p16"/>
          <p:cNvGrpSpPr/>
          <p:nvPr/>
        </p:nvGrpSpPr>
        <p:grpSpPr>
          <a:xfrm>
            <a:off x="4938701" y="905164"/>
            <a:ext cx="3824177" cy="3617397"/>
            <a:chOff x="1118308" y="283725"/>
            <a:chExt cx="2090742" cy="4076400"/>
          </a:xfrm>
        </p:grpSpPr>
        <p:sp>
          <p:nvSpPr>
            <p:cNvPr id="133" name="Google Shape;133;p16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 tissues, out of which we picked </a:t>
              </a:r>
              <a:r>
                <a:rPr b="1"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Breast</a:t>
              </a:r>
              <a:r>
                <a:rPr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and </a:t>
              </a:r>
              <a:r>
                <a:rPr b="1"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Lung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b="1"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1054</a:t>
              </a:r>
              <a:r>
                <a:rPr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b="1"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samples </a:t>
              </a:r>
              <a:r>
                <a:rPr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for Breast -</a:t>
              </a:r>
              <a:r>
                <a:rPr b="1"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965 tumor </a:t>
              </a:r>
              <a:r>
                <a:rPr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and </a:t>
              </a:r>
              <a:r>
                <a:rPr b="1"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89 normal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b="1"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804 samples </a:t>
              </a:r>
              <a:r>
                <a:rPr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for Lung - </a:t>
              </a:r>
              <a:r>
                <a:rPr b="1"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491 tumor </a:t>
              </a:r>
              <a:r>
                <a:rPr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and </a:t>
              </a:r>
              <a:r>
                <a:rPr b="1"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313 normal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benchmark gene regulatory networks were obtained from </a:t>
              </a:r>
              <a:r>
                <a:rPr b="1" lang="en-U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grand gene regulatory network database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" name="Google Shape;136;p16"/>
          <p:cNvSpPr/>
          <p:nvPr/>
        </p:nvSpPr>
        <p:spPr>
          <a:xfrm>
            <a:off x="5006400" y="905175"/>
            <a:ext cx="3699600" cy="2208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1D7E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16"/>
          <p:cNvGrpSpPr/>
          <p:nvPr/>
        </p:nvGrpSpPr>
        <p:grpSpPr>
          <a:xfrm>
            <a:off x="5375987" y="1067896"/>
            <a:ext cx="3217880" cy="1892938"/>
            <a:chOff x="1233885" y="555421"/>
            <a:chExt cx="1815037" cy="2187104"/>
          </a:xfrm>
        </p:grpSpPr>
        <p:sp>
          <p:nvSpPr>
            <p:cNvPr id="138" name="Google Shape;138;p16"/>
            <p:cNvSpPr/>
            <p:nvPr/>
          </p:nvSpPr>
          <p:spPr>
            <a:xfrm>
              <a:off x="1233923" y="1344919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 well studied real-world dataset of numerous cancer types (TCGA) and non-cancer (GTEX) gene expression data</a:t>
              </a:r>
              <a:endParaRPr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1233921" y="2214525"/>
              <a:ext cx="18150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The dataset consists of RNA-seq expression profiles of both cancer and non-cancer tissues </a:t>
              </a:r>
              <a:endParaRPr sz="8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1233885" y="555421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GTEX-TCGA Human Cancer Dataset</a:t>
              </a:r>
              <a:endParaRPr sz="19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5965899" y="3693809"/>
            <a:ext cx="2070900" cy="24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7" name="Google Shape;147;p17"/>
          <p:cNvGrpSpPr/>
          <p:nvPr/>
        </p:nvGrpSpPr>
        <p:grpSpPr>
          <a:xfrm>
            <a:off x="733311" y="2605448"/>
            <a:ext cx="6380395" cy="842084"/>
            <a:chOff x="1593000" y="2322568"/>
            <a:chExt cx="5957975" cy="643500"/>
          </a:xfrm>
        </p:grpSpPr>
        <p:sp>
          <p:nvSpPr>
            <p:cNvPr id="148" name="Google Shape;148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149" name="Google Shape;149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150" name="Google Shape;150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2342616" y="2399942"/>
              <a:ext cx="20451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Mutual Information(MI)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Dependence between two variables X and Y</a:t>
              </a:r>
              <a:endParaRPr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8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t/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829" y="1121133"/>
            <a:ext cx="2070778" cy="5025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17"/>
          <p:cNvGrpSpPr/>
          <p:nvPr/>
        </p:nvGrpSpPr>
        <p:grpSpPr>
          <a:xfrm>
            <a:off x="733311" y="872862"/>
            <a:ext cx="6380395" cy="842084"/>
            <a:chOff x="1593000" y="2322568"/>
            <a:chExt cx="5957975" cy="643500"/>
          </a:xfrm>
        </p:grpSpPr>
        <p:sp>
          <p:nvSpPr>
            <p:cNvPr id="157" name="Google Shape;157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158" name="Google Shape;158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159" name="Google Shape;159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Entropy 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Average uncertainty of variable X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8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4569045" y="2323745"/>
              <a:ext cx="2790000" cy="642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228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t/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733311" y="1739153"/>
            <a:ext cx="6380395" cy="842084"/>
            <a:chOff x="1593000" y="2322568"/>
            <a:chExt cx="5957975" cy="643500"/>
          </a:xfrm>
        </p:grpSpPr>
        <p:sp>
          <p:nvSpPr>
            <p:cNvPr id="165" name="Google Shape;165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166" name="Google Shape;166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167" name="Google Shape;167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Joint Entropy</a:t>
              </a:r>
              <a:br>
                <a:rPr lang="en-US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</a:br>
              <a:r>
                <a:rPr lang="en-US" sz="9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Average uncertainty of set of </a:t>
              </a:r>
              <a:r>
                <a:rPr lang="en-US" sz="9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variables </a:t>
              </a:r>
              <a:r>
                <a:rPr lang="en-US" sz="9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X,Y</a:t>
              </a:r>
              <a:endParaRPr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8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t/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72" name="Google Shape;1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881" y="1084514"/>
            <a:ext cx="2070775" cy="502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1882" y="1902988"/>
            <a:ext cx="3200895" cy="6360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17"/>
          <p:cNvGrpSpPr/>
          <p:nvPr/>
        </p:nvGrpSpPr>
        <p:grpSpPr>
          <a:xfrm>
            <a:off x="733308" y="3471608"/>
            <a:ext cx="6380395" cy="913384"/>
            <a:chOff x="1593000" y="2322568"/>
            <a:chExt cx="5957975" cy="643500"/>
          </a:xfrm>
        </p:grpSpPr>
        <p:sp>
          <p:nvSpPr>
            <p:cNvPr id="175" name="Google Shape;175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176" name="Google Shape;176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177" name="Google Shape;177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2342619" y="2399947"/>
              <a:ext cx="19407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Conditional Mutual Information (CMI)</a:t>
              </a:r>
              <a:endParaRPr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Conditional dependency between two variables given other variable(s)</a:t>
              </a:r>
              <a:endParaRPr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8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t/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82" name="Google Shape;1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1882" y="2875998"/>
            <a:ext cx="3200895" cy="300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1882" y="3693809"/>
            <a:ext cx="4308444" cy="33804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7"/>
          <p:cNvSpPr txBox="1"/>
          <p:nvPr>
            <p:ph type="title"/>
          </p:nvPr>
        </p:nvSpPr>
        <p:spPr>
          <a:xfrm>
            <a:off x="457200" y="114300"/>
            <a:ext cx="7815600" cy="63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Methodology - PCA CMI 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457200" y="114300"/>
            <a:ext cx="5262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Methodology - PCA CMI</a:t>
            </a:r>
            <a:endParaRPr sz="3100"/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5971301" y="4113951"/>
            <a:ext cx="1886100" cy="24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2" name="Google Shape;192;p18"/>
          <p:cNvGrpSpPr/>
          <p:nvPr/>
        </p:nvGrpSpPr>
        <p:grpSpPr>
          <a:xfrm>
            <a:off x="5798927" y="1514355"/>
            <a:ext cx="3299089" cy="2696821"/>
            <a:chOff x="5632317" y="1189775"/>
            <a:chExt cx="3305700" cy="3210883"/>
          </a:xfrm>
        </p:grpSpPr>
        <p:sp>
          <p:nvSpPr>
            <p:cNvPr id="193" name="Google Shape;193;p1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" name="Google Shape;194;p18"/>
            <p:cNvSpPr txBox="1"/>
            <p:nvPr/>
          </p:nvSpPr>
          <p:spPr>
            <a:xfrm>
              <a:off x="5848823" y="1784958"/>
              <a:ext cx="2443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50000"/>
                </a:lnSpc>
                <a:spcBef>
                  <a:spcPts val="520"/>
                </a:spcBef>
                <a:spcAft>
                  <a:spcPts val="0"/>
                </a:spcAft>
                <a:buClr>
                  <a:srgbClr val="6E6259"/>
                </a:buClr>
                <a:buSzPts val="1100"/>
                <a:buFont typeface="Times"/>
                <a:buChar char="➢"/>
              </a:pPr>
              <a:r>
                <a:rPr lang="en-US" sz="1100">
                  <a:solidFill>
                    <a:srgbClr val="6E6259"/>
                  </a:solidFill>
                  <a:latin typeface="Open Sans"/>
                  <a:ea typeface="Open Sans"/>
                  <a:cs typeface="Open Sans"/>
                  <a:sym typeface="Open Sans"/>
                </a:rPr>
                <a:t>If T &gt;= L, select </a:t>
              </a:r>
              <a:r>
                <a:rPr b="1" lang="en-US" sz="1100">
                  <a:solidFill>
                    <a:srgbClr val="6E6259"/>
                  </a:solidFill>
                  <a:latin typeface="Open Sans"/>
                  <a:ea typeface="Open Sans"/>
                  <a:cs typeface="Open Sans"/>
                  <a:sym typeface="Open Sans"/>
                </a:rPr>
                <a:t>L</a:t>
              </a:r>
              <a:r>
                <a:rPr lang="en-US" sz="1100">
                  <a:solidFill>
                    <a:srgbClr val="6E6259"/>
                  </a:solidFill>
                  <a:latin typeface="Open Sans"/>
                  <a:ea typeface="Open Sans"/>
                  <a:cs typeface="Open Sans"/>
                  <a:sym typeface="Open Sans"/>
                </a:rPr>
                <a:t> genes from </a:t>
              </a:r>
              <a:r>
                <a:rPr b="1" lang="en-US" sz="1100">
                  <a:solidFill>
                    <a:srgbClr val="6E6259"/>
                  </a:solidFill>
                  <a:latin typeface="Open Sans"/>
                  <a:ea typeface="Open Sans"/>
                  <a:cs typeface="Open Sans"/>
                  <a:sym typeface="Open Sans"/>
                </a:rPr>
                <a:t>T</a:t>
              </a:r>
              <a:r>
                <a:rPr lang="en-US" sz="1100">
                  <a:solidFill>
                    <a:srgbClr val="6E6259"/>
                  </a:solidFill>
                  <a:latin typeface="Open Sans"/>
                  <a:ea typeface="Open Sans"/>
                  <a:cs typeface="Open Sans"/>
                  <a:sym typeface="Open Sans"/>
                </a:rPr>
                <a:t> adjacent genes and let them be K = {k</a:t>
              </a:r>
              <a:r>
                <a:rPr baseline="-25000" lang="en-US" sz="1100">
                  <a:solidFill>
                    <a:srgbClr val="6E6259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r>
                <a:rPr lang="en-US" sz="1100">
                  <a:solidFill>
                    <a:srgbClr val="6E6259"/>
                  </a:solidFill>
                  <a:latin typeface="Open Sans"/>
                  <a:ea typeface="Open Sans"/>
                  <a:cs typeface="Open Sans"/>
                  <a:sym typeface="Open Sans"/>
                </a:rPr>
                <a:t>,....k</a:t>
              </a:r>
              <a:r>
                <a:rPr baseline="-25000" lang="en-US" sz="1100">
                  <a:solidFill>
                    <a:srgbClr val="6E6259"/>
                  </a:solidFill>
                  <a:latin typeface="Open Sans"/>
                  <a:ea typeface="Open Sans"/>
                  <a:cs typeface="Open Sans"/>
                  <a:sym typeface="Open Sans"/>
                </a:rPr>
                <a:t>L</a:t>
              </a:r>
              <a:r>
                <a:rPr lang="en-US" sz="1100">
                  <a:solidFill>
                    <a:srgbClr val="6E6259"/>
                  </a:solidFill>
                  <a:latin typeface="Open Sans"/>
                  <a:ea typeface="Open Sans"/>
                  <a:cs typeface="Open Sans"/>
                  <a:sym typeface="Open Sans"/>
                </a:rPr>
                <a:t>}</a:t>
              </a:r>
              <a:endParaRPr sz="1100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2984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E6259"/>
                </a:buClr>
                <a:buSzPts val="1100"/>
                <a:buFont typeface="Times"/>
                <a:buChar char="➢"/>
              </a:pPr>
              <a:r>
                <a:rPr lang="en-US" sz="1100">
                  <a:solidFill>
                    <a:srgbClr val="6E6259"/>
                  </a:solidFill>
                  <a:latin typeface="Open Sans"/>
                  <a:ea typeface="Open Sans"/>
                  <a:cs typeface="Open Sans"/>
                  <a:sym typeface="Open Sans"/>
                </a:rPr>
                <a:t>CMI(i, j|K) for all K and choose maximum one I</a:t>
              </a:r>
              <a:r>
                <a:rPr baseline="-25000" lang="en-US" sz="1100">
                  <a:solidFill>
                    <a:srgbClr val="6E6259"/>
                  </a:solidFill>
                  <a:latin typeface="Open Sans"/>
                  <a:ea typeface="Open Sans"/>
                  <a:cs typeface="Open Sans"/>
                  <a:sym typeface="Open Sans"/>
                </a:rPr>
                <a:t>max</a:t>
              </a:r>
              <a:r>
                <a:rPr lang="en-US" sz="1100">
                  <a:solidFill>
                    <a:srgbClr val="6E6259"/>
                  </a:solidFill>
                  <a:latin typeface="Open Sans"/>
                  <a:ea typeface="Open Sans"/>
                  <a:cs typeface="Open Sans"/>
                  <a:sym typeface="Open Sans"/>
                </a:rPr>
                <a:t>(i, j|K).</a:t>
              </a:r>
              <a:endParaRPr sz="1100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2984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E6259"/>
                </a:buClr>
                <a:buSzPts val="1100"/>
                <a:buFont typeface="Times"/>
                <a:buChar char="➢"/>
              </a:pPr>
              <a:r>
                <a:rPr lang="en-US" sz="1100">
                  <a:solidFill>
                    <a:srgbClr val="6E6259"/>
                  </a:solidFill>
                  <a:latin typeface="Open Sans"/>
                  <a:ea typeface="Open Sans"/>
                  <a:cs typeface="Open Sans"/>
                  <a:sym typeface="Open Sans"/>
                </a:rPr>
                <a:t>If I</a:t>
              </a:r>
              <a:r>
                <a:rPr baseline="-25000" lang="en-US" sz="1100">
                  <a:solidFill>
                    <a:srgbClr val="6E6259"/>
                  </a:solidFill>
                  <a:latin typeface="Open Sans"/>
                  <a:ea typeface="Open Sans"/>
                  <a:cs typeface="Open Sans"/>
                  <a:sym typeface="Open Sans"/>
                </a:rPr>
                <a:t>max</a:t>
              </a:r>
              <a:r>
                <a:rPr lang="en-US" sz="1100">
                  <a:solidFill>
                    <a:srgbClr val="6E6259"/>
                  </a:solidFill>
                  <a:latin typeface="Open Sans"/>
                  <a:ea typeface="Open Sans"/>
                  <a:cs typeface="Open Sans"/>
                  <a:sym typeface="Open Sans"/>
                </a:rPr>
                <a:t>(i, j|K) &lt; </a:t>
              </a:r>
              <a:r>
                <a:rPr lang="en-US" sz="1200">
                  <a:solidFill>
                    <a:srgbClr val="6E6259"/>
                  </a:solidFill>
                  <a:latin typeface="Open Sans"/>
                  <a:ea typeface="Open Sans"/>
                  <a:cs typeface="Open Sans"/>
                  <a:sym typeface="Open Sans"/>
                </a:rPr>
                <a:t>𝞱</a:t>
              </a:r>
              <a:r>
                <a:rPr lang="en-US" sz="1100">
                  <a:solidFill>
                    <a:srgbClr val="6E6259"/>
                  </a:solidFill>
                  <a:latin typeface="Open Sans"/>
                  <a:ea typeface="Open Sans"/>
                  <a:cs typeface="Open Sans"/>
                  <a:sym typeface="Open Sans"/>
                </a:rPr>
                <a:t>, set G(i, j)=0</a:t>
              </a:r>
              <a:endParaRPr sz="1100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2984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E6259"/>
                </a:buClr>
                <a:buSzPts val="1100"/>
                <a:buFont typeface="Times"/>
                <a:buChar char="➢"/>
              </a:pPr>
              <a:r>
                <a:rPr lang="en-US" sz="1100">
                  <a:solidFill>
                    <a:srgbClr val="6E6259"/>
                  </a:solidFill>
                  <a:latin typeface="Open Sans"/>
                  <a:ea typeface="Open Sans"/>
                  <a:cs typeface="Open Sans"/>
                  <a:sym typeface="Open Sans"/>
                </a:rPr>
                <a:t>Return to step 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5" name="Google Shape;195;p18"/>
          <p:cNvGrpSpPr/>
          <p:nvPr/>
        </p:nvGrpSpPr>
        <p:grpSpPr>
          <a:xfrm>
            <a:off x="177875" y="1514535"/>
            <a:ext cx="3539806" cy="2692116"/>
            <a:chOff x="0" y="1189989"/>
            <a:chExt cx="3546900" cy="3205282"/>
          </a:xfrm>
        </p:grpSpPr>
        <p:sp>
          <p:nvSpPr>
            <p:cNvPr id="196" name="Google Shape;196;p1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0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18"/>
            <p:cNvSpPr txBox="1"/>
            <p:nvPr/>
          </p:nvSpPr>
          <p:spPr>
            <a:xfrm>
              <a:off x="347169" y="1779571"/>
              <a:ext cx="24966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50000"/>
                </a:lnSpc>
                <a:spcBef>
                  <a:spcPts val="520"/>
                </a:spcBef>
                <a:spcAft>
                  <a:spcPts val="0"/>
                </a:spcAft>
                <a:buClr>
                  <a:srgbClr val="6E6259"/>
                </a:buClr>
                <a:buSzPts val="1200"/>
                <a:buFont typeface="Times"/>
                <a:buChar char="➢"/>
              </a:pPr>
              <a:r>
                <a:rPr lang="en-US" sz="1200">
                  <a:solidFill>
                    <a:srgbClr val="6E6259"/>
                  </a:solidFill>
                  <a:latin typeface="Open Sans"/>
                  <a:ea typeface="Open Sans"/>
                  <a:cs typeface="Open Sans"/>
                  <a:sym typeface="Open Sans"/>
                </a:rPr>
                <a:t>Input gene expression data</a:t>
              </a:r>
              <a:endParaRPr sz="1200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E6259"/>
                </a:buClr>
                <a:buSzPts val="1200"/>
                <a:buFont typeface="Times"/>
                <a:buChar char="➢"/>
              </a:pPr>
              <a:r>
                <a:rPr lang="en-US" sz="1200">
                  <a:solidFill>
                    <a:srgbClr val="6E6259"/>
                  </a:solidFill>
                  <a:latin typeface="Open Sans"/>
                  <a:ea typeface="Open Sans"/>
                  <a:cs typeface="Open Sans"/>
                  <a:sym typeface="Open Sans"/>
                </a:rPr>
                <a:t>set parameter 𝞱</a:t>
              </a:r>
              <a:endParaRPr sz="1200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E6259"/>
                </a:buClr>
                <a:buSzPts val="1200"/>
                <a:buFont typeface="Times"/>
                <a:buChar char="➢"/>
              </a:pPr>
              <a:r>
                <a:rPr lang="en-US" sz="1200">
                  <a:solidFill>
                    <a:srgbClr val="6E6259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generate complete network G for all genes</a:t>
              </a:r>
              <a:endParaRPr sz="1200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E6259"/>
                </a:buClr>
                <a:buSzPts val="1200"/>
                <a:buFont typeface="Times"/>
                <a:buChar char="➢"/>
              </a:pPr>
              <a:r>
                <a:rPr lang="en-US" sz="1200">
                  <a:solidFill>
                    <a:srgbClr val="6E6259"/>
                  </a:solidFill>
                  <a:latin typeface="Open Sans"/>
                  <a:ea typeface="Open Sans"/>
                  <a:cs typeface="Open Sans"/>
                  <a:sym typeface="Open Sans"/>
                </a:rPr>
                <a:t>set L = -1</a:t>
              </a:r>
              <a:endParaRPr sz="4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8" name="Google Shape;198;p18"/>
          <p:cNvGrpSpPr/>
          <p:nvPr/>
        </p:nvGrpSpPr>
        <p:grpSpPr>
          <a:xfrm>
            <a:off x="3074675" y="1514349"/>
            <a:ext cx="3000127" cy="2715353"/>
            <a:chOff x="2897807" y="1189775"/>
            <a:chExt cx="3352097" cy="3232948"/>
          </a:xfrm>
        </p:grpSpPr>
        <p:sp>
          <p:nvSpPr>
            <p:cNvPr id="199" name="Google Shape;199;p1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p18"/>
            <p:cNvSpPr txBox="1"/>
            <p:nvPr/>
          </p:nvSpPr>
          <p:spPr>
            <a:xfrm>
              <a:off x="2897807" y="1807023"/>
              <a:ext cx="30663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50000"/>
                </a:lnSpc>
                <a:spcBef>
                  <a:spcPts val="520"/>
                </a:spcBef>
                <a:spcAft>
                  <a:spcPts val="0"/>
                </a:spcAft>
                <a:buClr>
                  <a:srgbClr val="6E6259"/>
                </a:buClr>
                <a:buSzPts val="1200"/>
                <a:buFont typeface="Times"/>
                <a:buChar char="➢"/>
              </a:pPr>
              <a:r>
                <a:rPr lang="en-US" sz="1200">
                  <a:solidFill>
                    <a:srgbClr val="6E6259"/>
                  </a:solidFill>
                  <a:latin typeface="Open Sans"/>
                  <a:ea typeface="Open Sans"/>
                  <a:cs typeface="Open Sans"/>
                  <a:sym typeface="Open Sans"/>
                </a:rPr>
                <a:t>Increment L value by 1</a:t>
              </a:r>
              <a:endParaRPr sz="1200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E6259"/>
                </a:buClr>
                <a:buSzPts val="1200"/>
                <a:buFont typeface="Times"/>
                <a:buChar char="➢"/>
              </a:pPr>
              <a:r>
                <a:rPr lang="en-US" sz="1200">
                  <a:solidFill>
                    <a:srgbClr val="6E6259"/>
                  </a:solidFill>
                  <a:latin typeface="Open Sans"/>
                  <a:ea typeface="Open Sans"/>
                  <a:cs typeface="Open Sans"/>
                  <a:sym typeface="Open Sans"/>
                </a:rPr>
                <a:t>For a non-zero edge G(i, j)!=0, </a:t>
              </a:r>
              <a:endParaRPr sz="1200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1" marL="9144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E6259"/>
                </a:buClr>
                <a:buSzPts val="1200"/>
                <a:buFont typeface="Times"/>
                <a:buChar char="○"/>
              </a:pPr>
              <a:r>
                <a:rPr lang="en-US" sz="1200">
                  <a:solidFill>
                    <a:srgbClr val="6E6259"/>
                  </a:solidFill>
                  <a:latin typeface="Open Sans"/>
                  <a:ea typeface="Open Sans"/>
                  <a:cs typeface="Open Sans"/>
                  <a:sym typeface="Open Sans"/>
                </a:rPr>
                <a:t>compute all the adjacent genes connected with both i and j</a:t>
              </a:r>
              <a:endParaRPr sz="1200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1" marL="9144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E6259"/>
                </a:buClr>
                <a:buSzPts val="1200"/>
                <a:buFont typeface="Times"/>
                <a:buChar char="○"/>
              </a:pPr>
              <a:r>
                <a:rPr lang="en-US" sz="1200">
                  <a:solidFill>
                    <a:srgbClr val="6E6259"/>
                  </a:solidFill>
                  <a:latin typeface="Open Sans"/>
                  <a:ea typeface="Open Sans"/>
                  <a:cs typeface="Open Sans"/>
                  <a:sym typeface="Open Sans"/>
                </a:rPr>
                <a:t>assign the count to the variable T. </a:t>
              </a:r>
              <a:endParaRPr sz="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01" name="Google Shape;2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0286" y="61800"/>
            <a:ext cx="1947025" cy="1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type="title"/>
          </p:nvPr>
        </p:nvSpPr>
        <p:spPr>
          <a:xfrm>
            <a:off x="685800" y="-38100"/>
            <a:ext cx="77724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Methodology - PCA CMI</a:t>
            </a:r>
            <a:endParaRPr sz="3200"/>
          </a:p>
        </p:txBody>
      </p:sp>
      <p:sp>
        <p:nvSpPr>
          <p:cNvPr id="208" name="Google Shape;208;p19"/>
          <p:cNvSpPr txBox="1"/>
          <p:nvPr>
            <p:ph idx="12" type="sldNum"/>
          </p:nvPr>
        </p:nvSpPr>
        <p:spPr>
          <a:xfrm>
            <a:off x="6553200" y="4286250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9" name="Google Shape;2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13" y="722713"/>
            <a:ext cx="7688970" cy="369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type="title"/>
          </p:nvPr>
        </p:nvSpPr>
        <p:spPr>
          <a:xfrm>
            <a:off x="419100" y="161025"/>
            <a:ext cx="77724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 algorithm implementation</a:t>
            </a:r>
            <a:endParaRPr/>
          </a:p>
        </p:txBody>
      </p:sp>
      <p:sp>
        <p:nvSpPr>
          <p:cNvPr id="216" name="Google Shape;216;p20"/>
          <p:cNvSpPr txBox="1"/>
          <p:nvPr>
            <p:ph idx="1" type="body"/>
          </p:nvPr>
        </p:nvSpPr>
        <p:spPr>
          <a:xfrm>
            <a:off x="762000" y="1200150"/>
            <a:ext cx="76200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 txBox="1"/>
          <p:nvPr>
            <p:ph idx="12" type="sldNum"/>
          </p:nvPr>
        </p:nvSpPr>
        <p:spPr>
          <a:xfrm>
            <a:off x="6553200" y="4286250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18" name="Google Shape;218;p20"/>
          <p:cNvGraphicFramePr/>
          <p:nvPr/>
        </p:nvGraphicFramePr>
        <p:xfrm>
          <a:off x="952500" y="156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{BFE5EF39-97F2-4B10-87B3-81047C7246C2}</a:tableStyleId>
              </a:tblPr>
              <a:tblGrid>
                <a:gridCol w="2430100"/>
                <a:gridCol w="2771825"/>
                <a:gridCol w="2037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C8102E"/>
                          </a:solidFill>
                        </a:rPr>
                        <a:t>Method</a:t>
                      </a:r>
                      <a:endParaRPr>
                        <a:solidFill>
                          <a:srgbClr val="C8102E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C8102E"/>
                          </a:solidFill>
                        </a:rPr>
                        <a:t>Input</a:t>
                      </a:r>
                      <a:endParaRPr>
                        <a:solidFill>
                          <a:srgbClr val="C8102E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C8102E"/>
                          </a:solidFill>
                        </a:rPr>
                        <a:t>Output</a:t>
                      </a:r>
                      <a:endParaRPr>
                        <a:solidFill>
                          <a:srgbClr val="C8102E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E6259"/>
                          </a:solidFill>
                        </a:rPr>
                        <a:t>conditional_mutual_info</a:t>
                      </a:r>
                      <a:endParaRPr b="1">
                        <a:solidFill>
                          <a:srgbClr val="6E62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6E6259"/>
                          </a:solidFill>
                        </a:rPr>
                        <a:t>gene1, gene2, gene3 (optional for mutual info)</a:t>
                      </a:r>
                      <a:endParaRPr>
                        <a:solidFill>
                          <a:srgbClr val="6E62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6E6259"/>
                          </a:solidFill>
                        </a:rPr>
                        <a:t>CMI/MI value</a:t>
                      </a:r>
                      <a:endParaRPr>
                        <a:solidFill>
                          <a:srgbClr val="6E625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E6259"/>
                          </a:solidFill>
                        </a:rPr>
                        <a:t>pca_cmi</a:t>
                      </a:r>
                      <a:endParaRPr b="1">
                        <a:solidFill>
                          <a:srgbClr val="6E62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6E6259"/>
                          </a:solidFill>
                        </a:rPr>
                        <a:t>dataset, theta value, max order</a:t>
                      </a:r>
                      <a:endParaRPr>
                        <a:solidFill>
                          <a:srgbClr val="6E62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6E6259"/>
                          </a:solidFill>
                        </a:rPr>
                        <a:t>predicted graph</a:t>
                      </a:r>
                      <a:endParaRPr>
                        <a:solidFill>
                          <a:srgbClr val="6E625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E6259"/>
                          </a:solidFill>
                        </a:rPr>
                        <a:t>remove_edges</a:t>
                      </a:r>
                      <a:endParaRPr b="1">
                        <a:solidFill>
                          <a:srgbClr val="6E62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6E6259"/>
                          </a:solidFill>
                        </a:rPr>
                        <a:t>predicted graph, dataset, L value, theta value</a:t>
                      </a:r>
                      <a:endParaRPr>
                        <a:solidFill>
                          <a:srgbClr val="6E62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6E6259"/>
                          </a:solidFill>
                        </a:rPr>
                        <a:t>predicted graph</a:t>
                      </a:r>
                      <a:endParaRPr>
                        <a:solidFill>
                          <a:srgbClr val="6E6259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title"/>
          </p:nvPr>
        </p:nvSpPr>
        <p:spPr>
          <a:xfrm>
            <a:off x="457200" y="114300"/>
            <a:ext cx="77724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IC Algorithm Approach</a:t>
            </a:r>
            <a:endParaRPr/>
          </a:p>
        </p:txBody>
      </p:sp>
      <p:sp>
        <p:nvSpPr>
          <p:cNvPr id="225" name="Google Shape;225;p21"/>
          <p:cNvSpPr txBox="1"/>
          <p:nvPr>
            <p:ph idx="1" type="body"/>
          </p:nvPr>
        </p:nvSpPr>
        <p:spPr>
          <a:xfrm>
            <a:off x="564000" y="869849"/>
            <a:ext cx="7665600" cy="58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1700"/>
              <a:t>IC Algorithm</a:t>
            </a:r>
            <a:r>
              <a:rPr baseline="30000" lang="en-US" sz="1700"/>
              <a:t>[5]</a:t>
            </a:r>
            <a:r>
              <a:rPr lang="en-US" sz="1700"/>
              <a:t> provides a way to identify which equivalence class a distribution belongs to, given the conditional independencies.</a:t>
            </a:r>
            <a:endParaRPr sz="1700"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26" name="Google Shape;226;p21"/>
          <p:cNvSpPr txBox="1"/>
          <p:nvPr>
            <p:ph idx="12" type="sldNum"/>
          </p:nvPr>
        </p:nvSpPr>
        <p:spPr>
          <a:xfrm>
            <a:off x="6538256" y="4188914"/>
            <a:ext cx="2073900" cy="256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7" name="Google Shape;227;p21"/>
          <p:cNvGrpSpPr/>
          <p:nvPr/>
        </p:nvGrpSpPr>
        <p:grpSpPr>
          <a:xfrm>
            <a:off x="5687151" y="1651105"/>
            <a:ext cx="3168844" cy="2899996"/>
            <a:chOff x="5632317" y="1189775"/>
            <a:chExt cx="3305700" cy="3483061"/>
          </a:xfrm>
        </p:grpSpPr>
        <p:sp>
          <p:nvSpPr>
            <p:cNvPr id="228" name="Google Shape;228;p21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Edge orientation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" name="Google Shape;229;p21"/>
            <p:cNvSpPr txBox="1"/>
            <p:nvPr/>
          </p:nvSpPr>
          <p:spPr>
            <a:xfrm>
              <a:off x="5953643" y="1913136"/>
              <a:ext cx="2887500" cy="27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666666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Use the rules for edge orientation to orient as many edges as possible, such that they do not form cycles or v-structures</a:t>
              </a:r>
              <a:endParaRPr sz="11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30" name="Google Shape;230;p21"/>
          <p:cNvGrpSpPr/>
          <p:nvPr/>
        </p:nvGrpSpPr>
        <p:grpSpPr>
          <a:xfrm>
            <a:off x="288012" y="1651283"/>
            <a:ext cx="3400058" cy="2866731"/>
            <a:chOff x="0" y="1189989"/>
            <a:chExt cx="3546900" cy="3443107"/>
          </a:xfrm>
        </p:grpSpPr>
        <p:sp>
          <p:nvSpPr>
            <p:cNvPr id="231" name="Google Shape;231;p21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Skeleton Recovery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" name="Google Shape;232;p21"/>
            <p:cNvSpPr txBox="1"/>
            <p:nvPr/>
          </p:nvSpPr>
          <p:spPr>
            <a:xfrm>
              <a:off x="382785" y="1924396"/>
              <a:ext cx="2629200" cy="270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666666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Start with an empty graph containing the vertices (V)</a:t>
              </a:r>
              <a:endParaRPr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666666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Search for a set </a:t>
              </a:r>
              <a:r>
                <a:rPr i="1" lang="en-US" sz="1200">
                  <a:solidFill>
                    <a:srgbClr val="666666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S</a:t>
              </a:r>
              <a:r>
                <a:rPr baseline="-25000" i="1" lang="en-US" sz="950">
                  <a:solidFill>
                    <a:srgbClr val="666666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ab</a:t>
              </a:r>
              <a:r>
                <a:rPr lang="en-US" sz="1200">
                  <a:solidFill>
                    <a:srgbClr val="666666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 such that conditional independence between </a:t>
              </a:r>
              <a:r>
                <a:rPr i="1" lang="en-US" sz="1200">
                  <a:solidFill>
                    <a:srgbClr val="666666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a</a:t>
              </a:r>
              <a:r>
                <a:rPr lang="en-US" sz="1200">
                  <a:solidFill>
                    <a:srgbClr val="666666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 and </a:t>
              </a:r>
              <a:r>
                <a:rPr i="1" lang="en-US" sz="1200">
                  <a:solidFill>
                    <a:srgbClr val="666666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b</a:t>
              </a:r>
              <a:r>
                <a:rPr lang="en-US" sz="1200">
                  <a:solidFill>
                    <a:srgbClr val="666666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 given </a:t>
              </a:r>
              <a:r>
                <a:rPr b="1" i="1" lang="en-US" sz="1200">
                  <a:solidFill>
                    <a:srgbClr val="666666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S</a:t>
              </a:r>
              <a:r>
                <a:rPr b="1" baseline="-25000" i="1" lang="en-US" sz="1000">
                  <a:solidFill>
                    <a:srgbClr val="666666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ab</a:t>
              </a:r>
              <a:r>
                <a:rPr b="1" lang="en-US" sz="1200">
                  <a:solidFill>
                    <a:srgbClr val="666666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 (</a:t>
              </a:r>
              <a:r>
                <a:rPr b="1" i="1" lang="en-US" sz="1200">
                  <a:solidFill>
                    <a:srgbClr val="666666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a</a:t>
              </a:r>
              <a:r>
                <a:rPr b="1" lang="en-US" sz="1200">
                  <a:solidFill>
                    <a:srgbClr val="666666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 ⊥ </a:t>
              </a:r>
              <a:r>
                <a:rPr b="1" i="1" lang="en-US" sz="1200">
                  <a:solidFill>
                    <a:srgbClr val="666666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b</a:t>
              </a:r>
              <a:r>
                <a:rPr b="1" lang="en-US" sz="1200">
                  <a:solidFill>
                    <a:srgbClr val="666666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|</a:t>
              </a:r>
              <a:r>
                <a:rPr b="1" i="1" lang="en-US" sz="1200">
                  <a:solidFill>
                    <a:srgbClr val="666666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S</a:t>
              </a:r>
              <a:r>
                <a:rPr b="1" baseline="-25000" i="1" lang="en-US" sz="1000">
                  <a:solidFill>
                    <a:srgbClr val="666666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ab</a:t>
              </a:r>
              <a:r>
                <a:rPr lang="en-US" sz="1200">
                  <a:solidFill>
                    <a:srgbClr val="666666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) holds in </a:t>
              </a:r>
              <a:r>
                <a:rPr i="1" lang="en-US" sz="1200">
                  <a:solidFill>
                    <a:srgbClr val="666666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p</a:t>
              </a:r>
              <a:r>
                <a:rPr lang="en-US" sz="1200">
                  <a:solidFill>
                    <a:srgbClr val="666666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({</a:t>
              </a:r>
              <a:r>
                <a:rPr i="1" lang="en-US" sz="1200">
                  <a:solidFill>
                    <a:srgbClr val="666666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V</a:t>
              </a:r>
              <a:r>
                <a:rPr lang="en-US" sz="1200">
                  <a:solidFill>
                    <a:srgbClr val="666666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})</a:t>
              </a:r>
              <a:endParaRPr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666666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Add an edge between </a:t>
              </a:r>
              <a:r>
                <a:rPr i="1" lang="en-US" sz="1200">
                  <a:solidFill>
                    <a:srgbClr val="666666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a</a:t>
              </a:r>
              <a:r>
                <a:rPr lang="en-US" sz="1200">
                  <a:solidFill>
                    <a:srgbClr val="666666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 and </a:t>
              </a:r>
              <a:r>
                <a:rPr i="1" lang="en-US" sz="1200">
                  <a:solidFill>
                    <a:srgbClr val="666666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b </a:t>
              </a:r>
              <a:r>
                <a:rPr lang="en-US" sz="1200">
                  <a:solidFill>
                    <a:srgbClr val="666666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if such a set </a:t>
              </a:r>
              <a:r>
                <a:rPr i="1" lang="en-US" sz="1200">
                  <a:solidFill>
                    <a:srgbClr val="666666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S</a:t>
              </a:r>
              <a:r>
                <a:rPr baseline="-25000" i="1" lang="en-US" sz="1200">
                  <a:solidFill>
                    <a:srgbClr val="666666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ab</a:t>
              </a:r>
              <a:r>
                <a:rPr lang="en-US" sz="1200">
                  <a:solidFill>
                    <a:srgbClr val="666666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 cannot be found</a:t>
              </a:r>
              <a:endParaRPr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33" name="Google Shape;233;p21"/>
          <p:cNvGrpSpPr/>
          <p:nvPr/>
        </p:nvGrpSpPr>
        <p:grpSpPr>
          <a:xfrm>
            <a:off x="3110326" y="1651105"/>
            <a:ext cx="3168844" cy="2899997"/>
            <a:chOff x="2944204" y="1189775"/>
            <a:chExt cx="3305700" cy="3483061"/>
          </a:xfrm>
        </p:grpSpPr>
        <p:sp>
          <p:nvSpPr>
            <p:cNvPr id="234" name="Google Shape;234;p21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Identifying v-structures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" name="Google Shape;235;p21"/>
            <p:cNvSpPr txBox="1"/>
            <p:nvPr/>
          </p:nvSpPr>
          <p:spPr>
            <a:xfrm>
              <a:off x="3478941" y="1913136"/>
              <a:ext cx="2236200" cy="27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666666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For each pair of non-adjacent nodes a and b with a common adjacent node c check if c belongs to S</a:t>
              </a:r>
              <a:r>
                <a:rPr baseline="-25000" lang="en-US" sz="1200">
                  <a:solidFill>
                    <a:srgbClr val="666666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ab</a:t>
              </a:r>
              <a:endParaRPr baseline="-25000"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rgbClr val="666666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If it does, then continue.</a:t>
              </a:r>
              <a:endParaRPr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rgbClr val="666666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If it does not, then add arrowheads pointing at c to the edges (i.e., a → c ← b).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0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236" name="Google Shape;2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6150" y="2972850"/>
            <a:ext cx="1026000" cy="2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6850" y="3026850"/>
            <a:ext cx="1026000" cy="202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8800" y="3367650"/>
            <a:ext cx="762100" cy="4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78950" y="3309738"/>
            <a:ext cx="840411" cy="4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20174" y="3891750"/>
            <a:ext cx="659350" cy="65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43800" y="3866075"/>
            <a:ext cx="710725" cy="7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1"/>
          <p:cNvSpPr/>
          <p:nvPr/>
        </p:nvSpPr>
        <p:spPr>
          <a:xfrm>
            <a:off x="7306825" y="3059100"/>
            <a:ext cx="142500" cy="10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7306825" y="3493875"/>
            <a:ext cx="142500" cy="10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7306813" y="4118650"/>
            <a:ext cx="142500" cy="10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werPoin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