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328" r:id="rId5"/>
    <p:sldId id="327" r:id="rId6"/>
    <p:sldId id="329" r:id="rId7"/>
    <p:sldId id="330" r:id="rId8"/>
    <p:sldId id="306" r:id="rId9"/>
    <p:sldId id="336" r:id="rId10"/>
    <p:sldId id="337" r:id="rId11"/>
    <p:sldId id="331" r:id="rId12"/>
    <p:sldId id="332" r:id="rId13"/>
    <p:sldId id="334" r:id="rId14"/>
    <p:sldId id="312" r:id="rId15"/>
    <p:sldId id="335" r:id="rId16"/>
    <p:sldId id="352" r:id="rId17"/>
    <p:sldId id="338" r:id="rId18"/>
    <p:sldId id="314" r:id="rId19"/>
    <p:sldId id="313" r:id="rId20"/>
    <p:sldId id="339" r:id="rId21"/>
    <p:sldId id="340" r:id="rId22"/>
    <p:sldId id="344" r:id="rId23"/>
    <p:sldId id="349" r:id="rId24"/>
    <p:sldId id="350" r:id="rId25"/>
    <p:sldId id="341" r:id="rId26"/>
    <p:sldId id="342" r:id="rId27"/>
    <p:sldId id="343" r:id="rId28"/>
    <p:sldId id="345" r:id="rId29"/>
    <p:sldId id="351" r:id="rId30"/>
    <p:sldId id="346" r:id="rId31"/>
    <p:sldId id="318" r:id="rId32"/>
    <p:sldId id="319" r:id="rId33"/>
    <p:sldId id="321" r:id="rId34"/>
    <p:sldId id="320" r:id="rId35"/>
    <p:sldId id="347" r:id="rId36"/>
    <p:sldId id="348" r:id="rId37"/>
    <p:sldId id="26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4546A"/>
    <a:srgbClr val="FBFBF9"/>
    <a:srgbClr val="ECEFEB"/>
    <a:srgbClr val="070436"/>
    <a:srgbClr val="FFFF00"/>
    <a:srgbClr val="FF9933"/>
    <a:srgbClr val="00B0F0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8254" autoAdjust="0"/>
  </p:normalViewPr>
  <p:slideViewPr>
    <p:cSldViewPr snapToGrid="0" snapToObjects="1">
      <p:cViewPr varScale="1">
        <p:scale>
          <a:sx n="110" d="100"/>
          <a:sy n="110" d="100"/>
        </p:scale>
        <p:origin x="10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EFEF-577F-484E-8761-79A27E2C880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A5EF-8B33-4E36-8BBC-6EC297C82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4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3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、操心少：技术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商务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运营，让合作伙伴操最少的心、付出最小代价转型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、见效快：所有东西都准备好了，一旦上线，推广和变现几乎同步进行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、业务自主：一切都在一卡通公司手里，完全自主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7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7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6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4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建立后台主账户</a:t>
            </a:r>
            <a:r>
              <a:rPr lang="en-US" altLang="zh-CN" dirty="0"/>
              <a:t>——</a:t>
            </a:r>
            <a:r>
              <a:rPr lang="zh-CN" altLang="en-US" dirty="0"/>
              <a:t>“死钱包”变“活账户”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7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1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8" y="351413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7794" y="6512442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PINGAN SMART CITY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33256" y="651244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4" y="5825163"/>
            <a:ext cx="10101395" cy="81789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56" y="32224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-729227" y="6437601"/>
            <a:ext cx="2743200" cy="365125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CA973E1-D17B-714B-9310-6C2036E52D99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425956" y="372829"/>
            <a:ext cx="3907653" cy="582613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25450" y="1290168"/>
            <a:ext cx="11264042" cy="21001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3" y="372829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2000" y="142852"/>
            <a:ext cx="10571283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28810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D0FF6-6AD5-41F7-AE7F-609FE076E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7040E"/>
            </a:gs>
            <a:gs pos="0">
              <a:srgbClr val="07044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85956" y="182841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助力、联营、跨界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21566-06AB-4195-9FBE-DA34A5C30D6B}"/>
              </a:ext>
            </a:extLst>
          </p:cNvPr>
          <p:cNvSpPr txBox="1"/>
          <p:nvPr/>
        </p:nvSpPr>
        <p:spPr>
          <a:xfrm>
            <a:off x="810490" y="2985655"/>
            <a:ext cx="77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平安智慧城一卡通业务合作方案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19CD43-5A34-45C0-9F52-8EE8A8E0EAF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“角力”的力量来源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3074" name="Picture 2" descr="http://pic.qiantucdn.com/58pic/26/19/46/80X58PICNVt_1024.png">
            <a:extLst>
              <a:ext uri="{FF2B5EF4-FFF2-40B4-BE49-F238E27FC236}">
                <a16:creationId xmlns:a16="http://schemas.microsoft.com/office/drawing/2014/main" id="{5C4390C7-9F47-45DA-9ACE-C94E6251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13" y="3175686"/>
            <a:ext cx="2517100" cy="36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0FB97D9-5B29-4E0C-9B3B-DA25D4EA2C2A}"/>
              </a:ext>
            </a:extLst>
          </p:cNvPr>
          <p:cNvGrpSpPr/>
          <p:nvPr/>
        </p:nvGrpSpPr>
        <p:grpSpPr>
          <a:xfrm>
            <a:off x="5978226" y="2016832"/>
            <a:ext cx="5066207" cy="4588709"/>
            <a:chOff x="752411" y="1783405"/>
            <a:chExt cx="5066207" cy="458870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D30176-45F4-43CD-ADE5-C461946470A7}"/>
                </a:ext>
              </a:extLst>
            </p:cNvPr>
            <p:cNvGrpSpPr/>
            <p:nvPr/>
          </p:nvGrpSpPr>
          <p:grpSpPr>
            <a:xfrm>
              <a:off x="778171" y="1783405"/>
              <a:ext cx="4971802" cy="920573"/>
              <a:chOff x="752412" y="2473364"/>
              <a:chExt cx="4971802" cy="920573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E75D0BC-EC18-4E28-A687-1D501C4495B0}"/>
                  </a:ext>
                </a:extLst>
              </p:cNvPr>
              <p:cNvGrpSpPr/>
              <p:nvPr/>
            </p:nvGrpSpPr>
            <p:grpSpPr>
              <a:xfrm>
                <a:off x="752412" y="2504217"/>
                <a:ext cx="487711" cy="584096"/>
                <a:chOff x="752412" y="2504217"/>
                <a:chExt cx="487711" cy="584096"/>
              </a:xfrm>
            </p:grpSpPr>
            <p:sp>
              <p:nvSpPr>
                <p:cNvPr id="19" name="Flowchart: Off-page Connector 108">
                  <a:extLst>
                    <a:ext uri="{FF2B5EF4-FFF2-40B4-BE49-F238E27FC236}">
                      <a16:creationId xmlns:a16="http://schemas.microsoft.com/office/drawing/2014/main" id="{985A4067-1819-480B-9E1D-75306C018548}"/>
                    </a:ext>
                  </a:extLst>
                </p:cNvPr>
                <p:cNvSpPr/>
                <p:nvPr/>
              </p:nvSpPr>
              <p:spPr>
                <a:xfrm>
                  <a:off x="778171" y="2524879"/>
                  <a:ext cx="423316" cy="563434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Oval 111">
                  <a:extLst>
                    <a:ext uri="{FF2B5EF4-FFF2-40B4-BE49-F238E27FC236}">
                      <a16:creationId xmlns:a16="http://schemas.microsoft.com/office/drawing/2014/main" id="{B109485D-213D-447E-91AB-AC24B2E3A119}"/>
                    </a:ext>
                  </a:extLst>
                </p:cNvPr>
                <p:cNvSpPr/>
                <p:nvPr/>
              </p:nvSpPr>
              <p:spPr>
                <a:xfrm>
                  <a:off x="752412" y="250421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d-ID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" name="Rectangle 1436">
                <a:extLst>
                  <a:ext uri="{FF2B5EF4-FFF2-40B4-BE49-F238E27FC236}">
                    <a16:creationId xmlns:a16="http://schemas.microsoft.com/office/drawing/2014/main" id="{E1213246-57D6-46A3-9243-44FDD6B48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2473364"/>
                <a:ext cx="4199654" cy="920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产品的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不断开发与迭代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：跟上用户的最新体验，跟上科技的最新潮流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F6C3DE4-8A34-44BC-AEA9-7B781E3CCE36}"/>
                </a:ext>
              </a:extLst>
            </p:cNvPr>
            <p:cNvGrpSpPr/>
            <p:nvPr/>
          </p:nvGrpSpPr>
          <p:grpSpPr>
            <a:xfrm>
              <a:off x="752411" y="3409724"/>
              <a:ext cx="4944410" cy="920573"/>
              <a:chOff x="752411" y="3479207"/>
              <a:chExt cx="4944410" cy="9205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169985E-A34D-4702-B250-D57E8A71524F}"/>
                  </a:ext>
                </a:extLst>
              </p:cNvPr>
              <p:cNvGrpSpPr/>
              <p:nvPr/>
            </p:nvGrpSpPr>
            <p:grpSpPr>
              <a:xfrm>
                <a:off x="752411" y="3501087"/>
                <a:ext cx="487711" cy="600923"/>
                <a:chOff x="752411" y="3501087"/>
                <a:chExt cx="487711" cy="600923"/>
              </a:xfrm>
            </p:grpSpPr>
            <p:sp>
              <p:nvSpPr>
                <p:cNvPr id="15" name="Flowchart: Off-page Connector 109">
                  <a:extLst>
                    <a:ext uri="{FF2B5EF4-FFF2-40B4-BE49-F238E27FC236}">
                      <a16:creationId xmlns:a16="http://schemas.microsoft.com/office/drawing/2014/main" id="{77346C10-AF5C-4CED-BEC2-2BF43FC2DC99}"/>
                    </a:ext>
                  </a:extLst>
                </p:cNvPr>
                <p:cNvSpPr/>
                <p:nvPr/>
              </p:nvSpPr>
              <p:spPr>
                <a:xfrm>
                  <a:off x="778171" y="3538576"/>
                  <a:ext cx="423316" cy="563434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Oval 112">
                  <a:extLst>
                    <a:ext uri="{FF2B5EF4-FFF2-40B4-BE49-F238E27FC236}">
                      <a16:creationId xmlns:a16="http://schemas.microsoft.com/office/drawing/2014/main" id="{B008137E-7F3E-4A47-AEA2-1AC14A700825}"/>
                    </a:ext>
                  </a:extLst>
                </p:cNvPr>
                <p:cNvSpPr/>
                <p:nvPr/>
              </p:nvSpPr>
              <p:spPr>
                <a:xfrm>
                  <a:off x="752411" y="350108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" name="Rectangle 1436">
                <a:extLst>
                  <a:ext uri="{FF2B5EF4-FFF2-40B4-BE49-F238E27FC236}">
                    <a16:creationId xmlns:a16="http://schemas.microsoft.com/office/drawing/2014/main" id="{122CD734-8D21-4095-9256-038AB696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264" y="3479207"/>
                <a:ext cx="4140557" cy="920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推广</a:t>
                </a: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与用户运营：不断的影响用户，提供丰富的服务内容，提升用户活跃度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34A659B-80F4-486D-92A0-ED5EDEF4BF91}"/>
                </a:ext>
              </a:extLst>
            </p:cNvPr>
            <p:cNvGrpSpPr/>
            <p:nvPr/>
          </p:nvGrpSpPr>
          <p:grpSpPr>
            <a:xfrm>
              <a:off x="800088" y="5036043"/>
              <a:ext cx="5018530" cy="1336071"/>
              <a:chOff x="745973" y="4465368"/>
              <a:chExt cx="5018530" cy="133607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789F5F-528F-4725-BC8B-4483C3A5F6F3}"/>
                  </a:ext>
                </a:extLst>
              </p:cNvPr>
              <p:cNvGrpSpPr/>
              <p:nvPr/>
            </p:nvGrpSpPr>
            <p:grpSpPr>
              <a:xfrm>
                <a:off x="745973" y="4513213"/>
                <a:ext cx="487711" cy="602494"/>
                <a:chOff x="745973" y="4513213"/>
                <a:chExt cx="487711" cy="602494"/>
              </a:xfrm>
            </p:grpSpPr>
            <p:sp>
              <p:nvSpPr>
                <p:cNvPr id="11" name="Flowchart: Off-page Connector 110">
                  <a:extLst>
                    <a:ext uri="{FF2B5EF4-FFF2-40B4-BE49-F238E27FC236}">
                      <a16:creationId xmlns:a16="http://schemas.microsoft.com/office/drawing/2014/main" id="{F4177B0C-33E0-4222-A754-EB9F354FECD9}"/>
                    </a:ext>
                  </a:extLst>
                </p:cNvPr>
                <p:cNvSpPr/>
                <p:nvPr/>
              </p:nvSpPr>
              <p:spPr>
                <a:xfrm>
                  <a:off x="778171" y="4552273"/>
                  <a:ext cx="423316" cy="563434"/>
                </a:xfrm>
                <a:prstGeom prst="flowChartOffpageConnector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113">
                  <a:extLst>
                    <a:ext uri="{FF2B5EF4-FFF2-40B4-BE49-F238E27FC236}">
                      <a16:creationId xmlns:a16="http://schemas.microsoft.com/office/drawing/2014/main" id="{12404351-E040-458D-830A-AF5F41194A09}"/>
                    </a:ext>
                  </a:extLst>
                </p:cNvPr>
                <p:cNvSpPr/>
                <p:nvPr/>
              </p:nvSpPr>
              <p:spPr>
                <a:xfrm>
                  <a:off x="745973" y="4513213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0" name="Rectangle 1436">
                <a:extLst>
                  <a:ext uri="{FF2B5EF4-FFF2-40B4-BE49-F238E27FC236}">
                    <a16:creationId xmlns:a16="http://schemas.microsoft.com/office/drawing/2014/main" id="{B6479DF9-F8EA-4304-81CC-F8EC79FA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4465368"/>
                <a:ext cx="4239943" cy="133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商务与服务资源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整合：不断拓展合作伙伴，整合商务与公共服务资源，留住用户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E03DA6-3FF4-48DA-92FE-91A1F4AC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0"/>
          <a:stretch/>
        </p:blipFill>
        <p:spPr>
          <a:xfrm>
            <a:off x="24938" y="0"/>
            <a:ext cx="11616064" cy="87206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D9E8DA-69CE-4D63-AE4E-58F5150E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492" y="2006113"/>
            <a:ext cx="3287206" cy="62702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CEEA36-BF9A-4353-865A-A936B91747A7}"/>
              </a:ext>
            </a:extLst>
          </p:cNvPr>
          <p:cNvSpPr txBox="1"/>
          <p:nvPr/>
        </p:nvSpPr>
        <p:spPr>
          <a:xfrm>
            <a:off x="9368443" y="2733398"/>
            <a:ext cx="77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14C2F-D956-4672-986F-65CFAB1EE768}"/>
              </a:ext>
            </a:extLst>
          </p:cNvPr>
          <p:cNvSpPr txBox="1"/>
          <p:nvPr/>
        </p:nvSpPr>
        <p:spPr>
          <a:xfrm>
            <a:off x="1277390" y="5429171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进击的巨头们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489B93-2DE2-41F7-83AC-771737C57EFB}"/>
              </a:ext>
            </a:extLst>
          </p:cNvPr>
          <p:cNvSpPr txBox="1"/>
          <p:nvPr/>
        </p:nvSpPr>
        <p:spPr>
          <a:xfrm>
            <a:off x="9443255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BCC6A-3D96-4AE1-8F07-900446A508D3}"/>
              </a:ext>
            </a:extLst>
          </p:cNvPr>
          <p:cNvSpPr txBox="1"/>
          <p:nvPr/>
        </p:nvSpPr>
        <p:spPr>
          <a:xfrm>
            <a:off x="10759853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1E72B-D560-4573-85A3-8C2582700F8D}"/>
              </a:ext>
            </a:extLst>
          </p:cNvPr>
          <p:cNvSpPr txBox="1"/>
          <p:nvPr/>
        </p:nvSpPr>
        <p:spPr>
          <a:xfrm>
            <a:off x="1546167" y="789228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平安成为您的帮手</a:t>
            </a:r>
          </a:p>
        </p:txBody>
      </p:sp>
    </p:spTree>
    <p:extLst>
      <p:ext uri="{BB962C8B-B14F-4D97-AF65-F5344CB8AC3E}">
        <p14:creationId xmlns:p14="http://schemas.microsoft.com/office/powerpoint/2010/main" val="4227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1896FB7-3A1A-43A0-84B0-23BB1F2F3BC7}"/>
              </a:ext>
            </a:extLst>
          </p:cNvPr>
          <p:cNvGrpSpPr/>
          <p:nvPr/>
        </p:nvGrpSpPr>
        <p:grpSpPr>
          <a:xfrm>
            <a:off x="339890" y="37070"/>
            <a:ext cx="7135030" cy="7483279"/>
            <a:chOff x="2923370" y="1397561"/>
            <a:chExt cx="5856451" cy="6142295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D4B3289A-DBB2-4238-99FF-5703D2CBE903}"/>
                </a:ext>
              </a:extLst>
            </p:cNvPr>
            <p:cNvGrpSpPr/>
            <p:nvPr/>
          </p:nvGrpSpPr>
          <p:grpSpPr>
            <a:xfrm>
              <a:off x="2923370" y="1397561"/>
              <a:ext cx="5856451" cy="6142295"/>
              <a:chOff x="2217738" y="685801"/>
              <a:chExt cx="3879850" cy="4648199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55DA62F1-0C82-4C86-95A2-4A37BB77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225" y="1738313"/>
                <a:ext cx="1249363" cy="1571625"/>
              </a:xfrm>
              <a:custGeom>
                <a:avLst/>
                <a:gdLst/>
                <a:ahLst/>
                <a:cxnLst>
                  <a:cxn ang="0">
                    <a:pos x="121" y="582"/>
                  </a:cxn>
                  <a:cxn ang="0">
                    <a:pos x="192" y="508"/>
                  </a:cxn>
                  <a:cxn ang="0">
                    <a:pos x="529" y="160"/>
                  </a:cxn>
                  <a:cxn ang="0">
                    <a:pos x="716" y="174"/>
                  </a:cxn>
                  <a:cxn ang="0">
                    <a:pos x="593" y="375"/>
                  </a:cxn>
                  <a:cxn ang="0">
                    <a:pos x="483" y="536"/>
                  </a:cxn>
                  <a:cxn ang="0">
                    <a:pos x="350" y="734"/>
                  </a:cxn>
                  <a:cxn ang="0">
                    <a:pos x="339" y="792"/>
                  </a:cxn>
                  <a:cxn ang="0">
                    <a:pos x="121" y="582"/>
                  </a:cxn>
                </a:cxnLst>
                <a:rect l="0" t="0" r="r" b="b"/>
                <a:pathLst>
                  <a:path w="726" h="914">
                    <a:moveTo>
                      <a:pt x="121" y="582"/>
                    </a:moveTo>
                    <a:cubicBezTo>
                      <a:pt x="144" y="569"/>
                      <a:pt x="170" y="538"/>
                      <a:pt x="192" y="508"/>
                    </a:cubicBezTo>
                    <a:cubicBezTo>
                      <a:pt x="269" y="485"/>
                      <a:pt x="431" y="301"/>
                      <a:pt x="529" y="160"/>
                    </a:cubicBezTo>
                    <a:cubicBezTo>
                      <a:pt x="640" y="0"/>
                      <a:pt x="726" y="92"/>
                      <a:pt x="716" y="174"/>
                    </a:cubicBezTo>
                    <a:cubicBezTo>
                      <a:pt x="706" y="257"/>
                      <a:pt x="631" y="315"/>
                      <a:pt x="593" y="375"/>
                    </a:cubicBezTo>
                    <a:cubicBezTo>
                      <a:pt x="555" y="434"/>
                      <a:pt x="564" y="421"/>
                      <a:pt x="483" y="536"/>
                    </a:cubicBezTo>
                    <a:cubicBezTo>
                      <a:pt x="340" y="679"/>
                      <a:pt x="350" y="734"/>
                      <a:pt x="350" y="734"/>
                    </a:cubicBezTo>
                    <a:cubicBezTo>
                      <a:pt x="350" y="734"/>
                      <a:pt x="348" y="748"/>
                      <a:pt x="339" y="792"/>
                    </a:cubicBezTo>
                    <a:cubicBezTo>
                      <a:pt x="0" y="914"/>
                      <a:pt x="70" y="612"/>
                      <a:pt x="121" y="582"/>
                    </a:cubicBezTo>
                    <a:close/>
                  </a:path>
                </a:pathLst>
              </a:custGeom>
              <a:solidFill>
                <a:srgbClr val="00B0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8D71E7FA-6403-4281-8F87-C1A50597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1019175"/>
                <a:ext cx="876300" cy="1795462"/>
              </a:xfrm>
              <a:custGeom>
                <a:avLst/>
                <a:gdLst/>
                <a:ahLst/>
                <a:cxnLst>
                  <a:cxn ang="0">
                    <a:pos x="150" y="1042"/>
                  </a:cxn>
                  <a:cxn ang="0">
                    <a:pos x="109" y="1038"/>
                  </a:cxn>
                  <a:cxn ang="0">
                    <a:pos x="127" y="1002"/>
                  </a:cxn>
                  <a:cxn ang="0">
                    <a:pos x="109" y="1038"/>
                  </a:cxn>
                  <a:cxn ang="0">
                    <a:pos x="56" y="781"/>
                  </a:cxn>
                  <a:cxn ang="0">
                    <a:pos x="98" y="710"/>
                  </a:cxn>
                  <a:cxn ang="0">
                    <a:pos x="207" y="357"/>
                  </a:cxn>
                  <a:cxn ang="0">
                    <a:pos x="260" y="168"/>
                  </a:cxn>
                  <a:cxn ang="0">
                    <a:pos x="399" y="11"/>
                  </a:cxn>
                  <a:cxn ang="0">
                    <a:pos x="395" y="351"/>
                  </a:cxn>
                  <a:cxn ang="0">
                    <a:pos x="330" y="648"/>
                  </a:cxn>
                  <a:cxn ang="0">
                    <a:pos x="288" y="884"/>
                  </a:cxn>
                  <a:cxn ang="0">
                    <a:pos x="150" y="1042"/>
                  </a:cxn>
                </a:cxnLst>
                <a:rect l="0" t="0" r="r" b="b"/>
                <a:pathLst>
                  <a:path w="510" h="1044">
                    <a:moveTo>
                      <a:pt x="150" y="1042"/>
                    </a:moveTo>
                    <a:cubicBezTo>
                      <a:pt x="136" y="1042"/>
                      <a:pt x="122" y="1041"/>
                      <a:pt x="109" y="1038"/>
                    </a:cubicBezTo>
                    <a:cubicBezTo>
                      <a:pt x="121" y="1015"/>
                      <a:pt x="127" y="1002"/>
                      <a:pt x="127" y="1002"/>
                    </a:cubicBezTo>
                    <a:cubicBezTo>
                      <a:pt x="127" y="1002"/>
                      <a:pt x="121" y="1015"/>
                      <a:pt x="109" y="1038"/>
                    </a:cubicBezTo>
                    <a:cubicBezTo>
                      <a:pt x="40" y="1024"/>
                      <a:pt x="0" y="969"/>
                      <a:pt x="56" y="781"/>
                    </a:cubicBezTo>
                    <a:cubicBezTo>
                      <a:pt x="73" y="771"/>
                      <a:pt x="88" y="749"/>
                      <a:pt x="98" y="710"/>
                    </a:cubicBezTo>
                    <a:cubicBezTo>
                      <a:pt x="123" y="546"/>
                      <a:pt x="174" y="408"/>
                      <a:pt x="207" y="357"/>
                    </a:cubicBezTo>
                    <a:cubicBezTo>
                      <a:pt x="224" y="306"/>
                      <a:pt x="211" y="273"/>
                      <a:pt x="260" y="168"/>
                    </a:cubicBezTo>
                    <a:cubicBezTo>
                      <a:pt x="304" y="18"/>
                      <a:pt x="327" y="0"/>
                      <a:pt x="399" y="11"/>
                    </a:cubicBezTo>
                    <a:cubicBezTo>
                      <a:pt x="510" y="35"/>
                      <a:pt x="437" y="226"/>
                      <a:pt x="395" y="351"/>
                    </a:cubicBezTo>
                    <a:cubicBezTo>
                      <a:pt x="353" y="476"/>
                      <a:pt x="398" y="503"/>
                      <a:pt x="330" y="648"/>
                    </a:cubicBezTo>
                    <a:cubicBezTo>
                      <a:pt x="277" y="762"/>
                      <a:pt x="276" y="832"/>
                      <a:pt x="288" y="884"/>
                    </a:cubicBezTo>
                    <a:cubicBezTo>
                      <a:pt x="263" y="951"/>
                      <a:pt x="215" y="1044"/>
                      <a:pt x="150" y="1042"/>
                    </a:cubicBezTo>
                    <a:close/>
                  </a:path>
                </a:pathLst>
              </a:custGeom>
              <a:solidFill>
                <a:srgbClr val="0175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EDD33267-131F-406A-9D0D-DC38C8504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85801"/>
                <a:ext cx="652463" cy="2127250"/>
              </a:xfrm>
              <a:custGeom>
                <a:avLst/>
                <a:gdLst/>
                <a:ahLst/>
                <a:cxnLst>
                  <a:cxn ang="0">
                    <a:pos x="260" y="1056"/>
                  </a:cxn>
                  <a:cxn ang="0">
                    <a:pos x="157" y="1236"/>
                  </a:cxn>
                  <a:cxn ang="0">
                    <a:pos x="46" y="1069"/>
                  </a:cxn>
                  <a:cxn ang="0">
                    <a:pos x="43" y="902"/>
                  </a:cxn>
                  <a:cxn ang="0">
                    <a:pos x="41" y="801"/>
                  </a:cxn>
                  <a:cxn ang="0">
                    <a:pos x="52" y="495"/>
                  </a:cxn>
                  <a:cxn ang="0">
                    <a:pos x="67" y="317"/>
                  </a:cxn>
                  <a:cxn ang="0">
                    <a:pos x="184" y="13"/>
                  </a:cxn>
                  <a:cxn ang="0">
                    <a:pos x="276" y="349"/>
                  </a:cxn>
                  <a:cxn ang="0">
                    <a:pos x="273" y="634"/>
                  </a:cxn>
                  <a:cxn ang="0">
                    <a:pos x="271" y="957"/>
                  </a:cxn>
                  <a:cxn ang="0">
                    <a:pos x="273" y="960"/>
                  </a:cxn>
                  <a:cxn ang="0">
                    <a:pos x="260" y="1056"/>
                  </a:cxn>
                </a:cxnLst>
                <a:rect l="0" t="0" r="r" b="b"/>
                <a:pathLst>
                  <a:path w="379" h="1237">
                    <a:moveTo>
                      <a:pt x="260" y="1056"/>
                    </a:moveTo>
                    <a:cubicBezTo>
                      <a:pt x="263" y="1080"/>
                      <a:pt x="265" y="1232"/>
                      <a:pt x="157" y="1236"/>
                    </a:cubicBezTo>
                    <a:cubicBezTo>
                      <a:pt x="53" y="1237"/>
                      <a:pt x="0" y="1195"/>
                      <a:pt x="46" y="1069"/>
                    </a:cubicBezTo>
                    <a:cubicBezTo>
                      <a:pt x="78" y="979"/>
                      <a:pt x="57" y="929"/>
                      <a:pt x="43" y="902"/>
                    </a:cubicBezTo>
                    <a:cubicBezTo>
                      <a:pt x="45" y="877"/>
                      <a:pt x="44" y="844"/>
                      <a:pt x="41" y="801"/>
                    </a:cubicBezTo>
                    <a:cubicBezTo>
                      <a:pt x="25" y="608"/>
                      <a:pt x="46" y="530"/>
                      <a:pt x="52" y="495"/>
                    </a:cubicBezTo>
                    <a:cubicBezTo>
                      <a:pt x="57" y="460"/>
                      <a:pt x="71" y="377"/>
                      <a:pt x="67" y="317"/>
                    </a:cubicBezTo>
                    <a:cubicBezTo>
                      <a:pt x="81" y="70"/>
                      <a:pt x="86" y="18"/>
                      <a:pt x="184" y="13"/>
                    </a:cubicBezTo>
                    <a:cubicBezTo>
                      <a:pt x="379" y="0"/>
                      <a:pt x="276" y="349"/>
                      <a:pt x="276" y="349"/>
                    </a:cubicBezTo>
                    <a:cubicBezTo>
                      <a:pt x="276" y="349"/>
                      <a:pt x="276" y="584"/>
                      <a:pt x="273" y="634"/>
                    </a:cubicBezTo>
                    <a:cubicBezTo>
                      <a:pt x="269" y="683"/>
                      <a:pt x="262" y="892"/>
                      <a:pt x="271" y="957"/>
                    </a:cubicBezTo>
                    <a:cubicBezTo>
                      <a:pt x="272" y="958"/>
                      <a:pt x="273" y="959"/>
                      <a:pt x="273" y="960"/>
                    </a:cubicBezTo>
                    <a:cubicBezTo>
                      <a:pt x="266" y="998"/>
                      <a:pt x="258" y="1043"/>
                      <a:pt x="260" y="1056"/>
                    </a:cubicBezTo>
                    <a:close/>
                  </a:path>
                </a:pathLst>
              </a:custGeom>
              <a:solidFill>
                <a:srgbClr val="FA9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8E9130F-8CE1-45E2-96B2-B0B15F02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313" y="1063625"/>
                <a:ext cx="806450" cy="1941512"/>
              </a:xfrm>
              <a:custGeom>
                <a:avLst/>
                <a:gdLst/>
                <a:ahLst/>
                <a:cxnLst>
                  <a:cxn ang="0">
                    <a:pos x="427" y="839"/>
                  </a:cxn>
                  <a:cxn ang="0">
                    <a:pos x="427" y="1071"/>
                  </a:cxn>
                  <a:cxn ang="0">
                    <a:pos x="175" y="1110"/>
                  </a:cxn>
                  <a:cxn ang="0">
                    <a:pos x="210" y="880"/>
                  </a:cxn>
                  <a:cxn ang="0">
                    <a:pos x="132" y="645"/>
                  </a:cxn>
                  <a:cxn ang="0">
                    <a:pos x="78" y="486"/>
                  </a:cxn>
                  <a:cxn ang="0">
                    <a:pos x="25" y="226"/>
                  </a:cxn>
                  <a:cxn ang="0">
                    <a:pos x="85" y="0"/>
                  </a:cxn>
                  <a:cxn ang="0">
                    <a:pos x="221" y="264"/>
                  </a:cxn>
                  <a:cxn ang="0">
                    <a:pos x="320" y="573"/>
                  </a:cxn>
                  <a:cxn ang="0">
                    <a:pos x="380" y="718"/>
                  </a:cxn>
                  <a:cxn ang="0">
                    <a:pos x="415" y="763"/>
                  </a:cxn>
                  <a:cxn ang="0">
                    <a:pos x="427" y="839"/>
                  </a:cxn>
                </a:cxnLst>
                <a:rect l="0" t="0" r="r" b="b"/>
                <a:pathLst>
                  <a:path w="469" h="1129">
                    <a:moveTo>
                      <a:pt x="427" y="839"/>
                    </a:moveTo>
                    <a:cubicBezTo>
                      <a:pt x="423" y="861"/>
                      <a:pt x="469" y="1009"/>
                      <a:pt x="427" y="1071"/>
                    </a:cubicBezTo>
                    <a:cubicBezTo>
                      <a:pt x="394" y="1121"/>
                      <a:pt x="266" y="1129"/>
                      <a:pt x="175" y="1110"/>
                    </a:cubicBezTo>
                    <a:cubicBezTo>
                      <a:pt x="192" y="1019"/>
                      <a:pt x="210" y="880"/>
                      <a:pt x="210" y="880"/>
                    </a:cubicBezTo>
                    <a:cubicBezTo>
                      <a:pt x="210" y="880"/>
                      <a:pt x="168" y="745"/>
                      <a:pt x="132" y="645"/>
                    </a:cubicBezTo>
                    <a:cubicBezTo>
                      <a:pt x="74" y="546"/>
                      <a:pt x="78" y="486"/>
                      <a:pt x="78" y="486"/>
                    </a:cubicBezTo>
                    <a:cubicBezTo>
                      <a:pt x="78" y="486"/>
                      <a:pt x="50" y="333"/>
                      <a:pt x="25" y="226"/>
                    </a:cubicBezTo>
                    <a:cubicBezTo>
                      <a:pt x="0" y="118"/>
                      <a:pt x="17" y="5"/>
                      <a:pt x="85" y="0"/>
                    </a:cubicBezTo>
                    <a:cubicBezTo>
                      <a:pt x="238" y="28"/>
                      <a:pt x="223" y="241"/>
                      <a:pt x="221" y="264"/>
                    </a:cubicBezTo>
                    <a:cubicBezTo>
                      <a:pt x="221" y="264"/>
                      <a:pt x="311" y="475"/>
                      <a:pt x="320" y="573"/>
                    </a:cubicBezTo>
                    <a:cubicBezTo>
                      <a:pt x="366" y="655"/>
                      <a:pt x="357" y="659"/>
                      <a:pt x="380" y="718"/>
                    </a:cubicBezTo>
                    <a:cubicBezTo>
                      <a:pt x="390" y="743"/>
                      <a:pt x="403" y="756"/>
                      <a:pt x="415" y="763"/>
                    </a:cubicBezTo>
                    <a:cubicBezTo>
                      <a:pt x="423" y="798"/>
                      <a:pt x="428" y="830"/>
                      <a:pt x="427" y="839"/>
                    </a:cubicBezTo>
                    <a:close/>
                  </a:path>
                </a:pathLst>
              </a:custGeom>
              <a:solidFill>
                <a:srgbClr val="DF36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43FEF939-C6F1-449D-93E0-3FB3870B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450" y="2236788"/>
                <a:ext cx="1330325" cy="1373187"/>
              </a:xfrm>
              <a:custGeom>
                <a:avLst/>
                <a:gdLst/>
                <a:ahLst/>
                <a:cxnLst>
                  <a:cxn ang="0">
                    <a:pos x="774" y="330"/>
                  </a:cxn>
                  <a:cxn ang="0">
                    <a:pos x="379" y="798"/>
                  </a:cxn>
                  <a:cxn ang="0">
                    <a:pos x="0" y="688"/>
                  </a:cxn>
                  <a:cxn ang="0">
                    <a:pos x="109" y="497"/>
                  </a:cxn>
                  <a:cxn ang="0">
                    <a:pos x="126" y="428"/>
                  </a:cxn>
                  <a:cxn ang="0">
                    <a:pos x="378" y="389"/>
                  </a:cxn>
                  <a:cxn ang="0">
                    <a:pos x="378" y="157"/>
                  </a:cxn>
                  <a:cxn ang="0">
                    <a:pos x="366" y="81"/>
                  </a:cxn>
                  <a:cxn ang="0">
                    <a:pos x="395" y="88"/>
                  </a:cxn>
                  <a:cxn ang="0">
                    <a:pos x="424" y="0"/>
                  </a:cxn>
                  <a:cxn ang="0">
                    <a:pos x="427" y="167"/>
                  </a:cxn>
                  <a:cxn ang="0">
                    <a:pos x="538" y="334"/>
                  </a:cxn>
                  <a:cxn ang="0">
                    <a:pos x="641" y="154"/>
                  </a:cxn>
                  <a:cxn ang="0">
                    <a:pos x="654" y="58"/>
                  </a:cxn>
                  <a:cxn ang="0">
                    <a:pos x="721" y="73"/>
                  </a:cxn>
                  <a:cxn ang="0">
                    <a:pos x="774" y="330"/>
                  </a:cxn>
                </a:cxnLst>
                <a:rect l="0" t="0" r="r" b="b"/>
                <a:pathLst>
                  <a:path w="774" h="798">
                    <a:moveTo>
                      <a:pt x="774" y="330"/>
                    </a:moveTo>
                    <a:cubicBezTo>
                      <a:pt x="720" y="430"/>
                      <a:pt x="561" y="707"/>
                      <a:pt x="379" y="798"/>
                    </a:cubicBezTo>
                    <a:cubicBezTo>
                      <a:pt x="269" y="751"/>
                      <a:pt x="100" y="710"/>
                      <a:pt x="0" y="688"/>
                    </a:cubicBezTo>
                    <a:cubicBezTo>
                      <a:pt x="65" y="629"/>
                      <a:pt x="97" y="526"/>
                      <a:pt x="109" y="497"/>
                    </a:cubicBezTo>
                    <a:cubicBezTo>
                      <a:pt x="114" y="485"/>
                      <a:pt x="120" y="459"/>
                      <a:pt x="126" y="428"/>
                    </a:cubicBezTo>
                    <a:cubicBezTo>
                      <a:pt x="217" y="447"/>
                      <a:pt x="345" y="439"/>
                      <a:pt x="378" y="389"/>
                    </a:cubicBezTo>
                    <a:cubicBezTo>
                      <a:pt x="420" y="327"/>
                      <a:pt x="374" y="179"/>
                      <a:pt x="378" y="157"/>
                    </a:cubicBezTo>
                    <a:cubicBezTo>
                      <a:pt x="379" y="148"/>
                      <a:pt x="374" y="116"/>
                      <a:pt x="366" y="81"/>
                    </a:cubicBezTo>
                    <a:cubicBezTo>
                      <a:pt x="382" y="90"/>
                      <a:pt x="395" y="88"/>
                      <a:pt x="395" y="88"/>
                    </a:cubicBezTo>
                    <a:cubicBezTo>
                      <a:pt x="395" y="88"/>
                      <a:pt x="418" y="80"/>
                      <a:pt x="424" y="0"/>
                    </a:cubicBezTo>
                    <a:cubicBezTo>
                      <a:pt x="438" y="27"/>
                      <a:pt x="459" y="77"/>
                      <a:pt x="427" y="167"/>
                    </a:cubicBezTo>
                    <a:cubicBezTo>
                      <a:pt x="381" y="293"/>
                      <a:pt x="434" y="335"/>
                      <a:pt x="538" y="334"/>
                    </a:cubicBezTo>
                    <a:cubicBezTo>
                      <a:pt x="646" y="330"/>
                      <a:pt x="644" y="178"/>
                      <a:pt x="641" y="154"/>
                    </a:cubicBezTo>
                    <a:cubicBezTo>
                      <a:pt x="639" y="141"/>
                      <a:pt x="647" y="96"/>
                      <a:pt x="654" y="58"/>
                    </a:cubicBezTo>
                    <a:cubicBezTo>
                      <a:pt x="670" y="77"/>
                      <a:pt x="697" y="88"/>
                      <a:pt x="721" y="73"/>
                    </a:cubicBezTo>
                    <a:cubicBezTo>
                      <a:pt x="665" y="261"/>
                      <a:pt x="705" y="316"/>
                      <a:pt x="774" y="330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6FF2D893-4F82-4B12-AADD-31726290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4184650"/>
                <a:ext cx="1177925" cy="1149350"/>
              </a:xfrm>
              <a:custGeom>
                <a:avLst/>
                <a:gdLst/>
                <a:ahLst/>
                <a:cxnLst>
                  <a:cxn ang="0">
                    <a:pos x="324" y="4"/>
                  </a:cxn>
                  <a:cxn ang="0">
                    <a:pos x="355" y="0"/>
                  </a:cxn>
                  <a:cxn ang="0">
                    <a:pos x="382" y="45"/>
                  </a:cxn>
                  <a:cxn ang="0">
                    <a:pos x="662" y="125"/>
                  </a:cxn>
                  <a:cxn ang="0">
                    <a:pos x="667" y="468"/>
                  </a:cxn>
                  <a:cxn ang="0">
                    <a:pos x="0" y="468"/>
                  </a:cxn>
                  <a:cxn ang="0">
                    <a:pos x="11" y="142"/>
                  </a:cxn>
                  <a:cxn ang="0">
                    <a:pos x="3" y="119"/>
                  </a:cxn>
                  <a:cxn ang="0">
                    <a:pos x="324" y="4"/>
                  </a:cxn>
                </a:cxnLst>
                <a:rect l="0" t="0" r="r" b="b"/>
                <a:pathLst>
                  <a:path w="685" h="669">
                    <a:moveTo>
                      <a:pt x="324" y="4"/>
                    </a:moveTo>
                    <a:cubicBezTo>
                      <a:pt x="355" y="0"/>
                      <a:pt x="355" y="0"/>
                      <a:pt x="355" y="0"/>
                    </a:cubicBezTo>
                    <a:cubicBezTo>
                      <a:pt x="362" y="21"/>
                      <a:pt x="372" y="37"/>
                      <a:pt x="382" y="45"/>
                    </a:cubicBezTo>
                    <a:cubicBezTo>
                      <a:pt x="425" y="79"/>
                      <a:pt x="560" y="133"/>
                      <a:pt x="662" y="125"/>
                    </a:cubicBezTo>
                    <a:cubicBezTo>
                      <a:pt x="629" y="223"/>
                      <a:pt x="653" y="318"/>
                      <a:pt x="667" y="468"/>
                    </a:cubicBezTo>
                    <a:cubicBezTo>
                      <a:pt x="685" y="669"/>
                      <a:pt x="0" y="468"/>
                      <a:pt x="0" y="468"/>
                    </a:cubicBezTo>
                    <a:cubicBezTo>
                      <a:pt x="0" y="468"/>
                      <a:pt x="12" y="164"/>
                      <a:pt x="11" y="142"/>
                    </a:cubicBezTo>
                    <a:cubicBezTo>
                      <a:pt x="11" y="135"/>
                      <a:pt x="10" y="129"/>
                      <a:pt x="3" y="119"/>
                    </a:cubicBezTo>
                    <a:cubicBezTo>
                      <a:pt x="250" y="206"/>
                      <a:pt x="316" y="118"/>
                      <a:pt x="324" y="4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360D7332-635C-4970-95B5-67B65C8B9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5" y="2540000"/>
                <a:ext cx="1306513" cy="1651000"/>
              </a:xfrm>
              <a:custGeom>
                <a:avLst/>
                <a:gdLst/>
                <a:ahLst/>
                <a:cxnLst>
                  <a:cxn ang="0">
                    <a:pos x="343" y="471"/>
                  </a:cxn>
                  <a:cxn ang="0">
                    <a:pos x="172" y="956"/>
                  </a:cxn>
                  <a:cxn ang="0">
                    <a:pos x="141" y="960"/>
                  </a:cxn>
                  <a:cxn ang="0">
                    <a:pos x="110" y="705"/>
                  </a:cxn>
                  <a:cxn ang="0">
                    <a:pos x="0" y="622"/>
                  </a:cxn>
                  <a:cxn ang="0">
                    <a:pos x="395" y="154"/>
                  </a:cxn>
                  <a:cxn ang="0">
                    <a:pos x="436" y="158"/>
                  </a:cxn>
                  <a:cxn ang="0">
                    <a:pos x="574" y="0"/>
                  </a:cxn>
                  <a:cxn ang="0">
                    <a:pos x="587" y="41"/>
                  </a:cxn>
                  <a:cxn ang="0">
                    <a:pos x="613" y="42"/>
                  </a:cxn>
                  <a:cxn ang="0">
                    <a:pos x="542" y="116"/>
                  </a:cxn>
                  <a:cxn ang="0">
                    <a:pos x="760" y="326"/>
                  </a:cxn>
                  <a:cxn ang="0">
                    <a:pos x="724" y="512"/>
                  </a:cxn>
                  <a:cxn ang="0">
                    <a:pos x="709" y="591"/>
                  </a:cxn>
                  <a:cxn ang="0">
                    <a:pos x="343" y="471"/>
                  </a:cxn>
                </a:cxnLst>
                <a:rect l="0" t="0" r="r" b="b"/>
                <a:pathLst>
                  <a:path w="760" h="960">
                    <a:moveTo>
                      <a:pt x="343" y="471"/>
                    </a:moveTo>
                    <a:cubicBezTo>
                      <a:pt x="155" y="661"/>
                      <a:pt x="141" y="863"/>
                      <a:pt x="172" y="956"/>
                    </a:cubicBezTo>
                    <a:cubicBezTo>
                      <a:pt x="141" y="960"/>
                      <a:pt x="141" y="960"/>
                      <a:pt x="141" y="960"/>
                    </a:cubicBezTo>
                    <a:cubicBezTo>
                      <a:pt x="147" y="865"/>
                      <a:pt x="114" y="751"/>
                      <a:pt x="110" y="705"/>
                    </a:cubicBezTo>
                    <a:cubicBezTo>
                      <a:pt x="108" y="677"/>
                      <a:pt x="64" y="648"/>
                      <a:pt x="0" y="622"/>
                    </a:cubicBezTo>
                    <a:cubicBezTo>
                      <a:pt x="182" y="531"/>
                      <a:pt x="341" y="254"/>
                      <a:pt x="395" y="154"/>
                    </a:cubicBezTo>
                    <a:cubicBezTo>
                      <a:pt x="408" y="157"/>
                      <a:pt x="422" y="158"/>
                      <a:pt x="436" y="158"/>
                    </a:cubicBezTo>
                    <a:cubicBezTo>
                      <a:pt x="501" y="160"/>
                      <a:pt x="549" y="67"/>
                      <a:pt x="574" y="0"/>
                    </a:cubicBezTo>
                    <a:cubicBezTo>
                      <a:pt x="578" y="15"/>
                      <a:pt x="582" y="29"/>
                      <a:pt x="587" y="41"/>
                    </a:cubicBezTo>
                    <a:cubicBezTo>
                      <a:pt x="594" y="45"/>
                      <a:pt x="603" y="45"/>
                      <a:pt x="613" y="42"/>
                    </a:cubicBezTo>
                    <a:cubicBezTo>
                      <a:pt x="591" y="72"/>
                      <a:pt x="565" y="103"/>
                      <a:pt x="542" y="116"/>
                    </a:cubicBezTo>
                    <a:cubicBezTo>
                      <a:pt x="491" y="146"/>
                      <a:pt x="421" y="448"/>
                      <a:pt x="760" y="326"/>
                    </a:cubicBezTo>
                    <a:cubicBezTo>
                      <a:pt x="753" y="364"/>
                      <a:pt x="742" y="422"/>
                      <a:pt x="724" y="512"/>
                    </a:cubicBezTo>
                    <a:cubicBezTo>
                      <a:pt x="719" y="539"/>
                      <a:pt x="714" y="565"/>
                      <a:pt x="709" y="591"/>
                    </a:cubicBezTo>
                    <a:cubicBezTo>
                      <a:pt x="662" y="497"/>
                      <a:pt x="528" y="285"/>
                      <a:pt x="343" y="471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B15123C3-586F-43CF-973D-8B4555AB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8" y="3143250"/>
                <a:ext cx="2159000" cy="1395412"/>
              </a:xfrm>
              <a:custGeom>
                <a:avLst/>
                <a:gdLst/>
                <a:ahLst/>
                <a:cxnLst>
                  <a:cxn ang="0">
                    <a:pos x="62" y="116"/>
                  </a:cxn>
                  <a:cxn ang="0">
                    <a:pos x="486" y="167"/>
                  </a:cxn>
                  <a:cxn ang="0">
                    <a:pos x="553" y="188"/>
                  </a:cxn>
                  <a:cxn ang="0">
                    <a:pos x="730" y="161"/>
                  </a:cxn>
                  <a:cxn ang="0">
                    <a:pos x="1109" y="271"/>
                  </a:cxn>
                  <a:cxn ang="0">
                    <a:pos x="1005" y="299"/>
                  </a:cxn>
                  <a:cxn ang="0">
                    <a:pos x="1109" y="271"/>
                  </a:cxn>
                  <a:cxn ang="0">
                    <a:pos x="1219" y="354"/>
                  </a:cxn>
                  <a:cxn ang="0">
                    <a:pos x="1250" y="609"/>
                  </a:cxn>
                  <a:cxn ang="0">
                    <a:pos x="1183" y="617"/>
                  </a:cxn>
                  <a:cxn ang="0">
                    <a:pos x="1250" y="609"/>
                  </a:cxn>
                  <a:cxn ang="0">
                    <a:pos x="929" y="724"/>
                  </a:cxn>
                  <a:cxn ang="0">
                    <a:pos x="734" y="595"/>
                  </a:cxn>
                  <a:cxn ang="0">
                    <a:pos x="516" y="423"/>
                  </a:cxn>
                  <a:cxn ang="0">
                    <a:pos x="397" y="374"/>
                  </a:cxn>
                  <a:cxn ang="0">
                    <a:pos x="88" y="275"/>
                  </a:cxn>
                  <a:cxn ang="0">
                    <a:pos x="62" y="116"/>
                  </a:cxn>
                </a:cxnLst>
                <a:rect l="0" t="0" r="r" b="b"/>
                <a:pathLst>
                  <a:path w="1256" h="811">
                    <a:moveTo>
                      <a:pt x="62" y="116"/>
                    </a:moveTo>
                    <a:cubicBezTo>
                      <a:pt x="265" y="0"/>
                      <a:pt x="486" y="167"/>
                      <a:pt x="486" y="167"/>
                    </a:cubicBezTo>
                    <a:cubicBezTo>
                      <a:pt x="486" y="167"/>
                      <a:pt x="516" y="176"/>
                      <a:pt x="553" y="188"/>
                    </a:cubicBezTo>
                    <a:cubicBezTo>
                      <a:pt x="629" y="221"/>
                      <a:pt x="687" y="201"/>
                      <a:pt x="730" y="161"/>
                    </a:cubicBezTo>
                    <a:cubicBezTo>
                      <a:pt x="830" y="183"/>
                      <a:pt x="999" y="224"/>
                      <a:pt x="1109" y="271"/>
                    </a:cubicBezTo>
                    <a:cubicBezTo>
                      <a:pt x="1075" y="288"/>
                      <a:pt x="1040" y="298"/>
                      <a:pt x="1005" y="299"/>
                    </a:cubicBezTo>
                    <a:cubicBezTo>
                      <a:pt x="1040" y="298"/>
                      <a:pt x="1075" y="288"/>
                      <a:pt x="1109" y="271"/>
                    </a:cubicBezTo>
                    <a:cubicBezTo>
                      <a:pt x="1173" y="297"/>
                      <a:pt x="1217" y="326"/>
                      <a:pt x="1219" y="354"/>
                    </a:cubicBezTo>
                    <a:cubicBezTo>
                      <a:pt x="1223" y="400"/>
                      <a:pt x="1256" y="514"/>
                      <a:pt x="1250" y="609"/>
                    </a:cubicBezTo>
                    <a:cubicBezTo>
                      <a:pt x="1183" y="617"/>
                      <a:pt x="1183" y="617"/>
                      <a:pt x="1183" y="617"/>
                    </a:cubicBezTo>
                    <a:cubicBezTo>
                      <a:pt x="1250" y="609"/>
                      <a:pt x="1250" y="609"/>
                      <a:pt x="1250" y="609"/>
                    </a:cubicBezTo>
                    <a:cubicBezTo>
                      <a:pt x="1242" y="723"/>
                      <a:pt x="1176" y="811"/>
                      <a:pt x="929" y="724"/>
                    </a:cubicBezTo>
                    <a:cubicBezTo>
                      <a:pt x="915" y="704"/>
                      <a:pt x="871" y="671"/>
                      <a:pt x="734" y="595"/>
                    </a:cubicBezTo>
                    <a:cubicBezTo>
                      <a:pt x="485" y="459"/>
                      <a:pt x="516" y="423"/>
                      <a:pt x="516" y="423"/>
                    </a:cubicBezTo>
                    <a:cubicBezTo>
                      <a:pt x="516" y="423"/>
                      <a:pt x="474" y="396"/>
                      <a:pt x="397" y="374"/>
                    </a:cubicBezTo>
                    <a:cubicBezTo>
                      <a:pt x="328" y="369"/>
                      <a:pt x="151" y="286"/>
                      <a:pt x="88" y="275"/>
                    </a:cubicBezTo>
                    <a:cubicBezTo>
                      <a:pt x="25" y="263"/>
                      <a:pt x="0" y="161"/>
                      <a:pt x="62" y="116"/>
                    </a:cubicBezTo>
                    <a:close/>
                  </a:path>
                </a:pathLst>
              </a:custGeom>
              <a:solidFill>
                <a:srgbClr val="6C2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52C83745-14B9-4FFC-A3E4-37F07A6A6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030538"/>
                <a:ext cx="976313" cy="1382712"/>
              </a:xfrm>
              <a:custGeom>
                <a:avLst/>
                <a:gdLst/>
                <a:ahLst/>
                <a:cxnLst>
                  <a:cxn ang="0">
                    <a:pos x="58" y="716"/>
                  </a:cxn>
                  <a:cxn ang="0">
                    <a:pos x="31" y="671"/>
                  </a:cxn>
                  <a:cxn ang="0">
                    <a:pos x="66" y="666"/>
                  </a:cxn>
                  <a:cxn ang="0">
                    <a:pos x="31" y="671"/>
                  </a:cxn>
                  <a:cxn ang="0">
                    <a:pos x="202" y="186"/>
                  </a:cxn>
                  <a:cxn ang="0">
                    <a:pos x="568" y="306"/>
                  </a:cxn>
                  <a:cxn ang="0">
                    <a:pos x="392" y="695"/>
                  </a:cxn>
                  <a:cxn ang="0">
                    <a:pos x="338" y="796"/>
                  </a:cxn>
                  <a:cxn ang="0">
                    <a:pos x="58" y="716"/>
                  </a:cxn>
                </a:cxnLst>
                <a:rect l="0" t="0" r="r" b="b"/>
                <a:pathLst>
                  <a:path w="568" h="804">
                    <a:moveTo>
                      <a:pt x="58" y="716"/>
                    </a:moveTo>
                    <a:cubicBezTo>
                      <a:pt x="48" y="708"/>
                      <a:pt x="38" y="692"/>
                      <a:pt x="31" y="671"/>
                    </a:cubicBezTo>
                    <a:cubicBezTo>
                      <a:pt x="66" y="666"/>
                      <a:pt x="66" y="666"/>
                      <a:pt x="66" y="666"/>
                    </a:cubicBezTo>
                    <a:cubicBezTo>
                      <a:pt x="31" y="671"/>
                      <a:pt x="31" y="671"/>
                      <a:pt x="31" y="671"/>
                    </a:cubicBezTo>
                    <a:cubicBezTo>
                      <a:pt x="0" y="578"/>
                      <a:pt x="14" y="376"/>
                      <a:pt x="202" y="186"/>
                    </a:cubicBezTo>
                    <a:cubicBezTo>
                      <a:pt x="387" y="0"/>
                      <a:pt x="521" y="212"/>
                      <a:pt x="568" y="306"/>
                    </a:cubicBezTo>
                    <a:cubicBezTo>
                      <a:pt x="537" y="466"/>
                      <a:pt x="507" y="600"/>
                      <a:pt x="392" y="695"/>
                    </a:cubicBezTo>
                    <a:cubicBezTo>
                      <a:pt x="366" y="730"/>
                      <a:pt x="349" y="764"/>
                      <a:pt x="338" y="796"/>
                    </a:cubicBezTo>
                    <a:cubicBezTo>
                      <a:pt x="236" y="804"/>
                      <a:pt x="101" y="750"/>
                      <a:pt x="58" y="716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6F08F5D-2607-4408-A30F-617149A6BB0C}"/>
                </a:ext>
              </a:extLst>
            </p:cNvPr>
            <p:cNvSpPr txBox="1"/>
            <p:nvPr/>
          </p:nvSpPr>
          <p:spPr>
            <a:xfrm rot="930474">
              <a:off x="3381557" y="5046938"/>
              <a:ext cx="1510176" cy="42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产品助力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2DD3BE5-902B-40DE-B642-A6235EDAE7AA}"/>
                </a:ext>
              </a:extLst>
            </p:cNvPr>
            <p:cNvSpPr txBox="1"/>
            <p:nvPr/>
          </p:nvSpPr>
          <p:spPr>
            <a:xfrm rot="20753541">
              <a:off x="4936773" y="214552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用户共享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40B910A-4781-458D-8B0E-F8A120672093}"/>
                </a:ext>
              </a:extLst>
            </p:cNvPr>
            <p:cNvSpPr txBox="1"/>
            <p:nvPr/>
          </p:nvSpPr>
          <p:spPr>
            <a:xfrm rot="188296">
              <a:off x="5997655" y="1694020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资源注入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99A5F2-E3F9-44A6-9C1D-F4C662C6AB42}"/>
                </a:ext>
              </a:extLst>
            </p:cNvPr>
            <p:cNvSpPr txBox="1"/>
            <p:nvPr/>
          </p:nvSpPr>
          <p:spPr>
            <a:xfrm rot="1023134">
              <a:off x="6942862" y="2030384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82B8734-A24F-43DF-8A8E-777A97A14C81}"/>
                </a:ext>
              </a:extLst>
            </p:cNvPr>
            <p:cNvSpPr txBox="1"/>
            <p:nvPr/>
          </p:nvSpPr>
          <p:spPr>
            <a:xfrm rot="2638751">
              <a:off x="7625581" y="286178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共生共赢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F182067-0137-4D02-9F1E-5C821368579C}"/>
              </a:ext>
            </a:extLst>
          </p:cNvPr>
          <p:cNvSpPr txBox="1"/>
          <p:nvPr/>
        </p:nvSpPr>
        <p:spPr>
          <a:xfrm>
            <a:off x="6388655" y="4550341"/>
            <a:ext cx="5726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通过平安的产品、资源与运营，为一卡通企业增加营收，重塑地位，赢得发展</a:t>
            </a:r>
          </a:p>
        </p:txBody>
      </p:sp>
    </p:spTree>
    <p:extLst>
      <p:ext uri="{BB962C8B-B14F-4D97-AF65-F5344CB8AC3E}">
        <p14:creationId xmlns:p14="http://schemas.microsoft.com/office/powerpoint/2010/main" val="426541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产品助力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CDFCB5-56E6-413F-80EE-42600F0A7E13}"/>
              </a:ext>
            </a:extLst>
          </p:cNvPr>
          <p:cNvGrpSpPr/>
          <p:nvPr/>
        </p:nvGrpSpPr>
        <p:grpSpPr>
          <a:xfrm>
            <a:off x="6240161" y="2003352"/>
            <a:ext cx="954000" cy="954000"/>
            <a:chOff x="712954" y="3319627"/>
            <a:chExt cx="954000" cy="954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89A8B94-A620-467C-89D8-ADA94CA1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741B7AA-9FE0-40D9-A93F-7BF91AF2A2B2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F14B2F-024E-49A5-8148-E4567F733123}"/>
              </a:ext>
            </a:extLst>
          </p:cNvPr>
          <p:cNvGrpSpPr/>
          <p:nvPr/>
        </p:nvGrpSpPr>
        <p:grpSpPr>
          <a:xfrm>
            <a:off x="7042392" y="1999305"/>
            <a:ext cx="952500" cy="952500"/>
            <a:chOff x="2179762" y="2453218"/>
            <a:chExt cx="952500" cy="9525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0342F75-5396-4134-9E7B-2150BC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E2940B-4A74-4636-88B6-18DFBB22EA0C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44" name="圆角矩形 40">
            <a:extLst>
              <a:ext uri="{FF2B5EF4-FFF2-40B4-BE49-F238E27FC236}">
                <a16:creationId xmlns:a16="http://schemas.microsoft.com/office/drawing/2014/main" id="{BA176EA7-1D06-445A-A00A-DFC2BEF11CA1}"/>
              </a:ext>
            </a:extLst>
          </p:cNvPr>
          <p:cNvSpPr/>
          <p:nvPr/>
        </p:nvSpPr>
        <p:spPr>
          <a:xfrm>
            <a:off x="6240161" y="4605389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6CF3D1-5BDF-4E28-87BA-C94CF72F86A2}"/>
              </a:ext>
            </a:extLst>
          </p:cNvPr>
          <p:cNvSpPr/>
          <p:nvPr/>
        </p:nvSpPr>
        <p:spPr>
          <a:xfrm>
            <a:off x="6243856" y="4781487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圆角矩形 44">
            <a:extLst>
              <a:ext uri="{FF2B5EF4-FFF2-40B4-BE49-F238E27FC236}">
                <a16:creationId xmlns:a16="http://schemas.microsoft.com/office/drawing/2014/main" id="{4831F823-998A-468B-89EB-5D75D07727EC}"/>
              </a:ext>
            </a:extLst>
          </p:cNvPr>
          <p:cNvSpPr/>
          <p:nvPr/>
        </p:nvSpPr>
        <p:spPr>
          <a:xfrm>
            <a:off x="6240161" y="1894932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D6592C-2A9A-4E0A-990E-D483EA8629F9}"/>
              </a:ext>
            </a:extLst>
          </p:cNvPr>
          <p:cNvGrpSpPr/>
          <p:nvPr/>
        </p:nvGrpSpPr>
        <p:grpSpPr>
          <a:xfrm>
            <a:off x="7843123" y="2008199"/>
            <a:ext cx="952500" cy="952500"/>
            <a:chOff x="2179762" y="2453218"/>
            <a:chExt cx="952500" cy="9525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A9E4A46-6095-4AE4-BD03-F67FF7A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E292FA-10B8-4F66-8BF2-03D451FAB4AF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公积金查询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5C45B2B-6BC0-421A-8525-8D2B12EA3EE7}"/>
              </a:ext>
            </a:extLst>
          </p:cNvPr>
          <p:cNvGrpSpPr/>
          <p:nvPr/>
        </p:nvGrpSpPr>
        <p:grpSpPr>
          <a:xfrm>
            <a:off x="8643855" y="1992780"/>
            <a:ext cx="951058" cy="957155"/>
            <a:chOff x="7547138" y="2340666"/>
            <a:chExt cx="951058" cy="95715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59367B-588F-4F52-9ED1-50FEB437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8062202-42E1-447A-ADC1-F6E51CCE6119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违章处理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DAC82-E3DE-4BC3-862C-F235BF1DA752}"/>
              </a:ext>
            </a:extLst>
          </p:cNvPr>
          <p:cNvGrpSpPr/>
          <p:nvPr/>
        </p:nvGrpSpPr>
        <p:grpSpPr>
          <a:xfrm>
            <a:off x="7049782" y="3059154"/>
            <a:ext cx="952500" cy="952500"/>
            <a:chOff x="2179762" y="2453218"/>
            <a:chExt cx="952500" cy="95250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41D266F-A749-4710-819D-102F084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12A1C-32C8-44FE-AD3D-368B8AF06387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火车票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C762E84-3FE9-4BB6-BB64-6020ADC1A463}"/>
              </a:ext>
            </a:extLst>
          </p:cNvPr>
          <p:cNvGrpSpPr/>
          <p:nvPr/>
        </p:nvGrpSpPr>
        <p:grpSpPr>
          <a:xfrm>
            <a:off x="7850513" y="3068048"/>
            <a:ext cx="952500" cy="952500"/>
            <a:chOff x="2179762" y="2453218"/>
            <a:chExt cx="952500" cy="9525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ED9720B7-3FDD-4E40-BDFC-DF548A7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9DD50-9DB8-4E28-8EF2-EB98D8E81208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话费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28A2BC-161E-406F-89EC-DC7A1FD1185E}"/>
              </a:ext>
            </a:extLst>
          </p:cNvPr>
          <p:cNvGrpSpPr/>
          <p:nvPr/>
        </p:nvGrpSpPr>
        <p:grpSpPr>
          <a:xfrm>
            <a:off x="8651245" y="3052629"/>
            <a:ext cx="951058" cy="957155"/>
            <a:chOff x="7547138" y="2340666"/>
            <a:chExt cx="951058" cy="957155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E5C6CDC-0D6D-4C40-BB8F-B09183C2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CA92E3F-3143-4F48-8F63-C741965BF70C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05FBC11-951F-4FAA-85DF-3DCA053D21C2}"/>
              </a:ext>
            </a:extLst>
          </p:cNvPr>
          <p:cNvGrpSpPr/>
          <p:nvPr/>
        </p:nvGrpSpPr>
        <p:grpSpPr>
          <a:xfrm>
            <a:off x="6256159" y="3051821"/>
            <a:ext cx="952500" cy="952500"/>
            <a:chOff x="2179762" y="2453218"/>
            <a:chExt cx="952500" cy="9525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E825F465-476E-4E53-BFA6-967F075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9431E5-F4B5-4F71-99D0-50088EEA223E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  <p:sp>
        <p:nvSpPr>
          <p:cNvPr id="65" name="圆角矩形 93">
            <a:extLst>
              <a:ext uri="{FF2B5EF4-FFF2-40B4-BE49-F238E27FC236}">
                <a16:creationId xmlns:a16="http://schemas.microsoft.com/office/drawing/2014/main" id="{B50E282D-26E2-42A5-A26F-A1D6278DFFE0}"/>
              </a:ext>
            </a:extLst>
          </p:cNvPr>
          <p:cNvSpPr/>
          <p:nvPr/>
        </p:nvSpPr>
        <p:spPr>
          <a:xfrm>
            <a:off x="10558378" y="1893169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社保或其服务商</a:t>
            </a:r>
          </a:p>
        </p:txBody>
      </p:sp>
      <p:sp>
        <p:nvSpPr>
          <p:cNvPr id="66" name="圆角矩形 94">
            <a:extLst>
              <a:ext uri="{FF2B5EF4-FFF2-40B4-BE49-F238E27FC236}">
                <a16:creationId xmlns:a16="http://schemas.microsoft.com/office/drawing/2014/main" id="{5CF7C859-4DFF-4ABC-8841-F475F5EB9D53}"/>
              </a:ext>
            </a:extLst>
          </p:cNvPr>
          <p:cNvSpPr/>
          <p:nvPr/>
        </p:nvSpPr>
        <p:spPr>
          <a:xfrm>
            <a:off x="10558378" y="259672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交警或其服务商</a:t>
            </a:r>
          </a:p>
        </p:txBody>
      </p:sp>
      <p:sp>
        <p:nvSpPr>
          <p:cNvPr id="67" name="圆角矩形 95">
            <a:extLst>
              <a:ext uri="{FF2B5EF4-FFF2-40B4-BE49-F238E27FC236}">
                <a16:creationId xmlns:a16="http://schemas.microsoft.com/office/drawing/2014/main" id="{4A2FC85A-E904-4248-8502-9F2168991463}"/>
              </a:ext>
            </a:extLst>
          </p:cNvPr>
          <p:cNvSpPr/>
          <p:nvPr/>
        </p:nvSpPr>
        <p:spPr>
          <a:xfrm>
            <a:off x="10558379" y="329513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生活缴费服务商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953C03-157A-4542-A58E-D3F13C423ADA}"/>
              </a:ext>
            </a:extLst>
          </p:cNvPr>
          <p:cNvSpPr/>
          <p:nvPr/>
        </p:nvSpPr>
        <p:spPr>
          <a:xfrm>
            <a:off x="6224163" y="4176547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2A656F02-5657-418C-8967-13201A80D85F}"/>
              </a:ext>
            </a:extLst>
          </p:cNvPr>
          <p:cNvCxnSpPr>
            <a:cxnSpLocks/>
            <a:stCxn id="65" idx="0"/>
            <a:endCxn id="37" idx="0"/>
          </p:cNvCxnSpPr>
          <p:nvPr/>
        </p:nvCxnSpPr>
        <p:spPr>
          <a:xfrm rot="16200000" flipH="1" flipV="1">
            <a:off x="9355542" y="56269"/>
            <a:ext cx="106136" cy="3779936"/>
          </a:xfrm>
          <a:prstGeom prst="bentConnector3">
            <a:avLst>
              <a:gd name="adj1" fmla="val -215384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53">
            <a:extLst>
              <a:ext uri="{FF2B5EF4-FFF2-40B4-BE49-F238E27FC236}">
                <a16:creationId xmlns:a16="http://schemas.microsoft.com/office/drawing/2014/main" id="{A0554AAF-109A-4716-8B6A-E62312D9DC50}"/>
              </a:ext>
            </a:extLst>
          </p:cNvPr>
          <p:cNvCxnSpPr>
            <a:cxnSpLocks/>
            <a:stCxn id="65" idx="0"/>
            <a:endCxn id="48" idx="0"/>
          </p:cNvCxnSpPr>
          <p:nvPr/>
        </p:nvCxnSpPr>
        <p:spPr>
          <a:xfrm rot="16200000" flipH="1" flipV="1">
            <a:off x="9751461" y="461081"/>
            <a:ext cx="115030" cy="2979205"/>
          </a:xfrm>
          <a:prstGeom prst="bentConnector3">
            <a:avLst>
              <a:gd name="adj1" fmla="val -198731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59">
            <a:extLst>
              <a:ext uri="{FF2B5EF4-FFF2-40B4-BE49-F238E27FC236}">
                <a16:creationId xmlns:a16="http://schemas.microsoft.com/office/drawing/2014/main" id="{BCC5E105-1157-4F4A-9FA4-FAAB5F8343C3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rot="10800000">
            <a:off x="9443420" y="2604391"/>
            <a:ext cx="1114959" cy="2269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61">
            <a:extLst>
              <a:ext uri="{FF2B5EF4-FFF2-40B4-BE49-F238E27FC236}">
                <a16:creationId xmlns:a16="http://schemas.microsoft.com/office/drawing/2014/main" id="{23E2DA09-12CA-4EC2-8750-166ED808C411}"/>
              </a:ext>
            </a:extLst>
          </p:cNvPr>
          <p:cNvCxnSpPr>
            <a:cxnSpLocks/>
            <a:stCxn id="67" idx="1"/>
            <a:endCxn id="60" idx="3"/>
          </p:cNvCxnSpPr>
          <p:nvPr/>
        </p:nvCxnSpPr>
        <p:spPr>
          <a:xfrm rot="10800000" flipV="1">
            <a:off x="9602303" y="3529775"/>
            <a:ext cx="956076" cy="14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1F4DFD0-1681-4002-A6AD-1EAD24C353AA}"/>
              </a:ext>
            </a:extLst>
          </p:cNvPr>
          <p:cNvSpPr/>
          <p:nvPr/>
        </p:nvSpPr>
        <p:spPr>
          <a:xfrm>
            <a:off x="8939351" y="1152303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918EB94-CD7F-46EB-815B-A8B6BE2704D4}"/>
              </a:ext>
            </a:extLst>
          </p:cNvPr>
          <p:cNvSpPr/>
          <p:nvPr/>
        </p:nvSpPr>
        <p:spPr>
          <a:xfrm>
            <a:off x="9316830" y="2293970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C4EAEBB-50FE-43D0-8025-20B2E735B79A}"/>
              </a:ext>
            </a:extLst>
          </p:cNvPr>
          <p:cNvSpPr/>
          <p:nvPr/>
        </p:nvSpPr>
        <p:spPr>
          <a:xfrm>
            <a:off x="9335748" y="3184542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E724C2-3CEE-4A2E-BE31-F573AE1C5C73}"/>
              </a:ext>
            </a:extLst>
          </p:cNvPr>
          <p:cNvGrpSpPr/>
          <p:nvPr/>
        </p:nvGrpSpPr>
        <p:grpSpPr>
          <a:xfrm>
            <a:off x="6236466" y="5434354"/>
            <a:ext cx="3312368" cy="751227"/>
            <a:chOff x="6240161" y="5783456"/>
            <a:chExt cx="3312368" cy="751227"/>
          </a:xfrm>
        </p:grpSpPr>
        <p:sp>
          <p:nvSpPr>
            <p:cNvPr id="76" name="圆角矩形 40">
              <a:extLst>
                <a:ext uri="{FF2B5EF4-FFF2-40B4-BE49-F238E27FC236}">
                  <a16:creationId xmlns:a16="http://schemas.microsoft.com/office/drawing/2014/main" id="{D694367F-CF09-4403-A1E7-EA93BE5A11BD}"/>
                </a:ext>
              </a:extLst>
            </p:cNvPr>
            <p:cNvSpPr/>
            <p:nvPr/>
          </p:nvSpPr>
          <p:spPr>
            <a:xfrm>
              <a:off x="6240161" y="5783456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FAF48A-1455-423F-8169-A350C476C764}"/>
                </a:ext>
              </a:extLst>
            </p:cNvPr>
            <p:cNvSpPr/>
            <p:nvPr/>
          </p:nvSpPr>
          <p:spPr>
            <a:xfrm>
              <a:off x="6243856" y="5959554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用户主账号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5E4B416-AC0D-42F3-8C6C-5C95DC00CD51}"/>
              </a:ext>
            </a:extLst>
          </p:cNvPr>
          <p:cNvGrpSpPr/>
          <p:nvPr/>
        </p:nvGrpSpPr>
        <p:grpSpPr>
          <a:xfrm>
            <a:off x="268206" y="4605389"/>
            <a:ext cx="3332061" cy="751227"/>
            <a:chOff x="581244" y="939950"/>
            <a:chExt cx="3332061" cy="751227"/>
          </a:xfrm>
        </p:grpSpPr>
        <p:sp>
          <p:nvSpPr>
            <p:cNvPr id="82" name="圆角矩形 40">
              <a:extLst>
                <a:ext uri="{FF2B5EF4-FFF2-40B4-BE49-F238E27FC236}">
                  <a16:creationId xmlns:a16="http://schemas.microsoft.com/office/drawing/2014/main" id="{70DA32C3-A077-419B-9013-A2E90BE0A818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EC9EF43-7727-4E4B-B6E7-C08905CC6F3D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7977F1-363C-42DD-8100-B20CA465AC76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flipH="1" flipV="1">
            <a:off x="3600267" y="4981003"/>
            <a:ext cx="264358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9037994-1BB8-44CC-BFD1-3E4F654BC94B}"/>
              </a:ext>
            </a:extLst>
          </p:cNvPr>
          <p:cNvSpPr/>
          <p:nvPr/>
        </p:nvSpPr>
        <p:spPr>
          <a:xfrm>
            <a:off x="3962456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815E89-387A-4B45-8587-7F2AE336A04E}"/>
              </a:ext>
            </a:extLst>
          </p:cNvPr>
          <p:cNvSpPr/>
          <p:nvPr/>
        </p:nvSpPr>
        <p:spPr>
          <a:xfrm>
            <a:off x="868336" y="1686229"/>
            <a:ext cx="47090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采用开放平台技术，所提供的功能能够快速介入到企业已有的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当中，快速实现一卡通基础业务的移动支付以及生态化改造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3769975-B2CC-4E99-9250-51A1970B4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8" y="1868972"/>
            <a:ext cx="397024" cy="3970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4311DC-DFFA-49B2-8344-DC738AA53EC2}"/>
              </a:ext>
            </a:extLst>
          </p:cNvPr>
          <p:cNvSpPr txBox="1"/>
          <p:nvPr/>
        </p:nvSpPr>
        <p:spPr>
          <a:xfrm>
            <a:off x="9742516" y="4834595"/>
            <a:ext cx="2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类似于微信小程序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3ED55B-DB2F-4BB7-A778-214EAE2D48E7}"/>
              </a:ext>
            </a:extLst>
          </p:cNvPr>
          <p:cNvSpPr txBox="1"/>
          <p:nvPr/>
        </p:nvSpPr>
        <p:spPr>
          <a:xfrm>
            <a:off x="268206" y="5510048"/>
            <a:ext cx="330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企业暂无自有的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，平安可以承建，交给企业</a:t>
            </a:r>
          </a:p>
        </p:txBody>
      </p:sp>
    </p:spTree>
    <p:extLst>
      <p:ext uri="{BB962C8B-B14F-4D97-AF65-F5344CB8AC3E}">
        <p14:creationId xmlns:p14="http://schemas.microsoft.com/office/powerpoint/2010/main" val="340881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104112" y="2797643"/>
            <a:ext cx="1706032" cy="636467"/>
            <a:chOff x="7170547" y="3212976"/>
            <a:chExt cx="1706032" cy="636467"/>
          </a:xfrm>
        </p:grpSpPr>
        <p:sp>
          <p:nvSpPr>
            <p:cNvPr id="8" name="圆角矩形 7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408368" y="2797643"/>
            <a:ext cx="1872208" cy="636467"/>
            <a:chOff x="6259037" y="6051238"/>
            <a:chExt cx="1872208" cy="6364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</a:p>
          </p:txBody>
        </p:sp>
      </p:grpSp>
      <p:cxnSp>
        <p:nvCxnSpPr>
          <p:cNvPr id="23" name="直接箭头连接符 22"/>
          <p:cNvCxnSpPr>
            <a:stCxn id="8" idx="3"/>
            <a:endCxn id="12" idx="1"/>
          </p:cNvCxnSpPr>
          <p:nvPr/>
        </p:nvCxnSpPr>
        <p:spPr>
          <a:xfrm>
            <a:off x="8810144" y="3115877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47" y="1484784"/>
            <a:ext cx="792088" cy="79208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12" y="3258396"/>
            <a:ext cx="938357" cy="938357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55" idx="3"/>
            <a:endCxn id="8" idx="1"/>
          </p:cNvCxnSpPr>
          <p:nvPr/>
        </p:nvCxnSpPr>
        <p:spPr>
          <a:xfrm>
            <a:off x="6081235" y="1880828"/>
            <a:ext cx="1022877" cy="12350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8" idx="1"/>
          </p:cNvCxnSpPr>
          <p:nvPr/>
        </p:nvCxnSpPr>
        <p:spPr>
          <a:xfrm flipV="1">
            <a:off x="6154369" y="3115877"/>
            <a:ext cx="949743" cy="611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21"/>
          <p:cNvSpPr/>
          <p:nvPr/>
        </p:nvSpPr>
        <p:spPr>
          <a:xfrm>
            <a:off x="5256632" y="2272431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1"/>
          <p:cNvSpPr/>
          <p:nvPr/>
        </p:nvSpPr>
        <p:spPr>
          <a:xfrm>
            <a:off x="5058999" y="4148314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83" y="2391800"/>
            <a:ext cx="890418" cy="1448152"/>
          </a:xfrm>
          <a:prstGeom prst="rect">
            <a:avLst/>
          </a:prstGeom>
        </p:spPr>
      </p:pic>
      <p:cxnSp>
        <p:nvCxnSpPr>
          <p:cNvPr id="59" name="直接箭头连接符 58"/>
          <p:cNvCxnSpPr>
            <a:stCxn id="57" idx="3"/>
            <a:endCxn id="55" idx="1"/>
          </p:cNvCxnSpPr>
          <p:nvPr/>
        </p:nvCxnSpPr>
        <p:spPr>
          <a:xfrm flipV="1">
            <a:off x="2115401" y="1880828"/>
            <a:ext cx="3173746" cy="12350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3"/>
            <a:endCxn id="56" idx="1"/>
          </p:cNvCxnSpPr>
          <p:nvPr/>
        </p:nvCxnSpPr>
        <p:spPr>
          <a:xfrm>
            <a:off x="2115401" y="3115876"/>
            <a:ext cx="3100611" cy="6116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221"/>
          <p:cNvSpPr/>
          <p:nvPr/>
        </p:nvSpPr>
        <p:spPr>
          <a:xfrm rot="20258959">
            <a:off x="3327148" y="1997338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21"/>
          <p:cNvSpPr/>
          <p:nvPr/>
        </p:nvSpPr>
        <p:spPr>
          <a:xfrm rot="649322">
            <a:off x="3371078" y="309964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Freeform 16"/>
          <p:cNvSpPr>
            <a:spLocks noEditPoints="1"/>
          </p:cNvSpPr>
          <p:nvPr/>
        </p:nvSpPr>
        <p:spPr bwMode="auto">
          <a:xfrm>
            <a:off x="1270923" y="5229200"/>
            <a:ext cx="798537" cy="720080"/>
          </a:xfrm>
          <a:custGeom>
            <a:avLst/>
            <a:gdLst>
              <a:gd name="T0" fmla="*/ 160 w 174"/>
              <a:gd name="T1" fmla="*/ 0 h 157"/>
              <a:gd name="T2" fmla="*/ 14 w 174"/>
              <a:gd name="T3" fmla="*/ 0 h 157"/>
              <a:gd name="T4" fmla="*/ 0 w 174"/>
              <a:gd name="T5" fmla="*/ 15 h 157"/>
              <a:gd name="T6" fmla="*/ 0 w 174"/>
              <a:gd name="T7" fmla="*/ 115 h 157"/>
              <a:gd name="T8" fmla="*/ 14 w 174"/>
              <a:gd name="T9" fmla="*/ 129 h 157"/>
              <a:gd name="T10" fmla="*/ 71 w 174"/>
              <a:gd name="T11" fmla="*/ 129 h 157"/>
              <a:gd name="T12" fmla="*/ 64 w 174"/>
              <a:gd name="T13" fmla="*/ 152 h 157"/>
              <a:gd name="T14" fmla="*/ 17 w 174"/>
              <a:gd name="T15" fmla="*/ 152 h 157"/>
              <a:gd name="T16" fmla="*/ 17 w 174"/>
              <a:gd name="T17" fmla="*/ 157 h 157"/>
              <a:gd name="T18" fmla="*/ 152 w 174"/>
              <a:gd name="T19" fmla="*/ 157 h 157"/>
              <a:gd name="T20" fmla="*/ 152 w 174"/>
              <a:gd name="T21" fmla="*/ 152 h 157"/>
              <a:gd name="T22" fmla="*/ 105 w 174"/>
              <a:gd name="T23" fmla="*/ 152 h 157"/>
              <a:gd name="T24" fmla="*/ 98 w 174"/>
              <a:gd name="T25" fmla="*/ 129 h 157"/>
              <a:gd name="T26" fmla="*/ 160 w 174"/>
              <a:gd name="T27" fmla="*/ 129 h 157"/>
              <a:gd name="T28" fmla="*/ 174 w 174"/>
              <a:gd name="T29" fmla="*/ 115 h 157"/>
              <a:gd name="T30" fmla="*/ 174 w 174"/>
              <a:gd name="T31" fmla="*/ 15 h 157"/>
              <a:gd name="T32" fmla="*/ 160 w 174"/>
              <a:gd name="T33" fmla="*/ 0 h 157"/>
              <a:gd name="T34" fmla="*/ 78 w 174"/>
              <a:gd name="T35" fmla="*/ 117 h 157"/>
              <a:gd name="T36" fmla="*/ 87 w 174"/>
              <a:gd name="T37" fmla="*/ 111 h 157"/>
              <a:gd name="T38" fmla="*/ 91 w 174"/>
              <a:gd name="T39" fmla="*/ 115 h 157"/>
              <a:gd name="T40" fmla="*/ 85 w 174"/>
              <a:gd name="T41" fmla="*/ 124 h 157"/>
              <a:gd name="T42" fmla="*/ 78 w 174"/>
              <a:gd name="T43" fmla="*/ 117 h 157"/>
              <a:gd name="T44" fmla="*/ 166 w 174"/>
              <a:gd name="T45" fmla="*/ 106 h 157"/>
              <a:gd name="T46" fmla="*/ 8 w 174"/>
              <a:gd name="T47" fmla="*/ 106 h 157"/>
              <a:gd name="T48" fmla="*/ 8 w 174"/>
              <a:gd name="T49" fmla="*/ 15 h 157"/>
              <a:gd name="T50" fmla="*/ 166 w 174"/>
              <a:gd name="T51" fmla="*/ 15 h 157"/>
              <a:gd name="T52" fmla="*/ 166 w 174"/>
              <a:gd name="T53" fmla="*/ 10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57">
                <a:moveTo>
                  <a:pt x="16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3"/>
                  <a:pt x="6" y="129"/>
                  <a:pt x="14" y="129"/>
                </a:cubicBezTo>
                <a:cubicBezTo>
                  <a:pt x="71" y="129"/>
                  <a:pt x="71" y="129"/>
                  <a:pt x="71" y="129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7" y="157"/>
                  <a:pt x="17" y="157"/>
                  <a:pt x="17" y="157"/>
                </a:cubicBezTo>
                <a:cubicBezTo>
                  <a:pt x="152" y="157"/>
                  <a:pt x="152" y="157"/>
                  <a:pt x="152" y="157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60" y="129"/>
                  <a:pt x="160" y="129"/>
                  <a:pt x="160" y="129"/>
                </a:cubicBezTo>
                <a:cubicBezTo>
                  <a:pt x="168" y="129"/>
                  <a:pt x="174" y="123"/>
                  <a:pt x="174" y="1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7"/>
                  <a:pt x="168" y="0"/>
                  <a:pt x="160" y="0"/>
                </a:cubicBezTo>
                <a:close/>
                <a:moveTo>
                  <a:pt x="78" y="117"/>
                </a:moveTo>
                <a:cubicBezTo>
                  <a:pt x="78" y="113"/>
                  <a:pt x="82" y="110"/>
                  <a:pt x="87" y="111"/>
                </a:cubicBezTo>
                <a:cubicBezTo>
                  <a:pt x="89" y="112"/>
                  <a:pt x="91" y="113"/>
                  <a:pt x="91" y="115"/>
                </a:cubicBezTo>
                <a:cubicBezTo>
                  <a:pt x="92" y="120"/>
                  <a:pt x="89" y="124"/>
                  <a:pt x="85" y="124"/>
                </a:cubicBezTo>
                <a:cubicBezTo>
                  <a:pt x="81" y="124"/>
                  <a:pt x="78" y="121"/>
                  <a:pt x="78" y="117"/>
                </a:cubicBezTo>
                <a:close/>
                <a:moveTo>
                  <a:pt x="166" y="106"/>
                </a:moveTo>
                <a:cubicBezTo>
                  <a:pt x="8" y="106"/>
                  <a:pt x="8" y="106"/>
                  <a:pt x="8" y="106"/>
                </a:cubicBezTo>
                <a:cubicBezTo>
                  <a:pt x="8" y="15"/>
                  <a:pt x="8" y="15"/>
                  <a:pt x="8" y="15"/>
                </a:cubicBezTo>
                <a:cubicBezTo>
                  <a:pt x="166" y="15"/>
                  <a:pt x="166" y="15"/>
                  <a:pt x="166" y="15"/>
                </a:cubicBezTo>
                <a:lnTo>
                  <a:pt x="16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67" name="直接箭头连接符 66"/>
          <p:cNvCxnSpPr>
            <a:endCxn id="57" idx="2"/>
          </p:cNvCxnSpPr>
          <p:nvPr/>
        </p:nvCxnSpPr>
        <p:spPr>
          <a:xfrm flipV="1">
            <a:off x="1670191" y="3839952"/>
            <a:ext cx="1" cy="13892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5" idx="14"/>
            <a:endCxn id="12" idx="2"/>
          </p:cNvCxnSpPr>
          <p:nvPr/>
        </p:nvCxnSpPr>
        <p:spPr>
          <a:xfrm flipV="1">
            <a:off x="2069460" y="3434110"/>
            <a:ext cx="8275012" cy="2322537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221"/>
          <p:cNvSpPr/>
          <p:nvPr/>
        </p:nvSpPr>
        <p:spPr>
          <a:xfrm>
            <a:off x="1776226" y="3691589"/>
            <a:ext cx="45024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用户交易记录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221"/>
          <p:cNvSpPr/>
          <p:nvPr/>
        </p:nvSpPr>
        <p:spPr>
          <a:xfrm>
            <a:off x="4788365" y="5345133"/>
            <a:ext cx="283720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根据交易记录请求扣款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104A8C1-C973-4606-B6A1-BF6E426EBA94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关键步骤：无卡化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+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后付费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8D892B-14F3-4BB0-BDA7-761E6DCB2F94}"/>
              </a:ext>
            </a:extLst>
          </p:cNvPr>
          <p:cNvGrpSpPr/>
          <p:nvPr/>
        </p:nvGrpSpPr>
        <p:grpSpPr>
          <a:xfrm>
            <a:off x="306919" y="1739408"/>
            <a:ext cx="6826092" cy="4274821"/>
            <a:chOff x="436579" y="2109375"/>
            <a:chExt cx="6826092" cy="4274821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67DD36B3-F9AD-4B99-A957-9EEE1F7A6F09}"/>
                </a:ext>
              </a:extLst>
            </p:cNvPr>
            <p:cNvSpPr>
              <a:spLocks/>
            </p:cNvSpPr>
            <p:nvPr/>
          </p:nvSpPr>
          <p:spPr bwMode="invGray">
            <a:xfrm rot="546057">
              <a:off x="684434" y="2210548"/>
              <a:ext cx="2153127" cy="347329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3E0970-6292-4493-998D-FC117667D50F}"/>
                </a:ext>
              </a:extLst>
            </p:cNvPr>
            <p:cNvGrpSpPr/>
            <p:nvPr/>
          </p:nvGrpSpPr>
          <p:grpSpPr>
            <a:xfrm>
              <a:off x="436579" y="5305013"/>
              <a:ext cx="4782979" cy="1079183"/>
              <a:chOff x="5151753" y="5252974"/>
              <a:chExt cx="4782979" cy="1079183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DE668969-2259-4AE8-BC8E-7EF9D5BD91A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258933" y="5252974"/>
                <a:ext cx="675799" cy="107918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DDDDDD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67ED55DB-A744-4905-B1F6-5B87D11834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53499" y="5258213"/>
                <a:ext cx="4781233" cy="689769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DDDDDD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CE3B5F97-3EB3-4E5C-9E11-DE7C227D5A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51753" y="5949728"/>
                <a:ext cx="4115912" cy="3789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基础业务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33">
                <a:extLst>
                  <a:ext uri="{FF2B5EF4-FFF2-40B4-BE49-F238E27FC236}">
                    <a16:creationId xmlns:a16="http://schemas.microsoft.com/office/drawing/2014/main" id="{7DCC7974-D49E-4B64-A865-9661884D3239}"/>
                  </a:ext>
                </a:extLst>
              </p:cNvPr>
              <p:cNvSpPr/>
              <p:nvPr/>
            </p:nvSpPr>
            <p:spPr>
              <a:xfrm>
                <a:off x="6400172" y="5420389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夯实传统通卡业务基础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E9207E9D-0980-4456-8CED-857958E7B53B}"/>
                </a:ext>
              </a:extLst>
            </p:cNvPr>
            <p:cNvGrpSpPr/>
            <p:nvPr/>
          </p:nvGrpSpPr>
          <p:grpSpPr>
            <a:xfrm>
              <a:off x="1407494" y="4241547"/>
              <a:ext cx="4491355" cy="1079183"/>
              <a:chOff x="6122668" y="4189508"/>
              <a:chExt cx="4491355" cy="1079183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5C48AC84-AEB7-4070-8899-EEFD2A28F8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934731" y="4189508"/>
                <a:ext cx="672307" cy="107918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969696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id="{07A68FBF-388C-4E21-9BCA-2B9AA02165E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122668" y="4189508"/>
                <a:ext cx="4491355" cy="695008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969696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38F98791-9C6A-4FE7-AC1D-3CDD74E366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4414" y="4884515"/>
                <a:ext cx="3826034" cy="37893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服务升级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35">
                <a:extLst>
                  <a:ext uri="{FF2B5EF4-FFF2-40B4-BE49-F238E27FC236}">
                    <a16:creationId xmlns:a16="http://schemas.microsoft.com/office/drawing/2014/main" id="{088C0F90-B26D-41B8-A984-EEBBB7FED606}"/>
                  </a:ext>
                </a:extLst>
              </p:cNvPr>
              <p:cNvSpPr/>
              <p:nvPr/>
            </p:nvSpPr>
            <p:spPr>
              <a:xfrm>
                <a:off x="6866364" y="4407234"/>
                <a:ext cx="300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由传统电子钱包向移动支付转型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B4937EEF-8068-4C40-925E-362B19B0F57B}"/>
                </a:ext>
              </a:extLst>
            </p:cNvPr>
            <p:cNvGrpSpPr/>
            <p:nvPr/>
          </p:nvGrpSpPr>
          <p:grpSpPr>
            <a:xfrm>
              <a:off x="2373170" y="3181573"/>
              <a:ext cx="4210209" cy="1072198"/>
              <a:chOff x="7088344" y="3129534"/>
              <a:chExt cx="4210209" cy="1072198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F0855A1-833B-4AFF-B086-C9E2FF58C89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15769" y="3129534"/>
                <a:ext cx="674053" cy="1072198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808080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3CC24AD-2195-4079-A764-12590AA6DFA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8344" y="3129534"/>
                <a:ext cx="4210209" cy="688023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808080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77BA5FFB-BBF1-46DA-8DF4-B926C03FA7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90091" y="3817556"/>
                <a:ext cx="3532664" cy="38068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增值业务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7D61DB18-1EEA-4F01-A381-C689A1280C7B}"/>
                  </a:ext>
                </a:extLst>
              </p:cNvPr>
              <p:cNvSpPr/>
              <p:nvPr/>
            </p:nvSpPr>
            <p:spPr>
              <a:xfrm>
                <a:off x="7636517" y="3316619"/>
                <a:ext cx="31138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探索与新的服务相匹配的新模式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ACA726DC-DA2C-4E3C-B2AF-4DACB962457A}"/>
                </a:ext>
              </a:extLst>
            </p:cNvPr>
            <p:cNvGrpSpPr/>
            <p:nvPr/>
          </p:nvGrpSpPr>
          <p:grpSpPr>
            <a:xfrm>
              <a:off x="3345832" y="2109375"/>
              <a:ext cx="3916839" cy="1079183"/>
              <a:chOff x="8061006" y="2057336"/>
              <a:chExt cx="3916839" cy="1079183"/>
            </a:xfrm>
          </p:grpSpPr>
          <p:sp>
            <p:nvSpPr>
              <p:cNvPr id="9" name="Freeform 3">
                <a:extLst>
                  <a:ext uri="{FF2B5EF4-FFF2-40B4-BE49-F238E27FC236}">
                    <a16:creationId xmlns:a16="http://schemas.microsoft.com/office/drawing/2014/main" id="{9E690108-8821-4E29-A90C-65EF27D8FB35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11295061" y="2057336"/>
                <a:ext cx="675799" cy="107918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5F5F5F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DCFE7DC5-19A1-453E-89D7-2E23AA7B252D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8061006" y="2057336"/>
                <a:ext cx="3916839" cy="689769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5F5F5F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36E00822-7F93-406B-BCDF-610BF8AFA2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067991" y="2747105"/>
                <a:ext cx="3242787" cy="387668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生态服务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3">
                <a:extLst>
                  <a:ext uri="{FF2B5EF4-FFF2-40B4-BE49-F238E27FC236}">
                    <a16:creationId xmlns:a16="http://schemas.microsoft.com/office/drawing/2014/main" id="{EE773AD9-F532-4C7D-BF3B-1BE657064F66}"/>
                  </a:ext>
                </a:extLst>
              </p:cNvPr>
              <p:cNvSpPr/>
              <p:nvPr/>
            </p:nvSpPr>
            <p:spPr>
              <a:xfrm>
                <a:off x="8875482" y="2220031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完成企业全业态转型</a:t>
                </a: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</p:grpSp>
      <p:sp>
        <p:nvSpPr>
          <p:cNvPr id="25" name="Rectangle 145">
            <a:extLst>
              <a:ext uri="{FF2B5EF4-FFF2-40B4-BE49-F238E27FC236}">
                <a16:creationId xmlns:a16="http://schemas.microsoft.com/office/drawing/2014/main" id="{3FB2533D-7403-4396-8544-DDB8A445B33D}"/>
              </a:ext>
            </a:extLst>
          </p:cNvPr>
          <p:cNvSpPr/>
          <p:nvPr/>
        </p:nvSpPr>
        <p:spPr>
          <a:xfrm>
            <a:off x="4655840" y="5290909"/>
            <a:ext cx="4607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建设基础的业务平台，实现卡片的发放与管理、与巴士</a:t>
            </a:r>
            <a:r>
              <a:rPr lang="en-US" altLang="zh-CN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地铁等商户的清结算。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45">
            <a:extLst>
              <a:ext uri="{FF2B5EF4-FFF2-40B4-BE49-F238E27FC236}">
                <a16:creationId xmlns:a16="http://schemas.microsoft.com/office/drawing/2014/main" id="{057B7D57-4519-4AFF-A68E-6A7B5B4A1E86}"/>
              </a:ext>
            </a:extLst>
          </p:cNvPr>
          <p:cNvSpPr/>
          <p:nvPr/>
        </p:nvSpPr>
        <p:spPr>
          <a:xfrm>
            <a:off x="5375920" y="3854529"/>
            <a:ext cx="46076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从传统卡向移动支付升级，如：空发卡，二维码；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建立后台主账户，将“死钱包”变为“活账户”；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将“持卡人”转化为真正的“用户”。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45">
            <a:extLst>
              <a:ext uri="{FF2B5EF4-FFF2-40B4-BE49-F238E27FC236}">
                <a16:creationId xmlns:a16="http://schemas.microsoft.com/office/drawing/2014/main" id="{B29023BF-C3B8-4AC6-B20B-2BD8CEAFDF1A}"/>
              </a:ext>
            </a:extLst>
          </p:cNvPr>
          <p:cNvSpPr/>
          <p:nvPr/>
        </p:nvSpPr>
        <p:spPr>
          <a:xfrm>
            <a:off x="6096000" y="3102319"/>
            <a:ext cx="4680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接入更多的生活服务和公共服务；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打造本地化服务门户，增加用户数、粘性和打开频次。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45">
            <a:extLst>
              <a:ext uri="{FF2B5EF4-FFF2-40B4-BE49-F238E27FC236}">
                <a16:creationId xmlns:a16="http://schemas.microsoft.com/office/drawing/2014/main" id="{A1CC56EF-D385-45E5-8031-7F34F80EF827}"/>
              </a:ext>
            </a:extLst>
          </p:cNvPr>
          <p:cNvSpPr/>
          <p:nvPr/>
        </p:nvSpPr>
        <p:spPr>
          <a:xfrm>
            <a:off x="6600056" y="2047556"/>
            <a:ext cx="4137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引入更丰富的第三方服务，建立自生长的生态；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全面流量变现，如：金融、广告、卡券</a:t>
            </a:r>
            <a:r>
              <a:rPr lang="en-US" altLang="zh-CN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780D2C-7759-4917-B8C9-080ED1040D0F}"/>
              </a:ext>
            </a:extLst>
          </p:cNvPr>
          <p:cNvCxnSpPr/>
          <p:nvPr/>
        </p:nvCxnSpPr>
        <p:spPr>
          <a:xfrm>
            <a:off x="6617970" y="2795325"/>
            <a:ext cx="474345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B8CA3BD-6A75-4902-B07D-CD3F999AC213}"/>
              </a:ext>
            </a:extLst>
          </p:cNvPr>
          <p:cNvCxnSpPr/>
          <p:nvPr/>
        </p:nvCxnSpPr>
        <p:spPr>
          <a:xfrm>
            <a:off x="5875020" y="3844859"/>
            <a:ext cx="505206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19B11A8-8499-4008-BEAB-2715DADFEFD1}"/>
              </a:ext>
            </a:extLst>
          </p:cNvPr>
          <p:cNvCxnSpPr/>
          <p:nvPr/>
        </p:nvCxnSpPr>
        <p:spPr>
          <a:xfrm>
            <a:off x="5257800" y="4935046"/>
            <a:ext cx="496062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8B25774-0368-43A4-A1CF-0E2279080A6D}"/>
              </a:ext>
            </a:extLst>
          </p:cNvPr>
          <p:cNvCxnSpPr/>
          <p:nvPr/>
        </p:nvCxnSpPr>
        <p:spPr>
          <a:xfrm>
            <a:off x="4561682" y="6010737"/>
            <a:ext cx="5028088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809549-53ED-4D50-9FC2-24C60E3BEB60}"/>
              </a:ext>
            </a:extLst>
          </p:cNvPr>
          <p:cNvSpPr txBox="1"/>
          <p:nvPr/>
        </p:nvSpPr>
        <p:spPr>
          <a:xfrm>
            <a:off x="9124590" y="5641405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Step.0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2AD642-4346-43CE-8CAB-2265AC998CD6}"/>
              </a:ext>
            </a:extLst>
          </p:cNvPr>
          <p:cNvSpPr txBox="1"/>
          <p:nvPr/>
        </p:nvSpPr>
        <p:spPr>
          <a:xfrm>
            <a:off x="9770765" y="4525061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Step.1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F40833-9B05-4AF7-9FD0-71F4CBFFD6AF}"/>
              </a:ext>
            </a:extLst>
          </p:cNvPr>
          <p:cNvSpPr txBox="1"/>
          <p:nvPr/>
        </p:nvSpPr>
        <p:spPr>
          <a:xfrm>
            <a:off x="10495507" y="3449894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Step.2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EE6B0-A7B0-4D4A-9E67-5B357BB6787B}"/>
              </a:ext>
            </a:extLst>
          </p:cNvPr>
          <p:cNvSpPr txBox="1"/>
          <p:nvPr/>
        </p:nvSpPr>
        <p:spPr>
          <a:xfrm>
            <a:off x="10881360" y="2418960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Step.3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C783F62-D31D-41C1-8AB3-8322573C1D5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快速迭代与升级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9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需要什么可以快速接入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CDFCB5-56E6-413F-80EE-42600F0A7E13}"/>
              </a:ext>
            </a:extLst>
          </p:cNvPr>
          <p:cNvGrpSpPr/>
          <p:nvPr/>
        </p:nvGrpSpPr>
        <p:grpSpPr>
          <a:xfrm>
            <a:off x="6240161" y="2003352"/>
            <a:ext cx="954000" cy="954000"/>
            <a:chOff x="712954" y="3319627"/>
            <a:chExt cx="954000" cy="954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89A8B94-A620-467C-89D8-ADA94CA1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741B7AA-9FE0-40D9-A93F-7BF91AF2A2B2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F14B2F-024E-49A5-8148-E4567F733123}"/>
              </a:ext>
            </a:extLst>
          </p:cNvPr>
          <p:cNvGrpSpPr/>
          <p:nvPr/>
        </p:nvGrpSpPr>
        <p:grpSpPr>
          <a:xfrm>
            <a:off x="7042392" y="1999305"/>
            <a:ext cx="952500" cy="952500"/>
            <a:chOff x="2179762" y="2453218"/>
            <a:chExt cx="952500" cy="9525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0342F75-5396-4134-9E7B-2150BC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E2940B-4A74-4636-88B6-18DFBB22EA0C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44" name="圆角矩形 40">
            <a:extLst>
              <a:ext uri="{FF2B5EF4-FFF2-40B4-BE49-F238E27FC236}">
                <a16:creationId xmlns:a16="http://schemas.microsoft.com/office/drawing/2014/main" id="{BA176EA7-1D06-445A-A00A-DFC2BEF11CA1}"/>
              </a:ext>
            </a:extLst>
          </p:cNvPr>
          <p:cNvSpPr/>
          <p:nvPr/>
        </p:nvSpPr>
        <p:spPr>
          <a:xfrm>
            <a:off x="6240161" y="4605389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6CF3D1-5BDF-4E28-87BA-C94CF72F86A2}"/>
              </a:ext>
            </a:extLst>
          </p:cNvPr>
          <p:cNvSpPr/>
          <p:nvPr/>
        </p:nvSpPr>
        <p:spPr>
          <a:xfrm>
            <a:off x="6243856" y="4781487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圆角矩形 44">
            <a:extLst>
              <a:ext uri="{FF2B5EF4-FFF2-40B4-BE49-F238E27FC236}">
                <a16:creationId xmlns:a16="http://schemas.microsoft.com/office/drawing/2014/main" id="{4831F823-998A-468B-89EB-5D75D07727EC}"/>
              </a:ext>
            </a:extLst>
          </p:cNvPr>
          <p:cNvSpPr/>
          <p:nvPr/>
        </p:nvSpPr>
        <p:spPr>
          <a:xfrm>
            <a:off x="6240161" y="1894932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D6592C-2A9A-4E0A-990E-D483EA8629F9}"/>
              </a:ext>
            </a:extLst>
          </p:cNvPr>
          <p:cNvGrpSpPr/>
          <p:nvPr/>
        </p:nvGrpSpPr>
        <p:grpSpPr>
          <a:xfrm>
            <a:off x="7843123" y="2008199"/>
            <a:ext cx="952500" cy="952500"/>
            <a:chOff x="2179762" y="2453218"/>
            <a:chExt cx="952500" cy="9525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A9E4A46-6095-4AE4-BD03-F67FF7A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E292FA-10B8-4F66-8BF2-03D451FAB4AF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公积金查询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5C45B2B-6BC0-421A-8525-8D2B12EA3EE7}"/>
              </a:ext>
            </a:extLst>
          </p:cNvPr>
          <p:cNvGrpSpPr/>
          <p:nvPr/>
        </p:nvGrpSpPr>
        <p:grpSpPr>
          <a:xfrm>
            <a:off x="8643855" y="1992780"/>
            <a:ext cx="951058" cy="957155"/>
            <a:chOff x="7547138" y="2340666"/>
            <a:chExt cx="951058" cy="95715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59367B-588F-4F52-9ED1-50FEB437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8062202-42E1-447A-ADC1-F6E51CCE6119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违章处理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DAC82-E3DE-4BC3-862C-F235BF1DA752}"/>
              </a:ext>
            </a:extLst>
          </p:cNvPr>
          <p:cNvGrpSpPr/>
          <p:nvPr/>
        </p:nvGrpSpPr>
        <p:grpSpPr>
          <a:xfrm>
            <a:off x="7049782" y="3059154"/>
            <a:ext cx="952500" cy="952500"/>
            <a:chOff x="2179762" y="2453218"/>
            <a:chExt cx="952500" cy="95250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41D266F-A749-4710-819D-102F084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12A1C-32C8-44FE-AD3D-368B8AF06387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信用卡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C762E84-3FE9-4BB6-BB64-6020ADC1A463}"/>
              </a:ext>
            </a:extLst>
          </p:cNvPr>
          <p:cNvGrpSpPr/>
          <p:nvPr/>
        </p:nvGrpSpPr>
        <p:grpSpPr>
          <a:xfrm>
            <a:off x="7850513" y="3068048"/>
            <a:ext cx="952500" cy="952500"/>
            <a:chOff x="2179762" y="2453218"/>
            <a:chExt cx="952500" cy="9525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ED9720B7-3FDD-4E40-BDFC-DF548A7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9DD50-9DB8-4E28-8EF2-EB98D8E81208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医疗服务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28A2BC-161E-406F-89EC-DC7A1FD1185E}"/>
              </a:ext>
            </a:extLst>
          </p:cNvPr>
          <p:cNvGrpSpPr/>
          <p:nvPr/>
        </p:nvGrpSpPr>
        <p:grpSpPr>
          <a:xfrm>
            <a:off x="8651245" y="3052629"/>
            <a:ext cx="951058" cy="957155"/>
            <a:chOff x="7547138" y="2340666"/>
            <a:chExt cx="951058" cy="957155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E5C6CDC-0D6D-4C40-BB8F-B09183C2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CA92E3F-3143-4F48-8F63-C741965BF70C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05FBC11-951F-4FAA-85DF-3DCA053D21C2}"/>
              </a:ext>
            </a:extLst>
          </p:cNvPr>
          <p:cNvGrpSpPr/>
          <p:nvPr/>
        </p:nvGrpSpPr>
        <p:grpSpPr>
          <a:xfrm>
            <a:off x="6256159" y="3051821"/>
            <a:ext cx="952500" cy="952500"/>
            <a:chOff x="2179762" y="2453218"/>
            <a:chExt cx="952500" cy="9525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E825F465-476E-4E53-BFA6-967F075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9431E5-F4B5-4F71-99D0-50088EEA223E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  <p:sp>
        <p:nvSpPr>
          <p:cNvPr id="65" name="圆角矩形 93">
            <a:extLst>
              <a:ext uri="{FF2B5EF4-FFF2-40B4-BE49-F238E27FC236}">
                <a16:creationId xmlns:a16="http://schemas.microsoft.com/office/drawing/2014/main" id="{B50E282D-26E2-42A5-A26F-A1D6278DFFE0}"/>
              </a:ext>
            </a:extLst>
          </p:cNvPr>
          <p:cNvSpPr/>
          <p:nvPr/>
        </p:nvSpPr>
        <p:spPr>
          <a:xfrm>
            <a:off x="10558378" y="1893169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社保或其服务商</a:t>
            </a:r>
          </a:p>
        </p:txBody>
      </p:sp>
      <p:sp>
        <p:nvSpPr>
          <p:cNvPr id="66" name="圆角矩形 94">
            <a:extLst>
              <a:ext uri="{FF2B5EF4-FFF2-40B4-BE49-F238E27FC236}">
                <a16:creationId xmlns:a16="http://schemas.microsoft.com/office/drawing/2014/main" id="{5CF7C859-4DFF-4ABC-8841-F475F5EB9D53}"/>
              </a:ext>
            </a:extLst>
          </p:cNvPr>
          <p:cNvSpPr/>
          <p:nvPr/>
        </p:nvSpPr>
        <p:spPr>
          <a:xfrm>
            <a:off x="10558378" y="259672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交警或其服务商</a:t>
            </a:r>
          </a:p>
        </p:txBody>
      </p:sp>
      <p:sp>
        <p:nvSpPr>
          <p:cNvPr id="67" name="圆角矩形 95">
            <a:extLst>
              <a:ext uri="{FF2B5EF4-FFF2-40B4-BE49-F238E27FC236}">
                <a16:creationId xmlns:a16="http://schemas.microsoft.com/office/drawing/2014/main" id="{4A2FC85A-E904-4248-8502-9F2168991463}"/>
              </a:ext>
            </a:extLst>
          </p:cNvPr>
          <p:cNvSpPr/>
          <p:nvPr/>
        </p:nvSpPr>
        <p:spPr>
          <a:xfrm>
            <a:off x="10558379" y="329513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商业业务服务商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953C03-157A-4542-A58E-D3F13C423ADA}"/>
              </a:ext>
            </a:extLst>
          </p:cNvPr>
          <p:cNvSpPr/>
          <p:nvPr/>
        </p:nvSpPr>
        <p:spPr>
          <a:xfrm>
            <a:off x="6224163" y="4176547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2A656F02-5657-418C-8967-13201A80D85F}"/>
              </a:ext>
            </a:extLst>
          </p:cNvPr>
          <p:cNvCxnSpPr>
            <a:cxnSpLocks/>
            <a:stCxn id="65" idx="0"/>
            <a:endCxn id="37" idx="0"/>
          </p:cNvCxnSpPr>
          <p:nvPr/>
        </p:nvCxnSpPr>
        <p:spPr>
          <a:xfrm rot="16200000" flipH="1" flipV="1">
            <a:off x="9355542" y="56269"/>
            <a:ext cx="106136" cy="3779936"/>
          </a:xfrm>
          <a:prstGeom prst="bentConnector3">
            <a:avLst>
              <a:gd name="adj1" fmla="val -215384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53">
            <a:extLst>
              <a:ext uri="{FF2B5EF4-FFF2-40B4-BE49-F238E27FC236}">
                <a16:creationId xmlns:a16="http://schemas.microsoft.com/office/drawing/2014/main" id="{A0554AAF-109A-4716-8B6A-E62312D9DC50}"/>
              </a:ext>
            </a:extLst>
          </p:cNvPr>
          <p:cNvCxnSpPr>
            <a:cxnSpLocks/>
            <a:stCxn id="65" idx="0"/>
            <a:endCxn id="48" idx="0"/>
          </p:cNvCxnSpPr>
          <p:nvPr/>
        </p:nvCxnSpPr>
        <p:spPr>
          <a:xfrm rot="16200000" flipH="1" flipV="1">
            <a:off x="9751461" y="461081"/>
            <a:ext cx="115030" cy="2979205"/>
          </a:xfrm>
          <a:prstGeom prst="bentConnector3">
            <a:avLst>
              <a:gd name="adj1" fmla="val -198731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59">
            <a:extLst>
              <a:ext uri="{FF2B5EF4-FFF2-40B4-BE49-F238E27FC236}">
                <a16:creationId xmlns:a16="http://schemas.microsoft.com/office/drawing/2014/main" id="{BCC5E105-1157-4F4A-9FA4-FAAB5F8343C3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rot="10800000">
            <a:off x="9443420" y="2604391"/>
            <a:ext cx="1114959" cy="2269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61">
            <a:extLst>
              <a:ext uri="{FF2B5EF4-FFF2-40B4-BE49-F238E27FC236}">
                <a16:creationId xmlns:a16="http://schemas.microsoft.com/office/drawing/2014/main" id="{23E2DA09-12CA-4EC2-8750-166ED808C411}"/>
              </a:ext>
            </a:extLst>
          </p:cNvPr>
          <p:cNvCxnSpPr>
            <a:cxnSpLocks/>
            <a:stCxn id="67" idx="1"/>
            <a:endCxn id="60" idx="3"/>
          </p:cNvCxnSpPr>
          <p:nvPr/>
        </p:nvCxnSpPr>
        <p:spPr>
          <a:xfrm rot="10800000" flipV="1">
            <a:off x="9602303" y="3529775"/>
            <a:ext cx="956076" cy="14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1F4DFD0-1681-4002-A6AD-1EAD24C353AA}"/>
              </a:ext>
            </a:extLst>
          </p:cNvPr>
          <p:cNvSpPr/>
          <p:nvPr/>
        </p:nvSpPr>
        <p:spPr>
          <a:xfrm>
            <a:off x="8939351" y="1152303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918EB94-CD7F-46EB-815B-A8B6BE2704D4}"/>
              </a:ext>
            </a:extLst>
          </p:cNvPr>
          <p:cNvSpPr/>
          <p:nvPr/>
        </p:nvSpPr>
        <p:spPr>
          <a:xfrm>
            <a:off x="9316830" y="2293970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C4EAEBB-50FE-43D0-8025-20B2E735B79A}"/>
              </a:ext>
            </a:extLst>
          </p:cNvPr>
          <p:cNvSpPr/>
          <p:nvPr/>
        </p:nvSpPr>
        <p:spPr>
          <a:xfrm>
            <a:off x="9335748" y="3184542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E724C2-3CEE-4A2E-BE31-F573AE1C5C73}"/>
              </a:ext>
            </a:extLst>
          </p:cNvPr>
          <p:cNvGrpSpPr/>
          <p:nvPr/>
        </p:nvGrpSpPr>
        <p:grpSpPr>
          <a:xfrm>
            <a:off x="6236466" y="5434354"/>
            <a:ext cx="3312368" cy="751227"/>
            <a:chOff x="6240161" y="5783456"/>
            <a:chExt cx="3312368" cy="751227"/>
          </a:xfrm>
        </p:grpSpPr>
        <p:sp>
          <p:nvSpPr>
            <p:cNvPr id="76" name="圆角矩形 40">
              <a:extLst>
                <a:ext uri="{FF2B5EF4-FFF2-40B4-BE49-F238E27FC236}">
                  <a16:creationId xmlns:a16="http://schemas.microsoft.com/office/drawing/2014/main" id="{D694367F-CF09-4403-A1E7-EA93BE5A11BD}"/>
                </a:ext>
              </a:extLst>
            </p:cNvPr>
            <p:cNvSpPr/>
            <p:nvPr/>
          </p:nvSpPr>
          <p:spPr>
            <a:xfrm>
              <a:off x="6240161" y="5783456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FAF48A-1455-423F-8169-A350C476C764}"/>
                </a:ext>
              </a:extLst>
            </p:cNvPr>
            <p:cNvSpPr/>
            <p:nvPr/>
          </p:nvSpPr>
          <p:spPr>
            <a:xfrm>
              <a:off x="6243856" y="5959554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用户主账号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5E4B416-AC0D-42F3-8C6C-5C95DC00CD51}"/>
              </a:ext>
            </a:extLst>
          </p:cNvPr>
          <p:cNvGrpSpPr/>
          <p:nvPr/>
        </p:nvGrpSpPr>
        <p:grpSpPr>
          <a:xfrm>
            <a:off x="268206" y="4605389"/>
            <a:ext cx="3332061" cy="751227"/>
            <a:chOff x="581244" y="939950"/>
            <a:chExt cx="3332061" cy="751227"/>
          </a:xfrm>
        </p:grpSpPr>
        <p:sp>
          <p:nvSpPr>
            <p:cNvPr id="82" name="圆角矩形 40">
              <a:extLst>
                <a:ext uri="{FF2B5EF4-FFF2-40B4-BE49-F238E27FC236}">
                  <a16:creationId xmlns:a16="http://schemas.microsoft.com/office/drawing/2014/main" id="{70DA32C3-A077-419B-9013-A2E90BE0A818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EC9EF43-7727-4E4B-B6E7-C08905CC6F3D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7977F1-363C-42DD-8100-B20CA465AC76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flipH="1" flipV="1">
            <a:off x="3600267" y="4981003"/>
            <a:ext cx="264358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9037994-1BB8-44CC-BFD1-3E4F654BC94B}"/>
              </a:ext>
            </a:extLst>
          </p:cNvPr>
          <p:cNvSpPr/>
          <p:nvPr/>
        </p:nvSpPr>
        <p:spPr>
          <a:xfrm>
            <a:off x="3962456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815E89-387A-4B45-8587-7F2AE336A04E}"/>
              </a:ext>
            </a:extLst>
          </p:cNvPr>
          <p:cNvSpPr/>
          <p:nvPr/>
        </p:nvSpPr>
        <p:spPr>
          <a:xfrm>
            <a:off x="868336" y="1686229"/>
            <a:ext cx="47090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采用开放平台技术，所提供的功能能够快速介入到企业已有的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当中，快速实现一卡通基础业务的移动支付以及生态化改造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3769975-B2CC-4E99-9250-51A1970B4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8" y="1868972"/>
            <a:ext cx="397024" cy="3970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4311DC-DFFA-49B2-8344-DC738AA53EC2}"/>
              </a:ext>
            </a:extLst>
          </p:cNvPr>
          <p:cNvSpPr txBox="1"/>
          <p:nvPr/>
        </p:nvSpPr>
        <p:spPr>
          <a:xfrm>
            <a:off x="9742516" y="4834595"/>
            <a:ext cx="2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类似于微信小程序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A66B22-94BB-40B4-BDCA-8E3685A12BC8}"/>
              </a:ext>
            </a:extLst>
          </p:cNvPr>
          <p:cNvSpPr txBox="1"/>
          <p:nvPr/>
        </p:nvSpPr>
        <p:spPr>
          <a:xfrm>
            <a:off x="268206" y="5510048"/>
            <a:ext cx="330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企业暂无自有的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，平安可以承建，交给企业</a:t>
            </a:r>
          </a:p>
        </p:txBody>
      </p:sp>
    </p:spTree>
    <p:extLst>
      <p:ext uri="{BB962C8B-B14F-4D97-AF65-F5344CB8AC3E}">
        <p14:creationId xmlns:p14="http://schemas.microsoft.com/office/powerpoint/2010/main" val="18193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用户共享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8F9459-31D0-4B21-9E05-E4F68FC25645}"/>
              </a:ext>
            </a:extLst>
          </p:cNvPr>
          <p:cNvGrpSpPr/>
          <p:nvPr/>
        </p:nvGrpSpPr>
        <p:grpSpPr>
          <a:xfrm>
            <a:off x="907774" y="4605388"/>
            <a:ext cx="3332061" cy="751227"/>
            <a:chOff x="581244" y="939950"/>
            <a:chExt cx="3332061" cy="751227"/>
          </a:xfrm>
        </p:grpSpPr>
        <p:sp>
          <p:nvSpPr>
            <p:cNvPr id="79" name="圆角矩形 40">
              <a:extLst>
                <a:ext uri="{FF2B5EF4-FFF2-40B4-BE49-F238E27FC236}">
                  <a16:creationId xmlns:a16="http://schemas.microsoft.com/office/drawing/2014/main" id="{C9236BB8-E228-46F6-ACD3-453601BEF8AA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CE7D843-884B-4693-B4ED-7B3F6C086D22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8A2BE41-754B-4372-ADB1-630E3CDA028D}"/>
              </a:ext>
            </a:extLst>
          </p:cNvPr>
          <p:cNvGrpSpPr/>
          <p:nvPr/>
        </p:nvGrpSpPr>
        <p:grpSpPr>
          <a:xfrm>
            <a:off x="8197125" y="4605389"/>
            <a:ext cx="3332061" cy="751227"/>
            <a:chOff x="581244" y="939950"/>
            <a:chExt cx="3332061" cy="751227"/>
          </a:xfrm>
        </p:grpSpPr>
        <p:sp>
          <p:nvSpPr>
            <p:cNvPr id="89" name="圆角矩形 40">
              <a:extLst>
                <a:ext uri="{FF2B5EF4-FFF2-40B4-BE49-F238E27FC236}">
                  <a16:creationId xmlns:a16="http://schemas.microsoft.com/office/drawing/2014/main" id="{74D61657-8FAF-4248-90F8-7A97A2CD82A1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CCF9051-30BA-48A5-A940-0F3AF2F72A63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平安已有的用户账户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D4D3175-02E7-40F2-994D-1A0A1AF3A2B7}"/>
              </a:ext>
            </a:extLst>
          </p:cNvPr>
          <p:cNvCxnSpPr>
            <a:stCxn id="79" idx="3"/>
            <a:endCxn id="89" idx="1"/>
          </p:cNvCxnSpPr>
          <p:nvPr/>
        </p:nvCxnSpPr>
        <p:spPr>
          <a:xfrm>
            <a:off x="4239835" y="4981002"/>
            <a:ext cx="39769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E59A467-0AFF-49B2-9BB0-8517B824E00D}"/>
              </a:ext>
            </a:extLst>
          </p:cNvPr>
          <p:cNvSpPr/>
          <p:nvPr/>
        </p:nvSpPr>
        <p:spPr>
          <a:xfrm>
            <a:off x="5477090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联合共享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FE2393-04A8-4D2F-B358-D494587E4C15}"/>
              </a:ext>
            </a:extLst>
          </p:cNvPr>
          <p:cNvSpPr/>
          <p:nvPr/>
        </p:nvSpPr>
        <p:spPr>
          <a:xfrm>
            <a:off x="2213734" y="2107447"/>
            <a:ext cx="8029184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联合平安的优势用户账户资源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双方用户信息共享，共同构建用户的账户模型</a:t>
            </a:r>
          </a:p>
        </p:txBody>
      </p:sp>
    </p:spTree>
    <p:extLst>
      <p:ext uri="{BB962C8B-B14F-4D97-AF65-F5344CB8AC3E}">
        <p14:creationId xmlns:p14="http://schemas.microsoft.com/office/powerpoint/2010/main" val="267430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524D60-94B5-47DE-9406-698B9DB49004}"/>
              </a:ext>
            </a:extLst>
          </p:cNvPr>
          <p:cNvGrpSpPr/>
          <p:nvPr/>
        </p:nvGrpSpPr>
        <p:grpSpPr>
          <a:xfrm>
            <a:off x="2138103" y="1328717"/>
            <a:ext cx="7915795" cy="5004482"/>
            <a:chOff x="1524475" y="1328717"/>
            <a:chExt cx="7915795" cy="5004482"/>
          </a:xfrm>
        </p:grpSpPr>
        <p:sp>
          <p:nvSpPr>
            <p:cNvPr id="6" name="圆角矩形 5"/>
            <p:cNvSpPr/>
            <p:nvPr/>
          </p:nvSpPr>
          <p:spPr>
            <a:xfrm>
              <a:off x="2110357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留存客户资金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80283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余额便捷支付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50209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资产自动增值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720135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符合监管要求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96980" y="2431072"/>
              <a:ext cx="7438757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10357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智能钱包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574714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消费支付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03428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投资理财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967785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投保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理赔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996063" y="3551286"/>
              <a:ext cx="7439674" cy="16834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110357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银行账户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574714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基金账户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39071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支付账户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967785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积分账户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041648" y="37228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574714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967785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大华基金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039071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平安银行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503428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平安保险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503428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保险账户</a:t>
              </a:r>
            </a:p>
          </p:txBody>
        </p:sp>
        <p:cxnSp>
          <p:nvCxnSpPr>
            <p:cNvPr id="26" name="直接箭头连接符 25"/>
            <p:cNvCxnSpPr>
              <a:stCxn id="20" idx="2"/>
              <a:endCxn id="16" idx="0"/>
            </p:cNvCxnSpPr>
            <p:nvPr/>
          </p:nvCxnSpPr>
          <p:spPr>
            <a:xfrm flipH="1">
              <a:off x="2791719" y="4123291"/>
              <a:ext cx="2931291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0" idx="2"/>
              <a:endCxn id="17" idx="0"/>
            </p:cNvCxnSpPr>
            <p:nvPr/>
          </p:nvCxnSpPr>
          <p:spPr>
            <a:xfrm flipH="1">
              <a:off x="4256076" y="4123291"/>
              <a:ext cx="1466934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2"/>
              <a:endCxn id="18" idx="0"/>
            </p:cNvCxnSpPr>
            <p:nvPr/>
          </p:nvCxnSpPr>
          <p:spPr>
            <a:xfrm flipH="1">
              <a:off x="5720433" y="4123291"/>
              <a:ext cx="257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0" idx="2"/>
              <a:endCxn id="19" idx="0"/>
            </p:cNvCxnSpPr>
            <p:nvPr/>
          </p:nvCxnSpPr>
          <p:spPr>
            <a:xfrm>
              <a:off x="5723010" y="4123291"/>
              <a:ext cx="292613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0" idx="2"/>
              <a:endCxn id="25" idx="0"/>
            </p:cNvCxnSpPr>
            <p:nvPr/>
          </p:nvCxnSpPr>
          <p:spPr>
            <a:xfrm>
              <a:off x="5723010" y="4123291"/>
              <a:ext cx="1461780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5039071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000596" y="5688416"/>
              <a:ext cx="7439674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110357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壹钱包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001513" y="1329100"/>
              <a:ext cx="7438757" cy="644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5478575" y="523470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上箭头 36"/>
            <p:cNvSpPr/>
            <p:nvPr/>
          </p:nvSpPr>
          <p:spPr>
            <a:xfrm>
              <a:off x="5473584" y="309757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箭头 37"/>
            <p:cNvSpPr/>
            <p:nvPr/>
          </p:nvSpPr>
          <p:spPr>
            <a:xfrm>
              <a:off x="5473584" y="1980643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31088" y="5688416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536538" y="3549909"/>
              <a:ext cx="464975" cy="168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账户体系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531087" y="2431072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524475" y="1328717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5EAA0BF1-FE86-4309-B515-7270E5F6E9FB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平安用户账户的输出能力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52" y="1234527"/>
            <a:ext cx="343673" cy="32269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295468" y="3516701"/>
            <a:ext cx="1706032" cy="636467"/>
            <a:chOff x="7170547" y="3212976"/>
            <a:chExt cx="1706032" cy="636467"/>
          </a:xfrm>
        </p:grpSpPr>
        <p:sp>
          <p:nvSpPr>
            <p:cNvPr id="8" name="圆角矩形 7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599724" y="3516701"/>
            <a:ext cx="1872208" cy="636467"/>
            <a:chOff x="6259037" y="6051238"/>
            <a:chExt cx="1872208" cy="6364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</a:p>
          </p:txBody>
        </p:sp>
      </p:grpSp>
      <p:cxnSp>
        <p:nvCxnSpPr>
          <p:cNvPr id="23" name="直接箭头连接符 22"/>
          <p:cNvCxnSpPr>
            <a:stCxn id="8" idx="3"/>
            <a:endCxn id="12" idx="1"/>
          </p:cNvCxnSpPr>
          <p:nvPr/>
        </p:nvCxnSpPr>
        <p:spPr>
          <a:xfrm>
            <a:off x="4001500" y="3834935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552052" y="1077642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52052" y="1885609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52052" y="2693576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52052" y="3501543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52052" y="4309510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552052" y="5117477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552052" y="5925445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12" idx="3"/>
            <a:endCxn id="24" idx="1"/>
          </p:cNvCxnSpPr>
          <p:nvPr/>
        </p:nvCxnSpPr>
        <p:spPr>
          <a:xfrm flipV="1">
            <a:off x="6471932" y="1395876"/>
            <a:ext cx="1080120" cy="243905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3"/>
            <a:endCxn id="25" idx="1"/>
          </p:cNvCxnSpPr>
          <p:nvPr/>
        </p:nvCxnSpPr>
        <p:spPr>
          <a:xfrm flipV="1">
            <a:off x="6471932" y="2203843"/>
            <a:ext cx="1080120" cy="163109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3"/>
            <a:endCxn id="26" idx="1"/>
          </p:cNvCxnSpPr>
          <p:nvPr/>
        </p:nvCxnSpPr>
        <p:spPr>
          <a:xfrm flipV="1">
            <a:off x="6471932" y="3011810"/>
            <a:ext cx="1080120" cy="8231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27" idx="1"/>
          </p:cNvCxnSpPr>
          <p:nvPr/>
        </p:nvCxnSpPr>
        <p:spPr>
          <a:xfrm flipV="1">
            <a:off x="6471932" y="3819777"/>
            <a:ext cx="1080120" cy="1515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28" idx="1"/>
          </p:cNvCxnSpPr>
          <p:nvPr/>
        </p:nvCxnSpPr>
        <p:spPr>
          <a:xfrm>
            <a:off x="6471932" y="3834935"/>
            <a:ext cx="1080120" cy="7928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29" idx="1"/>
          </p:cNvCxnSpPr>
          <p:nvPr/>
        </p:nvCxnSpPr>
        <p:spPr>
          <a:xfrm>
            <a:off x="6471932" y="3834935"/>
            <a:ext cx="1080120" cy="16007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3"/>
            <a:endCxn id="30" idx="1"/>
          </p:cNvCxnSpPr>
          <p:nvPr/>
        </p:nvCxnSpPr>
        <p:spPr>
          <a:xfrm>
            <a:off x="6471932" y="3834935"/>
            <a:ext cx="1080120" cy="240874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75" idx="1"/>
          </p:cNvCxnSpPr>
          <p:nvPr/>
        </p:nvCxnSpPr>
        <p:spPr>
          <a:xfrm>
            <a:off x="9258084" y="5435711"/>
            <a:ext cx="771092" cy="171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1" y="3573175"/>
            <a:ext cx="523499" cy="52349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4" y="4446633"/>
            <a:ext cx="356963" cy="35696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73" y="2835987"/>
            <a:ext cx="342452" cy="34245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75" y="5912096"/>
            <a:ext cx="560587" cy="56058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4" y="2068949"/>
            <a:ext cx="343711" cy="34371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20" y="5216196"/>
            <a:ext cx="430780" cy="43078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2203842"/>
            <a:ext cx="792088" cy="79208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977454"/>
            <a:ext cx="938357" cy="938357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55" idx="3"/>
            <a:endCxn id="8" idx="1"/>
          </p:cNvCxnSpPr>
          <p:nvPr/>
        </p:nvCxnSpPr>
        <p:spPr>
          <a:xfrm>
            <a:off x="1272591" y="2599886"/>
            <a:ext cx="1022877" cy="12350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8" idx="1"/>
          </p:cNvCxnSpPr>
          <p:nvPr/>
        </p:nvCxnSpPr>
        <p:spPr>
          <a:xfrm flipV="1">
            <a:off x="1345725" y="3834935"/>
            <a:ext cx="949743" cy="611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21"/>
          <p:cNvSpPr/>
          <p:nvPr/>
        </p:nvSpPr>
        <p:spPr>
          <a:xfrm>
            <a:off x="447988" y="2991489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1"/>
          <p:cNvSpPr/>
          <p:nvPr/>
        </p:nvSpPr>
        <p:spPr>
          <a:xfrm>
            <a:off x="250355" y="4873503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029176" y="1196752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余额理财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0029176" y="1844824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0029176" y="2278336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消费贷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0029176" y="2818180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平安理财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0029176" y="5237199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壹钱包</a:t>
            </a:r>
          </a:p>
        </p:txBody>
      </p:sp>
      <p:cxnSp>
        <p:nvCxnSpPr>
          <p:cNvPr id="79" name="直接箭头连接符 78"/>
          <p:cNvCxnSpPr>
            <a:stCxn id="24" idx="3"/>
            <a:endCxn id="70" idx="1"/>
          </p:cNvCxnSpPr>
          <p:nvPr/>
        </p:nvCxnSpPr>
        <p:spPr>
          <a:xfrm>
            <a:off x="9258084" y="1395876"/>
            <a:ext cx="771092" cy="10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5" idx="3"/>
            <a:endCxn id="72" idx="1"/>
          </p:cNvCxnSpPr>
          <p:nvPr/>
        </p:nvCxnSpPr>
        <p:spPr>
          <a:xfrm flipV="1">
            <a:off x="9258084" y="2045047"/>
            <a:ext cx="771092" cy="1587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5" idx="3"/>
            <a:endCxn id="73" idx="1"/>
          </p:cNvCxnSpPr>
          <p:nvPr/>
        </p:nvCxnSpPr>
        <p:spPr>
          <a:xfrm>
            <a:off x="9258084" y="2203843"/>
            <a:ext cx="771092" cy="2747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3"/>
            <a:endCxn id="74" idx="1"/>
          </p:cNvCxnSpPr>
          <p:nvPr/>
        </p:nvCxnSpPr>
        <p:spPr>
          <a:xfrm>
            <a:off x="9258084" y="3011810"/>
            <a:ext cx="771092" cy="659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0503" y="1126724"/>
            <a:ext cx="5776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将脱机钱包的“死钱”转变为后台账户的“活钱”，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提高用户体验的同时，创造新的营收点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8C4097F-9B60-4929-9EE1-4C209AAA1DBF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“死钱包”变成“活账户”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6" y="1458416"/>
            <a:ext cx="5738314" cy="379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2A259A1-8BF7-4969-B01A-431E5882C3AD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平安集团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2BEF1-A03A-4DD7-957E-2D8B8E6EEAE7}"/>
              </a:ext>
            </a:extLst>
          </p:cNvPr>
          <p:cNvSpPr txBox="1"/>
          <p:nvPr/>
        </p:nvSpPr>
        <p:spPr>
          <a:xfrm>
            <a:off x="7003473" y="1974273"/>
            <a:ext cx="4267200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64931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9746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科研投入超过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</p:spTree>
    <p:extLst>
      <p:ext uri="{BB962C8B-B14F-4D97-AF65-F5344CB8AC3E}">
        <p14:creationId xmlns:p14="http://schemas.microsoft.com/office/powerpoint/2010/main" val="126558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资源注入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E0BF11A6-ACE8-485C-BE87-674F768AAFE0}"/>
              </a:ext>
            </a:extLst>
          </p:cNvPr>
          <p:cNvSpPr/>
          <p:nvPr/>
        </p:nvSpPr>
        <p:spPr>
          <a:xfrm>
            <a:off x="9218000" y="1416396"/>
            <a:ext cx="2468704" cy="489857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6AC14DF2-FA8A-4F99-9E3D-7C75BAFC93D6}"/>
              </a:ext>
            </a:extLst>
          </p:cNvPr>
          <p:cNvSpPr/>
          <p:nvPr/>
        </p:nvSpPr>
        <p:spPr>
          <a:xfrm>
            <a:off x="6168008" y="1416395"/>
            <a:ext cx="2468704" cy="489857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33FC15-12B7-4B24-8ED1-F7DE8D49D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50" y="1772816"/>
            <a:ext cx="2384482" cy="41764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266331-DF4E-46A0-BDD8-DEE137B34796}"/>
              </a:ext>
            </a:extLst>
          </p:cNvPr>
          <p:cNvSpPr/>
          <p:nvPr/>
        </p:nvSpPr>
        <p:spPr>
          <a:xfrm>
            <a:off x="1097855" y="1777593"/>
            <a:ext cx="4927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持续接入更多增值服务，增加用户数、打开频次和粘性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CA030B-8B18-4534-A77C-E77746F96F6E}"/>
              </a:ext>
            </a:extLst>
          </p:cNvPr>
          <p:cNvSpPr/>
          <p:nvPr/>
        </p:nvSpPr>
        <p:spPr>
          <a:xfrm>
            <a:off x="1097855" y="2716893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整合平安智慧城市内的核心资源，不仅仅是交通乘车，涵盖各类公共服务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62D85-FE15-43F0-9DC1-B91F85331FDE}"/>
              </a:ext>
            </a:extLst>
          </p:cNvPr>
          <p:cNvSpPr/>
          <p:nvPr/>
        </p:nvSpPr>
        <p:spPr>
          <a:xfrm>
            <a:off x="1097855" y="3884269"/>
            <a:ext cx="470904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导入更丰富的平安体系内的服务，建立自生长的生态，全面流量变现，如金融、保险、好车、好房、好医生等等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AAB924-4897-4EE2-864A-3207E32C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880" y="1777593"/>
            <a:ext cx="2360938" cy="41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构建用户的本地门户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460930-23ED-4430-81E1-CC2FA9B22AFE}"/>
              </a:ext>
            </a:extLst>
          </p:cNvPr>
          <p:cNvSpPr txBox="1"/>
          <p:nvPr/>
        </p:nvSpPr>
        <p:spPr>
          <a:xfrm>
            <a:off x="304800" y="4554602"/>
            <a:ext cx="364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只是坐车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B68B0-DD8E-4C27-B17D-19CE9E993474}"/>
              </a:ext>
            </a:extLst>
          </p:cNvPr>
          <p:cNvSpPr txBox="1"/>
          <p:nvPr/>
        </p:nvSpPr>
        <p:spPr>
          <a:xfrm>
            <a:off x="7871254" y="4554602"/>
            <a:ext cx="364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生活必需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A8F3A6E-A72D-41CF-A0C4-25EBEDD435AE}"/>
              </a:ext>
            </a:extLst>
          </p:cNvPr>
          <p:cNvSpPr/>
          <p:nvPr/>
        </p:nvSpPr>
        <p:spPr>
          <a:xfrm>
            <a:off x="3756454" y="4720281"/>
            <a:ext cx="4489624" cy="4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3D341F-D4CA-41EE-902F-7CDD187C35D9}"/>
              </a:ext>
            </a:extLst>
          </p:cNvPr>
          <p:cNvSpPr txBox="1"/>
          <p:nvPr/>
        </p:nvSpPr>
        <p:spPr>
          <a:xfrm>
            <a:off x="2347784" y="1962543"/>
            <a:ext cx="7496432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通过占据交通的高频、刚需场景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双方共同打造用户的生活门户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46D59D-802D-47D5-9161-17C84A451C3E}"/>
              </a:ext>
            </a:extLst>
          </p:cNvPr>
          <p:cNvSpPr/>
          <p:nvPr/>
        </p:nvSpPr>
        <p:spPr>
          <a:xfrm rot="20305948">
            <a:off x="4221893" y="5189085"/>
            <a:ext cx="3558746" cy="5601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变现</a:t>
            </a:r>
          </a:p>
        </p:txBody>
      </p:sp>
    </p:spTree>
    <p:extLst>
      <p:ext uri="{BB962C8B-B14F-4D97-AF65-F5344CB8AC3E}">
        <p14:creationId xmlns:p14="http://schemas.microsoft.com/office/powerpoint/2010/main" val="34760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可变现的资源：平安系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B3FDC3C-13BD-4B3F-AA52-3021361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9084"/>
              </p:ext>
            </p:extLst>
          </p:nvPr>
        </p:nvGraphicFramePr>
        <p:xfrm>
          <a:off x="407235" y="1374332"/>
          <a:ext cx="5363149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6459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  <a:gridCol w="1648087">
                  <a:extLst>
                    <a:ext uri="{9D8B030D-6E8A-4147-A177-3AD203B41FA5}">
                      <a16:colId xmlns:a16="http://schemas.microsoft.com/office/drawing/2014/main" val="2104000500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意外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旅游险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公共交通险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养老险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信用卡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开卡量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储蓄卡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开卡量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个人小贷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平安财富宝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57173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C5B5B7D-F60B-475A-B99F-AF2DF286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47674"/>
              </p:ext>
            </p:extLst>
          </p:nvPr>
        </p:nvGraphicFramePr>
        <p:xfrm>
          <a:off x="6201765" y="1374332"/>
          <a:ext cx="5483068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0497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  <a:gridCol w="1708879">
                  <a:extLst>
                    <a:ext uri="{9D8B030D-6E8A-4147-A177-3AD203B41FA5}">
                      <a16:colId xmlns:a16="http://schemas.microsoft.com/office/drawing/2014/main" val="2104000500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好医生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线上问诊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陆金所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个人理财产品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壹账通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支付渠道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购物（电商）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汽车之家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汽车导购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好房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租房服务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售房服务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平安见证宝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沉淀资金收入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17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3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B51729-74EE-4427-9D67-6A65B0E64301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杭州一卡通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F74ED0-507B-4AA4-B1AA-501C919A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1966047"/>
            <a:ext cx="1762676" cy="325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47678-1787-41AF-B979-BDA90D9B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54" y="1966047"/>
            <a:ext cx="1840310" cy="325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348FFA-24FD-45E5-B679-E33F065CC7C7}"/>
              </a:ext>
            </a:extLst>
          </p:cNvPr>
          <p:cNvSpPr/>
          <p:nvPr/>
        </p:nvSpPr>
        <p:spPr>
          <a:xfrm>
            <a:off x="5680363" y="1966047"/>
            <a:ext cx="6096000" cy="170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将平安财富宝产品嵌入到杭州市民卡惠民金服专区货架，用户使用杭州市民卡支付通道 直接购买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帮助杭州市民卡实现市民金融理财需求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财富宝与杭州市民卡数据互通，用户共享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62AA6D-14E4-4353-8405-1F3489601500}"/>
              </a:ext>
            </a:extLst>
          </p:cNvPr>
          <p:cNvSpPr txBox="1"/>
          <p:nvPr/>
        </p:nvSpPr>
        <p:spPr>
          <a:xfrm>
            <a:off x="5680363" y="4108412"/>
            <a:ext cx="5874328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年销售额超过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杭州一卡通按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千分之三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获取渠道佣金</a:t>
            </a:r>
          </a:p>
        </p:txBody>
      </p:sp>
    </p:spTree>
    <p:extLst>
      <p:ext uri="{BB962C8B-B14F-4D97-AF65-F5344CB8AC3E}">
        <p14:creationId xmlns:p14="http://schemas.microsoft.com/office/powerpoint/2010/main" val="408922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EA82AF-DE51-460E-AEC6-8CA70D9E896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平安电商见证宝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9A091E0A-484F-4FFF-B56B-B07FCE9C5826}"/>
              </a:ext>
            </a:extLst>
          </p:cNvPr>
          <p:cNvGrpSpPr/>
          <p:nvPr/>
        </p:nvGrpSpPr>
        <p:grpSpPr>
          <a:xfrm>
            <a:off x="8077146" y="2642178"/>
            <a:ext cx="4118752" cy="3706849"/>
            <a:chOff x="7716446" y="1920704"/>
            <a:chExt cx="4478489" cy="403061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77A8FAB2-7854-4531-ABAF-232FDF07BC78}"/>
                </a:ext>
              </a:extLst>
            </p:cNvPr>
            <p:cNvGrpSpPr/>
            <p:nvPr/>
          </p:nvGrpSpPr>
          <p:grpSpPr>
            <a:xfrm>
              <a:off x="7716446" y="4209393"/>
              <a:ext cx="4478489" cy="1741921"/>
              <a:chOff x="7765776" y="3664043"/>
              <a:chExt cx="4478489" cy="1741921"/>
            </a:xfrm>
          </p:grpSpPr>
          <p:grpSp>
            <p:nvGrpSpPr>
              <p:cNvPr id="59" name="Group 17">
                <a:extLst>
                  <a:ext uri="{FF2B5EF4-FFF2-40B4-BE49-F238E27FC236}">
                    <a16:creationId xmlns:a16="http://schemas.microsoft.com/office/drawing/2014/main" id="{8DC9B7ED-A8C0-4ACB-9556-480BD24A89AB}"/>
                  </a:ext>
                </a:extLst>
              </p:cNvPr>
              <p:cNvGrpSpPr/>
              <p:nvPr/>
            </p:nvGrpSpPr>
            <p:grpSpPr>
              <a:xfrm>
                <a:off x="7765776" y="3670124"/>
                <a:ext cx="4303119" cy="1735840"/>
                <a:chOff x="7403826" y="3670124"/>
                <a:chExt cx="4303119" cy="1735840"/>
              </a:xfrm>
            </p:grpSpPr>
            <p:sp>
              <p:nvSpPr>
                <p:cNvPr id="61" name="Freeform 115">
                  <a:extLst>
                    <a:ext uri="{FF2B5EF4-FFF2-40B4-BE49-F238E27FC236}">
                      <a16:creationId xmlns:a16="http://schemas.microsoft.com/office/drawing/2014/main" id="{18D66D4E-E524-45D1-BA53-0730BBDD89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3787164"/>
                  <a:ext cx="3989999" cy="1618800"/>
                </a:xfrm>
                <a:custGeom>
                  <a:avLst/>
                  <a:gdLst>
                    <a:gd name="T0" fmla="*/ 1887 w 2102"/>
                    <a:gd name="T1" fmla="*/ 0 h 853"/>
                    <a:gd name="T2" fmla="*/ 1370 w 2102"/>
                    <a:gd name="T3" fmla="*/ 77 h 853"/>
                    <a:gd name="T4" fmla="*/ 1044 w 2102"/>
                    <a:gd name="T5" fmla="*/ 175 h 853"/>
                    <a:gd name="T6" fmla="*/ 906 w 2102"/>
                    <a:gd name="T7" fmla="*/ 319 h 853"/>
                    <a:gd name="T8" fmla="*/ 834 w 2102"/>
                    <a:gd name="T9" fmla="*/ 352 h 853"/>
                    <a:gd name="T10" fmla="*/ 779 w 2102"/>
                    <a:gd name="T11" fmla="*/ 380 h 853"/>
                    <a:gd name="T12" fmla="*/ 674 w 2102"/>
                    <a:gd name="T13" fmla="*/ 366 h 853"/>
                    <a:gd name="T14" fmla="*/ 584 w 2102"/>
                    <a:gd name="T15" fmla="*/ 357 h 853"/>
                    <a:gd name="T16" fmla="*/ 468 w 2102"/>
                    <a:gd name="T17" fmla="*/ 353 h 853"/>
                    <a:gd name="T18" fmla="*/ 351 w 2102"/>
                    <a:gd name="T19" fmla="*/ 335 h 853"/>
                    <a:gd name="T20" fmla="*/ 306 w 2102"/>
                    <a:gd name="T21" fmla="*/ 340 h 853"/>
                    <a:gd name="T22" fmla="*/ 241 w 2102"/>
                    <a:gd name="T23" fmla="*/ 291 h 853"/>
                    <a:gd name="T24" fmla="*/ 197 w 2102"/>
                    <a:gd name="T25" fmla="*/ 258 h 853"/>
                    <a:gd name="T26" fmla="*/ 91 w 2102"/>
                    <a:gd name="T27" fmla="*/ 204 h 853"/>
                    <a:gd name="T28" fmla="*/ 37 w 2102"/>
                    <a:gd name="T29" fmla="*/ 270 h 853"/>
                    <a:gd name="T30" fmla="*/ 55 w 2102"/>
                    <a:gd name="T31" fmla="*/ 297 h 853"/>
                    <a:gd name="T32" fmla="*/ 32 w 2102"/>
                    <a:gd name="T33" fmla="*/ 366 h 853"/>
                    <a:gd name="T34" fmla="*/ 112 w 2102"/>
                    <a:gd name="T35" fmla="*/ 443 h 853"/>
                    <a:gd name="T36" fmla="*/ 273 w 2102"/>
                    <a:gd name="T37" fmla="*/ 569 h 853"/>
                    <a:gd name="T38" fmla="*/ 443 w 2102"/>
                    <a:gd name="T39" fmla="*/ 684 h 853"/>
                    <a:gd name="T40" fmla="*/ 684 w 2102"/>
                    <a:gd name="T41" fmla="*/ 739 h 853"/>
                    <a:gd name="T42" fmla="*/ 849 w 2102"/>
                    <a:gd name="T43" fmla="*/ 827 h 853"/>
                    <a:gd name="T44" fmla="*/ 1259 w 2102"/>
                    <a:gd name="T45" fmla="*/ 653 h 853"/>
                    <a:gd name="T46" fmla="*/ 1893 w 2102"/>
                    <a:gd name="T47" fmla="*/ 463 h 853"/>
                    <a:gd name="T48" fmla="*/ 1887 w 2102"/>
                    <a:gd name="T49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02" h="853">
                      <a:moveTo>
                        <a:pt x="1887" y="0"/>
                      </a:moveTo>
                      <a:cubicBezTo>
                        <a:pt x="1767" y="2"/>
                        <a:pt x="1450" y="64"/>
                        <a:pt x="1370" y="77"/>
                      </a:cubicBezTo>
                      <a:cubicBezTo>
                        <a:pt x="1253" y="60"/>
                        <a:pt x="1140" y="86"/>
                        <a:pt x="1044" y="175"/>
                      </a:cubicBezTo>
                      <a:cubicBezTo>
                        <a:pt x="948" y="264"/>
                        <a:pt x="906" y="319"/>
                        <a:pt x="906" y="319"/>
                      </a:cubicBezTo>
                      <a:cubicBezTo>
                        <a:pt x="906" y="319"/>
                        <a:pt x="870" y="340"/>
                        <a:pt x="834" y="352"/>
                      </a:cubicBezTo>
                      <a:cubicBezTo>
                        <a:pt x="799" y="364"/>
                        <a:pt x="779" y="380"/>
                        <a:pt x="779" y="380"/>
                      </a:cubicBezTo>
                      <a:cubicBezTo>
                        <a:pt x="779" y="380"/>
                        <a:pt x="709" y="361"/>
                        <a:pt x="674" y="366"/>
                      </a:cubicBezTo>
                      <a:cubicBezTo>
                        <a:pt x="638" y="371"/>
                        <a:pt x="627" y="363"/>
                        <a:pt x="584" y="357"/>
                      </a:cubicBezTo>
                      <a:cubicBezTo>
                        <a:pt x="541" y="351"/>
                        <a:pt x="499" y="359"/>
                        <a:pt x="468" y="353"/>
                      </a:cubicBezTo>
                      <a:cubicBezTo>
                        <a:pt x="436" y="347"/>
                        <a:pt x="385" y="334"/>
                        <a:pt x="351" y="335"/>
                      </a:cubicBezTo>
                      <a:cubicBezTo>
                        <a:pt x="318" y="336"/>
                        <a:pt x="306" y="340"/>
                        <a:pt x="306" y="340"/>
                      </a:cubicBezTo>
                      <a:cubicBezTo>
                        <a:pt x="306" y="340"/>
                        <a:pt x="264" y="302"/>
                        <a:pt x="241" y="291"/>
                      </a:cubicBezTo>
                      <a:cubicBezTo>
                        <a:pt x="219" y="280"/>
                        <a:pt x="197" y="258"/>
                        <a:pt x="197" y="258"/>
                      </a:cubicBezTo>
                      <a:cubicBezTo>
                        <a:pt x="197" y="258"/>
                        <a:pt x="158" y="198"/>
                        <a:pt x="91" y="204"/>
                      </a:cubicBezTo>
                      <a:cubicBezTo>
                        <a:pt x="24" y="210"/>
                        <a:pt x="21" y="250"/>
                        <a:pt x="37" y="270"/>
                      </a:cubicBezTo>
                      <a:cubicBezTo>
                        <a:pt x="53" y="290"/>
                        <a:pt x="55" y="297"/>
                        <a:pt x="55" y="297"/>
                      </a:cubicBezTo>
                      <a:cubicBezTo>
                        <a:pt x="55" y="297"/>
                        <a:pt x="0" y="331"/>
                        <a:pt x="32" y="366"/>
                      </a:cubicBezTo>
                      <a:cubicBezTo>
                        <a:pt x="64" y="401"/>
                        <a:pt x="91" y="417"/>
                        <a:pt x="112" y="443"/>
                      </a:cubicBezTo>
                      <a:cubicBezTo>
                        <a:pt x="133" y="469"/>
                        <a:pt x="207" y="521"/>
                        <a:pt x="273" y="569"/>
                      </a:cubicBezTo>
                      <a:cubicBezTo>
                        <a:pt x="339" y="617"/>
                        <a:pt x="391" y="661"/>
                        <a:pt x="443" y="684"/>
                      </a:cubicBezTo>
                      <a:cubicBezTo>
                        <a:pt x="495" y="708"/>
                        <a:pt x="614" y="714"/>
                        <a:pt x="684" y="739"/>
                      </a:cubicBezTo>
                      <a:cubicBezTo>
                        <a:pt x="753" y="765"/>
                        <a:pt x="808" y="801"/>
                        <a:pt x="849" y="827"/>
                      </a:cubicBezTo>
                      <a:cubicBezTo>
                        <a:pt x="889" y="853"/>
                        <a:pt x="1137" y="725"/>
                        <a:pt x="1259" y="653"/>
                      </a:cubicBezTo>
                      <a:cubicBezTo>
                        <a:pt x="1380" y="582"/>
                        <a:pt x="1684" y="439"/>
                        <a:pt x="1893" y="463"/>
                      </a:cubicBezTo>
                      <a:cubicBezTo>
                        <a:pt x="2102" y="488"/>
                        <a:pt x="2057" y="10"/>
                        <a:pt x="1887" y="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2" name="Freeform 116">
                  <a:extLst>
                    <a:ext uri="{FF2B5EF4-FFF2-40B4-BE49-F238E27FC236}">
                      <a16:creationId xmlns:a16="http://schemas.microsoft.com/office/drawing/2014/main" id="{3EFFBD4C-435A-4626-8B1C-F556AFD581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4162604"/>
                  <a:ext cx="3859279" cy="1243360"/>
                </a:xfrm>
                <a:custGeom>
                  <a:avLst/>
                  <a:gdLst>
                    <a:gd name="T0" fmla="*/ 779 w 2033"/>
                    <a:gd name="T1" fmla="*/ 182 h 655"/>
                    <a:gd name="T2" fmla="*/ 674 w 2033"/>
                    <a:gd name="T3" fmla="*/ 168 h 655"/>
                    <a:gd name="T4" fmla="*/ 584 w 2033"/>
                    <a:gd name="T5" fmla="*/ 159 h 655"/>
                    <a:gd name="T6" fmla="*/ 468 w 2033"/>
                    <a:gd name="T7" fmla="*/ 155 h 655"/>
                    <a:gd name="T8" fmla="*/ 351 w 2033"/>
                    <a:gd name="T9" fmla="*/ 137 h 655"/>
                    <a:gd name="T10" fmla="*/ 306 w 2033"/>
                    <a:gd name="T11" fmla="*/ 142 h 655"/>
                    <a:gd name="T12" fmla="*/ 197 w 2033"/>
                    <a:gd name="T13" fmla="*/ 60 h 655"/>
                    <a:gd name="T14" fmla="*/ 91 w 2033"/>
                    <a:gd name="T15" fmla="*/ 6 h 655"/>
                    <a:gd name="T16" fmla="*/ 37 w 2033"/>
                    <a:gd name="T17" fmla="*/ 72 h 655"/>
                    <a:gd name="T18" fmla="*/ 55 w 2033"/>
                    <a:gd name="T19" fmla="*/ 99 h 655"/>
                    <a:gd name="T20" fmla="*/ 32 w 2033"/>
                    <a:gd name="T21" fmla="*/ 168 h 655"/>
                    <a:gd name="T22" fmla="*/ 112 w 2033"/>
                    <a:gd name="T23" fmla="*/ 245 h 655"/>
                    <a:gd name="T24" fmla="*/ 273 w 2033"/>
                    <a:gd name="T25" fmla="*/ 371 h 655"/>
                    <a:gd name="T26" fmla="*/ 443 w 2033"/>
                    <a:gd name="T27" fmla="*/ 486 h 655"/>
                    <a:gd name="T28" fmla="*/ 684 w 2033"/>
                    <a:gd name="T29" fmla="*/ 541 h 655"/>
                    <a:gd name="T30" fmla="*/ 849 w 2033"/>
                    <a:gd name="T31" fmla="*/ 629 h 655"/>
                    <a:gd name="T32" fmla="*/ 1259 w 2033"/>
                    <a:gd name="T33" fmla="*/ 455 h 655"/>
                    <a:gd name="T34" fmla="*/ 1893 w 2033"/>
                    <a:gd name="T35" fmla="*/ 265 h 655"/>
                    <a:gd name="T36" fmla="*/ 2011 w 2033"/>
                    <a:gd name="T37" fmla="*/ 101 h 655"/>
                    <a:gd name="T38" fmla="*/ 1362 w 2033"/>
                    <a:gd name="T39" fmla="*/ 142 h 655"/>
                    <a:gd name="T40" fmla="*/ 1065 w 2033"/>
                    <a:gd name="T41" fmla="*/ 316 h 655"/>
                    <a:gd name="T42" fmla="*/ 1157 w 2033"/>
                    <a:gd name="T43" fmla="*/ 349 h 655"/>
                    <a:gd name="T44" fmla="*/ 1050 w 2033"/>
                    <a:gd name="T45" fmla="*/ 510 h 655"/>
                    <a:gd name="T46" fmla="*/ 865 w 2033"/>
                    <a:gd name="T47" fmla="*/ 581 h 655"/>
                    <a:gd name="T48" fmla="*/ 629 w 2033"/>
                    <a:gd name="T49" fmla="*/ 510 h 655"/>
                    <a:gd name="T50" fmla="*/ 684 w 2033"/>
                    <a:gd name="T51" fmla="*/ 476 h 655"/>
                    <a:gd name="T52" fmla="*/ 811 w 2033"/>
                    <a:gd name="T53" fmla="*/ 453 h 655"/>
                    <a:gd name="T54" fmla="*/ 835 w 2033"/>
                    <a:gd name="T55" fmla="*/ 454 h 655"/>
                    <a:gd name="T56" fmla="*/ 879 w 2033"/>
                    <a:gd name="T57" fmla="*/ 417 h 655"/>
                    <a:gd name="T58" fmla="*/ 934 w 2033"/>
                    <a:gd name="T59" fmla="*/ 413 h 655"/>
                    <a:gd name="T60" fmla="*/ 1114 w 2033"/>
                    <a:gd name="T61" fmla="*/ 380 h 655"/>
                    <a:gd name="T62" fmla="*/ 1078 w 2033"/>
                    <a:gd name="T63" fmla="*/ 372 h 655"/>
                    <a:gd name="T64" fmla="*/ 835 w 2033"/>
                    <a:gd name="T65" fmla="*/ 411 h 655"/>
                    <a:gd name="T66" fmla="*/ 515 w 2033"/>
                    <a:gd name="T67" fmla="*/ 485 h 655"/>
                    <a:gd name="T68" fmla="*/ 406 w 2033"/>
                    <a:gd name="T69" fmla="*/ 411 h 655"/>
                    <a:gd name="T70" fmla="*/ 453 w 2033"/>
                    <a:gd name="T71" fmla="*/ 311 h 655"/>
                    <a:gd name="T72" fmla="*/ 597 w 2033"/>
                    <a:gd name="T73" fmla="*/ 237 h 655"/>
                    <a:gd name="T74" fmla="*/ 779 w 2033"/>
                    <a:gd name="T75" fmla="*/ 182 h 6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3" h="655">
                      <a:moveTo>
                        <a:pt x="779" y="182"/>
                      </a:moveTo>
                      <a:cubicBezTo>
                        <a:pt x="779" y="182"/>
                        <a:pt x="709" y="163"/>
                        <a:pt x="674" y="168"/>
                      </a:cubicBezTo>
                      <a:cubicBezTo>
                        <a:pt x="638" y="173"/>
                        <a:pt x="627" y="165"/>
                        <a:pt x="584" y="159"/>
                      </a:cubicBezTo>
                      <a:cubicBezTo>
                        <a:pt x="541" y="153"/>
                        <a:pt x="499" y="161"/>
                        <a:pt x="468" y="155"/>
                      </a:cubicBezTo>
                      <a:cubicBezTo>
                        <a:pt x="436" y="149"/>
                        <a:pt x="385" y="136"/>
                        <a:pt x="351" y="137"/>
                      </a:cubicBezTo>
                      <a:cubicBezTo>
                        <a:pt x="318" y="138"/>
                        <a:pt x="306" y="142"/>
                        <a:pt x="306" y="142"/>
                      </a:cubicBezTo>
                      <a:cubicBezTo>
                        <a:pt x="265" y="112"/>
                        <a:pt x="240" y="91"/>
                        <a:pt x="197" y="60"/>
                      </a:cubicBezTo>
                      <a:cubicBezTo>
                        <a:pt x="197" y="60"/>
                        <a:pt x="158" y="0"/>
                        <a:pt x="91" y="6"/>
                      </a:cubicBezTo>
                      <a:cubicBezTo>
                        <a:pt x="24" y="12"/>
                        <a:pt x="21" y="52"/>
                        <a:pt x="37" y="72"/>
                      </a:cubicBezTo>
                      <a:cubicBezTo>
                        <a:pt x="53" y="92"/>
                        <a:pt x="55" y="99"/>
                        <a:pt x="55" y="99"/>
                      </a:cubicBezTo>
                      <a:cubicBezTo>
                        <a:pt x="55" y="99"/>
                        <a:pt x="0" y="133"/>
                        <a:pt x="32" y="168"/>
                      </a:cubicBezTo>
                      <a:cubicBezTo>
                        <a:pt x="64" y="203"/>
                        <a:pt x="91" y="219"/>
                        <a:pt x="112" y="245"/>
                      </a:cubicBezTo>
                      <a:cubicBezTo>
                        <a:pt x="133" y="271"/>
                        <a:pt x="207" y="323"/>
                        <a:pt x="273" y="371"/>
                      </a:cubicBezTo>
                      <a:cubicBezTo>
                        <a:pt x="339" y="419"/>
                        <a:pt x="391" y="463"/>
                        <a:pt x="443" y="486"/>
                      </a:cubicBezTo>
                      <a:cubicBezTo>
                        <a:pt x="495" y="510"/>
                        <a:pt x="614" y="516"/>
                        <a:pt x="684" y="541"/>
                      </a:cubicBezTo>
                      <a:cubicBezTo>
                        <a:pt x="753" y="567"/>
                        <a:pt x="808" y="603"/>
                        <a:pt x="849" y="629"/>
                      </a:cubicBezTo>
                      <a:cubicBezTo>
                        <a:pt x="889" y="655"/>
                        <a:pt x="1137" y="527"/>
                        <a:pt x="1259" y="455"/>
                      </a:cubicBezTo>
                      <a:cubicBezTo>
                        <a:pt x="1380" y="384"/>
                        <a:pt x="1753" y="249"/>
                        <a:pt x="1893" y="265"/>
                      </a:cubicBezTo>
                      <a:cubicBezTo>
                        <a:pt x="2033" y="282"/>
                        <a:pt x="1990" y="169"/>
                        <a:pt x="2011" y="101"/>
                      </a:cubicBezTo>
                      <a:cubicBezTo>
                        <a:pt x="1979" y="96"/>
                        <a:pt x="1402" y="124"/>
                        <a:pt x="1362" y="142"/>
                      </a:cubicBezTo>
                      <a:cubicBezTo>
                        <a:pt x="1266" y="185"/>
                        <a:pt x="1098" y="278"/>
                        <a:pt x="1065" y="316"/>
                      </a:cubicBezTo>
                      <a:cubicBezTo>
                        <a:pt x="1027" y="359"/>
                        <a:pt x="1118" y="371"/>
                        <a:pt x="1157" y="349"/>
                      </a:cubicBezTo>
                      <a:cubicBezTo>
                        <a:pt x="1223" y="313"/>
                        <a:pt x="1146" y="451"/>
                        <a:pt x="1050" y="510"/>
                      </a:cubicBezTo>
                      <a:cubicBezTo>
                        <a:pt x="955" y="570"/>
                        <a:pt x="899" y="604"/>
                        <a:pt x="865" y="581"/>
                      </a:cubicBezTo>
                      <a:cubicBezTo>
                        <a:pt x="832" y="557"/>
                        <a:pt x="719" y="508"/>
                        <a:pt x="629" y="510"/>
                      </a:cubicBezTo>
                      <a:cubicBezTo>
                        <a:pt x="539" y="512"/>
                        <a:pt x="640" y="486"/>
                        <a:pt x="684" y="476"/>
                      </a:cubicBezTo>
                      <a:cubicBezTo>
                        <a:pt x="728" y="467"/>
                        <a:pt x="796" y="442"/>
                        <a:pt x="811" y="453"/>
                      </a:cubicBezTo>
                      <a:cubicBezTo>
                        <a:pt x="827" y="464"/>
                        <a:pt x="837" y="474"/>
                        <a:pt x="835" y="454"/>
                      </a:cubicBezTo>
                      <a:cubicBezTo>
                        <a:pt x="833" y="434"/>
                        <a:pt x="836" y="427"/>
                        <a:pt x="879" y="417"/>
                      </a:cubicBezTo>
                      <a:cubicBezTo>
                        <a:pt x="922" y="406"/>
                        <a:pt x="909" y="416"/>
                        <a:pt x="934" y="413"/>
                      </a:cubicBezTo>
                      <a:cubicBezTo>
                        <a:pt x="958" y="410"/>
                        <a:pt x="1063" y="401"/>
                        <a:pt x="1114" y="380"/>
                      </a:cubicBezTo>
                      <a:cubicBezTo>
                        <a:pt x="1165" y="359"/>
                        <a:pt x="1161" y="344"/>
                        <a:pt x="1078" y="372"/>
                      </a:cubicBezTo>
                      <a:cubicBezTo>
                        <a:pt x="995" y="400"/>
                        <a:pt x="946" y="382"/>
                        <a:pt x="835" y="411"/>
                      </a:cubicBezTo>
                      <a:cubicBezTo>
                        <a:pt x="724" y="440"/>
                        <a:pt x="595" y="483"/>
                        <a:pt x="515" y="485"/>
                      </a:cubicBezTo>
                      <a:cubicBezTo>
                        <a:pt x="434" y="486"/>
                        <a:pt x="416" y="442"/>
                        <a:pt x="406" y="411"/>
                      </a:cubicBezTo>
                      <a:cubicBezTo>
                        <a:pt x="396" y="380"/>
                        <a:pt x="414" y="346"/>
                        <a:pt x="453" y="311"/>
                      </a:cubicBezTo>
                      <a:cubicBezTo>
                        <a:pt x="493" y="277"/>
                        <a:pt x="548" y="249"/>
                        <a:pt x="597" y="237"/>
                      </a:cubicBezTo>
                      <a:cubicBezTo>
                        <a:pt x="646" y="225"/>
                        <a:pt x="730" y="205"/>
                        <a:pt x="779" y="182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3" name="Freeform 117">
                  <a:extLst>
                    <a:ext uri="{FF2B5EF4-FFF2-40B4-BE49-F238E27FC236}">
                      <a16:creationId xmlns:a16="http://schemas.microsoft.com/office/drawing/2014/main" id="{D7E785D9-C63F-4AF1-8813-5523FF0C6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3826" y="4167164"/>
                  <a:ext cx="2390960" cy="936320"/>
                </a:xfrm>
                <a:custGeom>
                  <a:avLst/>
                  <a:gdLst>
                    <a:gd name="T0" fmla="*/ 1218 w 1259"/>
                    <a:gd name="T1" fmla="*/ 75 h 493"/>
                    <a:gd name="T2" fmla="*/ 1019 w 1259"/>
                    <a:gd name="T3" fmla="*/ 37 h 493"/>
                    <a:gd name="T4" fmla="*/ 742 w 1259"/>
                    <a:gd name="T5" fmla="*/ 193 h 493"/>
                    <a:gd name="T6" fmla="*/ 612 w 1259"/>
                    <a:gd name="T7" fmla="*/ 311 h 493"/>
                    <a:gd name="T8" fmla="*/ 356 w 1259"/>
                    <a:gd name="T9" fmla="*/ 305 h 493"/>
                    <a:gd name="T10" fmla="*/ 237 w 1259"/>
                    <a:gd name="T11" fmla="*/ 355 h 493"/>
                    <a:gd name="T12" fmla="*/ 185 w 1259"/>
                    <a:gd name="T13" fmla="*/ 335 h 493"/>
                    <a:gd name="T14" fmla="*/ 53 w 1259"/>
                    <a:gd name="T15" fmla="*/ 328 h 493"/>
                    <a:gd name="T16" fmla="*/ 14 w 1259"/>
                    <a:gd name="T17" fmla="*/ 429 h 493"/>
                    <a:gd name="T18" fmla="*/ 59 w 1259"/>
                    <a:gd name="T19" fmla="*/ 484 h 493"/>
                    <a:gd name="T20" fmla="*/ 166 w 1259"/>
                    <a:gd name="T21" fmla="*/ 493 h 493"/>
                    <a:gd name="T22" fmla="*/ 283 w 1259"/>
                    <a:gd name="T23" fmla="*/ 464 h 493"/>
                    <a:gd name="T24" fmla="*/ 479 w 1259"/>
                    <a:gd name="T25" fmla="*/ 401 h 493"/>
                    <a:gd name="T26" fmla="*/ 611 w 1259"/>
                    <a:gd name="T27" fmla="*/ 389 h 493"/>
                    <a:gd name="T28" fmla="*/ 726 w 1259"/>
                    <a:gd name="T29" fmla="*/ 361 h 493"/>
                    <a:gd name="T30" fmla="*/ 760 w 1259"/>
                    <a:gd name="T31" fmla="*/ 342 h 493"/>
                    <a:gd name="T32" fmla="*/ 701 w 1259"/>
                    <a:gd name="T33" fmla="*/ 318 h 493"/>
                    <a:gd name="T34" fmla="*/ 984 w 1259"/>
                    <a:gd name="T35" fmla="*/ 159 h 493"/>
                    <a:gd name="T36" fmla="*/ 1186 w 1259"/>
                    <a:gd name="T37" fmla="*/ 126 h 493"/>
                    <a:gd name="T38" fmla="*/ 1218 w 1259"/>
                    <a:gd name="T39" fmla="*/ 75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59" h="493">
                      <a:moveTo>
                        <a:pt x="1218" y="75"/>
                      </a:moveTo>
                      <a:cubicBezTo>
                        <a:pt x="1152" y="64"/>
                        <a:pt x="1063" y="0"/>
                        <a:pt x="1019" y="37"/>
                      </a:cubicBezTo>
                      <a:cubicBezTo>
                        <a:pt x="974" y="74"/>
                        <a:pt x="793" y="186"/>
                        <a:pt x="742" y="193"/>
                      </a:cubicBezTo>
                      <a:cubicBezTo>
                        <a:pt x="691" y="200"/>
                        <a:pt x="693" y="291"/>
                        <a:pt x="612" y="311"/>
                      </a:cubicBezTo>
                      <a:cubicBezTo>
                        <a:pt x="531" y="330"/>
                        <a:pt x="415" y="321"/>
                        <a:pt x="356" y="305"/>
                      </a:cubicBezTo>
                      <a:cubicBezTo>
                        <a:pt x="297" y="290"/>
                        <a:pt x="260" y="312"/>
                        <a:pt x="237" y="355"/>
                      </a:cubicBezTo>
                      <a:cubicBezTo>
                        <a:pt x="214" y="397"/>
                        <a:pt x="210" y="361"/>
                        <a:pt x="185" y="335"/>
                      </a:cubicBezTo>
                      <a:cubicBezTo>
                        <a:pt x="160" y="308"/>
                        <a:pt x="91" y="309"/>
                        <a:pt x="53" y="328"/>
                      </a:cubicBezTo>
                      <a:cubicBezTo>
                        <a:pt x="14" y="347"/>
                        <a:pt x="0" y="399"/>
                        <a:pt x="14" y="429"/>
                      </a:cubicBezTo>
                      <a:cubicBezTo>
                        <a:pt x="29" y="460"/>
                        <a:pt x="59" y="484"/>
                        <a:pt x="59" y="484"/>
                      </a:cubicBezTo>
                      <a:cubicBezTo>
                        <a:pt x="166" y="493"/>
                        <a:pt x="166" y="493"/>
                        <a:pt x="166" y="493"/>
                      </a:cubicBezTo>
                      <a:cubicBezTo>
                        <a:pt x="283" y="464"/>
                        <a:pt x="283" y="464"/>
                        <a:pt x="283" y="464"/>
                      </a:cubicBezTo>
                      <a:cubicBezTo>
                        <a:pt x="479" y="401"/>
                        <a:pt x="479" y="401"/>
                        <a:pt x="479" y="401"/>
                      </a:cubicBezTo>
                      <a:cubicBezTo>
                        <a:pt x="611" y="389"/>
                        <a:pt x="611" y="389"/>
                        <a:pt x="611" y="389"/>
                      </a:cubicBezTo>
                      <a:cubicBezTo>
                        <a:pt x="726" y="361"/>
                        <a:pt x="726" y="361"/>
                        <a:pt x="726" y="361"/>
                      </a:cubicBezTo>
                      <a:cubicBezTo>
                        <a:pt x="726" y="361"/>
                        <a:pt x="788" y="334"/>
                        <a:pt x="760" y="342"/>
                      </a:cubicBezTo>
                      <a:cubicBezTo>
                        <a:pt x="732" y="350"/>
                        <a:pt x="669" y="351"/>
                        <a:pt x="701" y="318"/>
                      </a:cubicBezTo>
                      <a:cubicBezTo>
                        <a:pt x="732" y="285"/>
                        <a:pt x="942" y="165"/>
                        <a:pt x="984" y="159"/>
                      </a:cubicBezTo>
                      <a:cubicBezTo>
                        <a:pt x="1026" y="152"/>
                        <a:pt x="1120" y="146"/>
                        <a:pt x="1186" y="126"/>
                      </a:cubicBezTo>
                      <a:cubicBezTo>
                        <a:pt x="1252" y="106"/>
                        <a:pt x="1259" y="75"/>
                        <a:pt x="1218" y="75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4" name="Freeform 118">
                  <a:extLst>
                    <a:ext uri="{FF2B5EF4-FFF2-40B4-BE49-F238E27FC236}">
                      <a16:creationId xmlns:a16="http://schemas.microsoft.com/office/drawing/2014/main" id="{DA2193C7-0DBF-48C5-A8D9-748DF81C9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186" y="4776683"/>
                  <a:ext cx="395200" cy="305520"/>
                </a:xfrm>
                <a:custGeom>
                  <a:avLst/>
                  <a:gdLst>
                    <a:gd name="T0" fmla="*/ 194 w 208"/>
                    <a:gd name="T1" fmla="*/ 45 h 161"/>
                    <a:gd name="T2" fmla="*/ 145 w 208"/>
                    <a:gd name="T3" fmla="*/ 133 h 161"/>
                    <a:gd name="T4" fmla="*/ 23 w 208"/>
                    <a:gd name="T5" fmla="*/ 110 h 161"/>
                    <a:gd name="T6" fmla="*/ 111 w 208"/>
                    <a:gd name="T7" fmla="*/ 4 h 161"/>
                    <a:gd name="T8" fmla="*/ 194 w 208"/>
                    <a:gd name="T9" fmla="*/ 4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61">
                      <a:moveTo>
                        <a:pt x="194" y="45"/>
                      </a:moveTo>
                      <a:cubicBezTo>
                        <a:pt x="205" y="78"/>
                        <a:pt x="208" y="119"/>
                        <a:pt x="145" y="133"/>
                      </a:cubicBezTo>
                      <a:cubicBezTo>
                        <a:pt x="83" y="148"/>
                        <a:pt x="44" y="161"/>
                        <a:pt x="23" y="110"/>
                      </a:cubicBezTo>
                      <a:cubicBezTo>
                        <a:pt x="0" y="55"/>
                        <a:pt x="42" y="7"/>
                        <a:pt x="111" y="4"/>
                      </a:cubicBezTo>
                      <a:cubicBezTo>
                        <a:pt x="181" y="0"/>
                        <a:pt x="186" y="22"/>
                        <a:pt x="194" y="45"/>
                      </a:cubicBezTo>
                      <a:close/>
                    </a:path>
                  </a:pathLst>
                </a:custGeom>
                <a:solidFill>
                  <a:srgbClr val="EBC2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5" name="Freeform 119">
                  <a:extLst>
                    <a:ext uri="{FF2B5EF4-FFF2-40B4-BE49-F238E27FC236}">
                      <a16:creationId xmlns:a16="http://schemas.microsoft.com/office/drawing/2014/main" id="{B250E63A-3A78-47D6-9BA9-D235BA65C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906" y="4465084"/>
                  <a:ext cx="720480" cy="167200"/>
                </a:xfrm>
                <a:custGeom>
                  <a:avLst/>
                  <a:gdLst>
                    <a:gd name="T0" fmla="*/ 343 w 379"/>
                    <a:gd name="T1" fmla="*/ 34 h 88"/>
                    <a:gd name="T2" fmla="*/ 226 w 379"/>
                    <a:gd name="T3" fmla="*/ 72 h 88"/>
                    <a:gd name="T4" fmla="*/ 138 w 379"/>
                    <a:gd name="T5" fmla="*/ 76 h 88"/>
                    <a:gd name="T6" fmla="*/ 23 w 379"/>
                    <a:gd name="T7" fmla="*/ 12 h 88"/>
                    <a:gd name="T8" fmla="*/ 86 w 379"/>
                    <a:gd name="T9" fmla="*/ 7 h 88"/>
                    <a:gd name="T10" fmla="*/ 108 w 379"/>
                    <a:gd name="T11" fmla="*/ 33 h 88"/>
                    <a:gd name="T12" fmla="*/ 217 w 379"/>
                    <a:gd name="T13" fmla="*/ 18 h 88"/>
                    <a:gd name="T14" fmla="*/ 320 w 379"/>
                    <a:gd name="T15" fmla="*/ 23 h 88"/>
                    <a:gd name="T16" fmla="*/ 343 w 379"/>
                    <a:gd name="T1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88">
                      <a:moveTo>
                        <a:pt x="343" y="34"/>
                      </a:moveTo>
                      <a:cubicBezTo>
                        <a:pt x="306" y="43"/>
                        <a:pt x="265" y="60"/>
                        <a:pt x="226" y="72"/>
                      </a:cubicBezTo>
                      <a:cubicBezTo>
                        <a:pt x="186" y="84"/>
                        <a:pt x="161" y="88"/>
                        <a:pt x="138" y="76"/>
                      </a:cubicBezTo>
                      <a:cubicBezTo>
                        <a:pt x="114" y="64"/>
                        <a:pt x="47" y="24"/>
                        <a:pt x="23" y="12"/>
                      </a:cubicBezTo>
                      <a:cubicBezTo>
                        <a:pt x="0" y="0"/>
                        <a:pt x="72" y="2"/>
                        <a:pt x="86" y="7"/>
                      </a:cubicBezTo>
                      <a:cubicBezTo>
                        <a:pt x="101" y="12"/>
                        <a:pt x="91" y="48"/>
                        <a:pt x="108" y="33"/>
                      </a:cubicBezTo>
                      <a:cubicBezTo>
                        <a:pt x="126" y="19"/>
                        <a:pt x="181" y="19"/>
                        <a:pt x="217" y="18"/>
                      </a:cubicBezTo>
                      <a:cubicBezTo>
                        <a:pt x="253" y="18"/>
                        <a:pt x="300" y="26"/>
                        <a:pt x="320" y="23"/>
                      </a:cubicBezTo>
                      <a:cubicBezTo>
                        <a:pt x="339" y="21"/>
                        <a:pt x="379" y="33"/>
                        <a:pt x="343" y="3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6" name="Freeform 120">
                  <a:extLst>
                    <a:ext uri="{FF2B5EF4-FFF2-40B4-BE49-F238E27FC236}">
                      <a16:creationId xmlns:a16="http://schemas.microsoft.com/office/drawing/2014/main" id="{C140E599-3F5B-44C5-A95D-7DA3DF6CC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9826" y="4335883"/>
                  <a:ext cx="793440" cy="658160"/>
                </a:xfrm>
                <a:custGeom>
                  <a:avLst/>
                  <a:gdLst>
                    <a:gd name="T0" fmla="*/ 418 w 418"/>
                    <a:gd name="T1" fmla="*/ 200 h 347"/>
                    <a:gd name="T2" fmla="*/ 379 w 418"/>
                    <a:gd name="T3" fmla="*/ 221 h 347"/>
                    <a:gd name="T4" fmla="*/ 373 w 418"/>
                    <a:gd name="T5" fmla="*/ 178 h 347"/>
                    <a:gd name="T6" fmla="*/ 339 w 418"/>
                    <a:gd name="T7" fmla="*/ 170 h 347"/>
                    <a:gd name="T8" fmla="*/ 298 w 418"/>
                    <a:gd name="T9" fmla="*/ 126 h 347"/>
                    <a:gd name="T10" fmla="*/ 227 w 418"/>
                    <a:gd name="T11" fmla="*/ 123 h 347"/>
                    <a:gd name="T12" fmla="*/ 176 w 418"/>
                    <a:gd name="T13" fmla="*/ 48 h 347"/>
                    <a:gd name="T14" fmla="*/ 21 w 418"/>
                    <a:gd name="T15" fmla="*/ 15 h 347"/>
                    <a:gd name="T16" fmla="*/ 56 w 418"/>
                    <a:gd name="T17" fmla="*/ 100 h 347"/>
                    <a:gd name="T18" fmla="*/ 173 w 418"/>
                    <a:gd name="T19" fmla="*/ 209 h 347"/>
                    <a:gd name="T20" fmla="*/ 320 w 418"/>
                    <a:gd name="T21" fmla="*/ 324 h 347"/>
                    <a:gd name="T22" fmla="*/ 354 w 418"/>
                    <a:gd name="T23" fmla="*/ 306 h 347"/>
                    <a:gd name="T24" fmla="*/ 418 w 418"/>
                    <a:gd name="T25" fmla="*/ 20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8" h="347">
                      <a:moveTo>
                        <a:pt x="418" y="200"/>
                      </a:moveTo>
                      <a:cubicBezTo>
                        <a:pt x="406" y="200"/>
                        <a:pt x="395" y="202"/>
                        <a:pt x="379" y="221"/>
                      </a:cubicBezTo>
                      <a:cubicBezTo>
                        <a:pt x="363" y="239"/>
                        <a:pt x="392" y="192"/>
                        <a:pt x="373" y="178"/>
                      </a:cubicBezTo>
                      <a:cubicBezTo>
                        <a:pt x="354" y="165"/>
                        <a:pt x="353" y="164"/>
                        <a:pt x="339" y="170"/>
                      </a:cubicBezTo>
                      <a:cubicBezTo>
                        <a:pt x="325" y="176"/>
                        <a:pt x="324" y="142"/>
                        <a:pt x="298" y="126"/>
                      </a:cubicBezTo>
                      <a:cubicBezTo>
                        <a:pt x="273" y="111"/>
                        <a:pt x="261" y="113"/>
                        <a:pt x="227" y="123"/>
                      </a:cubicBezTo>
                      <a:cubicBezTo>
                        <a:pt x="193" y="133"/>
                        <a:pt x="275" y="101"/>
                        <a:pt x="176" y="48"/>
                      </a:cubicBezTo>
                      <a:cubicBezTo>
                        <a:pt x="115" y="15"/>
                        <a:pt x="43" y="0"/>
                        <a:pt x="21" y="15"/>
                      </a:cubicBezTo>
                      <a:cubicBezTo>
                        <a:pt x="0" y="30"/>
                        <a:pt x="28" y="81"/>
                        <a:pt x="56" y="100"/>
                      </a:cubicBezTo>
                      <a:cubicBezTo>
                        <a:pt x="83" y="119"/>
                        <a:pt x="151" y="193"/>
                        <a:pt x="173" y="209"/>
                      </a:cubicBezTo>
                      <a:cubicBezTo>
                        <a:pt x="194" y="225"/>
                        <a:pt x="295" y="301"/>
                        <a:pt x="320" y="324"/>
                      </a:cubicBezTo>
                      <a:cubicBezTo>
                        <a:pt x="346" y="347"/>
                        <a:pt x="360" y="341"/>
                        <a:pt x="354" y="306"/>
                      </a:cubicBezTo>
                      <a:cubicBezTo>
                        <a:pt x="348" y="270"/>
                        <a:pt x="376" y="244"/>
                        <a:pt x="418" y="20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7" name="Freeform 121">
                  <a:extLst>
                    <a:ext uri="{FF2B5EF4-FFF2-40B4-BE49-F238E27FC236}">
                      <a16:creationId xmlns:a16="http://schemas.microsoft.com/office/drawing/2014/main" id="{58BD8708-D0D7-4204-96D3-3253BBECE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7426" y="4161084"/>
                  <a:ext cx="414960" cy="281200"/>
                </a:xfrm>
                <a:custGeom>
                  <a:avLst/>
                  <a:gdLst>
                    <a:gd name="T0" fmla="*/ 30 w 219"/>
                    <a:gd name="T1" fmla="*/ 24 h 148"/>
                    <a:gd name="T2" fmla="*/ 20 w 219"/>
                    <a:gd name="T3" fmla="*/ 85 h 148"/>
                    <a:gd name="T4" fmla="*/ 209 w 219"/>
                    <a:gd name="T5" fmla="*/ 148 h 148"/>
                    <a:gd name="T6" fmla="*/ 133 w 219"/>
                    <a:gd name="T7" fmla="*/ 56 h 148"/>
                    <a:gd name="T8" fmla="*/ 30 w 219"/>
                    <a:gd name="T9" fmla="*/ 2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9" h="148">
                      <a:moveTo>
                        <a:pt x="30" y="24"/>
                      </a:moveTo>
                      <a:cubicBezTo>
                        <a:pt x="0" y="42"/>
                        <a:pt x="6" y="63"/>
                        <a:pt x="20" y="85"/>
                      </a:cubicBezTo>
                      <a:cubicBezTo>
                        <a:pt x="53" y="76"/>
                        <a:pt x="186" y="118"/>
                        <a:pt x="209" y="148"/>
                      </a:cubicBezTo>
                      <a:cubicBezTo>
                        <a:pt x="219" y="113"/>
                        <a:pt x="177" y="100"/>
                        <a:pt x="133" y="56"/>
                      </a:cubicBezTo>
                      <a:cubicBezTo>
                        <a:pt x="112" y="35"/>
                        <a:pt x="71" y="0"/>
                        <a:pt x="30" y="2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8" name="Freeform 122">
                  <a:extLst>
                    <a:ext uri="{FF2B5EF4-FFF2-40B4-BE49-F238E27FC236}">
                      <a16:creationId xmlns:a16="http://schemas.microsoft.com/office/drawing/2014/main" id="{9A507397-6746-4F10-A558-95E78C7A3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986" y="4440764"/>
                  <a:ext cx="335920" cy="231040"/>
                </a:xfrm>
                <a:custGeom>
                  <a:avLst/>
                  <a:gdLst>
                    <a:gd name="T0" fmla="*/ 18 w 177"/>
                    <a:gd name="T1" fmla="*/ 36 h 122"/>
                    <a:gd name="T2" fmla="*/ 145 w 177"/>
                    <a:gd name="T3" fmla="*/ 108 h 122"/>
                    <a:gd name="T4" fmla="*/ 162 w 177"/>
                    <a:gd name="T5" fmla="*/ 90 h 122"/>
                    <a:gd name="T6" fmla="*/ 18 w 177"/>
                    <a:gd name="T7" fmla="*/ 3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7" h="122">
                      <a:moveTo>
                        <a:pt x="18" y="36"/>
                      </a:moveTo>
                      <a:cubicBezTo>
                        <a:pt x="39" y="44"/>
                        <a:pt x="120" y="93"/>
                        <a:pt x="145" y="108"/>
                      </a:cubicBezTo>
                      <a:cubicBezTo>
                        <a:pt x="171" y="122"/>
                        <a:pt x="177" y="106"/>
                        <a:pt x="162" y="90"/>
                      </a:cubicBezTo>
                      <a:cubicBezTo>
                        <a:pt x="146" y="73"/>
                        <a:pt x="0" y="0"/>
                        <a:pt x="18" y="36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9" name="Freeform 123">
                  <a:extLst>
                    <a:ext uri="{FF2B5EF4-FFF2-40B4-BE49-F238E27FC236}">
                      <a16:creationId xmlns:a16="http://schemas.microsoft.com/office/drawing/2014/main" id="{06F15BE0-5C65-4454-B84F-331343FA18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56306" y="4756924"/>
                  <a:ext cx="235600" cy="229520"/>
                </a:xfrm>
                <a:custGeom>
                  <a:avLst/>
                  <a:gdLst>
                    <a:gd name="T0" fmla="*/ 109 w 124"/>
                    <a:gd name="T1" fmla="*/ 105 h 121"/>
                    <a:gd name="T2" fmla="*/ 89 w 124"/>
                    <a:gd name="T3" fmla="*/ 15 h 121"/>
                    <a:gd name="T4" fmla="*/ 109 w 124"/>
                    <a:gd name="T5" fmla="*/ 105 h 121"/>
                    <a:gd name="T6" fmla="*/ 46 w 124"/>
                    <a:gd name="T7" fmla="*/ 120 h 121"/>
                    <a:gd name="T8" fmla="*/ 46 w 124"/>
                    <a:gd name="T9" fmla="*/ 118 h 121"/>
                    <a:gd name="T10" fmla="*/ 48 w 124"/>
                    <a:gd name="T11" fmla="*/ 121 h 121"/>
                    <a:gd name="T12" fmla="*/ 46 w 124"/>
                    <a:gd name="T13" fmla="*/ 120 h 121"/>
                    <a:gd name="T14" fmla="*/ 46 w 124"/>
                    <a:gd name="T15" fmla="*/ 40 h 121"/>
                    <a:gd name="T16" fmla="*/ 46 w 124"/>
                    <a:gd name="T17" fmla="*/ 5 h 121"/>
                    <a:gd name="T18" fmla="*/ 49 w 124"/>
                    <a:gd name="T19" fmla="*/ 0 h 121"/>
                    <a:gd name="T20" fmla="*/ 76 w 124"/>
                    <a:gd name="T21" fmla="*/ 103 h 121"/>
                    <a:gd name="T22" fmla="*/ 46 w 124"/>
                    <a:gd name="T23" fmla="*/ 40 h 121"/>
                    <a:gd name="T24" fmla="*/ 46 w 124"/>
                    <a:gd name="T25" fmla="*/ 5 h 121"/>
                    <a:gd name="T26" fmla="*/ 46 w 124"/>
                    <a:gd name="T27" fmla="*/ 40 h 121"/>
                    <a:gd name="T28" fmla="*/ 46 w 124"/>
                    <a:gd name="T29" fmla="*/ 5 h 121"/>
                    <a:gd name="T30" fmla="*/ 46 w 124"/>
                    <a:gd name="T31" fmla="*/ 118 h 121"/>
                    <a:gd name="T32" fmla="*/ 16 w 124"/>
                    <a:gd name="T33" fmla="*/ 8 h 121"/>
                    <a:gd name="T34" fmla="*/ 46 w 124"/>
                    <a:gd name="T35" fmla="*/ 120 h 121"/>
                    <a:gd name="T36" fmla="*/ 46 w 124"/>
                    <a:gd name="T37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121">
                      <a:moveTo>
                        <a:pt x="109" y="105"/>
                      </a:moveTo>
                      <a:cubicBezTo>
                        <a:pt x="112" y="80"/>
                        <a:pt x="107" y="44"/>
                        <a:pt x="89" y="15"/>
                      </a:cubicBezTo>
                      <a:cubicBezTo>
                        <a:pt x="123" y="43"/>
                        <a:pt x="124" y="79"/>
                        <a:pt x="109" y="105"/>
                      </a:cubicBezTo>
                      <a:close/>
                      <a:moveTo>
                        <a:pt x="46" y="120"/>
                      </a:moveTo>
                      <a:cubicBezTo>
                        <a:pt x="46" y="118"/>
                        <a:pt x="46" y="118"/>
                        <a:pt x="46" y="118"/>
                      </a:cubicBezTo>
                      <a:cubicBezTo>
                        <a:pt x="47" y="119"/>
                        <a:pt x="47" y="120"/>
                        <a:pt x="48" y="121"/>
                      </a:cubicBezTo>
                      <a:cubicBezTo>
                        <a:pt x="47" y="121"/>
                        <a:pt x="47" y="121"/>
                        <a:pt x="46" y="120"/>
                      </a:cubicBezTo>
                      <a:close/>
                      <a:moveTo>
                        <a:pt x="46" y="40"/>
                      </a:move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7" y="3"/>
                        <a:pt x="48" y="1"/>
                        <a:pt x="49" y="0"/>
                      </a:cubicBezTo>
                      <a:cubicBezTo>
                        <a:pt x="49" y="19"/>
                        <a:pt x="68" y="89"/>
                        <a:pt x="76" y="103"/>
                      </a:cubicBezTo>
                      <a:cubicBezTo>
                        <a:pt x="63" y="95"/>
                        <a:pt x="51" y="66"/>
                        <a:pt x="46" y="40"/>
                      </a:cubicBezTo>
                      <a:close/>
                      <a:moveTo>
                        <a:pt x="46" y="5"/>
                      </a:move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3" y="27"/>
                        <a:pt x="43" y="13"/>
                        <a:pt x="46" y="5"/>
                      </a:cubicBezTo>
                      <a:close/>
                      <a:moveTo>
                        <a:pt x="46" y="118"/>
                      </a:moveTo>
                      <a:cubicBezTo>
                        <a:pt x="30" y="92"/>
                        <a:pt x="16" y="38"/>
                        <a:pt x="16" y="8"/>
                      </a:cubicBezTo>
                      <a:cubicBezTo>
                        <a:pt x="0" y="43"/>
                        <a:pt x="11" y="99"/>
                        <a:pt x="46" y="120"/>
                      </a:cubicBezTo>
                      <a:lnTo>
                        <a:pt x="46" y="118"/>
                      </a:ln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0" name="Freeform 124">
                  <a:extLst>
                    <a:ext uri="{FF2B5EF4-FFF2-40B4-BE49-F238E27FC236}">
                      <a16:creationId xmlns:a16="http://schemas.microsoft.com/office/drawing/2014/main" id="{C33EE5F8-AB81-4F9D-AB5A-37B376D5D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3986" y="4802524"/>
                  <a:ext cx="1410560" cy="446880"/>
                </a:xfrm>
                <a:custGeom>
                  <a:avLst/>
                  <a:gdLst>
                    <a:gd name="T0" fmla="*/ 0 w 743"/>
                    <a:gd name="T1" fmla="*/ 115 h 235"/>
                    <a:gd name="T2" fmla="*/ 289 w 743"/>
                    <a:gd name="T3" fmla="*/ 105 h 235"/>
                    <a:gd name="T4" fmla="*/ 708 w 743"/>
                    <a:gd name="T5" fmla="*/ 22 h 235"/>
                    <a:gd name="T6" fmla="*/ 508 w 743"/>
                    <a:gd name="T7" fmla="*/ 65 h 235"/>
                    <a:gd name="T8" fmla="*/ 0 w 743"/>
                    <a:gd name="T9" fmla="*/ 11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235">
                      <a:moveTo>
                        <a:pt x="0" y="115"/>
                      </a:moveTo>
                      <a:cubicBezTo>
                        <a:pt x="31" y="147"/>
                        <a:pt x="116" y="167"/>
                        <a:pt x="289" y="105"/>
                      </a:cubicBezTo>
                      <a:cubicBezTo>
                        <a:pt x="462" y="43"/>
                        <a:pt x="673" y="44"/>
                        <a:pt x="708" y="22"/>
                      </a:cubicBezTo>
                      <a:cubicBezTo>
                        <a:pt x="743" y="0"/>
                        <a:pt x="696" y="54"/>
                        <a:pt x="508" y="65"/>
                      </a:cubicBezTo>
                      <a:cubicBezTo>
                        <a:pt x="320" y="76"/>
                        <a:pt x="123" y="235"/>
                        <a:pt x="0" y="115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1" name="Freeform 125">
                  <a:extLst>
                    <a:ext uri="{FF2B5EF4-FFF2-40B4-BE49-F238E27FC236}">
                      <a16:creationId xmlns:a16="http://schemas.microsoft.com/office/drawing/2014/main" id="{696D2384-35B4-4A05-93C8-35F41B3AE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3426" y="4497003"/>
                  <a:ext cx="646000" cy="220400"/>
                </a:xfrm>
                <a:custGeom>
                  <a:avLst/>
                  <a:gdLst>
                    <a:gd name="T0" fmla="*/ 340 w 340"/>
                    <a:gd name="T1" fmla="*/ 26 h 116"/>
                    <a:gd name="T2" fmla="*/ 188 w 340"/>
                    <a:gd name="T3" fmla="*/ 67 h 116"/>
                    <a:gd name="T4" fmla="*/ 111 w 340"/>
                    <a:gd name="T5" fmla="*/ 103 h 116"/>
                    <a:gd name="T6" fmla="*/ 112 w 340"/>
                    <a:gd name="T7" fmla="*/ 75 h 116"/>
                    <a:gd name="T8" fmla="*/ 32 w 340"/>
                    <a:gd name="T9" fmla="*/ 19 h 116"/>
                    <a:gd name="T10" fmla="*/ 128 w 340"/>
                    <a:gd name="T11" fmla="*/ 70 h 116"/>
                    <a:gd name="T12" fmla="*/ 340 w 340"/>
                    <a:gd name="T13" fmla="*/ 2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6">
                      <a:moveTo>
                        <a:pt x="340" y="26"/>
                      </a:moveTo>
                      <a:cubicBezTo>
                        <a:pt x="286" y="47"/>
                        <a:pt x="219" y="57"/>
                        <a:pt x="188" y="67"/>
                      </a:cubicBezTo>
                      <a:cubicBezTo>
                        <a:pt x="156" y="76"/>
                        <a:pt x="132" y="91"/>
                        <a:pt x="111" y="103"/>
                      </a:cubicBezTo>
                      <a:cubicBezTo>
                        <a:pt x="90" y="116"/>
                        <a:pt x="139" y="96"/>
                        <a:pt x="112" y="75"/>
                      </a:cubicBezTo>
                      <a:cubicBezTo>
                        <a:pt x="85" y="55"/>
                        <a:pt x="64" y="38"/>
                        <a:pt x="32" y="19"/>
                      </a:cubicBezTo>
                      <a:cubicBezTo>
                        <a:pt x="0" y="0"/>
                        <a:pt x="105" y="60"/>
                        <a:pt x="128" y="70"/>
                      </a:cubicBezTo>
                      <a:cubicBezTo>
                        <a:pt x="151" y="80"/>
                        <a:pt x="270" y="38"/>
                        <a:pt x="340" y="26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2" name="Freeform 126">
                  <a:extLst>
                    <a:ext uri="{FF2B5EF4-FFF2-40B4-BE49-F238E27FC236}">
                      <a16:creationId xmlns:a16="http://schemas.microsoft.com/office/drawing/2014/main" id="{E916CA76-5AD2-429F-BA1E-5F1C4CE6A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9346" y="3831244"/>
                  <a:ext cx="933280" cy="890720"/>
                </a:xfrm>
                <a:custGeom>
                  <a:avLst/>
                  <a:gdLst>
                    <a:gd name="T0" fmla="*/ 212 w 492"/>
                    <a:gd name="T1" fmla="*/ 18 h 469"/>
                    <a:gd name="T2" fmla="*/ 114 w 492"/>
                    <a:gd name="T3" fmla="*/ 205 h 469"/>
                    <a:gd name="T4" fmla="*/ 125 w 492"/>
                    <a:gd name="T5" fmla="*/ 323 h 469"/>
                    <a:gd name="T6" fmla="*/ 276 w 492"/>
                    <a:gd name="T7" fmla="*/ 469 h 469"/>
                    <a:gd name="T8" fmla="*/ 315 w 492"/>
                    <a:gd name="T9" fmla="*/ 6 h 469"/>
                    <a:gd name="T10" fmla="*/ 212 w 492"/>
                    <a:gd name="T11" fmla="*/ 1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2" h="469">
                      <a:moveTo>
                        <a:pt x="212" y="18"/>
                      </a:moveTo>
                      <a:cubicBezTo>
                        <a:pt x="205" y="158"/>
                        <a:pt x="196" y="211"/>
                        <a:pt x="114" y="205"/>
                      </a:cubicBezTo>
                      <a:cubicBezTo>
                        <a:pt x="31" y="200"/>
                        <a:pt x="0" y="295"/>
                        <a:pt x="125" y="323"/>
                      </a:cubicBezTo>
                      <a:cubicBezTo>
                        <a:pt x="220" y="345"/>
                        <a:pt x="224" y="420"/>
                        <a:pt x="276" y="469"/>
                      </a:cubicBezTo>
                      <a:cubicBezTo>
                        <a:pt x="276" y="469"/>
                        <a:pt x="492" y="61"/>
                        <a:pt x="315" y="6"/>
                      </a:cubicBezTo>
                      <a:cubicBezTo>
                        <a:pt x="298" y="0"/>
                        <a:pt x="236" y="14"/>
                        <a:pt x="212" y="18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3" name="Freeform 127">
                  <a:extLst>
                    <a:ext uri="{FF2B5EF4-FFF2-40B4-BE49-F238E27FC236}">
                      <a16:creationId xmlns:a16="http://schemas.microsoft.com/office/drawing/2014/main" id="{D04C85CB-1350-4B71-AEC8-87815B352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8865" y="3806924"/>
                  <a:ext cx="430160" cy="1197760"/>
                </a:xfrm>
                <a:custGeom>
                  <a:avLst/>
                  <a:gdLst>
                    <a:gd name="T0" fmla="*/ 79 w 227"/>
                    <a:gd name="T1" fmla="*/ 12 h 631"/>
                    <a:gd name="T2" fmla="*/ 15 w 227"/>
                    <a:gd name="T3" fmla="*/ 22 h 631"/>
                    <a:gd name="T4" fmla="*/ 86 w 227"/>
                    <a:gd name="T5" fmla="*/ 624 h 631"/>
                    <a:gd name="T6" fmla="*/ 181 w 227"/>
                    <a:gd name="T7" fmla="*/ 572 h 631"/>
                    <a:gd name="T8" fmla="*/ 79 w 227"/>
                    <a:gd name="T9" fmla="*/ 12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631">
                      <a:moveTo>
                        <a:pt x="79" y="12"/>
                      </a:moveTo>
                      <a:cubicBezTo>
                        <a:pt x="62" y="0"/>
                        <a:pt x="15" y="22"/>
                        <a:pt x="15" y="22"/>
                      </a:cubicBezTo>
                      <a:cubicBezTo>
                        <a:pt x="0" y="99"/>
                        <a:pt x="41" y="473"/>
                        <a:pt x="86" y="624"/>
                      </a:cubicBezTo>
                      <a:cubicBezTo>
                        <a:pt x="86" y="624"/>
                        <a:pt x="136" y="631"/>
                        <a:pt x="181" y="572"/>
                      </a:cubicBezTo>
                      <a:cubicBezTo>
                        <a:pt x="227" y="512"/>
                        <a:pt x="211" y="59"/>
                        <a:pt x="79" y="12"/>
                      </a:cubicBezTo>
                      <a:close/>
                    </a:path>
                  </a:pathLst>
                </a:custGeom>
                <a:solidFill>
                  <a:srgbClr val="DB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4" name="Freeform 128">
                  <a:extLst>
                    <a:ext uri="{FF2B5EF4-FFF2-40B4-BE49-F238E27FC236}">
                      <a16:creationId xmlns:a16="http://schemas.microsoft.com/office/drawing/2014/main" id="{A91532A5-7C22-45B0-A416-5E7976752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0305" y="3670124"/>
                  <a:ext cx="1226640" cy="1328479"/>
                </a:xfrm>
                <a:custGeom>
                  <a:avLst/>
                  <a:gdLst>
                    <a:gd name="T0" fmla="*/ 416 w 646"/>
                    <a:gd name="T1" fmla="*/ 27 h 700"/>
                    <a:gd name="T2" fmla="*/ 363 w 646"/>
                    <a:gd name="T3" fmla="*/ 27 h 700"/>
                    <a:gd name="T4" fmla="*/ 34 w 646"/>
                    <a:gd name="T5" fmla="*/ 64 h 700"/>
                    <a:gd name="T6" fmla="*/ 13 w 646"/>
                    <a:gd name="T7" fmla="*/ 231 h 700"/>
                    <a:gd name="T8" fmla="*/ 72 w 646"/>
                    <a:gd name="T9" fmla="*/ 700 h 700"/>
                    <a:gd name="T10" fmla="*/ 410 w 646"/>
                    <a:gd name="T11" fmla="*/ 692 h 700"/>
                    <a:gd name="T12" fmla="*/ 646 w 646"/>
                    <a:gd name="T13" fmla="*/ 696 h 700"/>
                    <a:gd name="T14" fmla="*/ 646 w 646"/>
                    <a:gd name="T15" fmla="*/ 0 h 700"/>
                    <a:gd name="T16" fmla="*/ 416 w 646"/>
                    <a:gd name="T17" fmla="*/ 27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6" h="700">
                      <a:moveTo>
                        <a:pt x="416" y="27"/>
                      </a:moveTo>
                      <a:cubicBezTo>
                        <a:pt x="397" y="27"/>
                        <a:pt x="379" y="27"/>
                        <a:pt x="363" y="27"/>
                      </a:cubicBezTo>
                      <a:cubicBezTo>
                        <a:pt x="229" y="23"/>
                        <a:pt x="69" y="60"/>
                        <a:pt x="34" y="64"/>
                      </a:cubicBezTo>
                      <a:cubicBezTo>
                        <a:pt x="0" y="67"/>
                        <a:pt x="7" y="126"/>
                        <a:pt x="13" y="231"/>
                      </a:cubicBezTo>
                      <a:cubicBezTo>
                        <a:pt x="18" y="337"/>
                        <a:pt x="62" y="668"/>
                        <a:pt x="72" y="700"/>
                      </a:cubicBezTo>
                      <a:cubicBezTo>
                        <a:pt x="190" y="694"/>
                        <a:pt x="303" y="692"/>
                        <a:pt x="410" y="692"/>
                      </a:cubicBezTo>
                      <a:cubicBezTo>
                        <a:pt x="646" y="696"/>
                        <a:pt x="646" y="696"/>
                        <a:pt x="646" y="696"/>
                      </a:cubicBezTo>
                      <a:cubicBezTo>
                        <a:pt x="646" y="0"/>
                        <a:pt x="646" y="0"/>
                        <a:pt x="646" y="0"/>
                      </a:cubicBezTo>
                      <a:lnTo>
                        <a:pt x="416" y="27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5" name="Freeform 129">
                  <a:extLst>
                    <a:ext uri="{FF2B5EF4-FFF2-40B4-BE49-F238E27FC236}">
                      <a16:creationId xmlns:a16="http://schemas.microsoft.com/office/drawing/2014/main" id="{F6043C21-CAA1-4D26-A169-204A592E4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2225" y="3702044"/>
                  <a:ext cx="1194720" cy="1257040"/>
                </a:xfrm>
                <a:custGeom>
                  <a:avLst/>
                  <a:gdLst>
                    <a:gd name="T0" fmla="*/ 629 w 629"/>
                    <a:gd name="T1" fmla="*/ 0 h 662"/>
                    <a:gd name="T2" fmla="*/ 345 w 629"/>
                    <a:gd name="T3" fmla="*/ 24 h 662"/>
                    <a:gd name="T4" fmla="*/ 33 w 629"/>
                    <a:gd name="T5" fmla="*/ 59 h 662"/>
                    <a:gd name="T6" fmla="*/ 12 w 629"/>
                    <a:gd name="T7" fmla="*/ 218 h 662"/>
                    <a:gd name="T8" fmla="*/ 69 w 629"/>
                    <a:gd name="T9" fmla="*/ 662 h 662"/>
                    <a:gd name="T10" fmla="*/ 420 w 629"/>
                    <a:gd name="T11" fmla="*/ 644 h 662"/>
                    <a:gd name="T12" fmla="*/ 629 w 629"/>
                    <a:gd name="T13" fmla="*/ 652 h 662"/>
                    <a:gd name="T14" fmla="*/ 629 w 629"/>
                    <a:gd name="T15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62">
                      <a:moveTo>
                        <a:pt x="629" y="0"/>
                      </a:moveTo>
                      <a:cubicBezTo>
                        <a:pt x="603" y="1"/>
                        <a:pt x="419" y="26"/>
                        <a:pt x="345" y="24"/>
                      </a:cubicBezTo>
                      <a:cubicBezTo>
                        <a:pt x="271" y="22"/>
                        <a:pt x="66" y="56"/>
                        <a:pt x="33" y="59"/>
                      </a:cubicBezTo>
                      <a:cubicBezTo>
                        <a:pt x="0" y="62"/>
                        <a:pt x="7" y="118"/>
                        <a:pt x="12" y="218"/>
                      </a:cubicBezTo>
                      <a:cubicBezTo>
                        <a:pt x="18" y="318"/>
                        <a:pt x="59" y="631"/>
                        <a:pt x="69" y="662"/>
                      </a:cubicBezTo>
                      <a:cubicBezTo>
                        <a:pt x="110" y="646"/>
                        <a:pt x="252" y="642"/>
                        <a:pt x="420" y="644"/>
                      </a:cubicBezTo>
                      <a:cubicBezTo>
                        <a:pt x="629" y="652"/>
                        <a:pt x="629" y="652"/>
                        <a:pt x="629" y="652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rgbClr val="1835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6" name="Freeform 130">
                  <a:extLst>
                    <a:ext uri="{FF2B5EF4-FFF2-40B4-BE49-F238E27FC236}">
                      <a16:creationId xmlns:a16="http://schemas.microsoft.com/office/drawing/2014/main" id="{27308CF2-BEC3-4749-85D5-A020892D2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0545" y="4471164"/>
                  <a:ext cx="775200" cy="85120"/>
                </a:xfrm>
                <a:custGeom>
                  <a:avLst/>
                  <a:gdLst>
                    <a:gd name="T0" fmla="*/ 0 w 408"/>
                    <a:gd name="T1" fmla="*/ 45 h 45"/>
                    <a:gd name="T2" fmla="*/ 408 w 408"/>
                    <a:gd name="T3" fmla="*/ 0 h 45"/>
                    <a:gd name="T4" fmla="*/ 0 w 408"/>
                    <a:gd name="T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5">
                      <a:moveTo>
                        <a:pt x="0" y="45"/>
                      </a:moveTo>
                      <a:cubicBezTo>
                        <a:pt x="140" y="18"/>
                        <a:pt x="310" y="6"/>
                        <a:pt x="408" y="0"/>
                      </a:cubicBezTo>
                      <a:cubicBezTo>
                        <a:pt x="315" y="24"/>
                        <a:pt x="146" y="37"/>
                        <a:pt x="0" y="45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7" name="Freeform 131">
                  <a:extLst>
                    <a:ext uri="{FF2B5EF4-FFF2-40B4-BE49-F238E27FC236}">
                      <a16:creationId xmlns:a16="http://schemas.microsoft.com/office/drawing/2014/main" id="{678E7C6F-3A18-44B9-A50F-EB5A6D2311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02865" y="4305483"/>
                  <a:ext cx="197600" cy="173280"/>
                </a:xfrm>
                <a:custGeom>
                  <a:avLst/>
                  <a:gdLst>
                    <a:gd name="T0" fmla="*/ 70 w 104"/>
                    <a:gd name="T1" fmla="*/ 4 h 91"/>
                    <a:gd name="T2" fmla="*/ 52 w 104"/>
                    <a:gd name="T3" fmla="*/ 0 h 91"/>
                    <a:gd name="T4" fmla="*/ 52 w 104"/>
                    <a:gd name="T5" fmla="*/ 11 h 91"/>
                    <a:gd name="T6" fmla="*/ 66 w 104"/>
                    <a:gd name="T7" fmla="*/ 14 h 91"/>
                    <a:gd name="T8" fmla="*/ 84 w 104"/>
                    <a:gd name="T9" fmla="*/ 60 h 91"/>
                    <a:gd name="T10" fmla="*/ 52 w 104"/>
                    <a:gd name="T11" fmla="*/ 81 h 91"/>
                    <a:gd name="T12" fmla="*/ 52 w 104"/>
                    <a:gd name="T13" fmla="*/ 91 h 91"/>
                    <a:gd name="T14" fmla="*/ 94 w 104"/>
                    <a:gd name="T15" fmla="*/ 64 h 91"/>
                    <a:gd name="T16" fmla="*/ 70 w 104"/>
                    <a:gd name="T17" fmla="*/ 4 h 91"/>
                    <a:gd name="T18" fmla="*/ 52 w 104"/>
                    <a:gd name="T19" fmla="*/ 0 h 91"/>
                    <a:gd name="T20" fmla="*/ 10 w 104"/>
                    <a:gd name="T21" fmla="*/ 27 h 91"/>
                    <a:gd name="T22" fmla="*/ 33 w 104"/>
                    <a:gd name="T23" fmla="*/ 88 h 91"/>
                    <a:gd name="T24" fmla="*/ 52 w 104"/>
                    <a:gd name="T25" fmla="*/ 91 h 91"/>
                    <a:gd name="T26" fmla="*/ 52 w 104"/>
                    <a:gd name="T27" fmla="*/ 81 h 91"/>
                    <a:gd name="T28" fmla="*/ 38 w 104"/>
                    <a:gd name="T29" fmla="*/ 78 h 91"/>
                    <a:gd name="T30" fmla="*/ 20 w 104"/>
                    <a:gd name="T31" fmla="*/ 32 h 91"/>
                    <a:gd name="T32" fmla="*/ 52 w 104"/>
                    <a:gd name="T33" fmla="*/ 11 h 91"/>
                    <a:gd name="T34" fmla="*/ 52 w 104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91">
                      <a:moveTo>
                        <a:pt x="70" y="4"/>
                      </a:moveTo>
                      <a:cubicBezTo>
                        <a:pt x="64" y="1"/>
                        <a:pt x="58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6" y="11"/>
                        <a:pt x="61" y="12"/>
                        <a:pt x="66" y="14"/>
                      </a:cubicBezTo>
                      <a:cubicBezTo>
                        <a:pt x="83" y="21"/>
                        <a:pt x="91" y="42"/>
                        <a:pt x="84" y="60"/>
                      </a:cubicBezTo>
                      <a:cubicBezTo>
                        <a:pt x="78" y="73"/>
                        <a:pt x="65" y="81"/>
                        <a:pt x="52" y="81"/>
                      </a:cubicBezTo>
                      <a:cubicBezTo>
                        <a:pt x="52" y="91"/>
                        <a:pt x="52" y="91"/>
                        <a:pt x="52" y="91"/>
                      </a:cubicBezTo>
                      <a:cubicBezTo>
                        <a:pt x="69" y="91"/>
                        <a:pt x="86" y="81"/>
                        <a:pt x="94" y="64"/>
                      </a:cubicBezTo>
                      <a:cubicBezTo>
                        <a:pt x="104" y="41"/>
                        <a:pt x="93" y="14"/>
                        <a:pt x="70" y="4"/>
                      </a:cubicBezTo>
                      <a:close/>
                      <a:moveTo>
                        <a:pt x="52" y="0"/>
                      </a:moveTo>
                      <a:cubicBezTo>
                        <a:pt x="34" y="0"/>
                        <a:pt x="17" y="10"/>
                        <a:pt x="10" y="27"/>
                      </a:cubicBezTo>
                      <a:cubicBezTo>
                        <a:pt x="0" y="51"/>
                        <a:pt x="10" y="78"/>
                        <a:pt x="33" y="88"/>
                      </a:cubicBezTo>
                      <a:cubicBezTo>
                        <a:pt x="39" y="90"/>
                        <a:pt x="46" y="91"/>
                        <a:pt x="52" y="91"/>
                      </a:cubicBezTo>
                      <a:cubicBezTo>
                        <a:pt x="52" y="81"/>
                        <a:pt x="52" y="81"/>
                        <a:pt x="52" y="81"/>
                      </a:cubicBezTo>
                      <a:cubicBezTo>
                        <a:pt x="47" y="81"/>
                        <a:pt x="42" y="80"/>
                        <a:pt x="38" y="78"/>
                      </a:cubicBezTo>
                      <a:cubicBezTo>
                        <a:pt x="20" y="70"/>
                        <a:pt x="12" y="49"/>
                        <a:pt x="20" y="32"/>
                      </a:cubicBezTo>
                      <a:cubicBezTo>
                        <a:pt x="25" y="19"/>
                        <a:pt x="38" y="11"/>
                        <a:pt x="52" y="11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8" name="Freeform 132">
                  <a:extLst>
                    <a:ext uri="{FF2B5EF4-FFF2-40B4-BE49-F238E27FC236}">
                      <a16:creationId xmlns:a16="http://schemas.microsoft.com/office/drawing/2014/main" id="{5432AFF8-0119-47D6-A5AB-47214489C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545" y="4349564"/>
                  <a:ext cx="38000" cy="38000"/>
                </a:xfrm>
                <a:custGeom>
                  <a:avLst/>
                  <a:gdLst>
                    <a:gd name="T0" fmla="*/ 14 w 20"/>
                    <a:gd name="T1" fmla="*/ 2 h 20"/>
                    <a:gd name="T2" fmla="*/ 2 w 20"/>
                    <a:gd name="T3" fmla="*/ 6 h 20"/>
                    <a:gd name="T4" fmla="*/ 7 w 20"/>
                    <a:gd name="T5" fmla="*/ 18 h 20"/>
                    <a:gd name="T6" fmla="*/ 18 w 20"/>
                    <a:gd name="T7" fmla="*/ 13 h 20"/>
                    <a:gd name="T8" fmla="*/ 14 w 2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4" y="2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1"/>
                        <a:pt x="2" y="16"/>
                        <a:pt x="7" y="18"/>
                      </a:cubicBezTo>
                      <a:cubicBezTo>
                        <a:pt x="11" y="20"/>
                        <a:pt x="16" y="18"/>
                        <a:pt x="18" y="13"/>
                      </a:cubicBezTo>
                      <a:cubicBezTo>
                        <a:pt x="20" y="9"/>
                        <a:pt x="18" y="4"/>
                        <a:pt x="14" y="2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9" name="Freeform 133">
                  <a:extLst>
                    <a:ext uri="{FF2B5EF4-FFF2-40B4-BE49-F238E27FC236}">
                      <a16:creationId xmlns:a16="http://schemas.microsoft.com/office/drawing/2014/main" id="{BEB195C0-EABB-49B4-9D27-4A2F5105B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265" y="4398204"/>
                  <a:ext cx="38000" cy="36480"/>
                </a:xfrm>
                <a:custGeom>
                  <a:avLst/>
                  <a:gdLst>
                    <a:gd name="T0" fmla="*/ 14 w 20"/>
                    <a:gd name="T1" fmla="*/ 1 h 19"/>
                    <a:gd name="T2" fmla="*/ 2 w 20"/>
                    <a:gd name="T3" fmla="*/ 6 h 19"/>
                    <a:gd name="T4" fmla="*/ 7 w 20"/>
                    <a:gd name="T5" fmla="*/ 18 h 19"/>
                    <a:gd name="T6" fmla="*/ 18 w 20"/>
                    <a:gd name="T7" fmla="*/ 13 h 19"/>
                    <a:gd name="T8" fmla="*/ 14 w 20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4" y="1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0"/>
                        <a:pt x="2" y="16"/>
                        <a:pt x="7" y="18"/>
                      </a:cubicBezTo>
                      <a:cubicBezTo>
                        <a:pt x="11" y="19"/>
                        <a:pt x="16" y="17"/>
                        <a:pt x="18" y="13"/>
                      </a:cubicBezTo>
                      <a:cubicBezTo>
                        <a:pt x="20" y="9"/>
                        <a:pt x="18" y="3"/>
                        <a:pt x="14" y="1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0" name="Freeform 134">
                  <a:extLst>
                    <a:ext uri="{FF2B5EF4-FFF2-40B4-BE49-F238E27FC236}">
                      <a16:creationId xmlns:a16="http://schemas.microsoft.com/office/drawing/2014/main" id="{FE7E17FD-D451-45AB-A1FD-E61F0BB709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115665" y="4282684"/>
                  <a:ext cx="183920" cy="173280"/>
                </a:xfrm>
                <a:custGeom>
                  <a:avLst/>
                  <a:gdLst>
                    <a:gd name="T0" fmla="*/ 94 w 97"/>
                    <a:gd name="T1" fmla="*/ 39 h 91"/>
                    <a:gd name="T2" fmla="*/ 48 w 97"/>
                    <a:gd name="T3" fmla="*/ 0 h 91"/>
                    <a:gd name="T4" fmla="*/ 48 w 97"/>
                    <a:gd name="T5" fmla="*/ 11 h 91"/>
                    <a:gd name="T6" fmla="*/ 83 w 97"/>
                    <a:gd name="T7" fmla="*/ 41 h 91"/>
                    <a:gd name="T8" fmla="*/ 53 w 97"/>
                    <a:gd name="T9" fmla="*/ 80 h 91"/>
                    <a:gd name="T10" fmla="*/ 48 w 97"/>
                    <a:gd name="T11" fmla="*/ 81 h 91"/>
                    <a:gd name="T12" fmla="*/ 48 w 97"/>
                    <a:gd name="T13" fmla="*/ 91 h 91"/>
                    <a:gd name="T14" fmla="*/ 55 w 97"/>
                    <a:gd name="T15" fmla="*/ 91 h 91"/>
                    <a:gd name="T16" fmla="*/ 94 w 97"/>
                    <a:gd name="T17" fmla="*/ 39 h 91"/>
                    <a:gd name="T18" fmla="*/ 48 w 97"/>
                    <a:gd name="T19" fmla="*/ 0 h 91"/>
                    <a:gd name="T20" fmla="*/ 42 w 97"/>
                    <a:gd name="T21" fmla="*/ 0 h 91"/>
                    <a:gd name="T22" fmla="*/ 3 w 97"/>
                    <a:gd name="T23" fmla="*/ 52 h 91"/>
                    <a:gd name="T24" fmla="*/ 48 w 97"/>
                    <a:gd name="T25" fmla="*/ 91 h 91"/>
                    <a:gd name="T26" fmla="*/ 48 w 97"/>
                    <a:gd name="T27" fmla="*/ 81 h 91"/>
                    <a:gd name="T28" fmla="*/ 14 w 97"/>
                    <a:gd name="T29" fmla="*/ 50 h 91"/>
                    <a:gd name="T30" fmla="*/ 44 w 97"/>
                    <a:gd name="T31" fmla="*/ 11 h 91"/>
                    <a:gd name="T32" fmla="*/ 48 w 97"/>
                    <a:gd name="T33" fmla="*/ 11 h 91"/>
                    <a:gd name="T34" fmla="*/ 48 w 9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" h="91">
                      <a:moveTo>
                        <a:pt x="94" y="39"/>
                      </a:moveTo>
                      <a:cubicBezTo>
                        <a:pt x="91" y="16"/>
                        <a:pt x="71" y="0"/>
                        <a:pt x="48" y="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66" y="11"/>
                        <a:pt x="81" y="23"/>
                        <a:pt x="83" y="41"/>
                      </a:cubicBezTo>
                      <a:cubicBezTo>
                        <a:pt x="86" y="60"/>
                        <a:pt x="72" y="78"/>
                        <a:pt x="53" y="80"/>
                      </a:cubicBezTo>
                      <a:cubicBezTo>
                        <a:pt x="52" y="80"/>
                        <a:pt x="50" y="81"/>
                        <a:pt x="48" y="81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51" y="91"/>
                        <a:pt x="53" y="91"/>
                        <a:pt x="55" y="91"/>
                      </a:cubicBezTo>
                      <a:cubicBezTo>
                        <a:pt x="80" y="87"/>
                        <a:pt x="97" y="64"/>
                        <a:pt x="94" y="39"/>
                      </a:cubicBezTo>
                      <a:close/>
                      <a:moveTo>
                        <a:pt x="48" y="0"/>
                      </a:moveTo>
                      <a:cubicBezTo>
                        <a:pt x="46" y="0"/>
                        <a:pt x="44" y="0"/>
                        <a:pt x="42" y="0"/>
                      </a:cubicBezTo>
                      <a:cubicBezTo>
                        <a:pt x="17" y="4"/>
                        <a:pt x="0" y="27"/>
                        <a:pt x="3" y="52"/>
                      </a:cubicBezTo>
                      <a:cubicBezTo>
                        <a:pt x="6" y="75"/>
                        <a:pt x="26" y="91"/>
                        <a:pt x="48" y="9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31" y="81"/>
                        <a:pt x="16" y="68"/>
                        <a:pt x="14" y="50"/>
                      </a:cubicBezTo>
                      <a:cubicBezTo>
                        <a:pt x="11" y="31"/>
                        <a:pt x="25" y="14"/>
                        <a:pt x="44" y="11"/>
                      </a:cubicBezTo>
                      <a:cubicBezTo>
                        <a:pt x="45" y="11"/>
                        <a:pt x="47" y="11"/>
                        <a:pt x="48" y="11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1" name="Freeform 135">
                  <a:extLst>
                    <a:ext uri="{FF2B5EF4-FFF2-40B4-BE49-F238E27FC236}">
                      <a16:creationId xmlns:a16="http://schemas.microsoft.com/office/drawing/2014/main" id="{D54F7D89-2D91-4384-8AD1-B97E51CA6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7505" y="4348043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8 w 19"/>
                    <a:gd name="T3" fmla="*/ 1 h 19"/>
                    <a:gd name="T4" fmla="*/ 1 w 19"/>
                    <a:gd name="T5" fmla="*/ 11 h 19"/>
                    <a:gd name="T6" fmla="*/ 10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7" y="4"/>
                        <a:pt x="13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6"/>
                        <a:pt x="6" y="19"/>
                        <a:pt x="10" y="18"/>
                      </a:cubicBezTo>
                      <a:cubicBezTo>
                        <a:pt x="15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2" name="Freeform 136">
                  <a:extLst>
                    <a:ext uri="{FF2B5EF4-FFF2-40B4-BE49-F238E27FC236}">
                      <a16:creationId xmlns:a16="http://schemas.microsoft.com/office/drawing/2014/main" id="{6AA47B9A-A17D-4340-ADCF-6685D2FBE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4305" y="4355644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9 w 19"/>
                    <a:gd name="T3" fmla="*/ 1 h 19"/>
                    <a:gd name="T4" fmla="*/ 1 w 19"/>
                    <a:gd name="T5" fmla="*/ 11 h 19"/>
                    <a:gd name="T6" fmla="*/ 11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8" y="4"/>
                        <a:pt x="13" y="0"/>
                        <a:pt x="9" y="1"/>
                      </a:cubicBezTo>
                      <a:cubicBezTo>
                        <a:pt x="4" y="1"/>
                        <a:pt x="0" y="6"/>
                        <a:pt x="1" y="11"/>
                      </a:cubicBezTo>
                      <a:cubicBezTo>
                        <a:pt x="2" y="15"/>
                        <a:pt x="6" y="19"/>
                        <a:pt x="11" y="18"/>
                      </a:cubicBezTo>
                      <a:cubicBezTo>
                        <a:pt x="16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3" name="Freeform 137">
                  <a:extLst>
                    <a:ext uri="{FF2B5EF4-FFF2-40B4-BE49-F238E27FC236}">
                      <a16:creationId xmlns:a16="http://schemas.microsoft.com/office/drawing/2014/main" id="{2154BD63-2595-49D2-BEB3-7285CFFC09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85505" y="4317643"/>
                  <a:ext cx="177840" cy="173280"/>
                </a:xfrm>
                <a:custGeom>
                  <a:avLst/>
                  <a:gdLst>
                    <a:gd name="T0" fmla="*/ 93 w 94"/>
                    <a:gd name="T1" fmla="*/ 48 h 92"/>
                    <a:gd name="T2" fmla="*/ 49 w 94"/>
                    <a:gd name="T3" fmla="*/ 0 h 92"/>
                    <a:gd name="T4" fmla="*/ 47 w 94"/>
                    <a:gd name="T5" fmla="*/ 0 h 92"/>
                    <a:gd name="T6" fmla="*/ 47 w 94"/>
                    <a:gd name="T7" fmla="*/ 11 h 92"/>
                    <a:gd name="T8" fmla="*/ 49 w 94"/>
                    <a:gd name="T9" fmla="*/ 11 h 92"/>
                    <a:gd name="T10" fmla="*/ 82 w 94"/>
                    <a:gd name="T11" fmla="*/ 48 h 92"/>
                    <a:gd name="T12" fmla="*/ 47 w 94"/>
                    <a:gd name="T13" fmla="*/ 81 h 92"/>
                    <a:gd name="T14" fmla="*/ 47 w 94"/>
                    <a:gd name="T15" fmla="*/ 92 h 92"/>
                    <a:gd name="T16" fmla="*/ 93 w 94"/>
                    <a:gd name="T17" fmla="*/ 48 h 92"/>
                    <a:gd name="T18" fmla="*/ 47 w 94"/>
                    <a:gd name="T19" fmla="*/ 0 h 92"/>
                    <a:gd name="T20" fmla="*/ 1 w 94"/>
                    <a:gd name="T21" fmla="*/ 44 h 92"/>
                    <a:gd name="T22" fmla="*/ 45 w 94"/>
                    <a:gd name="T23" fmla="*/ 92 h 92"/>
                    <a:gd name="T24" fmla="*/ 47 w 94"/>
                    <a:gd name="T25" fmla="*/ 92 h 92"/>
                    <a:gd name="T26" fmla="*/ 47 w 94"/>
                    <a:gd name="T27" fmla="*/ 81 h 92"/>
                    <a:gd name="T28" fmla="*/ 45 w 94"/>
                    <a:gd name="T29" fmla="*/ 81 h 92"/>
                    <a:gd name="T30" fmla="*/ 12 w 94"/>
                    <a:gd name="T31" fmla="*/ 44 h 92"/>
                    <a:gd name="T32" fmla="*/ 47 w 94"/>
                    <a:gd name="T33" fmla="*/ 11 h 92"/>
                    <a:gd name="T34" fmla="*/ 47 w 94"/>
                    <a:gd name="T3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92">
                      <a:moveTo>
                        <a:pt x="93" y="48"/>
                      </a:moveTo>
                      <a:cubicBezTo>
                        <a:pt x="94" y="23"/>
                        <a:pt x="75" y="2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9" y="11"/>
                      </a:cubicBezTo>
                      <a:cubicBezTo>
                        <a:pt x="68" y="12"/>
                        <a:pt x="83" y="28"/>
                        <a:pt x="82" y="48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71" y="92"/>
                        <a:pt x="92" y="73"/>
                        <a:pt x="93" y="48"/>
                      </a:cubicBezTo>
                      <a:close/>
                      <a:moveTo>
                        <a:pt x="47" y="0"/>
                      </a:moveTo>
                      <a:cubicBezTo>
                        <a:pt x="23" y="0"/>
                        <a:pt x="3" y="19"/>
                        <a:pt x="1" y="44"/>
                      </a:cubicBezTo>
                      <a:cubicBezTo>
                        <a:pt x="0" y="69"/>
                        <a:pt x="20" y="90"/>
                        <a:pt x="45" y="92"/>
                      </a:cubicBezTo>
                      <a:cubicBezTo>
                        <a:pt x="46" y="92"/>
                        <a:pt x="46" y="92"/>
                        <a:pt x="47" y="92"/>
                      </a:cubicBez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47" y="81"/>
                        <a:pt x="46" y="81"/>
                        <a:pt x="45" y="81"/>
                      </a:cubicBezTo>
                      <a:cubicBezTo>
                        <a:pt x="26" y="80"/>
                        <a:pt x="11" y="64"/>
                        <a:pt x="12" y="44"/>
                      </a:cubicBezTo>
                      <a:cubicBezTo>
                        <a:pt x="13" y="26"/>
                        <a:pt x="29" y="11"/>
                        <a:pt x="47" y="11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4" name="Freeform 138">
                  <a:extLst>
                    <a:ext uri="{FF2B5EF4-FFF2-40B4-BE49-F238E27FC236}">
                      <a16:creationId xmlns:a16="http://schemas.microsoft.com/office/drawing/2014/main" id="{C5727120-8DBF-458A-B9E2-582956134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4305" y="4389084"/>
                  <a:ext cx="33440" cy="33440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0 h 18"/>
                    <a:gd name="T4" fmla="*/ 0 w 18"/>
                    <a:gd name="T5" fmla="*/ 8 h 18"/>
                    <a:gd name="T6" fmla="*/ 9 w 18"/>
                    <a:gd name="T7" fmla="*/ 17 h 18"/>
                    <a:gd name="T8" fmla="*/ 18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3" y="18"/>
                        <a:pt x="17" y="14"/>
                        <a:pt x="18" y="9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5" name="Freeform 139">
                  <a:extLst>
                    <a:ext uri="{FF2B5EF4-FFF2-40B4-BE49-F238E27FC236}">
                      <a16:creationId xmlns:a16="http://schemas.microsoft.com/office/drawing/2014/main" id="{3820FA40-33F8-4756-9E84-3D5FF489E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1105" y="4386044"/>
                  <a:ext cx="33440" cy="33440"/>
                </a:xfrm>
                <a:custGeom>
                  <a:avLst/>
                  <a:gdLst>
                    <a:gd name="T0" fmla="*/ 18 w 18"/>
                    <a:gd name="T1" fmla="*/ 10 h 18"/>
                    <a:gd name="T2" fmla="*/ 10 w 18"/>
                    <a:gd name="T3" fmla="*/ 1 h 18"/>
                    <a:gd name="T4" fmla="*/ 0 w 18"/>
                    <a:gd name="T5" fmla="*/ 9 h 18"/>
                    <a:gd name="T6" fmla="*/ 9 w 18"/>
                    <a:gd name="T7" fmla="*/ 18 h 18"/>
                    <a:gd name="T8" fmla="*/ 18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10"/>
                      </a:moveTo>
                      <a:cubicBezTo>
                        <a:pt x="18" y="5"/>
                        <a:pt x="14" y="1"/>
                        <a:pt x="10" y="1"/>
                      </a:cubicBezTo>
                      <a:cubicBezTo>
                        <a:pt x="5" y="0"/>
                        <a:pt x="1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5"/>
                        <a:pt x="18" y="10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</p:grpSp>
          <p:sp>
            <p:nvSpPr>
              <p:cNvPr id="60" name="Freeform 129">
                <a:extLst>
                  <a:ext uri="{FF2B5EF4-FFF2-40B4-BE49-F238E27FC236}">
                    <a16:creationId xmlns:a16="http://schemas.microsoft.com/office/drawing/2014/main" id="{9E88C6D9-80C5-4CED-9418-BF038F75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9545" y="3664043"/>
                <a:ext cx="1194720" cy="1340641"/>
              </a:xfrm>
              <a:custGeom>
                <a:avLst/>
                <a:gdLst>
                  <a:gd name="T0" fmla="*/ 629 w 629"/>
                  <a:gd name="T1" fmla="*/ 0 h 662"/>
                  <a:gd name="T2" fmla="*/ 345 w 629"/>
                  <a:gd name="T3" fmla="*/ 24 h 662"/>
                  <a:gd name="T4" fmla="*/ 33 w 629"/>
                  <a:gd name="T5" fmla="*/ 59 h 662"/>
                  <a:gd name="T6" fmla="*/ 12 w 629"/>
                  <a:gd name="T7" fmla="*/ 218 h 662"/>
                  <a:gd name="T8" fmla="*/ 69 w 629"/>
                  <a:gd name="T9" fmla="*/ 662 h 662"/>
                  <a:gd name="T10" fmla="*/ 420 w 629"/>
                  <a:gd name="T11" fmla="*/ 644 h 662"/>
                  <a:gd name="T12" fmla="*/ 629 w 629"/>
                  <a:gd name="T13" fmla="*/ 652 h 662"/>
                  <a:gd name="T14" fmla="*/ 629 w 629"/>
                  <a:gd name="T1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62">
                    <a:moveTo>
                      <a:pt x="629" y="0"/>
                    </a:moveTo>
                    <a:cubicBezTo>
                      <a:pt x="603" y="1"/>
                      <a:pt x="419" y="26"/>
                      <a:pt x="345" y="24"/>
                    </a:cubicBezTo>
                    <a:cubicBezTo>
                      <a:pt x="271" y="22"/>
                      <a:pt x="66" y="56"/>
                      <a:pt x="33" y="59"/>
                    </a:cubicBezTo>
                    <a:cubicBezTo>
                      <a:pt x="0" y="62"/>
                      <a:pt x="7" y="118"/>
                      <a:pt x="12" y="218"/>
                    </a:cubicBezTo>
                    <a:cubicBezTo>
                      <a:pt x="18" y="318"/>
                      <a:pt x="59" y="631"/>
                      <a:pt x="69" y="662"/>
                    </a:cubicBezTo>
                    <a:cubicBezTo>
                      <a:pt x="110" y="646"/>
                      <a:pt x="252" y="642"/>
                      <a:pt x="420" y="644"/>
                    </a:cubicBezTo>
                    <a:cubicBezTo>
                      <a:pt x="629" y="652"/>
                      <a:pt x="629" y="652"/>
                      <a:pt x="629" y="652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1835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47" name="Group 5">
              <a:extLst>
                <a:ext uri="{FF2B5EF4-FFF2-40B4-BE49-F238E27FC236}">
                  <a16:creationId xmlns:a16="http://schemas.microsoft.com/office/drawing/2014/main" id="{BFCAF83D-EA6E-4459-B2C5-E2DCC55BF2D4}"/>
                </a:ext>
              </a:extLst>
            </p:cNvPr>
            <p:cNvGrpSpPr/>
            <p:nvPr/>
          </p:nvGrpSpPr>
          <p:grpSpPr>
            <a:xfrm>
              <a:off x="7890331" y="1920704"/>
              <a:ext cx="2044929" cy="3300188"/>
              <a:chOff x="7890331" y="1920704"/>
              <a:chExt cx="2044929" cy="3300188"/>
            </a:xfrm>
          </p:grpSpPr>
          <p:grpSp>
            <p:nvGrpSpPr>
              <p:cNvPr id="48" name="Group 6">
                <a:extLst>
                  <a:ext uri="{FF2B5EF4-FFF2-40B4-BE49-F238E27FC236}">
                    <a16:creationId xmlns:a16="http://schemas.microsoft.com/office/drawing/2014/main" id="{1E1F4668-5CC4-44E6-9BE7-4F305078C761}"/>
                  </a:ext>
                </a:extLst>
              </p:cNvPr>
              <p:cNvGrpSpPr/>
              <p:nvPr/>
            </p:nvGrpSpPr>
            <p:grpSpPr>
              <a:xfrm>
                <a:off x="7890331" y="1920704"/>
                <a:ext cx="2044929" cy="3300188"/>
                <a:chOff x="3606014" y="1693837"/>
                <a:chExt cx="1447871" cy="2298210"/>
              </a:xfrm>
            </p:grpSpPr>
            <p:grpSp>
              <p:nvGrpSpPr>
                <p:cNvPr id="50" name="Group 8">
                  <a:extLst>
                    <a:ext uri="{FF2B5EF4-FFF2-40B4-BE49-F238E27FC236}">
                      <a16:creationId xmlns:a16="http://schemas.microsoft.com/office/drawing/2014/main" id="{9A901DC2-88F0-4B1C-9EF0-80E21DB0BF20}"/>
                    </a:ext>
                  </a:extLst>
                </p:cNvPr>
                <p:cNvGrpSpPr/>
                <p:nvPr/>
              </p:nvGrpSpPr>
              <p:grpSpPr>
                <a:xfrm>
                  <a:off x="3606014" y="2288191"/>
                  <a:ext cx="1447871" cy="1703856"/>
                  <a:chOff x="1087898" y="4607261"/>
                  <a:chExt cx="1447871" cy="1703856"/>
                </a:xfrm>
              </p:grpSpPr>
              <p:sp>
                <p:nvSpPr>
                  <p:cNvPr id="57" name="Freeform 15">
                    <a:extLst>
                      <a:ext uri="{FF2B5EF4-FFF2-40B4-BE49-F238E27FC236}">
                        <a16:creationId xmlns:a16="http://schemas.microsoft.com/office/drawing/2014/main" id="{6DE13EDA-AC23-4D74-8293-0E1B5CF65ECF}"/>
                      </a:ext>
                    </a:extLst>
                  </p:cNvPr>
                  <p:cNvSpPr/>
                  <p:nvPr/>
                </p:nvSpPr>
                <p:spPr>
                  <a:xfrm>
                    <a:off x="1087898" y="4607261"/>
                    <a:ext cx="1404934" cy="1641864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04934" h="1641864">
                        <a:moveTo>
                          <a:pt x="461907" y="1561582"/>
                        </a:moveTo>
                        <a:lnTo>
                          <a:pt x="460409" y="1562298"/>
                        </a:lnTo>
                        <a:lnTo>
                          <a:pt x="464264" y="1564031"/>
                        </a:lnTo>
                        <a:close/>
                        <a:moveTo>
                          <a:pt x="633532" y="0"/>
                        </a:moveTo>
                        <a:lnTo>
                          <a:pt x="642264" y="89"/>
                        </a:lnTo>
                        <a:cubicBezTo>
                          <a:pt x="727181" y="1424"/>
                          <a:pt x="662491" y="6085"/>
                          <a:pt x="859611" y="4927"/>
                        </a:cubicBezTo>
                        <a:lnTo>
                          <a:pt x="869679" y="4849"/>
                        </a:lnTo>
                        <a:lnTo>
                          <a:pt x="888124" y="5035"/>
                        </a:lnTo>
                        <a:lnTo>
                          <a:pt x="920629" y="5097"/>
                        </a:lnTo>
                        <a:lnTo>
                          <a:pt x="1028230" y="154932"/>
                        </a:lnTo>
                        <a:cubicBezTo>
                          <a:pt x="1268780" y="496356"/>
                          <a:pt x="1423881" y="773581"/>
                          <a:pt x="1403068" y="1061042"/>
                        </a:cubicBezTo>
                        <a:cubicBezTo>
                          <a:pt x="1382255" y="1348502"/>
                          <a:pt x="1106847" y="1571999"/>
                          <a:pt x="817301" y="1625687"/>
                        </a:cubicBezTo>
                        <a:lnTo>
                          <a:pt x="745274" y="1632820"/>
                        </a:lnTo>
                        <a:lnTo>
                          <a:pt x="710413" y="1629831"/>
                        </a:lnTo>
                        <a:lnTo>
                          <a:pt x="665846" y="1622274"/>
                        </a:lnTo>
                        <a:lnTo>
                          <a:pt x="660377" y="1624890"/>
                        </a:lnTo>
                        <a:lnTo>
                          <a:pt x="710412" y="1633702"/>
                        </a:lnTo>
                        <a:lnTo>
                          <a:pt x="745275" y="1636691"/>
                        </a:lnTo>
                        <a:lnTo>
                          <a:pt x="693045" y="1641864"/>
                        </a:lnTo>
                        <a:cubicBezTo>
                          <a:pt x="461599" y="1631238"/>
                          <a:pt x="25694" y="1548414"/>
                          <a:pt x="327" y="987094"/>
                        </a:cubicBezTo>
                        <a:cubicBezTo>
                          <a:pt x="-10973" y="552383"/>
                          <a:pt x="272795" y="292425"/>
                          <a:pt x="470498" y="4261"/>
                        </a:cubicBezTo>
                        <a:cubicBezTo>
                          <a:pt x="515612" y="3844"/>
                          <a:pt x="550833" y="3648"/>
                          <a:pt x="578637" y="3616"/>
                        </a:cubicBezTo>
                        <a:lnTo>
                          <a:pt x="580705" y="3620"/>
                        </a:lnTo>
                        <a:lnTo>
                          <a:pt x="583039" y="390"/>
                        </a:lnTo>
                        <a:close/>
                      </a:path>
                    </a:pathLst>
                  </a:custGeom>
                  <a:solidFill>
                    <a:srgbClr val="5DCEA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 16">
                    <a:extLst>
                      <a:ext uri="{FF2B5EF4-FFF2-40B4-BE49-F238E27FC236}">
                        <a16:creationId xmlns:a16="http://schemas.microsoft.com/office/drawing/2014/main" id="{69747AB2-9D7C-49AF-9B5A-FCCB94D2E03B}"/>
                      </a:ext>
                    </a:extLst>
                  </p:cNvPr>
                  <p:cNvSpPr/>
                  <p:nvPr/>
                </p:nvSpPr>
                <p:spPr>
                  <a:xfrm rot="17518257">
                    <a:off x="1241806" y="5017155"/>
                    <a:ext cx="1617639" cy="970286"/>
                  </a:xfrm>
                  <a:custGeom>
                    <a:avLst/>
                    <a:gdLst>
                      <a:gd name="connsiteX0" fmla="*/ 1617639 w 1617639"/>
                      <a:gd name="connsiteY0" fmla="*/ 103706 h 970286"/>
                      <a:gd name="connsiteX1" fmla="*/ 818462 w 1617639"/>
                      <a:gd name="connsiteY1" fmla="*/ 946838 h 970286"/>
                      <a:gd name="connsiteX2" fmla="*/ 17768 w 1617639"/>
                      <a:gd name="connsiteY2" fmla="*/ 504238 h 970286"/>
                      <a:gd name="connsiteX3" fmla="*/ 0 w 1617639"/>
                      <a:gd name="connsiteY3" fmla="*/ 446371 h 970286"/>
                      <a:gd name="connsiteX4" fmla="*/ 33562 w 1617639"/>
                      <a:gd name="connsiteY4" fmla="*/ 510498 h 970286"/>
                      <a:gd name="connsiteX5" fmla="*/ 776356 w 1617639"/>
                      <a:gd name="connsiteY5" fmla="*/ 842469 h 970286"/>
                      <a:gd name="connsiteX6" fmla="*/ 1476418 w 1617639"/>
                      <a:gd name="connsiteY6" fmla="*/ 155845 h 970286"/>
                      <a:gd name="connsiteX7" fmla="*/ 1575113 w 1617639"/>
                      <a:gd name="connsiteY7" fmla="*/ 0 h 970286"/>
                      <a:gd name="connsiteX8" fmla="*/ 1576582 w 1617639"/>
                      <a:gd name="connsiteY8" fmla="*/ 3662 h 970286"/>
                      <a:gd name="connsiteX9" fmla="*/ 1617639 w 1617639"/>
                      <a:gd name="connsiteY9" fmla="*/ 103706 h 970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7639" h="970286">
                        <a:moveTo>
                          <a:pt x="1617639" y="103706"/>
                        </a:moveTo>
                        <a:cubicBezTo>
                          <a:pt x="1347232" y="537049"/>
                          <a:pt x="1132028" y="845983"/>
                          <a:pt x="818462" y="946838"/>
                        </a:cubicBezTo>
                        <a:cubicBezTo>
                          <a:pt x="504896" y="1047693"/>
                          <a:pt x="144395" y="808907"/>
                          <a:pt x="17768" y="504238"/>
                        </a:cubicBezTo>
                        <a:lnTo>
                          <a:pt x="0" y="446371"/>
                        </a:lnTo>
                        <a:lnTo>
                          <a:pt x="33562" y="510498"/>
                        </a:lnTo>
                        <a:cubicBezTo>
                          <a:pt x="191681" y="758928"/>
                          <a:pt x="501986" y="930717"/>
                          <a:pt x="776356" y="842469"/>
                        </a:cubicBezTo>
                        <a:cubicBezTo>
                          <a:pt x="1050726" y="754221"/>
                          <a:pt x="1249788" y="506663"/>
                          <a:pt x="1476418" y="155845"/>
                        </a:cubicBezTo>
                        <a:lnTo>
                          <a:pt x="1575113" y="0"/>
                        </a:lnTo>
                        <a:lnTo>
                          <a:pt x="1576582" y="3662"/>
                        </a:lnTo>
                        <a:cubicBezTo>
                          <a:pt x="1587014" y="29435"/>
                          <a:pt x="1600374" y="62025"/>
                          <a:pt x="1617639" y="103706"/>
                        </a:cubicBez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Freeform 9">
                  <a:extLst>
                    <a:ext uri="{FF2B5EF4-FFF2-40B4-BE49-F238E27FC236}">
                      <a16:creationId xmlns:a16="http://schemas.microsoft.com/office/drawing/2014/main" id="{A0B7B03C-B6D9-45F0-B34E-7BF5D117E542}"/>
                    </a:ext>
                  </a:extLst>
                </p:cNvPr>
                <p:cNvSpPr/>
                <p:nvPr/>
              </p:nvSpPr>
              <p:spPr>
                <a:xfrm>
                  <a:off x="4074658" y="1987923"/>
                  <a:ext cx="855945" cy="378698"/>
                </a:xfrm>
                <a:custGeom>
                  <a:avLst/>
                  <a:gdLst>
                    <a:gd name="connsiteX0" fmla="*/ 0 w 813575"/>
                    <a:gd name="connsiteY0" fmla="*/ 227668 h 359952"/>
                    <a:gd name="connsiteX1" fmla="*/ 0 w 813575"/>
                    <a:gd name="connsiteY1" fmla="*/ 227669 h 359952"/>
                    <a:gd name="connsiteX2" fmla="*/ 0 w 813575"/>
                    <a:gd name="connsiteY2" fmla="*/ 227669 h 359952"/>
                    <a:gd name="connsiteX3" fmla="*/ 754470 w 813575"/>
                    <a:gd name="connsiteY3" fmla="*/ 0 h 359952"/>
                    <a:gd name="connsiteX4" fmla="*/ 813575 w 813575"/>
                    <a:gd name="connsiteY4" fmla="*/ 63104 h 359952"/>
                    <a:gd name="connsiteX5" fmla="*/ 677979 w 813575"/>
                    <a:gd name="connsiteY5" fmla="*/ 134209 h 359952"/>
                    <a:gd name="connsiteX6" fmla="*/ 451952 w 813575"/>
                    <a:gd name="connsiteY6" fmla="*/ 192967 h 359952"/>
                    <a:gd name="connsiteX7" fmla="*/ 447885 w 813575"/>
                    <a:gd name="connsiteY7" fmla="*/ 194508 h 359952"/>
                    <a:gd name="connsiteX8" fmla="*/ 454205 w 813575"/>
                    <a:gd name="connsiteY8" fmla="*/ 194498 h 359952"/>
                    <a:gd name="connsiteX9" fmla="*/ 577761 w 813575"/>
                    <a:gd name="connsiteY9" fmla="*/ 201824 h 359952"/>
                    <a:gd name="connsiteX10" fmla="*/ 793638 w 813575"/>
                    <a:gd name="connsiteY10" fmla="*/ 273694 h 359952"/>
                    <a:gd name="connsiteX11" fmla="*/ 794913 w 813575"/>
                    <a:gd name="connsiteY11" fmla="*/ 359952 h 359952"/>
                    <a:gd name="connsiteX12" fmla="*/ 647385 w 813575"/>
                    <a:gd name="connsiteY12" fmla="*/ 324697 h 359952"/>
                    <a:gd name="connsiteX13" fmla="*/ 441503 w 813575"/>
                    <a:gd name="connsiteY13" fmla="*/ 220904 h 359952"/>
                    <a:gd name="connsiteX14" fmla="*/ 434139 w 813575"/>
                    <a:gd name="connsiteY14" fmla="*/ 218156 h 359952"/>
                    <a:gd name="connsiteX15" fmla="*/ 438079 w 813575"/>
                    <a:gd name="connsiteY15" fmla="*/ 227669 h 359952"/>
                    <a:gd name="connsiteX16" fmla="*/ 438078 w 813575"/>
                    <a:gd name="connsiteY16" fmla="*/ 227669 h 359952"/>
                    <a:gd name="connsiteX17" fmla="*/ 393972 w 813575"/>
                    <a:gd name="connsiteY17" fmla="*/ 271775 h 359952"/>
                    <a:gd name="connsiteX18" fmla="*/ 44106 w 813575"/>
                    <a:gd name="connsiteY18" fmla="*/ 271774 h 359952"/>
                    <a:gd name="connsiteX19" fmla="*/ 12918 w 813575"/>
                    <a:gd name="connsiteY19" fmla="*/ 258856 h 359952"/>
                    <a:gd name="connsiteX20" fmla="*/ 0 w 813575"/>
                    <a:gd name="connsiteY20" fmla="*/ 227669 h 359952"/>
                    <a:gd name="connsiteX21" fmla="*/ 12918 w 813575"/>
                    <a:gd name="connsiteY21" fmla="*/ 196482 h 359952"/>
                    <a:gd name="connsiteX22" fmla="*/ 44106 w 813575"/>
                    <a:gd name="connsiteY22" fmla="*/ 183563 h 359952"/>
                    <a:gd name="connsiteX23" fmla="*/ 393973 w 813575"/>
                    <a:gd name="connsiteY23" fmla="*/ 183563 h 359952"/>
                    <a:gd name="connsiteX24" fmla="*/ 415151 w 813575"/>
                    <a:gd name="connsiteY24" fmla="*/ 192335 h 359952"/>
                    <a:gd name="connsiteX25" fmla="*/ 413741 w 813575"/>
                    <a:gd name="connsiteY25" fmla="*/ 191225 h 359952"/>
                    <a:gd name="connsiteX26" fmla="*/ 542382 w 813575"/>
                    <a:gd name="connsiteY26" fmla="*/ 89012 h 359952"/>
                    <a:gd name="connsiteX27" fmla="*/ 754470 w 813575"/>
                    <a:gd name="connsiteY27" fmla="*/ 0 h 35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13575" h="359952">
                      <a:moveTo>
                        <a:pt x="0" y="227668"/>
                      </a:moveTo>
                      <a:lnTo>
                        <a:pt x="0" y="227669"/>
                      </a:lnTo>
                      <a:lnTo>
                        <a:pt x="0" y="227669"/>
                      </a:lnTo>
                      <a:close/>
                      <a:moveTo>
                        <a:pt x="754470" y="0"/>
                      </a:moveTo>
                      <a:lnTo>
                        <a:pt x="813575" y="63104"/>
                      </a:lnTo>
                      <a:cubicBezTo>
                        <a:pt x="768376" y="86806"/>
                        <a:pt x="754470" y="124415"/>
                        <a:pt x="677979" y="134209"/>
                      </a:cubicBezTo>
                      <a:cubicBezTo>
                        <a:pt x="477192" y="131723"/>
                        <a:pt x="497348" y="169166"/>
                        <a:pt x="451952" y="192967"/>
                      </a:cubicBezTo>
                      <a:lnTo>
                        <a:pt x="447885" y="194508"/>
                      </a:lnTo>
                      <a:lnTo>
                        <a:pt x="454205" y="194498"/>
                      </a:lnTo>
                      <a:cubicBezTo>
                        <a:pt x="493098" y="192264"/>
                        <a:pt x="530780" y="186314"/>
                        <a:pt x="577761" y="201824"/>
                      </a:cubicBezTo>
                      <a:cubicBezTo>
                        <a:pt x="666174" y="262297"/>
                        <a:pt x="707783" y="267086"/>
                        <a:pt x="793638" y="273694"/>
                      </a:cubicBezTo>
                      <a:lnTo>
                        <a:pt x="794913" y="359952"/>
                      </a:lnTo>
                      <a:cubicBezTo>
                        <a:pt x="745737" y="348200"/>
                        <a:pt x="710299" y="367425"/>
                        <a:pt x="647385" y="324697"/>
                      </a:cubicBezTo>
                      <a:cubicBezTo>
                        <a:pt x="501123" y="191298"/>
                        <a:pt x="490891" y="232710"/>
                        <a:pt x="441503" y="220904"/>
                      </a:cubicBezTo>
                      <a:lnTo>
                        <a:pt x="434139" y="218156"/>
                      </a:lnTo>
                      <a:lnTo>
                        <a:pt x="438079" y="227669"/>
                      </a:lnTo>
                      <a:lnTo>
                        <a:pt x="438078" y="227669"/>
                      </a:lnTo>
                      <a:cubicBezTo>
                        <a:pt x="438078" y="252028"/>
                        <a:pt x="418331" y="271775"/>
                        <a:pt x="393972" y="271775"/>
                      </a:cubicBezTo>
                      <a:lnTo>
                        <a:pt x="44106" y="271774"/>
                      </a:lnTo>
                      <a:cubicBezTo>
                        <a:pt x="31926" y="271774"/>
                        <a:pt x="20900" y="266837"/>
                        <a:pt x="12918" y="258856"/>
                      </a:cubicBezTo>
                      <a:lnTo>
                        <a:pt x="0" y="227669"/>
                      </a:lnTo>
                      <a:lnTo>
                        <a:pt x="12918" y="196482"/>
                      </a:lnTo>
                      <a:cubicBezTo>
                        <a:pt x="20900" y="188500"/>
                        <a:pt x="31926" y="183563"/>
                        <a:pt x="44106" y="183563"/>
                      </a:cubicBezTo>
                      <a:lnTo>
                        <a:pt x="393973" y="183563"/>
                      </a:lnTo>
                      <a:lnTo>
                        <a:pt x="415151" y="192335"/>
                      </a:lnTo>
                      <a:lnTo>
                        <a:pt x="413741" y="191225"/>
                      </a:lnTo>
                      <a:cubicBezTo>
                        <a:pt x="457780" y="158313"/>
                        <a:pt x="480959" y="114970"/>
                        <a:pt x="542382" y="89012"/>
                      </a:cubicBezTo>
                      <a:cubicBezTo>
                        <a:pt x="650164" y="75566"/>
                        <a:pt x="684933" y="51691"/>
                        <a:pt x="754470" y="0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F2827901-2FF4-4A6F-817E-2782A699E93A}"/>
                    </a:ext>
                  </a:extLst>
                </p:cNvPr>
                <p:cNvGrpSpPr/>
                <p:nvPr/>
              </p:nvGrpSpPr>
              <p:grpSpPr>
                <a:xfrm>
                  <a:off x="3966166" y="1693837"/>
                  <a:ext cx="662753" cy="458447"/>
                  <a:chOff x="3977399" y="1764456"/>
                  <a:chExt cx="662753" cy="458447"/>
                </a:xfrm>
              </p:grpSpPr>
              <p:sp>
                <p:nvSpPr>
                  <p:cNvPr id="53" name="Rectangle 3">
                    <a:extLst>
                      <a:ext uri="{FF2B5EF4-FFF2-40B4-BE49-F238E27FC236}">
                        <a16:creationId xmlns:a16="http://schemas.microsoft.com/office/drawing/2014/main" id="{24833072-7481-4E84-BE11-E58C010AAB87}"/>
                      </a:ext>
                    </a:extLst>
                  </p:cNvPr>
                  <p:cNvSpPr/>
                  <p:nvPr/>
                </p:nvSpPr>
                <p:spPr>
                  <a:xfrm>
                    <a:off x="3977399" y="1764456"/>
                    <a:ext cx="662753" cy="45844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" fmla="*/ 0 w 573057"/>
                      <a:gd name="connsiteY0" fmla="*/ 0 h 316427"/>
                      <a:gd name="connsiteX1" fmla="*/ 573057 w 573057"/>
                      <a:gd name="connsiteY1" fmla="*/ 0 h 316427"/>
                      <a:gd name="connsiteX2" fmla="*/ 573057 w 573057"/>
                      <a:gd name="connsiteY2" fmla="*/ 313935 h 316427"/>
                      <a:gd name="connsiteX3" fmla="*/ 171917 w 573057"/>
                      <a:gd name="connsiteY3" fmla="*/ 316427 h 316427"/>
                      <a:gd name="connsiteX4" fmla="*/ 0 w 573057"/>
                      <a:gd name="connsiteY4" fmla="*/ 0 h 316427"/>
                      <a:gd name="connsiteX0" fmla="*/ 0 w 573057"/>
                      <a:gd name="connsiteY0" fmla="*/ 0 h 321410"/>
                      <a:gd name="connsiteX1" fmla="*/ 573057 w 573057"/>
                      <a:gd name="connsiteY1" fmla="*/ 0 h 321410"/>
                      <a:gd name="connsiteX2" fmla="*/ 558108 w 573057"/>
                      <a:gd name="connsiteY2" fmla="*/ 321410 h 321410"/>
                      <a:gd name="connsiteX3" fmla="*/ 171917 w 573057"/>
                      <a:gd name="connsiteY3" fmla="*/ 316427 h 321410"/>
                      <a:gd name="connsiteX4" fmla="*/ 0 w 573057"/>
                      <a:gd name="connsiteY4" fmla="*/ 0 h 321410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498309 w 680194"/>
                      <a:gd name="connsiteY1" fmla="*/ 2490 h 331376"/>
                      <a:gd name="connsiteX2" fmla="*/ 680194 w 680194"/>
                      <a:gd name="connsiteY2" fmla="*/ 0 h 331376"/>
                      <a:gd name="connsiteX3" fmla="*/ 558108 w 680194"/>
                      <a:gd name="connsiteY3" fmla="*/ 331376 h 331376"/>
                      <a:gd name="connsiteX4" fmla="*/ 171917 w 680194"/>
                      <a:gd name="connsiteY4" fmla="*/ 326393 h 331376"/>
                      <a:gd name="connsiteX5" fmla="*/ 0 w 680194"/>
                      <a:gd name="connsiteY5" fmla="*/ 9966 h 331376"/>
                      <a:gd name="connsiteX0" fmla="*/ 0 w 680194"/>
                      <a:gd name="connsiteY0" fmla="*/ 9966 h 331376"/>
                      <a:gd name="connsiteX1" fmla="*/ 306460 w 680194"/>
                      <a:gd name="connsiteY1" fmla="*/ 9965 h 331376"/>
                      <a:gd name="connsiteX2" fmla="*/ 498309 w 680194"/>
                      <a:gd name="connsiteY2" fmla="*/ 2490 h 331376"/>
                      <a:gd name="connsiteX3" fmla="*/ 680194 w 680194"/>
                      <a:gd name="connsiteY3" fmla="*/ 0 h 331376"/>
                      <a:gd name="connsiteX4" fmla="*/ 558108 w 680194"/>
                      <a:gd name="connsiteY4" fmla="*/ 331376 h 331376"/>
                      <a:gd name="connsiteX5" fmla="*/ 171917 w 680194"/>
                      <a:gd name="connsiteY5" fmla="*/ 326393 h 331376"/>
                      <a:gd name="connsiteX6" fmla="*/ 0 w 680194"/>
                      <a:gd name="connsiteY6" fmla="*/ 9966 h 331376"/>
                      <a:gd name="connsiteX0" fmla="*/ 0 w 680194"/>
                      <a:gd name="connsiteY0" fmla="*/ 134545 h 455955"/>
                      <a:gd name="connsiteX1" fmla="*/ 470902 w 680194"/>
                      <a:gd name="connsiteY1" fmla="*/ 0 h 455955"/>
                      <a:gd name="connsiteX2" fmla="*/ 498309 w 680194"/>
                      <a:gd name="connsiteY2" fmla="*/ 127069 h 455955"/>
                      <a:gd name="connsiteX3" fmla="*/ 680194 w 680194"/>
                      <a:gd name="connsiteY3" fmla="*/ 124579 h 455955"/>
                      <a:gd name="connsiteX4" fmla="*/ 558108 w 680194"/>
                      <a:gd name="connsiteY4" fmla="*/ 455955 h 455955"/>
                      <a:gd name="connsiteX5" fmla="*/ 171917 w 680194"/>
                      <a:gd name="connsiteY5" fmla="*/ 450972 h 455955"/>
                      <a:gd name="connsiteX6" fmla="*/ 0 w 680194"/>
                      <a:gd name="connsiteY6" fmla="*/ 134545 h 455955"/>
                      <a:gd name="connsiteX0" fmla="*/ 0 w 680194"/>
                      <a:gd name="connsiteY0" fmla="*/ 134545 h 455955"/>
                      <a:gd name="connsiteX1" fmla="*/ 296493 w 680194"/>
                      <a:gd name="connsiteY1" fmla="*/ 47340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281544 w 680194"/>
                      <a:gd name="connsiteY1" fmla="*/ 79731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154475 w 680194"/>
                      <a:gd name="connsiteY1" fmla="*/ 104646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80194"/>
                      <a:gd name="connsiteY0" fmla="*/ 134545 h 455955"/>
                      <a:gd name="connsiteX1" fmla="*/ 149492 w 680194"/>
                      <a:gd name="connsiteY1" fmla="*/ 49832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62753"/>
                      <a:gd name="connsiteY0" fmla="*/ 159460 h 455955"/>
                      <a:gd name="connsiteX1" fmla="*/ 132051 w 662753"/>
                      <a:gd name="connsiteY1" fmla="*/ 49832 h 455955"/>
                      <a:gd name="connsiteX2" fmla="*/ 264103 w 662753"/>
                      <a:gd name="connsiteY2" fmla="*/ 79731 h 455955"/>
                      <a:gd name="connsiteX3" fmla="*/ 453461 w 662753"/>
                      <a:gd name="connsiteY3" fmla="*/ 0 h 455955"/>
                      <a:gd name="connsiteX4" fmla="*/ 480868 w 662753"/>
                      <a:gd name="connsiteY4" fmla="*/ 127069 h 455955"/>
                      <a:gd name="connsiteX5" fmla="*/ 662753 w 662753"/>
                      <a:gd name="connsiteY5" fmla="*/ 124579 h 455955"/>
                      <a:gd name="connsiteX6" fmla="*/ 540667 w 662753"/>
                      <a:gd name="connsiteY6" fmla="*/ 455955 h 455955"/>
                      <a:gd name="connsiteX7" fmla="*/ 154476 w 662753"/>
                      <a:gd name="connsiteY7" fmla="*/ 450972 h 455955"/>
                      <a:gd name="connsiteX8" fmla="*/ 0 w 662753"/>
                      <a:gd name="connsiteY8" fmla="*/ 159460 h 455955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80868 w 662753"/>
                      <a:gd name="connsiteY4" fmla="*/ 129561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73393 w 662753"/>
                      <a:gd name="connsiteY4" fmla="*/ 132052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rgbClr val="5DCEA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Right Triangle 7">
                    <a:extLst>
                      <a:ext uri="{FF2B5EF4-FFF2-40B4-BE49-F238E27FC236}">
                        <a16:creationId xmlns:a16="http://schemas.microsoft.com/office/drawing/2014/main" id="{35A15DD1-8087-49F5-BDB9-B53CFB2F03A5}"/>
                      </a:ext>
                    </a:extLst>
                  </p:cNvPr>
                  <p:cNvSpPr/>
                  <p:nvPr/>
                </p:nvSpPr>
                <p:spPr>
                  <a:xfrm flipH="1">
                    <a:off x="4467009" y="1894019"/>
                    <a:ext cx="168159" cy="328884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ight Triangle 7">
                    <a:extLst>
                      <a:ext uri="{FF2B5EF4-FFF2-40B4-BE49-F238E27FC236}">
                        <a16:creationId xmlns:a16="http://schemas.microsoft.com/office/drawing/2014/main" id="{6620DCD8-2858-41E8-816A-E9CD957C4DDA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301250" y="1800541"/>
                    <a:ext cx="195303" cy="248622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2524 w 195303"/>
                      <a:gd name="connsiteY2" fmla="*/ 125870 h 248622"/>
                      <a:gd name="connsiteX3" fmla="*/ 195303 w 195303"/>
                      <a:gd name="connsiteY3" fmla="*/ 248622 h 248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ight Triangle 7">
                    <a:extLst>
                      <a:ext uri="{FF2B5EF4-FFF2-40B4-BE49-F238E27FC236}">
                        <a16:creationId xmlns:a16="http://schemas.microsoft.com/office/drawing/2014/main" id="{861E8ACF-562E-4006-AD46-1B3E7340E5CE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162290" y="1780844"/>
                    <a:ext cx="100400" cy="256875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40496 w 140496"/>
                      <a:gd name="connsiteY0" fmla="*/ 298833 h 298833"/>
                      <a:gd name="connsiteX1" fmla="*/ 0 w 140496"/>
                      <a:gd name="connsiteY1" fmla="*/ 0 h 298833"/>
                      <a:gd name="connsiteX2" fmla="*/ 95307 w 140496"/>
                      <a:gd name="connsiteY2" fmla="*/ 171720 h 298833"/>
                      <a:gd name="connsiteX3" fmla="*/ 140496 w 140496"/>
                      <a:gd name="connsiteY3" fmla="*/ 298833 h 298833"/>
                      <a:gd name="connsiteX0" fmla="*/ 0 w 100400"/>
                      <a:gd name="connsiteY0" fmla="*/ 256875 h 256875"/>
                      <a:gd name="connsiteX1" fmla="*/ 5093 w 100400"/>
                      <a:gd name="connsiteY1" fmla="*/ 0 h 256875"/>
                      <a:gd name="connsiteX2" fmla="*/ 100400 w 100400"/>
                      <a:gd name="connsiteY2" fmla="*/ 171720 h 256875"/>
                      <a:gd name="connsiteX3" fmla="*/ 0 w 100400"/>
                      <a:gd name="connsiteY3" fmla="*/ 256875 h 25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9" name="Text Placeholder 33">
                <a:extLst>
                  <a:ext uri="{FF2B5EF4-FFF2-40B4-BE49-F238E27FC236}">
                    <a16:creationId xmlns:a16="http://schemas.microsoft.com/office/drawing/2014/main" id="{8694D7BC-E405-477D-947E-4E816B7A7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370" y="3593722"/>
                <a:ext cx="882497" cy="74748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AU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bas Neue"/>
                    <a:ea typeface="Adobe Heiti Std R" panose="020B0400000000000000" pitchFamily="34" charset="-128"/>
                    <a:cs typeface="+mn-cs"/>
                  </a:rPr>
                  <a:t>$</a:t>
                </a:r>
              </a:p>
            </p:txBody>
          </p:sp>
        </p:grp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B93D573A-7EDE-4C36-975A-C5FC06A547D6}"/>
              </a:ext>
            </a:extLst>
          </p:cNvPr>
          <p:cNvSpPr/>
          <p:nvPr/>
        </p:nvSpPr>
        <p:spPr>
          <a:xfrm>
            <a:off x="1132672" y="1921976"/>
            <a:ext cx="507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盘活预充值后的沉淀资金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291EC12-2418-4711-84C6-FF21173855E8}"/>
              </a:ext>
            </a:extLst>
          </p:cNvPr>
          <p:cNvGrpSpPr/>
          <p:nvPr/>
        </p:nvGrpSpPr>
        <p:grpSpPr>
          <a:xfrm>
            <a:off x="605041" y="1931104"/>
            <a:ext cx="303045" cy="296528"/>
            <a:chOff x="122546" y="5991325"/>
            <a:chExt cx="303045" cy="296528"/>
          </a:xfrm>
          <a:solidFill>
            <a:sysClr val="window" lastClr="FFFFFF"/>
          </a:solidFill>
        </p:grpSpPr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F1A0A790-13A7-4C64-A1AC-0343A91C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9" y="5991325"/>
              <a:ext cx="135230" cy="155596"/>
            </a:xfrm>
            <a:custGeom>
              <a:avLst/>
              <a:gdLst>
                <a:gd name="T0" fmla="*/ 35 w 70"/>
                <a:gd name="T1" fmla="*/ 81 h 81"/>
                <a:gd name="T2" fmla="*/ 70 w 70"/>
                <a:gd name="T3" fmla="*/ 40 h 81"/>
                <a:gd name="T4" fmla="*/ 35 w 70"/>
                <a:gd name="T5" fmla="*/ 0 h 81"/>
                <a:gd name="T6" fmla="*/ 0 w 70"/>
                <a:gd name="T7" fmla="*/ 40 h 81"/>
                <a:gd name="T8" fmla="*/ 35 w 70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1">
                  <a:moveTo>
                    <a:pt x="35" y="81"/>
                  </a:moveTo>
                  <a:cubicBezTo>
                    <a:pt x="54" y="81"/>
                    <a:pt x="70" y="63"/>
                    <a:pt x="70" y="40"/>
                  </a:cubicBezTo>
                  <a:cubicBezTo>
                    <a:pt x="70" y="9"/>
                    <a:pt x="54" y="0"/>
                    <a:pt x="35" y="0"/>
                  </a:cubicBezTo>
                  <a:cubicBezTo>
                    <a:pt x="15" y="0"/>
                    <a:pt x="0" y="9"/>
                    <a:pt x="0" y="40"/>
                  </a:cubicBezTo>
                  <a:cubicBezTo>
                    <a:pt x="0" y="63"/>
                    <a:pt x="15" y="81"/>
                    <a:pt x="35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9C517377-A151-4285-8D95-A0C7DCD9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6" y="6150994"/>
              <a:ext cx="303045" cy="136859"/>
            </a:xfrm>
            <a:custGeom>
              <a:avLst/>
              <a:gdLst>
                <a:gd name="T0" fmla="*/ 156 w 157"/>
                <a:gd name="T1" fmla="*/ 59 h 71"/>
                <a:gd name="T2" fmla="*/ 138 w 157"/>
                <a:gd name="T3" fmla="*/ 19 h 71"/>
                <a:gd name="T4" fmla="*/ 134 w 157"/>
                <a:gd name="T5" fmla="*/ 15 h 71"/>
                <a:gd name="T6" fmla="*/ 107 w 157"/>
                <a:gd name="T7" fmla="*/ 0 h 71"/>
                <a:gd name="T8" fmla="*/ 105 w 157"/>
                <a:gd name="T9" fmla="*/ 1 h 71"/>
                <a:gd name="T10" fmla="*/ 79 w 157"/>
                <a:gd name="T11" fmla="*/ 10 h 71"/>
                <a:gd name="T12" fmla="*/ 52 w 157"/>
                <a:gd name="T13" fmla="*/ 1 h 71"/>
                <a:gd name="T14" fmla="*/ 51 w 157"/>
                <a:gd name="T15" fmla="*/ 0 h 71"/>
                <a:gd name="T16" fmla="*/ 23 w 157"/>
                <a:gd name="T17" fmla="*/ 15 h 71"/>
                <a:gd name="T18" fmla="*/ 19 w 157"/>
                <a:gd name="T19" fmla="*/ 19 h 71"/>
                <a:gd name="T20" fmla="*/ 1 w 157"/>
                <a:gd name="T21" fmla="*/ 59 h 71"/>
                <a:gd name="T22" fmla="*/ 2 w 157"/>
                <a:gd name="T23" fmla="*/ 67 h 71"/>
                <a:gd name="T24" fmla="*/ 10 w 157"/>
                <a:gd name="T25" fmla="*/ 71 h 71"/>
                <a:gd name="T26" fmla="*/ 148 w 157"/>
                <a:gd name="T27" fmla="*/ 71 h 71"/>
                <a:gd name="T28" fmla="*/ 155 w 157"/>
                <a:gd name="T29" fmla="*/ 67 h 71"/>
                <a:gd name="T30" fmla="*/ 156 w 157"/>
                <a:gd name="T31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71">
                  <a:moveTo>
                    <a:pt x="156" y="59"/>
                  </a:moveTo>
                  <a:cubicBezTo>
                    <a:pt x="138" y="19"/>
                    <a:pt x="138" y="19"/>
                    <a:pt x="138" y="19"/>
                  </a:cubicBezTo>
                  <a:cubicBezTo>
                    <a:pt x="138" y="17"/>
                    <a:pt x="136" y="16"/>
                    <a:pt x="134" y="1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6" y="0"/>
                    <a:pt x="105" y="1"/>
                  </a:cubicBezTo>
                  <a:cubicBezTo>
                    <a:pt x="97" y="6"/>
                    <a:pt x="88" y="10"/>
                    <a:pt x="79" y="10"/>
                  </a:cubicBezTo>
                  <a:cubicBezTo>
                    <a:pt x="69" y="10"/>
                    <a:pt x="60" y="6"/>
                    <a:pt x="52" y="1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20" y="17"/>
                    <a:pt x="19" y="1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1"/>
                    <a:pt x="1" y="65"/>
                    <a:pt x="2" y="67"/>
                  </a:cubicBezTo>
                  <a:cubicBezTo>
                    <a:pt x="4" y="70"/>
                    <a:pt x="7" y="71"/>
                    <a:pt x="10" y="71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1" y="71"/>
                    <a:pt x="154" y="70"/>
                    <a:pt x="155" y="67"/>
                  </a:cubicBezTo>
                  <a:cubicBezTo>
                    <a:pt x="157" y="65"/>
                    <a:pt x="157" y="61"/>
                    <a:pt x="156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Freeform 302">
            <a:extLst>
              <a:ext uri="{FF2B5EF4-FFF2-40B4-BE49-F238E27FC236}">
                <a16:creationId xmlns:a16="http://schemas.microsoft.com/office/drawing/2014/main" id="{BCB78A12-514E-48E1-BA3C-0FAA0D2D0D3E}"/>
              </a:ext>
            </a:extLst>
          </p:cNvPr>
          <p:cNvSpPr>
            <a:spLocks noEditPoints="1"/>
          </p:cNvSpPr>
          <p:nvPr/>
        </p:nvSpPr>
        <p:spPr bwMode="auto">
          <a:xfrm>
            <a:off x="594521" y="2780928"/>
            <a:ext cx="313565" cy="313565"/>
          </a:xfrm>
          <a:custGeom>
            <a:avLst/>
            <a:gdLst>
              <a:gd name="T0" fmla="*/ 97 w 101"/>
              <a:gd name="T1" fmla="*/ 69 h 101"/>
              <a:gd name="T2" fmla="*/ 101 w 101"/>
              <a:gd name="T3" fmla="*/ 50 h 101"/>
              <a:gd name="T4" fmla="*/ 51 w 101"/>
              <a:gd name="T5" fmla="*/ 0 h 101"/>
              <a:gd name="T6" fmla="*/ 0 w 101"/>
              <a:gd name="T7" fmla="*/ 50 h 101"/>
              <a:gd name="T8" fmla="*/ 51 w 101"/>
              <a:gd name="T9" fmla="*/ 101 h 101"/>
              <a:gd name="T10" fmla="*/ 97 w 101"/>
              <a:gd name="T11" fmla="*/ 71 h 101"/>
              <a:gd name="T12" fmla="*/ 97 w 101"/>
              <a:gd name="T13" fmla="*/ 71 h 101"/>
              <a:gd name="T14" fmla="*/ 97 w 101"/>
              <a:gd name="T15" fmla="*/ 69 h 101"/>
              <a:gd name="T16" fmla="*/ 51 w 101"/>
              <a:gd name="T17" fmla="*/ 93 h 101"/>
              <a:gd name="T18" fmla="*/ 33 w 101"/>
              <a:gd name="T19" fmla="*/ 71 h 101"/>
              <a:gd name="T20" fmla="*/ 68 w 101"/>
              <a:gd name="T21" fmla="*/ 71 h 101"/>
              <a:gd name="T22" fmla="*/ 51 w 101"/>
              <a:gd name="T23" fmla="*/ 93 h 101"/>
              <a:gd name="T24" fmla="*/ 31 w 101"/>
              <a:gd name="T25" fmla="*/ 63 h 101"/>
              <a:gd name="T26" fmla="*/ 30 w 101"/>
              <a:gd name="T27" fmla="*/ 50 h 101"/>
              <a:gd name="T28" fmla="*/ 31 w 101"/>
              <a:gd name="T29" fmla="*/ 39 h 101"/>
              <a:gd name="T30" fmla="*/ 70 w 101"/>
              <a:gd name="T31" fmla="*/ 39 h 101"/>
              <a:gd name="T32" fmla="*/ 71 w 101"/>
              <a:gd name="T33" fmla="*/ 50 h 101"/>
              <a:gd name="T34" fmla="*/ 70 w 101"/>
              <a:gd name="T35" fmla="*/ 63 h 101"/>
              <a:gd name="T36" fmla="*/ 31 w 101"/>
              <a:gd name="T37" fmla="*/ 63 h 101"/>
              <a:gd name="T38" fmla="*/ 51 w 101"/>
              <a:gd name="T39" fmla="*/ 7 h 101"/>
              <a:gd name="T40" fmla="*/ 69 w 101"/>
              <a:gd name="T41" fmla="*/ 31 h 101"/>
              <a:gd name="T42" fmla="*/ 32 w 101"/>
              <a:gd name="T43" fmla="*/ 31 h 101"/>
              <a:gd name="T44" fmla="*/ 51 w 101"/>
              <a:gd name="T45" fmla="*/ 7 h 101"/>
              <a:gd name="T46" fmla="*/ 78 w 101"/>
              <a:gd name="T47" fmla="*/ 39 h 101"/>
              <a:gd name="T48" fmla="*/ 92 w 101"/>
              <a:gd name="T49" fmla="*/ 39 h 101"/>
              <a:gd name="T50" fmla="*/ 94 w 101"/>
              <a:gd name="T51" fmla="*/ 50 h 101"/>
              <a:gd name="T52" fmla="*/ 92 w 101"/>
              <a:gd name="T53" fmla="*/ 63 h 101"/>
              <a:gd name="T54" fmla="*/ 78 w 101"/>
              <a:gd name="T55" fmla="*/ 63 h 101"/>
              <a:gd name="T56" fmla="*/ 78 w 101"/>
              <a:gd name="T57" fmla="*/ 50 h 101"/>
              <a:gd name="T58" fmla="*/ 78 w 101"/>
              <a:gd name="T59" fmla="*/ 39 h 101"/>
              <a:gd name="T60" fmla="*/ 89 w 101"/>
              <a:gd name="T61" fmla="*/ 31 h 101"/>
              <a:gd name="T62" fmla="*/ 76 w 101"/>
              <a:gd name="T63" fmla="*/ 31 h 101"/>
              <a:gd name="T64" fmla="*/ 68 w 101"/>
              <a:gd name="T65" fmla="*/ 11 h 101"/>
              <a:gd name="T66" fmla="*/ 89 w 101"/>
              <a:gd name="T67" fmla="*/ 31 h 101"/>
              <a:gd name="T68" fmla="*/ 33 w 101"/>
              <a:gd name="T69" fmla="*/ 11 h 101"/>
              <a:gd name="T70" fmla="*/ 25 w 101"/>
              <a:gd name="T71" fmla="*/ 31 h 101"/>
              <a:gd name="T72" fmla="*/ 12 w 101"/>
              <a:gd name="T73" fmla="*/ 31 h 101"/>
              <a:gd name="T74" fmla="*/ 33 w 101"/>
              <a:gd name="T75" fmla="*/ 11 h 101"/>
              <a:gd name="T76" fmla="*/ 9 w 101"/>
              <a:gd name="T77" fmla="*/ 39 h 101"/>
              <a:gd name="T78" fmla="*/ 23 w 101"/>
              <a:gd name="T79" fmla="*/ 39 h 101"/>
              <a:gd name="T80" fmla="*/ 23 w 101"/>
              <a:gd name="T81" fmla="*/ 50 h 101"/>
              <a:gd name="T82" fmla="*/ 23 w 101"/>
              <a:gd name="T83" fmla="*/ 63 h 101"/>
              <a:gd name="T84" fmla="*/ 9 w 101"/>
              <a:gd name="T85" fmla="*/ 63 h 101"/>
              <a:gd name="T86" fmla="*/ 7 w 101"/>
              <a:gd name="T87" fmla="*/ 50 h 101"/>
              <a:gd name="T88" fmla="*/ 9 w 101"/>
              <a:gd name="T89" fmla="*/ 39 h 101"/>
              <a:gd name="T90" fmla="*/ 13 w 101"/>
              <a:gd name="T91" fmla="*/ 71 h 101"/>
              <a:gd name="T92" fmla="*/ 25 w 101"/>
              <a:gd name="T93" fmla="*/ 71 h 101"/>
              <a:gd name="T94" fmla="*/ 33 w 101"/>
              <a:gd name="T95" fmla="*/ 89 h 101"/>
              <a:gd name="T96" fmla="*/ 13 w 101"/>
              <a:gd name="T97" fmla="*/ 71 h 101"/>
              <a:gd name="T98" fmla="*/ 68 w 101"/>
              <a:gd name="T99" fmla="*/ 89 h 101"/>
              <a:gd name="T100" fmla="*/ 76 w 101"/>
              <a:gd name="T101" fmla="*/ 71 h 101"/>
              <a:gd name="T102" fmla="*/ 88 w 101"/>
              <a:gd name="T103" fmla="*/ 71 h 101"/>
              <a:gd name="T104" fmla="*/ 68 w 101"/>
              <a:gd name="T105" fmla="*/ 8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" h="101">
                <a:moveTo>
                  <a:pt x="97" y="69"/>
                </a:moveTo>
                <a:cubicBezTo>
                  <a:pt x="100" y="63"/>
                  <a:pt x="101" y="57"/>
                  <a:pt x="101" y="50"/>
                </a:cubicBez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1" y="101"/>
                  <a:pt x="89" y="88"/>
                  <a:pt x="97" y="71"/>
                </a:cubicBezTo>
                <a:cubicBezTo>
                  <a:pt x="97" y="71"/>
                  <a:pt x="97" y="71"/>
                  <a:pt x="97" y="71"/>
                </a:cubicBezTo>
                <a:lnTo>
                  <a:pt x="97" y="69"/>
                </a:lnTo>
                <a:close/>
                <a:moveTo>
                  <a:pt x="51" y="93"/>
                </a:moveTo>
                <a:cubicBezTo>
                  <a:pt x="44" y="93"/>
                  <a:pt x="37" y="84"/>
                  <a:pt x="33" y="71"/>
                </a:cubicBezTo>
                <a:cubicBezTo>
                  <a:pt x="68" y="71"/>
                  <a:pt x="68" y="71"/>
                  <a:pt x="68" y="71"/>
                </a:cubicBezTo>
                <a:cubicBezTo>
                  <a:pt x="64" y="84"/>
                  <a:pt x="57" y="93"/>
                  <a:pt x="51" y="93"/>
                </a:cubicBezTo>
                <a:close/>
                <a:moveTo>
                  <a:pt x="31" y="63"/>
                </a:moveTo>
                <a:cubicBezTo>
                  <a:pt x="30" y="59"/>
                  <a:pt x="30" y="55"/>
                  <a:pt x="30" y="50"/>
                </a:cubicBezTo>
                <a:cubicBezTo>
                  <a:pt x="30" y="46"/>
                  <a:pt x="30" y="42"/>
                  <a:pt x="31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42"/>
                  <a:pt x="71" y="46"/>
                  <a:pt x="71" y="50"/>
                </a:cubicBezTo>
                <a:cubicBezTo>
                  <a:pt x="71" y="55"/>
                  <a:pt x="71" y="59"/>
                  <a:pt x="70" y="63"/>
                </a:cubicBezTo>
                <a:lnTo>
                  <a:pt x="31" y="63"/>
                </a:lnTo>
                <a:close/>
                <a:moveTo>
                  <a:pt x="51" y="7"/>
                </a:moveTo>
                <a:cubicBezTo>
                  <a:pt x="57" y="7"/>
                  <a:pt x="65" y="17"/>
                  <a:pt x="69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6" y="17"/>
                  <a:pt x="44" y="7"/>
                  <a:pt x="51" y="7"/>
                </a:cubicBezTo>
                <a:close/>
                <a:moveTo>
                  <a:pt x="78" y="39"/>
                </a:moveTo>
                <a:cubicBezTo>
                  <a:pt x="92" y="39"/>
                  <a:pt x="92" y="39"/>
                  <a:pt x="92" y="39"/>
                </a:cubicBezTo>
                <a:cubicBezTo>
                  <a:pt x="93" y="42"/>
                  <a:pt x="94" y="46"/>
                  <a:pt x="94" y="50"/>
                </a:cubicBezTo>
                <a:cubicBezTo>
                  <a:pt x="94" y="55"/>
                  <a:pt x="93" y="59"/>
                  <a:pt x="92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59"/>
                  <a:pt x="78" y="55"/>
                  <a:pt x="78" y="50"/>
                </a:cubicBezTo>
                <a:cubicBezTo>
                  <a:pt x="78" y="46"/>
                  <a:pt x="78" y="42"/>
                  <a:pt x="78" y="39"/>
                </a:cubicBezTo>
                <a:close/>
                <a:moveTo>
                  <a:pt x="89" y="31"/>
                </a:moveTo>
                <a:cubicBezTo>
                  <a:pt x="76" y="31"/>
                  <a:pt x="76" y="31"/>
                  <a:pt x="76" y="31"/>
                </a:cubicBezTo>
                <a:cubicBezTo>
                  <a:pt x="75" y="23"/>
                  <a:pt x="72" y="16"/>
                  <a:pt x="68" y="11"/>
                </a:cubicBezTo>
                <a:cubicBezTo>
                  <a:pt x="77" y="15"/>
                  <a:pt x="85" y="22"/>
                  <a:pt x="89" y="31"/>
                </a:cubicBezTo>
                <a:close/>
                <a:moveTo>
                  <a:pt x="33" y="11"/>
                </a:moveTo>
                <a:cubicBezTo>
                  <a:pt x="29" y="16"/>
                  <a:pt x="26" y="23"/>
                  <a:pt x="2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22"/>
                  <a:pt x="24" y="15"/>
                  <a:pt x="33" y="11"/>
                </a:cubicBezTo>
                <a:close/>
                <a:moveTo>
                  <a:pt x="9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42"/>
                  <a:pt x="23" y="46"/>
                  <a:pt x="23" y="50"/>
                </a:cubicBezTo>
                <a:cubicBezTo>
                  <a:pt x="23" y="55"/>
                  <a:pt x="23" y="59"/>
                  <a:pt x="23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8" y="59"/>
                  <a:pt x="7" y="55"/>
                  <a:pt x="7" y="50"/>
                </a:cubicBezTo>
                <a:cubicBezTo>
                  <a:pt x="7" y="46"/>
                  <a:pt x="8" y="42"/>
                  <a:pt x="9" y="39"/>
                </a:cubicBezTo>
                <a:close/>
                <a:moveTo>
                  <a:pt x="13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7" y="78"/>
                  <a:pt x="29" y="84"/>
                  <a:pt x="33" y="89"/>
                </a:cubicBezTo>
                <a:cubicBezTo>
                  <a:pt x="24" y="86"/>
                  <a:pt x="17" y="79"/>
                  <a:pt x="13" y="71"/>
                </a:cubicBezTo>
                <a:close/>
                <a:moveTo>
                  <a:pt x="68" y="89"/>
                </a:moveTo>
                <a:cubicBezTo>
                  <a:pt x="72" y="84"/>
                  <a:pt x="74" y="78"/>
                  <a:pt x="76" y="71"/>
                </a:cubicBezTo>
                <a:cubicBezTo>
                  <a:pt x="88" y="71"/>
                  <a:pt x="88" y="71"/>
                  <a:pt x="88" y="71"/>
                </a:cubicBezTo>
                <a:cubicBezTo>
                  <a:pt x="84" y="79"/>
                  <a:pt x="77" y="86"/>
                  <a:pt x="6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7E9E313-4572-4A6F-A04C-8325706ED120}"/>
              </a:ext>
            </a:extLst>
          </p:cNvPr>
          <p:cNvSpPr/>
          <p:nvPr/>
        </p:nvSpPr>
        <p:spPr>
          <a:xfrm>
            <a:off x="1132672" y="2756643"/>
            <a:ext cx="4927886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通过平安银行监管用户充值资金。两种模式盘活资金：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每个用户保留自己的资金余额。但针对一卡通企业的整个资金池，平安银行可以给定利息回报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每个用户获取自己所充值的沉淀资金的收益，一卡通企业获取佣金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39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联合运营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92FF2-9920-4087-A524-736B993C1B5F}"/>
              </a:ext>
            </a:extLst>
          </p:cNvPr>
          <p:cNvCxnSpPr>
            <a:endCxn id="5" idx="1"/>
          </p:cNvCxnSpPr>
          <p:nvPr/>
        </p:nvCxnSpPr>
        <p:spPr>
          <a:xfrm flipV="1">
            <a:off x="5296161" y="3090214"/>
            <a:ext cx="720080" cy="11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63">
            <a:extLst>
              <a:ext uri="{FF2B5EF4-FFF2-40B4-BE49-F238E27FC236}">
                <a16:creationId xmlns:a16="http://schemas.microsoft.com/office/drawing/2014/main" id="{0A34A616-75C1-41DE-9B9C-AAA9EC1C903B}"/>
              </a:ext>
            </a:extLst>
          </p:cNvPr>
          <p:cNvSpPr/>
          <p:nvPr/>
        </p:nvSpPr>
        <p:spPr>
          <a:xfrm>
            <a:off x="6016241" y="2544637"/>
            <a:ext cx="2016224" cy="10911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应用管理平台</a:t>
            </a:r>
          </a:p>
        </p:txBody>
      </p:sp>
      <p:sp>
        <p:nvSpPr>
          <p:cNvPr id="6" name="圆角矩形 65">
            <a:extLst>
              <a:ext uri="{FF2B5EF4-FFF2-40B4-BE49-F238E27FC236}">
                <a16:creationId xmlns:a16="http://schemas.microsoft.com/office/drawing/2014/main" id="{DD6277CA-EC0F-4C2E-ACB4-6C86F8FAF261}"/>
              </a:ext>
            </a:extLst>
          </p:cNvPr>
          <p:cNvSpPr/>
          <p:nvPr/>
        </p:nvSpPr>
        <p:spPr>
          <a:xfrm>
            <a:off x="6016241" y="4352211"/>
            <a:ext cx="2016224" cy="9085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29C1AD-1C52-4883-B58F-BB0430C2DE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024353" y="3635791"/>
            <a:ext cx="0" cy="71642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21">
            <a:extLst>
              <a:ext uri="{FF2B5EF4-FFF2-40B4-BE49-F238E27FC236}">
                <a16:creationId xmlns:a16="http://schemas.microsoft.com/office/drawing/2014/main" id="{F3A90019-B562-4794-8710-DB9152C77226}"/>
              </a:ext>
            </a:extLst>
          </p:cNvPr>
          <p:cNvSpPr/>
          <p:nvPr/>
        </p:nvSpPr>
        <p:spPr>
          <a:xfrm>
            <a:off x="6398162" y="385307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   管理</a:t>
            </a:r>
            <a:endParaRPr lang="en-GB" sz="1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21">
            <a:extLst>
              <a:ext uri="{FF2B5EF4-FFF2-40B4-BE49-F238E27FC236}">
                <a16:creationId xmlns:a16="http://schemas.microsoft.com/office/drawing/2014/main" id="{AF3748BB-8AD2-4222-9C31-83D23E766696}"/>
              </a:ext>
            </a:extLst>
          </p:cNvPr>
          <p:cNvSpPr/>
          <p:nvPr/>
        </p:nvSpPr>
        <p:spPr>
          <a:xfrm>
            <a:off x="5380929" y="2797826"/>
            <a:ext cx="66857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筛选上架</a:t>
            </a:r>
            <a:endParaRPr lang="en-GB" sz="1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93019F-843D-4F54-8653-5CA244F5DC09}"/>
              </a:ext>
            </a:extLst>
          </p:cNvPr>
          <p:cNvGrpSpPr/>
          <p:nvPr/>
        </p:nvGrpSpPr>
        <p:grpSpPr>
          <a:xfrm>
            <a:off x="1934019" y="1903178"/>
            <a:ext cx="954000" cy="954000"/>
            <a:chOff x="712954" y="3319627"/>
            <a:chExt cx="954000" cy="954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E693BDB-145C-4BD3-8A25-25AFC76BF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06D242-2B78-4693-90DF-1AACF4549E4F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1F9C98-0D74-42DE-84D7-2C9BFF1C5507}"/>
              </a:ext>
            </a:extLst>
          </p:cNvPr>
          <p:cNvGrpSpPr/>
          <p:nvPr/>
        </p:nvGrpSpPr>
        <p:grpSpPr>
          <a:xfrm>
            <a:off x="2736250" y="1899131"/>
            <a:ext cx="952500" cy="952500"/>
            <a:chOff x="2179762" y="2453218"/>
            <a:chExt cx="952500" cy="9525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21B6703-551E-448A-8350-D4E10C87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C05382-C7EC-4052-B7D1-5A96E9D22D44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16" name="圆角矩形 67">
            <a:extLst>
              <a:ext uri="{FF2B5EF4-FFF2-40B4-BE49-F238E27FC236}">
                <a16:creationId xmlns:a16="http://schemas.microsoft.com/office/drawing/2014/main" id="{61D02B34-C7B7-43F4-BD60-C683AD58D7BD}"/>
              </a:ext>
            </a:extLst>
          </p:cNvPr>
          <p:cNvSpPr/>
          <p:nvPr/>
        </p:nvSpPr>
        <p:spPr>
          <a:xfrm>
            <a:off x="1934019" y="4505215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C9D00-956E-4132-85FC-18BAD5132D71}"/>
              </a:ext>
            </a:extLst>
          </p:cNvPr>
          <p:cNvSpPr/>
          <p:nvPr/>
        </p:nvSpPr>
        <p:spPr>
          <a:xfrm>
            <a:off x="1937714" y="4632016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8" name="圆角矩形 70">
            <a:extLst>
              <a:ext uri="{FF2B5EF4-FFF2-40B4-BE49-F238E27FC236}">
                <a16:creationId xmlns:a16="http://schemas.microsoft.com/office/drawing/2014/main" id="{5D8D9EDC-8F45-4546-863D-9D0E583A6B72}"/>
              </a:ext>
            </a:extLst>
          </p:cNvPr>
          <p:cNvSpPr/>
          <p:nvPr/>
        </p:nvSpPr>
        <p:spPr>
          <a:xfrm>
            <a:off x="1934019" y="1794758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7EFDAB-B277-4786-9270-3C58205C6267}"/>
              </a:ext>
            </a:extLst>
          </p:cNvPr>
          <p:cNvGrpSpPr/>
          <p:nvPr/>
        </p:nvGrpSpPr>
        <p:grpSpPr>
          <a:xfrm>
            <a:off x="3536981" y="1908025"/>
            <a:ext cx="952500" cy="952500"/>
            <a:chOff x="2179762" y="2453218"/>
            <a:chExt cx="952500" cy="9525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3EEA533-6004-4C96-A7E5-CA0D67BC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5BD436-B49A-4FE4-BEA3-FCDDA8141CAA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95B82D-1F70-4B3C-82CC-0D08B0AB77A5}"/>
              </a:ext>
            </a:extLst>
          </p:cNvPr>
          <p:cNvGrpSpPr/>
          <p:nvPr/>
        </p:nvGrpSpPr>
        <p:grpSpPr>
          <a:xfrm>
            <a:off x="4337713" y="1892606"/>
            <a:ext cx="951058" cy="957155"/>
            <a:chOff x="7547138" y="2340666"/>
            <a:chExt cx="951058" cy="95715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F727E49-BC39-4A9E-9A69-A139E42B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1187496-400A-4F9B-B04D-47E9EBFFEA51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ECE1FB2A-DE86-493C-8367-6C0526213CE7}"/>
              </a:ext>
            </a:extLst>
          </p:cNvPr>
          <p:cNvSpPr/>
          <p:nvPr/>
        </p:nvSpPr>
        <p:spPr>
          <a:xfrm>
            <a:off x="1918021" y="4076373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687B33-EFDF-4BBE-B0ED-4D94E5F9912B}"/>
              </a:ext>
            </a:extLst>
          </p:cNvPr>
          <p:cNvCxnSpPr/>
          <p:nvPr/>
        </p:nvCxnSpPr>
        <p:spPr>
          <a:xfrm flipV="1">
            <a:off x="8034600" y="3078810"/>
            <a:ext cx="720080" cy="11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65">
            <a:extLst>
              <a:ext uri="{FF2B5EF4-FFF2-40B4-BE49-F238E27FC236}">
                <a16:creationId xmlns:a16="http://schemas.microsoft.com/office/drawing/2014/main" id="{7699A4F5-60C9-4495-95A6-3DF498510FC8}"/>
              </a:ext>
            </a:extLst>
          </p:cNvPr>
          <p:cNvSpPr/>
          <p:nvPr/>
        </p:nvSpPr>
        <p:spPr>
          <a:xfrm>
            <a:off x="8759935" y="2624541"/>
            <a:ext cx="2016224" cy="9085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E327B57-7FE8-46FE-A881-D92EB6A27966}"/>
              </a:ext>
            </a:extLst>
          </p:cNvPr>
          <p:cNvCxnSpPr/>
          <p:nvPr/>
        </p:nvCxnSpPr>
        <p:spPr>
          <a:xfrm>
            <a:off x="5618205" y="1285103"/>
            <a:ext cx="0" cy="51568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18A2AA6-E4BD-418B-8B5F-C9244DB727E9}"/>
              </a:ext>
            </a:extLst>
          </p:cNvPr>
          <p:cNvSpPr txBox="1"/>
          <p:nvPr/>
        </p:nvSpPr>
        <p:spPr>
          <a:xfrm>
            <a:off x="2086643" y="5667632"/>
            <a:ext cx="31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平安开拓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EAD90D-66DF-4FD4-8532-5C93BCD0E74B}"/>
              </a:ext>
            </a:extLst>
          </p:cNvPr>
          <p:cNvSpPr txBox="1"/>
          <p:nvPr/>
        </p:nvSpPr>
        <p:spPr>
          <a:xfrm>
            <a:off x="6793213" y="5667632"/>
            <a:ext cx="31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企业运营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17B371E-D9FA-4716-AC64-ECD597CFF44E}"/>
              </a:ext>
            </a:extLst>
          </p:cNvPr>
          <p:cNvGrpSpPr/>
          <p:nvPr/>
        </p:nvGrpSpPr>
        <p:grpSpPr>
          <a:xfrm>
            <a:off x="2743640" y="2981950"/>
            <a:ext cx="952500" cy="952500"/>
            <a:chOff x="2179762" y="2453218"/>
            <a:chExt cx="952500" cy="95250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B8F62053-C633-41C2-A177-A6E44E0C8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8A6A40C-320D-476C-AEC8-F842C288DFA0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信用卡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EAF245-2F8D-4F73-AA60-9937BEFBB599}"/>
              </a:ext>
            </a:extLst>
          </p:cNvPr>
          <p:cNvGrpSpPr/>
          <p:nvPr/>
        </p:nvGrpSpPr>
        <p:grpSpPr>
          <a:xfrm>
            <a:off x="3544371" y="2990844"/>
            <a:ext cx="952500" cy="952500"/>
            <a:chOff x="2179762" y="2453218"/>
            <a:chExt cx="952500" cy="952500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B73AD4C-B653-4793-8B02-468244F65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6C4F399-29CE-462C-BE41-074571185715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医疗服务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71FAFD3-D18D-4641-9BD0-1DC5EF655EEF}"/>
              </a:ext>
            </a:extLst>
          </p:cNvPr>
          <p:cNvGrpSpPr/>
          <p:nvPr/>
        </p:nvGrpSpPr>
        <p:grpSpPr>
          <a:xfrm>
            <a:off x="4345103" y="2975425"/>
            <a:ext cx="951058" cy="957155"/>
            <a:chOff x="7547138" y="2340666"/>
            <a:chExt cx="951058" cy="957155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DDEB313D-45A6-42BC-AB25-5EFA8743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ABD3194-67F2-4816-9BB4-7FB79C77D6F3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CABEDA4-9937-4591-8E1C-0FC58C5A5FE7}"/>
              </a:ext>
            </a:extLst>
          </p:cNvPr>
          <p:cNvGrpSpPr/>
          <p:nvPr/>
        </p:nvGrpSpPr>
        <p:grpSpPr>
          <a:xfrm>
            <a:off x="1950017" y="2974617"/>
            <a:ext cx="952500" cy="952500"/>
            <a:chOff x="2179762" y="2453218"/>
            <a:chExt cx="952500" cy="95250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7E1D8303-4A29-4B02-B5FF-20BD7E261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11A3799-EE32-41B2-8AD0-C3D9EC786D76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74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企业完全自主的运营权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2" name="Rectangle 121">
            <a:extLst>
              <a:ext uri="{FF2B5EF4-FFF2-40B4-BE49-F238E27FC236}">
                <a16:creationId xmlns:a16="http://schemas.microsoft.com/office/drawing/2014/main" id="{20D380DA-7F61-4BE2-915A-7E89774F08B1}"/>
              </a:ext>
            </a:extLst>
          </p:cNvPr>
          <p:cNvSpPr/>
          <p:nvPr/>
        </p:nvSpPr>
        <p:spPr>
          <a:xfrm>
            <a:off x="644852" y="2476947"/>
            <a:ext cx="6624736" cy="2295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所有用户界面和功能的开发权和运营权都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归通卡公司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所有，一卡通公司可以完全独立自主地发展业务；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一卡通公司可以完全自主地接入任何支付方式，平台不做任何限制；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一卡通公司可以利用开放平台的特性，以更低门槛、更低成本地吸引其他行业的合作伙伴进驻平台。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1CF50F1-C399-4D68-A7FE-2E5885D556B8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9328562" y="2603821"/>
            <a:ext cx="0" cy="19495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3">
            <a:extLst>
              <a:ext uri="{FF2B5EF4-FFF2-40B4-BE49-F238E27FC236}">
                <a16:creationId xmlns:a16="http://schemas.microsoft.com/office/drawing/2014/main" id="{821B4740-25B0-4DFC-9BC2-113DD99EDCEF}"/>
              </a:ext>
            </a:extLst>
          </p:cNvPr>
          <p:cNvSpPr/>
          <p:nvPr/>
        </p:nvSpPr>
        <p:spPr>
          <a:xfrm>
            <a:off x="8500470" y="1955749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8" name="圆角矩形 44">
            <a:extLst>
              <a:ext uri="{FF2B5EF4-FFF2-40B4-BE49-F238E27FC236}">
                <a16:creationId xmlns:a16="http://schemas.microsoft.com/office/drawing/2014/main" id="{C97063C9-FDA4-49C6-8518-EB7556505439}"/>
              </a:ext>
            </a:extLst>
          </p:cNvPr>
          <p:cNvSpPr/>
          <p:nvPr/>
        </p:nvSpPr>
        <p:spPr>
          <a:xfrm>
            <a:off x="8500470" y="3687497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9" name="圆角矩形 47">
            <a:extLst>
              <a:ext uri="{FF2B5EF4-FFF2-40B4-BE49-F238E27FC236}">
                <a16:creationId xmlns:a16="http://schemas.microsoft.com/office/drawing/2014/main" id="{7AEF01E4-5983-4074-850E-DC0F486ABA78}"/>
              </a:ext>
            </a:extLst>
          </p:cNvPr>
          <p:cNvSpPr/>
          <p:nvPr/>
        </p:nvSpPr>
        <p:spPr>
          <a:xfrm>
            <a:off x="8500470" y="455337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50" name="圆角矩形 48">
            <a:extLst>
              <a:ext uri="{FF2B5EF4-FFF2-40B4-BE49-F238E27FC236}">
                <a16:creationId xmlns:a16="http://schemas.microsoft.com/office/drawing/2014/main" id="{68FD40A5-B457-432E-B22E-C63562B9A249}"/>
              </a:ext>
            </a:extLst>
          </p:cNvPr>
          <p:cNvSpPr/>
          <p:nvPr/>
        </p:nvSpPr>
        <p:spPr>
          <a:xfrm>
            <a:off x="8511726" y="282162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卡标准</a:t>
            </a:r>
          </a:p>
        </p:txBody>
      </p:sp>
    </p:spTree>
    <p:extLst>
      <p:ext uri="{BB962C8B-B14F-4D97-AF65-F5344CB8AC3E}">
        <p14:creationId xmlns:p14="http://schemas.microsoft.com/office/powerpoint/2010/main" val="104021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timgsa.baidu.com/timg?image&amp;quality=80&amp;size=b9999_10000&amp;sec=1504863566995&amp;di=4dc832632a54409114a8562e4039e25d&amp;imgtype=0&amp;src=http%3A%2F%2Fimgsrc.baidu.com%2Fimage%2Fc0%253Dshijue1%252C0%252C0%252C294%252C40%2Fsign%3D685981c8a9cc7cd9ee203c9a51684b4a%2F8c1001e93901213f7cf8d4f95ee736d12e2e95c8.jpg">
            <a:extLst>
              <a:ext uri="{FF2B5EF4-FFF2-40B4-BE49-F238E27FC236}">
                <a16:creationId xmlns:a16="http://schemas.microsoft.com/office/drawing/2014/main" id="{080A90EB-51EE-482B-9AA8-3C1FD199A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4" b="63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共生共赢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00968-BC24-4D05-8145-CB3266A85B15}"/>
              </a:ext>
            </a:extLst>
          </p:cNvPr>
          <p:cNvSpPr txBox="1"/>
          <p:nvPr/>
        </p:nvSpPr>
        <p:spPr>
          <a:xfrm>
            <a:off x="10357658" y="946668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C5B37-2C9B-44BB-ACCF-C210D2B50B4F}"/>
              </a:ext>
            </a:extLst>
          </p:cNvPr>
          <p:cNvSpPr txBox="1"/>
          <p:nvPr/>
        </p:nvSpPr>
        <p:spPr>
          <a:xfrm>
            <a:off x="353289" y="5140037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平安智慧城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49B87D-107A-4AC6-AF8E-98DEFAD049C7}"/>
              </a:ext>
            </a:extLst>
          </p:cNvPr>
          <p:cNvSpPr txBox="1"/>
          <p:nvPr/>
        </p:nvSpPr>
        <p:spPr>
          <a:xfrm>
            <a:off x="9069184" y="3171707"/>
            <a:ext cx="3541223" cy="231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重树行业地位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增加营收渠道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获得发展空间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72DAA8-2A5F-4E6A-85DF-4D8B1E97C912}"/>
              </a:ext>
            </a:extLst>
          </p:cNvPr>
          <p:cNvSpPr txBox="1"/>
          <p:nvPr/>
        </p:nvSpPr>
        <p:spPr>
          <a:xfrm>
            <a:off x="457200" y="2241086"/>
            <a:ext cx="2069869" cy="230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占场景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获数据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推内容</a:t>
            </a:r>
          </a:p>
        </p:txBody>
      </p:sp>
    </p:spTree>
    <p:extLst>
      <p:ext uri="{BB962C8B-B14F-4D97-AF65-F5344CB8AC3E}">
        <p14:creationId xmlns:p14="http://schemas.microsoft.com/office/powerpoint/2010/main" val="352080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1F6657B-FE30-4B13-94D6-BEF7217C1688}"/>
              </a:ext>
            </a:extLst>
          </p:cNvPr>
          <p:cNvSpPr/>
          <p:nvPr/>
        </p:nvSpPr>
        <p:spPr>
          <a:xfrm>
            <a:off x="2352501" y="3528059"/>
            <a:ext cx="1446415" cy="1446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交通出行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5AA8E95-2684-4B85-93FA-A4EEED001711}"/>
              </a:ext>
            </a:extLst>
          </p:cNvPr>
          <p:cNvSpPr/>
          <p:nvPr/>
        </p:nvSpPr>
        <p:spPr>
          <a:xfrm>
            <a:off x="7018712" y="1727661"/>
            <a:ext cx="4502728" cy="45027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综合生活服务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CFD5713-8B24-4D65-BDCC-C6A836CA63EF}"/>
              </a:ext>
            </a:extLst>
          </p:cNvPr>
          <p:cNvSpPr/>
          <p:nvPr/>
        </p:nvSpPr>
        <p:spPr>
          <a:xfrm>
            <a:off x="4297680" y="3979025"/>
            <a:ext cx="2452255" cy="432261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1E3D92-5B36-48A9-8024-970219F7F254}"/>
              </a:ext>
            </a:extLst>
          </p:cNvPr>
          <p:cNvSpPr txBox="1"/>
          <p:nvPr/>
        </p:nvSpPr>
        <p:spPr>
          <a:xfrm>
            <a:off x="670560" y="315509"/>
            <a:ext cx="8354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跨界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一卡通企业获得更大得发展空间</a:t>
            </a:r>
          </a:p>
        </p:txBody>
      </p:sp>
    </p:spTree>
    <p:extLst>
      <p:ext uri="{BB962C8B-B14F-4D97-AF65-F5344CB8AC3E}">
        <p14:creationId xmlns:p14="http://schemas.microsoft.com/office/powerpoint/2010/main" val="142281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4D8AE2D-F0B8-43F5-B3AD-2CB2EA06DCEE}"/>
              </a:ext>
            </a:extLst>
          </p:cNvPr>
          <p:cNvGrpSpPr/>
          <p:nvPr/>
        </p:nvGrpSpPr>
        <p:grpSpPr>
          <a:xfrm>
            <a:off x="904985" y="5978643"/>
            <a:ext cx="10428447" cy="437617"/>
            <a:chOff x="2530673" y="5671436"/>
            <a:chExt cx="10428447" cy="43761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6762A56-D2A7-4D87-B5B1-CDC20CEE1F0F}"/>
                </a:ext>
              </a:extLst>
            </p:cNvPr>
            <p:cNvSpPr/>
            <p:nvPr/>
          </p:nvSpPr>
          <p:spPr>
            <a:xfrm>
              <a:off x="2530673" y="5671436"/>
              <a:ext cx="1800000" cy="437617"/>
            </a:xfrm>
            <a:prstGeom prst="rect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保险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7E656B-BF8C-470C-9C2D-584C3985629A}"/>
                </a:ext>
              </a:extLst>
            </p:cNvPr>
            <p:cNvSpPr/>
            <p:nvPr/>
          </p:nvSpPr>
          <p:spPr>
            <a:xfrm>
              <a:off x="9002009" y="5671436"/>
              <a:ext cx="1800000" cy="437617"/>
            </a:xfrm>
            <a:prstGeom prst="rect">
              <a:avLst/>
            </a:prstGeom>
            <a:solidFill>
              <a:srgbClr val="008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城市服务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3919DDB-D4BA-43DA-B264-BFE9FCA50498}"/>
                </a:ext>
              </a:extLst>
            </p:cNvPr>
            <p:cNvSpPr/>
            <p:nvPr/>
          </p:nvSpPr>
          <p:spPr>
            <a:xfrm>
              <a:off x="6844897" y="5671436"/>
              <a:ext cx="1800000" cy="437617"/>
            </a:xfrm>
            <a:prstGeom prst="rect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1F62B23-19FF-4C01-9A89-04CC1FBC8612}"/>
                </a:ext>
              </a:extLst>
            </p:cNvPr>
            <p:cNvSpPr/>
            <p:nvPr/>
          </p:nvSpPr>
          <p:spPr>
            <a:xfrm>
              <a:off x="4687785" y="5671436"/>
              <a:ext cx="1800000" cy="437617"/>
            </a:xfrm>
            <a:prstGeom prst="rect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金融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FE116DA-BC27-4B46-BBF3-E9E92BDDC5D2}"/>
                </a:ext>
              </a:extLst>
            </p:cNvPr>
            <p:cNvSpPr/>
            <p:nvPr/>
          </p:nvSpPr>
          <p:spPr>
            <a:xfrm>
              <a:off x="11159120" y="5671436"/>
              <a:ext cx="1800000" cy="437617"/>
            </a:xfrm>
            <a:prstGeom prst="rect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其他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B8114DF-140D-4E17-8B39-31D5C6D9D5F6}"/>
              </a:ext>
            </a:extLst>
          </p:cNvPr>
          <p:cNvSpPr/>
          <p:nvPr/>
        </p:nvSpPr>
        <p:spPr>
          <a:xfrm>
            <a:off x="904985" y="5009911"/>
            <a:ext cx="10428447" cy="69763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平安智慧城市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云框架（业务服务 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运营服务）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DF6267-506A-4026-AB50-9B6E3AC1180B}"/>
              </a:ext>
            </a:extLst>
          </p:cNvPr>
          <p:cNvSpPr txBox="1"/>
          <p:nvPr/>
        </p:nvSpPr>
        <p:spPr>
          <a:xfrm>
            <a:off x="907774" y="3209953"/>
            <a:ext cx="2675372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桂民通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5F2A053-646D-476D-89D2-E13DD00131E6}"/>
              </a:ext>
            </a:extLst>
          </p:cNvPr>
          <p:cNvSpPr txBox="1"/>
          <p:nvPr/>
        </p:nvSpPr>
        <p:spPr>
          <a:xfrm>
            <a:off x="6774514" y="3302286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我的广西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F4D1D1-95F8-4E4F-AAF8-A60D4F7B71D6}"/>
              </a:ext>
            </a:extLst>
          </p:cNvPr>
          <p:cNvSpPr txBox="1"/>
          <p:nvPr/>
        </p:nvSpPr>
        <p:spPr>
          <a:xfrm>
            <a:off x="4126189" y="3302284"/>
            <a:ext cx="2149211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鹏淘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21603D6-1E83-4E31-AC04-8A09285D0A61}"/>
              </a:ext>
            </a:extLst>
          </p:cNvPr>
          <p:cNvSpPr txBox="1"/>
          <p:nvPr/>
        </p:nvSpPr>
        <p:spPr>
          <a:xfrm>
            <a:off x="9850737" y="3302286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2998156-65E4-467B-A6EA-DB0EFF62A367}"/>
              </a:ext>
            </a:extLst>
          </p:cNvPr>
          <p:cNvGrpSpPr/>
          <p:nvPr/>
        </p:nvGrpSpPr>
        <p:grpSpPr>
          <a:xfrm>
            <a:off x="1197796" y="1710180"/>
            <a:ext cx="3046527" cy="791679"/>
            <a:chOff x="2964815" y="3494303"/>
            <a:chExt cx="3046527" cy="791679"/>
          </a:xfrm>
        </p:grpSpPr>
        <p:sp>
          <p:nvSpPr>
            <p:cNvPr id="120" name="AutoShape 1">
              <a:extLst>
                <a:ext uri="{FF2B5EF4-FFF2-40B4-BE49-F238E27FC236}">
                  <a16:creationId xmlns:a16="http://schemas.microsoft.com/office/drawing/2014/main" id="{4BF68CE3-265A-40FD-AB6C-84F99D5AD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AutoShape 2">
              <a:extLst>
                <a:ext uri="{FF2B5EF4-FFF2-40B4-BE49-F238E27FC236}">
                  <a16:creationId xmlns:a16="http://schemas.microsoft.com/office/drawing/2014/main" id="{FB12B166-BCF3-4D1C-B855-61EAED3D3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217BE0CA-4C3A-4E44-8B9E-2A0EC6E2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3" name="AutoShape 5">
              <a:extLst>
                <a:ext uri="{FF2B5EF4-FFF2-40B4-BE49-F238E27FC236}">
                  <a16:creationId xmlns:a16="http://schemas.microsoft.com/office/drawing/2014/main" id="{E1699B17-0E43-4906-8058-8FF2DA19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4" name="AutoShape 6">
              <a:extLst>
                <a:ext uri="{FF2B5EF4-FFF2-40B4-BE49-F238E27FC236}">
                  <a16:creationId xmlns:a16="http://schemas.microsoft.com/office/drawing/2014/main" id="{76C38DFB-89BE-46DB-B1E0-53C6A1C08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5" name="AutoShape 8">
              <a:extLst>
                <a:ext uri="{FF2B5EF4-FFF2-40B4-BE49-F238E27FC236}">
                  <a16:creationId xmlns:a16="http://schemas.microsoft.com/office/drawing/2014/main" id="{95CE4178-13D2-4000-8009-0AC046F0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6" name="AutoShape 9">
              <a:extLst>
                <a:ext uri="{FF2B5EF4-FFF2-40B4-BE49-F238E27FC236}">
                  <a16:creationId xmlns:a16="http://schemas.microsoft.com/office/drawing/2014/main" id="{E7611F01-A0AB-4F1A-B941-C58E49C3F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7" name="AutoShape 11">
              <a:extLst>
                <a:ext uri="{FF2B5EF4-FFF2-40B4-BE49-F238E27FC236}">
                  <a16:creationId xmlns:a16="http://schemas.microsoft.com/office/drawing/2014/main" id="{D52BFFF8-D6BE-48CA-B12C-35E35DC5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8" name="AutoShape 12">
              <a:extLst>
                <a:ext uri="{FF2B5EF4-FFF2-40B4-BE49-F238E27FC236}">
                  <a16:creationId xmlns:a16="http://schemas.microsoft.com/office/drawing/2014/main" id="{DA6C22DD-1682-4C10-85EE-04D7C2B8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A127419-A1A6-4BAB-AB99-4488ED2EB45F}"/>
              </a:ext>
            </a:extLst>
          </p:cNvPr>
          <p:cNvGrpSpPr/>
          <p:nvPr/>
        </p:nvGrpSpPr>
        <p:grpSpPr>
          <a:xfrm>
            <a:off x="4590722" y="1710180"/>
            <a:ext cx="3046527" cy="791679"/>
            <a:chOff x="2964815" y="3494303"/>
            <a:chExt cx="3046527" cy="791679"/>
          </a:xfrm>
        </p:grpSpPr>
        <p:sp>
          <p:nvSpPr>
            <p:cNvPr id="111" name="AutoShape 1">
              <a:extLst>
                <a:ext uri="{FF2B5EF4-FFF2-40B4-BE49-F238E27FC236}">
                  <a16:creationId xmlns:a16="http://schemas.microsoft.com/office/drawing/2014/main" id="{5489F26B-B738-425D-90D3-52B35D7C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2" name="AutoShape 2">
              <a:extLst>
                <a:ext uri="{FF2B5EF4-FFF2-40B4-BE49-F238E27FC236}">
                  <a16:creationId xmlns:a16="http://schemas.microsoft.com/office/drawing/2014/main" id="{AAE73503-F5AC-474A-B24A-1D2C84DA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3" name="AutoShape 3">
              <a:extLst>
                <a:ext uri="{FF2B5EF4-FFF2-40B4-BE49-F238E27FC236}">
                  <a16:creationId xmlns:a16="http://schemas.microsoft.com/office/drawing/2014/main" id="{33C6F7E4-6B5B-4616-B1C5-16CA82CA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4" name="AutoShape 5">
              <a:extLst>
                <a:ext uri="{FF2B5EF4-FFF2-40B4-BE49-F238E27FC236}">
                  <a16:creationId xmlns:a16="http://schemas.microsoft.com/office/drawing/2014/main" id="{D16D8C7A-6EA4-4A86-8450-047BC6ED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5" name="AutoShape 6">
              <a:extLst>
                <a:ext uri="{FF2B5EF4-FFF2-40B4-BE49-F238E27FC236}">
                  <a16:creationId xmlns:a16="http://schemas.microsoft.com/office/drawing/2014/main" id="{9A90F608-6C3F-415B-9647-68069806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6" name="AutoShape 8">
              <a:extLst>
                <a:ext uri="{FF2B5EF4-FFF2-40B4-BE49-F238E27FC236}">
                  <a16:creationId xmlns:a16="http://schemas.microsoft.com/office/drawing/2014/main" id="{43300E54-19FA-4D7B-9437-3845A8A3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7" name="AutoShape 9">
              <a:extLst>
                <a:ext uri="{FF2B5EF4-FFF2-40B4-BE49-F238E27FC236}">
                  <a16:creationId xmlns:a16="http://schemas.microsoft.com/office/drawing/2014/main" id="{ED7420B0-E129-4542-9A62-3C275850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8" name="AutoShape 11">
              <a:extLst>
                <a:ext uri="{FF2B5EF4-FFF2-40B4-BE49-F238E27FC236}">
                  <a16:creationId xmlns:a16="http://schemas.microsoft.com/office/drawing/2014/main" id="{FD9BB937-6FC5-47F6-AB41-4F3EF53B6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AutoShape 12">
              <a:extLst>
                <a:ext uri="{FF2B5EF4-FFF2-40B4-BE49-F238E27FC236}">
                  <a16:creationId xmlns:a16="http://schemas.microsoft.com/office/drawing/2014/main" id="{31054C95-2B2D-45E7-B661-BA6466C4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8E4132-C3D8-415D-9861-5FA44F6F9C04}"/>
              </a:ext>
            </a:extLst>
          </p:cNvPr>
          <p:cNvGrpSpPr/>
          <p:nvPr/>
        </p:nvGrpSpPr>
        <p:grpSpPr>
          <a:xfrm>
            <a:off x="7983647" y="1710180"/>
            <a:ext cx="3046527" cy="791679"/>
            <a:chOff x="2964815" y="3494303"/>
            <a:chExt cx="3046527" cy="791679"/>
          </a:xfrm>
        </p:grpSpPr>
        <p:sp>
          <p:nvSpPr>
            <p:cNvPr id="102" name="AutoShape 1">
              <a:extLst>
                <a:ext uri="{FF2B5EF4-FFF2-40B4-BE49-F238E27FC236}">
                  <a16:creationId xmlns:a16="http://schemas.microsoft.com/office/drawing/2014/main" id="{71833DE2-10F3-4617-B949-24D98C2AE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3" name="AutoShape 2">
              <a:extLst>
                <a:ext uri="{FF2B5EF4-FFF2-40B4-BE49-F238E27FC236}">
                  <a16:creationId xmlns:a16="http://schemas.microsoft.com/office/drawing/2014/main" id="{9A6B1D37-20C8-4A6F-A1AF-3CAD1AE1E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AutoShape 3">
              <a:extLst>
                <a:ext uri="{FF2B5EF4-FFF2-40B4-BE49-F238E27FC236}">
                  <a16:creationId xmlns:a16="http://schemas.microsoft.com/office/drawing/2014/main" id="{8167ED7C-7CAC-4195-8018-7098E96ED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5" name="AutoShape 5">
              <a:extLst>
                <a:ext uri="{FF2B5EF4-FFF2-40B4-BE49-F238E27FC236}">
                  <a16:creationId xmlns:a16="http://schemas.microsoft.com/office/drawing/2014/main" id="{A6835C21-5E10-4284-99CB-0EC9C1B7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AutoShape 6">
              <a:extLst>
                <a:ext uri="{FF2B5EF4-FFF2-40B4-BE49-F238E27FC236}">
                  <a16:creationId xmlns:a16="http://schemas.microsoft.com/office/drawing/2014/main" id="{B4178AA0-E0C2-4AE2-BC4D-FAC64E34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7" name="AutoShape 8">
              <a:extLst>
                <a:ext uri="{FF2B5EF4-FFF2-40B4-BE49-F238E27FC236}">
                  <a16:creationId xmlns:a16="http://schemas.microsoft.com/office/drawing/2014/main" id="{56D8E04C-6EBF-47D9-90E8-22EEC8C57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8" name="AutoShape 9">
              <a:extLst>
                <a:ext uri="{FF2B5EF4-FFF2-40B4-BE49-F238E27FC236}">
                  <a16:creationId xmlns:a16="http://schemas.microsoft.com/office/drawing/2014/main" id="{8B142665-9CB3-4CA6-9CD3-6756C46B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9" name="AutoShape 11">
              <a:extLst>
                <a:ext uri="{FF2B5EF4-FFF2-40B4-BE49-F238E27FC236}">
                  <a16:creationId xmlns:a16="http://schemas.microsoft.com/office/drawing/2014/main" id="{4DC3025E-53BA-4252-8045-F25C9836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0" name="AutoShape 12">
              <a:extLst>
                <a:ext uri="{FF2B5EF4-FFF2-40B4-BE49-F238E27FC236}">
                  <a16:creationId xmlns:a16="http://schemas.microsoft.com/office/drawing/2014/main" id="{A73ECF9D-09E7-4DC3-9202-3BE416006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9" name="Title 1">
            <a:extLst>
              <a:ext uri="{FF2B5EF4-FFF2-40B4-BE49-F238E27FC236}">
                <a16:creationId xmlns:a16="http://schemas.microsoft.com/office/drawing/2014/main" id="{668F0ABA-5815-41C9-AECD-8B56E9EE014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通过一卡通伙伴，平安的应用触达更多的用户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D504B2F-984D-416F-B3A2-E107E23FDBEE}"/>
              </a:ext>
            </a:extLst>
          </p:cNvPr>
          <p:cNvSpPr/>
          <p:nvPr/>
        </p:nvSpPr>
        <p:spPr>
          <a:xfrm>
            <a:off x="1864045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F253E4AF-9FCD-4847-9F14-B60B6F9062FA}"/>
              </a:ext>
            </a:extLst>
          </p:cNvPr>
          <p:cNvSpPr/>
          <p:nvPr/>
        </p:nvSpPr>
        <p:spPr>
          <a:xfrm>
            <a:off x="4518016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88472A94-5303-473A-A96E-AEF9ACB4C93F}"/>
              </a:ext>
            </a:extLst>
          </p:cNvPr>
          <p:cNvSpPr/>
          <p:nvPr/>
        </p:nvSpPr>
        <p:spPr>
          <a:xfrm>
            <a:off x="7637249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上 49">
            <a:extLst>
              <a:ext uri="{FF2B5EF4-FFF2-40B4-BE49-F238E27FC236}">
                <a16:creationId xmlns:a16="http://schemas.microsoft.com/office/drawing/2014/main" id="{9ECF12C9-8021-4D3F-B874-BC859AA56D92}"/>
              </a:ext>
            </a:extLst>
          </p:cNvPr>
          <p:cNvSpPr/>
          <p:nvPr/>
        </p:nvSpPr>
        <p:spPr>
          <a:xfrm>
            <a:off x="10347759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A80391-B540-4DC4-945F-44C985D1BBBB}"/>
              </a:ext>
            </a:extLst>
          </p:cNvPr>
          <p:cNvSpPr/>
          <p:nvPr/>
        </p:nvSpPr>
        <p:spPr>
          <a:xfrm>
            <a:off x="554182" y="4890655"/>
            <a:ext cx="11090563" cy="166947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8CDAEBC8-3ABF-45C3-9112-36768A8BE03F}"/>
              </a:ext>
            </a:extLst>
          </p:cNvPr>
          <p:cNvSpPr/>
          <p:nvPr/>
        </p:nvSpPr>
        <p:spPr>
          <a:xfrm>
            <a:off x="1867297" y="3856284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F0474FD0-6771-4712-A5DD-5F75ECC7D944}"/>
              </a:ext>
            </a:extLst>
          </p:cNvPr>
          <p:cNvSpPr/>
          <p:nvPr/>
        </p:nvSpPr>
        <p:spPr>
          <a:xfrm>
            <a:off x="1864045" y="2588184"/>
            <a:ext cx="465262" cy="65584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5A14E1F-EAEC-4EBC-820F-3FC5EEB7B2EC}"/>
              </a:ext>
            </a:extLst>
          </p:cNvPr>
          <p:cNvGrpSpPr/>
          <p:nvPr/>
        </p:nvGrpSpPr>
        <p:grpSpPr>
          <a:xfrm>
            <a:off x="1197796" y="1704170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56" name="AutoShape 1">
              <a:extLst>
                <a:ext uri="{FF2B5EF4-FFF2-40B4-BE49-F238E27FC236}">
                  <a16:creationId xmlns:a16="http://schemas.microsoft.com/office/drawing/2014/main" id="{207677E0-E9AE-4738-83E8-4E25E4A68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AutoShape 2">
              <a:extLst>
                <a:ext uri="{FF2B5EF4-FFF2-40B4-BE49-F238E27FC236}">
                  <a16:creationId xmlns:a16="http://schemas.microsoft.com/office/drawing/2014/main" id="{E901A3CD-9EDE-42F0-8A73-DA78FBD7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AutoShape 3">
              <a:extLst>
                <a:ext uri="{FF2B5EF4-FFF2-40B4-BE49-F238E27FC236}">
                  <a16:creationId xmlns:a16="http://schemas.microsoft.com/office/drawing/2014/main" id="{5C930DAD-BDDE-446A-A7F4-03BC51A1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AutoShape 5">
              <a:extLst>
                <a:ext uri="{FF2B5EF4-FFF2-40B4-BE49-F238E27FC236}">
                  <a16:creationId xmlns:a16="http://schemas.microsoft.com/office/drawing/2014/main" id="{418096A6-5027-435E-9B54-EB47B0EF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5452B841-0D3C-4297-866F-4F618A396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1" name="AutoShape 8">
              <a:extLst>
                <a:ext uri="{FF2B5EF4-FFF2-40B4-BE49-F238E27FC236}">
                  <a16:creationId xmlns:a16="http://schemas.microsoft.com/office/drawing/2014/main" id="{E2918274-D7C3-4CCF-AD5F-21DC3B8F8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254FD862-506C-41DA-A7B5-B8D3871D4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AutoShape 11">
              <a:extLst>
                <a:ext uri="{FF2B5EF4-FFF2-40B4-BE49-F238E27FC236}">
                  <a16:creationId xmlns:a16="http://schemas.microsoft.com/office/drawing/2014/main" id="{6BA702FB-B247-414E-A49F-9DCCA82D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AutoShape 12">
              <a:extLst>
                <a:ext uri="{FF2B5EF4-FFF2-40B4-BE49-F238E27FC236}">
                  <a16:creationId xmlns:a16="http://schemas.microsoft.com/office/drawing/2014/main" id="{1B175C1C-4F96-4F42-96CD-77B1BED17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5" name="箭头: 上 64">
            <a:extLst>
              <a:ext uri="{FF2B5EF4-FFF2-40B4-BE49-F238E27FC236}">
                <a16:creationId xmlns:a16="http://schemas.microsoft.com/office/drawing/2014/main" id="{BB4BD67C-8374-43FF-8057-49999DF9B5AD}"/>
              </a:ext>
            </a:extLst>
          </p:cNvPr>
          <p:cNvSpPr/>
          <p:nvPr/>
        </p:nvSpPr>
        <p:spPr>
          <a:xfrm>
            <a:off x="10345878" y="3855838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E8ADC453-90C1-49BB-BB47-2A58AD44F814}"/>
              </a:ext>
            </a:extLst>
          </p:cNvPr>
          <p:cNvSpPr/>
          <p:nvPr/>
        </p:nvSpPr>
        <p:spPr>
          <a:xfrm>
            <a:off x="4518016" y="3856284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上 66">
            <a:extLst>
              <a:ext uri="{FF2B5EF4-FFF2-40B4-BE49-F238E27FC236}">
                <a16:creationId xmlns:a16="http://schemas.microsoft.com/office/drawing/2014/main" id="{02FC5EA1-9069-49AA-AF2F-2E3A5026D40A}"/>
              </a:ext>
            </a:extLst>
          </p:cNvPr>
          <p:cNvSpPr/>
          <p:nvPr/>
        </p:nvSpPr>
        <p:spPr>
          <a:xfrm>
            <a:off x="7637249" y="3855838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D157CEC-3756-4175-9B86-E9B3691B0797}"/>
              </a:ext>
            </a:extLst>
          </p:cNvPr>
          <p:cNvGrpSpPr/>
          <p:nvPr/>
        </p:nvGrpSpPr>
        <p:grpSpPr>
          <a:xfrm>
            <a:off x="4595944" y="1712047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69" name="AutoShape 1">
              <a:extLst>
                <a:ext uri="{FF2B5EF4-FFF2-40B4-BE49-F238E27FC236}">
                  <a16:creationId xmlns:a16="http://schemas.microsoft.com/office/drawing/2014/main" id="{9C6104BF-6385-413B-AE1C-E2FAC4EFE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AutoShape 2">
              <a:extLst>
                <a:ext uri="{FF2B5EF4-FFF2-40B4-BE49-F238E27FC236}">
                  <a16:creationId xmlns:a16="http://schemas.microsoft.com/office/drawing/2014/main" id="{EE0826B0-6606-439A-8819-E20E937D5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0D36B058-626C-4E5E-B002-2C5CFBA2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AutoShape 5">
              <a:extLst>
                <a:ext uri="{FF2B5EF4-FFF2-40B4-BE49-F238E27FC236}">
                  <a16:creationId xmlns:a16="http://schemas.microsoft.com/office/drawing/2014/main" id="{C3DB7D41-5432-4810-9C73-CA46AA00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AutoShape 6">
              <a:extLst>
                <a:ext uri="{FF2B5EF4-FFF2-40B4-BE49-F238E27FC236}">
                  <a16:creationId xmlns:a16="http://schemas.microsoft.com/office/drawing/2014/main" id="{5FF81967-B67C-477D-9CEC-763998CB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AutoShape 8">
              <a:extLst>
                <a:ext uri="{FF2B5EF4-FFF2-40B4-BE49-F238E27FC236}">
                  <a16:creationId xmlns:a16="http://schemas.microsoft.com/office/drawing/2014/main" id="{B15ACEEE-22FB-4AE0-B40F-8506F47B8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AutoShape 9">
              <a:extLst>
                <a:ext uri="{FF2B5EF4-FFF2-40B4-BE49-F238E27FC236}">
                  <a16:creationId xmlns:a16="http://schemas.microsoft.com/office/drawing/2014/main" id="{1B11A07A-D7A9-44BB-B1D0-4AADD2EB1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6" name="AutoShape 11">
              <a:extLst>
                <a:ext uri="{FF2B5EF4-FFF2-40B4-BE49-F238E27FC236}">
                  <a16:creationId xmlns:a16="http://schemas.microsoft.com/office/drawing/2014/main" id="{8987993E-1215-4534-91C3-80F662CCF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AutoShape 12">
              <a:extLst>
                <a:ext uri="{FF2B5EF4-FFF2-40B4-BE49-F238E27FC236}">
                  <a16:creationId xmlns:a16="http://schemas.microsoft.com/office/drawing/2014/main" id="{98649ED7-C0CB-4863-A510-7A9304CAB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C693249-5CDE-472E-B410-C42FAE532601}"/>
              </a:ext>
            </a:extLst>
          </p:cNvPr>
          <p:cNvGrpSpPr/>
          <p:nvPr/>
        </p:nvGrpSpPr>
        <p:grpSpPr>
          <a:xfrm>
            <a:off x="7987676" y="1704776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79" name="AutoShape 1">
              <a:extLst>
                <a:ext uri="{FF2B5EF4-FFF2-40B4-BE49-F238E27FC236}">
                  <a16:creationId xmlns:a16="http://schemas.microsoft.com/office/drawing/2014/main" id="{813A6FE5-CAE7-463E-BD45-5C48B211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AutoShape 2">
              <a:extLst>
                <a:ext uri="{FF2B5EF4-FFF2-40B4-BE49-F238E27FC236}">
                  <a16:creationId xmlns:a16="http://schemas.microsoft.com/office/drawing/2014/main" id="{6AA0FDAD-1E4F-4006-815C-16F8F419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8683234A-F2D8-4D08-85BE-0D4C9F649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2" name="AutoShape 5">
              <a:extLst>
                <a:ext uri="{FF2B5EF4-FFF2-40B4-BE49-F238E27FC236}">
                  <a16:creationId xmlns:a16="http://schemas.microsoft.com/office/drawing/2014/main" id="{A771ED35-0865-4427-9CC6-B31B7882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A6733743-ECF6-44A5-8F6D-7119BE8C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AutoShape 8">
              <a:extLst>
                <a:ext uri="{FF2B5EF4-FFF2-40B4-BE49-F238E27FC236}">
                  <a16:creationId xmlns:a16="http://schemas.microsoft.com/office/drawing/2014/main" id="{D5744505-0769-4613-86CC-40A47B7A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AutoShape 9">
              <a:extLst>
                <a:ext uri="{FF2B5EF4-FFF2-40B4-BE49-F238E27FC236}">
                  <a16:creationId xmlns:a16="http://schemas.microsoft.com/office/drawing/2014/main" id="{43D1B805-75F0-419F-8A51-7A4D9819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AutoShape 11">
              <a:extLst>
                <a:ext uri="{FF2B5EF4-FFF2-40B4-BE49-F238E27FC236}">
                  <a16:creationId xmlns:a16="http://schemas.microsoft.com/office/drawing/2014/main" id="{1B45760E-1C0A-4096-8E40-846DE320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0" name="AutoShape 12">
              <a:extLst>
                <a:ext uri="{FF2B5EF4-FFF2-40B4-BE49-F238E27FC236}">
                  <a16:creationId xmlns:a16="http://schemas.microsoft.com/office/drawing/2014/main" id="{7B0F2446-F42B-4865-8BC2-3FA6E96B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 animBg="1"/>
      <p:bldP spid="54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658426F9-8575-4DD3-B28F-CAEE73FD96F2}"/>
              </a:ext>
            </a:extLst>
          </p:cNvPr>
          <p:cNvSpPr txBox="1"/>
          <p:nvPr/>
        </p:nvSpPr>
        <p:spPr>
          <a:xfrm>
            <a:off x="9954483" y="164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CA9EA27A-03BC-47AE-9EA3-16291DDB6FF1}"/>
              </a:ext>
            </a:extLst>
          </p:cNvPr>
          <p:cNvSpPr txBox="1"/>
          <p:nvPr/>
        </p:nvSpPr>
        <p:spPr>
          <a:xfrm>
            <a:off x="9954483" y="243946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行业聚焦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5DEF13B8-5E23-46E0-BE9A-FF11651DC261}"/>
              </a:ext>
            </a:extLst>
          </p:cNvPr>
          <p:cNvSpPr txBox="1"/>
          <p:nvPr/>
        </p:nvSpPr>
        <p:spPr>
          <a:xfrm>
            <a:off x="9954483" y="31761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发展模式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904A6E66-8822-42E8-866D-98B56C2C5F87}"/>
              </a:ext>
            </a:extLst>
          </p:cNvPr>
          <p:cNvSpPr txBox="1"/>
          <p:nvPr/>
        </p:nvSpPr>
        <p:spPr>
          <a:xfrm>
            <a:off x="9973719" y="439105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个支柱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322799-A4AD-4541-9DC7-EA2E7904C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1" y="1181455"/>
            <a:ext cx="8911447" cy="52637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E859054-430F-492C-881B-7D4A817D766F}"/>
              </a:ext>
            </a:extLst>
          </p:cNvPr>
          <p:cNvSpPr/>
          <p:nvPr/>
        </p:nvSpPr>
        <p:spPr>
          <a:xfrm>
            <a:off x="6230532" y="2301766"/>
            <a:ext cx="2352216" cy="48557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E4E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智慧城市大生态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6F78143-C579-4486-9706-85B9025AEEC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平安整体战略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7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1896FB7-3A1A-43A0-84B0-23BB1F2F3BC7}"/>
              </a:ext>
            </a:extLst>
          </p:cNvPr>
          <p:cNvGrpSpPr/>
          <p:nvPr/>
        </p:nvGrpSpPr>
        <p:grpSpPr>
          <a:xfrm>
            <a:off x="339890" y="37070"/>
            <a:ext cx="7135030" cy="7483279"/>
            <a:chOff x="2923370" y="1397561"/>
            <a:chExt cx="5856451" cy="6142295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D4B3289A-DBB2-4238-99FF-5703D2CBE903}"/>
                </a:ext>
              </a:extLst>
            </p:cNvPr>
            <p:cNvGrpSpPr/>
            <p:nvPr/>
          </p:nvGrpSpPr>
          <p:grpSpPr>
            <a:xfrm>
              <a:off x="2923370" y="1397561"/>
              <a:ext cx="5856451" cy="6142295"/>
              <a:chOff x="2217738" y="685801"/>
              <a:chExt cx="3879850" cy="4648199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55DA62F1-0C82-4C86-95A2-4A37BB77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225" y="1738313"/>
                <a:ext cx="1249363" cy="1571625"/>
              </a:xfrm>
              <a:custGeom>
                <a:avLst/>
                <a:gdLst/>
                <a:ahLst/>
                <a:cxnLst>
                  <a:cxn ang="0">
                    <a:pos x="121" y="582"/>
                  </a:cxn>
                  <a:cxn ang="0">
                    <a:pos x="192" y="508"/>
                  </a:cxn>
                  <a:cxn ang="0">
                    <a:pos x="529" y="160"/>
                  </a:cxn>
                  <a:cxn ang="0">
                    <a:pos x="716" y="174"/>
                  </a:cxn>
                  <a:cxn ang="0">
                    <a:pos x="593" y="375"/>
                  </a:cxn>
                  <a:cxn ang="0">
                    <a:pos x="483" y="536"/>
                  </a:cxn>
                  <a:cxn ang="0">
                    <a:pos x="350" y="734"/>
                  </a:cxn>
                  <a:cxn ang="0">
                    <a:pos x="339" y="792"/>
                  </a:cxn>
                  <a:cxn ang="0">
                    <a:pos x="121" y="582"/>
                  </a:cxn>
                </a:cxnLst>
                <a:rect l="0" t="0" r="r" b="b"/>
                <a:pathLst>
                  <a:path w="726" h="914">
                    <a:moveTo>
                      <a:pt x="121" y="582"/>
                    </a:moveTo>
                    <a:cubicBezTo>
                      <a:pt x="144" y="569"/>
                      <a:pt x="170" y="538"/>
                      <a:pt x="192" y="508"/>
                    </a:cubicBezTo>
                    <a:cubicBezTo>
                      <a:pt x="269" y="485"/>
                      <a:pt x="431" y="301"/>
                      <a:pt x="529" y="160"/>
                    </a:cubicBezTo>
                    <a:cubicBezTo>
                      <a:pt x="640" y="0"/>
                      <a:pt x="726" y="92"/>
                      <a:pt x="716" y="174"/>
                    </a:cubicBezTo>
                    <a:cubicBezTo>
                      <a:pt x="706" y="257"/>
                      <a:pt x="631" y="315"/>
                      <a:pt x="593" y="375"/>
                    </a:cubicBezTo>
                    <a:cubicBezTo>
                      <a:pt x="555" y="434"/>
                      <a:pt x="564" y="421"/>
                      <a:pt x="483" y="536"/>
                    </a:cubicBezTo>
                    <a:cubicBezTo>
                      <a:pt x="340" y="679"/>
                      <a:pt x="350" y="734"/>
                      <a:pt x="350" y="734"/>
                    </a:cubicBezTo>
                    <a:cubicBezTo>
                      <a:pt x="350" y="734"/>
                      <a:pt x="348" y="748"/>
                      <a:pt x="339" y="792"/>
                    </a:cubicBezTo>
                    <a:cubicBezTo>
                      <a:pt x="0" y="914"/>
                      <a:pt x="70" y="612"/>
                      <a:pt x="121" y="582"/>
                    </a:cubicBezTo>
                    <a:close/>
                  </a:path>
                </a:pathLst>
              </a:custGeom>
              <a:solidFill>
                <a:srgbClr val="00B0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8D71E7FA-6403-4281-8F87-C1A50597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1019175"/>
                <a:ext cx="876300" cy="1795462"/>
              </a:xfrm>
              <a:custGeom>
                <a:avLst/>
                <a:gdLst/>
                <a:ahLst/>
                <a:cxnLst>
                  <a:cxn ang="0">
                    <a:pos x="150" y="1042"/>
                  </a:cxn>
                  <a:cxn ang="0">
                    <a:pos x="109" y="1038"/>
                  </a:cxn>
                  <a:cxn ang="0">
                    <a:pos x="127" y="1002"/>
                  </a:cxn>
                  <a:cxn ang="0">
                    <a:pos x="109" y="1038"/>
                  </a:cxn>
                  <a:cxn ang="0">
                    <a:pos x="56" y="781"/>
                  </a:cxn>
                  <a:cxn ang="0">
                    <a:pos x="98" y="710"/>
                  </a:cxn>
                  <a:cxn ang="0">
                    <a:pos x="207" y="357"/>
                  </a:cxn>
                  <a:cxn ang="0">
                    <a:pos x="260" y="168"/>
                  </a:cxn>
                  <a:cxn ang="0">
                    <a:pos x="399" y="11"/>
                  </a:cxn>
                  <a:cxn ang="0">
                    <a:pos x="395" y="351"/>
                  </a:cxn>
                  <a:cxn ang="0">
                    <a:pos x="330" y="648"/>
                  </a:cxn>
                  <a:cxn ang="0">
                    <a:pos x="288" y="884"/>
                  </a:cxn>
                  <a:cxn ang="0">
                    <a:pos x="150" y="1042"/>
                  </a:cxn>
                </a:cxnLst>
                <a:rect l="0" t="0" r="r" b="b"/>
                <a:pathLst>
                  <a:path w="510" h="1044">
                    <a:moveTo>
                      <a:pt x="150" y="1042"/>
                    </a:moveTo>
                    <a:cubicBezTo>
                      <a:pt x="136" y="1042"/>
                      <a:pt x="122" y="1041"/>
                      <a:pt x="109" y="1038"/>
                    </a:cubicBezTo>
                    <a:cubicBezTo>
                      <a:pt x="121" y="1015"/>
                      <a:pt x="127" y="1002"/>
                      <a:pt x="127" y="1002"/>
                    </a:cubicBezTo>
                    <a:cubicBezTo>
                      <a:pt x="127" y="1002"/>
                      <a:pt x="121" y="1015"/>
                      <a:pt x="109" y="1038"/>
                    </a:cubicBezTo>
                    <a:cubicBezTo>
                      <a:pt x="40" y="1024"/>
                      <a:pt x="0" y="969"/>
                      <a:pt x="56" y="781"/>
                    </a:cubicBezTo>
                    <a:cubicBezTo>
                      <a:pt x="73" y="771"/>
                      <a:pt x="88" y="749"/>
                      <a:pt x="98" y="710"/>
                    </a:cubicBezTo>
                    <a:cubicBezTo>
                      <a:pt x="123" y="546"/>
                      <a:pt x="174" y="408"/>
                      <a:pt x="207" y="357"/>
                    </a:cubicBezTo>
                    <a:cubicBezTo>
                      <a:pt x="224" y="306"/>
                      <a:pt x="211" y="273"/>
                      <a:pt x="260" y="168"/>
                    </a:cubicBezTo>
                    <a:cubicBezTo>
                      <a:pt x="304" y="18"/>
                      <a:pt x="327" y="0"/>
                      <a:pt x="399" y="11"/>
                    </a:cubicBezTo>
                    <a:cubicBezTo>
                      <a:pt x="510" y="35"/>
                      <a:pt x="437" y="226"/>
                      <a:pt x="395" y="351"/>
                    </a:cubicBezTo>
                    <a:cubicBezTo>
                      <a:pt x="353" y="476"/>
                      <a:pt x="398" y="503"/>
                      <a:pt x="330" y="648"/>
                    </a:cubicBezTo>
                    <a:cubicBezTo>
                      <a:pt x="277" y="762"/>
                      <a:pt x="276" y="832"/>
                      <a:pt x="288" y="884"/>
                    </a:cubicBezTo>
                    <a:cubicBezTo>
                      <a:pt x="263" y="951"/>
                      <a:pt x="215" y="1044"/>
                      <a:pt x="150" y="1042"/>
                    </a:cubicBezTo>
                    <a:close/>
                  </a:path>
                </a:pathLst>
              </a:custGeom>
              <a:solidFill>
                <a:srgbClr val="0175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EDD33267-131F-406A-9D0D-DC38C8504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85801"/>
                <a:ext cx="652463" cy="2127250"/>
              </a:xfrm>
              <a:custGeom>
                <a:avLst/>
                <a:gdLst/>
                <a:ahLst/>
                <a:cxnLst>
                  <a:cxn ang="0">
                    <a:pos x="260" y="1056"/>
                  </a:cxn>
                  <a:cxn ang="0">
                    <a:pos x="157" y="1236"/>
                  </a:cxn>
                  <a:cxn ang="0">
                    <a:pos x="46" y="1069"/>
                  </a:cxn>
                  <a:cxn ang="0">
                    <a:pos x="43" y="902"/>
                  </a:cxn>
                  <a:cxn ang="0">
                    <a:pos x="41" y="801"/>
                  </a:cxn>
                  <a:cxn ang="0">
                    <a:pos x="52" y="495"/>
                  </a:cxn>
                  <a:cxn ang="0">
                    <a:pos x="67" y="317"/>
                  </a:cxn>
                  <a:cxn ang="0">
                    <a:pos x="184" y="13"/>
                  </a:cxn>
                  <a:cxn ang="0">
                    <a:pos x="276" y="349"/>
                  </a:cxn>
                  <a:cxn ang="0">
                    <a:pos x="273" y="634"/>
                  </a:cxn>
                  <a:cxn ang="0">
                    <a:pos x="271" y="957"/>
                  </a:cxn>
                  <a:cxn ang="0">
                    <a:pos x="273" y="960"/>
                  </a:cxn>
                  <a:cxn ang="0">
                    <a:pos x="260" y="1056"/>
                  </a:cxn>
                </a:cxnLst>
                <a:rect l="0" t="0" r="r" b="b"/>
                <a:pathLst>
                  <a:path w="379" h="1237">
                    <a:moveTo>
                      <a:pt x="260" y="1056"/>
                    </a:moveTo>
                    <a:cubicBezTo>
                      <a:pt x="263" y="1080"/>
                      <a:pt x="265" y="1232"/>
                      <a:pt x="157" y="1236"/>
                    </a:cubicBezTo>
                    <a:cubicBezTo>
                      <a:pt x="53" y="1237"/>
                      <a:pt x="0" y="1195"/>
                      <a:pt x="46" y="1069"/>
                    </a:cubicBezTo>
                    <a:cubicBezTo>
                      <a:pt x="78" y="979"/>
                      <a:pt x="57" y="929"/>
                      <a:pt x="43" y="902"/>
                    </a:cubicBezTo>
                    <a:cubicBezTo>
                      <a:pt x="45" y="877"/>
                      <a:pt x="44" y="844"/>
                      <a:pt x="41" y="801"/>
                    </a:cubicBezTo>
                    <a:cubicBezTo>
                      <a:pt x="25" y="608"/>
                      <a:pt x="46" y="530"/>
                      <a:pt x="52" y="495"/>
                    </a:cubicBezTo>
                    <a:cubicBezTo>
                      <a:pt x="57" y="460"/>
                      <a:pt x="71" y="377"/>
                      <a:pt x="67" y="317"/>
                    </a:cubicBezTo>
                    <a:cubicBezTo>
                      <a:pt x="81" y="70"/>
                      <a:pt x="86" y="18"/>
                      <a:pt x="184" y="13"/>
                    </a:cubicBezTo>
                    <a:cubicBezTo>
                      <a:pt x="379" y="0"/>
                      <a:pt x="276" y="349"/>
                      <a:pt x="276" y="349"/>
                    </a:cubicBezTo>
                    <a:cubicBezTo>
                      <a:pt x="276" y="349"/>
                      <a:pt x="276" y="584"/>
                      <a:pt x="273" y="634"/>
                    </a:cubicBezTo>
                    <a:cubicBezTo>
                      <a:pt x="269" y="683"/>
                      <a:pt x="262" y="892"/>
                      <a:pt x="271" y="957"/>
                    </a:cubicBezTo>
                    <a:cubicBezTo>
                      <a:pt x="272" y="958"/>
                      <a:pt x="273" y="959"/>
                      <a:pt x="273" y="960"/>
                    </a:cubicBezTo>
                    <a:cubicBezTo>
                      <a:pt x="266" y="998"/>
                      <a:pt x="258" y="1043"/>
                      <a:pt x="260" y="1056"/>
                    </a:cubicBezTo>
                    <a:close/>
                  </a:path>
                </a:pathLst>
              </a:custGeom>
              <a:solidFill>
                <a:srgbClr val="FA9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8E9130F-8CE1-45E2-96B2-B0B15F02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313" y="1063625"/>
                <a:ext cx="806450" cy="1941512"/>
              </a:xfrm>
              <a:custGeom>
                <a:avLst/>
                <a:gdLst/>
                <a:ahLst/>
                <a:cxnLst>
                  <a:cxn ang="0">
                    <a:pos x="427" y="839"/>
                  </a:cxn>
                  <a:cxn ang="0">
                    <a:pos x="427" y="1071"/>
                  </a:cxn>
                  <a:cxn ang="0">
                    <a:pos x="175" y="1110"/>
                  </a:cxn>
                  <a:cxn ang="0">
                    <a:pos x="210" y="880"/>
                  </a:cxn>
                  <a:cxn ang="0">
                    <a:pos x="132" y="645"/>
                  </a:cxn>
                  <a:cxn ang="0">
                    <a:pos x="78" y="486"/>
                  </a:cxn>
                  <a:cxn ang="0">
                    <a:pos x="25" y="226"/>
                  </a:cxn>
                  <a:cxn ang="0">
                    <a:pos x="85" y="0"/>
                  </a:cxn>
                  <a:cxn ang="0">
                    <a:pos x="221" y="264"/>
                  </a:cxn>
                  <a:cxn ang="0">
                    <a:pos x="320" y="573"/>
                  </a:cxn>
                  <a:cxn ang="0">
                    <a:pos x="380" y="718"/>
                  </a:cxn>
                  <a:cxn ang="0">
                    <a:pos x="415" y="763"/>
                  </a:cxn>
                  <a:cxn ang="0">
                    <a:pos x="427" y="839"/>
                  </a:cxn>
                </a:cxnLst>
                <a:rect l="0" t="0" r="r" b="b"/>
                <a:pathLst>
                  <a:path w="469" h="1129">
                    <a:moveTo>
                      <a:pt x="427" y="839"/>
                    </a:moveTo>
                    <a:cubicBezTo>
                      <a:pt x="423" y="861"/>
                      <a:pt x="469" y="1009"/>
                      <a:pt x="427" y="1071"/>
                    </a:cubicBezTo>
                    <a:cubicBezTo>
                      <a:pt x="394" y="1121"/>
                      <a:pt x="266" y="1129"/>
                      <a:pt x="175" y="1110"/>
                    </a:cubicBezTo>
                    <a:cubicBezTo>
                      <a:pt x="192" y="1019"/>
                      <a:pt x="210" y="880"/>
                      <a:pt x="210" y="880"/>
                    </a:cubicBezTo>
                    <a:cubicBezTo>
                      <a:pt x="210" y="880"/>
                      <a:pt x="168" y="745"/>
                      <a:pt x="132" y="645"/>
                    </a:cubicBezTo>
                    <a:cubicBezTo>
                      <a:pt x="74" y="546"/>
                      <a:pt x="78" y="486"/>
                      <a:pt x="78" y="486"/>
                    </a:cubicBezTo>
                    <a:cubicBezTo>
                      <a:pt x="78" y="486"/>
                      <a:pt x="50" y="333"/>
                      <a:pt x="25" y="226"/>
                    </a:cubicBezTo>
                    <a:cubicBezTo>
                      <a:pt x="0" y="118"/>
                      <a:pt x="17" y="5"/>
                      <a:pt x="85" y="0"/>
                    </a:cubicBezTo>
                    <a:cubicBezTo>
                      <a:pt x="238" y="28"/>
                      <a:pt x="223" y="241"/>
                      <a:pt x="221" y="264"/>
                    </a:cubicBezTo>
                    <a:cubicBezTo>
                      <a:pt x="221" y="264"/>
                      <a:pt x="311" y="475"/>
                      <a:pt x="320" y="573"/>
                    </a:cubicBezTo>
                    <a:cubicBezTo>
                      <a:pt x="366" y="655"/>
                      <a:pt x="357" y="659"/>
                      <a:pt x="380" y="718"/>
                    </a:cubicBezTo>
                    <a:cubicBezTo>
                      <a:pt x="390" y="743"/>
                      <a:pt x="403" y="756"/>
                      <a:pt x="415" y="763"/>
                    </a:cubicBezTo>
                    <a:cubicBezTo>
                      <a:pt x="423" y="798"/>
                      <a:pt x="428" y="830"/>
                      <a:pt x="427" y="839"/>
                    </a:cubicBezTo>
                    <a:close/>
                  </a:path>
                </a:pathLst>
              </a:custGeom>
              <a:solidFill>
                <a:srgbClr val="DF36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43FEF939-C6F1-449D-93E0-3FB3870B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450" y="2236788"/>
                <a:ext cx="1330325" cy="1373187"/>
              </a:xfrm>
              <a:custGeom>
                <a:avLst/>
                <a:gdLst/>
                <a:ahLst/>
                <a:cxnLst>
                  <a:cxn ang="0">
                    <a:pos x="774" y="330"/>
                  </a:cxn>
                  <a:cxn ang="0">
                    <a:pos x="379" y="798"/>
                  </a:cxn>
                  <a:cxn ang="0">
                    <a:pos x="0" y="688"/>
                  </a:cxn>
                  <a:cxn ang="0">
                    <a:pos x="109" y="497"/>
                  </a:cxn>
                  <a:cxn ang="0">
                    <a:pos x="126" y="428"/>
                  </a:cxn>
                  <a:cxn ang="0">
                    <a:pos x="378" y="389"/>
                  </a:cxn>
                  <a:cxn ang="0">
                    <a:pos x="378" y="157"/>
                  </a:cxn>
                  <a:cxn ang="0">
                    <a:pos x="366" y="81"/>
                  </a:cxn>
                  <a:cxn ang="0">
                    <a:pos x="395" y="88"/>
                  </a:cxn>
                  <a:cxn ang="0">
                    <a:pos x="424" y="0"/>
                  </a:cxn>
                  <a:cxn ang="0">
                    <a:pos x="427" y="167"/>
                  </a:cxn>
                  <a:cxn ang="0">
                    <a:pos x="538" y="334"/>
                  </a:cxn>
                  <a:cxn ang="0">
                    <a:pos x="641" y="154"/>
                  </a:cxn>
                  <a:cxn ang="0">
                    <a:pos x="654" y="58"/>
                  </a:cxn>
                  <a:cxn ang="0">
                    <a:pos x="721" y="73"/>
                  </a:cxn>
                  <a:cxn ang="0">
                    <a:pos x="774" y="330"/>
                  </a:cxn>
                </a:cxnLst>
                <a:rect l="0" t="0" r="r" b="b"/>
                <a:pathLst>
                  <a:path w="774" h="798">
                    <a:moveTo>
                      <a:pt x="774" y="330"/>
                    </a:moveTo>
                    <a:cubicBezTo>
                      <a:pt x="720" y="430"/>
                      <a:pt x="561" y="707"/>
                      <a:pt x="379" y="798"/>
                    </a:cubicBezTo>
                    <a:cubicBezTo>
                      <a:pt x="269" y="751"/>
                      <a:pt x="100" y="710"/>
                      <a:pt x="0" y="688"/>
                    </a:cubicBezTo>
                    <a:cubicBezTo>
                      <a:pt x="65" y="629"/>
                      <a:pt x="97" y="526"/>
                      <a:pt x="109" y="497"/>
                    </a:cubicBezTo>
                    <a:cubicBezTo>
                      <a:pt x="114" y="485"/>
                      <a:pt x="120" y="459"/>
                      <a:pt x="126" y="428"/>
                    </a:cubicBezTo>
                    <a:cubicBezTo>
                      <a:pt x="217" y="447"/>
                      <a:pt x="345" y="439"/>
                      <a:pt x="378" y="389"/>
                    </a:cubicBezTo>
                    <a:cubicBezTo>
                      <a:pt x="420" y="327"/>
                      <a:pt x="374" y="179"/>
                      <a:pt x="378" y="157"/>
                    </a:cubicBezTo>
                    <a:cubicBezTo>
                      <a:pt x="379" y="148"/>
                      <a:pt x="374" y="116"/>
                      <a:pt x="366" y="81"/>
                    </a:cubicBezTo>
                    <a:cubicBezTo>
                      <a:pt x="382" y="90"/>
                      <a:pt x="395" y="88"/>
                      <a:pt x="395" y="88"/>
                    </a:cubicBezTo>
                    <a:cubicBezTo>
                      <a:pt x="395" y="88"/>
                      <a:pt x="418" y="80"/>
                      <a:pt x="424" y="0"/>
                    </a:cubicBezTo>
                    <a:cubicBezTo>
                      <a:pt x="438" y="27"/>
                      <a:pt x="459" y="77"/>
                      <a:pt x="427" y="167"/>
                    </a:cubicBezTo>
                    <a:cubicBezTo>
                      <a:pt x="381" y="293"/>
                      <a:pt x="434" y="335"/>
                      <a:pt x="538" y="334"/>
                    </a:cubicBezTo>
                    <a:cubicBezTo>
                      <a:pt x="646" y="330"/>
                      <a:pt x="644" y="178"/>
                      <a:pt x="641" y="154"/>
                    </a:cubicBezTo>
                    <a:cubicBezTo>
                      <a:pt x="639" y="141"/>
                      <a:pt x="647" y="96"/>
                      <a:pt x="654" y="58"/>
                    </a:cubicBezTo>
                    <a:cubicBezTo>
                      <a:pt x="670" y="77"/>
                      <a:pt x="697" y="88"/>
                      <a:pt x="721" y="73"/>
                    </a:cubicBezTo>
                    <a:cubicBezTo>
                      <a:pt x="665" y="261"/>
                      <a:pt x="705" y="316"/>
                      <a:pt x="774" y="330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6FF2D893-4F82-4B12-AADD-31726290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4184650"/>
                <a:ext cx="1177925" cy="1149350"/>
              </a:xfrm>
              <a:custGeom>
                <a:avLst/>
                <a:gdLst/>
                <a:ahLst/>
                <a:cxnLst>
                  <a:cxn ang="0">
                    <a:pos x="324" y="4"/>
                  </a:cxn>
                  <a:cxn ang="0">
                    <a:pos x="355" y="0"/>
                  </a:cxn>
                  <a:cxn ang="0">
                    <a:pos x="382" y="45"/>
                  </a:cxn>
                  <a:cxn ang="0">
                    <a:pos x="662" y="125"/>
                  </a:cxn>
                  <a:cxn ang="0">
                    <a:pos x="667" y="468"/>
                  </a:cxn>
                  <a:cxn ang="0">
                    <a:pos x="0" y="468"/>
                  </a:cxn>
                  <a:cxn ang="0">
                    <a:pos x="11" y="142"/>
                  </a:cxn>
                  <a:cxn ang="0">
                    <a:pos x="3" y="119"/>
                  </a:cxn>
                  <a:cxn ang="0">
                    <a:pos x="324" y="4"/>
                  </a:cxn>
                </a:cxnLst>
                <a:rect l="0" t="0" r="r" b="b"/>
                <a:pathLst>
                  <a:path w="685" h="669">
                    <a:moveTo>
                      <a:pt x="324" y="4"/>
                    </a:moveTo>
                    <a:cubicBezTo>
                      <a:pt x="355" y="0"/>
                      <a:pt x="355" y="0"/>
                      <a:pt x="355" y="0"/>
                    </a:cubicBezTo>
                    <a:cubicBezTo>
                      <a:pt x="362" y="21"/>
                      <a:pt x="372" y="37"/>
                      <a:pt x="382" y="45"/>
                    </a:cubicBezTo>
                    <a:cubicBezTo>
                      <a:pt x="425" y="79"/>
                      <a:pt x="560" y="133"/>
                      <a:pt x="662" y="125"/>
                    </a:cubicBezTo>
                    <a:cubicBezTo>
                      <a:pt x="629" y="223"/>
                      <a:pt x="653" y="318"/>
                      <a:pt x="667" y="468"/>
                    </a:cubicBezTo>
                    <a:cubicBezTo>
                      <a:pt x="685" y="669"/>
                      <a:pt x="0" y="468"/>
                      <a:pt x="0" y="468"/>
                    </a:cubicBezTo>
                    <a:cubicBezTo>
                      <a:pt x="0" y="468"/>
                      <a:pt x="12" y="164"/>
                      <a:pt x="11" y="142"/>
                    </a:cubicBezTo>
                    <a:cubicBezTo>
                      <a:pt x="11" y="135"/>
                      <a:pt x="10" y="129"/>
                      <a:pt x="3" y="119"/>
                    </a:cubicBezTo>
                    <a:cubicBezTo>
                      <a:pt x="250" y="206"/>
                      <a:pt x="316" y="118"/>
                      <a:pt x="324" y="4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360D7332-635C-4970-95B5-67B65C8B9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5" y="2540000"/>
                <a:ext cx="1306513" cy="1651000"/>
              </a:xfrm>
              <a:custGeom>
                <a:avLst/>
                <a:gdLst/>
                <a:ahLst/>
                <a:cxnLst>
                  <a:cxn ang="0">
                    <a:pos x="343" y="471"/>
                  </a:cxn>
                  <a:cxn ang="0">
                    <a:pos x="172" y="956"/>
                  </a:cxn>
                  <a:cxn ang="0">
                    <a:pos x="141" y="960"/>
                  </a:cxn>
                  <a:cxn ang="0">
                    <a:pos x="110" y="705"/>
                  </a:cxn>
                  <a:cxn ang="0">
                    <a:pos x="0" y="622"/>
                  </a:cxn>
                  <a:cxn ang="0">
                    <a:pos x="395" y="154"/>
                  </a:cxn>
                  <a:cxn ang="0">
                    <a:pos x="436" y="158"/>
                  </a:cxn>
                  <a:cxn ang="0">
                    <a:pos x="574" y="0"/>
                  </a:cxn>
                  <a:cxn ang="0">
                    <a:pos x="587" y="41"/>
                  </a:cxn>
                  <a:cxn ang="0">
                    <a:pos x="613" y="42"/>
                  </a:cxn>
                  <a:cxn ang="0">
                    <a:pos x="542" y="116"/>
                  </a:cxn>
                  <a:cxn ang="0">
                    <a:pos x="760" y="326"/>
                  </a:cxn>
                  <a:cxn ang="0">
                    <a:pos x="724" y="512"/>
                  </a:cxn>
                  <a:cxn ang="0">
                    <a:pos x="709" y="591"/>
                  </a:cxn>
                  <a:cxn ang="0">
                    <a:pos x="343" y="471"/>
                  </a:cxn>
                </a:cxnLst>
                <a:rect l="0" t="0" r="r" b="b"/>
                <a:pathLst>
                  <a:path w="760" h="960">
                    <a:moveTo>
                      <a:pt x="343" y="471"/>
                    </a:moveTo>
                    <a:cubicBezTo>
                      <a:pt x="155" y="661"/>
                      <a:pt x="141" y="863"/>
                      <a:pt x="172" y="956"/>
                    </a:cubicBezTo>
                    <a:cubicBezTo>
                      <a:pt x="141" y="960"/>
                      <a:pt x="141" y="960"/>
                      <a:pt x="141" y="960"/>
                    </a:cubicBezTo>
                    <a:cubicBezTo>
                      <a:pt x="147" y="865"/>
                      <a:pt x="114" y="751"/>
                      <a:pt x="110" y="705"/>
                    </a:cubicBezTo>
                    <a:cubicBezTo>
                      <a:pt x="108" y="677"/>
                      <a:pt x="64" y="648"/>
                      <a:pt x="0" y="622"/>
                    </a:cubicBezTo>
                    <a:cubicBezTo>
                      <a:pt x="182" y="531"/>
                      <a:pt x="341" y="254"/>
                      <a:pt x="395" y="154"/>
                    </a:cubicBezTo>
                    <a:cubicBezTo>
                      <a:pt x="408" y="157"/>
                      <a:pt x="422" y="158"/>
                      <a:pt x="436" y="158"/>
                    </a:cubicBezTo>
                    <a:cubicBezTo>
                      <a:pt x="501" y="160"/>
                      <a:pt x="549" y="67"/>
                      <a:pt x="574" y="0"/>
                    </a:cubicBezTo>
                    <a:cubicBezTo>
                      <a:pt x="578" y="15"/>
                      <a:pt x="582" y="29"/>
                      <a:pt x="587" y="41"/>
                    </a:cubicBezTo>
                    <a:cubicBezTo>
                      <a:pt x="594" y="45"/>
                      <a:pt x="603" y="45"/>
                      <a:pt x="613" y="42"/>
                    </a:cubicBezTo>
                    <a:cubicBezTo>
                      <a:pt x="591" y="72"/>
                      <a:pt x="565" y="103"/>
                      <a:pt x="542" y="116"/>
                    </a:cubicBezTo>
                    <a:cubicBezTo>
                      <a:pt x="491" y="146"/>
                      <a:pt x="421" y="448"/>
                      <a:pt x="760" y="326"/>
                    </a:cubicBezTo>
                    <a:cubicBezTo>
                      <a:pt x="753" y="364"/>
                      <a:pt x="742" y="422"/>
                      <a:pt x="724" y="512"/>
                    </a:cubicBezTo>
                    <a:cubicBezTo>
                      <a:pt x="719" y="539"/>
                      <a:pt x="714" y="565"/>
                      <a:pt x="709" y="591"/>
                    </a:cubicBezTo>
                    <a:cubicBezTo>
                      <a:pt x="662" y="497"/>
                      <a:pt x="528" y="285"/>
                      <a:pt x="343" y="471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B15123C3-586F-43CF-973D-8B4555AB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8" y="3143250"/>
                <a:ext cx="2159000" cy="1395412"/>
              </a:xfrm>
              <a:custGeom>
                <a:avLst/>
                <a:gdLst/>
                <a:ahLst/>
                <a:cxnLst>
                  <a:cxn ang="0">
                    <a:pos x="62" y="116"/>
                  </a:cxn>
                  <a:cxn ang="0">
                    <a:pos x="486" y="167"/>
                  </a:cxn>
                  <a:cxn ang="0">
                    <a:pos x="553" y="188"/>
                  </a:cxn>
                  <a:cxn ang="0">
                    <a:pos x="730" y="161"/>
                  </a:cxn>
                  <a:cxn ang="0">
                    <a:pos x="1109" y="271"/>
                  </a:cxn>
                  <a:cxn ang="0">
                    <a:pos x="1005" y="299"/>
                  </a:cxn>
                  <a:cxn ang="0">
                    <a:pos x="1109" y="271"/>
                  </a:cxn>
                  <a:cxn ang="0">
                    <a:pos x="1219" y="354"/>
                  </a:cxn>
                  <a:cxn ang="0">
                    <a:pos x="1250" y="609"/>
                  </a:cxn>
                  <a:cxn ang="0">
                    <a:pos x="1183" y="617"/>
                  </a:cxn>
                  <a:cxn ang="0">
                    <a:pos x="1250" y="609"/>
                  </a:cxn>
                  <a:cxn ang="0">
                    <a:pos x="929" y="724"/>
                  </a:cxn>
                  <a:cxn ang="0">
                    <a:pos x="734" y="595"/>
                  </a:cxn>
                  <a:cxn ang="0">
                    <a:pos x="516" y="423"/>
                  </a:cxn>
                  <a:cxn ang="0">
                    <a:pos x="397" y="374"/>
                  </a:cxn>
                  <a:cxn ang="0">
                    <a:pos x="88" y="275"/>
                  </a:cxn>
                  <a:cxn ang="0">
                    <a:pos x="62" y="116"/>
                  </a:cxn>
                </a:cxnLst>
                <a:rect l="0" t="0" r="r" b="b"/>
                <a:pathLst>
                  <a:path w="1256" h="811">
                    <a:moveTo>
                      <a:pt x="62" y="116"/>
                    </a:moveTo>
                    <a:cubicBezTo>
                      <a:pt x="265" y="0"/>
                      <a:pt x="486" y="167"/>
                      <a:pt x="486" y="167"/>
                    </a:cubicBezTo>
                    <a:cubicBezTo>
                      <a:pt x="486" y="167"/>
                      <a:pt x="516" y="176"/>
                      <a:pt x="553" y="188"/>
                    </a:cubicBezTo>
                    <a:cubicBezTo>
                      <a:pt x="629" y="221"/>
                      <a:pt x="687" y="201"/>
                      <a:pt x="730" y="161"/>
                    </a:cubicBezTo>
                    <a:cubicBezTo>
                      <a:pt x="830" y="183"/>
                      <a:pt x="999" y="224"/>
                      <a:pt x="1109" y="271"/>
                    </a:cubicBezTo>
                    <a:cubicBezTo>
                      <a:pt x="1075" y="288"/>
                      <a:pt x="1040" y="298"/>
                      <a:pt x="1005" y="299"/>
                    </a:cubicBezTo>
                    <a:cubicBezTo>
                      <a:pt x="1040" y="298"/>
                      <a:pt x="1075" y="288"/>
                      <a:pt x="1109" y="271"/>
                    </a:cubicBezTo>
                    <a:cubicBezTo>
                      <a:pt x="1173" y="297"/>
                      <a:pt x="1217" y="326"/>
                      <a:pt x="1219" y="354"/>
                    </a:cubicBezTo>
                    <a:cubicBezTo>
                      <a:pt x="1223" y="400"/>
                      <a:pt x="1256" y="514"/>
                      <a:pt x="1250" y="609"/>
                    </a:cubicBezTo>
                    <a:cubicBezTo>
                      <a:pt x="1183" y="617"/>
                      <a:pt x="1183" y="617"/>
                      <a:pt x="1183" y="617"/>
                    </a:cubicBezTo>
                    <a:cubicBezTo>
                      <a:pt x="1250" y="609"/>
                      <a:pt x="1250" y="609"/>
                      <a:pt x="1250" y="609"/>
                    </a:cubicBezTo>
                    <a:cubicBezTo>
                      <a:pt x="1242" y="723"/>
                      <a:pt x="1176" y="811"/>
                      <a:pt x="929" y="724"/>
                    </a:cubicBezTo>
                    <a:cubicBezTo>
                      <a:pt x="915" y="704"/>
                      <a:pt x="871" y="671"/>
                      <a:pt x="734" y="595"/>
                    </a:cubicBezTo>
                    <a:cubicBezTo>
                      <a:pt x="485" y="459"/>
                      <a:pt x="516" y="423"/>
                      <a:pt x="516" y="423"/>
                    </a:cubicBezTo>
                    <a:cubicBezTo>
                      <a:pt x="516" y="423"/>
                      <a:pt x="474" y="396"/>
                      <a:pt x="397" y="374"/>
                    </a:cubicBezTo>
                    <a:cubicBezTo>
                      <a:pt x="328" y="369"/>
                      <a:pt x="151" y="286"/>
                      <a:pt x="88" y="275"/>
                    </a:cubicBezTo>
                    <a:cubicBezTo>
                      <a:pt x="25" y="263"/>
                      <a:pt x="0" y="161"/>
                      <a:pt x="62" y="116"/>
                    </a:cubicBezTo>
                    <a:close/>
                  </a:path>
                </a:pathLst>
              </a:custGeom>
              <a:solidFill>
                <a:srgbClr val="6C2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52C83745-14B9-4FFC-A3E4-37F07A6A6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030538"/>
                <a:ext cx="976313" cy="1382712"/>
              </a:xfrm>
              <a:custGeom>
                <a:avLst/>
                <a:gdLst/>
                <a:ahLst/>
                <a:cxnLst>
                  <a:cxn ang="0">
                    <a:pos x="58" y="716"/>
                  </a:cxn>
                  <a:cxn ang="0">
                    <a:pos x="31" y="671"/>
                  </a:cxn>
                  <a:cxn ang="0">
                    <a:pos x="66" y="666"/>
                  </a:cxn>
                  <a:cxn ang="0">
                    <a:pos x="31" y="671"/>
                  </a:cxn>
                  <a:cxn ang="0">
                    <a:pos x="202" y="186"/>
                  </a:cxn>
                  <a:cxn ang="0">
                    <a:pos x="568" y="306"/>
                  </a:cxn>
                  <a:cxn ang="0">
                    <a:pos x="392" y="695"/>
                  </a:cxn>
                  <a:cxn ang="0">
                    <a:pos x="338" y="796"/>
                  </a:cxn>
                  <a:cxn ang="0">
                    <a:pos x="58" y="716"/>
                  </a:cxn>
                </a:cxnLst>
                <a:rect l="0" t="0" r="r" b="b"/>
                <a:pathLst>
                  <a:path w="568" h="804">
                    <a:moveTo>
                      <a:pt x="58" y="716"/>
                    </a:moveTo>
                    <a:cubicBezTo>
                      <a:pt x="48" y="708"/>
                      <a:pt x="38" y="692"/>
                      <a:pt x="31" y="671"/>
                    </a:cubicBezTo>
                    <a:cubicBezTo>
                      <a:pt x="66" y="666"/>
                      <a:pt x="66" y="666"/>
                      <a:pt x="66" y="666"/>
                    </a:cubicBezTo>
                    <a:cubicBezTo>
                      <a:pt x="31" y="671"/>
                      <a:pt x="31" y="671"/>
                      <a:pt x="31" y="671"/>
                    </a:cubicBezTo>
                    <a:cubicBezTo>
                      <a:pt x="0" y="578"/>
                      <a:pt x="14" y="376"/>
                      <a:pt x="202" y="186"/>
                    </a:cubicBezTo>
                    <a:cubicBezTo>
                      <a:pt x="387" y="0"/>
                      <a:pt x="521" y="212"/>
                      <a:pt x="568" y="306"/>
                    </a:cubicBezTo>
                    <a:cubicBezTo>
                      <a:pt x="537" y="466"/>
                      <a:pt x="507" y="600"/>
                      <a:pt x="392" y="695"/>
                    </a:cubicBezTo>
                    <a:cubicBezTo>
                      <a:pt x="366" y="730"/>
                      <a:pt x="349" y="764"/>
                      <a:pt x="338" y="796"/>
                    </a:cubicBezTo>
                    <a:cubicBezTo>
                      <a:pt x="236" y="804"/>
                      <a:pt x="101" y="750"/>
                      <a:pt x="58" y="716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6F08F5D-2607-4408-A30F-617149A6BB0C}"/>
                </a:ext>
              </a:extLst>
            </p:cNvPr>
            <p:cNvSpPr txBox="1"/>
            <p:nvPr/>
          </p:nvSpPr>
          <p:spPr>
            <a:xfrm rot="930474">
              <a:off x="3381557" y="5046938"/>
              <a:ext cx="1510176" cy="42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产品助力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2DD3BE5-902B-40DE-B642-A6235EDAE7AA}"/>
                </a:ext>
              </a:extLst>
            </p:cNvPr>
            <p:cNvSpPr txBox="1"/>
            <p:nvPr/>
          </p:nvSpPr>
          <p:spPr>
            <a:xfrm rot="20753541">
              <a:off x="4936773" y="214552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用户共享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40B910A-4781-458D-8B0E-F8A120672093}"/>
                </a:ext>
              </a:extLst>
            </p:cNvPr>
            <p:cNvSpPr txBox="1"/>
            <p:nvPr/>
          </p:nvSpPr>
          <p:spPr>
            <a:xfrm rot="188296">
              <a:off x="5997655" y="1694020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资源注入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99A5F2-E3F9-44A6-9C1D-F4C662C6AB42}"/>
                </a:ext>
              </a:extLst>
            </p:cNvPr>
            <p:cNvSpPr txBox="1"/>
            <p:nvPr/>
          </p:nvSpPr>
          <p:spPr>
            <a:xfrm rot="1023134">
              <a:off x="6942862" y="2030384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82B8734-A24F-43DF-8A8E-777A97A14C81}"/>
                </a:ext>
              </a:extLst>
            </p:cNvPr>
            <p:cNvSpPr txBox="1"/>
            <p:nvPr/>
          </p:nvSpPr>
          <p:spPr>
            <a:xfrm rot="2638751">
              <a:off x="7625581" y="286178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共生共赢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F182067-0137-4D02-9F1E-5C821368579C}"/>
              </a:ext>
            </a:extLst>
          </p:cNvPr>
          <p:cNvSpPr txBox="1"/>
          <p:nvPr/>
        </p:nvSpPr>
        <p:spPr>
          <a:xfrm>
            <a:off x="8065055" y="3738530"/>
            <a:ext cx="572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平安成为您的帮“手”</a:t>
            </a:r>
          </a:p>
        </p:txBody>
      </p:sp>
    </p:spTree>
    <p:extLst>
      <p:ext uri="{BB962C8B-B14F-4D97-AF65-F5344CB8AC3E}">
        <p14:creationId xmlns:p14="http://schemas.microsoft.com/office/powerpoint/2010/main" val="165846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176"/>
          <p:cNvSpPr>
            <a:spLocks/>
          </p:cNvSpPr>
          <p:nvPr/>
        </p:nvSpPr>
        <p:spPr bwMode="auto">
          <a:xfrm>
            <a:off x="5733956" y="4141040"/>
            <a:ext cx="2819138" cy="2151542"/>
          </a:xfrm>
          <a:custGeom>
            <a:avLst/>
            <a:gdLst>
              <a:gd name="T0" fmla="*/ 353 w 1330"/>
              <a:gd name="T1" fmla="*/ 0 h 1015"/>
              <a:gd name="T2" fmla="*/ 0 w 1330"/>
              <a:gd name="T3" fmla="*/ 934 h 1015"/>
              <a:gd name="T4" fmla="*/ 792 w 1330"/>
              <a:gd name="T5" fmla="*/ 889 h 1015"/>
              <a:gd name="T6" fmla="*/ 1330 w 1330"/>
              <a:gd name="T7" fmla="*/ 370 h 1015"/>
              <a:gd name="T8" fmla="*/ 353 w 1330"/>
              <a:gd name="T9" fmla="*/ 0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015">
                <a:moveTo>
                  <a:pt x="353" y="0"/>
                </a:moveTo>
                <a:cubicBezTo>
                  <a:pt x="0" y="934"/>
                  <a:pt x="0" y="934"/>
                  <a:pt x="0" y="934"/>
                </a:cubicBezTo>
                <a:cubicBezTo>
                  <a:pt x="252" y="1015"/>
                  <a:pt x="533" y="1006"/>
                  <a:pt x="792" y="889"/>
                </a:cubicBezTo>
                <a:cubicBezTo>
                  <a:pt x="1036" y="779"/>
                  <a:pt x="1220" y="592"/>
                  <a:pt x="1330" y="370"/>
                </a:cubicBezTo>
                <a:lnTo>
                  <a:pt x="35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Freeform 1177"/>
          <p:cNvSpPr>
            <a:spLocks/>
          </p:cNvSpPr>
          <p:nvPr/>
        </p:nvSpPr>
        <p:spPr bwMode="auto">
          <a:xfrm>
            <a:off x="3982615" y="2407689"/>
            <a:ext cx="2121075" cy="1746503"/>
          </a:xfrm>
          <a:custGeom>
            <a:avLst/>
            <a:gdLst>
              <a:gd name="T0" fmla="*/ 292 w 1001"/>
              <a:gd name="T1" fmla="*/ 0 h 824"/>
              <a:gd name="T2" fmla="*/ 47 w 1001"/>
              <a:gd name="T3" fmla="*/ 824 h 824"/>
              <a:gd name="T4" fmla="*/ 1001 w 1001"/>
              <a:gd name="T5" fmla="*/ 707 h 824"/>
              <a:gd name="T6" fmla="*/ 292 w 1001"/>
              <a:gd name="T7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824">
                <a:moveTo>
                  <a:pt x="292" y="0"/>
                </a:moveTo>
                <a:cubicBezTo>
                  <a:pt x="145" y="162"/>
                  <a:pt x="0" y="477"/>
                  <a:pt x="47" y="824"/>
                </a:cubicBezTo>
                <a:cubicBezTo>
                  <a:pt x="1001" y="707"/>
                  <a:pt x="1001" y="707"/>
                  <a:pt x="1001" y="707"/>
                </a:cubicBezTo>
                <a:lnTo>
                  <a:pt x="29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4870082" y="816311"/>
            <a:ext cx="5096162" cy="2829184"/>
            <a:chOff x="4870082" y="816311"/>
            <a:chExt cx="5096162" cy="2829184"/>
          </a:xfrm>
        </p:grpSpPr>
        <p:grpSp>
          <p:nvGrpSpPr>
            <p:cNvPr id="128" name="Group 19"/>
            <p:cNvGrpSpPr/>
            <p:nvPr/>
          </p:nvGrpSpPr>
          <p:grpSpPr>
            <a:xfrm>
              <a:off x="4870082" y="1545031"/>
              <a:ext cx="3060190" cy="2100464"/>
              <a:chOff x="4565904" y="1584605"/>
              <a:chExt cx="3060190" cy="2100464"/>
            </a:xfrm>
          </p:grpSpPr>
          <p:sp>
            <p:nvSpPr>
              <p:cNvPr id="133" name="Freeform 1174"/>
              <p:cNvSpPr>
                <a:spLocks/>
              </p:cNvSpPr>
              <p:nvPr/>
            </p:nvSpPr>
            <p:spPr bwMode="auto">
              <a:xfrm>
                <a:off x="4565904" y="1584605"/>
                <a:ext cx="3060190" cy="2100464"/>
              </a:xfrm>
              <a:custGeom>
                <a:avLst/>
                <a:gdLst>
                  <a:gd name="T0" fmla="*/ 706 w 1444"/>
                  <a:gd name="T1" fmla="*/ 991 h 991"/>
                  <a:gd name="T2" fmla="*/ 1444 w 1444"/>
                  <a:gd name="T3" fmla="*/ 252 h 991"/>
                  <a:gd name="T4" fmla="*/ 741 w 1444"/>
                  <a:gd name="T5" fmla="*/ 0 h 991"/>
                  <a:gd name="T6" fmla="*/ 0 w 1444"/>
                  <a:gd name="T7" fmla="*/ 284 h 991"/>
                  <a:gd name="T8" fmla="*/ 706 w 1444"/>
                  <a:gd name="T9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991">
                    <a:moveTo>
                      <a:pt x="706" y="991"/>
                    </a:moveTo>
                    <a:cubicBezTo>
                      <a:pt x="1444" y="252"/>
                      <a:pt x="1444" y="252"/>
                      <a:pt x="1444" y="252"/>
                    </a:cubicBezTo>
                    <a:cubicBezTo>
                      <a:pt x="1253" y="94"/>
                      <a:pt x="1008" y="0"/>
                      <a:pt x="741" y="0"/>
                    </a:cubicBezTo>
                    <a:cubicBezTo>
                      <a:pt x="456" y="0"/>
                      <a:pt x="196" y="107"/>
                      <a:pt x="0" y="284"/>
                    </a:cubicBezTo>
                    <a:lnTo>
                      <a:pt x="706" y="9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4"/>
              <p:cNvSpPr txBox="1"/>
              <p:nvPr/>
            </p:nvSpPr>
            <p:spPr>
              <a:xfrm>
                <a:off x="5593299" y="185605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9" name="Rectangle 35"/>
            <p:cNvSpPr/>
            <p:nvPr/>
          </p:nvSpPr>
          <p:spPr>
            <a:xfrm>
              <a:off x="7275443" y="816311"/>
              <a:ext cx="2690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75443" y="1124088"/>
              <a:ext cx="262393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8053718" y="1124088"/>
              <a:ext cx="0" cy="40982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7685907" y="1533915"/>
              <a:ext cx="367812" cy="32827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6616586" y="1965735"/>
            <a:ext cx="5401353" cy="2690563"/>
            <a:chOff x="6616586" y="1965735"/>
            <a:chExt cx="5401353" cy="2690563"/>
          </a:xfrm>
        </p:grpSpPr>
        <p:grpSp>
          <p:nvGrpSpPr>
            <p:cNvPr id="136" name="Group 20"/>
            <p:cNvGrpSpPr/>
            <p:nvPr/>
          </p:nvGrpSpPr>
          <p:grpSpPr>
            <a:xfrm>
              <a:off x="6616586" y="2322848"/>
              <a:ext cx="2189179" cy="2333450"/>
              <a:chOff x="6312408" y="2362422"/>
              <a:chExt cx="2189179" cy="2333450"/>
            </a:xfrm>
          </p:grpSpPr>
          <p:sp>
            <p:nvSpPr>
              <p:cNvPr id="141" name="Freeform 1175"/>
              <p:cNvSpPr>
                <a:spLocks/>
              </p:cNvSpPr>
              <p:nvPr/>
            </p:nvSpPr>
            <p:spPr bwMode="auto">
              <a:xfrm>
                <a:off x="6312408" y="2362422"/>
                <a:ext cx="2189179" cy="2333450"/>
              </a:xfrm>
              <a:custGeom>
                <a:avLst/>
                <a:gdLst>
                  <a:gd name="T0" fmla="*/ 964 w 1033"/>
                  <a:gd name="T1" fmla="*/ 1101 h 1101"/>
                  <a:gd name="T2" fmla="*/ 1025 w 1033"/>
                  <a:gd name="T3" fmla="*/ 741 h 1101"/>
                  <a:gd name="T4" fmla="*/ 740 w 1033"/>
                  <a:gd name="T5" fmla="*/ 0 h 1101"/>
                  <a:gd name="T6" fmla="*/ 0 w 1033"/>
                  <a:gd name="T7" fmla="*/ 741 h 1101"/>
                  <a:gd name="T8" fmla="*/ 964 w 1033"/>
                  <a:gd name="T9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101">
                    <a:moveTo>
                      <a:pt x="964" y="1101"/>
                    </a:moveTo>
                    <a:cubicBezTo>
                      <a:pt x="1028" y="931"/>
                      <a:pt x="1020" y="923"/>
                      <a:pt x="1025" y="741"/>
                    </a:cubicBezTo>
                    <a:cubicBezTo>
                      <a:pt x="1033" y="439"/>
                      <a:pt x="917" y="196"/>
                      <a:pt x="740" y="0"/>
                    </a:cubicBezTo>
                    <a:cubicBezTo>
                      <a:pt x="0" y="741"/>
                      <a:pt x="0" y="741"/>
                      <a:pt x="0" y="741"/>
                    </a:cubicBezTo>
                    <a:lnTo>
                      <a:pt x="964" y="110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18"/>
              <p:cNvSpPr txBox="1"/>
              <p:nvPr/>
            </p:nvSpPr>
            <p:spPr>
              <a:xfrm>
                <a:off x="7381729" y="3274534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7" name="Rectangle 49"/>
            <p:cNvSpPr/>
            <p:nvPr/>
          </p:nvSpPr>
          <p:spPr>
            <a:xfrm>
              <a:off x="9560918" y="1965735"/>
              <a:ext cx="2457021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业务服务功能模块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9526478" y="1972106"/>
              <a:ext cx="0" cy="101737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027813" y="2513878"/>
              <a:ext cx="498665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8628983" y="2508981"/>
              <a:ext cx="398830" cy="54936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5724068" y="4141040"/>
            <a:ext cx="6293871" cy="2151542"/>
            <a:chOff x="5724068" y="4141040"/>
            <a:chExt cx="6293871" cy="2151542"/>
          </a:xfrm>
        </p:grpSpPr>
        <p:grpSp>
          <p:nvGrpSpPr>
            <p:cNvPr id="144" name="Group 21"/>
            <p:cNvGrpSpPr/>
            <p:nvPr/>
          </p:nvGrpSpPr>
          <p:grpSpPr>
            <a:xfrm>
              <a:off x="5724068" y="4141040"/>
              <a:ext cx="2819138" cy="2151542"/>
              <a:chOff x="5419890" y="4180614"/>
              <a:chExt cx="2819138" cy="2151542"/>
            </a:xfrm>
          </p:grpSpPr>
          <p:sp>
            <p:nvSpPr>
              <p:cNvPr id="149" name="Freeform 1176"/>
              <p:cNvSpPr>
                <a:spLocks/>
              </p:cNvSpPr>
              <p:nvPr/>
            </p:nvSpPr>
            <p:spPr bwMode="auto">
              <a:xfrm>
                <a:off x="5419890" y="4180614"/>
                <a:ext cx="2819138" cy="2151542"/>
              </a:xfrm>
              <a:custGeom>
                <a:avLst/>
                <a:gdLst>
                  <a:gd name="T0" fmla="*/ 353 w 1330"/>
                  <a:gd name="T1" fmla="*/ 0 h 1015"/>
                  <a:gd name="T2" fmla="*/ 0 w 1330"/>
                  <a:gd name="T3" fmla="*/ 934 h 1015"/>
                  <a:gd name="T4" fmla="*/ 792 w 1330"/>
                  <a:gd name="T5" fmla="*/ 889 h 1015"/>
                  <a:gd name="T6" fmla="*/ 1330 w 1330"/>
                  <a:gd name="T7" fmla="*/ 370 h 1015"/>
                  <a:gd name="T8" fmla="*/ 353 w 1330"/>
                  <a:gd name="T9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0" h="1015">
                    <a:moveTo>
                      <a:pt x="353" y="0"/>
                    </a:moveTo>
                    <a:cubicBezTo>
                      <a:pt x="0" y="934"/>
                      <a:pt x="0" y="934"/>
                      <a:pt x="0" y="934"/>
                    </a:cubicBezTo>
                    <a:cubicBezTo>
                      <a:pt x="252" y="1015"/>
                      <a:pt x="533" y="1006"/>
                      <a:pt x="792" y="889"/>
                    </a:cubicBezTo>
                    <a:cubicBezTo>
                      <a:pt x="1036" y="779"/>
                      <a:pt x="1220" y="592"/>
                      <a:pt x="1330" y="370"/>
                    </a:cubicBez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TextBox 15"/>
              <p:cNvSpPr txBox="1"/>
              <p:nvPr/>
            </p:nvSpPr>
            <p:spPr>
              <a:xfrm>
                <a:off x="6287082" y="5246255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5" name="Rectangle 52"/>
            <p:cNvSpPr/>
            <p:nvPr/>
          </p:nvSpPr>
          <p:spPr>
            <a:xfrm>
              <a:off x="9560918" y="4261257"/>
              <a:ext cx="2457021" cy="82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运行环境的安装配置和部署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9526478" y="4403002"/>
              <a:ext cx="0" cy="88199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8945258" y="4953755"/>
              <a:ext cx="581220" cy="54531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 flipV="1">
              <a:off x="8190211" y="5499068"/>
              <a:ext cx="755047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488506" y="2394537"/>
            <a:ext cx="5627159" cy="1746503"/>
            <a:chOff x="488506" y="2394537"/>
            <a:chExt cx="5627159" cy="1746503"/>
          </a:xfrm>
        </p:grpSpPr>
        <p:grpSp>
          <p:nvGrpSpPr>
            <p:cNvPr id="152" name="Group 23"/>
            <p:cNvGrpSpPr/>
            <p:nvPr/>
          </p:nvGrpSpPr>
          <p:grpSpPr>
            <a:xfrm>
              <a:off x="3994590" y="2394537"/>
              <a:ext cx="2121075" cy="1746503"/>
              <a:chOff x="3690412" y="2434111"/>
              <a:chExt cx="2121075" cy="1746503"/>
            </a:xfrm>
          </p:grpSpPr>
          <p:sp>
            <p:nvSpPr>
              <p:cNvPr id="157" name="Freeform 1177"/>
              <p:cNvSpPr>
                <a:spLocks/>
              </p:cNvSpPr>
              <p:nvPr/>
            </p:nvSpPr>
            <p:spPr bwMode="auto">
              <a:xfrm>
                <a:off x="3690412" y="2434111"/>
                <a:ext cx="2121075" cy="1746503"/>
              </a:xfrm>
              <a:custGeom>
                <a:avLst/>
                <a:gdLst>
                  <a:gd name="T0" fmla="*/ 292 w 1001"/>
                  <a:gd name="T1" fmla="*/ 0 h 824"/>
                  <a:gd name="T2" fmla="*/ 47 w 1001"/>
                  <a:gd name="T3" fmla="*/ 824 h 824"/>
                  <a:gd name="T4" fmla="*/ 1001 w 1001"/>
                  <a:gd name="T5" fmla="*/ 707 h 824"/>
                  <a:gd name="T6" fmla="*/ 292 w 1001"/>
                  <a:gd name="T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24">
                    <a:moveTo>
                      <a:pt x="292" y="0"/>
                    </a:moveTo>
                    <a:cubicBezTo>
                      <a:pt x="145" y="162"/>
                      <a:pt x="0" y="477"/>
                      <a:pt x="47" y="824"/>
                    </a:cubicBezTo>
                    <a:cubicBezTo>
                      <a:pt x="1001" y="707"/>
                      <a:pt x="1001" y="707"/>
                      <a:pt x="1001" y="707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TextBox 17"/>
              <p:cNvSpPr txBox="1"/>
              <p:nvPr/>
            </p:nvSpPr>
            <p:spPr>
              <a:xfrm>
                <a:off x="3866749" y="309791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" name="Rectangle 39"/>
            <p:cNvSpPr/>
            <p:nvPr/>
          </p:nvSpPr>
          <p:spPr>
            <a:xfrm>
              <a:off x="488506" y="2511722"/>
              <a:ext cx="2833186" cy="839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联合运营服务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支持代运营服务商的服务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3173108" y="2508981"/>
              <a:ext cx="0" cy="102648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173108" y="2865006"/>
              <a:ext cx="662940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824618" y="2858873"/>
              <a:ext cx="346309" cy="34630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16179" y="4141040"/>
            <a:ext cx="5714724" cy="1841674"/>
            <a:chOff x="564928" y="4158066"/>
            <a:chExt cx="5714724" cy="1841674"/>
          </a:xfrm>
        </p:grpSpPr>
        <p:grpSp>
          <p:nvGrpSpPr>
            <p:cNvPr id="160" name="Group 22"/>
            <p:cNvGrpSpPr/>
            <p:nvPr/>
          </p:nvGrpSpPr>
          <p:grpSpPr>
            <a:xfrm>
              <a:off x="4157681" y="4158066"/>
              <a:ext cx="2121971" cy="1831633"/>
              <a:chOff x="3853503" y="4197640"/>
              <a:chExt cx="2121971" cy="1831633"/>
            </a:xfrm>
            <a:solidFill>
              <a:srgbClr val="FF3399"/>
            </a:solidFill>
          </p:grpSpPr>
          <p:sp>
            <p:nvSpPr>
              <p:cNvPr id="165" name="Freeform 1178"/>
              <p:cNvSpPr>
                <a:spLocks/>
              </p:cNvSpPr>
              <p:nvPr/>
            </p:nvSpPr>
            <p:spPr bwMode="auto">
              <a:xfrm>
                <a:off x="3853503" y="4197640"/>
                <a:ext cx="2121971" cy="1831633"/>
              </a:xfrm>
              <a:custGeom>
                <a:avLst/>
                <a:gdLst>
                  <a:gd name="T0" fmla="*/ 0 w 1001"/>
                  <a:gd name="T1" fmla="*/ 158 h 864"/>
                  <a:gd name="T2" fmla="*/ 579 w 1001"/>
                  <a:gd name="T3" fmla="*/ 864 h 864"/>
                  <a:gd name="T4" fmla="*/ 1001 w 1001"/>
                  <a:gd name="T5" fmla="*/ 0 h 864"/>
                  <a:gd name="T6" fmla="*/ 0 w 1001"/>
                  <a:gd name="T7" fmla="*/ 15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64">
                    <a:moveTo>
                      <a:pt x="0" y="158"/>
                    </a:moveTo>
                    <a:cubicBezTo>
                      <a:pt x="68" y="414"/>
                      <a:pt x="262" y="714"/>
                      <a:pt x="579" y="864"/>
                    </a:cubicBezTo>
                    <a:cubicBezTo>
                      <a:pt x="1001" y="0"/>
                      <a:pt x="1001" y="0"/>
                      <a:pt x="1001" y="0"/>
                    </a:cubicBez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TextBox 16"/>
              <p:cNvSpPr txBox="1"/>
              <p:nvPr/>
            </p:nvSpPr>
            <p:spPr>
              <a:xfrm>
                <a:off x="4221492" y="4699660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1" name="Rectangle 42"/>
            <p:cNvSpPr/>
            <p:nvPr/>
          </p:nvSpPr>
          <p:spPr>
            <a:xfrm>
              <a:off x="564928" y="4907943"/>
              <a:ext cx="3065536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平安渠道资源共同推广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3630464" y="4966907"/>
              <a:ext cx="0" cy="103283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3630464" y="5233837"/>
              <a:ext cx="412307" cy="41271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42771" y="5243437"/>
              <a:ext cx="499927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0"/>
          <p:cNvGrpSpPr/>
          <p:nvPr/>
        </p:nvGrpSpPr>
        <p:grpSpPr>
          <a:xfrm>
            <a:off x="5126258" y="2608803"/>
            <a:ext cx="2608891" cy="2608891"/>
            <a:chOff x="4791554" y="2653936"/>
            <a:chExt cx="2608891" cy="2608891"/>
          </a:xfrm>
        </p:grpSpPr>
        <p:sp>
          <p:nvSpPr>
            <p:cNvPr id="168" name="Oval 9"/>
            <p:cNvSpPr/>
            <p:nvPr/>
          </p:nvSpPr>
          <p:spPr>
            <a:xfrm>
              <a:off x="4791554" y="2653936"/>
              <a:ext cx="2608891" cy="26088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1"/>
            <p:cNvSpPr txBox="1"/>
            <p:nvPr/>
          </p:nvSpPr>
          <p:spPr>
            <a:xfrm>
              <a:off x="5214902" y="3906938"/>
              <a:ext cx="1832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合作方式</a:t>
              </a:r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12"/>
            <p:cNvSpPr>
              <a:spLocks noEditPoints="1"/>
            </p:cNvSpPr>
            <p:nvPr/>
          </p:nvSpPr>
          <p:spPr bwMode="auto">
            <a:xfrm>
              <a:off x="5642336" y="3065147"/>
              <a:ext cx="977687" cy="790472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2DDC588C-1049-49BD-AAA1-09D5D2035393}"/>
              </a:ext>
            </a:extLst>
          </p:cNvPr>
          <p:cNvSpPr txBox="1"/>
          <p:nvPr/>
        </p:nvSpPr>
        <p:spPr>
          <a:xfrm>
            <a:off x="415189" y="320645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全免费</a:t>
            </a:r>
          </a:p>
        </p:txBody>
      </p:sp>
    </p:spTree>
    <p:extLst>
      <p:ext uri="{BB962C8B-B14F-4D97-AF65-F5344CB8AC3E}">
        <p14:creationId xmlns:p14="http://schemas.microsoft.com/office/powerpoint/2010/main" val="33234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51452" y="396714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平安主账户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351452" y="5013176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平安壹钱包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51452" y="292110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平安银行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472396" y="396714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平安保险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472396" y="5013176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平安好房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472396" y="292110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平安金融超市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295800" y="2924944"/>
            <a:ext cx="3888432" cy="2736304"/>
          </a:xfrm>
          <a:prstGeom prst="roundRect">
            <a:avLst>
              <a:gd name="adj" fmla="val 3438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34527" y="3079911"/>
            <a:ext cx="1548000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一卡通应用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462815" y="3077705"/>
            <a:ext cx="1548000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广告业务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434527" y="5036967"/>
            <a:ext cx="1548000" cy="417025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462815" y="5036966"/>
            <a:ext cx="1548000" cy="417025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6932034" y="3730792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932034" y="4383879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434527" y="3569175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434527" y="4058439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后付费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434527" y="4547703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125680" y="3941341"/>
            <a:ext cx="1132565" cy="686512"/>
            <a:chOff x="3163235" y="3408473"/>
            <a:chExt cx="1132565" cy="686512"/>
          </a:xfrm>
        </p:grpSpPr>
        <p:sp>
          <p:nvSpPr>
            <p:cNvPr id="54" name="右箭头 53"/>
            <p:cNvSpPr/>
            <p:nvPr/>
          </p:nvSpPr>
          <p:spPr>
            <a:xfrm>
              <a:off x="3226173" y="3408473"/>
              <a:ext cx="989815" cy="6865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Rectangle 221"/>
            <p:cNvSpPr/>
            <p:nvPr/>
          </p:nvSpPr>
          <p:spPr>
            <a:xfrm>
              <a:off x="3163235" y="3582452"/>
              <a:ext cx="1132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能力支撑</a:t>
              </a:r>
              <a:endParaRPr lang="en-GB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rot="10800000">
            <a:off x="8301599" y="3943336"/>
            <a:ext cx="1170797" cy="686512"/>
            <a:chOff x="3045191" y="3408473"/>
            <a:chExt cx="1170797" cy="686512"/>
          </a:xfrm>
        </p:grpSpPr>
        <p:sp>
          <p:nvSpPr>
            <p:cNvPr id="59" name="右箭头 58"/>
            <p:cNvSpPr/>
            <p:nvPr/>
          </p:nvSpPr>
          <p:spPr>
            <a:xfrm>
              <a:off x="3226173" y="3408473"/>
              <a:ext cx="989815" cy="6865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Rectangle 221"/>
            <p:cNvSpPr/>
            <p:nvPr/>
          </p:nvSpPr>
          <p:spPr>
            <a:xfrm rot="10800000">
              <a:off x="3045191" y="3577868"/>
              <a:ext cx="1132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变现手段</a:t>
              </a:r>
              <a:endParaRPr lang="en-GB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71059" y="92569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全注入</a:t>
            </a:r>
          </a:p>
        </p:txBody>
      </p:sp>
      <p:sp>
        <p:nvSpPr>
          <p:cNvPr id="46" name="Rectangle 121"/>
          <p:cNvSpPr/>
          <p:nvPr/>
        </p:nvSpPr>
        <p:spPr>
          <a:xfrm>
            <a:off x="3612761" y="1064192"/>
            <a:ext cx="751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平安集团拥有业内最全的金融业态，同时还涉及保险、房产、汽车、医疗等领域，这些资源将为平台提供更强的能力支撑，并让平台拥有丰富、多样的变现手段。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2035" y="3686982"/>
            <a:ext cx="1173616" cy="1164656"/>
            <a:chOff x="5652035" y="3686982"/>
            <a:chExt cx="1173616" cy="1164656"/>
          </a:xfrm>
        </p:grpSpPr>
        <p:sp>
          <p:nvSpPr>
            <p:cNvPr id="37" name="圆角矩形 36"/>
            <p:cNvSpPr/>
            <p:nvPr/>
          </p:nvSpPr>
          <p:spPr>
            <a:xfrm>
              <a:off x="5881324" y="3916328"/>
              <a:ext cx="720000" cy="72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6003902" y="3686982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497587" y="4170013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6003902" y="4664865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5510744" y="4170013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>
            <a:stCxn id="44" idx="2"/>
            <a:endCxn id="48" idx="0"/>
          </p:cNvCxnSpPr>
          <p:nvPr/>
        </p:nvCxnSpPr>
        <p:spPr>
          <a:xfrm>
            <a:off x="9328562" y="2603821"/>
            <a:ext cx="0" cy="19495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1"/>
          <p:cNvSpPr/>
          <p:nvPr/>
        </p:nvSpPr>
        <p:spPr>
          <a:xfrm>
            <a:off x="573023" y="3241439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所有用户界面和功能的开发权和运营权都归通卡公司所有，一卡通公司可以完全独立自主地发展业务；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500470" y="1955749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500470" y="3687497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8500470" y="455337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8511726" y="282162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卡标准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3023" y="195574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全自主</a:t>
            </a:r>
          </a:p>
        </p:txBody>
      </p:sp>
    </p:spTree>
    <p:extLst>
      <p:ext uri="{BB962C8B-B14F-4D97-AF65-F5344CB8AC3E}">
        <p14:creationId xmlns:p14="http://schemas.microsoft.com/office/powerpoint/2010/main" val="2889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7442152" y="3222649"/>
            <a:ext cx="1602928" cy="160292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8"/>
          <p:cNvSpPr>
            <a:spLocks noEditPoints="1"/>
          </p:cNvSpPr>
          <p:nvPr/>
        </p:nvSpPr>
        <p:spPr bwMode="auto">
          <a:xfrm>
            <a:off x="5670029" y="1245476"/>
            <a:ext cx="5167104" cy="4666365"/>
          </a:xfrm>
          <a:custGeom>
            <a:avLst/>
            <a:gdLst>
              <a:gd name="T0" fmla="*/ 1100 w 2216"/>
              <a:gd name="T1" fmla="*/ 0 h 2001"/>
              <a:gd name="T2" fmla="*/ 1108 w 2216"/>
              <a:gd name="T3" fmla="*/ 0 h 2001"/>
              <a:gd name="T4" fmla="*/ 1348 w 2216"/>
              <a:gd name="T5" fmla="*/ 136 h 2001"/>
              <a:gd name="T6" fmla="*/ 2179 w 2216"/>
              <a:gd name="T7" fmla="*/ 1584 h 2001"/>
              <a:gd name="T8" fmla="*/ 2216 w 2216"/>
              <a:gd name="T9" fmla="*/ 1723 h 2001"/>
              <a:gd name="T10" fmla="*/ 1937 w 2216"/>
              <a:gd name="T11" fmla="*/ 2001 h 2001"/>
              <a:gd name="T12" fmla="*/ 1100 w 2216"/>
              <a:gd name="T13" fmla="*/ 2001 h 2001"/>
              <a:gd name="T14" fmla="*/ 1100 w 2216"/>
              <a:gd name="T15" fmla="*/ 1527 h 2001"/>
              <a:gd name="T16" fmla="*/ 1100 w 2216"/>
              <a:gd name="T17" fmla="*/ 1527 h 2001"/>
              <a:gd name="T18" fmla="*/ 1438 w 2216"/>
              <a:gd name="T19" fmla="*/ 1189 h 2001"/>
              <a:gd name="T20" fmla="*/ 1100 w 2216"/>
              <a:gd name="T21" fmla="*/ 852 h 2001"/>
              <a:gd name="T22" fmla="*/ 1100 w 2216"/>
              <a:gd name="T23" fmla="*/ 852 h 2001"/>
              <a:gd name="T24" fmla="*/ 1100 w 2216"/>
              <a:gd name="T25" fmla="*/ 0 h 2001"/>
              <a:gd name="T26" fmla="*/ 37 w 2216"/>
              <a:gd name="T27" fmla="*/ 1584 h 2001"/>
              <a:gd name="T28" fmla="*/ 865 w 2216"/>
              <a:gd name="T29" fmla="*/ 141 h 2001"/>
              <a:gd name="T30" fmla="*/ 1100 w 2216"/>
              <a:gd name="T31" fmla="*/ 0 h 2001"/>
              <a:gd name="T32" fmla="*/ 1100 w 2216"/>
              <a:gd name="T33" fmla="*/ 852 h 2001"/>
              <a:gd name="T34" fmla="*/ 763 w 2216"/>
              <a:gd name="T35" fmla="*/ 1189 h 2001"/>
              <a:gd name="T36" fmla="*/ 1100 w 2216"/>
              <a:gd name="T37" fmla="*/ 1527 h 2001"/>
              <a:gd name="T38" fmla="*/ 1100 w 2216"/>
              <a:gd name="T39" fmla="*/ 2001 h 2001"/>
              <a:gd name="T40" fmla="*/ 279 w 2216"/>
              <a:gd name="T41" fmla="*/ 2001 h 2001"/>
              <a:gd name="T42" fmla="*/ 0 w 2216"/>
              <a:gd name="T43" fmla="*/ 1723 h 2001"/>
              <a:gd name="T44" fmla="*/ 37 w 2216"/>
              <a:gd name="T45" fmla="*/ 1584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216" h="2001">
                <a:moveTo>
                  <a:pt x="1100" y="0"/>
                </a:moveTo>
                <a:cubicBezTo>
                  <a:pt x="1103" y="0"/>
                  <a:pt x="1105" y="0"/>
                  <a:pt x="1108" y="0"/>
                </a:cubicBezTo>
                <a:cubicBezTo>
                  <a:pt x="1210" y="0"/>
                  <a:pt x="1299" y="55"/>
                  <a:pt x="1348" y="136"/>
                </a:cubicBezTo>
                <a:cubicBezTo>
                  <a:pt x="2179" y="1584"/>
                  <a:pt x="2179" y="1584"/>
                  <a:pt x="2179" y="1584"/>
                </a:cubicBezTo>
                <a:cubicBezTo>
                  <a:pt x="2202" y="1625"/>
                  <a:pt x="2216" y="1672"/>
                  <a:pt x="2216" y="1723"/>
                </a:cubicBezTo>
                <a:cubicBezTo>
                  <a:pt x="2216" y="1877"/>
                  <a:pt x="2091" y="2001"/>
                  <a:pt x="1937" y="2001"/>
                </a:cubicBezTo>
                <a:cubicBezTo>
                  <a:pt x="1100" y="2001"/>
                  <a:pt x="1100" y="2001"/>
                  <a:pt x="1100" y="2001"/>
                </a:cubicBezTo>
                <a:cubicBezTo>
                  <a:pt x="1100" y="1527"/>
                  <a:pt x="1100" y="1527"/>
                  <a:pt x="1100" y="1527"/>
                </a:cubicBezTo>
                <a:cubicBezTo>
                  <a:pt x="1100" y="1527"/>
                  <a:pt x="1100" y="1527"/>
                  <a:pt x="1100" y="1527"/>
                </a:cubicBezTo>
                <a:cubicBezTo>
                  <a:pt x="1287" y="1527"/>
                  <a:pt x="1438" y="1376"/>
                  <a:pt x="1438" y="1189"/>
                </a:cubicBezTo>
                <a:cubicBezTo>
                  <a:pt x="1438" y="1003"/>
                  <a:pt x="1287" y="852"/>
                  <a:pt x="1100" y="852"/>
                </a:cubicBezTo>
                <a:cubicBezTo>
                  <a:pt x="1100" y="852"/>
                  <a:pt x="1100" y="852"/>
                  <a:pt x="1100" y="852"/>
                </a:cubicBezTo>
                <a:lnTo>
                  <a:pt x="1100" y="0"/>
                </a:lnTo>
                <a:close/>
                <a:moveTo>
                  <a:pt x="37" y="1584"/>
                </a:moveTo>
                <a:cubicBezTo>
                  <a:pt x="865" y="141"/>
                  <a:pt x="865" y="141"/>
                  <a:pt x="865" y="141"/>
                </a:cubicBezTo>
                <a:cubicBezTo>
                  <a:pt x="912" y="59"/>
                  <a:pt x="1000" y="3"/>
                  <a:pt x="1100" y="0"/>
                </a:cubicBezTo>
                <a:cubicBezTo>
                  <a:pt x="1100" y="852"/>
                  <a:pt x="1100" y="852"/>
                  <a:pt x="1100" y="852"/>
                </a:cubicBezTo>
                <a:cubicBezTo>
                  <a:pt x="914" y="852"/>
                  <a:pt x="763" y="1003"/>
                  <a:pt x="763" y="1189"/>
                </a:cubicBezTo>
                <a:cubicBezTo>
                  <a:pt x="763" y="1376"/>
                  <a:pt x="914" y="1527"/>
                  <a:pt x="1100" y="1527"/>
                </a:cubicBezTo>
                <a:cubicBezTo>
                  <a:pt x="1100" y="2001"/>
                  <a:pt x="1100" y="2001"/>
                  <a:pt x="1100" y="2001"/>
                </a:cubicBezTo>
                <a:cubicBezTo>
                  <a:pt x="279" y="2001"/>
                  <a:pt x="279" y="2001"/>
                  <a:pt x="279" y="2001"/>
                </a:cubicBezTo>
                <a:cubicBezTo>
                  <a:pt x="125" y="2001"/>
                  <a:pt x="0" y="1877"/>
                  <a:pt x="0" y="1723"/>
                </a:cubicBezTo>
                <a:cubicBezTo>
                  <a:pt x="0" y="1672"/>
                  <a:pt x="13" y="1625"/>
                  <a:pt x="37" y="1584"/>
                </a:cubicBezTo>
                <a:close/>
              </a:path>
            </a:pathLst>
          </a:custGeom>
          <a:solidFill>
            <a:srgbClr val="9997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79"/>
          <p:cNvSpPr>
            <a:spLocks/>
          </p:cNvSpPr>
          <p:nvPr/>
        </p:nvSpPr>
        <p:spPr bwMode="auto">
          <a:xfrm>
            <a:off x="7427555" y="2076432"/>
            <a:ext cx="2350924" cy="1939883"/>
          </a:xfrm>
          <a:custGeom>
            <a:avLst/>
            <a:gdLst>
              <a:gd name="T0" fmla="*/ 16 w 1008"/>
              <a:gd name="T1" fmla="*/ 832 h 832"/>
              <a:gd name="T2" fmla="*/ 1008 w 1008"/>
              <a:gd name="T3" fmla="*/ 501 h 832"/>
              <a:gd name="T4" fmla="*/ 16 w 1008"/>
              <a:gd name="T5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32">
                <a:moveTo>
                  <a:pt x="16" y="832"/>
                </a:moveTo>
                <a:cubicBezTo>
                  <a:pt x="16" y="315"/>
                  <a:pt x="715" y="0"/>
                  <a:pt x="1008" y="501"/>
                </a:cubicBezTo>
                <a:cubicBezTo>
                  <a:pt x="715" y="1"/>
                  <a:pt x="0" y="253"/>
                  <a:pt x="16" y="832"/>
                </a:cubicBezTo>
                <a:close/>
              </a:path>
            </a:pathLst>
          </a:custGeom>
          <a:solidFill>
            <a:srgbClr val="7ECB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280"/>
          <p:cNvSpPr>
            <a:spLocks/>
          </p:cNvSpPr>
          <p:nvPr/>
        </p:nvSpPr>
        <p:spPr bwMode="auto">
          <a:xfrm>
            <a:off x="6238785" y="3230702"/>
            <a:ext cx="2189268" cy="2030568"/>
          </a:xfrm>
          <a:custGeom>
            <a:avLst/>
            <a:gdLst>
              <a:gd name="T0" fmla="*/ 939 w 939"/>
              <a:gd name="T1" fmla="*/ 677 h 871"/>
              <a:gd name="T2" fmla="*/ 214 w 939"/>
              <a:gd name="T3" fmla="*/ 0 h 871"/>
              <a:gd name="T4" fmla="*/ 939 w 939"/>
              <a:gd name="T5" fmla="*/ 677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9" h="871">
                <a:moveTo>
                  <a:pt x="939" y="677"/>
                </a:moveTo>
                <a:cubicBezTo>
                  <a:pt x="419" y="871"/>
                  <a:pt x="0" y="457"/>
                  <a:pt x="214" y="0"/>
                </a:cubicBezTo>
                <a:cubicBezTo>
                  <a:pt x="37" y="499"/>
                  <a:pt x="468" y="810"/>
                  <a:pt x="939" y="677"/>
                </a:cubicBezTo>
                <a:close/>
              </a:path>
            </a:pathLst>
          </a:custGeom>
          <a:solidFill>
            <a:srgbClr val="E2F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281"/>
          <p:cNvSpPr>
            <a:spLocks/>
          </p:cNvSpPr>
          <p:nvPr/>
        </p:nvSpPr>
        <p:spPr bwMode="auto">
          <a:xfrm>
            <a:off x="8151067" y="3333216"/>
            <a:ext cx="1627411" cy="2578625"/>
          </a:xfrm>
          <a:custGeom>
            <a:avLst/>
            <a:gdLst>
              <a:gd name="T0" fmla="*/ 0 w 698"/>
              <a:gd name="T1" fmla="*/ 1106 h 1106"/>
              <a:gd name="T2" fmla="*/ 213 w 698"/>
              <a:gd name="T3" fmla="*/ 0 h 1106"/>
              <a:gd name="T4" fmla="*/ 0 w 698"/>
              <a:gd name="T5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1106">
                <a:moveTo>
                  <a:pt x="0" y="1106"/>
                </a:moveTo>
                <a:cubicBezTo>
                  <a:pt x="583" y="1106"/>
                  <a:pt x="661" y="280"/>
                  <a:pt x="213" y="0"/>
                </a:cubicBezTo>
                <a:cubicBezTo>
                  <a:pt x="698" y="280"/>
                  <a:pt x="610" y="1106"/>
                  <a:pt x="0" y="1106"/>
                </a:cubicBezTo>
                <a:close/>
              </a:path>
            </a:pathLst>
          </a:custGeom>
          <a:solidFill>
            <a:srgbClr val="FFD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16"/>
          <p:cNvSpPr txBox="1"/>
          <p:nvPr/>
        </p:nvSpPr>
        <p:spPr>
          <a:xfrm>
            <a:off x="7615329" y="4025327"/>
            <a:ext cx="1233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GB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94428" y="1245476"/>
            <a:ext cx="3584050" cy="4114366"/>
            <a:chOff x="4270238" y="1491140"/>
            <a:chExt cx="3584050" cy="4114366"/>
          </a:xfrm>
        </p:grpSpPr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4270238" y="1491140"/>
              <a:ext cx="3584050" cy="4114366"/>
            </a:xfrm>
            <a:custGeom>
              <a:avLst/>
              <a:gdLst>
                <a:gd name="T0" fmla="*/ 226 w 1537"/>
                <a:gd name="T1" fmla="*/ 862 h 1764"/>
                <a:gd name="T2" fmla="*/ 640 w 1537"/>
                <a:gd name="T3" fmla="*/ 141 h 1764"/>
                <a:gd name="T4" fmla="*/ 883 w 1537"/>
                <a:gd name="T5" fmla="*/ 0 h 1764"/>
                <a:gd name="T6" fmla="*/ 1123 w 1537"/>
                <a:gd name="T7" fmla="*/ 136 h 1764"/>
                <a:gd name="T8" fmla="*/ 1537 w 1537"/>
                <a:gd name="T9" fmla="*/ 857 h 1764"/>
                <a:gd name="T10" fmla="*/ 1537 w 1537"/>
                <a:gd name="T11" fmla="*/ 857 h 1764"/>
                <a:gd name="T12" fmla="*/ 545 w 1537"/>
                <a:gd name="T13" fmla="*/ 1188 h 1764"/>
                <a:gd name="T14" fmla="*/ 883 w 1537"/>
                <a:gd name="T15" fmla="*/ 1525 h 1764"/>
                <a:gd name="T16" fmla="*/ 1094 w 1537"/>
                <a:gd name="T17" fmla="*/ 1451 h 1764"/>
                <a:gd name="T18" fmla="*/ 226 w 1537"/>
                <a:gd name="T19" fmla="*/ 863 h 1764"/>
                <a:gd name="T20" fmla="*/ 226 w 1537"/>
                <a:gd name="T21" fmla="*/ 86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7" h="1764">
                  <a:moveTo>
                    <a:pt x="226" y="862"/>
                  </a:moveTo>
                  <a:cubicBezTo>
                    <a:pt x="640" y="141"/>
                    <a:pt x="640" y="141"/>
                    <a:pt x="640" y="141"/>
                  </a:cubicBezTo>
                  <a:cubicBezTo>
                    <a:pt x="688" y="57"/>
                    <a:pt x="779" y="0"/>
                    <a:pt x="883" y="0"/>
                  </a:cubicBezTo>
                  <a:cubicBezTo>
                    <a:pt x="985" y="0"/>
                    <a:pt x="1074" y="55"/>
                    <a:pt x="1123" y="136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244" y="356"/>
                    <a:pt x="545" y="671"/>
                    <a:pt x="545" y="1188"/>
                  </a:cubicBezTo>
                  <a:cubicBezTo>
                    <a:pt x="545" y="1374"/>
                    <a:pt x="696" y="1525"/>
                    <a:pt x="883" y="1525"/>
                  </a:cubicBezTo>
                  <a:cubicBezTo>
                    <a:pt x="963" y="1525"/>
                    <a:pt x="1036" y="1498"/>
                    <a:pt x="1094" y="1451"/>
                  </a:cubicBezTo>
                  <a:cubicBezTo>
                    <a:pt x="681" y="1764"/>
                    <a:pt x="0" y="1400"/>
                    <a:pt x="226" y="863"/>
                  </a:cubicBezTo>
                  <a:lnTo>
                    <a:pt x="226" y="86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31"/>
            <p:cNvSpPr txBox="1"/>
            <p:nvPr/>
          </p:nvSpPr>
          <p:spPr>
            <a:xfrm>
              <a:off x="6006228" y="20608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拉新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91"/>
            <p:cNvGrpSpPr/>
            <p:nvPr/>
          </p:nvGrpSpPr>
          <p:grpSpPr>
            <a:xfrm>
              <a:off x="5978913" y="1716763"/>
              <a:ext cx="658399" cy="351393"/>
              <a:chOff x="7213337" y="3095535"/>
              <a:chExt cx="701827" cy="374571"/>
            </a:xfrm>
            <a:solidFill>
              <a:schemeClr val="bg2"/>
            </a:solidFill>
          </p:grpSpPr>
          <p:sp>
            <p:nvSpPr>
              <p:cNvPr id="61" name="Freeform 490"/>
              <p:cNvSpPr>
                <a:spLocks noEditPoints="1"/>
              </p:cNvSpPr>
              <p:nvPr/>
            </p:nvSpPr>
            <p:spPr bwMode="auto">
              <a:xfrm>
                <a:off x="7213337" y="3097506"/>
                <a:ext cx="448499" cy="361757"/>
              </a:xfrm>
              <a:custGeom>
                <a:avLst/>
                <a:gdLst>
                  <a:gd name="T0" fmla="*/ 178 w 192"/>
                  <a:gd name="T1" fmla="*/ 0 h 155"/>
                  <a:gd name="T2" fmla="*/ 14 w 192"/>
                  <a:gd name="T3" fmla="*/ 0 h 155"/>
                  <a:gd name="T4" fmla="*/ 0 w 192"/>
                  <a:gd name="T5" fmla="*/ 14 h 155"/>
                  <a:gd name="T6" fmla="*/ 0 w 192"/>
                  <a:gd name="T7" fmla="*/ 124 h 155"/>
                  <a:gd name="T8" fmla="*/ 14 w 192"/>
                  <a:gd name="T9" fmla="*/ 138 h 155"/>
                  <a:gd name="T10" fmla="*/ 78 w 192"/>
                  <a:gd name="T11" fmla="*/ 138 h 155"/>
                  <a:gd name="T12" fmla="*/ 78 w 192"/>
                  <a:gd name="T13" fmla="*/ 148 h 155"/>
                  <a:gd name="T14" fmla="*/ 17 w 192"/>
                  <a:gd name="T15" fmla="*/ 148 h 155"/>
                  <a:gd name="T16" fmla="*/ 14 w 192"/>
                  <a:gd name="T17" fmla="*/ 151 h 155"/>
                  <a:gd name="T18" fmla="*/ 17 w 192"/>
                  <a:gd name="T19" fmla="*/ 155 h 155"/>
                  <a:gd name="T20" fmla="*/ 175 w 192"/>
                  <a:gd name="T21" fmla="*/ 155 h 155"/>
                  <a:gd name="T22" fmla="*/ 178 w 192"/>
                  <a:gd name="T23" fmla="*/ 151 h 155"/>
                  <a:gd name="T24" fmla="*/ 175 w 192"/>
                  <a:gd name="T25" fmla="*/ 148 h 155"/>
                  <a:gd name="T26" fmla="*/ 121 w 192"/>
                  <a:gd name="T27" fmla="*/ 148 h 155"/>
                  <a:gd name="T28" fmla="*/ 121 w 192"/>
                  <a:gd name="T29" fmla="*/ 138 h 155"/>
                  <a:gd name="T30" fmla="*/ 178 w 192"/>
                  <a:gd name="T31" fmla="*/ 138 h 155"/>
                  <a:gd name="T32" fmla="*/ 192 w 192"/>
                  <a:gd name="T33" fmla="*/ 124 h 155"/>
                  <a:gd name="T34" fmla="*/ 192 w 192"/>
                  <a:gd name="T35" fmla="*/ 14 h 155"/>
                  <a:gd name="T36" fmla="*/ 178 w 192"/>
                  <a:gd name="T37" fmla="*/ 0 h 155"/>
                  <a:gd name="T38" fmla="*/ 182 w 192"/>
                  <a:gd name="T39" fmla="*/ 114 h 155"/>
                  <a:gd name="T40" fmla="*/ 169 w 192"/>
                  <a:gd name="T41" fmla="*/ 126 h 155"/>
                  <a:gd name="T42" fmla="*/ 23 w 192"/>
                  <a:gd name="T43" fmla="*/ 126 h 155"/>
                  <a:gd name="T44" fmla="*/ 11 w 192"/>
                  <a:gd name="T45" fmla="*/ 114 h 155"/>
                  <a:gd name="T46" fmla="*/ 11 w 192"/>
                  <a:gd name="T47" fmla="*/ 21 h 155"/>
                  <a:gd name="T48" fmla="*/ 23 w 192"/>
                  <a:gd name="T49" fmla="*/ 9 h 155"/>
                  <a:gd name="T50" fmla="*/ 169 w 192"/>
                  <a:gd name="T51" fmla="*/ 9 h 155"/>
                  <a:gd name="T52" fmla="*/ 182 w 192"/>
                  <a:gd name="T53" fmla="*/ 21 h 155"/>
                  <a:gd name="T54" fmla="*/ 182 w 192"/>
                  <a:gd name="T55" fmla="*/ 11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5">
                    <a:moveTo>
                      <a:pt x="17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2"/>
                      <a:pt x="6" y="138"/>
                      <a:pt x="14" y="138"/>
                    </a:cubicBezTo>
                    <a:cubicBezTo>
                      <a:pt x="78" y="138"/>
                      <a:pt x="78" y="138"/>
                      <a:pt x="78" y="138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7" y="148"/>
                      <a:pt x="17" y="148"/>
                      <a:pt x="17" y="148"/>
                    </a:cubicBezTo>
                    <a:cubicBezTo>
                      <a:pt x="15" y="148"/>
                      <a:pt x="14" y="149"/>
                      <a:pt x="14" y="151"/>
                    </a:cubicBezTo>
                    <a:cubicBezTo>
                      <a:pt x="14" y="153"/>
                      <a:pt x="15" y="155"/>
                      <a:pt x="17" y="15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7" y="155"/>
                      <a:pt x="178" y="153"/>
                      <a:pt x="178" y="151"/>
                    </a:cubicBezTo>
                    <a:cubicBezTo>
                      <a:pt x="178" y="149"/>
                      <a:pt x="177" y="148"/>
                      <a:pt x="175" y="148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78" y="138"/>
                      <a:pt x="178" y="138"/>
                      <a:pt x="178" y="138"/>
                    </a:cubicBezTo>
                    <a:cubicBezTo>
                      <a:pt x="186" y="138"/>
                      <a:pt x="192" y="132"/>
                      <a:pt x="192" y="12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7"/>
                      <a:pt x="186" y="0"/>
                      <a:pt x="178" y="0"/>
                    </a:cubicBezTo>
                    <a:close/>
                    <a:moveTo>
                      <a:pt x="182" y="114"/>
                    </a:moveTo>
                    <a:cubicBezTo>
                      <a:pt x="182" y="120"/>
                      <a:pt x="176" y="126"/>
                      <a:pt x="16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16" y="126"/>
                      <a:pt x="11" y="120"/>
                      <a:pt x="11" y="1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14"/>
                      <a:pt x="16" y="9"/>
                      <a:pt x="23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76" y="9"/>
                      <a:pt x="182" y="14"/>
                      <a:pt x="182" y="21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491"/>
              <p:cNvSpPr>
                <a:spLocks/>
              </p:cNvSpPr>
              <p:nvPr/>
            </p:nvSpPr>
            <p:spPr bwMode="auto">
              <a:xfrm>
                <a:off x="7269522" y="3143835"/>
                <a:ext cx="336128" cy="221785"/>
              </a:xfrm>
              <a:custGeom>
                <a:avLst/>
                <a:gdLst>
                  <a:gd name="T0" fmla="*/ 134 w 144"/>
                  <a:gd name="T1" fmla="*/ 0 h 95"/>
                  <a:gd name="T2" fmla="*/ 11 w 144"/>
                  <a:gd name="T3" fmla="*/ 0 h 95"/>
                  <a:gd name="T4" fmla="*/ 0 w 144"/>
                  <a:gd name="T5" fmla="*/ 10 h 95"/>
                  <a:gd name="T6" fmla="*/ 0 w 144"/>
                  <a:gd name="T7" fmla="*/ 85 h 95"/>
                  <a:gd name="T8" fmla="*/ 11 w 144"/>
                  <a:gd name="T9" fmla="*/ 95 h 95"/>
                  <a:gd name="T10" fmla="*/ 134 w 144"/>
                  <a:gd name="T11" fmla="*/ 95 h 95"/>
                  <a:gd name="T12" fmla="*/ 144 w 144"/>
                  <a:gd name="T13" fmla="*/ 85 h 95"/>
                  <a:gd name="T14" fmla="*/ 144 w 144"/>
                  <a:gd name="T15" fmla="*/ 10 h 95"/>
                  <a:gd name="T16" fmla="*/ 134 w 144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95">
                    <a:moveTo>
                      <a:pt x="134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5" y="95"/>
                      <a:pt x="11" y="95"/>
                    </a:cubicBezTo>
                    <a:cubicBezTo>
                      <a:pt x="134" y="95"/>
                      <a:pt x="134" y="95"/>
                      <a:pt x="134" y="95"/>
                    </a:cubicBezTo>
                    <a:cubicBezTo>
                      <a:pt x="139" y="95"/>
                      <a:pt x="144" y="90"/>
                      <a:pt x="144" y="85"/>
                    </a:cubicBezTo>
                    <a:cubicBezTo>
                      <a:pt x="144" y="10"/>
                      <a:pt x="144" y="10"/>
                      <a:pt x="144" y="10"/>
                    </a:cubicBezTo>
                    <a:cubicBezTo>
                      <a:pt x="144" y="4"/>
                      <a:pt x="139" y="0"/>
                      <a:pt x="1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492"/>
              <p:cNvSpPr>
                <a:spLocks noEditPoints="1"/>
              </p:cNvSpPr>
              <p:nvPr/>
            </p:nvSpPr>
            <p:spPr bwMode="auto">
              <a:xfrm>
                <a:off x="7708164" y="3095535"/>
                <a:ext cx="207000" cy="374571"/>
              </a:xfrm>
              <a:custGeom>
                <a:avLst/>
                <a:gdLst>
                  <a:gd name="T0" fmla="*/ 44 w 89"/>
                  <a:gd name="T1" fmla="*/ 0 h 161"/>
                  <a:gd name="T2" fmla="*/ 0 w 89"/>
                  <a:gd name="T3" fmla="*/ 36 h 161"/>
                  <a:gd name="T4" fmla="*/ 0 w 89"/>
                  <a:gd name="T5" fmla="*/ 125 h 161"/>
                  <a:gd name="T6" fmla="*/ 44 w 89"/>
                  <a:gd name="T7" fmla="*/ 161 h 161"/>
                  <a:gd name="T8" fmla="*/ 89 w 89"/>
                  <a:gd name="T9" fmla="*/ 125 h 161"/>
                  <a:gd name="T10" fmla="*/ 89 w 89"/>
                  <a:gd name="T11" fmla="*/ 36 h 161"/>
                  <a:gd name="T12" fmla="*/ 44 w 89"/>
                  <a:gd name="T13" fmla="*/ 0 h 161"/>
                  <a:gd name="T14" fmla="*/ 46 w 89"/>
                  <a:gd name="T15" fmla="*/ 140 h 161"/>
                  <a:gd name="T16" fmla="*/ 35 w 89"/>
                  <a:gd name="T17" fmla="*/ 130 h 161"/>
                  <a:gd name="T18" fmla="*/ 46 w 89"/>
                  <a:gd name="T19" fmla="*/ 119 h 161"/>
                  <a:gd name="T20" fmla="*/ 56 w 89"/>
                  <a:gd name="T21" fmla="*/ 130 h 161"/>
                  <a:gd name="T22" fmla="*/ 46 w 89"/>
                  <a:gd name="T23" fmla="*/ 140 h 161"/>
                  <a:gd name="T24" fmla="*/ 69 w 89"/>
                  <a:gd name="T25" fmla="*/ 66 h 161"/>
                  <a:gd name="T26" fmla="*/ 21 w 89"/>
                  <a:gd name="T27" fmla="*/ 66 h 161"/>
                  <a:gd name="T28" fmla="*/ 17 w 89"/>
                  <a:gd name="T29" fmla="*/ 62 h 161"/>
                  <a:gd name="T30" fmla="*/ 21 w 89"/>
                  <a:gd name="T31" fmla="*/ 58 h 161"/>
                  <a:gd name="T32" fmla="*/ 69 w 89"/>
                  <a:gd name="T33" fmla="*/ 58 h 161"/>
                  <a:gd name="T34" fmla="*/ 73 w 89"/>
                  <a:gd name="T35" fmla="*/ 62 h 161"/>
                  <a:gd name="T36" fmla="*/ 69 w 89"/>
                  <a:gd name="T37" fmla="*/ 66 h 161"/>
                  <a:gd name="T38" fmla="*/ 69 w 89"/>
                  <a:gd name="T39" fmla="*/ 40 h 161"/>
                  <a:gd name="T40" fmla="*/ 21 w 89"/>
                  <a:gd name="T41" fmla="*/ 40 h 161"/>
                  <a:gd name="T42" fmla="*/ 17 w 89"/>
                  <a:gd name="T43" fmla="*/ 36 h 161"/>
                  <a:gd name="T44" fmla="*/ 21 w 89"/>
                  <a:gd name="T45" fmla="*/ 32 h 161"/>
                  <a:gd name="T46" fmla="*/ 69 w 89"/>
                  <a:gd name="T47" fmla="*/ 32 h 161"/>
                  <a:gd name="T48" fmla="*/ 73 w 89"/>
                  <a:gd name="T49" fmla="*/ 36 h 161"/>
                  <a:gd name="T50" fmla="*/ 69 w 89"/>
                  <a:gd name="T51" fmla="*/ 4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161">
                    <a:moveTo>
                      <a:pt x="44" y="0"/>
                    </a:moveTo>
                    <a:cubicBezTo>
                      <a:pt x="20" y="0"/>
                      <a:pt x="2" y="4"/>
                      <a:pt x="0" y="36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" y="158"/>
                      <a:pt x="20" y="161"/>
                      <a:pt x="44" y="161"/>
                    </a:cubicBezTo>
                    <a:cubicBezTo>
                      <a:pt x="69" y="161"/>
                      <a:pt x="89" y="157"/>
                      <a:pt x="89" y="125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8" y="8"/>
                      <a:pt x="69" y="0"/>
                      <a:pt x="44" y="0"/>
                    </a:cubicBezTo>
                    <a:close/>
                    <a:moveTo>
                      <a:pt x="46" y="140"/>
                    </a:moveTo>
                    <a:cubicBezTo>
                      <a:pt x="40" y="140"/>
                      <a:pt x="35" y="136"/>
                      <a:pt x="35" y="130"/>
                    </a:cubicBezTo>
                    <a:cubicBezTo>
                      <a:pt x="35" y="124"/>
                      <a:pt x="40" y="119"/>
                      <a:pt x="46" y="119"/>
                    </a:cubicBezTo>
                    <a:cubicBezTo>
                      <a:pt x="51" y="119"/>
                      <a:pt x="56" y="124"/>
                      <a:pt x="56" y="130"/>
                    </a:cubicBezTo>
                    <a:cubicBezTo>
                      <a:pt x="56" y="136"/>
                      <a:pt x="51" y="140"/>
                      <a:pt x="46" y="140"/>
                    </a:cubicBezTo>
                    <a:close/>
                    <a:moveTo>
                      <a:pt x="69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18" y="66"/>
                      <a:pt x="17" y="64"/>
                      <a:pt x="17" y="62"/>
                    </a:cubicBezTo>
                    <a:cubicBezTo>
                      <a:pt x="17" y="60"/>
                      <a:pt x="18" y="58"/>
                      <a:pt x="2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71" y="58"/>
                      <a:pt x="73" y="60"/>
                      <a:pt x="73" y="62"/>
                    </a:cubicBezTo>
                    <a:cubicBezTo>
                      <a:pt x="73" y="64"/>
                      <a:pt x="71" y="66"/>
                      <a:pt x="69" y="66"/>
                    </a:cubicBezTo>
                    <a:close/>
                    <a:moveTo>
                      <a:pt x="69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7" y="38"/>
                      <a:pt x="17" y="36"/>
                    </a:cubicBezTo>
                    <a:cubicBezTo>
                      <a:pt x="17" y="34"/>
                      <a:pt x="18" y="32"/>
                      <a:pt x="21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1" y="32"/>
                      <a:pt x="73" y="34"/>
                      <a:pt x="73" y="36"/>
                    </a:cubicBezTo>
                    <a:cubicBezTo>
                      <a:pt x="73" y="38"/>
                      <a:pt x="71" y="40"/>
                      <a:pt x="69" y="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6" name="Freeform 130"/>
          <p:cNvSpPr>
            <a:spLocks noEditPoints="1"/>
          </p:cNvSpPr>
          <p:nvPr/>
        </p:nvSpPr>
        <p:spPr bwMode="auto">
          <a:xfrm>
            <a:off x="8044881" y="3406704"/>
            <a:ext cx="413123" cy="572201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465012" y="2076432"/>
            <a:ext cx="3372122" cy="3835409"/>
            <a:chOff x="5540822" y="2322096"/>
            <a:chExt cx="3372122" cy="3835409"/>
          </a:xfrm>
          <a:solidFill>
            <a:schemeClr val="bg1">
              <a:lumMod val="65000"/>
            </a:schemeClr>
          </a:solidFill>
        </p:grpSpPr>
        <p:sp>
          <p:nvSpPr>
            <p:cNvPr id="68" name="Freeform 111"/>
            <p:cNvSpPr>
              <a:spLocks/>
            </p:cNvSpPr>
            <p:nvPr/>
          </p:nvSpPr>
          <p:spPr bwMode="auto">
            <a:xfrm>
              <a:off x="5540822" y="2322096"/>
              <a:ext cx="3372122" cy="3835409"/>
            </a:xfrm>
            <a:custGeom>
              <a:avLst/>
              <a:gdLst>
                <a:gd name="T0" fmla="*/ 992 w 1446"/>
                <a:gd name="T1" fmla="*/ 501 h 1645"/>
                <a:gd name="T2" fmla="*/ 1409 w 1446"/>
                <a:gd name="T3" fmla="*/ 1228 h 1645"/>
                <a:gd name="T4" fmla="*/ 1446 w 1446"/>
                <a:gd name="T5" fmla="*/ 1367 h 1645"/>
                <a:gd name="T6" fmla="*/ 1167 w 1446"/>
                <a:gd name="T7" fmla="*/ 1645 h 1645"/>
                <a:gd name="T8" fmla="*/ 294 w 1446"/>
                <a:gd name="T9" fmla="*/ 1645 h 1645"/>
                <a:gd name="T10" fmla="*/ 507 w 1446"/>
                <a:gd name="T11" fmla="*/ 539 h 1645"/>
                <a:gd name="T12" fmla="*/ 338 w 1446"/>
                <a:gd name="T13" fmla="*/ 494 h 1645"/>
                <a:gd name="T14" fmla="*/ 0 w 1446"/>
                <a:gd name="T15" fmla="*/ 832 h 1645"/>
                <a:gd name="T16" fmla="*/ 992 w 1446"/>
                <a:gd name="T17" fmla="*/ 50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645">
                  <a:moveTo>
                    <a:pt x="992" y="501"/>
                  </a:moveTo>
                  <a:cubicBezTo>
                    <a:pt x="1409" y="1228"/>
                    <a:pt x="1409" y="1228"/>
                    <a:pt x="1409" y="1228"/>
                  </a:cubicBezTo>
                  <a:cubicBezTo>
                    <a:pt x="1432" y="1269"/>
                    <a:pt x="1446" y="1316"/>
                    <a:pt x="1446" y="1367"/>
                  </a:cubicBezTo>
                  <a:cubicBezTo>
                    <a:pt x="1446" y="1521"/>
                    <a:pt x="1321" y="1645"/>
                    <a:pt x="1167" y="1645"/>
                  </a:cubicBezTo>
                  <a:cubicBezTo>
                    <a:pt x="294" y="1645"/>
                    <a:pt x="294" y="1645"/>
                    <a:pt x="294" y="1645"/>
                  </a:cubicBezTo>
                  <a:cubicBezTo>
                    <a:pt x="877" y="1645"/>
                    <a:pt x="955" y="819"/>
                    <a:pt x="507" y="539"/>
                  </a:cubicBezTo>
                  <a:cubicBezTo>
                    <a:pt x="457" y="510"/>
                    <a:pt x="399" y="494"/>
                    <a:pt x="338" y="494"/>
                  </a:cubicBezTo>
                  <a:cubicBezTo>
                    <a:pt x="151" y="494"/>
                    <a:pt x="0" y="645"/>
                    <a:pt x="0" y="832"/>
                  </a:cubicBezTo>
                  <a:cubicBezTo>
                    <a:pt x="0" y="315"/>
                    <a:pt x="699" y="0"/>
                    <a:pt x="992" y="5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38"/>
            <p:cNvSpPr txBox="1"/>
            <p:nvPr/>
          </p:nvSpPr>
          <p:spPr>
            <a:xfrm>
              <a:off x="7689049" y="5109433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03"/>
            <p:cNvSpPr>
              <a:spLocks noEditPoints="1"/>
            </p:cNvSpPr>
            <p:nvPr/>
          </p:nvSpPr>
          <p:spPr bwMode="auto">
            <a:xfrm>
              <a:off x="7762617" y="4725684"/>
              <a:ext cx="494221" cy="322979"/>
            </a:xfrm>
            <a:custGeom>
              <a:avLst/>
              <a:gdLst>
                <a:gd name="T0" fmla="*/ 48 w 193"/>
                <a:gd name="T1" fmla="*/ 23 h 126"/>
                <a:gd name="T2" fmla="*/ 26 w 193"/>
                <a:gd name="T3" fmla="*/ 45 h 126"/>
                <a:gd name="T4" fmla="*/ 4 w 193"/>
                <a:gd name="T5" fmla="*/ 23 h 126"/>
                <a:gd name="T6" fmla="*/ 26 w 193"/>
                <a:gd name="T7" fmla="*/ 0 h 126"/>
                <a:gd name="T8" fmla="*/ 48 w 193"/>
                <a:gd name="T9" fmla="*/ 23 h 126"/>
                <a:gd name="T10" fmla="*/ 145 w 193"/>
                <a:gd name="T11" fmla="*/ 23 h 126"/>
                <a:gd name="T12" fmla="*/ 167 w 193"/>
                <a:gd name="T13" fmla="*/ 45 h 126"/>
                <a:gd name="T14" fmla="*/ 189 w 193"/>
                <a:gd name="T15" fmla="*/ 23 h 126"/>
                <a:gd name="T16" fmla="*/ 167 w 193"/>
                <a:gd name="T17" fmla="*/ 0 h 126"/>
                <a:gd name="T18" fmla="*/ 145 w 193"/>
                <a:gd name="T19" fmla="*/ 23 h 126"/>
                <a:gd name="T20" fmla="*/ 84 w 193"/>
                <a:gd name="T21" fmla="*/ 99 h 126"/>
                <a:gd name="T22" fmla="*/ 89 w 193"/>
                <a:gd name="T23" fmla="*/ 86 h 126"/>
                <a:gd name="T24" fmla="*/ 56 w 193"/>
                <a:gd name="T25" fmla="*/ 65 h 126"/>
                <a:gd name="T26" fmla="*/ 45 w 193"/>
                <a:gd name="T27" fmla="*/ 55 h 126"/>
                <a:gd name="T28" fmla="*/ 45 w 193"/>
                <a:gd name="T29" fmla="*/ 55 h 126"/>
                <a:gd name="T30" fmla="*/ 32 w 193"/>
                <a:gd name="T31" fmla="*/ 50 h 126"/>
                <a:gd name="T32" fmla="*/ 20 w 193"/>
                <a:gd name="T33" fmla="*/ 50 h 126"/>
                <a:gd name="T34" fmla="*/ 0 w 193"/>
                <a:gd name="T35" fmla="*/ 70 h 126"/>
                <a:gd name="T36" fmla="*/ 0 w 193"/>
                <a:gd name="T37" fmla="*/ 126 h 126"/>
                <a:gd name="T38" fmla="*/ 52 w 193"/>
                <a:gd name="T39" fmla="*/ 126 h 126"/>
                <a:gd name="T40" fmla="*/ 52 w 193"/>
                <a:gd name="T41" fmla="*/ 90 h 126"/>
                <a:gd name="T42" fmla="*/ 87 w 193"/>
                <a:gd name="T43" fmla="*/ 106 h 126"/>
                <a:gd name="T44" fmla="*/ 84 w 193"/>
                <a:gd name="T45" fmla="*/ 99 h 126"/>
                <a:gd name="T46" fmla="*/ 173 w 193"/>
                <a:gd name="T47" fmla="*/ 50 h 126"/>
                <a:gd name="T48" fmla="*/ 161 w 193"/>
                <a:gd name="T49" fmla="*/ 50 h 126"/>
                <a:gd name="T50" fmla="*/ 149 w 193"/>
                <a:gd name="T51" fmla="*/ 55 h 126"/>
                <a:gd name="T52" fmla="*/ 148 w 193"/>
                <a:gd name="T53" fmla="*/ 55 h 126"/>
                <a:gd name="T54" fmla="*/ 138 w 193"/>
                <a:gd name="T55" fmla="*/ 65 h 126"/>
                <a:gd name="T56" fmla="*/ 99 w 193"/>
                <a:gd name="T57" fmla="*/ 87 h 126"/>
                <a:gd name="T58" fmla="*/ 90 w 193"/>
                <a:gd name="T59" fmla="*/ 98 h 126"/>
                <a:gd name="T60" fmla="*/ 100 w 193"/>
                <a:gd name="T61" fmla="*/ 107 h 126"/>
                <a:gd name="T62" fmla="*/ 101 w 193"/>
                <a:gd name="T63" fmla="*/ 107 h 126"/>
                <a:gd name="T64" fmla="*/ 141 w 193"/>
                <a:gd name="T65" fmla="*/ 90 h 126"/>
                <a:gd name="T66" fmla="*/ 141 w 193"/>
                <a:gd name="T67" fmla="*/ 126 h 126"/>
                <a:gd name="T68" fmla="*/ 193 w 193"/>
                <a:gd name="T69" fmla="*/ 126 h 126"/>
                <a:gd name="T70" fmla="*/ 193 w 193"/>
                <a:gd name="T71" fmla="*/ 70 h 126"/>
                <a:gd name="T72" fmla="*/ 173 w 193"/>
                <a:gd name="T73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126">
                  <a:moveTo>
                    <a:pt x="48" y="23"/>
                  </a:moveTo>
                  <a:cubicBezTo>
                    <a:pt x="48" y="35"/>
                    <a:pt x="38" y="45"/>
                    <a:pt x="26" y="45"/>
                  </a:cubicBezTo>
                  <a:cubicBezTo>
                    <a:pt x="14" y="45"/>
                    <a:pt x="4" y="35"/>
                    <a:pt x="4" y="23"/>
                  </a:cubicBezTo>
                  <a:cubicBezTo>
                    <a:pt x="4" y="10"/>
                    <a:pt x="14" y="0"/>
                    <a:pt x="26" y="0"/>
                  </a:cubicBezTo>
                  <a:cubicBezTo>
                    <a:pt x="38" y="0"/>
                    <a:pt x="48" y="10"/>
                    <a:pt x="48" y="23"/>
                  </a:cubicBezTo>
                  <a:close/>
                  <a:moveTo>
                    <a:pt x="145" y="23"/>
                  </a:moveTo>
                  <a:cubicBezTo>
                    <a:pt x="145" y="35"/>
                    <a:pt x="155" y="45"/>
                    <a:pt x="167" y="45"/>
                  </a:cubicBezTo>
                  <a:cubicBezTo>
                    <a:pt x="180" y="45"/>
                    <a:pt x="189" y="35"/>
                    <a:pt x="189" y="23"/>
                  </a:cubicBezTo>
                  <a:cubicBezTo>
                    <a:pt x="189" y="10"/>
                    <a:pt x="180" y="0"/>
                    <a:pt x="167" y="0"/>
                  </a:cubicBezTo>
                  <a:cubicBezTo>
                    <a:pt x="155" y="0"/>
                    <a:pt x="145" y="10"/>
                    <a:pt x="145" y="23"/>
                  </a:cubicBezTo>
                  <a:close/>
                  <a:moveTo>
                    <a:pt x="84" y="99"/>
                  </a:moveTo>
                  <a:cubicBezTo>
                    <a:pt x="84" y="94"/>
                    <a:pt x="86" y="90"/>
                    <a:pt x="89" y="86"/>
                  </a:cubicBezTo>
                  <a:cubicBezTo>
                    <a:pt x="70" y="83"/>
                    <a:pt x="62" y="74"/>
                    <a:pt x="56" y="65"/>
                  </a:cubicBezTo>
                  <a:cubicBezTo>
                    <a:pt x="52" y="61"/>
                    <a:pt x="49" y="58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1" y="52"/>
                    <a:pt x="37" y="50"/>
                    <a:pt x="3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9" y="50"/>
                    <a:pt x="0" y="59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60" y="96"/>
                    <a:pt x="71" y="103"/>
                    <a:pt x="87" y="106"/>
                  </a:cubicBezTo>
                  <a:cubicBezTo>
                    <a:pt x="86" y="104"/>
                    <a:pt x="85" y="101"/>
                    <a:pt x="84" y="99"/>
                  </a:cubicBezTo>
                  <a:close/>
                  <a:moveTo>
                    <a:pt x="173" y="50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6" y="50"/>
                    <a:pt x="152" y="52"/>
                    <a:pt x="149" y="55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4" y="58"/>
                    <a:pt x="141" y="61"/>
                    <a:pt x="138" y="65"/>
                  </a:cubicBezTo>
                  <a:cubicBezTo>
                    <a:pt x="130" y="74"/>
                    <a:pt x="122" y="85"/>
                    <a:pt x="99" y="87"/>
                  </a:cubicBezTo>
                  <a:cubicBezTo>
                    <a:pt x="93" y="88"/>
                    <a:pt x="90" y="93"/>
                    <a:pt x="90" y="98"/>
                  </a:cubicBezTo>
                  <a:cubicBezTo>
                    <a:pt x="91" y="103"/>
                    <a:pt x="95" y="107"/>
                    <a:pt x="100" y="107"/>
                  </a:cubicBezTo>
                  <a:cubicBezTo>
                    <a:pt x="100" y="107"/>
                    <a:pt x="100" y="107"/>
                    <a:pt x="101" y="107"/>
                  </a:cubicBezTo>
                  <a:cubicBezTo>
                    <a:pt x="121" y="104"/>
                    <a:pt x="133" y="97"/>
                    <a:pt x="141" y="90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93" y="59"/>
                    <a:pt x="184" y="50"/>
                    <a:pt x="173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670029" y="3258302"/>
            <a:ext cx="4016778" cy="2653539"/>
            <a:chOff x="3745839" y="3503966"/>
            <a:chExt cx="4016778" cy="2653539"/>
          </a:xfrm>
        </p:grpSpPr>
        <p:sp>
          <p:nvSpPr>
            <p:cNvPr id="74" name="Freeform 109"/>
            <p:cNvSpPr>
              <a:spLocks/>
            </p:cNvSpPr>
            <p:nvPr/>
          </p:nvSpPr>
          <p:spPr bwMode="auto">
            <a:xfrm>
              <a:off x="3745839" y="3503966"/>
              <a:ext cx="4016778" cy="2653539"/>
            </a:xfrm>
            <a:custGeom>
              <a:avLst/>
              <a:gdLst>
                <a:gd name="T0" fmla="*/ 37 w 1723"/>
                <a:gd name="T1" fmla="*/ 721 h 1138"/>
                <a:gd name="T2" fmla="*/ 451 w 1723"/>
                <a:gd name="T3" fmla="*/ 0 h 1138"/>
                <a:gd name="T4" fmla="*/ 451 w 1723"/>
                <a:gd name="T5" fmla="*/ 0 h 1138"/>
                <a:gd name="T6" fmla="*/ 634 w 1723"/>
                <a:gd name="T7" fmla="*/ 605 h 1138"/>
                <a:gd name="T8" fmla="*/ 1330 w 1723"/>
                <a:gd name="T9" fmla="*/ 579 h 1138"/>
                <a:gd name="T10" fmla="*/ 1446 w 1723"/>
                <a:gd name="T11" fmla="*/ 325 h 1138"/>
                <a:gd name="T12" fmla="*/ 1277 w 1723"/>
                <a:gd name="T13" fmla="*/ 32 h 1138"/>
                <a:gd name="T14" fmla="*/ 1071 w 1723"/>
                <a:gd name="T15" fmla="*/ 1138 h 1138"/>
                <a:gd name="T16" fmla="*/ 1071 w 1723"/>
                <a:gd name="T17" fmla="*/ 1138 h 1138"/>
                <a:gd name="T18" fmla="*/ 279 w 1723"/>
                <a:gd name="T19" fmla="*/ 1138 h 1138"/>
                <a:gd name="T20" fmla="*/ 0 w 1723"/>
                <a:gd name="T21" fmla="*/ 860 h 1138"/>
                <a:gd name="T22" fmla="*/ 37 w 1723"/>
                <a:gd name="T23" fmla="*/ 72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3" h="1138">
                  <a:moveTo>
                    <a:pt x="37" y="721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342" y="265"/>
                    <a:pt x="450" y="484"/>
                    <a:pt x="634" y="605"/>
                  </a:cubicBezTo>
                  <a:cubicBezTo>
                    <a:pt x="828" y="733"/>
                    <a:pt x="1106" y="750"/>
                    <a:pt x="1330" y="579"/>
                  </a:cubicBezTo>
                  <a:cubicBezTo>
                    <a:pt x="1401" y="517"/>
                    <a:pt x="1446" y="426"/>
                    <a:pt x="1446" y="325"/>
                  </a:cubicBezTo>
                  <a:cubicBezTo>
                    <a:pt x="1446" y="196"/>
                    <a:pt x="1378" y="96"/>
                    <a:pt x="1277" y="32"/>
                  </a:cubicBezTo>
                  <a:cubicBezTo>
                    <a:pt x="1723" y="311"/>
                    <a:pt x="1648" y="1131"/>
                    <a:pt x="1071" y="1138"/>
                  </a:cubicBezTo>
                  <a:cubicBezTo>
                    <a:pt x="1071" y="1138"/>
                    <a:pt x="1071" y="1138"/>
                    <a:pt x="1071" y="1138"/>
                  </a:cubicBezTo>
                  <a:cubicBezTo>
                    <a:pt x="279" y="1138"/>
                    <a:pt x="279" y="1138"/>
                    <a:pt x="279" y="1138"/>
                  </a:cubicBezTo>
                  <a:cubicBezTo>
                    <a:pt x="125" y="1138"/>
                    <a:pt x="0" y="1014"/>
                    <a:pt x="0" y="860"/>
                  </a:cubicBezTo>
                  <a:cubicBezTo>
                    <a:pt x="0" y="809"/>
                    <a:pt x="13" y="762"/>
                    <a:pt x="37" y="7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28"/>
            <p:cNvSpPr txBox="1"/>
            <p:nvPr/>
          </p:nvSpPr>
          <p:spPr>
            <a:xfrm>
              <a:off x="4506178" y="51762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宣传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147187" y="5313125"/>
              <a:ext cx="334980" cy="367989"/>
              <a:chOff x="3364709" y="5534458"/>
              <a:chExt cx="326803" cy="359006"/>
            </a:xfrm>
          </p:grpSpPr>
          <p:sp>
            <p:nvSpPr>
              <p:cNvPr id="78" name="Freeform 159"/>
              <p:cNvSpPr>
                <a:spLocks/>
              </p:cNvSpPr>
              <p:nvPr/>
            </p:nvSpPr>
            <p:spPr bwMode="auto">
              <a:xfrm>
                <a:off x="3364709" y="5534458"/>
                <a:ext cx="326803" cy="31011"/>
              </a:xfrm>
              <a:custGeom>
                <a:avLst/>
                <a:gdLst>
                  <a:gd name="T0" fmla="*/ 116 w 116"/>
                  <a:gd name="T1" fmla="*/ 8 h 11"/>
                  <a:gd name="T2" fmla="*/ 111 w 116"/>
                  <a:gd name="T3" fmla="*/ 11 h 11"/>
                  <a:gd name="T4" fmla="*/ 5 w 116"/>
                  <a:gd name="T5" fmla="*/ 11 h 11"/>
                  <a:gd name="T6" fmla="*/ 0 w 116"/>
                  <a:gd name="T7" fmla="*/ 8 h 11"/>
                  <a:gd name="T8" fmla="*/ 0 w 116"/>
                  <a:gd name="T9" fmla="*/ 3 h 11"/>
                  <a:gd name="T10" fmla="*/ 5 w 116"/>
                  <a:gd name="T11" fmla="*/ 0 h 11"/>
                  <a:gd name="T12" fmla="*/ 111 w 116"/>
                  <a:gd name="T13" fmla="*/ 0 h 11"/>
                  <a:gd name="T14" fmla="*/ 116 w 116"/>
                  <a:gd name="T15" fmla="*/ 3 h 11"/>
                  <a:gd name="T16" fmla="*/ 116 w 116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">
                    <a:moveTo>
                      <a:pt x="116" y="8"/>
                    </a:moveTo>
                    <a:cubicBezTo>
                      <a:pt x="116" y="10"/>
                      <a:pt x="114" y="11"/>
                      <a:pt x="111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0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4" y="0"/>
                      <a:pt x="116" y="2"/>
                      <a:pt x="116" y="3"/>
                    </a:cubicBezTo>
                    <a:lnTo>
                      <a:pt x="1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60"/>
              <p:cNvSpPr>
                <a:spLocks noEditPoints="1"/>
              </p:cNvSpPr>
              <p:nvPr/>
            </p:nvSpPr>
            <p:spPr bwMode="auto">
              <a:xfrm>
                <a:off x="3381407" y="5583359"/>
                <a:ext cx="291022" cy="310105"/>
              </a:xfrm>
              <a:custGeom>
                <a:avLst/>
                <a:gdLst>
                  <a:gd name="T0" fmla="*/ 93 w 103"/>
                  <a:gd name="T1" fmla="*/ 100 h 110"/>
                  <a:gd name="T2" fmla="*/ 53 w 103"/>
                  <a:gd name="T3" fmla="*/ 59 h 110"/>
                  <a:gd name="T4" fmla="*/ 100 w 103"/>
                  <a:gd name="T5" fmla="*/ 0 h 110"/>
                  <a:gd name="T6" fmla="*/ 4 w 103"/>
                  <a:gd name="T7" fmla="*/ 59 h 110"/>
                  <a:gd name="T8" fmla="*/ 49 w 103"/>
                  <a:gd name="T9" fmla="*/ 76 h 110"/>
                  <a:gd name="T10" fmla="*/ 6 w 103"/>
                  <a:gd name="T11" fmla="*/ 98 h 110"/>
                  <a:gd name="T12" fmla="*/ 6 w 103"/>
                  <a:gd name="T13" fmla="*/ 110 h 110"/>
                  <a:gd name="T14" fmla="*/ 12 w 103"/>
                  <a:gd name="T15" fmla="*/ 102 h 110"/>
                  <a:gd name="T16" fmla="*/ 49 w 103"/>
                  <a:gd name="T17" fmla="*/ 97 h 110"/>
                  <a:gd name="T18" fmla="*/ 51 w 103"/>
                  <a:gd name="T19" fmla="*/ 108 h 110"/>
                  <a:gd name="T20" fmla="*/ 53 w 103"/>
                  <a:gd name="T21" fmla="*/ 97 h 110"/>
                  <a:gd name="T22" fmla="*/ 91 w 103"/>
                  <a:gd name="T23" fmla="*/ 102 h 110"/>
                  <a:gd name="T24" fmla="*/ 97 w 103"/>
                  <a:gd name="T25" fmla="*/ 110 h 110"/>
                  <a:gd name="T26" fmla="*/ 97 w 103"/>
                  <a:gd name="T27" fmla="*/ 98 h 110"/>
                  <a:gd name="T28" fmla="*/ 74 w 103"/>
                  <a:gd name="T29" fmla="*/ 10 h 110"/>
                  <a:gd name="T30" fmla="*/ 83 w 103"/>
                  <a:gd name="T31" fmla="*/ 12 h 110"/>
                  <a:gd name="T32" fmla="*/ 72 w 103"/>
                  <a:gd name="T33" fmla="*/ 45 h 110"/>
                  <a:gd name="T34" fmla="*/ 56 w 103"/>
                  <a:gd name="T35" fmla="*/ 26 h 110"/>
                  <a:gd name="T36" fmla="*/ 65 w 103"/>
                  <a:gd name="T37" fmla="*/ 24 h 110"/>
                  <a:gd name="T38" fmla="*/ 66 w 103"/>
                  <a:gd name="T39" fmla="*/ 45 h 110"/>
                  <a:gd name="T40" fmla="*/ 56 w 103"/>
                  <a:gd name="T41" fmla="*/ 26 h 110"/>
                  <a:gd name="T42" fmla="*/ 41 w 103"/>
                  <a:gd name="T43" fmla="*/ 31 h 110"/>
                  <a:gd name="T44" fmla="*/ 50 w 103"/>
                  <a:gd name="T45" fmla="*/ 33 h 110"/>
                  <a:gd name="T46" fmla="*/ 39 w 103"/>
                  <a:gd name="T47" fmla="*/ 45 h 110"/>
                  <a:gd name="T48" fmla="*/ 23 w 103"/>
                  <a:gd name="T49" fmla="*/ 37 h 110"/>
                  <a:gd name="T50" fmla="*/ 32 w 103"/>
                  <a:gd name="T51" fmla="*/ 36 h 110"/>
                  <a:gd name="T52" fmla="*/ 34 w 103"/>
                  <a:gd name="T53" fmla="*/ 45 h 110"/>
                  <a:gd name="T54" fmla="*/ 23 w 103"/>
                  <a:gd name="T55" fmla="*/ 37 h 110"/>
                  <a:gd name="T56" fmla="*/ 16 w 103"/>
                  <a:gd name="T57" fmla="*/ 52 h 110"/>
                  <a:gd name="T58" fmla="*/ 14 w 103"/>
                  <a:gd name="T59" fmla="*/ 10 h 110"/>
                  <a:gd name="T60" fmla="*/ 18 w 103"/>
                  <a:gd name="T61" fmla="*/ 10 h 110"/>
                  <a:gd name="T62" fmla="*/ 87 w 103"/>
                  <a:gd name="T63" fmla="*/ 49 h 110"/>
                  <a:gd name="T64" fmla="*/ 87 w 103"/>
                  <a:gd name="T65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110">
                    <a:moveTo>
                      <a:pt x="97" y="98"/>
                    </a:moveTo>
                    <a:cubicBezTo>
                      <a:pt x="96" y="98"/>
                      <a:pt x="94" y="99"/>
                      <a:pt x="93" y="10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76"/>
                      <a:pt x="49" y="76"/>
                      <a:pt x="49" y="76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9" y="99"/>
                      <a:pt x="8" y="98"/>
                      <a:pt x="6" y="98"/>
                    </a:cubicBezTo>
                    <a:cubicBezTo>
                      <a:pt x="3" y="98"/>
                      <a:pt x="0" y="101"/>
                      <a:pt x="0" y="104"/>
                    </a:cubicBezTo>
                    <a:cubicBezTo>
                      <a:pt x="0" y="107"/>
                      <a:pt x="3" y="110"/>
                      <a:pt x="6" y="110"/>
                    </a:cubicBezTo>
                    <a:cubicBezTo>
                      <a:pt x="9" y="110"/>
                      <a:pt x="12" y="107"/>
                      <a:pt x="12" y="104"/>
                    </a:cubicBezTo>
                    <a:cubicBezTo>
                      <a:pt x="12" y="103"/>
                      <a:pt x="12" y="103"/>
                      <a:pt x="12" y="102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7" y="98"/>
                      <a:pt x="45" y="100"/>
                      <a:pt x="45" y="103"/>
                    </a:cubicBezTo>
                    <a:cubicBezTo>
                      <a:pt x="45" y="106"/>
                      <a:pt x="48" y="108"/>
                      <a:pt x="51" y="108"/>
                    </a:cubicBezTo>
                    <a:cubicBezTo>
                      <a:pt x="54" y="108"/>
                      <a:pt x="57" y="106"/>
                      <a:pt x="57" y="103"/>
                    </a:cubicBezTo>
                    <a:cubicBezTo>
                      <a:pt x="57" y="100"/>
                      <a:pt x="55" y="98"/>
                      <a:pt x="53" y="97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91" y="103"/>
                      <a:pt x="91" y="103"/>
                      <a:pt x="91" y="104"/>
                    </a:cubicBezTo>
                    <a:cubicBezTo>
                      <a:pt x="91" y="107"/>
                      <a:pt x="94" y="110"/>
                      <a:pt x="97" y="110"/>
                    </a:cubicBezTo>
                    <a:cubicBezTo>
                      <a:pt x="100" y="110"/>
                      <a:pt x="103" y="107"/>
                      <a:pt x="103" y="104"/>
                    </a:cubicBezTo>
                    <a:cubicBezTo>
                      <a:pt x="103" y="101"/>
                      <a:pt x="100" y="98"/>
                      <a:pt x="97" y="98"/>
                    </a:cubicBezTo>
                    <a:close/>
                    <a:moveTo>
                      <a:pt x="72" y="12"/>
                    </a:moveTo>
                    <a:cubicBezTo>
                      <a:pt x="72" y="11"/>
                      <a:pt x="73" y="10"/>
                      <a:pt x="74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2" y="10"/>
                      <a:pt x="83" y="11"/>
                      <a:pt x="83" y="12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12"/>
                    </a:lnTo>
                    <a:close/>
                    <a:moveTo>
                      <a:pt x="56" y="26"/>
                    </a:moveTo>
                    <a:cubicBezTo>
                      <a:pt x="56" y="25"/>
                      <a:pt x="56" y="24"/>
                      <a:pt x="57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56" y="45"/>
                      <a:pt x="56" y="45"/>
                      <a:pt x="56" y="45"/>
                    </a:cubicBezTo>
                    <a:lnTo>
                      <a:pt x="56" y="26"/>
                    </a:lnTo>
                    <a:close/>
                    <a:moveTo>
                      <a:pt x="39" y="33"/>
                    </a:moveTo>
                    <a:cubicBezTo>
                      <a:pt x="39" y="32"/>
                      <a:pt x="40" y="31"/>
                      <a:pt x="41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9" y="31"/>
                      <a:pt x="50" y="32"/>
                      <a:pt x="50" y="3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33"/>
                    </a:lnTo>
                    <a:close/>
                    <a:moveTo>
                      <a:pt x="23" y="37"/>
                    </a:moveTo>
                    <a:cubicBezTo>
                      <a:pt x="23" y="36"/>
                      <a:pt x="24" y="36"/>
                      <a:pt x="25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3" y="36"/>
                      <a:pt x="34" y="36"/>
                      <a:pt x="34" y="37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3" y="45"/>
                      <a:pt x="23" y="45"/>
                      <a:pt x="23" y="45"/>
                    </a:cubicBezTo>
                    <a:lnTo>
                      <a:pt x="23" y="37"/>
                    </a:lnTo>
                    <a:close/>
                    <a:moveTo>
                      <a:pt x="16" y="52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15" y="52"/>
                      <a:pt x="14" y="51"/>
                      <a:pt x="14" y="5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9"/>
                      <a:pt x="16" y="9"/>
                    </a:cubicBezTo>
                    <a:cubicBezTo>
                      <a:pt x="17" y="9"/>
                      <a:pt x="18" y="10"/>
                      <a:pt x="18" y="10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9"/>
                      <a:pt x="89" y="50"/>
                    </a:cubicBezTo>
                    <a:cubicBezTo>
                      <a:pt x="89" y="51"/>
                      <a:pt x="88" y="52"/>
                      <a:pt x="87" y="52"/>
                    </a:cubicBezTo>
                    <a:lnTo>
                      <a:pt x="16" y="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Freeform 103"/>
          <p:cNvSpPr>
            <a:spLocks noEditPoints="1"/>
          </p:cNvSpPr>
          <p:nvPr/>
        </p:nvSpPr>
        <p:spPr bwMode="auto">
          <a:xfrm>
            <a:off x="9680190" y="4533543"/>
            <a:ext cx="494221" cy="322979"/>
          </a:xfrm>
          <a:custGeom>
            <a:avLst/>
            <a:gdLst>
              <a:gd name="T0" fmla="*/ 48 w 193"/>
              <a:gd name="T1" fmla="*/ 23 h 126"/>
              <a:gd name="T2" fmla="*/ 26 w 193"/>
              <a:gd name="T3" fmla="*/ 45 h 126"/>
              <a:gd name="T4" fmla="*/ 4 w 193"/>
              <a:gd name="T5" fmla="*/ 23 h 126"/>
              <a:gd name="T6" fmla="*/ 26 w 193"/>
              <a:gd name="T7" fmla="*/ 0 h 126"/>
              <a:gd name="T8" fmla="*/ 48 w 193"/>
              <a:gd name="T9" fmla="*/ 23 h 126"/>
              <a:gd name="T10" fmla="*/ 145 w 193"/>
              <a:gd name="T11" fmla="*/ 23 h 126"/>
              <a:gd name="T12" fmla="*/ 167 w 193"/>
              <a:gd name="T13" fmla="*/ 45 h 126"/>
              <a:gd name="T14" fmla="*/ 189 w 193"/>
              <a:gd name="T15" fmla="*/ 23 h 126"/>
              <a:gd name="T16" fmla="*/ 167 w 193"/>
              <a:gd name="T17" fmla="*/ 0 h 126"/>
              <a:gd name="T18" fmla="*/ 145 w 193"/>
              <a:gd name="T19" fmla="*/ 23 h 126"/>
              <a:gd name="T20" fmla="*/ 84 w 193"/>
              <a:gd name="T21" fmla="*/ 99 h 126"/>
              <a:gd name="T22" fmla="*/ 89 w 193"/>
              <a:gd name="T23" fmla="*/ 86 h 126"/>
              <a:gd name="T24" fmla="*/ 56 w 193"/>
              <a:gd name="T25" fmla="*/ 65 h 126"/>
              <a:gd name="T26" fmla="*/ 45 w 193"/>
              <a:gd name="T27" fmla="*/ 55 h 126"/>
              <a:gd name="T28" fmla="*/ 45 w 193"/>
              <a:gd name="T29" fmla="*/ 55 h 126"/>
              <a:gd name="T30" fmla="*/ 32 w 193"/>
              <a:gd name="T31" fmla="*/ 50 h 126"/>
              <a:gd name="T32" fmla="*/ 20 w 193"/>
              <a:gd name="T33" fmla="*/ 50 h 126"/>
              <a:gd name="T34" fmla="*/ 0 w 193"/>
              <a:gd name="T35" fmla="*/ 70 h 126"/>
              <a:gd name="T36" fmla="*/ 0 w 193"/>
              <a:gd name="T37" fmla="*/ 126 h 126"/>
              <a:gd name="T38" fmla="*/ 52 w 193"/>
              <a:gd name="T39" fmla="*/ 126 h 126"/>
              <a:gd name="T40" fmla="*/ 52 w 193"/>
              <a:gd name="T41" fmla="*/ 90 h 126"/>
              <a:gd name="T42" fmla="*/ 87 w 193"/>
              <a:gd name="T43" fmla="*/ 106 h 126"/>
              <a:gd name="T44" fmla="*/ 84 w 193"/>
              <a:gd name="T45" fmla="*/ 99 h 126"/>
              <a:gd name="T46" fmla="*/ 173 w 193"/>
              <a:gd name="T47" fmla="*/ 50 h 126"/>
              <a:gd name="T48" fmla="*/ 161 w 193"/>
              <a:gd name="T49" fmla="*/ 50 h 126"/>
              <a:gd name="T50" fmla="*/ 149 w 193"/>
              <a:gd name="T51" fmla="*/ 55 h 126"/>
              <a:gd name="T52" fmla="*/ 148 w 193"/>
              <a:gd name="T53" fmla="*/ 55 h 126"/>
              <a:gd name="T54" fmla="*/ 138 w 193"/>
              <a:gd name="T55" fmla="*/ 65 h 126"/>
              <a:gd name="T56" fmla="*/ 99 w 193"/>
              <a:gd name="T57" fmla="*/ 87 h 126"/>
              <a:gd name="T58" fmla="*/ 90 w 193"/>
              <a:gd name="T59" fmla="*/ 98 h 126"/>
              <a:gd name="T60" fmla="*/ 100 w 193"/>
              <a:gd name="T61" fmla="*/ 107 h 126"/>
              <a:gd name="T62" fmla="*/ 101 w 193"/>
              <a:gd name="T63" fmla="*/ 107 h 126"/>
              <a:gd name="T64" fmla="*/ 141 w 193"/>
              <a:gd name="T65" fmla="*/ 90 h 126"/>
              <a:gd name="T66" fmla="*/ 141 w 193"/>
              <a:gd name="T67" fmla="*/ 126 h 126"/>
              <a:gd name="T68" fmla="*/ 193 w 193"/>
              <a:gd name="T69" fmla="*/ 126 h 126"/>
              <a:gd name="T70" fmla="*/ 193 w 193"/>
              <a:gd name="T71" fmla="*/ 70 h 126"/>
              <a:gd name="T72" fmla="*/ 173 w 193"/>
              <a:gd name="T73" fmla="*/ 5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3" h="126">
                <a:moveTo>
                  <a:pt x="48" y="23"/>
                </a:moveTo>
                <a:cubicBezTo>
                  <a:pt x="48" y="35"/>
                  <a:pt x="38" y="45"/>
                  <a:pt x="26" y="45"/>
                </a:cubicBezTo>
                <a:cubicBezTo>
                  <a:pt x="14" y="45"/>
                  <a:pt x="4" y="35"/>
                  <a:pt x="4" y="23"/>
                </a:cubicBezTo>
                <a:cubicBezTo>
                  <a:pt x="4" y="10"/>
                  <a:pt x="14" y="0"/>
                  <a:pt x="26" y="0"/>
                </a:cubicBezTo>
                <a:cubicBezTo>
                  <a:pt x="38" y="0"/>
                  <a:pt x="48" y="10"/>
                  <a:pt x="48" y="23"/>
                </a:cubicBezTo>
                <a:close/>
                <a:moveTo>
                  <a:pt x="145" y="23"/>
                </a:moveTo>
                <a:cubicBezTo>
                  <a:pt x="145" y="35"/>
                  <a:pt x="155" y="45"/>
                  <a:pt x="167" y="45"/>
                </a:cubicBezTo>
                <a:cubicBezTo>
                  <a:pt x="180" y="45"/>
                  <a:pt x="189" y="35"/>
                  <a:pt x="189" y="23"/>
                </a:cubicBezTo>
                <a:cubicBezTo>
                  <a:pt x="189" y="10"/>
                  <a:pt x="180" y="0"/>
                  <a:pt x="167" y="0"/>
                </a:cubicBezTo>
                <a:cubicBezTo>
                  <a:pt x="155" y="0"/>
                  <a:pt x="145" y="10"/>
                  <a:pt x="145" y="23"/>
                </a:cubicBezTo>
                <a:close/>
                <a:moveTo>
                  <a:pt x="84" y="99"/>
                </a:moveTo>
                <a:cubicBezTo>
                  <a:pt x="84" y="94"/>
                  <a:pt x="86" y="90"/>
                  <a:pt x="89" y="86"/>
                </a:cubicBezTo>
                <a:cubicBezTo>
                  <a:pt x="70" y="83"/>
                  <a:pt x="62" y="74"/>
                  <a:pt x="56" y="65"/>
                </a:cubicBezTo>
                <a:cubicBezTo>
                  <a:pt x="52" y="61"/>
                  <a:pt x="49" y="58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1" y="52"/>
                  <a:pt x="37" y="50"/>
                  <a:pt x="32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9" y="50"/>
                  <a:pt x="0" y="59"/>
                  <a:pt x="0" y="70"/>
                </a:cubicBezTo>
                <a:cubicBezTo>
                  <a:pt x="0" y="126"/>
                  <a:pt x="0" y="126"/>
                  <a:pt x="0" y="126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52" y="90"/>
                  <a:pt x="52" y="90"/>
                  <a:pt x="52" y="90"/>
                </a:cubicBezTo>
                <a:cubicBezTo>
                  <a:pt x="60" y="96"/>
                  <a:pt x="71" y="103"/>
                  <a:pt x="87" y="106"/>
                </a:cubicBezTo>
                <a:cubicBezTo>
                  <a:pt x="86" y="104"/>
                  <a:pt x="85" y="101"/>
                  <a:pt x="84" y="99"/>
                </a:cubicBezTo>
                <a:close/>
                <a:moveTo>
                  <a:pt x="173" y="50"/>
                </a:moveTo>
                <a:cubicBezTo>
                  <a:pt x="161" y="50"/>
                  <a:pt x="161" y="50"/>
                  <a:pt x="161" y="50"/>
                </a:cubicBezTo>
                <a:cubicBezTo>
                  <a:pt x="156" y="50"/>
                  <a:pt x="152" y="52"/>
                  <a:pt x="149" y="55"/>
                </a:cubicBezTo>
                <a:cubicBezTo>
                  <a:pt x="148" y="55"/>
                  <a:pt x="148" y="55"/>
                  <a:pt x="148" y="55"/>
                </a:cubicBezTo>
                <a:cubicBezTo>
                  <a:pt x="144" y="58"/>
                  <a:pt x="141" y="61"/>
                  <a:pt x="138" y="65"/>
                </a:cubicBezTo>
                <a:cubicBezTo>
                  <a:pt x="130" y="74"/>
                  <a:pt x="122" y="85"/>
                  <a:pt x="99" y="87"/>
                </a:cubicBezTo>
                <a:cubicBezTo>
                  <a:pt x="93" y="88"/>
                  <a:pt x="90" y="93"/>
                  <a:pt x="90" y="98"/>
                </a:cubicBezTo>
                <a:cubicBezTo>
                  <a:pt x="91" y="103"/>
                  <a:pt x="95" y="107"/>
                  <a:pt x="100" y="107"/>
                </a:cubicBezTo>
                <a:cubicBezTo>
                  <a:pt x="100" y="107"/>
                  <a:pt x="100" y="107"/>
                  <a:pt x="101" y="107"/>
                </a:cubicBezTo>
                <a:cubicBezTo>
                  <a:pt x="121" y="104"/>
                  <a:pt x="133" y="97"/>
                  <a:pt x="141" y="90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93" y="126"/>
                  <a:pt x="193" y="126"/>
                  <a:pt x="193" y="126"/>
                </a:cubicBezTo>
                <a:cubicBezTo>
                  <a:pt x="193" y="70"/>
                  <a:pt x="193" y="70"/>
                  <a:pt x="193" y="70"/>
                </a:cubicBezTo>
                <a:cubicBezTo>
                  <a:pt x="193" y="59"/>
                  <a:pt x="184" y="50"/>
                  <a:pt x="173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Rectangle 121"/>
          <p:cNvSpPr/>
          <p:nvPr/>
        </p:nvSpPr>
        <p:spPr>
          <a:xfrm>
            <a:off x="857743" y="2517829"/>
            <a:ext cx="497703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初期的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与用户拉新费用，能够申请费用支持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7743" y="125832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费用支持</a:t>
            </a:r>
          </a:p>
        </p:txBody>
      </p:sp>
    </p:spTree>
    <p:extLst>
      <p:ext uri="{BB962C8B-B14F-4D97-AF65-F5344CB8AC3E}">
        <p14:creationId xmlns:p14="http://schemas.microsoft.com/office/powerpoint/2010/main" val="16274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E9DAB8-E9A6-4A31-A14C-B3FCB7B0CD1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一句话总结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69E1D-275D-46E3-8766-64E877D15C80}"/>
              </a:ext>
            </a:extLst>
          </p:cNvPr>
          <p:cNvSpPr txBox="1"/>
          <p:nvPr/>
        </p:nvSpPr>
        <p:spPr>
          <a:xfrm>
            <a:off x="2352502" y="2660073"/>
            <a:ext cx="857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操心少、见效快、业务自主</a:t>
            </a:r>
          </a:p>
        </p:txBody>
      </p:sp>
    </p:spTree>
    <p:extLst>
      <p:ext uri="{BB962C8B-B14F-4D97-AF65-F5344CB8AC3E}">
        <p14:creationId xmlns:p14="http://schemas.microsoft.com/office/powerpoint/2010/main" val="127798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8.qhimg.com/t010b6ac8110760ee17.jpg">
            <a:extLst>
              <a:ext uri="{FF2B5EF4-FFF2-40B4-BE49-F238E27FC236}">
                <a16:creationId xmlns:a16="http://schemas.microsoft.com/office/drawing/2014/main" id="{CB918BCA-8D89-4517-B01B-28EA0F70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6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0C2F0-8A89-4BCB-B64F-019D74980846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期待双方的深入合作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5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9271" y="1454933"/>
            <a:ext cx="1008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charset="0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8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4E9FB80-36D8-41A2-81B6-89AC5FA1C3EC}"/>
              </a:ext>
            </a:extLst>
          </p:cNvPr>
          <p:cNvGrpSpPr/>
          <p:nvPr/>
        </p:nvGrpSpPr>
        <p:grpSpPr>
          <a:xfrm>
            <a:off x="511002" y="1164538"/>
            <a:ext cx="11354494" cy="4817096"/>
            <a:chOff x="160363" y="1073566"/>
            <a:chExt cx="11799929" cy="48173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5303D9-D0AA-471D-ACEC-FA4ECA7B959C}"/>
                </a:ext>
              </a:extLst>
            </p:cNvPr>
            <p:cNvSpPr/>
            <p:nvPr/>
          </p:nvSpPr>
          <p:spPr>
            <a:xfrm>
              <a:off x="295997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智能识别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E5BA34-2BAB-4E6A-98D3-B65F955B19F1}"/>
                </a:ext>
              </a:extLst>
            </p:cNvPr>
            <p:cNvSpPr/>
            <p:nvPr/>
          </p:nvSpPr>
          <p:spPr>
            <a:xfrm>
              <a:off x="3344551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人工智能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13189D-0BD5-4B97-A0E4-148229EB3B78}"/>
                </a:ext>
              </a:extLst>
            </p:cNvPr>
            <p:cNvSpPr/>
            <p:nvPr/>
          </p:nvSpPr>
          <p:spPr>
            <a:xfrm>
              <a:off x="6327484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区块链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4CA451-0A67-4124-88EB-A3E714D5D801}"/>
                </a:ext>
              </a:extLst>
            </p:cNvPr>
            <p:cNvSpPr/>
            <p:nvPr/>
          </p:nvSpPr>
          <p:spPr>
            <a:xfrm>
              <a:off x="9286790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云科技</a:t>
              </a:r>
            </a:p>
          </p:txBody>
        </p:sp>
        <p:sp>
          <p:nvSpPr>
            <p:cNvPr id="8" name="TextBox 58">
              <a:extLst>
                <a:ext uri="{FF2B5EF4-FFF2-40B4-BE49-F238E27FC236}">
                  <a16:creationId xmlns:a16="http://schemas.microsoft.com/office/drawing/2014/main" id="{0BAA7EFF-798A-478A-8505-872ACF0CC6AC}"/>
                </a:ext>
              </a:extLst>
            </p:cNvPr>
            <p:cNvSpPr txBox="1"/>
            <p:nvPr/>
          </p:nvSpPr>
          <p:spPr>
            <a:xfrm>
              <a:off x="160363" y="4243549"/>
              <a:ext cx="3067881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1.2</a:t>
              </a:r>
              <a:r>
                <a:rPr lang="zh-CN" altLang="en-US" sz="1327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亿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+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人库</a:t>
              </a: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深度学习训练模型</a:t>
              </a:r>
              <a:endParaRPr lang="en-US" altLang="zh-CN" sz="1327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华文楷体" panose="02010600040101010101" pitchFamily="2" charset="-12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脸识别</a:t>
              </a: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LFW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99.8%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世界第一</a:t>
              </a:r>
              <a:endParaRPr lang="en-US" altLang="zh-CN" sz="1327" ker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99.7%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以上，全球领先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54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种复杂微表情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1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秒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识别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 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</p:txBody>
        </p:sp>
        <p:sp>
          <p:nvSpPr>
            <p:cNvPr id="9" name="TextBox 58">
              <a:extLst>
                <a:ext uri="{FF2B5EF4-FFF2-40B4-BE49-F238E27FC236}">
                  <a16:creationId xmlns:a16="http://schemas.microsoft.com/office/drawing/2014/main" id="{7BD3060C-E0DB-4E47-B3A4-50E4D4E3B9F5}"/>
                </a:ext>
              </a:extLst>
            </p:cNvPr>
            <p:cNvSpPr txBox="1"/>
            <p:nvPr/>
          </p:nvSpPr>
          <p:spPr>
            <a:xfrm>
              <a:off x="3228245" y="4199548"/>
              <a:ext cx="3446850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spcBef>
                  <a:spcPts val="300"/>
                </a:spcBef>
                <a:buClr>
                  <a:schemeClr val="bg1"/>
                </a:buClr>
                <a:buFont typeface="Arial" panose="020B0604020202020204" pitchFamily="34" charset="0"/>
                <a:buChar char="•"/>
                <a:defRPr sz="1600" b="1">
                  <a:solidFill>
                    <a:srgbClr val="F05A23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1000+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8.8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用户信息数据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流感、手足口病预测精度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90%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以上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瑞士 “</a:t>
              </a:r>
              <a:r>
                <a:rPr lang="en-US" altLang="zh-CN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作曲”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defTabSz="866921">
                <a:spcBef>
                  <a:spcPts val="569"/>
                </a:spcBef>
                <a:buClrTx/>
                <a:buNone/>
                <a:defRPr/>
              </a:pP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LUNA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读片</a:t>
              </a: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评测</a:t>
              </a:r>
              <a:r>
                <a:rPr lang="zh-CN" altLang="en-US" sz="1327" b="0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4521B47D-6366-486E-880F-3B47405D8728}"/>
                </a:ext>
              </a:extLst>
            </p:cNvPr>
            <p:cNvSpPr txBox="1"/>
            <p:nvPr/>
          </p:nvSpPr>
          <p:spPr>
            <a:xfrm>
              <a:off x="6334406" y="4188444"/>
              <a:ext cx="2752525" cy="1702483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1.5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节点部署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效率提升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50%-100%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金融区块链平台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全球最大</a:t>
              </a:r>
              <a:endParaRPr lang="en-US" altLang="zh-CN" sz="1327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首创国际框架标准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覆盖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万亿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交易资产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65077" indent="-265077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C065F525-F68D-4EE5-9C8F-39E534A7996C}"/>
                </a:ext>
              </a:extLst>
            </p:cNvPr>
            <p:cNvSpPr txBox="1"/>
            <p:nvPr/>
          </p:nvSpPr>
          <p:spPr>
            <a:xfrm>
              <a:off x="9299234" y="4086394"/>
              <a:ext cx="2661058" cy="162553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城市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亿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</a:t>
              </a:r>
              <a:r>
                <a:rPr kumimoji="1"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互联网用户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1800+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金融机构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</a:t>
              </a: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家银行、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主机两地三中心部署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国内外权威安全认证</a:t>
              </a:r>
              <a:endParaRPr kumimoji="1" lang="zh-CN" altLang="en-US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86AC8ABD-68EA-452D-8D6F-EC79D44A3B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9" y="1913258"/>
              <a:ext cx="2632303" cy="214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09">
              <a:extLst>
                <a:ext uri="{FF2B5EF4-FFF2-40B4-BE49-F238E27FC236}">
                  <a16:creationId xmlns:a16="http://schemas.microsoft.com/office/drawing/2014/main" id="{BEEC21E8-3AED-4B83-A3E6-D0A5B70626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37" y="1913258"/>
              <a:ext cx="2632303" cy="219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6DA9BDA-4350-448D-A94C-96714773ADB4}"/>
                </a:ext>
              </a:extLst>
            </p:cNvPr>
            <p:cNvPicPr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7484" y="1913258"/>
              <a:ext cx="2632303" cy="219358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C9CADA-93FD-4BC8-B7BA-9ECACA486FF3}"/>
                </a:ext>
              </a:extLst>
            </p:cNvPr>
            <p:cNvPicPr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2348" y="1913258"/>
              <a:ext cx="2581258" cy="2193586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7E1D1B8-921E-4B30-8C8A-B59DC7AE150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大科技优势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CEE800-2979-41F6-94A1-0ABEE367543D}"/>
              </a:ext>
            </a:extLst>
          </p:cNvPr>
          <p:cNvSpPr txBox="1"/>
          <p:nvPr/>
        </p:nvSpPr>
        <p:spPr>
          <a:xfrm>
            <a:off x="7118103" y="3385019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51785B-C1B5-4D57-BD97-F6C8394B66D4}"/>
              </a:ext>
            </a:extLst>
          </p:cNvPr>
          <p:cNvGrpSpPr/>
          <p:nvPr/>
        </p:nvGrpSpPr>
        <p:grpSpPr>
          <a:xfrm>
            <a:off x="2640587" y="2307091"/>
            <a:ext cx="6910825" cy="1468041"/>
            <a:chOff x="2640587" y="2307091"/>
            <a:chExt cx="6910825" cy="14680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0787BE-FBEB-4A36-92A3-4941DE746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499"/>
            <a:stretch/>
          </p:blipFill>
          <p:spPr>
            <a:xfrm>
              <a:off x="2640587" y="2307091"/>
              <a:ext cx="6910825" cy="6738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A7DA13-7EF7-4704-A27F-8EC192157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34" r="55385"/>
            <a:stretch/>
          </p:blipFill>
          <p:spPr>
            <a:xfrm>
              <a:off x="4034805" y="3405800"/>
              <a:ext cx="3083299" cy="369332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76811C-AA5E-49CF-87A2-271F7D362B9B}"/>
              </a:ext>
            </a:extLst>
          </p:cNvPr>
          <p:cNvSpPr txBox="1"/>
          <p:nvPr/>
        </p:nvSpPr>
        <p:spPr>
          <a:xfrm>
            <a:off x="7118103" y="3385019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</a:t>
            </a:r>
          </a:p>
        </p:txBody>
      </p:sp>
    </p:spTree>
    <p:extLst>
      <p:ext uri="{BB962C8B-B14F-4D97-AF65-F5344CB8AC3E}">
        <p14:creationId xmlns:p14="http://schemas.microsoft.com/office/powerpoint/2010/main" val="18573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AF0CCA0-3B47-4947-A661-16C356455F7D}"/>
              </a:ext>
            </a:extLst>
          </p:cNvPr>
          <p:cNvSpPr/>
          <p:nvPr/>
        </p:nvSpPr>
        <p:spPr>
          <a:xfrm>
            <a:off x="0" y="6263162"/>
            <a:ext cx="12192000" cy="389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277">
              <a:defRPr/>
            </a:pPr>
            <a:endParaRPr lang="zh-CN" altLang="en-US" sz="1799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5490B-35EB-4E1F-AD2F-2A8B35484EB7}"/>
              </a:ext>
            </a:extLst>
          </p:cNvPr>
          <p:cNvSpPr/>
          <p:nvPr/>
        </p:nvSpPr>
        <p:spPr>
          <a:xfrm>
            <a:off x="643689" y="6295981"/>
            <a:ext cx="1131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平安依托技术、人才、资金、场景、数据等方面的优势，借助众多全球领先的科技创新及应用，打造中国“智慧城市”典范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6E84E-B2BE-4013-A6E4-C55B2324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" y="1370078"/>
            <a:ext cx="11873131" cy="45431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7D28F1D-6401-426D-B67F-298E4B1DEBEA}"/>
              </a:ext>
            </a:extLst>
          </p:cNvPr>
          <p:cNvSpPr/>
          <p:nvPr/>
        </p:nvSpPr>
        <p:spPr>
          <a:xfrm>
            <a:off x="5735781" y="1812174"/>
            <a:ext cx="1313411" cy="13134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7CFD4D-DEDA-47FD-85F6-19A58A44036D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智慧城市战略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02A9988-D45B-4623-A7FB-2DE9DB32138A}"/>
              </a:ext>
            </a:extLst>
          </p:cNvPr>
          <p:cNvGrpSpPr/>
          <p:nvPr/>
        </p:nvGrpSpPr>
        <p:grpSpPr>
          <a:xfrm>
            <a:off x="703511" y="1771937"/>
            <a:ext cx="4886691" cy="4810096"/>
            <a:chOff x="3982615" y="1545031"/>
            <a:chExt cx="4823150" cy="4747551"/>
          </a:xfrm>
        </p:grpSpPr>
        <p:sp>
          <p:nvSpPr>
            <p:cNvPr id="3" name="Freeform 1176">
              <a:extLst>
                <a:ext uri="{FF2B5EF4-FFF2-40B4-BE49-F238E27FC236}">
                  <a16:creationId xmlns:a16="http://schemas.microsoft.com/office/drawing/2014/main" id="{40ACC91D-F4FE-4F7E-B924-5128F9F2D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956" y="4141040"/>
              <a:ext cx="2819138" cy="2151542"/>
            </a:xfrm>
            <a:custGeom>
              <a:avLst/>
              <a:gdLst>
                <a:gd name="T0" fmla="*/ 353 w 1330"/>
                <a:gd name="T1" fmla="*/ 0 h 1015"/>
                <a:gd name="T2" fmla="*/ 0 w 1330"/>
                <a:gd name="T3" fmla="*/ 934 h 1015"/>
                <a:gd name="T4" fmla="*/ 792 w 1330"/>
                <a:gd name="T5" fmla="*/ 889 h 1015"/>
                <a:gd name="T6" fmla="*/ 1330 w 1330"/>
                <a:gd name="T7" fmla="*/ 370 h 1015"/>
                <a:gd name="T8" fmla="*/ 353 w 1330"/>
                <a:gd name="T9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1015">
                  <a:moveTo>
                    <a:pt x="353" y="0"/>
                  </a:moveTo>
                  <a:cubicBezTo>
                    <a:pt x="0" y="934"/>
                    <a:pt x="0" y="934"/>
                    <a:pt x="0" y="934"/>
                  </a:cubicBezTo>
                  <a:cubicBezTo>
                    <a:pt x="252" y="1015"/>
                    <a:pt x="533" y="1006"/>
                    <a:pt x="792" y="889"/>
                  </a:cubicBezTo>
                  <a:cubicBezTo>
                    <a:pt x="1036" y="779"/>
                    <a:pt x="1220" y="592"/>
                    <a:pt x="1330" y="370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177">
              <a:extLst>
                <a:ext uri="{FF2B5EF4-FFF2-40B4-BE49-F238E27FC236}">
                  <a16:creationId xmlns:a16="http://schemas.microsoft.com/office/drawing/2014/main" id="{D928AAFE-7297-450A-9352-9D347EF7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615" y="2407689"/>
              <a:ext cx="2121075" cy="1746503"/>
            </a:xfrm>
            <a:custGeom>
              <a:avLst/>
              <a:gdLst>
                <a:gd name="T0" fmla="*/ 292 w 1001"/>
                <a:gd name="T1" fmla="*/ 0 h 824"/>
                <a:gd name="T2" fmla="*/ 47 w 1001"/>
                <a:gd name="T3" fmla="*/ 824 h 824"/>
                <a:gd name="T4" fmla="*/ 1001 w 1001"/>
                <a:gd name="T5" fmla="*/ 707 h 824"/>
                <a:gd name="T6" fmla="*/ 292 w 1001"/>
                <a:gd name="T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1" h="824">
                  <a:moveTo>
                    <a:pt x="292" y="0"/>
                  </a:moveTo>
                  <a:cubicBezTo>
                    <a:pt x="145" y="162"/>
                    <a:pt x="0" y="477"/>
                    <a:pt x="47" y="824"/>
                  </a:cubicBezTo>
                  <a:cubicBezTo>
                    <a:pt x="1001" y="707"/>
                    <a:pt x="1001" y="707"/>
                    <a:pt x="1001" y="707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2E26175F-AA14-450B-874D-EE9A3053D8D1}"/>
                </a:ext>
              </a:extLst>
            </p:cNvPr>
            <p:cNvGrpSpPr/>
            <p:nvPr/>
          </p:nvGrpSpPr>
          <p:grpSpPr>
            <a:xfrm>
              <a:off x="4870082" y="1545031"/>
              <a:ext cx="3060190" cy="2100464"/>
              <a:chOff x="4565904" y="1584605"/>
              <a:chExt cx="3060190" cy="2100464"/>
            </a:xfrm>
          </p:grpSpPr>
          <p:sp>
            <p:nvSpPr>
              <p:cNvPr id="11" name="Freeform 1174">
                <a:extLst>
                  <a:ext uri="{FF2B5EF4-FFF2-40B4-BE49-F238E27FC236}">
                    <a16:creationId xmlns:a16="http://schemas.microsoft.com/office/drawing/2014/main" id="{F8CCFE91-3778-4DD3-91A6-F9EE9F66B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904" y="1584605"/>
                <a:ext cx="3060190" cy="2100464"/>
              </a:xfrm>
              <a:custGeom>
                <a:avLst/>
                <a:gdLst>
                  <a:gd name="T0" fmla="*/ 706 w 1444"/>
                  <a:gd name="T1" fmla="*/ 991 h 991"/>
                  <a:gd name="T2" fmla="*/ 1444 w 1444"/>
                  <a:gd name="T3" fmla="*/ 252 h 991"/>
                  <a:gd name="T4" fmla="*/ 741 w 1444"/>
                  <a:gd name="T5" fmla="*/ 0 h 991"/>
                  <a:gd name="T6" fmla="*/ 0 w 1444"/>
                  <a:gd name="T7" fmla="*/ 284 h 991"/>
                  <a:gd name="T8" fmla="*/ 706 w 1444"/>
                  <a:gd name="T9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991">
                    <a:moveTo>
                      <a:pt x="706" y="991"/>
                    </a:moveTo>
                    <a:cubicBezTo>
                      <a:pt x="1444" y="252"/>
                      <a:pt x="1444" y="252"/>
                      <a:pt x="1444" y="252"/>
                    </a:cubicBezTo>
                    <a:cubicBezTo>
                      <a:pt x="1253" y="94"/>
                      <a:pt x="1008" y="0"/>
                      <a:pt x="741" y="0"/>
                    </a:cubicBezTo>
                    <a:cubicBezTo>
                      <a:pt x="456" y="0"/>
                      <a:pt x="196" y="107"/>
                      <a:pt x="0" y="284"/>
                    </a:cubicBezTo>
                    <a:lnTo>
                      <a:pt x="706" y="9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1E97D71F-4CE1-43F8-B8F3-83801BB4BD07}"/>
                  </a:ext>
                </a:extLst>
              </p:cNvPr>
              <p:cNvSpPr txBox="1"/>
              <p:nvPr/>
            </p:nvSpPr>
            <p:spPr>
              <a:xfrm>
                <a:off x="5593299" y="185605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333CC83C-0C7D-4712-ADDF-A6F2AF85288C}"/>
                </a:ext>
              </a:extLst>
            </p:cNvPr>
            <p:cNvGrpSpPr/>
            <p:nvPr/>
          </p:nvGrpSpPr>
          <p:grpSpPr>
            <a:xfrm>
              <a:off x="6616586" y="2322848"/>
              <a:ext cx="2189179" cy="2333450"/>
              <a:chOff x="6312408" y="2362422"/>
              <a:chExt cx="2189179" cy="2333450"/>
            </a:xfrm>
          </p:grpSpPr>
          <p:sp>
            <p:nvSpPr>
              <p:cNvPr id="19" name="Freeform 1175">
                <a:extLst>
                  <a:ext uri="{FF2B5EF4-FFF2-40B4-BE49-F238E27FC236}">
                    <a16:creationId xmlns:a16="http://schemas.microsoft.com/office/drawing/2014/main" id="{C9B49BDB-32D6-4DCB-AC34-D05D20975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408" y="2362422"/>
                <a:ext cx="2189179" cy="2333450"/>
              </a:xfrm>
              <a:custGeom>
                <a:avLst/>
                <a:gdLst>
                  <a:gd name="T0" fmla="*/ 964 w 1033"/>
                  <a:gd name="T1" fmla="*/ 1101 h 1101"/>
                  <a:gd name="T2" fmla="*/ 1025 w 1033"/>
                  <a:gd name="T3" fmla="*/ 741 h 1101"/>
                  <a:gd name="T4" fmla="*/ 740 w 1033"/>
                  <a:gd name="T5" fmla="*/ 0 h 1101"/>
                  <a:gd name="T6" fmla="*/ 0 w 1033"/>
                  <a:gd name="T7" fmla="*/ 741 h 1101"/>
                  <a:gd name="T8" fmla="*/ 964 w 1033"/>
                  <a:gd name="T9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101">
                    <a:moveTo>
                      <a:pt x="964" y="1101"/>
                    </a:moveTo>
                    <a:cubicBezTo>
                      <a:pt x="1028" y="931"/>
                      <a:pt x="1020" y="923"/>
                      <a:pt x="1025" y="741"/>
                    </a:cubicBezTo>
                    <a:cubicBezTo>
                      <a:pt x="1033" y="439"/>
                      <a:pt x="917" y="196"/>
                      <a:pt x="740" y="0"/>
                    </a:cubicBezTo>
                    <a:cubicBezTo>
                      <a:pt x="0" y="741"/>
                      <a:pt x="0" y="741"/>
                      <a:pt x="0" y="741"/>
                    </a:cubicBezTo>
                    <a:lnTo>
                      <a:pt x="964" y="110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0D61B248-A0CC-4858-8968-318061FFA595}"/>
                  </a:ext>
                </a:extLst>
              </p:cNvPr>
              <p:cNvSpPr txBox="1"/>
              <p:nvPr/>
            </p:nvSpPr>
            <p:spPr>
              <a:xfrm>
                <a:off x="7381729" y="3274534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83AC8B-4A4D-48A0-B250-99D0F692C298}"/>
                </a:ext>
              </a:extLst>
            </p:cNvPr>
            <p:cNvGrpSpPr/>
            <p:nvPr/>
          </p:nvGrpSpPr>
          <p:grpSpPr>
            <a:xfrm>
              <a:off x="5724068" y="4141040"/>
              <a:ext cx="2819138" cy="2151542"/>
              <a:chOff x="5419890" y="4180614"/>
              <a:chExt cx="2819138" cy="2151542"/>
            </a:xfrm>
          </p:grpSpPr>
          <p:sp>
            <p:nvSpPr>
              <p:cNvPr id="27" name="Freeform 1176">
                <a:extLst>
                  <a:ext uri="{FF2B5EF4-FFF2-40B4-BE49-F238E27FC236}">
                    <a16:creationId xmlns:a16="http://schemas.microsoft.com/office/drawing/2014/main" id="{615752AF-1E5D-4B9F-8809-D98374E0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890" y="4180614"/>
                <a:ext cx="2819138" cy="2151542"/>
              </a:xfrm>
              <a:custGeom>
                <a:avLst/>
                <a:gdLst>
                  <a:gd name="T0" fmla="*/ 353 w 1330"/>
                  <a:gd name="T1" fmla="*/ 0 h 1015"/>
                  <a:gd name="T2" fmla="*/ 0 w 1330"/>
                  <a:gd name="T3" fmla="*/ 934 h 1015"/>
                  <a:gd name="T4" fmla="*/ 792 w 1330"/>
                  <a:gd name="T5" fmla="*/ 889 h 1015"/>
                  <a:gd name="T6" fmla="*/ 1330 w 1330"/>
                  <a:gd name="T7" fmla="*/ 370 h 1015"/>
                  <a:gd name="T8" fmla="*/ 353 w 1330"/>
                  <a:gd name="T9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0" h="1015">
                    <a:moveTo>
                      <a:pt x="353" y="0"/>
                    </a:moveTo>
                    <a:cubicBezTo>
                      <a:pt x="0" y="934"/>
                      <a:pt x="0" y="934"/>
                      <a:pt x="0" y="934"/>
                    </a:cubicBezTo>
                    <a:cubicBezTo>
                      <a:pt x="252" y="1015"/>
                      <a:pt x="533" y="1006"/>
                      <a:pt x="792" y="889"/>
                    </a:cubicBezTo>
                    <a:cubicBezTo>
                      <a:pt x="1036" y="779"/>
                      <a:pt x="1220" y="592"/>
                      <a:pt x="1330" y="370"/>
                    </a:cubicBez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FDE6F0A0-618D-43AF-A945-6DC78831A9E9}"/>
                  </a:ext>
                </a:extLst>
              </p:cNvPr>
              <p:cNvSpPr txBox="1"/>
              <p:nvPr/>
            </p:nvSpPr>
            <p:spPr>
              <a:xfrm>
                <a:off x="6287082" y="5246255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46A59E0C-0069-4B1E-A2C2-775721C73851}"/>
                </a:ext>
              </a:extLst>
            </p:cNvPr>
            <p:cNvGrpSpPr/>
            <p:nvPr/>
          </p:nvGrpSpPr>
          <p:grpSpPr>
            <a:xfrm>
              <a:off x="3994590" y="2394537"/>
              <a:ext cx="2121075" cy="1746503"/>
              <a:chOff x="3690412" y="2434111"/>
              <a:chExt cx="2121075" cy="1746503"/>
            </a:xfrm>
          </p:grpSpPr>
          <p:sp>
            <p:nvSpPr>
              <p:cNvPr id="35" name="Freeform 1177">
                <a:extLst>
                  <a:ext uri="{FF2B5EF4-FFF2-40B4-BE49-F238E27FC236}">
                    <a16:creationId xmlns:a16="http://schemas.microsoft.com/office/drawing/2014/main" id="{F9AC7C22-0041-4358-A37B-03BECDE63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412" y="2434111"/>
                <a:ext cx="2121075" cy="1746503"/>
              </a:xfrm>
              <a:custGeom>
                <a:avLst/>
                <a:gdLst>
                  <a:gd name="T0" fmla="*/ 292 w 1001"/>
                  <a:gd name="T1" fmla="*/ 0 h 824"/>
                  <a:gd name="T2" fmla="*/ 47 w 1001"/>
                  <a:gd name="T3" fmla="*/ 824 h 824"/>
                  <a:gd name="T4" fmla="*/ 1001 w 1001"/>
                  <a:gd name="T5" fmla="*/ 707 h 824"/>
                  <a:gd name="T6" fmla="*/ 292 w 1001"/>
                  <a:gd name="T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24">
                    <a:moveTo>
                      <a:pt x="292" y="0"/>
                    </a:moveTo>
                    <a:cubicBezTo>
                      <a:pt x="145" y="162"/>
                      <a:pt x="0" y="477"/>
                      <a:pt x="47" y="824"/>
                    </a:cubicBezTo>
                    <a:cubicBezTo>
                      <a:pt x="1001" y="707"/>
                      <a:pt x="1001" y="707"/>
                      <a:pt x="1001" y="707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91E678FB-916B-432C-BA81-E00C1D9B8624}"/>
                  </a:ext>
                </a:extLst>
              </p:cNvPr>
              <p:cNvSpPr txBox="1"/>
              <p:nvPr/>
            </p:nvSpPr>
            <p:spPr>
              <a:xfrm>
                <a:off x="3866749" y="309791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E73DB5C3-A7EE-4B32-BDF3-80A54067A425}"/>
                </a:ext>
              </a:extLst>
            </p:cNvPr>
            <p:cNvGrpSpPr/>
            <p:nvPr/>
          </p:nvGrpSpPr>
          <p:grpSpPr>
            <a:xfrm>
              <a:off x="4108932" y="4141040"/>
              <a:ext cx="2121971" cy="1831633"/>
              <a:chOff x="3853503" y="4197640"/>
              <a:chExt cx="2121971" cy="1831633"/>
            </a:xfrm>
            <a:solidFill>
              <a:srgbClr val="FF3399"/>
            </a:solidFill>
          </p:grpSpPr>
          <p:sp>
            <p:nvSpPr>
              <p:cNvPr id="43" name="Freeform 1178">
                <a:extLst>
                  <a:ext uri="{FF2B5EF4-FFF2-40B4-BE49-F238E27FC236}">
                    <a16:creationId xmlns:a16="http://schemas.microsoft.com/office/drawing/2014/main" id="{890FAD39-9590-49CA-A5BA-441218543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503" y="4197640"/>
                <a:ext cx="2121971" cy="1831633"/>
              </a:xfrm>
              <a:custGeom>
                <a:avLst/>
                <a:gdLst>
                  <a:gd name="T0" fmla="*/ 0 w 1001"/>
                  <a:gd name="T1" fmla="*/ 158 h 864"/>
                  <a:gd name="T2" fmla="*/ 579 w 1001"/>
                  <a:gd name="T3" fmla="*/ 864 h 864"/>
                  <a:gd name="T4" fmla="*/ 1001 w 1001"/>
                  <a:gd name="T5" fmla="*/ 0 h 864"/>
                  <a:gd name="T6" fmla="*/ 0 w 1001"/>
                  <a:gd name="T7" fmla="*/ 15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64">
                    <a:moveTo>
                      <a:pt x="0" y="158"/>
                    </a:moveTo>
                    <a:cubicBezTo>
                      <a:pt x="68" y="414"/>
                      <a:pt x="262" y="714"/>
                      <a:pt x="579" y="864"/>
                    </a:cubicBezTo>
                    <a:cubicBezTo>
                      <a:pt x="1001" y="0"/>
                      <a:pt x="1001" y="0"/>
                      <a:pt x="1001" y="0"/>
                    </a:cubicBez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0226EF1A-87F5-4B5C-9C8D-4357DA71DB61}"/>
                  </a:ext>
                </a:extLst>
              </p:cNvPr>
              <p:cNvSpPr txBox="1"/>
              <p:nvPr/>
            </p:nvSpPr>
            <p:spPr>
              <a:xfrm>
                <a:off x="4221492" y="4699660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972C8BA3-34B7-4426-AF2A-824F7FF36F8C}"/>
                </a:ext>
              </a:extLst>
            </p:cNvPr>
            <p:cNvGrpSpPr/>
            <p:nvPr/>
          </p:nvGrpSpPr>
          <p:grpSpPr>
            <a:xfrm>
              <a:off x="5126258" y="2608803"/>
              <a:ext cx="2608891" cy="2608891"/>
              <a:chOff x="4791554" y="2653936"/>
              <a:chExt cx="2608891" cy="2608891"/>
            </a:xfrm>
          </p:grpSpPr>
          <p:sp>
            <p:nvSpPr>
              <p:cNvPr id="46" name="Oval 9">
                <a:extLst>
                  <a:ext uri="{FF2B5EF4-FFF2-40B4-BE49-F238E27FC236}">
                    <a16:creationId xmlns:a16="http://schemas.microsoft.com/office/drawing/2014/main" id="{EE526FD3-0A25-4377-B17C-CD5D388AA7BD}"/>
                  </a:ext>
                </a:extLst>
              </p:cNvPr>
              <p:cNvSpPr/>
              <p:nvPr/>
            </p:nvSpPr>
            <p:spPr>
              <a:xfrm>
                <a:off x="4791554" y="2653936"/>
                <a:ext cx="2608891" cy="2608891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11">
                <a:extLst>
                  <a:ext uri="{FF2B5EF4-FFF2-40B4-BE49-F238E27FC236}">
                    <a16:creationId xmlns:a16="http://schemas.microsoft.com/office/drawing/2014/main" id="{DDD35988-466E-4423-A5B3-4981F2F3E336}"/>
                  </a:ext>
                </a:extLst>
              </p:cNvPr>
              <p:cNvSpPr txBox="1"/>
              <p:nvPr/>
            </p:nvSpPr>
            <p:spPr>
              <a:xfrm>
                <a:off x="5360826" y="3906938"/>
                <a:ext cx="1540710" cy="90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平安智慧</a:t>
                </a:r>
                <a:endParaRPr lang="en-US" altLang="zh-CN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一卡通</a:t>
                </a:r>
                <a:endParaRPr lang="en-GB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C6C2CA7A-8F40-4733-A515-237AEE2701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2336" y="3065147"/>
                <a:ext cx="977687" cy="790472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E316FF96-0C33-4CF5-8BC4-C34E6DD515F6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一卡通产品与运营体系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8ECCA8-F5D5-4C4D-AB1B-7FCA79D01362}"/>
              </a:ext>
            </a:extLst>
          </p:cNvPr>
          <p:cNvSpPr/>
          <p:nvPr/>
        </p:nvSpPr>
        <p:spPr>
          <a:xfrm>
            <a:off x="6114989" y="2676533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开放产品技术平台，所有功能均可可快速对接与上线应用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DF22B1-19F3-41B5-B13F-C9DE30B60FCC}"/>
              </a:ext>
            </a:extLst>
          </p:cNvPr>
          <p:cNvSpPr/>
          <p:nvPr/>
        </p:nvSpPr>
        <p:spPr>
          <a:xfrm>
            <a:off x="6096000" y="3884269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整合平安智慧城市内的核心资源，不仅仅是交通乘车，涵盖各类公共服务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2C67AE-20FD-4D2B-AADE-ADEA49DAF43D}"/>
              </a:ext>
            </a:extLst>
          </p:cNvPr>
          <p:cNvSpPr/>
          <p:nvPr/>
        </p:nvSpPr>
        <p:spPr>
          <a:xfrm>
            <a:off x="6096000" y="1468797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完整的一卡通功能体系，涵盖手机空发、二维码乘车等应用场景，实现移动化、用户化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485ED0-C32B-4278-A6C5-5EDFC9D995CA}"/>
              </a:ext>
            </a:extLst>
          </p:cNvPr>
          <p:cNvSpPr/>
          <p:nvPr/>
        </p:nvSpPr>
        <p:spPr>
          <a:xfrm>
            <a:off x="6096000" y="5093034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导入更丰富的平安体系内的服务，建立自生长的生态，全面流量变现，如金融、保险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3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432541" y="1152597"/>
            <a:ext cx="1316214" cy="1316887"/>
            <a:chOff x="4350227" y="4633220"/>
            <a:chExt cx="1316214" cy="1316887"/>
          </a:xfrm>
        </p:grpSpPr>
        <p:sp>
          <p:nvSpPr>
            <p:cNvPr id="29" name="Freeform 73"/>
            <p:cNvSpPr>
              <a:spLocks/>
            </p:cNvSpPr>
            <p:nvPr/>
          </p:nvSpPr>
          <p:spPr bwMode="auto">
            <a:xfrm>
              <a:off x="4350227" y="4633220"/>
              <a:ext cx="1316214" cy="1316887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4428325" y="4711317"/>
              <a:ext cx="1160019" cy="1160692"/>
            </a:xfrm>
            <a:custGeom>
              <a:avLst/>
              <a:gdLst>
                <a:gd name="T0" fmla="*/ 613 w 729"/>
                <a:gd name="T1" fmla="*/ 575 h 729"/>
                <a:gd name="T2" fmla="*/ 575 w 729"/>
                <a:gd name="T3" fmla="*/ 116 h 729"/>
                <a:gd name="T4" fmla="*/ 116 w 729"/>
                <a:gd name="T5" fmla="*/ 154 h 729"/>
                <a:gd name="T6" fmla="*/ 154 w 729"/>
                <a:gd name="T7" fmla="*/ 613 h 729"/>
                <a:gd name="T8" fmla="*/ 613 w 729"/>
                <a:gd name="T9" fmla="*/ 57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729">
                  <a:moveTo>
                    <a:pt x="613" y="575"/>
                  </a:moveTo>
                  <a:cubicBezTo>
                    <a:pt x="729" y="437"/>
                    <a:pt x="712" y="232"/>
                    <a:pt x="575" y="116"/>
                  </a:cubicBezTo>
                  <a:cubicBezTo>
                    <a:pt x="438" y="0"/>
                    <a:pt x="232" y="17"/>
                    <a:pt x="116" y="154"/>
                  </a:cubicBezTo>
                  <a:cubicBezTo>
                    <a:pt x="0" y="291"/>
                    <a:pt x="17" y="497"/>
                    <a:pt x="154" y="613"/>
                  </a:cubicBezTo>
                  <a:cubicBezTo>
                    <a:pt x="291" y="729"/>
                    <a:pt x="497" y="712"/>
                    <a:pt x="613" y="575"/>
                  </a:cubicBezTo>
                  <a:close/>
                </a:path>
              </a:pathLst>
            </a:custGeom>
            <a:solidFill>
              <a:srgbClr val="3E97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144" y="4932071"/>
              <a:ext cx="553849" cy="654549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5311103" y="1152597"/>
            <a:ext cx="1316214" cy="1316214"/>
            <a:chOff x="4414187" y="2137463"/>
            <a:chExt cx="1316214" cy="1316214"/>
          </a:xfrm>
        </p:grpSpPr>
        <p:sp>
          <p:nvSpPr>
            <p:cNvPr id="44" name="Freeform 70"/>
            <p:cNvSpPr>
              <a:spLocks/>
            </p:cNvSpPr>
            <p:nvPr/>
          </p:nvSpPr>
          <p:spPr bwMode="auto">
            <a:xfrm>
              <a:off x="4414187" y="2137463"/>
              <a:ext cx="1316214" cy="1316214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4491611" y="2215560"/>
              <a:ext cx="1160692" cy="1160692"/>
            </a:xfrm>
            <a:custGeom>
              <a:avLst/>
              <a:gdLst>
                <a:gd name="T0" fmla="*/ 613 w 729"/>
                <a:gd name="T1" fmla="*/ 575 h 729"/>
                <a:gd name="T2" fmla="*/ 575 w 729"/>
                <a:gd name="T3" fmla="*/ 116 h 729"/>
                <a:gd name="T4" fmla="*/ 116 w 729"/>
                <a:gd name="T5" fmla="*/ 154 h 729"/>
                <a:gd name="T6" fmla="*/ 154 w 729"/>
                <a:gd name="T7" fmla="*/ 613 h 729"/>
                <a:gd name="T8" fmla="*/ 613 w 729"/>
                <a:gd name="T9" fmla="*/ 57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729">
                  <a:moveTo>
                    <a:pt x="613" y="575"/>
                  </a:moveTo>
                  <a:cubicBezTo>
                    <a:pt x="729" y="437"/>
                    <a:pt x="712" y="232"/>
                    <a:pt x="575" y="116"/>
                  </a:cubicBezTo>
                  <a:cubicBezTo>
                    <a:pt x="438" y="0"/>
                    <a:pt x="232" y="17"/>
                    <a:pt x="116" y="154"/>
                  </a:cubicBezTo>
                  <a:cubicBezTo>
                    <a:pt x="0" y="291"/>
                    <a:pt x="17" y="497"/>
                    <a:pt x="154" y="613"/>
                  </a:cubicBezTo>
                  <a:cubicBezTo>
                    <a:pt x="291" y="729"/>
                    <a:pt x="497" y="712"/>
                    <a:pt x="613" y="575"/>
                  </a:cubicBezTo>
                  <a:close/>
                </a:path>
              </a:pathLst>
            </a:custGeom>
            <a:solidFill>
              <a:srgbClr val="09AA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957" y="2418624"/>
              <a:ext cx="733019" cy="73301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750383" y="1152597"/>
            <a:ext cx="1316214" cy="1316887"/>
            <a:chOff x="975872" y="1971842"/>
            <a:chExt cx="1316214" cy="1316887"/>
          </a:xfrm>
        </p:grpSpPr>
        <p:sp>
          <p:nvSpPr>
            <p:cNvPr id="62" name="Freeform 76"/>
            <p:cNvSpPr>
              <a:spLocks/>
            </p:cNvSpPr>
            <p:nvPr/>
          </p:nvSpPr>
          <p:spPr bwMode="auto">
            <a:xfrm>
              <a:off x="975872" y="1971842"/>
              <a:ext cx="1316214" cy="1316887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02"/>
            <p:cNvSpPr>
              <a:spLocks/>
            </p:cNvSpPr>
            <p:nvPr/>
          </p:nvSpPr>
          <p:spPr bwMode="auto">
            <a:xfrm>
              <a:off x="1838312" y="2595950"/>
              <a:ext cx="30296" cy="119166"/>
            </a:xfrm>
            <a:custGeom>
              <a:avLst/>
              <a:gdLst>
                <a:gd name="T0" fmla="*/ 10 w 19"/>
                <a:gd name="T1" fmla="*/ 0 h 75"/>
                <a:gd name="T2" fmla="*/ 0 w 19"/>
                <a:gd name="T3" fmla="*/ 5 h 75"/>
                <a:gd name="T4" fmla="*/ 0 w 19"/>
                <a:gd name="T5" fmla="*/ 70 h 75"/>
                <a:gd name="T6" fmla="*/ 10 w 19"/>
                <a:gd name="T7" fmla="*/ 75 h 75"/>
                <a:gd name="T8" fmla="*/ 19 w 19"/>
                <a:gd name="T9" fmla="*/ 60 h 75"/>
                <a:gd name="T10" fmla="*/ 19 w 19"/>
                <a:gd name="T11" fmla="*/ 15 h 75"/>
                <a:gd name="T12" fmla="*/ 10 w 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5">
                  <a:moveTo>
                    <a:pt x="10" y="0"/>
                  </a:moveTo>
                  <a:cubicBezTo>
                    <a:pt x="7" y="0"/>
                    <a:pt x="6" y="2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6" y="73"/>
                    <a:pt x="7" y="75"/>
                    <a:pt x="10" y="75"/>
                  </a:cubicBezTo>
                  <a:cubicBezTo>
                    <a:pt x="15" y="75"/>
                    <a:pt x="19" y="70"/>
                    <a:pt x="19" y="60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03"/>
            <p:cNvSpPr>
              <a:spLocks/>
            </p:cNvSpPr>
            <p:nvPr/>
          </p:nvSpPr>
          <p:spPr bwMode="auto">
            <a:xfrm>
              <a:off x="1426280" y="2569019"/>
              <a:ext cx="92236" cy="175046"/>
            </a:xfrm>
            <a:custGeom>
              <a:avLst/>
              <a:gdLst>
                <a:gd name="T0" fmla="*/ 39 w 58"/>
                <a:gd name="T1" fmla="*/ 82 h 110"/>
                <a:gd name="T2" fmla="*/ 24 w 58"/>
                <a:gd name="T3" fmla="*/ 91 h 110"/>
                <a:gd name="T4" fmla="*/ 20 w 58"/>
                <a:gd name="T5" fmla="*/ 87 h 110"/>
                <a:gd name="T6" fmla="*/ 19 w 58"/>
                <a:gd name="T7" fmla="*/ 79 h 110"/>
                <a:gd name="T8" fmla="*/ 19 w 58"/>
                <a:gd name="T9" fmla="*/ 0 h 110"/>
                <a:gd name="T10" fmla="*/ 0 w 58"/>
                <a:gd name="T11" fmla="*/ 0 h 110"/>
                <a:gd name="T12" fmla="*/ 0 w 58"/>
                <a:gd name="T13" fmla="*/ 85 h 110"/>
                <a:gd name="T14" fmla="*/ 1 w 58"/>
                <a:gd name="T15" fmla="*/ 101 h 110"/>
                <a:gd name="T16" fmla="*/ 15 w 58"/>
                <a:gd name="T17" fmla="*/ 109 h 110"/>
                <a:gd name="T18" fmla="*/ 39 w 58"/>
                <a:gd name="T19" fmla="*/ 96 h 110"/>
                <a:gd name="T20" fmla="*/ 39 w 58"/>
                <a:gd name="T21" fmla="*/ 110 h 110"/>
                <a:gd name="T22" fmla="*/ 58 w 58"/>
                <a:gd name="T23" fmla="*/ 110 h 110"/>
                <a:gd name="T24" fmla="*/ 58 w 58"/>
                <a:gd name="T25" fmla="*/ 0 h 110"/>
                <a:gd name="T26" fmla="*/ 39 w 58"/>
                <a:gd name="T27" fmla="*/ 0 h 110"/>
                <a:gd name="T28" fmla="*/ 39 w 58"/>
                <a:gd name="T29" fmla="*/ 8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10">
                  <a:moveTo>
                    <a:pt x="39" y="82"/>
                  </a:moveTo>
                  <a:cubicBezTo>
                    <a:pt x="32" y="88"/>
                    <a:pt x="28" y="91"/>
                    <a:pt x="24" y="91"/>
                  </a:cubicBezTo>
                  <a:cubicBezTo>
                    <a:pt x="22" y="91"/>
                    <a:pt x="20" y="90"/>
                    <a:pt x="20" y="87"/>
                  </a:cubicBezTo>
                  <a:cubicBezTo>
                    <a:pt x="19" y="86"/>
                    <a:pt x="19" y="84"/>
                    <a:pt x="19" y="7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0" y="98"/>
                    <a:pt x="1" y="101"/>
                  </a:cubicBezTo>
                  <a:cubicBezTo>
                    <a:pt x="3" y="107"/>
                    <a:pt x="9" y="109"/>
                    <a:pt x="15" y="109"/>
                  </a:cubicBezTo>
                  <a:cubicBezTo>
                    <a:pt x="22" y="109"/>
                    <a:pt x="32" y="105"/>
                    <a:pt x="39" y="96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9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04"/>
            <p:cNvSpPr>
              <a:spLocks noEditPoints="1"/>
            </p:cNvSpPr>
            <p:nvPr/>
          </p:nvSpPr>
          <p:spPr bwMode="auto">
            <a:xfrm>
              <a:off x="1313173" y="2567673"/>
              <a:ext cx="92236" cy="175046"/>
            </a:xfrm>
            <a:custGeom>
              <a:avLst/>
              <a:gdLst>
                <a:gd name="T0" fmla="*/ 24 w 58"/>
                <a:gd name="T1" fmla="*/ 0 h 110"/>
                <a:gd name="T2" fmla="*/ 4 w 58"/>
                <a:gd name="T3" fmla="*/ 11 h 110"/>
                <a:gd name="T4" fmla="*/ 0 w 58"/>
                <a:gd name="T5" fmla="*/ 36 h 110"/>
                <a:gd name="T6" fmla="*/ 0 w 58"/>
                <a:gd name="T7" fmla="*/ 74 h 110"/>
                <a:gd name="T8" fmla="*/ 4 w 58"/>
                <a:gd name="T9" fmla="*/ 99 h 110"/>
                <a:gd name="T10" fmla="*/ 25 w 58"/>
                <a:gd name="T11" fmla="*/ 110 h 110"/>
                <a:gd name="T12" fmla="*/ 50 w 58"/>
                <a:gd name="T13" fmla="*/ 99 h 110"/>
                <a:gd name="T14" fmla="*/ 58 w 58"/>
                <a:gd name="T15" fmla="*/ 74 h 110"/>
                <a:gd name="T16" fmla="*/ 58 w 58"/>
                <a:gd name="T17" fmla="*/ 36 h 110"/>
                <a:gd name="T18" fmla="*/ 49 w 58"/>
                <a:gd name="T19" fmla="*/ 11 h 110"/>
                <a:gd name="T20" fmla="*/ 24 w 58"/>
                <a:gd name="T21" fmla="*/ 0 h 110"/>
                <a:gd name="T22" fmla="*/ 38 w 58"/>
                <a:gd name="T23" fmla="*/ 77 h 110"/>
                <a:gd name="T24" fmla="*/ 29 w 58"/>
                <a:gd name="T25" fmla="*/ 92 h 110"/>
                <a:gd name="T26" fmla="*/ 19 w 58"/>
                <a:gd name="T27" fmla="*/ 77 h 110"/>
                <a:gd name="T28" fmla="*/ 19 w 58"/>
                <a:gd name="T29" fmla="*/ 32 h 110"/>
                <a:gd name="T30" fmla="*/ 29 w 58"/>
                <a:gd name="T31" fmla="*/ 17 h 110"/>
                <a:gd name="T32" fmla="*/ 38 w 58"/>
                <a:gd name="T33" fmla="*/ 32 h 110"/>
                <a:gd name="T34" fmla="*/ 38 w 58"/>
                <a:gd name="T35" fmla="*/ 7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0">
                  <a:moveTo>
                    <a:pt x="24" y="0"/>
                  </a:moveTo>
                  <a:cubicBezTo>
                    <a:pt x="15" y="0"/>
                    <a:pt x="9" y="3"/>
                    <a:pt x="4" y="11"/>
                  </a:cubicBezTo>
                  <a:cubicBezTo>
                    <a:pt x="0" y="16"/>
                    <a:pt x="0" y="25"/>
                    <a:pt x="0" y="3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5"/>
                    <a:pt x="0" y="94"/>
                    <a:pt x="4" y="99"/>
                  </a:cubicBezTo>
                  <a:cubicBezTo>
                    <a:pt x="9" y="106"/>
                    <a:pt x="16" y="110"/>
                    <a:pt x="25" y="110"/>
                  </a:cubicBezTo>
                  <a:cubicBezTo>
                    <a:pt x="35" y="110"/>
                    <a:pt x="45" y="106"/>
                    <a:pt x="50" y="99"/>
                  </a:cubicBezTo>
                  <a:cubicBezTo>
                    <a:pt x="54" y="94"/>
                    <a:pt x="58" y="85"/>
                    <a:pt x="58" y="74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25"/>
                    <a:pt x="54" y="16"/>
                    <a:pt x="49" y="11"/>
                  </a:cubicBezTo>
                  <a:cubicBezTo>
                    <a:pt x="44" y="3"/>
                    <a:pt x="34" y="0"/>
                    <a:pt x="24" y="0"/>
                  </a:cubicBezTo>
                  <a:close/>
                  <a:moveTo>
                    <a:pt x="38" y="77"/>
                  </a:moveTo>
                  <a:cubicBezTo>
                    <a:pt x="38" y="87"/>
                    <a:pt x="35" y="92"/>
                    <a:pt x="29" y="92"/>
                  </a:cubicBezTo>
                  <a:cubicBezTo>
                    <a:pt x="22" y="92"/>
                    <a:pt x="19" y="87"/>
                    <a:pt x="19" y="7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22"/>
                    <a:pt x="22" y="17"/>
                    <a:pt x="29" y="17"/>
                  </a:cubicBezTo>
                  <a:cubicBezTo>
                    <a:pt x="35" y="17"/>
                    <a:pt x="38" y="22"/>
                    <a:pt x="38" y="32"/>
                  </a:cubicBezTo>
                  <a:lnTo>
                    <a:pt x="3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05"/>
            <p:cNvSpPr>
              <a:spLocks/>
            </p:cNvSpPr>
            <p:nvPr/>
          </p:nvSpPr>
          <p:spPr bwMode="auto">
            <a:xfrm>
              <a:off x="1951419" y="2595950"/>
              <a:ext cx="30296" cy="44435"/>
            </a:xfrm>
            <a:custGeom>
              <a:avLst/>
              <a:gdLst>
                <a:gd name="T0" fmla="*/ 9 w 19"/>
                <a:gd name="T1" fmla="*/ 0 h 28"/>
                <a:gd name="T2" fmla="*/ 0 w 19"/>
                <a:gd name="T3" fmla="*/ 15 h 28"/>
                <a:gd name="T4" fmla="*/ 0 w 19"/>
                <a:gd name="T5" fmla="*/ 28 h 28"/>
                <a:gd name="T6" fmla="*/ 19 w 19"/>
                <a:gd name="T7" fmla="*/ 28 h 28"/>
                <a:gd name="T8" fmla="*/ 19 w 19"/>
                <a:gd name="T9" fmla="*/ 15 h 28"/>
                <a:gd name="T10" fmla="*/ 9 w 1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9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5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06"/>
            <p:cNvSpPr>
              <a:spLocks noEditPoints="1"/>
            </p:cNvSpPr>
            <p:nvPr/>
          </p:nvSpPr>
          <p:spPr bwMode="auto">
            <a:xfrm>
              <a:off x="1539387" y="2452546"/>
              <a:ext cx="508981" cy="355479"/>
            </a:xfrm>
            <a:custGeom>
              <a:avLst/>
              <a:gdLst>
                <a:gd name="T0" fmla="*/ 160 w 320"/>
                <a:gd name="T1" fmla="*/ 0 h 223"/>
                <a:gd name="T2" fmla="*/ 6 w 320"/>
                <a:gd name="T3" fmla="*/ 36 h 223"/>
                <a:gd name="T4" fmla="*/ 6 w 320"/>
                <a:gd name="T5" fmla="*/ 187 h 223"/>
                <a:gd name="T6" fmla="*/ 160 w 320"/>
                <a:gd name="T7" fmla="*/ 223 h 223"/>
                <a:gd name="T8" fmla="*/ 314 w 320"/>
                <a:gd name="T9" fmla="*/ 187 h 223"/>
                <a:gd name="T10" fmla="*/ 314 w 320"/>
                <a:gd name="T11" fmla="*/ 36 h 223"/>
                <a:gd name="T12" fmla="*/ 97 w 320"/>
                <a:gd name="T13" fmla="*/ 60 h 223"/>
                <a:gd name="T14" fmla="*/ 71 w 320"/>
                <a:gd name="T15" fmla="*/ 183 h 223"/>
                <a:gd name="T16" fmla="*/ 52 w 320"/>
                <a:gd name="T17" fmla="*/ 60 h 223"/>
                <a:gd name="T18" fmla="*/ 26 w 320"/>
                <a:gd name="T19" fmla="*/ 40 h 223"/>
                <a:gd name="T20" fmla="*/ 97 w 320"/>
                <a:gd name="T21" fmla="*/ 60 h 223"/>
                <a:gd name="T22" fmla="*/ 136 w 320"/>
                <a:gd name="T23" fmla="*/ 183 h 223"/>
                <a:gd name="T24" fmla="*/ 111 w 320"/>
                <a:gd name="T25" fmla="*/ 182 h 223"/>
                <a:gd name="T26" fmla="*/ 97 w 320"/>
                <a:gd name="T27" fmla="*/ 158 h 223"/>
                <a:gd name="T28" fmla="*/ 116 w 320"/>
                <a:gd name="T29" fmla="*/ 73 h 223"/>
                <a:gd name="T30" fmla="*/ 115 w 320"/>
                <a:gd name="T31" fmla="*/ 160 h 223"/>
                <a:gd name="T32" fmla="*/ 136 w 320"/>
                <a:gd name="T33" fmla="*/ 156 h 223"/>
                <a:gd name="T34" fmla="*/ 155 w 320"/>
                <a:gd name="T35" fmla="*/ 73 h 223"/>
                <a:gd name="T36" fmla="*/ 226 w 320"/>
                <a:gd name="T37" fmla="*/ 149 h 223"/>
                <a:gd name="T38" fmla="*/ 207 w 320"/>
                <a:gd name="T39" fmla="*/ 182 h 223"/>
                <a:gd name="T40" fmla="*/ 188 w 320"/>
                <a:gd name="T41" fmla="*/ 183 h 223"/>
                <a:gd name="T42" fmla="*/ 168 w 320"/>
                <a:gd name="T43" fmla="*/ 40 h 223"/>
                <a:gd name="T44" fmla="*/ 188 w 320"/>
                <a:gd name="T45" fmla="*/ 84 h 223"/>
                <a:gd name="T46" fmla="*/ 223 w 320"/>
                <a:gd name="T47" fmla="*/ 85 h 223"/>
                <a:gd name="T48" fmla="*/ 226 w 320"/>
                <a:gd name="T49" fmla="*/ 149 h 223"/>
                <a:gd name="T50" fmla="*/ 259 w 320"/>
                <a:gd name="T51" fmla="*/ 131 h 223"/>
                <a:gd name="T52" fmla="*/ 268 w 320"/>
                <a:gd name="T53" fmla="*/ 165 h 223"/>
                <a:gd name="T54" fmla="*/ 276 w 320"/>
                <a:gd name="T55" fmla="*/ 144 h 223"/>
                <a:gd name="T56" fmla="*/ 298 w 320"/>
                <a:gd name="T57" fmla="*/ 147 h 223"/>
                <a:gd name="T58" fmla="*/ 291 w 320"/>
                <a:gd name="T59" fmla="*/ 171 h 223"/>
                <a:gd name="T60" fmla="*/ 245 w 320"/>
                <a:gd name="T61" fmla="*/ 171 h 223"/>
                <a:gd name="T62" fmla="*/ 239 w 320"/>
                <a:gd name="T63" fmla="*/ 109 h 223"/>
                <a:gd name="T64" fmla="*/ 267 w 320"/>
                <a:gd name="T65" fmla="*/ 73 h 223"/>
                <a:gd name="T66" fmla="*/ 298 w 320"/>
                <a:gd name="T67" fmla="*/ 1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0" h="223">
                  <a:moveTo>
                    <a:pt x="280" y="5"/>
                  </a:moveTo>
                  <a:cubicBezTo>
                    <a:pt x="240" y="0"/>
                    <a:pt x="200" y="0"/>
                    <a:pt x="160" y="0"/>
                  </a:cubicBezTo>
                  <a:cubicBezTo>
                    <a:pt x="120" y="0"/>
                    <a:pt x="80" y="0"/>
                    <a:pt x="41" y="5"/>
                  </a:cubicBezTo>
                  <a:cubicBezTo>
                    <a:pt x="24" y="7"/>
                    <a:pt x="10" y="19"/>
                    <a:pt x="6" y="36"/>
                  </a:cubicBezTo>
                  <a:cubicBezTo>
                    <a:pt x="1" y="60"/>
                    <a:pt x="0" y="87"/>
                    <a:pt x="0" y="112"/>
                  </a:cubicBezTo>
                  <a:cubicBezTo>
                    <a:pt x="0" y="136"/>
                    <a:pt x="0" y="163"/>
                    <a:pt x="6" y="187"/>
                  </a:cubicBezTo>
                  <a:cubicBezTo>
                    <a:pt x="10" y="204"/>
                    <a:pt x="24" y="217"/>
                    <a:pt x="41" y="218"/>
                  </a:cubicBezTo>
                  <a:cubicBezTo>
                    <a:pt x="80" y="223"/>
                    <a:pt x="120" y="223"/>
                    <a:pt x="160" y="223"/>
                  </a:cubicBezTo>
                  <a:cubicBezTo>
                    <a:pt x="200" y="223"/>
                    <a:pt x="240" y="223"/>
                    <a:pt x="280" y="218"/>
                  </a:cubicBezTo>
                  <a:cubicBezTo>
                    <a:pt x="296" y="217"/>
                    <a:pt x="310" y="204"/>
                    <a:pt x="314" y="187"/>
                  </a:cubicBezTo>
                  <a:cubicBezTo>
                    <a:pt x="320" y="163"/>
                    <a:pt x="320" y="136"/>
                    <a:pt x="320" y="112"/>
                  </a:cubicBezTo>
                  <a:cubicBezTo>
                    <a:pt x="320" y="87"/>
                    <a:pt x="320" y="60"/>
                    <a:pt x="314" y="36"/>
                  </a:cubicBezTo>
                  <a:cubicBezTo>
                    <a:pt x="310" y="19"/>
                    <a:pt x="296" y="7"/>
                    <a:pt x="280" y="5"/>
                  </a:cubicBezTo>
                  <a:close/>
                  <a:moveTo>
                    <a:pt x="97" y="60"/>
                  </a:moveTo>
                  <a:cubicBezTo>
                    <a:pt x="71" y="60"/>
                    <a:pt x="71" y="60"/>
                    <a:pt x="71" y="60"/>
                  </a:cubicBezTo>
                  <a:cubicBezTo>
                    <a:pt x="71" y="183"/>
                    <a:pt x="71" y="183"/>
                    <a:pt x="7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7" y="60"/>
                  </a:lnTo>
                  <a:close/>
                  <a:moveTo>
                    <a:pt x="155" y="183"/>
                  </a:moveTo>
                  <a:cubicBezTo>
                    <a:pt x="136" y="183"/>
                    <a:pt x="136" y="183"/>
                    <a:pt x="136" y="183"/>
                  </a:cubicBezTo>
                  <a:cubicBezTo>
                    <a:pt x="136" y="169"/>
                    <a:pt x="136" y="169"/>
                    <a:pt x="136" y="169"/>
                  </a:cubicBezTo>
                  <a:cubicBezTo>
                    <a:pt x="123" y="178"/>
                    <a:pt x="118" y="182"/>
                    <a:pt x="111" y="182"/>
                  </a:cubicBezTo>
                  <a:cubicBezTo>
                    <a:pt x="105" y="182"/>
                    <a:pt x="101" y="180"/>
                    <a:pt x="99" y="174"/>
                  </a:cubicBezTo>
                  <a:cubicBezTo>
                    <a:pt x="98" y="171"/>
                    <a:pt x="97" y="166"/>
                    <a:pt x="97" y="158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6" y="157"/>
                    <a:pt x="115" y="159"/>
                    <a:pt x="115" y="160"/>
                  </a:cubicBezTo>
                  <a:cubicBezTo>
                    <a:pt x="116" y="163"/>
                    <a:pt x="119" y="165"/>
                    <a:pt x="122" y="165"/>
                  </a:cubicBezTo>
                  <a:cubicBezTo>
                    <a:pt x="126" y="165"/>
                    <a:pt x="129" y="162"/>
                    <a:pt x="136" y="156"/>
                  </a:cubicBezTo>
                  <a:cubicBezTo>
                    <a:pt x="136" y="73"/>
                    <a:pt x="136" y="73"/>
                    <a:pt x="136" y="73"/>
                  </a:cubicBezTo>
                  <a:cubicBezTo>
                    <a:pt x="155" y="73"/>
                    <a:pt x="155" y="73"/>
                    <a:pt x="155" y="73"/>
                  </a:cubicBezTo>
                  <a:lnTo>
                    <a:pt x="155" y="183"/>
                  </a:lnTo>
                  <a:close/>
                  <a:moveTo>
                    <a:pt x="226" y="149"/>
                  </a:moveTo>
                  <a:cubicBezTo>
                    <a:pt x="226" y="159"/>
                    <a:pt x="224" y="166"/>
                    <a:pt x="223" y="170"/>
                  </a:cubicBezTo>
                  <a:cubicBezTo>
                    <a:pt x="220" y="178"/>
                    <a:pt x="215" y="182"/>
                    <a:pt x="207" y="182"/>
                  </a:cubicBezTo>
                  <a:cubicBezTo>
                    <a:pt x="201" y="182"/>
                    <a:pt x="194" y="178"/>
                    <a:pt x="188" y="17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4" y="77"/>
                    <a:pt x="200" y="73"/>
                    <a:pt x="207" y="73"/>
                  </a:cubicBezTo>
                  <a:cubicBezTo>
                    <a:pt x="214" y="73"/>
                    <a:pt x="221" y="77"/>
                    <a:pt x="223" y="85"/>
                  </a:cubicBezTo>
                  <a:cubicBezTo>
                    <a:pt x="225" y="89"/>
                    <a:pt x="226" y="96"/>
                    <a:pt x="226" y="106"/>
                  </a:cubicBezTo>
                  <a:lnTo>
                    <a:pt x="226" y="149"/>
                  </a:lnTo>
                  <a:close/>
                  <a:moveTo>
                    <a:pt x="298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60"/>
                    <a:pt x="261" y="165"/>
                    <a:pt x="268" y="165"/>
                  </a:cubicBezTo>
                  <a:cubicBezTo>
                    <a:pt x="273" y="165"/>
                    <a:pt x="275" y="162"/>
                    <a:pt x="276" y="157"/>
                  </a:cubicBezTo>
                  <a:cubicBezTo>
                    <a:pt x="276" y="156"/>
                    <a:pt x="276" y="150"/>
                    <a:pt x="276" y="144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8" y="147"/>
                    <a:pt x="298" y="147"/>
                    <a:pt x="298" y="147"/>
                  </a:cubicBezTo>
                  <a:cubicBezTo>
                    <a:pt x="298" y="153"/>
                    <a:pt x="296" y="157"/>
                    <a:pt x="296" y="159"/>
                  </a:cubicBezTo>
                  <a:cubicBezTo>
                    <a:pt x="296" y="163"/>
                    <a:pt x="294" y="167"/>
                    <a:pt x="291" y="171"/>
                  </a:cubicBezTo>
                  <a:cubicBezTo>
                    <a:pt x="286" y="178"/>
                    <a:pt x="278" y="182"/>
                    <a:pt x="268" y="182"/>
                  </a:cubicBezTo>
                  <a:cubicBezTo>
                    <a:pt x="258" y="182"/>
                    <a:pt x="251" y="178"/>
                    <a:pt x="245" y="171"/>
                  </a:cubicBezTo>
                  <a:cubicBezTo>
                    <a:pt x="241" y="166"/>
                    <a:pt x="239" y="157"/>
                    <a:pt x="239" y="146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39" y="98"/>
                    <a:pt x="241" y="89"/>
                    <a:pt x="245" y="84"/>
                  </a:cubicBezTo>
                  <a:cubicBezTo>
                    <a:pt x="250" y="77"/>
                    <a:pt x="258" y="73"/>
                    <a:pt x="267" y="73"/>
                  </a:cubicBezTo>
                  <a:cubicBezTo>
                    <a:pt x="277" y="73"/>
                    <a:pt x="285" y="77"/>
                    <a:pt x="291" y="84"/>
                  </a:cubicBezTo>
                  <a:cubicBezTo>
                    <a:pt x="295" y="89"/>
                    <a:pt x="298" y="98"/>
                    <a:pt x="298" y="109"/>
                  </a:cubicBezTo>
                  <a:lnTo>
                    <a:pt x="29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07"/>
            <p:cNvSpPr>
              <a:spLocks/>
            </p:cNvSpPr>
            <p:nvPr/>
          </p:nvSpPr>
          <p:spPr bwMode="auto">
            <a:xfrm>
              <a:off x="1187275" y="2507080"/>
              <a:ext cx="119839" cy="236986"/>
            </a:xfrm>
            <a:custGeom>
              <a:avLst/>
              <a:gdLst>
                <a:gd name="T0" fmla="*/ 38 w 75"/>
                <a:gd name="T1" fmla="*/ 57 h 149"/>
                <a:gd name="T2" fmla="*/ 23 w 75"/>
                <a:gd name="T3" fmla="*/ 0 h 149"/>
                <a:gd name="T4" fmla="*/ 0 w 75"/>
                <a:gd name="T5" fmla="*/ 0 h 149"/>
                <a:gd name="T6" fmla="*/ 14 w 75"/>
                <a:gd name="T7" fmla="*/ 41 h 149"/>
                <a:gd name="T8" fmla="*/ 27 w 75"/>
                <a:gd name="T9" fmla="*/ 88 h 149"/>
                <a:gd name="T10" fmla="*/ 27 w 75"/>
                <a:gd name="T11" fmla="*/ 149 h 149"/>
                <a:gd name="T12" fmla="*/ 53 w 75"/>
                <a:gd name="T13" fmla="*/ 149 h 149"/>
                <a:gd name="T14" fmla="*/ 53 w 75"/>
                <a:gd name="T15" fmla="*/ 88 h 149"/>
                <a:gd name="T16" fmla="*/ 75 w 75"/>
                <a:gd name="T17" fmla="*/ 0 h 149"/>
                <a:gd name="T18" fmla="*/ 53 w 75"/>
                <a:gd name="T19" fmla="*/ 0 h 149"/>
                <a:gd name="T20" fmla="*/ 38 w 75"/>
                <a:gd name="T2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49">
                  <a:moveTo>
                    <a:pt x="38" y="57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9" y="28"/>
                    <a:pt x="14" y="41"/>
                  </a:cubicBezTo>
                  <a:cubicBezTo>
                    <a:pt x="21" y="61"/>
                    <a:pt x="27" y="78"/>
                    <a:pt x="27" y="88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3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1043005" y="2038036"/>
              <a:ext cx="1184498" cy="1184498"/>
            </a:xfrm>
            <a:custGeom>
              <a:avLst/>
              <a:gdLst>
                <a:gd name="T0" fmla="*/ 542 w 645"/>
                <a:gd name="T1" fmla="*/ 508 h 645"/>
                <a:gd name="T2" fmla="*/ 509 w 645"/>
                <a:gd name="T3" fmla="*/ 103 h 645"/>
                <a:gd name="T4" fmla="*/ 103 w 645"/>
                <a:gd name="T5" fmla="*/ 136 h 645"/>
                <a:gd name="T6" fmla="*/ 136 w 645"/>
                <a:gd name="T7" fmla="*/ 542 h 645"/>
                <a:gd name="T8" fmla="*/ 542 w 645"/>
                <a:gd name="T9" fmla="*/ 50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645">
                  <a:moveTo>
                    <a:pt x="542" y="508"/>
                  </a:moveTo>
                  <a:cubicBezTo>
                    <a:pt x="645" y="387"/>
                    <a:pt x="630" y="205"/>
                    <a:pt x="509" y="103"/>
                  </a:cubicBezTo>
                  <a:cubicBezTo>
                    <a:pt x="387" y="0"/>
                    <a:pt x="206" y="15"/>
                    <a:pt x="103" y="136"/>
                  </a:cubicBezTo>
                  <a:cubicBezTo>
                    <a:pt x="0" y="258"/>
                    <a:pt x="15" y="439"/>
                    <a:pt x="136" y="542"/>
                  </a:cubicBezTo>
                  <a:cubicBezTo>
                    <a:pt x="258" y="645"/>
                    <a:pt x="440" y="630"/>
                    <a:pt x="542" y="508"/>
                  </a:cubicBezTo>
                  <a:close/>
                </a:path>
              </a:pathLst>
            </a:custGeom>
            <a:solidFill>
              <a:srgbClr val="17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135" y="2013623"/>
              <a:ext cx="1001185" cy="100118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3871822" y="1152597"/>
            <a:ext cx="1316214" cy="1316214"/>
            <a:chOff x="1289592" y="3101478"/>
            <a:chExt cx="1316214" cy="1316214"/>
          </a:xfrm>
        </p:grpSpPr>
        <p:sp>
          <p:nvSpPr>
            <p:cNvPr id="36" name="Freeform 70"/>
            <p:cNvSpPr>
              <a:spLocks/>
            </p:cNvSpPr>
            <p:nvPr/>
          </p:nvSpPr>
          <p:spPr bwMode="auto">
            <a:xfrm>
              <a:off x="1289592" y="3101478"/>
              <a:ext cx="1316214" cy="1316214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099" y="3181805"/>
              <a:ext cx="1159200" cy="11592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509120"/>
            <a:ext cx="1905000" cy="19050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34" y="3646002"/>
            <a:ext cx="1905000" cy="1905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2527881"/>
            <a:ext cx="1905000" cy="190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630691" y="4671470"/>
            <a:ext cx="1897872" cy="33991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107598" y="3544852"/>
            <a:ext cx="1897872" cy="339918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227471" y="2395326"/>
            <a:ext cx="1897872" cy="33991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540751" y="3045051"/>
            <a:ext cx="1316338" cy="235762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8131071" y="3525319"/>
            <a:ext cx="904125" cy="16662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115644" y="4062058"/>
            <a:ext cx="914732" cy="163833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921376" y="3284839"/>
            <a:ext cx="563212" cy="100874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566767" y="3283951"/>
            <a:ext cx="563212" cy="10087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406495" y="3732902"/>
            <a:ext cx="563212" cy="100874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373031" y="3151397"/>
            <a:ext cx="563212" cy="100874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926033" y="3051461"/>
            <a:ext cx="563212" cy="100874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6808141" y="4272242"/>
            <a:ext cx="725628" cy="129964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648654" y="4684782"/>
            <a:ext cx="914732" cy="163833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835151" y="4030216"/>
            <a:ext cx="914732" cy="163833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038670" y="4915268"/>
            <a:ext cx="50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409666" y="2664370"/>
            <a:ext cx="5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发展机会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319164" y="3766005"/>
            <a:ext cx="5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行业地位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359250" y="3292351"/>
            <a:ext cx="914732" cy="163833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007889" y="2668232"/>
            <a:ext cx="914732" cy="1638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470198" y="2885794"/>
            <a:ext cx="563212" cy="10087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277365" y="4224887"/>
            <a:ext cx="563212" cy="100874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657455" y="3269093"/>
            <a:ext cx="563212" cy="10087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020077" y="2524417"/>
            <a:ext cx="563212" cy="10087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386776" y="2577586"/>
            <a:ext cx="563212" cy="10087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176869" y="2714923"/>
            <a:ext cx="563212" cy="10087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5578515" y="3254263"/>
            <a:ext cx="725628" cy="12996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047739" y="3206908"/>
            <a:ext cx="563212" cy="100874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504111" y="3319191"/>
            <a:ext cx="563212" cy="10087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3905757" y="3858531"/>
            <a:ext cx="725628" cy="129964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456866" y="2878640"/>
            <a:ext cx="914732" cy="16383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567814" y="2472083"/>
            <a:ext cx="563212" cy="10087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374981" y="3811176"/>
            <a:ext cx="563212" cy="10087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545405" y="3780891"/>
            <a:ext cx="563212" cy="10087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4947051" y="4320231"/>
            <a:ext cx="725628" cy="12996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383683" y="3637730"/>
            <a:ext cx="914732" cy="163833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609108" y="2933783"/>
            <a:ext cx="563212" cy="100874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416275" y="4272876"/>
            <a:ext cx="563212" cy="100874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984802" y="3927368"/>
            <a:ext cx="1316338" cy="235762"/>
          </a:xfrm>
          <a:prstGeom prst="rect">
            <a:avLst/>
          </a:prstGeom>
        </p:spPr>
      </p:pic>
      <p:sp>
        <p:nvSpPr>
          <p:cNvPr id="76" name="Title 1">
            <a:extLst>
              <a:ext uri="{FF2B5EF4-FFF2-40B4-BE49-F238E27FC236}">
                <a16:creationId xmlns:a16="http://schemas.microsoft.com/office/drawing/2014/main" id="{9935C599-38E0-4F2A-AED8-F43E96CBFEAA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进击的巨头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E03DA6-3FF4-48DA-92FE-91A1F4AC0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24938" y="0"/>
            <a:ext cx="11616064" cy="8720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CEEA36-BF9A-4353-865A-A936B91747A7}"/>
              </a:ext>
            </a:extLst>
          </p:cNvPr>
          <p:cNvSpPr txBox="1"/>
          <p:nvPr/>
        </p:nvSpPr>
        <p:spPr>
          <a:xfrm>
            <a:off x="9368443" y="2733398"/>
            <a:ext cx="77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14C2F-D956-4672-986F-65CFAB1EE768}"/>
              </a:ext>
            </a:extLst>
          </p:cNvPr>
          <p:cNvSpPr txBox="1"/>
          <p:nvPr/>
        </p:nvSpPr>
        <p:spPr>
          <a:xfrm>
            <a:off x="1277390" y="5429171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进击的巨头们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489B93-2DE2-41F7-83AC-771737C57EFB}"/>
              </a:ext>
            </a:extLst>
          </p:cNvPr>
          <p:cNvSpPr txBox="1"/>
          <p:nvPr/>
        </p:nvSpPr>
        <p:spPr>
          <a:xfrm>
            <a:off x="9443255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BCC6A-3D96-4AE1-8F07-900446A508D3}"/>
              </a:ext>
            </a:extLst>
          </p:cNvPr>
          <p:cNvSpPr txBox="1"/>
          <p:nvPr/>
        </p:nvSpPr>
        <p:spPr>
          <a:xfrm>
            <a:off x="10759853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1E72B-D560-4573-85A3-8C2582700F8D}"/>
              </a:ext>
            </a:extLst>
          </p:cNvPr>
          <p:cNvSpPr txBox="1"/>
          <p:nvPr/>
        </p:nvSpPr>
        <p:spPr>
          <a:xfrm>
            <a:off x="1546167" y="789228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与巨头的角力</a:t>
            </a:r>
          </a:p>
        </p:txBody>
      </p:sp>
    </p:spTree>
    <p:extLst>
      <p:ext uri="{BB962C8B-B14F-4D97-AF65-F5344CB8AC3E}">
        <p14:creationId xmlns:p14="http://schemas.microsoft.com/office/powerpoint/2010/main" val="17148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1906</Words>
  <Application>Microsoft Office PowerPoint</Application>
  <PresentationFormat>宽屏</PresentationFormat>
  <Paragraphs>417</Paragraphs>
  <Slides>37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Adobe Heiti Std R</vt:lpstr>
      <vt:lpstr>Bebas Neue</vt:lpstr>
      <vt:lpstr>Lato</vt:lpstr>
      <vt:lpstr>等线</vt:lpstr>
      <vt:lpstr>等线</vt:lpstr>
      <vt:lpstr>DengXian Light</vt:lpstr>
      <vt:lpstr>华文楷体</vt:lpstr>
      <vt:lpstr>微软雅黑</vt:lpstr>
      <vt:lpstr>微软雅黑 Light</vt:lpstr>
      <vt:lpstr>Arial</vt:lpstr>
      <vt:lpstr>Calibri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Nathan</dc:creator>
  <cp:lastModifiedBy> </cp:lastModifiedBy>
  <cp:revision>534</cp:revision>
  <dcterms:created xsi:type="dcterms:W3CDTF">2018-04-11T10:48:00Z</dcterms:created>
  <dcterms:modified xsi:type="dcterms:W3CDTF">2018-09-01T15:43:36Z</dcterms:modified>
</cp:coreProperties>
</file>