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5"/>
  </p:notesMasterIdLst>
  <p:handoutMasterIdLst>
    <p:handoutMasterId r:id="rId6"/>
  </p:handoutMasterIdLst>
  <p:sldIdLst>
    <p:sldId id="1129" r:id="rId2"/>
    <p:sldId id="1137" r:id="rId3"/>
    <p:sldId id="1136" r:id="rId4"/>
  </p:sldIdLst>
  <p:sldSz cx="12192000" cy="6858000"/>
  <p:notesSz cx="6805613" cy="9939338"/>
  <p:custDataLst>
    <p:tags r:id="rId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DAC2687-8A68-4EB3-A7DF-2BFAECD9B209}">
          <p14:sldIdLst>
            <p14:sldId id="1129"/>
            <p14:sldId id="1137"/>
            <p14:sldId id="11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4" userDrawn="1">
          <p15:clr>
            <a:srgbClr val="A4A3A4"/>
          </p15:clr>
        </p15:guide>
        <p15:guide id="2" orient="horz" pos="2432" userDrawn="1">
          <p15:clr>
            <a:srgbClr val="A4A3A4"/>
          </p15:clr>
        </p15:guide>
        <p15:guide id="3" pos="3795">
          <p15:clr>
            <a:srgbClr val="A4A3A4"/>
          </p15:clr>
        </p15:guide>
        <p15:guide id="4" pos="393" userDrawn="1">
          <p15:clr>
            <a:srgbClr val="A4A3A4"/>
          </p15:clr>
        </p15:guide>
        <p15:guide id="5" pos="68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7F7F7F"/>
    <a:srgbClr val="FFCC00"/>
    <a:srgbClr val="A6A6A6"/>
    <a:srgbClr val="8A8A8A"/>
    <a:srgbClr val="D9D9D9"/>
    <a:srgbClr val="BFBFBF"/>
    <a:srgbClr val="CDCDCD"/>
    <a:srgbClr val="636363"/>
    <a:srgbClr val="4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42" autoAdjust="0"/>
    <p:restoredTop sz="94291" autoAdjust="0"/>
  </p:normalViewPr>
  <p:slideViewPr>
    <p:cSldViewPr snapToGrid="0">
      <p:cViewPr varScale="1">
        <p:scale>
          <a:sx n="100" d="100"/>
          <a:sy n="100" d="100"/>
        </p:scale>
        <p:origin x="60" y="108"/>
      </p:cViewPr>
      <p:guideLst>
        <p:guide orient="horz" pos="164"/>
        <p:guide orient="horz" pos="2432"/>
        <p:guide pos="3795"/>
        <p:guide pos="393"/>
        <p:guide pos="6879"/>
      </p:guideLst>
    </p:cSldViewPr>
  </p:slideViewPr>
  <p:outlineViewPr>
    <p:cViewPr>
      <p:scale>
        <a:sx n="33" d="100"/>
        <a:sy n="33" d="100"/>
      </p:scale>
      <p:origin x="8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242"/>
    </p:cViewPr>
  </p:sorterViewPr>
  <p:notesViewPr>
    <p:cSldViewPr snapToGrid="0">
      <p:cViewPr varScale="1">
        <p:scale>
          <a:sx n="49" d="100"/>
          <a:sy n="49" d="100"/>
        </p:scale>
        <p:origin x="291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575" cy="498475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4451" y="1"/>
            <a:ext cx="2949575" cy="498475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35E27441-0561-4FC3-881B-0F374831D2B0}" type="datetimeFigureOut">
              <a:rPr lang="zh-CN" altLang="en-US" smtClean="0">
                <a:ea typeface="华文楷体" panose="02010600040101010101" pitchFamily="2" charset="-122"/>
              </a:rPr>
              <a:t>2018/8/24</a:t>
            </a:fld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9575" cy="498475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4451" y="9440864"/>
            <a:ext cx="2949575" cy="498475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EAFC8AF9-4483-48C2-AF42-AD764CA7475C}" type="slidenum">
              <a:rPr lang="zh-CN" altLang="en-US" smtClean="0">
                <a:ea typeface="华文楷体" panose="02010600040101010101" pitchFamily="2" charset="-122"/>
              </a:rPr>
              <a:t>‹#›</a:t>
            </a:fld>
            <a:endParaRPr lang="zh-CN" altLang="en-US" dirty="0"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3285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099" cy="498693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4940" y="1"/>
            <a:ext cx="2949099" cy="498693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>
              <a:defRPr/>
            </a:pPr>
            <a:fld id="{F4568268-49E7-473B-B8FB-5E116BF6CEC4}" type="datetimeFigureOut">
              <a:rPr lang="zh-CN" altLang="en-US" smtClean="0"/>
              <a:pPr>
                <a:defRPr/>
              </a:pPr>
              <a:t>2018/8/24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34" tIns="45717" rIns="91434" bIns="45717" rtlCol="0"/>
          <a:lstStyle/>
          <a:p>
            <a:pPr lvl="0"/>
            <a:r>
              <a:rPr lang="zh-CN" altLang="en-US" noProof="0" dirty="0"/>
              <a:t>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440647"/>
            <a:ext cx="2949099" cy="498692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4940" y="9440647"/>
            <a:ext cx="2949099" cy="498692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>
              <a:defRPr/>
            </a:pPr>
            <a:fld id="{AA96C1AC-4D79-40B7-BAC1-6CD7BDA1B55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3833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华文楷体" panose="02010600040101010101" pitchFamily="2" charset="-122"/>
        <a:ea typeface="华文楷体" panose="0201060004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华文楷体" panose="02010600040101010101" pitchFamily="2" charset="-122"/>
        <a:ea typeface="华文楷体" panose="0201060004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华文楷体" panose="02010600040101010101" pitchFamily="2" charset="-122"/>
        <a:ea typeface="华文楷体" panose="0201060004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华文楷体" panose="02010600040101010101" pitchFamily="2" charset="-122"/>
        <a:ea typeface="华文楷体" panose="0201060004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华文楷体" panose="02010600040101010101" pitchFamily="2" charset="-122"/>
        <a:ea typeface="华文楷体" panose="0201060004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91713619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05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27024" y="184988"/>
            <a:ext cx="11010637" cy="487681"/>
          </a:xfrm>
          <a:prstGeom prst="rect">
            <a:avLst/>
          </a:prstGeom>
        </p:spPr>
        <p:txBody>
          <a:bodyPr lIns="0" tIns="60956" rIns="0" bIns="60956"/>
          <a:lstStyle>
            <a:lvl1pPr>
              <a:defRPr sz="2400" b="1"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框 2"/>
          <p:cNvSpPr txBox="1">
            <a:spLocks noChangeArrowheads="1"/>
          </p:cNvSpPr>
          <p:nvPr userDrawn="1"/>
        </p:nvSpPr>
        <p:spPr bwMode="auto">
          <a:xfrm>
            <a:off x="11613621" y="6435725"/>
            <a:ext cx="484187" cy="33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>
            <a:lvl1pPr defTabSz="912813">
              <a:defRPr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ctr"/>
            <a:fld id="{859BCBBF-DE2F-4E1C-AA37-00D69E25AD25}" type="slidenum">
              <a:rPr lang="zh-CN" altLang="en-US" sz="1200" baseline="0">
                <a:solidFill>
                  <a:schemeClr val="bg1">
                    <a:lumMod val="50000"/>
                  </a:schemeClr>
                </a:solidFill>
                <a:latin typeface="+mn-lt"/>
                <a:ea typeface="华文楷体" panose="02010600040101010101" pitchFamily="2" charset="-122"/>
              </a:rPr>
              <a:pPr algn="ctr"/>
              <a:t>‹#›</a:t>
            </a:fld>
            <a:endParaRPr lang="zh-CN" altLang="en-US" sz="1200" baseline="0" dirty="0">
              <a:solidFill>
                <a:schemeClr val="bg1">
                  <a:lumMod val="50000"/>
                </a:schemeClr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6435725"/>
            <a:ext cx="10934700" cy="33306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华文楷体" panose="0201060004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Note:</a:t>
            </a:r>
            <a:br>
              <a:rPr lang="en-US" altLang="zh-CN" dirty="0" smtClean="0"/>
            </a:br>
            <a:r>
              <a:rPr lang="en-US" altLang="zh-CN" dirty="0" smtClean="0"/>
              <a:t>Source: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84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对象 1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32703087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4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411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华文楷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华文楷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华文楷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华文楷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华文楷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华文楷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华文楷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华文楷体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卡通与无感支付的目标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99019" y="1349653"/>
            <a:ext cx="6146800" cy="4112126"/>
            <a:chOff x="436579" y="2272070"/>
            <a:chExt cx="6146800" cy="4112126"/>
          </a:xfrm>
        </p:grpSpPr>
        <p:sp>
          <p:nvSpPr>
            <p:cNvPr id="42" name="Freeform 19"/>
            <p:cNvSpPr>
              <a:spLocks/>
            </p:cNvSpPr>
            <p:nvPr/>
          </p:nvSpPr>
          <p:spPr bwMode="invGray">
            <a:xfrm rot="436849">
              <a:off x="672625" y="3208055"/>
              <a:ext cx="1603631" cy="2502436"/>
            </a:xfrm>
            <a:custGeom>
              <a:avLst/>
              <a:gdLst>
                <a:gd name="T0" fmla="*/ 12 w 1824"/>
                <a:gd name="T1" fmla="*/ 2464 h 2648"/>
                <a:gd name="T2" fmla="*/ 56 w 1824"/>
                <a:gd name="T3" fmla="*/ 2120 h 2648"/>
                <a:gd name="T4" fmla="*/ 124 w 1824"/>
                <a:gd name="T5" fmla="*/ 1808 h 2648"/>
                <a:gd name="T6" fmla="*/ 212 w 1824"/>
                <a:gd name="T7" fmla="*/ 1524 h 2648"/>
                <a:gd name="T8" fmla="*/ 316 w 1824"/>
                <a:gd name="T9" fmla="*/ 1270 h 2648"/>
                <a:gd name="T10" fmla="*/ 430 w 1824"/>
                <a:gd name="T11" fmla="*/ 1044 h 2648"/>
                <a:gd name="T12" fmla="*/ 550 w 1824"/>
                <a:gd name="T13" fmla="*/ 846 h 2648"/>
                <a:gd name="T14" fmla="*/ 672 w 1824"/>
                <a:gd name="T15" fmla="*/ 674 h 2648"/>
                <a:gd name="T16" fmla="*/ 792 w 1824"/>
                <a:gd name="T17" fmla="*/ 528 h 2648"/>
                <a:gd name="T18" fmla="*/ 906 w 1824"/>
                <a:gd name="T19" fmla="*/ 408 h 2648"/>
                <a:gd name="T20" fmla="*/ 1010 w 1824"/>
                <a:gd name="T21" fmla="*/ 310 h 2648"/>
                <a:gd name="T22" fmla="*/ 1096 w 1824"/>
                <a:gd name="T23" fmla="*/ 236 h 2648"/>
                <a:gd name="T24" fmla="*/ 1164 w 1824"/>
                <a:gd name="T25" fmla="*/ 184 h 2648"/>
                <a:gd name="T26" fmla="*/ 1208 w 1824"/>
                <a:gd name="T27" fmla="*/ 154 h 2648"/>
                <a:gd name="T28" fmla="*/ 1224 w 1824"/>
                <a:gd name="T29" fmla="*/ 144 h 2648"/>
                <a:gd name="T30" fmla="*/ 1728 w 1824"/>
                <a:gd name="T31" fmla="*/ 56 h 2648"/>
                <a:gd name="T32" fmla="*/ 1568 w 1824"/>
                <a:gd name="T33" fmla="*/ 328 h 2648"/>
                <a:gd name="T34" fmla="*/ 1554 w 1824"/>
                <a:gd name="T35" fmla="*/ 332 h 2648"/>
                <a:gd name="T36" fmla="*/ 1514 w 1824"/>
                <a:gd name="T37" fmla="*/ 346 h 2648"/>
                <a:gd name="T38" fmla="*/ 1452 w 1824"/>
                <a:gd name="T39" fmla="*/ 370 h 2648"/>
                <a:gd name="T40" fmla="*/ 1370 w 1824"/>
                <a:gd name="T41" fmla="*/ 410 h 2648"/>
                <a:gd name="T42" fmla="*/ 1270 w 1824"/>
                <a:gd name="T43" fmla="*/ 466 h 2648"/>
                <a:gd name="T44" fmla="*/ 1158 w 1824"/>
                <a:gd name="T45" fmla="*/ 540 h 2648"/>
                <a:gd name="T46" fmla="*/ 1034 w 1824"/>
                <a:gd name="T47" fmla="*/ 636 h 2648"/>
                <a:gd name="T48" fmla="*/ 904 w 1824"/>
                <a:gd name="T49" fmla="*/ 756 h 2648"/>
                <a:gd name="T50" fmla="*/ 770 w 1824"/>
                <a:gd name="T51" fmla="*/ 900 h 2648"/>
                <a:gd name="T52" fmla="*/ 632 w 1824"/>
                <a:gd name="T53" fmla="*/ 1076 h 2648"/>
                <a:gd name="T54" fmla="*/ 498 w 1824"/>
                <a:gd name="T55" fmla="*/ 1280 h 2648"/>
                <a:gd name="T56" fmla="*/ 370 w 1824"/>
                <a:gd name="T57" fmla="*/ 1518 h 2648"/>
                <a:gd name="T58" fmla="*/ 248 w 1824"/>
                <a:gd name="T59" fmla="*/ 1792 h 2648"/>
                <a:gd name="T60" fmla="*/ 138 w 1824"/>
                <a:gd name="T61" fmla="*/ 2104 h 2648"/>
                <a:gd name="T62" fmla="*/ 42 w 1824"/>
                <a:gd name="T63" fmla="*/ 2456 h 2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  <p:grpSp>
          <p:nvGrpSpPr>
            <p:cNvPr id="48" name="Group 4"/>
            <p:cNvGrpSpPr/>
            <p:nvPr/>
          </p:nvGrpSpPr>
          <p:grpSpPr>
            <a:xfrm>
              <a:off x="436579" y="5305013"/>
              <a:ext cx="4782979" cy="1079183"/>
              <a:chOff x="5151753" y="5252974"/>
              <a:chExt cx="4782979" cy="1079183"/>
            </a:xfrm>
          </p:grpSpPr>
          <p:sp>
            <p:nvSpPr>
              <p:cNvPr id="67" name="Freeform 8"/>
              <p:cNvSpPr>
                <a:spLocks/>
              </p:cNvSpPr>
              <p:nvPr/>
            </p:nvSpPr>
            <p:spPr bwMode="gray">
              <a:xfrm>
                <a:off x="9258933" y="5252974"/>
                <a:ext cx="675799" cy="1079183"/>
              </a:xfrm>
              <a:custGeom>
                <a:avLst/>
                <a:gdLst>
                  <a:gd name="T0" fmla="*/ 308 w 308"/>
                  <a:gd name="T1" fmla="*/ 122 h 444"/>
                  <a:gd name="T2" fmla="*/ 0 w 308"/>
                  <a:gd name="T3" fmla="*/ 444 h 444"/>
                  <a:gd name="T4" fmla="*/ 0 w 308"/>
                  <a:gd name="T5" fmla="*/ 286 h 444"/>
                  <a:gd name="T6" fmla="*/ 308 w 308"/>
                  <a:gd name="T7" fmla="*/ 0 h 444"/>
                  <a:gd name="T8" fmla="*/ 308 w 308"/>
                  <a:gd name="T9" fmla="*/ 122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4">
                    <a:moveTo>
                      <a:pt x="308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2"/>
                    </a:lnTo>
                    <a:close/>
                  </a:path>
                </a:pathLst>
              </a:custGeom>
              <a:solidFill>
                <a:srgbClr val="DDDDDD">
                  <a:lumMod val="75000"/>
                </a:srgb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8" name="Freeform 9"/>
              <p:cNvSpPr>
                <a:spLocks/>
              </p:cNvSpPr>
              <p:nvPr/>
            </p:nvSpPr>
            <p:spPr bwMode="gray">
              <a:xfrm>
                <a:off x="5153499" y="5258213"/>
                <a:ext cx="4781233" cy="689769"/>
              </a:xfrm>
              <a:custGeom>
                <a:avLst/>
                <a:gdLst>
                  <a:gd name="T0" fmla="*/ 1872 w 2180"/>
                  <a:gd name="T1" fmla="*/ 284 h 284"/>
                  <a:gd name="T2" fmla="*/ 0 w 2180"/>
                  <a:gd name="T3" fmla="*/ 284 h 284"/>
                  <a:gd name="T4" fmla="*/ 446 w 2180"/>
                  <a:gd name="T5" fmla="*/ 0 h 284"/>
                  <a:gd name="T6" fmla="*/ 2180 w 2180"/>
                  <a:gd name="T7" fmla="*/ 0 h 284"/>
                  <a:gd name="T8" fmla="*/ 1872 w 2180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80" h="284">
                    <a:moveTo>
                      <a:pt x="187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2180" y="0"/>
                    </a:lnTo>
                    <a:lnTo>
                      <a:pt x="1872" y="284"/>
                    </a:lnTo>
                    <a:close/>
                  </a:path>
                </a:pathLst>
              </a:custGeom>
              <a:solidFill>
                <a:srgbClr val="DDDDDD">
                  <a:lumMod val="60000"/>
                  <a:lumOff val="40000"/>
                </a:srgb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9" name="Rectangle 24"/>
              <p:cNvSpPr>
                <a:spLocks noChangeArrowheads="1"/>
              </p:cNvSpPr>
              <p:nvPr/>
            </p:nvSpPr>
            <p:spPr bwMode="gray">
              <a:xfrm>
                <a:off x="5151753" y="5949728"/>
                <a:ext cx="4115912" cy="37893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占据场景</a:t>
                </a:r>
                <a:endParaRPr kumimoji="0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Rectangle 33"/>
              <p:cNvSpPr/>
              <p:nvPr/>
            </p:nvSpPr>
            <p:spPr>
              <a:xfrm>
                <a:off x="6400172" y="5420389"/>
                <a:ext cx="228788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先进入高频场景</a:t>
                </a:r>
                <a:endParaRPr kumimoji="0" lang="en-GB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9" name="Group 12"/>
            <p:cNvGrpSpPr/>
            <p:nvPr/>
          </p:nvGrpSpPr>
          <p:grpSpPr>
            <a:xfrm>
              <a:off x="1407494" y="4241547"/>
              <a:ext cx="4491355" cy="1079183"/>
              <a:chOff x="6122668" y="4189508"/>
              <a:chExt cx="4491355" cy="1079183"/>
            </a:xfrm>
          </p:grpSpPr>
          <p:sp>
            <p:nvSpPr>
              <p:cNvPr id="63" name="Freeform 7"/>
              <p:cNvSpPr>
                <a:spLocks/>
              </p:cNvSpPr>
              <p:nvPr/>
            </p:nvSpPr>
            <p:spPr bwMode="gray">
              <a:xfrm>
                <a:off x="9934731" y="4189508"/>
                <a:ext cx="672307" cy="1079183"/>
              </a:xfrm>
              <a:custGeom>
                <a:avLst/>
                <a:gdLst>
                  <a:gd name="T0" fmla="*/ 306 w 306"/>
                  <a:gd name="T1" fmla="*/ 122 h 444"/>
                  <a:gd name="T2" fmla="*/ 0 w 306"/>
                  <a:gd name="T3" fmla="*/ 444 h 444"/>
                  <a:gd name="T4" fmla="*/ 0 w 306"/>
                  <a:gd name="T5" fmla="*/ 286 h 444"/>
                  <a:gd name="T6" fmla="*/ 306 w 306"/>
                  <a:gd name="T7" fmla="*/ 0 h 444"/>
                  <a:gd name="T8" fmla="*/ 306 w 306"/>
                  <a:gd name="T9" fmla="*/ 122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444">
                    <a:moveTo>
                      <a:pt x="306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6" y="0"/>
                    </a:lnTo>
                    <a:lnTo>
                      <a:pt x="306" y="122"/>
                    </a:lnTo>
                    <a:close/>
                  </a:path>
                </a:pathLst>
              </a:custGeom>
              <a:solidFill>
                <a:srgbClr val="969696">
                  <a:lumMod val="75000"/>
                </a:srgb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4" name="Freeform 22"/>
              <p:cNvSpPr>
                <a:spLocks/>
              </p:cNvSpPr>
              <p:nvPr/>
            </p:nvSpPr>
            <p:spPr bwMode="gray">
              <a:xfrm>
                <a:off x="6122668" y="4189508"/>
                <a:ext cx="4491355" cy="695008"/>
              </a:xfrm>
              <a:custGeom>
                <a:avLst/>
                <a:gdLst>
                  <a:gd name="T0" fmla="*/ 1742 w 2048"/>
                  <a:gd name="T1" fmla="*/ 286 h 286"/>
                  <a:gd name="T2" fmla="*/ 0 w 2048"/>
                  <a:gd name="T3" fmla="*/ 286 h 286"/>
                  <a:gd name="T4" fmla="*/ 446 w 2048"/>
                  <a:gd name="T5" fmla="*/ 0 h 286"/>
                  <a:gd name="T6" fmla="*/ 2048 w 2048"/>
                  <a:gd name="T7" fmla="*/ 0 h 286"/>
                  <a:gd name="T8" fmla="*/ 1742 w 2048"/>
                  <a:gd name="T9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8" h="286">
                    <a:moveTo>
                      <a:pt x="1742" y="286"/>
                    </a:moveTo>
                    <a:lnTo>
                      <a:pt x="0" y="286"/>
                    </a:lnTo>
                    <a:lnTo>
                      <a:pt x="446" y="0"/>
                    </a:lnTo>
                    <a:lnTo>
                      <a:pt x="2048" y="0"/>
                    </a:lnTo>
                    <a:lnTo>
                      <a:pt x="1742" y="286"/>
                    </a:lnTo>
                    <a:close/>
                  </a:path>
                </a:pathLst>
              </a:custGeom>
              <a:solidFill>
                <a:srgbClr val="969696">
                  <a:lumMod val="60000"/>
                  <a:lumOff val="40000"/>
                </a:srgb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5" name="Rectangle 23"/>
              <p:cNvSpPr>
                <a:spLocks noChangeArrowheads="1"/>
              </p:cNvSpPr>
              <p:nvPr/>
            </p:nvSpPr>
            <p:spPr bwMode="gray">
              <a:xfrm>
                <a:off x="6124414" y="4884515"/>
                <a:ext cx="3826034" cy="378937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建立账户体系</a:t>
                </a:r>
                <a:endParaRPr kumimoji="0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Rectangle 35"/>
              <p:cNvSpPr/>
              <p:nvPr/>
            </p:nvSpPr>
            <p:spPr>
              <a:xfrm>
                <a:off x="6866364" y="4407234"/>
                <a:ext cx="300396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8F8F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建立主账户体系贯穿市民通始终</a:t>
                </a:r>
                <a:endPara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0" name="Group 13"/>
            <p:cNvGrpSpPr/>
            <p:nvPr/>
          </p:nvGrpSpPr>
          <p:grpSpPr>
            <a:xfrm>
              <a:off x="2373170" y="3181573"/>
              <a:ext cx="4210209" cy="1072198"/>
              <a:chOff x="7088344" y="3129534"/>
              <a:chExt cx="4210209" cy="1072198"/>
            </a:xfrm>
          </p:grpSpPr>
          <p:sp>
            <p:nvSpPr>
              <p:cNvPr id="59" name="Freeform 5"/>
              <p:cNvSpPr>
                <a:spLocks/>
              </p:cNvSpPr>
              <p:nvPr/>
            </p:nvSpPr>
            <p:spPr bwMode="gray">
              <a:xfrm>
                <a:off x="10615769" y="3129534"/>
                <a:ext cx="674053" cy="1072198"/>
              </a:xfrm>
              <a:custGeom>
                <a:avLst/>
                <a:gdLst>
                  <a:gd name="T0" fmla="*/ 308 w 308"/>
                  <a:gd name="T1" fmla="*/ 120 h 442"/>
                  <a:gd name="T2" fmla="*/ 0 w 308"/>
                  <a:gd name="T3" fmla="*/ 442 h 442"/>
                  <a:gd name="T4" fmla="*/ 0 w 308"/>
                  <a:gd name="T5" fmla="*/ 286 h 442"/>
                  <a:gd name="T6" fmla="*/ 308 w 308"/>
                  <a:gd name="T7" fmla="*/ 0 h 442"/>
                  <a:gd name="T8" fmla="*/ 308 w 308"/>
                  <a:gd name="T9" fmla="*/ 12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2">
                    <a:moveTo>
                      <a:pt x="308" y="120"/>
                    </a:moveTo>
                    <a:lnTo>
                      <a:pt x="0" y="442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solidFill>
                <a:srgbClr val="808080">
                  <a:lumMod val="75000"/>
                </a:srgb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0" name="Freeform 6"/>
              <p:cNvSpPr>
                <a:spLocks/>
              </p:cNvSpPr>
              <p:nvPr/>
            </p:nvSpPr>
            <p:spPr bwMode="gray">
              <a:xfrm>
                <a:off x="7088344" y="3129534"/>
                <a:ext cx="4210209" cy="688023"/>
              </a:xfrm>
              <a:custGeom>
                <a:avLst/>
                <a:gdLst>
                  <a:gd name="T0" fmla="*/ 1612 w 1920"/>
                  <a:gd name="T1" fmla="*/ 284 h 284"/>
                  <a:gd name="T2" fmla="*/ 0 w 1920"/>
                  <a:gd name="T3" fmla="*/ 284 h 284"/>
                  <a:gd name="T4" fmla="*/ 446 w 1920"/>
                  <a:gd name="T5" fmla="*/ 0 h 284"/>
                  <a:gd name="T6" fmla="*/ 1920 w 1920"/>
                  <a:gd name="T7" fmla="*/ 0 h 284"/>
                  <a:gd name="T8" fmla="*/ 1612 w 1920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0" h="284">
                    <a:moveTo>
                      <a:pt x="161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920" y="0"/>
                    </a:lnTo>
                    <a:lnTo>
                      <a:pt x="1612" y="284"/>
                    </a:lnTo>
                    <a:close/>
                  </a:path>
                </a:pathLst>
              </a:custGeom>
              <a:solidFill>
                <a:srgbClr val="808080">
                  <a:lumMod val="60000"/>
                  <a:lumOff val="40000"/>
                </a:srgb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1" name="Rectangle 21"/>
              <p:cNvSpPr>
                <a:spLocks noChangeArrowheads="1"/>
              </p:cNvSpPr>
              <p:nvPr/>
            </p:nvSpPr>
            <p:spPr bwMode="gray">
              <a:xfrm>
                <a:off x="7090091" y="3817556"/>
                <a:ext cx="3532664" cy="380683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打通线上线下</a:t>
                </a:r>
                <a:endParaRPr kumimoji="0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Rectangle 36"/>
              <p:cNvSpPr/>
              <p:nvPr/>
            </p:nvSpPr>
            <p:spPr>
              <a:xfrm>
                <a:off x="7636517" y="3316619"/>
                <a:ext cx="311386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8F8F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成为线上线下互通的桥梁</a:t>
                </a:r>
                <a:endParaRPr kumimoji="0" lang="en-GB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8" name="Rectangle 53"/>
            <p:cNvSpPr/>
            <p:nvPr/>
          </p:nvSpPr>
          <p:spPr>
            <a:xfrm>
              <a:off x="4160308" y="2272070"/>
              <a:ext cx="228788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完成企业全业态转型</a:t>
              </a:r>
              <a:r>
                <a:rPr kumimoji="0" lang="en-GB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</p:grpSp>
      <p:sp>
        <p:nvSpPr>
          <p:cNvPr id="71" name="Rectangle 145"/>
          <p:cNvSpPr/>
          <p:nvPr/>
        </p:nvSpPr>
        <p:spPr>
          <a:xfrm>
            <a:off x="4947940" y="4738459"/>
            <a:ext cx="4468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利用虚拟化卡和二维码等技术，先进入一卡通或无感支付领域，并打造“身份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后台账户”的后付费交易模式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Rectangle 145"/>
          <p:cNvSpPr/>
          <p:nvPr/>
        </p:nvSpPr>
        <p:spPr>
          <a:xfrm>
            <a:off x="5763270" y="3403679"/>
            <a:ext cx="460765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利用一卡通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和无感支付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场景，趁势建立统一的“大账户”体系，并用统一的身份信息（包括车牌号等）和统一的支付信息贯穿整个市民通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Rectangle 145"/>
          <p:cNvSpPr/>
          <p:nvPr/>
        </p:nvSpPr>
        <p:spPr>
          <a:xfrm>
            <a:off x="6388100" y="2219669"/>
            <a:ext cx="468052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将“身份识别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后台账户”的模式，延伸到其他非   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缴费业务中，成为打通线下服务和线上业务办理的重要桥梁，同时积累数据，成为城市信用体系的一部分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6167120" y="3292409"/>
            <a:ext cx="5052060" cy="0"/>
          </a:xfrm>
          <a:prstGeom prst="line">
            <a:avLst/>
          </a:prstGeom>
          <a:noFill/>
          <a:ln w="6350" cap="flat" cmpd="sng" algn="ctr">
            <a:solidFill>
              <a:srgbClr val="FF6600"/>
            </a:solidFill>
            <a:prstDash val="solid"/>
            <a:miter lim="800000"/>
          </a:ln>
          <a:effectLst/>
        </p:spPr>
      </p:cxnSp>
      <p:cxnSp>
        <p:nvCxnSpPr>
          <p:cNvPr id="77" name="直接连接符 76"/>
          <p:cNvCxnSpPr/>
          <p:nvPr/>
        </p:nvCxnSpPr>
        <p:spPr>
          <a:xfrm>
            <a:off x="5549900" y="4382596"/>
            <a:ext cx="4960620" cy="0"/>
          </a:xfrm>
          <a:prstGeom prst="line">
            <a:avLst/>
          </a:prstGeom>
          <a:noFill/>
          <a:ln w="6350" cap="flat" cmpd="sng" algn="ctr">
            <a:solidFill>
              <a:srgbClr val="FF6600"/>
            </a:solidFill>
            <a:prstDash val="solid"/>
            <a:miter lim="800000"/>
          </a:ln>
          <a:effectLst/>
        </p:spPr>
      </p:cxnSp>
      <p:cxnSp>
        <p:nvCxnSpPr>
          <p:cNvPr id="78" name="直接连接符 77"/>
          <p:cNvCxnSpPr/>
          <p:nvPr/>
        </p:nvCxnSpPr>
        <p:spPr>
          <a:xfrm>
            <a:off x="4853782" y="5458287"/>
            <a:ext cx="5028088" cy="0"/>
          </a:xfrm>
          <a:prstGeom prst="line">
            <a:avLst/>
          </a:prstGeom>
          <a:noFill/>
          <a:ln w="6350" cap="flat" cmpd="sng" algn="ctr">
            <a:solidFill>
              <a:srgbClr val="FF6600"/>
            </a:solidFill>
            <a:prstDash val="solid"/>
            <a:miter lim="800000"/>
          </a:ln>
          <a:effectLst/>
        </p:spPr>
      </p:cxnSp>
      <p:sp>
        <p:nvSpPr>
          <p:cNvPr id="79" name="文本框 78"/>
          <p:cNvSpPr txBox="1"/>
          <p:nvPr/>
        </p:nvSpPr>
        <p:spPr>
          <a:xfrm>
            <a:off x="9416690" y="5088955"/>
            <a:ext cx="133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smtClean="0">
                <a:solidFill>
                  <a:srgbClr val="FF6600"/>
                </a:solidFill>
                <a:latin typeface="等线" panose="020F0502020204030204"/>
                <a:ea typeface="等线" panose="02010600030101010101" pitchFamily="2" charset="-122"/>
              </a:rPr>
              <a:t>Step.1</a:t>
            </a:r>
            <a:endParaRPr lang="zh-CN" altLang="en-US" b="1" dirty="0">
              <a:solidFill>
                <a:srgbClr val="FF66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0062865" y="4010711"/>
            <a:ext cx="133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smtClean="0">
                <a:solidFill>
                  <a:srgbClr val="FF6600"/>
                </a:solidFill>
                <a:latin typeface="等线" panose="020F0502020204030204"/>
                <a:ea typeface="等线" panose="02010600030101010101" pitchFamily="2" charset="-122"/>
              </a:rPr>
              <a:t>Step.2</a:t>
            </a:r>
            <a:endParaRPr lang="zh-CN" altLang="en-US" b="1" dirty="0">
              <a:solidFill>
                <a:srgbClr val="FF66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0737094" y="2922233"/>
            <a:ext cx="133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smtClean="0">
                <a:solidFill>
                  <a:srgbClr val="FF6600"/>
                </a:solidFill>
                <a:latin typeface="等线" panose="020F0502020204030204"/>
                <a:ea typeface="等线" panose="02010600030101010101" pitchFamily="2" charset="-122"/>
              </a:rPr>
              <a:t>Step.3</a:t>
            </a:r>
            <a:endParaRPr lang="zh-CN" altLang="en-US" b="1" dirty="0">
              <a:solidFill>
                <a:srgbClr val="FF66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696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卡通与无感支付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的基本模式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02" y="1234527"/>
            <a:ext cx="343673" cy="322698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2752668" y="3516701"/>
            <a:ext cx="1706032" cy="636467"/>
            <a:chOff x="7170547" y="3212976"/>
            <a:chExt cx="1706032" cy="636467"/>
          </a:xfrm>
        </p:grpSpPr>
        <p:sp>
          <p:nvSpPr>
            <p:cNvPr id="32" name="圆角矩形 31"/>
            <p:cNvSpPr/>
            <p:nvPr/>
          </p:nvSpPr>
          <p:spPr>
            <a:xfrm>
              <a:off x="7170547" y="3212976"/>
              <a:ext cx="1706032" cy="636467"/>
            </a:xfrm>
            <a:prstGeom prst="roundRect">
              <a:avLst>
                <a:gd name="adj" fmla="val 5543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身份识别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9651" y="3310370"/>
              <a:ext cx="539073" cy="539073"/>
            </a:xfrm>
            <a:prstGeom prst="rect">
              <a:avLst/>
            </a:prstGeom>
          </p:spPr>
        </p:pic>
      </p:grpSp>
      <p:grpSp>
        <p:nvGrpSpPr>
          <p:cNvPr id="34" name="组合 33"/>
          <p:cNvGrpSpPr/>
          <p:nvPr/>
        </p:nvGrpSpPr>
        <p:grpSpPr>
          <a:xfrm>
            <a:off x="4987074" y="3516701"/>
            <a:ext cx="1872208" cy="636467"/>
            <a:chOff x="6259037" y="6051238"/>
            <a:chExt cx="1872208" cy="636467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3152" y="6090480"/>
              <a:ext cx="557982" cy="557982"/>
            </a:xfrm>
            <a:prstGeom prst="rect">
              <a:avLst/>
            </a:prstGeom>
          </p:spPr>
        </p:pic>
        <p:sp>
          <p:nvSpPr>
            <p:cNvPr id="36" name="圆角矩形 35"/>
            <p:cNvSpPr/>
            <p:nvPr/>
          </p:nvSpPr>
          <p:spPr>
            <a:xfrm>
              <a:off x="6259037" y="6051238"/>
              <a:ext cx="1872208" cy="636467"/>
            </a:xfrm>
            <a:prstGeom prst="roundRect">
              <a:avLst>
                <a:gd name="adj" fmla="val 5543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后台主账户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7" name="直接箭头连接符 36"/>
          <p:cNvCxnSpPr>
            <a:stCxn id="32" idx="3"/>
            <a:endCxn id="36" idx="1"/>
          </p:cNvCxnSpPr>
          <p:nvPr/>
        </p:nvCxnSpPr>
        <p:spPr>
          <a:xfrm>
            <a:off x="4458700" y="3834935"/>
            <a:ext cx="52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7888602" y="1077642"/>
            <a:ext cx="1706032" cy="636467"/>
          </a:xfrm>
          <a:prstGeom prst="roundRect">
            <a:avLst>
              <a:gd name="adj" fmla="val 5543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现金账户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7888602" y="1885609"/>
            <a:ext cx="1706032" cy="636467"/>
          </a:xfrm>
          <a:prstGeom prst="roundRect">
            <a:avLst>
              <a:gd name="adj" fmla="val 5543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信用账户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888602" y="2693576"/>
            <a:ext cx="1706032" cy="636467"/>
          </a:xfrm>
          <a:prstGeom prst="roundRect">
            <a:avLst>
              <a:gd name="adj" fmla="val 5543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理财账户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7888602" y="3501543"/>
            <a:ext cx="1706032" cy="636467"/>
          </a:xfrm>
          <a:prstGeom prst="roundRect">
            <a:avLst>
              <a:gd name="adj" fmla="val 5543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补贴账户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7888602" y="4309510"/>
            <a:ext cx="1706032" cy="636467"/>
          </a:xfrm>
          <a:prstGeom prst="roundRect">
            <a:avLst>
              <a:gd name="adj" fmla="val 5543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积分账户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7888602" y="5117477"/>
            <a:ext cx="1706032" cy="636467"/>
          </a:xfrm>
          <a:prstGeom prst="roundRect">
            <a:avLst>
              <a:gd name="adj" fmla="val 5543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支付账户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7888602" y="5925445"/>
            <a:ext cx="1706032" cy="636467"/>
          </a:xfrm>
          <a:prstGeom prst="roundRect">
            <a:avLst>
              <a:gd name="adj" fmla="val 5543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其他账户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箭头连接符 46"/>
          <p:cNvCxnSpPr>
            <a:stCxn id="36" idx="3"/>
            <a:endCxn id="38" idx="1"/>
          </p:cNvCxnSpPr>
          <p:nvPr/>
        </p:nvCxnSpPr>
        <p:spPr>
          <a:xfrm flipV="1">
            <a:off x="6859282" y="1395876"/>
            <a:ext cx="1029320" cy="243905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6" idx="3"/>
            <a:endCxn id="39" idx="1"/>
          </p:cNvCxnSpPr>
          <p:nvPr/>
        </p:nvCxnSpPr>
        <p:spPr>
          <a:xfrm flipV="1">
            <a:off x="6859282" y="2203843"/>
            <a:ext cx="1029320" cy="163109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6" idx="3"/>
            <a:endCxn id="41" idx="1"/>
          </p:cNvCxnSpPr>
          <p:nvPr/>
        </p:nvCxnSpPr>
        <p:spPr>
          <a:xfrm flipV="1">
            <a:off x="6859282" y="3011810"/>
            <a:ext cx="1029320" cy="82312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6" idx="3"/>
            <a:endCxn id="43" idx="1"/>
          </p:cNvCxnSpPr>
          <p:nvPr/>
        </p:nvCxnSpPr>
        <p:spPr>
          <a:xfrm flipV="1">
            <a:off x="6859282" y="3819777"/>
            <a:ext cx="1029320" cy="1515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6" idx="3"/>
            <a:endCxn id="44" idx="1"/>
          </p:cNvCxnSpPr>
          <p:nvPr/>
        </p:nvCxnSpPr>
        <p:spPr>
          <a:xfrm>
            <a:off x="6859282" y="3834935"/>
            <a:ext cx="1029320" cy="79280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6" idx="3"/>
            <a:endCxn id="45" idx="1"/>
          </p:cNvCxnSpPr>
          <p:nvPr/>
        </p:nvCxnSpPr>
        <p:spPr>
          <a:xfrm>
            <a:off x="6859282" y="3834935"/>
            <a:ext cx="1029320" cy="160077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6" idx="3"/>
            <a:endCxn id="46" idx="1"/>
          </p:cNvCxnSpPr>
          <p:nvPr/>
        </p:nvCxnSpPr>
        <p:spPr>
          <a:xfrm>
            <a:off x="6859282" y="3834935"/>
            <a:ext cx="1029320" cy="240874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5" idx="3"/>
            <a:endCxn id="97" idx="1"/>
          </p:cNvCxnSpPr>
          <p:nvPr/>
        </p:nvCxnSpPr>
        <p:spPr>
          <a:xfrm>
            <a:off x="9594634" y="5435711"/>
            <a:ext cx="771092" cy="1104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图片 7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971" y="3573175"/>
            <a:ext cx="523499" cy="523499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64" y="4446633"/>
            <a:ext cx="356963" cy="356963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823" y="2835987"/>
            <a:ext cx="342452" cy="342452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125" y="5912096"/>
            <a:ext cx="560587" cy="560587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64" y="2068949"/>
            <a:ext cx="343711" cy="343711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470" y="5216196"/>
            <a:ext cx="430780" cy="430780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03" y="1987942"/>
            <a:ext cx="792088" cy="792088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12" y="3372846"/>
            <a:ext cx="938357" cy="938357"/>
          </a:xfrm>
          <a:prstGeom prst="rect">
            <a:avLst/>
          </a:prstGeom>
        </p:spPr>
      </p:pic>
      <p:cxnSp>
        <p:nvCxnSpPr>
          <p:cNvPr id="88" name="直接箭头连接符 87"/>
          <p:cNvCxnSpPr>
            <a:stCxn id="86" idx="3"/>
            <a:endCxn id="32" idx="1"/>
          </p:cNvCxnSpPr>
          <p:nvPr/>
        </p:nvCxnSpPr>
        <p:spPr>
          <a:xfrm>
            <a:off x="1640891" y="2383986"/>
            <a:ext cx="1111777" cy="145094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87" idx="3"/>
            <a:endCxn id="32" idx="1"/>
          </p:cNvCxnSpPr>
          <p:nvPr/>
        </p:nvCxnSpPr>
        <p:spPr>
          <a:xfrm flipV="1">
            <a:off x="1697769" y="3834935"/>
            <a:ext cx="1054899" cy="709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221"/>
          <p:cNvSpPr/>
          <p:nvPr/>
        </p:nvSpPr>
        <p:spPr>
          <a:xfrm>
            <a:off x="816288" y="2775589"/>
            <a:ext cx="857118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Rectangle 221"/>
          <p:cNvSpPr/>
          <p:nvPr/>
        </p:nvSpPr>
        <p:spPr>
          <a:xfrm>
            <a:off x="602399" y="4268895"/>
            <a:ext cx="1252381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手机虚拟卡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10365726" y="908720"/>
            <a:ext cx="1368152" cy="400446"/>
          </a:xfrm>
          <a:prstGeom prst="roundRect">
            <a:avLst>
              <a:gd name="adj" fmla="val 5543"/>
            </a:avLst>
          </a:prstGeom>
          <a:solidFill>
            <a:srgbClr val="EA550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备付金存管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10365726" y="1336873"/>
            <a:ext cx="1368152" cy="400446"/>
          </a:xfrm>
          <a:prstGeom prst="roundRect">
            <a:avLst>
              <a:gd name="adj" fmla="val 5543"/>
            </a:avLst>
          </a:prstGeom>
          <a:solidFill>
            <a:srgbClr val="EA550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余额理财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10365726" y="1844824"/>
            <a:ext cx="1368152" cy="400446"/>
          </a:xfrm>
          <a:prstGeom prst="roundRect">
            <a:avLst>
              <a:gd name="adj" fmla="val 5543"/>
            </a:avLst>
          </a:prstGeom>
          <a:solidFill>
            <a:srgbClr val="EA550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信用卡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10365726" y="2278336"/>
            <a:ext cx="1368152" cy="400446"/>
          </a:xfrm>
          <a:prstGeom prst="roundRect">
            <a:avLst>
              <a:gd name="adj" fmla="val 5543"/>
            </a:avLst>
          </a:prstGeom>
          <a:solidFill>
            <a:srgbClr val="EA550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消费贷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10365726" y="2818180"/>
            <a:ext cx="1368152" cy="400446"/>
          </a:xfrm>
          <a:prstGeom prst="roundRect">
            <a:avLst>
              <a:gd name="adj" fmla="val 5543"/>
            </a:avLst>
          </a:prstGeom>
          <a:solidFill>
            <a:srgbClr val="EA550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平安理财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10365726" y="5246530"/>
            <a:ext cx="1368152" cy="400446"/>
          </a:xfrm>
          <a:prstGeom prst="roundRect">
            <a:avLst>
              <a:gd name="adj" fmla="val 5543"/>
            </a:avLst>
          </a:prstGeom>
          <a:solidFill>
            <a:srgbClr val="EA550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壹钱包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8" name="直接箭头连接符 97"/>
          <p:cNvCxnSpPr>
            <a:stCxn id="38" idx="3"/>
            <a:endCxn id="92" idx="1"/>
          </p:cNvCxnSpPr>
          <p:nvPr/>
        </p:nvCxnSpPr>
        <p:spPr>
          <a:xfrm flipV="1">
            <a:off x="9594634" y="1108943"/>
            <a:ext cx="771092" cy="286933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38" idx="3"/>
            <a:endCxn id="93" idx="1"/>
          </p:cNvCxnSpPr>
          <p:nvPr/>
        </p:nvCxnSpPr>
        <p:spPr>
          <a:xfrm>
            <a:off x="9594634" y="1395876"/>
            <a:ext cx="771092" cy="14122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39" idx="3"/>
            <a:endCxn id="94" idx="1"/>
          </p:cNvCxnSpPr>
          <p:nvPr/>
        </p:nvCxnSpPr>
        <p:spPr>
          <a:xfrm flipV="1">
            <a:off x="9594634" y="2045047"/>
            <a:ext cx="771092" cy="15879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39" idx="3"/>
            <a:endCxn id="95" idx="1"/>
          </p:cNvCxnSpPr>
          <p:nvPr/>
        </p:nvCxnSpPr>
        <p:spPr>
          <a:xfrm>
            <a:off x="9594634" y="2203843"/>
            <a:ext cx="771092" cy="27471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41" idx="3"/>
            <a:endCxn id="96" idx="1"/>
          </p:cNvCxnSpPr>
          <p:nvPr/>
        </p:nvCxnSpPr>
        <p:spPr>
          <a:xfrm>
            <a:off x="9594634" y="3011810"/>
            <a:ext cx="771092" cy="6593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602399" y="4901577"/>
            <a:ext cx="1339200" cy="522000"/>
            <a:chOff x="298853" y="5396709"/>
            <a:chExt cx="1339200" cy="522000"/>
          </a:xfrm>
        </p:grpSpPr>
        <p:sp>
          <p:nvSpPr>
            <p:cNvPr id="6" name="矩形 5"/>
            <p:cNvSpPr/>
            <p:nvPr/>
          </p:nvSpPr>
          <p:spPr>
            <a:xfrm>
              <a:off x="298853" y="5396709"/>
              <a:ext cx="1339200" cy="52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粤</a:t>
              </a:r>
              <a:r>
                <a:rPr kumimoji="1" lang="en-US" altLang="zh-CN" dirty="0" smtClean="0"/>
                <a:t>B</a:t>
              </a:r>
              <a:r>
                <a:rPr kumimoji="1" lang="zh-CN" altLang="en-US" dirty="0"/>
                <a:t> </a:t>
              </a:r>
              <a:r>
                <a:rPr kumimoji="1" lang="en-US" altLang="zh-CN" dirty="0" smtClean="0"/>
                <a:t>88888</a:t>
              </a:r>
              <a:endParaRPr kumimoji="1" lang="zh-CN" altLang="en-US" dirty="0" smtClean="0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26978" y="5422109"/>
              <a:ext cx="1282950" cy="468047"/>
            </a:xfrm>
            <a:prstGeom prst="roundRect">
              <a:avLst>
                <a:gd name="adj" fmla="val 0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/>
            </a:p>
          </p:txBody>
        </p:sp>
      </p:grpSp>
      <p:sp>
        <p:nvSpPr>
          <p:cNvPr id="104" name="Rectangle 221"/>
          <p:cNvSpPr/>
          <p:nvPr/>
        </p:nvSpPr>
        <p:spPr>
          <a:xfrm>
            <a:off x="595324" y="5448977"/>
            <a:ext cx="1346275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车牌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5" name="直接箭头连接符 104"/>
          <p:cNvCxnSpPr>
            <a:stCxn id="6" idx="3"/>
            <a:endCxn id="32" idx="1"/>
          </p:cNvCxnSpPr>
          <p:nvPr/>
        </p:nvCxnSpPr>
        <p:spPr>
          <a:xfrm flipV="1">
            <a:off x="1941599" y="3834935"/>
            <a:ext cx="811069" cy="132764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8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场景切入，在市民通建立平安主账户体系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53893">
            <a:off x="3355815" y="2060564"/>
            <a:ext cx="3868037" cy="34776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 rot="497617">
            <a:off x="5486400" y="29781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无感支付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 rot="174115">
            <a:off x="5562005" y="45372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一卡通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6670692" y="2921414"/>
            <a:ext cx="191595" cy="22866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38" name="直接连接符 37"/>
          <p:cNvCxnSpPr/>
          <p:nvPr/>
        </p:nvCxnSpPr>
        <p:spPr>
          <a:xfrm>
            <a:off x="6670692" y="3356574"/>
            <a:ext cx="191595" cy="21600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47" name="直接连接符 46"/>
          <p:cNvCxnSpPr/>
          <p:nvPr/>
        </p:nvCxnSpPr>
        <p:spPr>
          <a:xfrm>
            <a:off x="6670692" y="3292061"/>
            <a:ext cx="309214" cy="64513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51" name="直接连接符 50"/>
          <p:cNvCxnSpPr/>
          <p:nvPr/>
        </p:nvCxnSpPr>
        <p:spPr>
          <a:xfrm flipV="1">
            <a:off x="6670692" y="3137414"/>
            <a:ext cx="302720" cy="97353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74" name="直接连接符 73"/>
          <p:cNvCxnSpPr/>
          <p:nvPr/>
        </p:nvCxnSpPr>
        <p:spPr>
          <a:xfrm flipV="1">
            <a:off x="6707680" y="4430484"/>
            <a:ext cx="191595" cy="22866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75" name="直接连接符 74"/>
          <p:cNvCxnSpPr/>
          <p:nvPr/>
        </p:nvCxnSpPr>
        <p:spPr>
          <a:xfrm>
            <a:off x="6707680" y="4865644"/>
            <a:ext cx="191595" cy="21600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81" name="直接连接符 80"/>
          <p:cNvCxnSpPr/>
          <p:nvPr/>
        </p:nvCxnSpPr>
        <p:spPr>
          <a:xfrm>
            <a:off x="6707680" y="4801131"/>
            <a:ext cx="309214" cy="64513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82" name="直接连接符 81"/>
          <p:cNvCxnSpPr/>
          <p:nvPr/>
        </p:nvCxnSpPr>
        <p:spPr>
          <a:xfrm flipV="1">
            <a:off x="6707680" y="4646484"/>
            <a:ext cx="302720" cy="97353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sp>
        <p:nvSpPr>
          <p:cNvPr id="29" name="椭圆 28"/>
          <p:cNvSpPr/>
          <p:nvPr/>
        </p:nvSpPr>
        <p:spPr>
          <a:xfrm rot="2222894">
            <a:off x="6763677" y="2503620"/>
            <a:ext cx="825500" cy="51571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路桥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收费</a:t>
            </a:r>
          </a:p>
        </p:txBody>
      </p:sp>
      <p:sp>
        <p:nvSpPr>
          <p:cNvPr id="84" name="椭圆 83"/>
          <p:cNvSpPr/>
          <p:nvPr/>
        </p:nvSpPr>
        <p:spPr>
          <a:xfrm rot="3535489">
            <a:off x="6859977" y="3269509"/>
            <a:ext cx="825500" cy="51571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停车</a:t>
            </a:r>
          </a:p>
        </p:txBody>
      </p:sp>
      <p:sp>
        <p:nvSpPr>
          <p:cNvPr id="85" name="椭圆 84"/>
          <p:cNvSpPr/>
          <p:nvPr/>
        </p:nvSpPr>
        <p:spPr>
          <a:xfrm rot="2750776">
            <a:off x="7517465" y="3114280"/>
            <a:ext cx="825500" cy="51571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加油</a:t>
            </a:r>
          </a:p>
        </p:txBody>
      </p:sp>
      <p:sp>
        <p:nvSpPr>
          <p:cNvPr id="86" name="椭圆 85"/>
          <p:cNvSpPr/>
          <p:nvPr/>
        </p:nvSpPr>
        <p:spPr>
          <a:xfrm rot="2750776">
            <a:off x="7472049" y="2416019"/>
            <a:ext cx="825500" cy="51571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洗车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916526" y="28654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车辆信息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805401" y="3035744"/>
            <a:ext cx="439110" cy="335329"/>
          </a:xfrm>
          <a:prstGeom prst="line">
            <a:avLst/>
          </a:prstGeom>
          <a:noFill/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35" name="文本框 34"/>
          <p:cNvSpPr txBox="1"/>
          <p:nvPr/>
        </p:nvSpPr>
        <p:spPr>
          <a:xfrm>
            <a:off x="3683748" y="3125102"/>
            <a:ext cx="438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资金账户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 87"/>
          <p:cNvCxnSpPr/>
          <p:nvPr/>
        </p:nvCxnSpPr>
        <p:spPr>
          <a:xfrm flipV="1">
            <a:off x="3819412" y="4106666"/>
            <a:ext cx="372126" cy="308123"/>
          </a:xfrm>
          <a:prstGeom prst="line">
            <a:avLst/>
          </a:prstGeom>
          <a:noFill/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89" name="文本框 88"/>
          <p:cNvSpPr txBox="1"/>
          <p:nvPr/>
        </p:nvSpPr>
        <p:spPr>
          <a:xfrm rot="956463">
            <a:off x="3881289" y="4324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身份信息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椭圆 89"/>
          <p:cNvSpPr/>
          <p:nvPr/>
        </p:nvSpPr>
        <p:spPr>
          <a:xfrm rot="1410719">
            <a:off x="5970481" y="2177961"/>
            <a:ext cx="825500" cy="51571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违章</a:t>
            </a:r>
            <a:endParaRPr kumimoji="1"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椭圆 90"/>
          <p:cNvSpPr/>
          <p:nvPr/>
        </p:nvSpPr>
        <p:spPr>
          <a:xfrm rot="192361">
            <a:off x="5140468" y="2220798"/>
            <a:ext cx="825500" cy="51571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年检</a:t>
            </a:r>
          </a:p>
        </p:txBody>
      </p:sp>
      <p:sp>
        <p:nvSpPr>
          <p:cNvPr id="92" name="椭圆 91"/>
          <p:cNvSpPr/>
          <p:nvPr/>
        </p:nvSpPr>
        <p:spPr>
          <a:xfrm rot="192361">
            <a:off x="4229043" y="2081990"/>
            <a:ext cx="825500" cy="51571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保险</a:t>
            </a:r>
          </a:p>
        </p:txBody>
      </p:sp>
      <p:sp>
        <p:nvSpPr>
          <p:cNvPr id="93" name="椭圆 92"/>
          <p:cNvSpPr/>
          <p:nvPr/>
        </p:nvSpPr>
        <p:spPr>
          <a:xfrm rot="1208817">
            <a:off x="6775939" y="1787222"/>
            <a:ext cx="825500" cy="51571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维修保养</a:t>
            </a:r>
          </a:p>
        </p:txBody>
      </p:sp>
      <p:sp>
        <p:nvSpPr>
          <p:cNvPr id="94" name="椭圆 93"/>
          <p:cNvSpPr/>
          <p:nvPr/>
        </p:nvSpPr>
        <p:spPr>
          <a:xfrm rot="2750776">
            <a:off x="6994859" y="4320847"/>
            <a:ext cx="825500" cy="51571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公交</a:t>
            </a:r>
          </a:p>
        </p:txBody>
      </p:sp>
      <p:sp>
        <p:nvSpPr>
          <p:cNvPr id="95" name="椭圆 94"/>
          <p:cNvSpPr/>
          <p:nvPr/>
        </p:nvSpPr>
        <p:spPr>
          <a:xfrm rot="4037446">
            <a:off x="6975478" y="5082943"/>
            <a:ext cx="825500" cy="51571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地铁</a:t>
            </a:r>
          </a:p>
        </p:txBody>
      </p:sp>
      <p:sp>
        <p:nvSpPr>
          <p:cNvPr id="96" name="椭圆 95"/>
          <p:cNvSpPr/>
          <p:nvPr/>
        </p:nvSpPr>
        <p:spPr>
          <a:xfrm rot="2750776">
            <a:off x="7628664" y="4961737"/>
            <a:ext cx="825500" cy="51571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出租</a:t>
            </a:r>
          </a:p>
        </p:txBody>
      </p:sp>
      <p:sp>
        <p:nvSpPr>
          <p:cNvPr id="97" name="椭圆 96"/>
          <p:cNvSpPr/>
          <p:nvPr/>
        </p:nvSpPr>
        <p:spPr>
          <a:xfrm rot="2750776">
            <a:off x="7685382" y="4291246"/>
            <a:ext cx="825500" cy="51571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自行车</a:t>
            </a:r>
          </a:p>
        </p:txBody>
      </p:sp>
      <p:sp>
        <p:nvSpPr>
          <p:cNvPr id="98" name="椭圆 97"/>
          <p:cNvSpPr/>
          <p:nvPr/>
        </p:nvSpPr>
        <p:spPr>
          <a:xfrm rot="2547883">
            <a:off x="8366958" y="5053002"/>
            <a:ext cx="825500" cy="51571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公园景点</a:t>
            </a:r>
          </a:p>
        </p:txBody>
      </p:sp>
      <p:sp>
        <p:nvSpPr>
          <p:cNvPr id="99" name="椭圆 98"/>
          <p:cNvSpPr/>
          <p:nvPr/>
        </p:nvSpPr>
        <p:spPr>
          <a:xfrm rot="1208817">
            <a:off x="8122249" y="2201650"/>
            <a:ext cx="825500" cy="51571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充电</a:t>
            </a:r>
          </a:p>
        </p:txBody>
      </p:sp>
      <p:sp>
        <p:nvSpPr>
          <p:cNvPr id="100" name="椭圆 99"/>
          <p:cNvSpPr/>
          <p:nvPr/>
        </p:nvSpPr>
        <p:spPr>
          <a:xfrm rot="436633">
            <a:off x="4212737" y="3504015"/>
            <a:ext cx="825500" cy="51571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生活缴费</a:t>
            </a:r>
          </a:p>
        </p:txBody>
      </p:sp>
      <p:sp>
        <p:nvSpPr>
          <p:cNvPr id="101" name="椭圆 100"/>
          <p:cNvSpPr/>
          <p:nvPr/>
        </p:nvSpPr>
        <p:spPr>
          <a:xfrm rot="436633">
            <a:off x="4968737" y="3376133"/>
            <a:ext cx="825500" cy="51571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行政缴费</a:t>
            </a:r>
          </a:p>
        </p:txBody>
      </p:sp>
      <p:sp>
        <p:nvSpPr>
          <p:cNvPr id="102" name="椭圆 101"/>
          <p:cNvSpPr/>
          <p:nvPr/>
        </p:nvSpPr>
        <p:spPr>
          <a:xfrm rot="436633">
            <a:off x="5265051" y="3849612"/>
            <a:ext cx="825500" cy="51571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消费支付</a:t>
            </a:r>
          </a:p>
        </p:txBody>
      </p:sp>
      <p:sp>
        <p:nvSpPr>
          <p:cNvPr id="103" name="椭圆 102"/>
          <p:cNvSpPr/>
          <p:nvPr/>
        </p:nvSpPr>
        <p:spPr>
          <a:xfrm rot="878382">
            <a:off x="5793422" y="5142204"/>
            <a:ext cx="825500" cy="51571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医药社保</a:t>
            </a: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46" y="2927058"/>
            <a:ext cx="1669624" cy="1669624"/>
          </a:xfrm>
          <a:prstGeom prst="rect">
            <a:avLst/>
          </a:prstGeom>
        </p:spPr>
      </p:pic>
      <p:cxnSp>
        <p:nvCxnSpPr>
          <p:cNvPr id="54" name="直接连接符 53"/>
          <p:cNvCxnSpPr>
            <a:stCxn id="52" idx="3"/>
          </p:cNvCxnSpPr>
          <p:nvPr/>
        </p:nvCxnSpPr>
        <p:spPr>
          <a:xfrm>
            <a:off x="2605370" y="3761870"/>
            <a:ext cx="96333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55" name="文本框 54"/>
          <p:cNvSpPr txBox="1"/>
          <p:nvPr/>
        </p:nvSpPr>
        <p:spPr>
          <a:xfrm>
            <a:off x="2575161" y="342647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金融服务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788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39dcc26a-7131-49f4-a9eb-1c0521500c03"/>
  <p:tag name="THINKCELLPRESENTATIONDONOTDELETE" val="&lt;?xml version=&quot;1.0&quot; encoding=&quot;UTF-16&quot; standalone=&quot;yes&quot;?&gt;&lt;root reqver=&quot;24162&quot;&gt;&lt;version val=&quot;26982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2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Y/%#m/%#d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d.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3&quot;&gt;&lt;elem m_fUsage=&quot;2.70999999999999996447E+00&quot;&gt;&lt;m_msothmcolidx val=&quot;0&quot;/&gt;&lt;m_rgb r=&quot;FE&quot; g=&quot;86&quot; b=&quot;37&quot;/&gt;&lt;m_nBrightness tagver0=&quot;26206&quot; tagname0=&quot;m_nBrightnessUNRECOGNIZED&quot; val=&quot;0&quot;/&gt;&lt;/elem&gt;&lt;elem m_fUsage=&quot;1.24659000000000008690E+00&quot;&gt;&lt;m_msothmcolidx val=&quot;0&quot;/&gt;&lt;m_rgb r=&quot;FA&quot; g=&quot;35&quot; b=&quot;12&quot;/&gt;&lt;m_nBrightness tagver0=&quot;26206&quot; tagname0=&quot;m_nBrightnessUNRECOGNIZED&quot; val=&quot;0&quot;/&gt;&lt;/elem&gt;&lt;elem m_fUsage=&quot;7.29000000000000092371E-01&quot;&gt;&lt;m_msothmcolidx val=&quot;0&quot;/&gt;&lt;m_rgb r=&quot;F0&quot; g=&quot;5A&quot; b=&quot;23&quot;/&gt;&lt;m_nBrightness tagver0=&quot;26206&quot; tagname0=&quot;m_nBrightnessUNRECOGNIZED&quot;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  <p:tag name="TEXTBOX" val="T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4_模板页面">
  <a:themeElements>
    <a:clrScheme name="PingAn">
      <a:dk1>
        <a:sysClr val="windowText" lastClr="000000"/>
      </a:dk1>
      <a:lt1>
        <a:sysClr val="window" lastClr="FFFFFF"/>
      </a:lt1>
      <a:dk2>
        <a:srgbClr val="575F6D"/>
      </a:dk2>
      <a:lt2>
        <a:srgbClr val="E3E4E6"/>
      </a:lt2>
      <a:accent1>
        <a:srgbClr val="FE8637"/>
      </a:accent1>
      <a:accent2>
        <a:srgbClr val="B32C16"/>
      </a:accent2>
      <a:accent3>
        <a:srgbClr val="FFCC00"/>
      </a:accent3>
      <a:accent4>
        <a:srgbClr val="B96400"/>
      </a:accent4>
      <a:accent5>
        <a:srgbClr val="777C84"/>
      </a:accent5>
      <a:accent6>
        <a:srgbClr val="5B9BD5"/>
      </a:accent6>
      <a:hlink>
        <a:srgbClr val="7598D9"/>
      </a:hlink>
      <a:folHlink>
        <a:srgbClr val="3B435B"/>
      </a:folHlink>
    </a:clrScheme>
    <a:fontScheme name="Arial+华文楷体">
      <a:majorFont>
        <a:latin typeface="Arial"/>
        <a:ea typeface="华文楷体"/>
        <a:cs typeface=""/>
      </a:majorFont>
      <a:minorFont>
        <a:latin typeface="Arial"/>
        <a:ea typeface="华文楷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05A23"/>
        </a:solidFill>
        <a:ln>
          <a:noFill/>
        </a:ln>
      </a:spPr>
      <a:bodyPr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6350" cap="flat" cmpd="sng" algn="ctr">
          <a:solidFill>
            <a:srgbClr val="F05A23"/>
          </a:solidFill>
          <a:prstDash val="dash"/>
          <a:miter lim="800000"/>
        </a:ln>
        <a:effectLst/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46642</TotalTime>
  <Words>262</Words>
  <Application>Microsoft Office PowerPoint</Application>
  <PresentationFormat>宽屏</PresentationFormat>
  <Paragraphs>60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华文楷体</vt:lpstr>
      <vt:lpstr>宋体</vt:lpstr>
      <vt:lpstr>微软雅黑</vt:lpstr>
      <vt:lpstr>Arial</vt:lpstr>
      <vt:lpstr>24_模板页面</vt:lpstr>
      <vt:lpstr>think-cell Slide</vt:lpstr>
      <vt:lpstr>一卡通与无感支付的目标</vt:lpstr>
      <vt:lpstr>一卡通与无感支付的基本模式</vt:lpstr>
      <vt:lpstr>场景切入，在市民通建立平安主账户体系</vt:lpstr>
    </vt:vector>
  </TitlesOfParts>
  <Company>PAIG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智慧生活进展汇报</dc:title>
  <dc:creator>PA</dc:creator>
  <cp:lastModifiedBy>bruce</cp:lastModifiedBy>
  <cp:revision>4398</cp:revision>
  <cp:lastPrinted>2018-07-04T02:43:39Z</cp:lastPrinted>
  <dcterms:created xsi:type="dcterms:W3CDTF">4034-07-23T14:55:46Z</dcterms:created>
  <dcterms:modified xsi:type="dcterms:W3CDTF">2018-08-24T08:40:57Z</dcterms:modified>
</cp:coreProperties>
</file>