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 id="2147483707" r:id="rId3"/>
    <p:sldMasterId id="2147483709" r:id="rId4"/>
  </p:sldMasterIdLst>
  <p:notesMasterIdLst>
    <p:notesMasterId r:id="rId39"/>
  </p:notesMasterIdLst>
  <p:handoutMasterIdLst>
    <p:handoutMasterId r:id="rId40"/>
  </p:handoutMasterIdLst>
  <p:sldIdLst>
    <p:sldId id="458" r:id="rId5"/>
    <p:sldId id="275" r:id="rId6"/>
    <p:sldId id="472" r:id="rId7"/>
    <p:sldId id="473" r:id="rId8"/>
    <p:sldId id="506" r:id="rId9"/>
    <p:sldId id="532" r:id="rId10"/>
    <p:sldId id="509" r:id="rId11"/>
    <p:sldId id="554" r:id="rId12"/>
    <p:sldId id="555" r:id="rId13"/>
    <p:sldId id="537" r:id="rId14"/>
    <p:sldId id="538" r:id="rId15"/>
    <p:sldId id="557" r:id="rId16"/>
    <p:sldId id="510" r:id="rId17"/>
    <p:sldId id="515" r:id="rId18"/>
    <p:sldId id="556" r:id="rId19"/>
    <p:sldId id="550" r:id="rId20"/>
    <p:sldId id="542" r:id="rId21"/>
    <p:sldId id="549" r:id="rId22"/>
    <p:sldId id="543" r:id="rId23"/>
    <p:sldId id="544" r:id="rId24"/>
    <p:sldId id="519" r:id="rId25"/>
    <p:sldId id="545" r:id="rId26"/>
    <p:sldId id="540" r:id="rId27"/>
    <p:sldId id="546" r:id="rId28"/>
    <p:sldId id="558" r:id="rId29"/>
    <p:sldId id="521" r:id="rId30"/>
    <p:sldId id="547" r:id="rId31"/>
    <p:sldId id="522" r:id="rId32"/>
    <p:sldId id="475" r:id="rId33"/>
    <p:sldId id="477" r:id="rId34"/>
    <p:sldId id="529" r:id="rId35"/>
    <p:sldId id="470" r:id="rId36"/>
    <p:sldId id="548" r:id="rId37"/>
    <p:sldId id="469" r:id="rId38"/>
  </p:sldIdLst>
  <p:sldSz cx="12192000" cy="6858000"/>
  <p:notesSz cx="6858000" cy="9144000"/>
  <p:custDataLst>
    <p:tags r:id="rId41"/>
  </p:custDataLst>
  <p:defaultTextStyle>
    <a:defPPr>
      <a:defRPr lang="id-ID"/>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Sina" initials="A" lastIdx="0" clrIdx="0">
    <p:extLst>
      <p:ext uri="{19B8F6BF-5375-455C-9EA6-DF929625EA0E}">
        <p15:presenceInfo xmlns="" xmlns:p15="http://schemas.microsoft.com/office/powerpoint/2012/main" userId="AbuSi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a:srgbClr val="BC0010"/>
    <a:srgbClr val="FF9933"/>
    <a:srgbClr val="E0000D"/>
    <a:srgbClr val="FF6600"/>
    <a:srgbClr val="D70011"/>
    <a:srgbClr val="FF9900"/>
    <a:srgbClr val="6B0B1A"/>
    <a:srgbClr val="B00102"/>
    <a:srgbClr val="161F2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34" autoAdjust="0"/>
    <p:restoredTop sz="96475" autoAdjust="0"/>
  </p:normalViewPr>
  <p:slideViewPr>
    <p:cSldViewPr snapToGrid="0">
      <p:cViewPr varScale="1">
        <p:scale>
          <a:sx n="68" d="100"/>
          <a:sy n="68" d="100"/>
        </p:scale>
        <p:origin x="-756" y="-96"/>
      </p:cViewPr>
      <p:guideLst>
        <p:guide orient="horz" pos="2160"/>
        <p:guide pos="3840"/>
      </p:guideLst>
    </p:cSldViewPr>
  </p:slideViewPr>
  <p:notesTextViewPr>
    <p:cViewPr>
      <p:scale>
        <a:sx n="3" d="2"/>
        <a:sy n="3" d="2"/>
      </p:scale>
      <p:origin x="0" y="0"/>
    </p:cViewPr>
  </p:notesTextViewPr>
  <p:sorterViewPr>
    <p:cViewPr>
      <p:scale>
        <a:sx n="33" d="100"/>
        <a:sy n="33" d="100"/>
      </p:scale>
      <p:origin x="0" y="0"/>
    </p:cViewPr>
  </p:sorterViewPr>
  <p:notesViewPr>
    <p:cSldViewPr snapToGrid="0">
      <p:cViewPr varScale="1">
        <p:scale>
          <a:sx n="86" d="100"/>
          <a:sy n="86" d="100"/>
        </p:scale>
        <p:origin x="2904" y="5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DC24EA-8346-4C8B-943C-AD383301A03D}" type="datetimeFigureOut">
              <a:rPr lang="id-ID" smtClean="0"/>
              <a:pPr/>
              <a:t>18/01/2017</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E71F5-2935-4BFA-B369-9FA3FAF55664}" type="slidenum">
              <a:rPr lang="id-ID" smtClean="0"/>
              <a:pPr/>
              <a:t>‹#›</a:t>
            </a:fld>
            <a:endParaRPr lang="id-ID"/>
          </a:p>
        </p:txBody>
      </p:sp>
    </p:spTree>
    <p:extLst>
      <p:ext uri="{BB962C8B-B14F-4D97-AF65-F5344CB8AC3E}">
        <p14:creationId xmlns="" xmlns:p14="http://schemas.microsoft.com/office/powerpoint/2010/main" val="2695029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D06E5-932C-4F36-8614-8789767FBCD2}" type="datetimeFigureOut">
              <a:rPr lang="id-ID" smtClean="0"/>
              <a:pPr/>
              <a:t>18/01/2017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38DD1-33AA-4996-977A-42B26A155BBE}" type="slidenum">
              <a:rPr lang="id-ID" smtClean="0"/>
              <a:pPr/>
              <a:t>‹#›</a:t>
            </a:fld>
            <a:endParaRPr lang="id-ID"/>
          </a:p>
        </p:txBody>
      </p:sp>
    </p:spTree>
    <p:extLst>
      <p:ext uri="{BB962C8B-B14F-4D97-AF65-F5344CB8AC3E}">
        <p14:creationId xmlns="" xmlns:p14="http://schemas.microsoft.com/office/powerpoint/2010/main" val="1305931250"/>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1</a:t>
            </a:fld>
            <a:endParaRPr lang="id-ID"/>
          </a:p>
        </p:txBody>
      </p:sp>
    </p:spTree>
    <p:extLst>
      <p:ext uri="{BB962C8B-B14F-4D97-AF65-F5344CB8AC3E}">
        <p14:creationId xmlns="" xmlns:p14="http://schemas.microsoft.com/office/powerpoint/2010/main" val="2253315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10</a:t>
            </a:fld>
            <a:endParaRPr lang="id-ID"/>
          </a:p>
        </p:txBody>
      </p:sp>
    </p:spTree>
    <p:extLst>
      <p:ext uri="{BB962C8B-B14F-4D97-AF65-F5344CB8AC3E}">
        <p14:creationId xmlns:p14="http://schemas.microsoft.com/office/powerpoint/2010/main" xmlns="" val="4244127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11</a:t>
            </a:fld>
            <a:endParaRPr lang="id-ID"/>
          </a:p>
        </p:txBody>
      </p:sp>
    </p:spTree>
    <p:extLst>
      <p:ext uri="{BB962C8B-B14F-4D97-AF65-F5344CB8AC3E}">
        <p14:creationId xmlns:p14="http://schemas.microsoft.com/office/powerpoint/2010/main" xmlns="" val="2153761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12</a:t>
            </a:fld>
            <a:endParaRPr lang="id-ID"/>
          </a:p>
        </p:txBody>
      </p:sp>
    </p:spTree>
    <p:extLst>
      <p:ext uri="{BB962C8B-B14F-4D97-AF65-F5344CB8AC3E}">
        <p14:creationId xmlns:p14="http://schemas.microsoft.com/office/powerpoint/2010/main" xmlns="" val="215376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13</a:t>
            </a:fld>
            <a:endParaRPr lang="id-ID"/>
          </a:p>
        </p:txBody>
      </p:sp>
    </p:spTree>
    <p:extLst>
      <p:ext uri="{BB962C8B-B14F-4D97-AF65-F5344CB8AC3E}">
        <p14:creationId xmlns="" xmlns:p14="http://schemas.microsoft.com/office/powerpoint/2010/main" val="4244127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14</a:t>
            </a:fld>
            <a:endParaRPr lang="id-ID"/>
          </a:p>
        </p:txBody>
      </p:sp>
    </p:spTree>
    <p:extLst>
      <p:ext uri="{BB962C8B-B14F-4D97-AF65-F5344CB8AC3E}">
        <p14:creationId xmlns="" xmlns:p14="http://schemas.microsoft.com/office/powerpoint/2010/main" val="3608958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15</a:t>
            </a:fld>
            <a:endParaRPr lang="id-ID"/>
          </a:p>
        </p:txBody>
      </p:sp>
    </p:spTree>
    <p:extLst>
      <p:ext uri="{BB962C8B-B14F-4D97-AF65-F5344CB8AC3E}">
        <p14:creationId xmlns="" xmlns:p14="http://schemas.microsoft.com/office/powerpoint/2010/main" val="4244127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16</a:t>
            </a:fld>
            <a:endParaRPr lang="id-ID"/>
          </a:p>
        </p:txBody>
      </p:sp>
    </p:spTree>
    <p:extLst>
      <p:ext uri="{BB962C8B-B14F-4D97-AF65-F5344CB8AC3E}">
        <p14:creationId xmlns="" xmlns:p14="http://schemas.microsoft.com/office/powerpoint/2010/main" val="2124556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17</a:t>
            </a:fld>
            <a:endParaRPr lang="id-ID"/>
          </a:p>
        </p:txBody>
      </p:sp>
    </p:spTree>
    <p:extLst>
      <p:ext uri="{BB962C8B-B14F-4D97-AF65-F5344CB8AC3E}">
        <p14:creationId xmlns="" xmlns:p14="http://schemas.microsoft.com/office/powerpoint/2010/main" val="2124556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18</a:t>
            </a:fld>
            <a:endParaRPr lang="id-ID"/>
          </a:p>
        </p:txBody>
      </p:sp>
    </p:spTree>
    <p:extLst>
      <p:ext uri="{BB962C8B-B14F-4D97-AF65-F5344CB8AC3E}">
        <p14:creationId xmlns="" xmlns:p14="http://schemas.microsoft.com/office/powerpoint/2010/main" val="2124556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19</a:t>
            </a:fld>
            <a:endParaRPr lang="id-ID"/>
          </a:p>
        </p:txBody>
      </p:sp>
    </p:spTree>
    <p:extLst>
      <p:ext uri="{BB962C8B-B14F-4D97-AF65-F5344CB8AC3E}">
        <p14:creationId xmlns="" xmlns:p14="http://schemas.microsoft.com/office/powerpoint/2010/main" val="2124556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2</a:t>
            </a:fld>
            <a:endParaRPr lang="id-ID"/>
          </a:p>
        </p:txBody>
      </p:sp>
    </p:spTree>
    <p:extLst>
      <p:ext uri="{BB962C8B-B14F-4D97-AF65-F5344CB8AC3E}">
        <p14:creationId xmlns="" xmlns:p14="http://schemas.microsoft.com/office/powerpoint/2010/main" val="3608958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20</a:t>
            </a:fld>
            <a:endParaRPr lang="id-ID"/>
          </a:p>
        </p:txBody>
      </p:sp>
    </p:spTree>
    <p:extLst>
      <p:ext uri="{BB962C8B-B14F-4D97-AF65-F5344CB8AC3E}">
        <p14:creationId xmlns="" xmlns:p14="http://schemas.microsoft.com/office/powerpoint/2010/main" val="2124556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55C38DD1-33AA-4996-977A-42B26A155BBE}" type="slidenum">
              <a:rPr lang="id-ID" smtClean="0"/>
              <a:pPr/>
              <a:t>21</a:t>
            </a:fld>
            <a:endParaRPr lang="id-ID"/>
          </a:p>
        </p:txBody>
      </p:sp>
    </p:spTree>
    <p:extLst>
      <p:ext uri="{BB962C8B-B14F-4D97-AF65-F5344CB8AC3E}">
        <p14:creationId xmlns="" xmlns:p14="http://schemas.microsoft.com/office/powerpoint/2010/main" val="265947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55C38DD1-33AA-4996-977A-42B26A155BBE}" type="slidenum">
              <a:rPr lang="id-ID" smtClean="0"/>
              <a:pPr/>
              <a:t>22</a:t>
            </a:fld>
            <a:endParaRPr lang="id-ID"/>
          </a:p>
        </p:txBody>
      </p:sp>
    </p:spTree>
    <p:extLst>
      <p:ext uri="{BB962C8B-B14F-4D97-AF65-F5344CB8AC3E}">
        <p14:creationId xmlns="" xmlns:p14="http://schemas.microsoft.com/office/powerpoint/2010/main" val="265947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23</a:t>
            </a:fld>
            <a:endParaRPr lang="id-ID"/>
          </a:p>
        </p:txBody>
      </p:sp>
    </p:spTree>
    <p:extLst>
      <p:ext uri="{BB962C8B-B14F-4D97-AF65-F5344CB8AC3E}">
        <p14:creationId xmlns="" xmlns:p14="http://schemas.microsoft.com/office/powerpoint/2010/main" val="3608958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55C38DD1-33AA-4996-977A-42B26A155BBE}" type="slidenum">
              <a:rPr lang="id-ID" smtClean="0"/>
              <a:pPr/>
              <a:t>24</a:t>
            </a:fld>
            <a:endParaRPr lang="id-ID"/>
          </a:p>
        </p:txBody>
      </p:sp>
    </p:spTree>
    <p:extLst>
      <p:ext uri="{BB962C8B-B14F-4D97-AF65-F5344CB8AC3E}">
        <p14:creationId xmlns="" xmlns:p14="http://schemas.microsoft.com/office/powerpoint/2010/main" val="265947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25</a:t>
            </a:fld>
            <a:endParaRPr lang="id-ID"/>
          </a:p>
        </p:txBody>
      </p:sp>
    </p:spTree>
    <p:extLst>
      <p:ext uri="{BB962C8B-B14F-4D97-AF65-F5344CB8AC3E}">
        <p14:creationId xmlns:p14="http://schemas.microsoft.com/office/powerpoint/2010/main" xmlns="" val="2153761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26</a:t>
            </a:fld>
            <a:endParaRPr lang="id-ID"/>
          </a:p>
        </p:txBody>
      </p:sp>
    </p:spTree>
    <p:extLst>
      <p:ext uri="{BB962C8B-B14F-4D97-AF65-F5344CB8AC3E}">
        <p14:creationId xmlns="" xmlns:p14="http://schemas.microsoft.com/office/powerpoint/2010/main" val="4244127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27</a:t>
            </a:fld>
            <a:endParaRPr lang="id-ID"/>
          </a:p>
        </p:txBody>
      </p:sp>
    </p:spTree>
    <p:extLst>
      <p:ext uri="{BB962C8B-B14F-4D97-AF65-F5344CB8AC3E}">
        <p14:creationId xmlns="" xmlns:p14="http://schemas.microsoft.com/office/powerpoint/2010/main" val="3608958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28</a:t>
            </a:fld>
            <a:endParaRPr lang="id-ID"/>
          </a:p>
        </p:txBody>
      </p:sp>
    </p:spTree>
    <p:extLst>
      <p:ext uri="{BB962C8B-B14F-4D97-AF65-F5344CB8AC3E}">
        <p14:creationId xmlns="" xmlns:p14="http://schemas.microsoft.com/office/powerpoint/2010/main" val="4244127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29</a:t>
            </a:fld>
            <a:endParaRPr lang="id-ID"/>
          </a:p>
        </p:txBody>
      </p:sp>
    </p:spTree>
    <p:extLst>
      <p:ext uri="{BB962C8B-B14F-4D97-AF65-F5344CB8AC3E}">
        <p14:creationId xmlns="" xmlns:p14="http://schemas.microsoft.com/office/powerpoint/2010/main" val="424412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3</a:t>
            </a:fld>
            <a:endParaRPr lang="id-ID"/>
          </a:p>
        </p:txBody>
      </p:sp>
    </p:spTree>
    <p:extLst>
      <p:ext uri="{BB962C8B-B14F-4D97-AF65-F5344CB8AC3E}">
        <p14:creationId xmlns="" xmlns:p14="http://schemas.microsoft.com/office/powerpoint/2010/main" val="36089584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30</a:t>
            </a:fld>
            <a:endParaRPr lang="id-ID"/>
          </a:p>
        </p:txBody>
      </p:sp>
    </p:spTree>
    <p:extLst>
      <p:ext uri="{BB962C8B-B14F-4D97-AF65-F5344CB8AC3E}">
        <p14:creationId xmlns="" xmlns:p14="http://schemas.microsoft.com/office/powerpoint/2010/main" val="2153761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31</a:t>
            </a:fld>
            <a:endParaRPr lang="id-ID"/>
          </a:p>
        </p:txBody>
      </p:sp>
    </p:spTree>
    <p:extLst>
      <p:ext uri="{BB962C8B-B14F-4D97-AF65-F5344CB8AC3E}">
        <p14:creationId xmlns="" xmlns:p14="http://schemas.microsoft.com/office/powerpoint/2010/main" val="4244127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32</a:t>
            </a:fld>
            <a:endParaRPr lang="id-ID"/>
          </a:p>
        </p:txBody>
      </p:sp>
    </p:spTree>
    <p:extLst>
      <p:ext uri="{BB962C8B-B14F-4D97-AF65-F5344CB8AC3E}">
        <p14:creationId xmlns="" xmlns:p14="http://schemas.microsoft.com/office/powerpoint/2010/main" val="3608958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33</a:t>
            </a:fld>
            <a:endParaRPr lang="id-ID"/>
          </a:p>
        </p:txBody>
      </p:sp>
    </p:spTree>
    <p:extLst>
      <p:ext uri="{BB962C8B-B14F-4D97-AF65-F5344CB8AC3E}">
        <p14:creationId xmlns="" xmlns:p14="http://schemas.microsoft.com/office/powerpoint/2010/main" val="36089584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34</a:t>
            </a:fld>
            <a:endParaRPr lang="id-ID"/>
          </a:p>
        </p:txBody>
      </p:sp>
    </p:spTree>
    <p:extLst>
      <p:ext uri="{BB962C8B-B14F-4D97-AF65-F5344CB8AC3E}">
        <p14:creationId xmlns="" xmlns:p14="http://schemas.microsoft.com/office/powerpoint/2010/main" val="199621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4</a:t>
            </a:fld>
            <a:endParaRPr lang="id-ID"/>
          </a:p>
        </p:txBody>
      </p:sp>
    </p:spTree>
    <p:extLst>
      <p:ext uri="{BB962C8B-B14F-4D97-AF65-F5344CB8AC3E}">
        <p14:creationId xmlns="" xmlns:p14="http://schemas.microsoft.com/office/powerpoint/2010/main" val="4244127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5</a:t>
            </a:fld>
            <a:endParaRPr lang="id-ID"/>
          </a:p>
        </p:txBody>
      </p:sp>
    </p:spTree>
    <p:extLst>
      <p:ext uri="{BB962C8B-B14F-4D97-AF65-F5344CB8AC3E}">
        <p14:creationId xmlns="" xmlns:p14="http://schemas.microsoft.com/office/powerpoint/2010/main" val="4244127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6</a:t>
            </a:fld>
            <a:endParaRPr lang="id-ID"/>
          </a:p>
        </p:txBody>
      </p:sp>
    </p:spTree>
    <p:extLst>
      <p:ext uri="{BB962C8B-B14F-4D97-AF65-F5344CB8AC3E}">
        <p14:creationId xmlns="" xmlns:p14="http://schemas.microsoft.com/office/powerpoint/2010/main" val="4244127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7</a:t>
            </a:fld>
            <a:endParaRPr lang="id-ID"/>
          </a:p>
        </p:txBody>
      </p:sp>
    </p:spTree>
    <p:extLst>
      <p:ext uri="{BB962C8B-B14F-4D97-AF65-F5344CB8AC3E}">
        <p14:creationId xmlns="" xmlns:p14="http://schemas.microsoft.com/office/powerpoint/2010/main" val="4244127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8</a:t>
            </a:fld>
            <a:endParaRPr lang="id-ID"/>
          </a:p>
        </p:txBody>
      </p:sp>
    </p:spTree>
    <p:extLst>
      <p:ext uri="{BB962C8B-B14F-4D97-AF65-F5344CB8AC3E}">
        <p14:creationId xmlns="" xmlns:p14="http://schemas.microsoft.com/office/powerpoint/2010/main" val="4244127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38DD1-33AA-4996-977A-42B26A155BBE}" type="slidenum">
              <a:rPr lang="id-ID" smtClean="0"/>
              <a:pPr/>
              <a:t>9</a:t>
            </a:fld>
            <a:endParaRPr lang="id-ID"/>
          </a:p>
        </p:txBody>
      </p:sp>
    </p:spTree>
    <p:extLst>
      <p:ext uri="{BB962C8B-B14F-4D97-AF65-F5344CB8AC3E}">
        <p14:creationId xmlns="" xmlns:p14="http://schemas.microsoft.com/office/powerpoint/2010/main" val="4244127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97948947"/>
      </p:ext>
    </p:extLst>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450175" y="2284947"/>
            <a:ext cx="1697847" cy="1697847"/>
          </a:xfrm>
          <a:prstGeom prst="rect">
            <a:avLst/>
          </a:prstGeom>
        </p:spPr>
        <p:txBody>
          <a:bodyPr>
            <a:normAutofit/>
          </a:bodyPr>
          <a:lstStyle>
            <a:lvl1pPr>
              <a:defRPr sz="1600">
                <a:solidFill>
                  <a:schemeClr val="accent2"/>
                </a:solidFill>
              </a:defRPr>
            </a:lvl1pPr>
          </a:lstStyle>
          <a:p>
            <a:endParaRPr lang="id-ID" dirty="0"/>
          </a:p>
        </p:txBody>
      </p:sp>
      <p:sp>
        <p:nvSpPr>
          <p:cNvPr id="8" name="Picture Placeholder 3"/>
          <p:cNvSpPr>
            <a:spLocks noGrp="1"/>
          </p:cNvSpPr>
          <p:nvPr>
            <p:ph type="pic" sz="quarter" idx="11"/>
          </p:nvPr>
        </p:nvSpPr>
        <p:spPr>
          <a:xfrm>
            <a:off x="3971866" y="2284947"/>
            <a:ext cx="1697847" cy="1697847"/>
          </a:xfrm>
          <a:prstGeom prst="rect">
            <a:avLst/>
          </a:prstGeom>
        </p:spPr>
        <p:txBody>
          <a:bodyPr>
            <a:normAutofit/>
          </a:bodyPr>
          <a:lstStyle>
            <a:lvl1pPr>
              <a:defRPr sz="1600">
                <a:solidFill>
                  <a:schemeClr val="accent2"/>
                </a:solidFill>
              </a:defRPr>
            </a:lvl1pPr>
          </a:lstStyle>
          <a:p>
            <a:endParaRPr lang="id-ID" dirty="0"/>
          </a:p>
        </p:txBody>
      </p:sp>
      <p:sp>
        <p:nvSpPr>
          <p:cNvPr id="9" name="Picture Placeholder 3"/>
          <p:cNvSpPr>
            <a:spLocks noGrp="1"/>
          </p:cNvSpPr>
          <p:nvPr>
            <p:ph type="pic" sz="quarter" idx="12"/>
          </p:nvPr>
        </p:nvSpPr>
        <p:spPr>
          <a:xfrm>
            <a:off x="6508787" y="2284947"/>
            <a:ext cx="1697847" cy="1697847"/>
          </a:xfrm>
          <a:prstGeom prst="rect">
            <a:avLst/>
          </a:prstGeom>
        </p:spPr>
        <p:txBody>
          <a:bodyPr>
            <a:normAutofit/>
          </a:bodyPr>
          <a:lstStyle>
            <a:lvl1pPr>
              <a:defRPr sz="1600">
                <a:solidFill>
                  <a:schemeClr val="accent2"/>
                </a:solidFill>
              </a:defRPr>
            </a:lvl1pPr>
          </a:lstStyle>
          <a:p>
            <a:endParaRPr lang="id-ID" dirty="0"/>
          </a:p>
        </p:txBody>
      </p:sp>
      <p:sp>
        <p:nvSpPr>
          <p:cNvPr id="10" name="Picture Placeholder 3"/>
          <p:cNvSpPr>
            <a:spLocks noGrp="1"/>
          </p:cNvSpPr>
          <p:nvPr>
            <p:ph type="pic" sz="quarter" idx="13"/>
          </p:nvPr>
        </p:nvSpPr>
        <p:spPr>
          <a:xfrm>
            <a:off x="9030477" y="2284947"/>
            <a:ext cx="1697847" cy="1697847"/>
          </a:xfrm>
          <a:prstGeom prst="rect">
            <a:avLst/>
          </a:prstGeom>
        </p:spPr>
        <p:txBody>
          <a:bodyPr>
            <a:normAutofit/>
          </a:bodyPr>
          <a:lstStyle>
            <a:lvl1pPr>
              <a:defRPr sz="1600">
                <a:solidFill>
                  <a:schemeClr val="accent2"/>
                </a:solidFill>
              </a:defRPr>
            </a:lvl1pPr>
          </a:lstStyle>
          <a:p>
            <a:endParaRPr lang="id-ID"/>
          </a:p>
        </p:txBody>
      </p:sp>
      <p:grpSp>
        <p:nvGrpSpPr>
          <p:cNvPr id="26" name="Group 25"/>
          <p:cNvGrpSpPr/>
          <p:nvPr userDrawn="1"/>
        </p:nvGrpSpPr>
        <p:grpSpPr>
          <a:xfrm>
            <a:off x="347418" y="6409326"/>
            <a:ext cx="224083" cy="221156"/>
            <a:chOff x="4328868" y="5502988"/>
            <a:chExt cx="500307" cy="493774"/>
          </a:xfrm>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9" name="Group 28"/>
          <p:cNvGrpSpPr/>
          <p:nvPr userDrawn="1"/>
        </p:nvGrpSpPr>
        <p:grpSpPr>
          <a:xfrm flipH="1">
            <a:off x="933709" y="6409326"/>
            <a:ext cx="224083" cy="221156"/>
            <a:chOff x="4328868" y="5502988"/>
            <a:chExt cx="500307" cy="493774"/>
          </a:xfrm>
        </p:grpSpPr>
        <p:sp>
          <p:nvSpPr>
            <p:cNvPr id="30" name="Freeform 2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2" name="Straight Connector 3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9177204"/>
      </p:ext>
    </p:extLst>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43475" y="1228727"/>
            <a:ext cx="2362200" cy="3260725"/>
          </a:xfrm>
        </p:spPr>
        <p:txBody>
          <a:bodyPr>
            <a:normAutofit/>
          </a:bodyPr>
          <a:lstStyle>
            <a:lvl1pPr>
              <a:defRPr sz="1600">
                <a:solidFill>
                  <a:schemeClr val="accent2"/>
                </a:solidFill>
              </a:defRPr>
            </a:lvl1pPr>
          </a:lstStyle>
          <a:p>
            <a:endParaRPr lang="id-ID" dirty="0"/>
          </a:p>
        </p:txBody>
      </p:sp>
      <p:grpSp>
        <p:nvGrpSpPr>
          <p:cNvPr id="23" name="Group 22"/>
          <p:cNvGrpSpPr/>
          <p:nvPr userDrawn="1"/>
        </p:nvGrpSpPr>
        <p:grpSpPr>
          <a:xfrm>
            <a:off x="347418" y="6409326"/>
            <a:ext cx="224083"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6"/>
            <a:ext cx="224083"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83401932"/>
      </p:ext>
    </p:extLst>
  </p:cSld>
  <p:clrMapOvr>
    <a:masterClrMapping/>
  </p:clrMapOvr>
  <p:transition spd="slow">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1222376" y="1945433"/>
            <a:ext cx="3106739" cy="2016211"/>
          </a:xfrm>
        </p:spPr>
        <p:txBody>
          <a:bodyPr>
            <a:normAutofit/>
          </a:bodyPr>
          <a:lstStyle>
            <a:lvl1pPr>
              <a:defRPr sz="2000">
                <a:solidFill>
                  <a:schemeClr val="accent2"/>
                </a:solidFill>
              </a:defRPr>
            </a:lvl1pPr>
          </a:lstStyle>
          <a:p>
            <a:endParaRPr lang="id-ID"/>
          </a:p>
        </p:txBody>
      </p:sp>
      <p:sp>
        <p:nvSpPr>
          <p:cNvPr id="9" name="Picture Placeholder 2"/>
          <p:cNvSpPr>
            <a:spLocks noGrp="1"/>
          </p:cNvSpPr>
          <p:nvPr>
            <p:ph type="pic" sz="quarter" idx="11"/>
          </p:nvPr>
        </p:nvSpPr>
        <p:spPr>
          <a:xfrm>
            <a:off x="4533785" y="1945433"/>
            <a:ext cx="3106739" cy="2016211"/>
          </a:xfrm>
        </p:spPr>
        <p:txBody>
          <a:bodyPr>
            <a:normAutofit/>
          </a:bodyPr>
          <a:lstStyle>
            <a:lvl1pPr>
              <a:defRPr sz="2000">
                <a:solidFill>
                  <a:schemeClr val="accent2"/>
                </a:solidFill>
              </a:defRPr>
            </a:lvl1pPr>
          </a:lstStyle>
          <a:p>
            <a:endParaRPr lang="id-ID"/>
          </a:p>
        </p:txBody>
      </p:sp>
      <p:sp>
        <p:nvSpPr>
          <p:cNvPr id="10" name="Picture Placeholder 2"/>
          <p:cNvSpPr>
            <a:spLocks noGrp="1"/>
          </p:cNvSpPr>
          <p:nvPr>
            <p:ph type="pic" sz="quarter" idx="12"/>
          </p:nvPr>
        </p:nvSpPr>
        <p:spPr>
          <a:xfrm>
            <a:off x="7858048" y="1945433"/>
            <a:ext cx="3106739" cy="2016211"/>
          </a:xfrm>
        </p:spPr>
        <p:txBody>
          <a:bodyPr>
            <a:normAutofit/>
          </a:bodyPr>
          <a:lstStyle>
            <a:lvl1pPr>
              <a:defRPr sz="2000">
                <a:solidFill>
                  <a:schemeClr val="accent2"/>
                </a:solidFill>
              </a:defRPr>
            </a:lvl1pPr>
          </a:lstStyle>
          <a:p>
            <a:endParaRPr lang="id-ID"/>
          </a:p>
        </p:txBody>
      </p:sp>
      <p:sp>
        <p:nvSpPr>
          <p:cNvPr id="11" name="Picture Placeholder 2"/>
          <p:cNvSpPr>
            <a:spLocks noGrp="1"/>
          </p:cNvSpPr>
          <p:nvPr>
            <p:ph type="pic" sz="quarter" idx="13"/>
          </p:nvPr>
        </p:nvSpPr>
        <p:spPr>
          <a:xfrm>
            <a:off x="1222376" y="4177345"/>
            <a:ext cx="3106739" cy="2016211"/>
          </a:xfrm>
        </p:spPr>
        <p:txBody>
          <a:bodyPr>
            <a:normAutofit/>
          </a:bodyPr>
          <a:lstStyle>
            <a:lvl1pPr>
              <a:defRPr sz="2000">
                <a:solidFill>
                  <a:schemeClr val="accent2"/>
                </a:solidFill>
              </a:defRPr>
            </a:lvl1pPr>
          </a:lstStyle>
          <a:p>
            <a:endParaRPr lang="id-ID"/>
          </a:p>
        </p:txBody>
      </p:sp>
      <p:sp>
        <p:nvSpPr>
          <p:cNvPr id="12" name="Picture Placeholder 2"/>
          <p:cNvSpPr>
            <a:spLocks noGrp="1"/>
          </p:cNvSpPr>
          <p:nvPr>
            <p:ph type="pic" sz="quarter" idx="14"/>
          </p:nvPr>
        </p:nvSpPr>
        <p:spPr>
          <a:xfrm>
            <a:off x="4533785" y="4177345"/>
            <a:ext cx="3106739" cy="2016211"/>
          </a:xfrm>
        </p:spPr>
        <p:txBody>
          <a:bodyPr>
            <a:normAutofit/>
          </a:bodyPr>
          <a:lstStyle>
            <a:lvl1pPr>
              <a:defRPr sz="2000">
                <a:solidFill>
                  <a:schemeClr val="accent2"/>
                </a:solidFill>
              </a:defRPr>
            </a:lvl1pPr>
          </a:lstStyle>
          <a:p>
            <a:endParaRPr lang="id-ID"/>
          </a:p>
        </p:txBody>
      </p:sp>
      <p:sp>
        <p:nvSpPr>
          <p:cNvPr id="13" name="Picture Placeholder 2"/>
          <p:cNvSpPr>
            <a:spLocks noGrp="1"/>
          </p:cNvSpPr>
          <p:nvPr>
            <p:ph type="pic" sz="quarter" idx="15"/>
          </p:nvPr>
        </p:nvSpPr>
        <p:spPr>
          <a:xfrm>
            <a:off x="7858048" y="4177345"/>
            <a:ext cx="3106739" cy="2016211"/>
          </a:xfrm>
        </p:spPr>
        <p:txBody>
          <a:bodyPr>
            <a:normAutofit/>
          </a:bodyPr>
          <a:lstStyle>
            <a:lvl1pPr>
              <a:defRPr sz="2000">
                <a:solidFill>
                  <a:schemeClr val="accent2"/>
                </a:solidFill>
              </a:defRPr>
            </a:lvl1pPr>
          </a:lstStyle>
          <a:p>
            <a:endParaRPr lang="id-ID"/>
          </a:p>
        </p:txBody>
      </p:sp>
      <p:sp>
        <p:nvSpPr>
          <p:cNvPr id="14" name="Freeform 5"/>
          <p:cNvSpPr>
            <a:spLocks/>
          </p:cNvSpPr>
          <p:nvPr userDrawn="1"/>
        </p:nvSpPr>
        <p:spPr bwMode="auto">
          <a:xfrm flipH="1">
            <a:off x="9305256" y="2655844"/>
            <a:ext cx="1337469"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36" tIns="45718" rIns="91436" bIns="45718" numCol="1" anchor="t" anchorCtr="0" compatLnSpc="1">
            <a:prstTxWarp prst="textNoShape">
              <a:avLst/>
            </a:prstTxWarp>
          </a:bodyPr>
          <a:lstStyle/>
          <a:p>
            <a:endParaRPr lang="id-ID" sz="1500" dirty="0">
              <a:solidFill>
                <a:schemeClr val="accent2"/>
              </a:solidFill>
            </a:endParaRPr>
          </a:p>
        </p:txBody>
      </p:sp>
      <p:sp>
        <p:nvSpPr>
          <p:cNvPr id="18" name="Freeform 5"/>
          <p:cNvSpPr>
            <a:spLocks/>
          </p:cNvSpPr>
          <p:nvPr userDrawn="1"/>
        </p:nvSpPr>
        <p:spPr bwMode="auto">
          <a:xfrm flipH="1">
            <a:off x="10870156" y="3855256"/>
            <a:ext cx="52144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36" tIns="45718" rIns="91436" bIns="45718" numCol="1" anchor="t" anchorCtr="0" compatLnSpc="1">
            <a:prstTxWarp prst="textNoShape">
              <a:avLst/>
            </a:prstTxWarp>
          </a:bodyPr>
          <a:lstStyle/>
          <a:p>
            <a:endParaRPr lang="id-ID" sz="1500" dirty="0">
              <a:solidFill>
                <a:schemeClr val="accent2"/>
              </a:solidFill>
            </a:endParaRPr>
          </a:p>
        </p:txBody>
      </p:sp>
      <p:sp>
        <p:nvSpPr>
          <p:cNvPr id="19" name="Freeform 5"/>
          <p:cNvSpPr>
            <a:spLocks/>
          </p:cNvSpPr>
          <p:nvPr userDrawn="1"/>
        </p:nvSpPr>
        <p:spPr bwMode="auto">
          <a:xfrm flipH="1">
            <a:off x="8352861" y="2453990"/>
            <a:ext cx="52176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36" tIns="45718" rIns="91436" bIns="45718" numCol="1" anchor="t" anchorCtr="0" compatLnSpc="1">
            <a:prstTxWarp prst="textNoShape">
              <a:avLst/>
            </a:prstTxWarp>
          </a:bodyPr>
          <a:lstStyle/>
          <a:p>
            <a:endParaRPr lang="id-ID" sz="1500" dirty="0">
              <a:solidFill>
                <a:schemeClr val="accent2"/>
              </a:solidFill>
            </a:endParaRPr>
          </a:p>
        </p:txBody>
      </p:sp>
      <p:grpSp>
        <p:nvGrpSpPr>
          <p:cNvPr id="31" name="Group 30"/>
          <p:cNvGrpSpPr/>
          <p:nvPr userDrawn="1"/>
        </p:nvGrpSpPr>
        <p:grpSpPr>
          <a:xfrm>
            <a:off x="347418" y="6409326"/>
            <a:ext cx="224083" cy="221156"/>
            <a:chOff x="4328868" y="5502988"/>
            <a:chExt cx="500307" cy="493774"/>
          </a:xfrm>
        </p:grpSpPr>
        <p:sp>
          <p:nvSpPr>
            <p:cNvPr id="32" name="Freeform 3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4" name="Group 33"/>
          <p:cNvGrpSpPr/>
          <p:nvPr userDrawn="1"/>
        </p:nvGrpSpPr>
        <p:grpSpPr>
          <a:xfrm flipH="1">
            <a:off x="933709" y="6409326"/>
            <a:ext cx="224083" cy="221156"/>
            <a:chOff x="4328868" y="5502988"/>
            <a:chExt cx="500307" cy="493774"/>
          </a:xfrm>
        </p:grpSpPr>
        <p:sp>
          <p:nvSpPr>
            <p:cNvPr id="35" name="Freeform 3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3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7" name="Straight Connector 36"/>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651508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192214" y="2152651"/>
            <a:ext cx="3206751" cy="3138488"/>
          </a:xfrm>
        </p:spPr>
        <p:txBody>
          <a:bodyPr>
            <a:normAutofit/>
          </a:bodyPr>
          <a:lstStyle>
            <a:lvl1pPr>
              <a:defRPr sz="1600">
                <a:solidFill>
                  <a:schemeClr val="accent2"/>
                </a:solidFill>
              </a:defRPr>
            </a:lvl1pPr>
          </a:lstStyle>
          <a:p>
            <a:endParaRPr lang="id-ID"/>
          </a:p>
        </p:txBody>
      </p:sp>
      <p:sp>
        <p:nvSpPr>
          <p:cNvPr id="16" name="Picture Placeholder 14"/>
          <p:cNvSpPr>
            <a:spLocks noGrp="1"/>
          </p:cNvSpPr>
          <p:nvPr>
            <p:ph type="pic" sz="quarter" idx="11"/>
          </p:nvPr>
        </p:nvSpPr>
        <p:spPr>
          <a:xfrm>
            <a:off x="4487823" y="2152651"/>
            <a:ext cx="3206751" cy="3138488"/>
          </a:xfrm>
        </p:spPr>
        <p:txBody>
          <a:bodyPr>
            <a:normAutofit/>
          </a:bodyPr>
          <a:lstStyle>
            <a:lvl1pPr>
              <a:defRPr sz="1600">
                <a:solidFill>
                  <a:schemeClr val="accent2"/>
                </a:solidFill>
              </a:defRPr>
            </a:lvl1pPr>
          </a:lstStyle>
          <a:p>
            <a:endParaRPr lang="id-ID"/>
          </a:p>
        </p:txBody>
      </p:sp>
      <p:sp>
        <p:nvSpPr>
          <p:cNvPr id="17" name="Picture Placeholder 14"/>
          <p:cNvSpPr>
            <a:spLocks noGrp="1"/>
          </p:cNvSpPr>
          <p:nvPr>
            <p:ph type="pic" sz="quarter" idx="12"/>
          </p:nvPr>
        </p:nvSpPr>
        <p:spPr>
          <a:xfrm>
            <a:off x="7809926" y="2152651"/>
            <a:ext cx="3206751" cy="3138488"/>
          </a:xfrm>
        </p:spPr>
        <p:txBody>
          <a:bodyPr>
            <a:normAutofit/>
          </a:bodyPr>
          <a:lstStyle>
            <a:lvl1pPr>
              <a:defRPr sz="1600">
                <a:solidFill>
                  <a:schemeClr val="accent2"/>
                </a:solidFill>
              </a:defRPr>
            </a:lvl1pPr>
          </a:lstStyle>
          <a:p>
            <a:endParaRPr lang="id-ID"/>
          </a:p>
        </p:txBody>
      </p:sp>
      <p:grpSp>
        <p:nvGrpSpPr>
          <p:cNvPr id="28" name="Group 27"/>
          <p:cNvGrpSpPr/>
          <p:nvPr userDrawn="1"/>
        </p:nvGrpSpPr>
        <p:grpSpPr>
          <a:xfrm>
            <a:off x="347418" y="6409326"/>
            <a:ext cx="224083" cy="221156"/>
            <a:chOff x="4328868" y="5502988"/>
            <a:chExt cx="500307" cy="493774"/>
          </a:xfrm>
        </p:grpSpPr>
        <p:sp>
          <p:nvSpPr>
            <p:cNvPr id="29" name="Freeform 2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p:cNvGrpSpPr/>
          <p:nvPr userDrawn="1"/>
        </p:nvGrpSpPr>
        <p:grpSpPr>
          <a:xfrm flipH="1">
            <a:off x="933709" y="6409326"/>
            <a:ext cx="224083" cy="221156"/>
            <a:chOff x="4328868" y="5502988"/>
            <a:chExt cx="500307" cy="493774"/>
          </a:xfrm>
        </p:grpSpPr>
        <p:sp>
          <p:nvSpPr>
            <p:cNvPr id="32" name="Freeform 3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4" name="Straight Connector 3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16734137"/>
      </p:ext>
    </p:extLst>
  </p:cSld>
  <p:clrMapOvr>
    <a:masterClrMapping/>
  </p:clrMapOvr>
  <p:transition spd="slow">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Picture Placeholder 3"/>
          <p:cNvSpPr>
            <a:spLocks noGrp="1"/>
          </p:cNvSpPr>
          <p:nvPr>
            <p:ph type="pic" sz="quarter" idx="10"/>
          </p:nvPr>
        </p:nvSpPr>
        <p:spPr>
          <a:xfrm>
            <a:off x="1045467" y="2283009"/>
            <a:ext cx="4969744" cy="3753339"/>
          </a:xfrm>
        </p:spPr>
        <p:txBody>
          <a:bodyPr>
            <a:normAutofit/>
          </a:bodyPr>
          <a:lstStyle>
            <a:lvl1pPr>
              <a:defRPr sz="1900">
                <a:solidFill>
                  <a:schemeClr val="accent2"/>
                </a:solidFill>
              </a:defRPr>
            </a:lvl1pPr>
          </a:lstStyle>
          <a:p>
            <a:endParaRPr lang="id-ID"/>
          </a:p>
        </p:txBody>
      </p:sp>
      <p:sp>
        <p:nvSpPr>
          <p:cNvPr id="9" name="Picture Placeholder 3"/>
          <p:cNvSpPr>
            <a:spLocks noGrp="1"/>
          </p:cNvSpPr>
          <p:nvPr>
            <p:ph type="pic" sz="quarter" idx="11"/>
          </p:nvPr>
        </p:nvSpPr>
        <p:spPr>
          <a:xfrm>
            <a:off x="6516763" y="2283009"/>
            <a:ext cx="4969744" cy="3753339"/>
          </a:xfrm>
        </p:spPr>
        <p:txBody>
          <a:bodyPr>
            <a:normAutofit/>
          </a:bodyPr>
          <a:lstStyle>
            <a:lvl1pPr>
              <a:defRPr sz="1900">
                <a:solidFill>
                  <a:schemeClr val="accent2"/>
                </a:solidFill>
              </a:defRPr>
            </a:lvl1pPr>
          </a:lstStyle>
          <a:p>
            <a:endParaRPr lang="id-ID"/>
          </a:p>
        </p:txBody>
      </p:sp>
      <p:grpSp>
        <p:nvGrpSpPr>
          <p:cNvPr id="24" name="Group 23"/>
          <p:cNvGrpSpPr/>
          <p:nvPr userDrawn="1"/>
        </p:nvGrpSpPr>
        <p:grpSpPr>
          <a:xfrm>
            <a:off x="347418" y="6409326"/>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6"/>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23994634"/>
      </p:ext>
    </p:extLst>
  </p:cSld>
  <p:clrMapOvr>
    <a:masterClrMapping/>
  </p:clrMapOvr>
  <p:transition spd="slow">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045467" y="2283009"/>
            <a:ext cx="4969744" cy="3753339"/>
          </a:xfrm>
        </p:spPr>
        <p:txBody>
          <a:bodyPr>
            <a:normAutofit/>
          </a:bodyPr>
          <a:lstStyle>
            <a:lvl1pPr>
              <a:defRPr sz="2000">
                <a:solidFill>
                  <a:schemeClr val="accent2"/>
                </a:solidFill>
              </a:defRPr>
            </a:lvl1pPr>
          </a:lstStyle>
          <a:p>
            <a:endParaRPr lang="id-ID"/>
          </a:p>
        </p:txBody>
      </p:sp>
      <p:grpSp>
        <p:nvGrpSpPr>
          <p:cNvPr id="23" name="Group 22"/>
          <p:cNvGrpSpPr/>
          <p:nvPr userDrawn="1"/>
        </p:nvGrpSpPr>
        <p:grpSpPr>
          <a:xfrm>
            <a:off x="347418" y="6409326"/>
            <a:ext cx="224083"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6"/>
            <a:ext cx="224083"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36247412"/>
      </p:ext>
    </p:extLst>
  </p:cSld>
  <p:clrMapOvr>
    <a:masterClrMapping/>
  </p:clrMapOvr>
  <p:transition spd="slow">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1"/>
            <a:ext cx="12192000" cy="3143251"/>
          </a:xfrm>
        </p:spPr>
        <p:txBody>
          <a:bodyPr>
            <a:normAutofit/>
          </a:bodyPr>
          <a:lstStyle>
            <a:lvl1pPr>
              <a:defRPr sz="2000">
                <a:solidFill>
                  <a:schemeClr val="accent2"/>
                </a:solidFill>
              </a:defRPr>
            </a:lvl1pPr>
          </a:lstStyle>
          <a:p>
            <a:endParaRPr lang="id-ID"/>
          </a:p>
        </p:txBody>
      </p:sp>
      <p:sp>
        <p:nvSpPr>
          <p:cNvPr id="8" name="Picture Placeholder 3"/>
          <p:cNvSpPr>
            <a:spLocks noGrp="1"/>
          </p:cNvSpPr>
          <p:nvPr>
            <p:ph type="pic" sz="quarter" idx="11"/>
          </p:nvPr>
        </p:nvSpPr>
        <p:spPr>
          <a:xfrm>
            <a:off x="1456591" y="1280870"/>
            <a:ext cx="1550340" cy="2598991"/>
          </a:xfrm>
        </p:spPr>
        <p:txBody>
          <a:bodyPr>
            <a:normAutofit/>
          </a:bodyPr>
          <a:lstStyle>
            <a:lvl1pPr>
              <a:defRPr sz="1900">
                <a:solidFill>
                  <a:schemeClr val="accent2"/>
                </a:solidFill>
              </a:defRPr>
            </a:lvl1pPr>
          </a:lstStyle>
          <a:p>
            <a:endParaRPr lang="id-ID" dirty="0"/>
          </a:p>
        </p:txBody>
      </p:sp>
      <p:sp>
        <p:nvSpPr>
          <p:cNvPr id="9" name="Picture Placeholder 3"/>
          <p:cNvSpPr>
            <a:spLocks noGrp="1"/>
          </p:cNvSpPr>
          <p:nvPr>
            <p:ph type="pic" sz="quarter" idx="10"/>
          </p:nvPr>
        </p:nvSpPr>
        <p:spPr>
          <a:xfrm>
            <a:off x="2855740" y="839413"/>
            <a:ext cx="1776413" cy="2977979"/>
          </a:xfrm>
        </p:spPr>
        <p:txBody>
          <a:bodyPr>
            <a:normAutofit/>
          </a:bodyPr>
          <a:lstStyle>
            <a:lvl1pPr>
              <a:defRPr sz="1900">
                <a:solidFill>
                  <a:schemeClr val="accent2"/>
                </a:solidFill>
              </a:defRPr>
            </a:lvl1pPr>
          </a:lstStyle>
          <a:p>
            <a:endParaRPr lang="id-ID" dirty="0"/>
          </a:p>
        </p:txBody>
      </p:sp>
      <p:grpSp>
        <p:nvGrpSpPr>
          <p:cNvPr id="25" name="Group 24"/>
          <p:cNvGrpSpPr/>
          <p:nvPr userDrawn="1"/>
        </p:nvGrpSpPr>
        <p:grpSpPr>
          <a:xfrm>
            <a:off x="347418" y="6409326"/>
            <a:ext cx="224083"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6"/>
            <a:ext cx="224083"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27833922"/>
      </p:ext>
    </p:extLst>
  </p:cSld>
  <p:clrMapOvr>
    <a:masterClrMapping/>
  </p:clrMapOvr>
  <p:transition spd="slow">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5266301" y="3164619"/>
            <a:ext cx="6819991" cy="4020519"/>
          </a:xfrm>
        </p:spPr>
        <p:txBody>
          <a:bodyPr>
            <a:normAutofit/>
          </a:bodyPr>
          <a:lstStyle>
            <a:lvl1pPr>
              <a:defRPr sz="1900">
                <a:solidFill>
                  <a:schemeClr val="accent2"/>
                </a:solidFill>
              </a:defRPr>
            </a:lvl1pPr>
          </a:lstStyle>
          <a:p>
            <a:endParaRPr lang="id-ID" dirty="0"/>
          </a:p>
        </p:txBody>
      </p:sp>
      <p:grpSp>
        <p:nvGrpSpPr>
          <p:cNvPr id="23" name="Group 22"/>
          <p:cNvGrpSpPr/>
          <p:nvPr userDrawn="1"/>
        </p:nvGrpSpPr>
        <p:grpSpPr>
          <a:xfrm>
            <a:off x="347418" y="6409326"/>
            <a:ext cx="224083"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6"/>
            <a:ext cx="224083"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40078244"/>
      </p:ext>
    </p:extLst>
  </p:cSld>
  <p:clrMapOvr>
    <a:masterClrMapping/>
  </p:clrMapOvr>
  <p:transition spd="slow">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3813"/>
            <a:ext cx="12192000" cy="4117976"/>
          </a:xfrm>
        </p:spPr>
        <p:txBody>
          <a:bodyPr/>
          <a:lstStyle>
            <a:lvl1pPr>
              <a:defRPr>
                <a:solidFill>
                  <a:schemeClr val="accent2"/>
                </a:solidFill>
              </a:defRPr>
            </a:lvl1pPr>
          </a:lstStyle>
          <a:p>
            <a:endParaRPr lang="id-ID"/>
          </a:p>
        </p:txBody>
      </p:sp>
      <p:sp>
        <p:nvSpPr>
          <p:cNvPr id="8" name="Picture Placeholder 3"/>
          <p:cNvSpPr>
            <a:spLocks noGrp="1"/>
          </p:cNvSpPr>
          <p:nvPr>
            <p:ph type="pic" sz="quarter" idx="10"/>
          </p:nvPr>
        </p:nvSpPr>
        <p:spPr>
          <a:xfrm>
            <a:off x="6502324" y="662475"/>
            <a:ext cx="2734983" cy="29698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83" h="2969860">
                <a:moveTo>
                  <a:pt x="0" y="317241"/>
                </a:moveTo>
                <a:lnTo>
                  <a:pt x="1363383" y="0"/>
                </a:lnTo>
                <a:lnTo>
                  <a:pt x="2734983" y="2521990"/>
                </a:lnTo>
                <a:lnTo>
                  <a:pt x="1408923" y="2969860"/>
                </a:lnTo>
                <a:lnTo>
                  <a:pt x="0" y="317241"/>
                </a:lnTo>
                <a:close/>
              </a:path>
            </a:pathLst>
          </a:custGeom>
        </p:spPr>
        <p:txBody>
          <a:bodyPr>
            <a:normAutofit/>
          </a:bodyPr>
          <a:lstStyle>
            <a:lvl1pPr>
              <a:defRPr sz="1600">
                <a:solidFill>
                  <a:schemeClr val="bg1"/>
                </a:solidFill>
              </a:defRPr>
            </a:lvl1pPr>
          </a:lstStyle>
          <a:p>
            <a:endParaRPr lang="id-ID" dirty="0"/>
          </a:p>
        </p:txBody>
      </p:sp>
      <p:grpSp>
        <p:nvGrpSpPr>
          <p:cNvPr id="24" name="Group 23"/>
          <p:cNvGrpSpPr/>
          <p:nvPr userDrawn="1"/>
        </p:nvGrpSpPr>
        <p:grpSpPr>
          <a:xfrm>
            <a:off x="347418" y="6409326"/>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6"/>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41102171"/>
      </p:ext>
    </p:extLst>
  </p:cSld>
  <p:clrMapOvr>
    <a:masterClrMapping/>
  </p:clrMapOvr>
  <p:transition spd="slow">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Rectangle 8"/>
          <p:cNvSpPr/>
          <p:nvPr userDrawn="1"/>
        </p:nvSpPr>
        <p:spPr>
          <a:xfrm>
            <a:off x="-3" y="2"/>
            <a:ext cx="12187315" cy="4000500"/>
          </a:xfrm>
          <a:prstGeom prst="rect">
            <a:avLst/>
          </a:prstGeom>
          <a:pattFill prst="pct90">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10" name="Picture Placeholder 2"/>
          <p:cNvSpPr>
            <a:spLocks noGrp="1"/>
          </p:cNvSpPr>
          <p:nvPr>
            <p:ph type="pic" sz="quarter" idx="10"/>
          </p:nvPr>
        </p:nvSpPr>
        <p:spPr>
          <a:xfrm>
            <a:off x="4265101" y="1704101"/>
            <a:ext cx="3633145" cy="2288465"/>
          </a:xfrm>
        </p:spPr>
        <p:txBody>
          <a:bodyPr>
            <a:normAutofit/>
          </a:bodyPr>
          <a:lstStyle>
            <a:lvl1pPr>
              <a:defRPr sz="2000">
                <a:solidFill>
                  <a:schemeClr val="accent2"/>
                </a:solidFill>
              </a:defRPr>
            </a:lvl1pPr>
          </a:lstStyle>
          <a:p>
            <a:endParaRPr lang="id-ID"/>
          </a:p>
        </p:txBody>
      </p:sp>
      <p:grpSp>
        <p:nvGrpSpPr>
          <p:cNvPr id="24" name="Group 23"/>
          <p:cNvGrpSpPr/>
          <p:nvPr userDrawn="1"/>
        </p:nvGrpSpPr>
        <p:grpSpPr>
          <a:xfrm>
            <a:off x="347418" y="6409326"/>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6"/>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201617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6" name="Group 5"/>
          <p:cNvGrpSpPr/>
          <p:nvPr userDrawn="1"/>
        </p:nvGrpSpPr>
        <p:grpSpPr>
          <a:xfrm>
            <a:off x="347418" y="6409326"/>
            <a:ext cx="224083" cy="221156"/>
            <a:chOff x="4328868" y="5502988"/>
            <a:chExt cx="500307" cy="493774"/>
          </a:xfrm>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 name="Group 9"/>
          <p:cNvGrpSpPr/>
          <p:nvPr userDrawn="1"/>
        </p:nvGrpSpPr>
        <p:grpSpPr>
          <a:xfrm flipH="1">
            <a:off x="933709" y="6409326"/>
            <a:ext cx="224083" cy="221156"/>
            <a:chOff x="4328868" y="5502988"/>
            <a:chExt cx="500307" cy="493774"/>
          </a:xfrm>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4" name="Straight Connector 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8734482"/>
      </p:ext>
    </p:extLst>
  </p:cSld>
  <p:clrMapOvr>
    <a:masterClrMapping/>
  </p:clrMapOvr>
  <p:transition spd="slow">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2140434"/>
            <a:ext cx="12192000" cy="3241193"/>
          </a:xfrm>
        </p:spPr>
        <p:txBody>
          <a:bodyPr/>
          <a:lstStyle>
            <a:lvl1pPr>
              <a:defRPr>
                <a:solidFill>
                  <a:schemeClr val="accent2"/>
                </a:solidFill>
              </a:defRPr>
            </a:lvl1pPr>
          </a:lstStyle>
          <a:p>
            <a:endParaRPr lang="id-ID"/>
          </a:p>
        </p:txBody>
      </p:sp>
      <p:grpSp>
        <p:nvGrpSpPr>
          <p:cNvPr id="23" name="Group 22"/>
          <p:cNvGrpSpPr/>
          <p:nvPr userDrawn="1"/>
        </p:nvGrpSpPr>
        <p:grpSpPr>
          <a:xfrm>
            <a:off x="347418" y="6409326"/>
            <a:ext cx="224083"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6"/>
            <a:ext cx="224083"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47196662"/>
      </p:ext>
    </p:extLst>
  </p:cSld>
  <p:clrMapOvr>
    <a:masterClrMapping/>
  </p:clrMapOvr>
  <p:transition spd="slow">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8" y="3516315"/>
            <a:ext cx="1366837" cy="1366837"/>
          </a:xfrm>
          <a:prstGeom prst="ellipse">
            <a:avLst/>
          </a:prstGeom>
          <a:ln w="57150">
            <a:solidFill>
              <a:schemeClr val="accent1"/>
            </a:solidFill>
          </a:ln>
        </p:spPr>
        <p:txBody>
          <a:bodyPr>
            <a:normAutofit/>
          </a:bodyPr>
          <a:lstStyle>
            <a:lvl1pPr>
              <a:defRPr sz="1500">
                <a:solidFill>
                  <a:schemeClr val="accent2"/>
                </a:solidFill>
              </a:defRPr>
            </a:lvl1pPr>
          </a:lstStyle>
          <a:p>
            <a:endParaRPr lang="id-ID"/>
          </a:p>
        </p:txBody>
      </p:sp>
      <p:sp>
        <p:nvSpPr>
          <p:cNvPr id="16" name="Picture Placeholder 3"/>
          <p:cNvSpPr>
            <a:spLocks noGrp="1"/>
          </p:cNvSpPr>
          <p:nvPr>
            <p:ph type="pic" sz="quarter" idx="11"/>
          </p:nvPr>
        </p:nvSpPr>
        <p:spPr>
          <a:xfrm>
            <a:off x="9529059" y="4823211"/>
            <a:ext cx="1366837" cy="1366837"/>
          </a:xfrm>
          <a:prstGeom prst="ellipse">
            <a:avLst/>
          </a:prstGeom>
          <a:ln w="57150">
            <a:solidFill>
              <a:schemeClr val="accent2"/>
            </a:solidFill>
          </a:ln>
        </p:spPr>
        <p:txBody>
          <a:bodyPr>
            <a:normAutofit/>
          </a:bodyPr>
          <a:lstStyle>
            <a:lvl1pPr>
              <a:defRPr sz="1500">
                <a:solidFill>
                  <a:schemeClr val="accent5"/>
                </a:solidFill>
              </a:defRPr>
            </a:lvl1pPr>
          </a:lstStyle>
          <a:p>
            <a:endParaRPr lang="id-ID" dirty="0"/>
          </a:p>
        </p:txBody>
      </p:sp>
      <p:grpSp>
        <p:nvGrpSpPr>
          <p:cNvPr id="25" name="Group 24"/>
          <p:cNvGrpSpPr/>
          <p:nvPr userDrawn="1"/>
        </p:nvGrpSpPr>
        <p:grpSpPr>
          <a:xfrm>
            <a:off x="347418" y="6409326"/>
            <a:ext cx="224083"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6"/>
            <a:ext cx="224083"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04022269"/>
      </p:ext>
    </p:extLst>
  </p:cSld>
  <p:clrMapOvr>
    <a:masterClrMapping/>
  </p:clrMapOvr>
  <p:transition spd="slow">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8" y="3614792"/>
            <a:ext cx="1366837" cy="1366837"/>
          </a:xfrm>
          <a:prstGeom prst="ellipse">
            <a:avLst/>
          </a:prstGeom>
          <a:ln w="57150">
            <a:solidFill>
              <a:schemeClr val="accent5"/>
            </a:solidFill>
          </a:ln>
        </p:spPr>
        <p:txBody>
          <a:bodyPr>
            <a:normAutofit/>
          </a:bodyPr>
          <a:lstStyle>
            <a:lvl1pPr>
              <a:defRPr sz="1500">
                <a:solidFill>
                  <a:schemeClr val="accent2"/>
                </a:solidFill>
              </a:defRPr>
            </a:lvl1pPr>
          </a:lstStyle>
          <a:p>
            <a:endParaRPr lang="id-ID" dirty="0"/>
          </a:p>
        </p:txBody>
      </p:sp>
      <p:sp>
        <p:nvSpPr>
          <p:cNvPr id="16" name="Picture Placeholder 3"/>
          <p:cNvSpPr>
            <a:spLocks noGrp="1"/>
          </p:cNvSpPr>
          <p:nvPr>
            <p:ph type="pic" sz="quarter" idx="11"/>
          </p:nvPr>
        </p:nvSpPr>
        <p:spPr>
          <a:xfrm>
            <a:off x="9529059" y="4921688"/>
            <a:ext cx="1366837" cy="1366837"/>
          </a:xfrm>
          <a:prstGeom prst="ellipse">
            <a:avLst/>
          </a:prstGeom>
          <a:ln w="57150">
            <a:solidFill>
              <a:schemeClr val="accent6"/>
            </a:solidFill>
          </a:ln>
        </p:spPr>
        <p:txBody>
          <a:bodyPr>
            <a:normAutofit/>
          </a:bodyPr>
          <a:lstStyle>
            <a:lvl1pPr>
              <a:defRPr sz="1500">
                <a:solidFill>
                  <a:schemeClr val="accent2"/>
                </a:solidFill>
              </a:defRPr>
            </a:lvl1pPr>
          </a:lstStyle>
          <a:p>
            <a:endParaRPr lang="id-ID" dirty="0"/>
          </a:p>
        </p:txBody>
      </p:sp>
      <p:sp>
        <p:nvSpPr>
          <p:cNvPr id="49" name="Picture Placeholder 3"/>
          <p:cNvSpPr>
            <a:spLocks noGrp="1"/>
          </p:cNvSpPr>
          <p:nvPr>
            <p:ph type="pic" sz="quarter" idx="12"/>
          </p:nvPr>
        </p:nvSpPr>
        <p:spPr>
          <a:xfrm>
            <a:off x="1296108" y="971204"/>
            <a:ext cx="1366837" cy="1366837"/>
          </a:xfrm>
          <a:prstGeom prst="ellipse">
            <a:avLst/>
          </a:prstGeom>
          <a:ln w="57150">
            <a:solidFill>
              <a:schemeClr val="accent3"/>
            </a:solidFill>
          </a:ln>
        </p:spPr>
        <p:txBody>
          <a:bodyPr>
            <a:normAutofit/>
          </a:bodyPr>
          <a:lstStyle>
            <a:lvl1pPr>
              <a:defRPr sz="1500">
                <a:solidFill>
                  <a:schemeClr val="accent2"/>
                </a:solidFill>
              </a:defRPr>
            </a:lvl1pPr>
          </a:lstStyle>
          <a:p>
            <a:endParaRPr lang="id-ID" dirty="0"/>
          </a:p>
        </p:txBody>
      </p:sp>
      <p:sp>
        <p:nvSpPr>
          <p:cNvPr id="50" name="Picture Placeholder 3"/>
          <p:cNvSpPr>
            <a:spLocks noGrp="1"/>
          </p:cNvSpPr>
          <p:nvPr>
            <p:ph type="pic" sz="quarter" idx="13"/>
          </p:nvPr>
        </p:nvSpPr>
        <p:spPr>
          <a:xfrm>
            <a:off x="9529059" y="2278100"/>
            <a:ext cx="1366837" cy="1366837"/>
          </a:xfrm>
          <a:prstGeom prst="ellipse">
            <a:avLst/>
          </a:prstGeom>
          <a:ln w="57150">
            <a:solidFill>
              <a:schemeClr val="accent4"/>
            </a:solidFill>
          </a:ln>
        </p:spPr>
        <p:txBody>
          <a:bodyPr>
            <a:normAutofit/>
          </a:bodyPr>
          <a:lstStyle>
            <a:lvl1pPr>
              <a:defRPr sz="1500">
                <a:solidFill>
                  <a:schemeClr val="accent2"/>
                </a:solidFill>
              </a:defRPr>
            </a:lvl1pPr>
          </a:lstStyle>
          <a:p>
            <a:endParaRPr lang="id-ID" dirty="0"/>
          </a:p>
        </p:txBody>
      </p:sp>
      <p:grpSp>
        <p:nvGrpSpPr>
          <p:cNvPr id="27" name="Group 26"/>
          <p:cNvGrpSpPr/>
          <p:nvPr userDrawn="1"/>
        </p:nvGrpSpPr>
        <p:grpSpPr>
          <a:xfrm>
            <a:off x="347418" y="6409326"/>
            <a:ext cx="224083" cy="221156"/>
            <a:chOff x="4328868" y="5502988"/>
            <a:chExt cx="500307" cy="493774"/>
          </a:xfrm>
        </p:grpSpPr>
        <p:sp>
          <p:nvSpPr>
            <p:cNvPr id="28" name="Freeform 2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0" name="Group 29"/>
          <p:cNvGrpSpPr/>
          <p:nvPr userDrawn="1"/>
        </p:nvGrpSpPr>
        <p:grpSpPr>
          <a:xfrm flipH="1">
            <a:off x="933709" y="6409326"/>
            <a:ext cx="224083" cy="221156"/>
            <a:chOff x="4328868" y="5502988"/>
            <a:chExt cx="500307" cy="493774"/>
          </a:xfrm>
        </p:grpSpPr>
        <p:sp>
          <p:nvSpPr>
            <p:cNvPr id="31" name="Freeform 3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3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3" name="Straight Connector 3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15788230"/>
      </p:ext>
    </p:extLst>
  </p:cSld>
  <p:clrMapOvr>
    <a:masterClrMapping/>
  </p:clrMapOvr>
  <p:transition spd="slow">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1296108" y="971204"/>
            <a:ext cx="1366837" cy="1366837"/>
          </a:xfrm>
          <a:prstGeom prst="ellipse">
            <a:avLst/>
          </a:prstGeom>
          <a:ln w="57150">
            <a:solidFill>
              <a:schemeClr val="accent2"/>
            </a:solidFill>
          </a:ln>
        </p:spPr>
        <p:txBody>
          <a:bodyPr>
            <a:normAutofit/>
          </a:bodyPr>
          <a:lstStyle>
            <a:lvl1pPr>
              <a:defRPr sz="1500">
                <a:solidFill>
                  <a:schemeClr val="accent5"/>
                </a:solidFill>
              </a:defRPr>
            </a:lvl1pPr>
          </a:lstStyle>
          <a:p>
            <a:endParaRPr lang="id-ID" dirty="0"/>
          </a:p>
        </p:txBody>
      </p:sp>
      <p:sp>
        <p:nvSpPr>
          <p:cNvPr id="10" name="Picture Placeholder 3"/>
          <p:cNvSpPr>
            <a:spLocks noGrp="1"/>
          </p:cNvSpPr>
          <p:nvPr>
            <p:ph type="pic" sz="quarter" idx="13"/>
          </p:nvPr>
        </p:nvSpPr>
        <p:spPr>
          <a:xfrm>
            <a:off x="9529059" y="2278100"/>
            <a:ext cx="1366837" cy="1366837"/>
          </a:xfrm>
          <a:prstGeom prst="ellipse">
            <a:avLst/>
          </a:prstGeom>
          <a:ln w="57150">
            <a:solidFill>
              <a:schemeClr val="accent3"/>
            </a:solidFill>
          </a:ln>
        </p:spPr>
        <p:txBody>
          <a:bodyPr>
            <a:normAutofit/>
          </a:bodyPr>
          <a:lstStyle>
            <a:lvl1pPr>
              <a:defRPr sz="1500">
                <a:solidFill>
                  <a:schemeClr val="accent2"/>
                </a:solidFill>
              </a:defRPr>
            </a:lvl1pPr>
          </a:lstStyle>
          <a:p>
            <a:endParaRPr lang="id-ID" dirty="0"/>
          </a:p>
        </p:txBody>
      </p:sp>
      <p:grpSp>
        <p:nvGrpSpPr>
          <p:cNvPr id="24" name="Group 23"/>
          <p:cNvGrpSpPr/>
          <p:nvPr userDrawn="1"/>
        </p:nvGrpSpPr>
        <p:grpSpPr>
          <a:xfrm>
            <a:off x="347418" y="6409326"/>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6"/>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41053276"/>
      </p:ext>
    </p:extLst>
  </p:cSld>
  <p:clrMapOvr>
    <a:masterClrMapping/>
  </p:clrMapOvr>
  <p:transition spd="slow">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grpSp>
        <p:nvGrpSpPr>
          <p:cNvPr id="24" name="Group 23"/>
          <p:cNvGrpSpPr/>
          <p:nvPr userDrawn="1"/>
        </p:nvGrpSpPr>
        <p:grpSpPr>
          <a:xfrm>
            <a:off x="347418" y="6409326"/>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6"/>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0"/>
          </p:nvPr>
        </p:nvSpPr>
        <p:spPr>
          <a:xfrm>
            <a:off x="4937127" y="3083111"/>
            <a:ext cx="2317751" cy="2317751"/>
          </a:xfrm>
          <a:prstGeom prst="ellipse">
            <a:avLst/>
          </a:prstGeom>
          <a:ln w="98425">
            <a:solidFill>
              <a:schemeClr val="accent6"/>
            </a:solidFill>
          </a:ln>
        </p:spPr>
        <p:txBody>
          <a:bodyPr>
            <a:normAutofit/>
          </a:bodyPr>
          <a:lstStyle>
            <a:lvl1pPr>
              <a:defRPr sz="2400">
                <a:solidFill>
                  <a:schemeClr val="accent2"/>
                </a:solidFill>
              </a:defRPr>
            </a:lvl1pPr>
          </a:lstStyle>
          <a:p>
            <a:endParaRPr lang="id-ID"/>
          </a:p>
        </p:txBody>
      </p:sp>
    </p:spTree>
    <p:extLst>
      <p:ext uri="{BB962C8B-B14F-4D97-AF65-F5344CB8AC3E}">
        <p14:creationId xmlns="" xmlns:p14="http://schemas.microsoft.com/office/powerpoint/2010/main" val="1035754428"/>
      </p:ext>
    </p:extLst>
  </p:cSld>
  <p:clrMapOvr>
    <a:masterClrMapping/>
  </p:clrMapOvr>
  <p:transition spd="slow">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399088"/>
          </a:xfrm>
        </p:spPr>
        <p:txBody>
          <a:bodyPr>
            <a:normAutofit/>
          </a:bodyPr>
          <a:lstStyle>
            <a:lvl1pPr>
              <a:defRPr sz="3600">
                <a:solidFill>
                  <a:schemeClr val="accent2"/>
                </a:solidFill>
              </a:defRPr>
            </a:lvl1pPr>
          </a:lstStyle>
          <a:p>
            <a:endParaRPr lang="id-ID"/>
          </a:p>
        </p:txBody>
      </p:sp>
      <p:grpSp>
        <p:nvGrpSpPr>
          <p:cNvPr id="24" name="Group 23"/>
          <p:cNvGrpSpPr/>
          <p:nvPr userDrawn="1"/>
        </p:nvGrpSpPr>
        <p:grpSpPr>
          <a:xfrm>
            <a:off x="347418" y="6409326"/>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6"/>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55193803"/>
      </p:ext>
    </p:extLst>
  </p:cSld>
  <p:clrMapOvr>
    <a:masterClrMapping/>
  </p:clrMapOvr>
  <p:transition spd="slow">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91" y="6247143"/>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a:endParaRPr lang="en-US" dirty="0"/>
          </a:p>
        </p:txBody>
      </p:sp>
      <p:sp>
        <p:nvSpPr>
          <p:cNvPr id="4" name="Slide Number Placeholder 4"/>
          <p:cNvSpPr>
            <a:spLocks noGrp="1"/>
          </p:cNvSpPr>
          <p:nvPr>
            <p:ph type="sldNum" sz="quarter" idx="12"/>
          </p:nvPr>
        </p:nvSpPr>
        <p:spPr>
          <a:xfrm>
            <a:off x="11643209" y="6340870"/>
            <a:ext cx="610241" cy="366183"/>
          </a:xfrm>
          <a:prstGeom prst="rect">
            <a:avLst/>
          </a:prstGeom>
        </p:spPr>
        <p:txBody>
          <a:bodyPr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55" indent="0">
              <a:buNone/>
              <a:defRPr sz="1600"/>
            </a:lvl2pPr>
            <a:lvl3pPr marL="1219110" indent="0">
              <a:buNone/>
              <a:defRPr sz="1300"/>
            </a:lvl3pPr>
            <a:lvl4pPr marL="1828664" indent="0">
              <a:buNone/>
              <a:defRPr sz="1200"/>
            </a:lvl4pPr>
            <a:lvl5pPr marL="2438218" indent="0">
              <a:buNone/>
              <a:defRPr sz="1200"/>
            </a:lvl5pPr>
            <a:lvl6pPr marL="3047772" indent="0">
              <a:buNone/>
              <a:defRPr sz="1200"/>
            </a:lvl6pPr>
            <a:lvl7pPr marL="3657327" indent="0">
              <a:buNone/>
              <a:defRPr sz="1200"/>
            </a:lvl7pPr>
            <a:lvl8pPr marL="4266880" indent="0">
              <a:buNone/>
              <a:defRPr sz="1200"/>
            </a:lvl8pPr>
            <a:lvl9pPr marL="4876435" indent="0">
              <a:buNone/>
              <a:defRPr sz="1200"/>
            </a:lvl9pPr>
          </a:lstStyle>
          <a:p>
            <a:pPr lvl="0"/>
            <a:r>
              <a:rPr lang="en-US" dirty="0"/>
              <a:t>Subtext Goes Here</a:t>
            </a:r>
          </a:p>
        </p:txBody>
      </p:sp>
    </p:spTree>
    <p:extLst>
      <p:ext uri="{BB962C8B-B14F-4D97-AF65-F5344CB8AC3E}">
        <p14:creationId xmlns:p14="http://schemas.microsoft.com/office/powerpoint/2010/main" xmlns="" val="2597560666"/>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82C926-329E-43DE-A990-3A07A2A534C7}" type="datetimeFigureOut">
              <a:rPr lang="zh-CN" altLang="en-US" smtClean="0"/>
              <a:pPr/>
              <a:t>2017/1/18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1C3CEF-B625-4558-9E75-934060632C1B}" type="slidenum">
              <a:rPr lang="zh-CN" altLang="en-US" smtClean="0"/>
              <a:pPr/>
              <a:t>‹#›</a:t>
            </a:fld>
            <a:endParaRPr lang="zh-CN" altLang="en-US"/>
          </a:p>
        </p:txBody>
      </p:sp>
    </p:spTree>
    <p:extLst>
      <p:ext uri="{BB962C8B-B14F-4D97-AF65-F5344CB8AC3E}">
        <p14:creationId xmlns:p14="http://schemas.microsoft.com/office/powerpoint/2010/main" xmlns="" val="13853405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1"/>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70" indent="0">
              <a:buNone/>
              <a:defRPr sz="1600"/>
            </a:lvl2pPr>
            <a:lvl3pPr marL="1219140" indent="0">
              <a:buNone/>
              <a:defRPr sz="1300"/>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dirty="0"/>
              <a:t>Subtext Goes Here</a:t>
            </a:r>
          </a:p>
        </p:txBody>
      </p:sp>
    </p:spTree>
    <p:extLst>
      <p:ext uri="{BB962C8B-B14F-4D97-AF65-F5344CB8AC3E}">
        <p14:creationId xmlns:p14="http://schemas.microsoft.com/office/powerpoint/2010/main" xmlns="" val="2861984684"/>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Free Blank With Footer">
    <p:spTree>
      <p:nvGrpSpPr>
        <p:cNvPr id="1" name=""/>
        <p:cNvGrpSpPr/>
        <p:nvPr/>
      </p:nvGrpSpPr>
      <p:grpSpPr>
        <a:xfrm>
          <a:off x="0" y="0"/>
          <a:ext cx="0" cy="0"/>
          <a:chOff x="0" y="0"/>
          <a:chExt cx="0" cy="0"/>
        </a:xfrm>
      </p:grpSpPr>
      <p:sp>
        <p:nvSpPr>
          <p:cNvPr id="7" name="Flowchart: Off-page Connector 6"/>
          <p:cNvSpPr/>
          <p:nvPr/>
        </p:nvSpPr>
        <p:spPr>
          <a:xfrm rot="5400000">
            <a:off x="11681290" y="6247142"/>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algn="ctr"/>
            <a:endParaRPr lang="en-US" dirty="0"/>
          </a:p>
        </p:txBody>
      </p:sp>
      <p:sp>
        <p:nvSpPr>
          <p:cNvPr id="4" name="Slide Number Placeholder 4"/>
          <p:cNvSpPr>
            <a:spLocks noGrp="1"/>
          </p:cNvSpPr>
          <p:nvPr>
            <p:ph type="sldNum" sz="quarter" idx="12"/>
          </p:nvPr>
        </p:nvSpPr>
        <p:spPr>
          <a:xfrm>
            <a:off x="11643208" y="6340869"/>
            <a:ext cx="610241" cy="366183"/>
          </a:xfrm>
          <a:prstGeom prst="rect">
            <a:avLst/>
          </a:prstGeom>
        </p:spPr>
        <p:txBody>
          <a:bodyPr lIns="121914" tIns="60957" rIns="121914" bIns="60957"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1"/>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70" indent="0">
              <a:buNone/>
              <a:defRPr sz="1600"/>
            </a:lvl2pPr>
            <a:lvl3pPr marL="1219140" indent="0">
              <a:buNone/>
              <a:defRPr sz="1300"/>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277968416"/>
      </p:ext>
    </p:extLst>
  </p:cSld>
  <p:clrMapOvr>
    <a:masterClrMapping/>
  </p:clrMapOvr>
  <p:transition spd="slow">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82C926-329E-43DE-A990-3A07A2A534C7}" type="datetimeFigureOut">
              <a:rPr lang="zh-CN" altLang="en-US" smtClean="0"/>
              <a:pPr/>
              <a:t>2017/1/18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1C3CEF-B625-4558-9E75-934060632C1B}" type="slidenum">
              <a:rPr lang="zh-CN" altLang="en-US" smtClean="0"/>
              <a:pPr/>
              <a:t>‹#›</a:t>
            </a:fld>
            <a:endParaRPr lang="zh-CN" altLang="en-US"/>
          </a:p>
        </p:txBody>
      </p:sp>
    </p:spTree>
    <p:extLst>
      <p:ext uri="{BB962C8B-B14F-4D97-AF65-F5344CB8AC3E}">
        <p14:creationId xmlns:p14="http://schemas.microsoft.com/office/powerpoint/2010/main" xmlns="" val="138534053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pattFill prst="pct5">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id-ID"/>
          </a:p>
        </p:txBody>
      </p:sp>
      <p:sp>
        <p:nvSpPr>
          <p:cNvPr id="6" name="Picture Placeholder 3"/>
          <p:cNvSpPr>
            <a:spLocks noGrp="1"/>
          </p:cNvSpPr>
          <p:nvPr>
            <p:ph type="pic" sz="quarter" idx="10"/>
          </p:nvPr>
        </p:nvSpPr>
        <p:spPr>
          <a:xfrm>
            <a:off x="5265739" y="921258"/>
            <a:ext cx="1660525" cy="1658937"/>
          </a:xfrm>
          <a:prstGeom prst="ellipse">
            <a:avLst/>
          </a:prstGeom>
        </p:spPr>
        <p:txBody>
          <a:bodyPr>
            <a:normAutofit/>
          </a:bodyPr>
          <a:lstStyle>
            <a:lvl1pPr>
              <a:defRPr sz="1600">
                <a:solidFill>
                  <a:schemeClr val="accent2"/>
                </a:solidFill>
              </a:defRPr>
            </a:lvl1pPr>
          </a:lstStyle>
          <a:p>
            <a:endParaRPr lang="id-ID" dirty="0"/>
          </a:p>
        </p:txBody>
      </p:sp>
      <p:grpSp>
        <p:nvGrpSpPr>
          <p:cNvPr id="16" name="Group 15"/>
          <p:cNvGrpSpPr/>
          <p:nvPr userDrawn="1"/>
        </p:nvGrpSpPr>
        <p:grpSpPr>
          <a:xfrm>
            <a:off x="347418" y="6409326"/>
            <a:ext cx="224083"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6"/>
            <a:ext cx="224083"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223237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Picture Placeholder 3"/>
          <p:cNvSpPr>
            <a:spLocks noGrp="1"/>
          </p:cNvSpPr>
          <p:nvPr>
            <p:ph type="pic" sz="quarter" idx="11"/>
          </p:nvPr>
        </p:nvSpPr>
        <p:spPr>
          <a:xfrm>
            <a:off x="8116673" y="1993247"/>
            <a:ext cx="4059267" cy="2635316"/>
          </a:xfrm>
        </p:spPr>
        <p:txBody>
          <a:bodyPr>
            <a:normAutofit/>
          </a:bodyPr>
          <a:lstStyle>
            <a:lvl1pPr>
              <a:defRPr sz="1600">
                <a:solidFill>
                  <a:schemeClr val="accent2"/>
                </a:solidFill>
              </a:defRPr>
            </a:lvl1pPr>
          </a:lstStyle>
          <a:p>
            <a:endParaRPr lang="id-ID"/>
          </a:p>
        </p:txBody>
      </p:sp>
      <p:sp>
        <p:nvSpPr>
          <p:cNvPr id="11" name="Picture Placeholder 3"/>
          <p:cNvSpPr>
            <a:spLocks noGrp="1"/>
          </p:cNvSpPr>
          <p:nvPr>
            <p:ph type="pic" sz="quarter" idx="12"/>
          </p:nvPr>
        </p:nvSpPr>
        <p:spPr>
          <a:xfrm>
            <a:off x="2" y="1993247"/>
            <a:ext cx="4058337" cy="2635316"/>
          </a:xfrm>
        </p:spPr>
        <p:txBody>
          <a:bodyPr>
            <a:normAutofit/>
          </a:bodyPr>
          <a:lstStyle>
            <a:lvl1pPr>
              <a:defRPr sz="1600">
                <a:solidFill>
                  <a:schemeClr val="accent2"/>
                </a:solidFill>
              </a:defRPr>
            </a:lvl1pPr>
          </a:lstStyle>
          <a:p>
            <a:endParaRPr lang="id-ID"/>
          </a:p>
        </p:txBody>
      </p:sp>
      <p:grpSp>
        <p:nvGrpSpPr>
          <p:cNvPr id="17" name="Group 16"/>
          <p:cNvGrpSpPr/>
          <p:nvPr userDrawn="1"/>
        </p:nvGrpSpPr>
        <p:grpSpPr>
          <a:xfrm>
            <a:off x="347418" y="6409326"/>
            <a:ext cx="224083" cy="221156"/>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userDrawn="1"/>
        </p:nvGrpSpPr>
        <p:grpSpPr>
          <a:xfrm flipH="1">
            <a:off x="933709" y="6409326"/>
            <a:ext cx="224083" cy="221156"/>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3" name="Straight Connector 2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57294925"/>
      </p:ext>
    </p:extLst>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1" name="Picture Placeholder 3"/>
          <p:cNvSpPr>
            <a:spLocks noGrp="1"/>
          </p:cNvSpPr>
          <p:nvPr>
            <p:ph type="pic" sz="quarter" idx="12"/>
          </p:nvPr>
        </p:nvSpPr>
        <p:spPr>
          <a:xfrm>
            <a:off x="0" y="1993247"/>
            <a:ext cx="12192000" cy="2635316"/>
          </a:xfrm>
        </p:spPr>
        <p:txBody>
          <a:bodyPr>
            <a:normAutofit/>
          </a:bodyPr>
          <a:lstStyle>
            <a:lvl1pPr>
              <a:defRPr sz="1600">
                <a:solidFill>
                  <a:schemeClr val="accent2"/>
                </a:solidFill>
              </a:defRPr>
            </a:lvl1pPr>
          </a:lstStyle>
          <a:p>
            <a:endParaRPr lang="id-ID"/>
          </a:p>
        </p:txBody>
      </p:sp>
      <p:grpSp>
        <p:nvGrpSpPr>
          <p:cNvPr id="15" name="Group 14"/>
          <p:cNvGrpSpPr/>
          <p:nvPr userDrawn="1"/>
        </p:nvGrpSpPr>
        <p:grpSpPr>
          <a:xfrm>
            <a:off x="347418" y="6409326"/>
            <a:ext cx="224083" cy="221156"/>
            <a:chOff x="4328868" y="5502988"/>
            <a:chExt cx="500307" cy="493774"/>
          </a:xfrm>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userDrawn="1"/>
        </p:nvGrpSpPr>
        <p:grpSpPr>
          <a:xfrm flipH="1">
            <a:off x="933709" y="6409326"/>
            <a:ext cx="224083" cy="221156"/>
            <a:chOff x="4328868" y="5502988"/>
            <a:chExt cx="500307" cy="493774"/>
          </a:xfrm>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1" name="Straight Connector 2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36908678"/>
      </p:ext>
    </p:extLst>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4000" cy="2286000"/>
          </a:xfrm>
        </p:spPr>
        <p:txBody>
          <a:bodyPr/>
          <a:lstStyle>
            <a:lvl1pPr>
              <a:defRPr sz="1900">
                <a:solidFill>
                  <a:schemeClr val="accent2"/>
                </a:solidFill>
              </a:defRPr>
            </a:lvl1pPr>
          </a:lstStyle>
          <a:p>
            <a:endParaRPr lang="id-ID"/>
          </a:p>
        </p:txBody>
      </p:sp>
      <p:sp>
        <p:nvSpPr>
          <p:cNvPr id="8" name="Picture Placeholder 3"/>
          <p:cNvSpPr>
            <a:spLocks noGrp="1"/>
          </p:cNvSpPr>
          <p:nvPr>
            <p:ph type="pic" sz="quarter" idx="11"/>
          </p:nvPr>
        </p:nvSpPr>
        <p:spPr>
          <a:xfrm>
            <a:off x="0" y="2286000"/>
            <a:ext cx="2034000" cy="2286000"/>
          </a:xfrm>
        </p:spPr>
        <p:txBody>
          <a:bodyPr/>
          <a:lstStyle>
            <a:lvl1pPr>
              <a:defRPr sz="1900">
                <a:solidFill>
                  <a:schemeClr val="accent2"/>
                </a:solidFill>
              </a:defRPr>
            </a:lvl1pPr>
          </a:lstStyle>
          <a:p>
            <a:endParaRPr lang="id-ID"/>
          </a:p>
        </p:txBody>
      </p:sp>
      <p:sp>
        <p:nvSpPr>
          <p:cNvPr id="9" name="Picture Placeholder 3"/>
          <p:cNvSpPr>
            <a:spLocks noGrp="1"/>
          </p:cNvSpPr>
          <p:nvPr>
            <p:ph type="pic" sz="quarter" idx="12"/>
          </p:nvPr>
        </p:nvSpPr>
        <p:spPr>
          <a:xfrm>
            <a:off x="0" y="4572000"/>
            <a:ext cx="2034000" cy="2286000"/>
          </a:xfrm>
        </p:spPr>
        <p:txBody>
          <a:bodyPr/>
          <a:lstStyle>
            <a:lvl1pPr>
              <a:defRPr sz="1900">
                <a:solidFill>
                  <a:schemeClr val="accent2"/>
                </a:solidFill>
              </a:defRPr>
            </a:lvl1pPr>
          </a:lstStyle>
          <a:p>
            <a:endParaRPr lang="id-ID"/>
          </a:p>
        </p:txBody>
      </p:sp>
      <p:sp>
        <p:nvSpPr>
          <p:cNvPr id="10" name="Picture Placeholder 3"/>
          <p:cNvSpPr>
            <a:spLocks noGrp="1"/>
          </p:cNvSpPr>
          <p:nvPr>
            <p:ph type="pic" sz="quarter" idx="13"/>
          </p:nvPr>
        </p:nvSpPr>
        <p:spPr>
          <a:xfrm>
            <a:off x="2037319" y="0"/>
            <a:ext cx="2034000" cy="2286000"/>
          </a:xfrm>
        </p:spPr>
        <p:txBody>
          <a:bodyPr/>
          <a:lstStyle>
            <a:lvl1pPr>
              <a:defRPr sz="1900">
                <a:solidFill>
                  <a:schemeClr val="accent2"/>
                </a:solidFill>
              </a:defRPr>
            </a:lvl1pPr>
          </a:lstStyle>
          <a:p>
            <a:endParaRPr lang="id-ID"/>
          </a:p>
        </p:txBody>
      </p:sp>
      <p:sp>
        <p:nvSpPr>
          <p:cNvPr id="12" name="Picture Placeholder 3"/>
          <p:cNvSpPr>
            <a:spLocks noGrp="1"/>
          </p:cNvSpPr>
          <p:nvPr>
            <p:ph type="pic" sz="quarter" idx="14"/>
          </p:nvPr>
        </p:nvSpPr>
        <p:spPr>
          <a:xfrm>
            <a:off x="2037319" y="2286000"/>
            <a:ext cx="2034000" cy="2286000"/>
          </a:xfrm>
        </p:spPr>
        <p:txBody>
          <a:bodyPr/>
          <a:lstStyle>
            <a:lvl1pPr>
              <a:defRPr sz="1900">
                <a:solidFill>
                  <a:schemeClr val="accent2"/>
                </a:solidFill>
              </a:defRPr>
            </a:lvl1pPr>
          </a:lstStyle>
          <a:p>
            <a:endParaRPr lang="id-ID"/>
          </a:p>
        </p:txBody>
      </p:sp>
      <p:sp>
        <p:nvSpPr>
          <p:cNvPr id="13" name="Picture Placeholder 3"/>
          <p:cNvSpPr>
            <a:spLocks noGrp="1"/>
          </p:cNvSpPr>
          <p:nvPr>
            <p:ph type="pic" sz="quarter" idx="15"/>
          </p:nvPr>
        </p:nvSpPr>
        <p:spPr>
          <a:xfrm>
            <a:off x="2037319" y="4572000"/>
            <a:ext cx="2034000" cy="2286000"/>
          </a:xfrm>
        </p:spPr>
        <p:txBody>
          <a:bodyPr/>
          <a:lstStyle>
            <a:lvl1pPr>
              <a:defRPr sz="1900">
                <a:solidFill>
                  <a:schemeClr val="accent2"/>
                </a:solidFill>
              </a:defRPr>
            </a:lvl1pPr>
          </a:lstStyle>
          <a:p>
            <a:endParaRPr lang="id-ID"/>
          </a:p>
        </p:txBody>
      </p:sp>
      <p:sp>
        <p:nvSpPr>
          <p:cNvPr id="14" name="Picture Placeholder 3"/>
          <p:cNvSpPr>
            <a:spLocks noGrp="1"/>
          </p:cNvSpPr>
          <p:nvPr>
            <p:ph type="pic" sz="quarter" idx="16"/>
          </p:nvPr>
        </p:nvSpPr>
        <p:spPr>
          <a:xfrm>
            <a:off x="4071319" y="0"/>
            <a:ext cx="2034000" cy="2286000"/>
          </a:xfrm>
        </p:spPr>
        <p:txBody>
          <a:bodyPr/>
          <a:lstStyle>
            <a:lvl1pPr>
              <a:defRPr sz="1900">
                <a:solidFill>
                  <a:schemeClr val="accent2"/>
                </a:solidFill>
              </a:defRPr>
            </a:lvl1pPr>
          </a:lstStyle>
          <a:p>
            <a:endParaRPr lang="id-ID"/>
          </a:p>
        </p:txBody>
      </p:sp>
      <p:sp>
        <p:nvSpPr>
          <p:cNvPr id="15" name="Picture Placeholder 3"/>
          <p:cNvSpPr>
            <a:spLocks noGrp="1"/>
          </p:cNvSpPr>
          <p:nvPr>
            <p:ph type="pic" sz="quarter" idx="17"/>
          </p:nvPr>
        </p:nvSpPr>
        <p:spPr>
          <a:xfrm>
            <a:off x="4071319" y="2286000"/>
            <a:ext cx="2034000" cy="2286000"/>
          </a:xfrm>
        </p:spPr>
        <p:txBody>
          <a:bodyPr/>
          <a:lstStyle>
            <a:lvl1pPr>
              <a:defRPr sz="1900">
                <a:solidFill>
                  <a:schemeClr val="accent2"/>
                </a:solidFill>
              </a:defRPr>
            </a:lvl1pPr>
          </a:lstStyle>
          <a:p>
            <a:endParaRPr lang="id-ID"/>
          </a:p>
        </p:txBody>
      </p:sp>
      <p:sp>
        <p:nvSpPr>
          <p:cNvPr id="16" name="Picture Placeholder 3"/>
          <p:cNvSpPr>
            <a:spLocks noGrp="1"/>
          </p:cNvSpPr>
          <p:nvPr>
            <p:ph type="pic" sz="quarter" idx="18"/>
          </p:nvPr>
        </p:nvSpPr>
        <p:spPr>
          <a:xfrm>
            <a:off x="4071319" y="4572000"/>
            <a:ext cx="2034000" cy="2286000"/>
          </a:xfrm>
        </p:spPr>
        <p:txBody>
          <a:bodyPr/>
          <a:lstStyle>
            <a:lvl1pPr>
              <a:defRPr sz="1900">
                <a:solidFill>
                  <a:schemeClr val="accent2"/>
                </a:solidFill>
              </a:defRPr>
            </a:lvl1pPr>
          </a:lstStyle>
          <a:p>
            <a:endParaRPr lang="id-ID"/>
          </a:p>
        </p:txBody>
      </p:sp>
      <p:sp>
        <p:nvSpPr>
          <p:cNvPr id="17" name="Picture Placeholder 3"/>
          <p:cNvSpPr>
            <a:spLocks noGrp="1"/>
          </p:cNvSpPr>
          <p:nvPr>
            <p:ph type="pic" sz="quarter" idx="19"/>
          </p:nvPr>
        </p:nvSpPr>
        <p:spPr>
          <a:xfrm>
            <a:off x="6108639" y="0"/>
            <a:ext cx="2034000" cy="2286000"/>
          </a:xfrm>
        </p:spPr>
        <p:txBody>
          <a:bodyPr/>
          <a:lstStyle>
            <a:lvl1pPr>
              <a:defRPr sz="1900">
                <a:solidFill>
                  <a:schemeClr val="accent2"/>
                </a:solidFill>
              </a:defRPr>
            </a:lvl1pPr>
          </a:lstStyle>
          <a:p>
            <a:endParaRPr lang="id-ID"/>
          </a:p>
        </p:txBody>
      </p:sp>
      <p:sp>
        <p:nvSpPr>
          <p:cNvPr id="18" name="Picture Placeholder 3"/>
          <p:cNvSpPr>
            <a:spLocks noGrp="1"/>
          </p:cNvSpPr>
          <p:nvPr>
            <p:ph type="pic" sz="quarter" idx="20"/>
          </p:nvPr>
        </p:nvSpPr>
        <p:spPr>
          <a:xfrm>
            <a:off x="6108639" y="2286000"/>
            <a:ext cx="2034000" cy="2286000"/>
          </a:xfrm>
        </p:spPr>
        <p:txBody>
          <a:bodyPr/>
          <a:lstStyle>
            <a:lvl1pPr>
              <a:defRPr sz="1900">
                <a:solidFill>
                  <a:schemeClr val="accent2"/>
                </a:solidFill>
              </a:defRPr>
            </a:lvl1pPr>
          </a:lstStyle>
          <a:p>
            <a:endParaRPr lang="id-ID"/>
          </a:p>
        </p:txBody>
      </p:sp>
      <p:sp>
        <p:nvSpPr>
          <p:cNvPr id="19" name="Picture Placeholder 3"/>
          <p:cNvSpPr>
            <a:spLocks noGrp="1"/>
          </p:cNvSpPr>
          <p:nvPr>
            <p:ph type="pic" sz="quarter" idx="21"/>
          </p:nvPr>
        </p:nvSpPr>
        <p:spPr>
          <a:xfrm>
            <a:off x="6108639" y="4572000"/>
            <a:ext cx="2034000" cy="2286000"/>
          </a:xfrm>
        </p:spPr>
        <p:txBody>
          <a:bodyPr/>
          <a:lstStyle>
            <a:lvl1pPr>
              <a:defRPr sz="1900">
                <a:solidFill>
                  <a:schemeClr val="accent2"/>
                </a:solidFill>
              </a:defRPr>
            </a:lvl1pPr>
          </a:lstStyle>
          <a:p>
            <a:endParaRPr lang="id-ID"/>
          </a:p>
        </p:txBody>
      </p:sp>
      <p:sp>
        <p:nvSpPr>
          <p:cNvPr id="20" name="Picture Placeholder 3"/>
          <p:cNvSpPr>
            <a:spLocks noGrp="1"/>
          </p:cNvSpPr>
          <p:nvPr>
            <p:ph type="pic" sz="quarter" idx="22"/>
          </p:nvPr>
        </p:nvSpPr>
        <p:spPr>
          <a:xfrm>
            <a:off x="8139319" y="0"/>
            <a:ext cx="2034000" cy="2286000"/>
          </a:xfrm>
        </p:spPr>
        <p:txBody>
          <a:bodyPr/>
          <a:lstStyle>
            <a:lvl1pPr>
              <a:defRPr sz="1900">
                <a:solidFill>
                  <a:schemeClr val="accent2"/>
                </a:solidFill>
              </a:defRPr>
            </a:lvl1pPr>
          </a:lstStyle>
          <a:p>
            <a:endParaRPr lang="id-ID"/>
          </a:p>
        </p:txBody>
      </p:sp>
      <p:sp>
        <p:nvSpPr>
          <p:cNvPr id="21" name="Picture Placeholder 3"/>
          <p:cNvSpPr>
            <a:spLocks noGrp="1"/>
          </p:cNvSpPr>
          <p:nvPr>
            <p:ph type="pic" sz="quarter" idx="23"/>
          </p:nvPr>
        </p:nvSpPr>
        <p:spPr>
          <a:xfrm>
            <a:off x="8139319" y="2286000"/>
            <a:ext cx="2034000" cy="2286000"/>
          </a:xfrm>
        </p:spPr>
        <p:txBody>
          <a:bodyPr/>
          <a:lstStyle>
            <a:lvl1pPr>
              <a:defRPr sz="1900">
                <a:solidFill>
                  <a:schemeClr val="accent2"/>
                </a:solidFill>
              </a:defRPr>
            </a:lvl1pPr>
          </a:lstStyle>
          <a:p>
            <a:endParaRPr lang="id-ID"/>
          </a:p>
        </p:txBody>
      </p:sp>
      <p:sp>
        <p:nvSpPr>
          <p:cNvPr id="22" name="Picture Placeholder 3"/>
          <p:cNvSpPr>
            <a:spLocks noGrp="1"/>
          </p:cNvSpPr>
          <p:nvPr>
            <p:ph type="pic" sz="quarter" idx="24"/>
          </p:nvPr>
        </p:nvSpPr>
        <p:spPr>
          <a:xfrm>
            <a:off x="8139319" y="4572000"/>
            <a:ext cx="2034000" cy="2286000"/>
          </a:xfrm>
        </p:spPr>
        <p:txBody>
          <a:bodyPr/>
          <a:lstStyle>
            <a:lvl1pPr>
              <a:defRPr sz="1900">
                <a:solidFill>
                  <a:schemeClr val="accent2"/>
                </a:solidFill>
              </a:defRPr>
            </a:lvl1pPr>
          </a:lstStyle>
          <a:p>
            <a:endParaRPr lang="id-ID"/>
          </a:p>
        </p:txBody>
      </p:sp>
      <p:sp>
        <p:nvSpPr>
          <p:cNvPr id="23" name="Picture Placeholder 3"/>
          <p:cNvSpPr>
            <a:spLocks noGrp="1"/>
          </p:cNvSpPr>
          <p:nvPr>
            <p:ph type="pic" sz="quarter" idx="25"/>
          </p:nvPr>
        </p:nvSpPr>
        <p:spPr>
          <a:xfrm>
            <a:off x="10176639" y="0"/>
            <a:ext cx="2034000" cy="2286000"/>
          </a:xfrm>
        </p:spPr>
        <p:txBody>
          <a:bodyPr/>
          <a:lstStyle>
            <a:lvl1pPr>
              <a:defRPr sz="1900">
                <a:solidFill>
                  <a:schemeClr val="accent2"/>
                </a:solidFill>
              </a:defRPr>
            </a:lvl1pPr>
          </a:lstStyle>
          <a:p>
            <a:endParaRPr lang="id-ID"/>
          </a:p>
        </p:txBody>
      </p:sp>
      <p:sp>
        <p:nvSpPr>
          <p:cNvPr id="24" name="Picture Placeholder 3"/>
          <p:cNvSpPr>
            <a:spLocks noGrp="1"/>
          </p:cNvSpPr>
          <p:nvPr>
            <p:ph type="pic" sz="quarter" idx="26"/>
          </p:nvPr>
        </p:nvSpPr>
        <p:spPr>
          <a:xfrm>
            <a:off x="10176639" y="2286000"/>
            <a:ext cx="2034000" cy="2286000"/>
          </a:xfrm>
        </p:spPr>
        <p:txBody>
          <a:bodyPr/>
          <a:lstStyle>
            <a:lvl1pPr>
              <a:defRPr sz="1900">
                <a:solidFill>
                  <a:schemeClr val="accent2"/>
                </a:solidFill>
              </a:defRPr>
            </a:lvl1pPr>
          </a:lstStyle>
          <a:p>
            <a:endParaRPr lang="id-ID"/>
          </a:p>
        </p:txBody>
      </p:sp>
      <p:sp>
        <p:nvSpPr>
          <p:cNvPr id="25" name="Picture Placeholder 3"/>
          <p:cNvSpPr>
            <a:spLocks noGrp="1"/>
          </p:cNvSpPr>
          <p:nvPr>
            <p:ph type="pic" sz="quarter" idx="27"/>
          </p:nvPr>
        </p:nvSpPr>
        <p:spPr>
          <a:xfrm>
            <a:off x="10176639" y="4572000"/>
            <a:ext cx="2034000" cy="2286000"/>
          </a:xfrm>
        </p:spPr>
        <p:txBody>
          <a:bodyPr/>
          <a:lstStyle>
            <a:lvl1pPr>
              <a:defRPr sz="1900">
                <a:solidFill>
                  <a:schemeClr val="accent2"/>
                </a:solidFill>
              </a:defRPr>
            </a:lvl1pPr>
          </a:lstStyle>
          <a:p>
            <a:endParaRPr lang="id-ID"/>
          </a:p>
        </p:txBody>
      </p:sp>
    </p:spTree>
    <p:extLst>
      <p:ext uri="{BB962C8B-B14F-4D97-AF65-F5344CB8AC3E}">
        <p14:creationId xmlns="" xmlns:p14="http://schemas.microsoft.com/office/powerpoint/2010/main" val="2023245614"/>
      </p:ext>
    </p:extLst>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6" name="Picture Placeholder 3"/>
          <p:cNvSpPr>
            <a:spLocks noGrp="1"/>
          </p:cNvSpPr>
          <p:nvPr>
            <p:ph type="pic" sz="quarter" idx="10"/>
          </p:nvPr>
        </p:nvSpPr>
        <p:spPr>
          <a:xfrm>
            <a:off x="1450175" y="2284947"/>
            <a:ext cx="1697847" cy="1697847"/>
          </a:xfrm>
          <a:prstGeom prst="ellipse">
            <a:avLst/>
          </a:prstGeom>
        </p:spPr>
        <p:txBody>
          <a:bodyPr>
            <a:normAutofit/>
          </a:bodyPr>
          <a:lstStyle>
            <a:lvl1pPr>
              <a:defRPr sz="1600">
                <a:solidFill>
                  <a:schemeClr val="accent2"/>
                </a:solidFill>
              </a:defRPr>
            </a:lvl1pPr>
          </a:lstStyle>
          <a:p>
            <a:endParaRPr lang="id-ID" dirty="0"/>
          </a:p>
        </p:txBody>
      </p:sp>
      <p:sp>
        <p:nvSpPr>
          <p:cNvPr id="27" name="Picture Placeholder 3"/>
          <p:cNvSpPr>
            <a:spLocks noGrp="1"/>
          </p:cNvSpPr>
          <p:nvPr>
            <p:ph type="pic" sz="quarter" idx="11"/>
          </p:nvPr>
        </p:nvSpPr>
        <p:spPr>
          <a:xfrm>
            <a:off x="3971866" y="2284947"/>
            <a:ext cx="1697847" cy="1697847"/>
          </a:xfrm>
          <a:prstGeom prst="ellipse">
            <a:avLst/>
          </a:prstGeom>
        </p:spPr>
        <p:txBody>
          <a:bodyPr>
            <a:normAutofit/>
          </a:bodyPr>
          <a:lstStyle>
            <a:lvl1pPr>
              <a:defRPr sz="1600">
                <a:solidFill>
                  <a:schemeClr val="accent2"/>
                </a:solidFill>
              </a:defRPr>
            </a:lvl1pPr>
          </a:lstStyle>
          <a:p>
            <a:endParaRPr lang="id-ID" dirty="0"/>
          </a:p>
        </p:txBody>
      </p:sp>
      <p:sp>
        <p:nvSpPr>
          <p:cNvPr id="28" name="Picture Placeholder 3"/>
          <p:cNvSpPr>
            <a:spLocks noGrp="1"/>
          </p:cNvSpPr>
          <p:nvPr>
            <p:ph type="pic" sz="quarter" idx="12"/>
          </p:nvPr>
        </p:nvSpPr>
        <p:spPr>
          <a:xfrm>
            <a:off x="6508787" y="2284947"/>
            <a:ext cx="1697847" cy="1697847"/>
          </a:xfrm>
          <a:prstGeom prst="ellipse">
            <a:avLst/>
          </a:prstGeom>
        </p:spPr>
        <p:txBody>
          <a:bodyPr>
            <a:normAutofit/>
          </a:bodyPr>
          <a:lstStyle>
            <a:lvl1pPr>
              <a:defRPr sz="1600">
                <a:solidFill>
                  <a:schemeClr val="accent2"/>
                </a:solidFill>
              </a:defRPr>
            </a:lvl1pPr>
          </a:lstStyle>
          <a:p>
            <a:endParaRPr lang="id-ID" dirty="0"/>
          </a:p>
        </p:txBody>
      </p:sp>
      <p:sp>
        <p:nvSpPr>
          <p:cNvPr id="29" name="Picture Placeholder 3"/>
          <p:cNvSpPr>
            <a:spLocks noGrp="1"/>
          </p:cNvSpPr>
          <p:nvPr>
            <p:ph type="pic" sz="quarter" idx="13"/>
          </p:nvPr>
        </p:nvSpPr>
        <p:spPr>
          <a:xfrm>
            <a:off x="9030477" y="2284947"/>
            <a:ext cx="1697847" cy="1697847"/>
          </a:xfrm>
          <a:prstGeom prst="ellipse">
            <a:avLst/>
          </a:prstGeom>
        </p:spPr>
        <p:txBody>
          <a:bodyPr>
            <a:normAutofit/>
          </a:bodyPr>
          <a:lstStyle>
            <a:lvl1pPr>
              <a:defRPr sz="1600">
                <a:solidFill>
                  <a:schemeClr val="accent2"/>
                </a:solidFill>
              </a:defRPr>
            </a:lvl1pPr>
          </a:lstStyle>
          <a:p>
            <a:endParaRPr lang="id-ID"/>
          </a:p>
        </p:txBody>
      </p:sp>
      <p:grpSp>
        <p:nvGrpSpPr>
          <p:cNvPr id="16" name="Group 15"/>
          <p:cNvGrpSpPr/>
          <p:nvPr userDrawn="1"/>
        </p:nvGrpSpPr>
        <p:grpSpPr>
          <a:xfrm>
            <a:off x="347418" y="6409326"/>
            <a:ext cx="224083"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6"/>
            <a:ext cx="224083"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51655109"/>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1244495" y="2113497"/>
            <a:ext cx="1697847" cy="1697847"/>
          </a:xfrm>
          <a:prstGeom prst="ellipse">
            <a:avLst/>
          </a:prstGeom>
        </p:spPr>
        <p:txBody>
          <a:bodyPr>
            <a:normAutofit/>
          </a:bodyPr>
          <a:lstStyle>
            <a:lvl1pPr>
              <a:defRPr sz="1600">
                <a:solidFill>
                  <a:schemeClr val="accent2"/>
                </a:solidFill>
              </a:defRPr>
            </a:lvl1pPr>
          </a:lstStyle>
          <a:p>
            <a:endParaRPr lang="id-ID" dirty="0"/>
          </a:p>
        </p:txBody>
      </p:sp>
      <p:grpSp>
        <p:nvGrpSpPr>
          <p:cNvPr id="14" name="Group 13"/>
          <p:cNvGrpSpPr/>
          <p:nvPr userDrawn="1"/>
        </p:nvGrpSpPr>
        <p:grpSpPr>
          <a:xfrm>
            <a:off x="347418" y="6409326"/>
            <a:ext cx="224083" cy="221156"/>
            <a:chOff x="4328868" y="5502988"/>
            <a:chExt cx="500307" cy="493774"/>
          </a:xfrm>
        </p:grpSpPr>
        <p:sp>
          <p:nvSpPr>
            <p:cNvPr id="15" name="Freeform 1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p:cNvGrpSpPr/>
          <p:nvPr userDrawn="1"/>
        </p:nvGrpSpPr>
        <p:grpSpPr>
          <a:xfrm flipH="1">
            <a:off x="933709" y="6409326"/>
            <a:ext cx="224083" cy="221156"/>
            <a:chOff x="4328868" y="5502988"/>
            <a:chExt cx="500307" cy="493774"/>
          </a:xfrm>
        </p:grpSpPr>
        <p:sp>
          <p:nvSpPr>
            <p:cNvPr id="18" name="Freeform 1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0" name="Straight Connector 1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52827181"/>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473FBC63-C649-42C3-9C85-0F873F8F0B35}" type="datetimeFigureOut">
              <a:rPr lang="id-ID" smtClean="0"/>
              <a:pPr/>
              <a:t>18/01/2017</a:t>
            </a:fld>
            <a:endParaRPr lang="id-ID"/>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6176DFD3-2AF0-4B06-81C8-CF1C6F54D29C}" type="slidenum">
              <a:rPr lang="id-ID" smtClean="0"/>
              <a:pPr/>
              <a:t>‹#›</a:t>
            </a:fld>
            <a:endParaRPr lang="id-ID"/>
          </a:p>
        </p:txBody>
      </p:sp>
    </p:spTree>
    <p:extLst>
      <p:ext uri="{BB962C8B-B14F-4D97-AF65-F5344CB8AC3E}">
        <p14:creationId xmlns="" xmlns:p14="http://schemas.microsoft.com/office/powerpoint/2010/main" val="137306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59" r:id="rId13"/>
    <p:sldLayoutId id="2147483661" r:id="rId14"/>
    <p:sldLayoutId id="2147483662" r:id="rId15"/>
    <p:sldLayoutId id="2147483663" r:id="rId16"/>
    <p:sldLayoutId id="2147483664" r:id="rId17"/>
    <p:sldLayoutId id="2147483665" r:id="rId18"/>
    <p:sldLayoutId id="2147483666" r:id="rId19"/>
    <p:sldLayoutId id="2147483670" r:id="rId20"/>
    <p:sldLayoutId id="2147483668" r:id="rId21"/>
    <p:sldLayoutId id="2147483667" r:id="rId22"/>
    <p:sldLayoutId id="2147483669" r:id="rId23"/>
    <p:sldLayoutId id="2147483672" r:id="rId24"/>
    <p:sldLayoutId id="2147483674" r:id="rId25"/>
    <p:sldLayoutId id="2147483675" r:id="rId26"/>
    <p:sldLayoutId id="2147483706" r:id="rId27"/>
    <p:sldLayoutId id="2147483710" r:id="rId28"/>
  </p:sldLayoutIdLst>
  <p:transition spd="slow">
    <p:fade/>
  </p:transition>
  <p:timing>
    <p:tnLst>
      <p:par>
        <p:cTn id="1" dur="indefinite" restart="never" nodeType="tmRoot"/>
      </p:par>
    </p:tnLst>
  </p:timing>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id-ID"/>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91082029"/>
      </p:ext>
    </p:extLst>
  </p:cSld>
  <p:clrMap bg1="lt1" tx1="dk1" bg2="lt2" tx2="dk2" accent1="accent1" accent2="accent2" accent3="accent3" accent4="accent4" accent5="accent5" accent6="accent6" hlink="hlink" folHlink="folHlink"/>
  <p:sldLayoutIdLst>
    <p:sldLayoutId id="2147483705" r:id="rId1"/>
  </p:sldLayoutIdLst>
  <p:transition spd="slow" advTm="3000">
    <p:push dir="u"/>
  </p:transition>
  <p:txStyles>
    <p:titleStyle>
      <a:lvl1pPr algn="ctr" defTabSz="1219110" rtl="0" eaLnBrk="1" latinLnBrk="0" hangingPunct="1">
        <a:spcBef>
          <a:spcPct val="0"/>
        </a:spcBef>
        <a:buNone/>
        <a:defRPr sz="5900" kern="1200">
          <a:solidFill>
            <a:schemeClr val="tx1"/>
          </a:solidFill>
          <a:latin typeface="+mj-lt"/>
          <a:ea typeface="+mj-ea"/>
          <a:cs typeface="+mj-cs"/>
        </a:defRPr>
      </a:lvl1pPr>
    </p:titleStyle>
    <p:bodyStyle>
      <a:lvl1pPr marL="457167" indent="-457167" algn="l" defTabSz="121911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26" indent="-380972" algn="l" defTabSz="121911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887" indent="-304776" algn="l" defTabSz="121911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40" indent="-304776" algn="l" defTabSz="121911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2994" indent="-304776" algn="l" defTabSz="121911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548" indent="-304776" algn="l" defTabSz="121911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104" indent="-304776" algn="l" defTabSz="121911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658" indent="-304776" algn="l" defTabSz="121911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212" indent="-304776" algn="l" defTabSz="121911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1"/>
            <a:ext cx="10515224" cy="1324636"/>
          </a:xfrm>
          <a:prstGeom prst="rect">
            <a:avLst/>
          </a:prstGeom>
        </p:spPr>
        <p:txBody>
          <a:bodyPr vert="horz" lIns="86692" tIns="43346" rIns="86692" bIns="43346"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1"/>
            <a:ext cx="10515224" cy="4351729"/>
          </a:xfrm>
          <a:prstGeom prst="rect">
            <a:avLst/>
          </a:prstGeom>
        </p:spPr>
        <p:txBody>
          <a:bodyPr vert="horz" lIns="86692" tIns="43346" rIns="86692" bIns="43346"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90" y="6356748"/>
            <a:ext cx="2742447" cy="364275"/>
          </a:xfrm>
          <a:prstGeom prst="rect">
            <a:avLst/>
          </a:prstGeom>
        </p:spPr>
        <p:txBody>
          <a:bodyPr vert="horz" lIns="86692" tIns="43346" rIns="86692" bIns="43346" rtlCol="0" anchor="ctr"/>
          <a:lstStyle>
            <a:lvl1pPr algn="l">
              <a:defRPr sz="1100">
                <a:solidFill>
                  <a:schemeClr val="tx1">
                    <a:tint val="75000"/>
                  </a:schemeClr>
                </a:solidFill>
              </a:defRPr>
            </a:lvl1pPr>
          </a:lstStyle>
          <a:p>
            <a:fld id="{473FBC63-C649-42C3-9C85-0F873F8F0B35}" type="datetimeFigureOut">
              <a:rPr lang="id-ID" smtClean="0"/>
              <a:pPr/>
              <a:t>18/01/2017</a:t>
            </a:fld>
            <a:endParaRPr lang="id-ID"/>
          </a:p>
        </p:txBody>
      </p:sp>
      <p:sp>
        <p:nvSpPr>
          <p:cNvPr id="5" name="页脚占位符 4"/>
          <p:cNvSpPr>
            <a:spLocks noGrp="1"/>
          </p:cNvSpPr>
          <p:nvPr>
            <p:ph type="ftr" sz="quarter" idx="3"/>
          </p:nvPr>
        </p:nvSpPr>
        <p:spPr>
          <a:xfrm>
            <a:off x="4038413" y="6356748"/>
            <a:ext cx="4115176" cy="364275"/>
          </a:xfrm>
          <a:prstGeom prst="rect">
            <a:avLst/>
          </a:prstGeom>
        </p:spPr>
        <p:txBody>
          <a:bodyPr vert="horz" lIns="86692" tIns="43346" rIns="86692" bIns="43346" rtlCol="0" anchor="ctr"/>
          <a:lstStyle>
            <a:lvl1pPr algn="ctr">
              <a:defRPr sz="1100">
                <a:solidFill>
                  <a:schemeClr val="tx1">
                    <a:tint val="75000"/>
                  </a:schemeClr>
                </a:solidFill>
              </a:defRPr>
            </a:lvl1pPr>
          </a:lstStyle>
          <a:p>
            <a:endParaRPr lang="id-ID"/>
          </a:p>
        </p:txBody>
      </p:sp>
      <p:sp>
        <p:nvSpPr>
          <p:cNvPr id="6" name="灯片编号占位符 5"/>
          <p:cNvSpPr>
            <a:spLocks noGrp="1"/>
          </p:cNvSpPr>
          <p:nvPr>
            <p:ph type="sldNum" sz="quarter" idx="4"/>
          </p:nvPr>
        </p:nvSpPr>
        <p:spPr>
          <a:xfrm>
            <a:off x="8611167" y="6356748"/>
            <a:ext cx="2742447" cy="364275"/>
          </a:xfrm>
          <a:prstGeom prst="rect">
            <a:avLst/>
          </a:prstGeom>
        </p:spPr>
        <p:txBody>
          <a:bodyPr vert="horz" lIns="86692" tIns="43346" rIns="86692" bIns="43346" rtlCol="0" anchor="ctr"/>
          <a:lstStyle>
            <a:lvl1pPr algn="r">
              <a:defRPr sz="1100">
                <a:solidFill>
                  <a:schemeClr val="tx1">
                    <a:tint val="75000"/>
                  </a:schemeClr>
                </a:solidFill>
              </a:defRPr>
            </a:lvl1pPr>
          </a:lstStyle>
          <a:p>
            <a:fld id="{6176DFD3-2AF0-4B06-81C8-CF1C6F54D29C}" type="slidenum">
              <a:rPr lang="id-ID" smtClean="0"/>
              <a:pPr/>
              <a:t>‹#›</a:t>
            </a:fld>
            <a:endParaRPr lang="id-ID"/>
          </a:p>
        </p:txBody>
      </p:sp>
    </p:spTree>
    <p:extLst>
      <p:ext uri="{BB962C8B-B14F-4D97-AF65-F5344CB8AC3E}">
        <p14:creationId xmlns:p14="http://schemas.microsoft.com/office/powerpoint/2010/main" xmlns="" val="3169895388"/>
      </p:ext>
    </p:extLst>
  </p:cSld>
  <p:clrMap bg1="lt1" tx1="dk1" bg2="lt2" tx2="dk2" accent1="accent1" accent2="accent2" accent3="accent3" accent4="accent4" accent5="accent5" accent6="accent6" hlink="hlink" folHlink="folHlink"/>
  <p:sldLayoutIdLst>
    <p:sldLayoutId id="2147483708" r:id="rId1"/>
  </p:sldLayoutIdLst>
  <p:transition spd="slow">
    <p:fade/>
  </p:transition>
  <p:timing>
    <p:tnLst>
      <p:par>
        <p:cTn id="1" dur="indefinite" restart="never" nodeType="tmRoot"/>
      </p:par>
    </p:tnLst>
  </p:timing>
  <p:txStyles>
    <p:titleStyle>
      <a:lvl1pPr algn="l" defTabSz="866921" rtl="0" eaLnBrk="1" latinLnBrk="0" hangingPunct="1">
        <a:lnSpc>
          <a:spcPct val="90000"/>
        </a:lnSpc>
        <a:spcBef>
          <a:spcPct val="0"/>
        </a:spcBef>
        <a:buNone/>
        <a:defRPr sz="4300" kern="1200">
          <a:solidFill>
            <a:schemeClr val="tx1"/>
          </a:solidFill>
          <a:latin typeface="+mj-lt"/>
          <a:ea typeface="+mj-ea"/>
          <a:cs typeface="+mj-cs"/>
        </a:defRPr>
      </a:lvl1pPr>
    </p:titleStyle>
    <p:bodyStyle>
      <a:lvl1pPr marL="216731" indent="-216731" algn="l" defTabSz="866921" rtl="0" eaLnBrk="1" latinLnBrk="0" hangingPunct="1">
        <a:lnSpc>
          <a:spcPct val="90000"/>
        </a:lnSpc>
        <a:spcBef>
          <a:spcPts val="948"/>
        </a:spcBef>
        <a:buFont typeface="Arial" panose="020B0604020202020204" pitchFamily="34" charset="0"/>
        <a:buChar char="•"/>
        <a:defRPr sz="2700" kern="1200">
          <a:solidFill>
            <a:schemeClr val="tx1"/>
          </a:solidFill>
          <a:latin typeface="+mn-lt"/>
          <a:ea typeface="+mn-ea"/>
          <a:cs typeface="+mn-cs"/>
        </a:defRPr>
      </a:lvl1pPr>
      <a:lvl2pPr marL="650190" indent="-216731" algn="l" defTabSz="866921" rtl="0" eaLnBrk="1" latinLnBrk="0" hangingPunct="1">
        <a:lnSpc>
          <a:spcPct val="90000"/>
        </a:lnSpc>
        <a:spcBef>
          <a:spcPts val="475"/>
        </a:spcBef>
        <a:buFont typeface="Arial" panose="020B0604020202020204" pitchFamily="34" charset="0"/>
        <a:buChar char="•"/>
        <a:defRPr sz="2300" kern="1200">
          <a:solidFill>
            <a:schemeClr val="tx1"/>
          </a:solidFill>
          <a:latin typeface="+mn-lt"/>
          <a:ea typeface="+mn-ea"/>
          <a:cs typeface="+mn-cs"/>
        </a:defRPr>
      </a:lvl2pPr>
      <a:lvl3pPr marL="1083652" indent="-216731" algn="l" defTabSz="866921"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17113" indent="-216731" algn="l" defTabSz="866921"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4pPr>
      <a:lvl5pPr marL="1950573" indent="-216731" algn="l" defTabSz="866921"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5pPr>
      <a:lvl6pPr marL="2384032" indent="-216731" algn="l" defTabSz="866921"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6pPr>
      <a:lvl7pPr marL="2817494" indent="-216731" algn="l" defTabSz="866921"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7pPr>
      <a:lvl8pPr marL="3250953" indent="-216731" algn="l" defTabSz="866921"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8pPr>
      <a:lvl9pPr marL="3684415" indent="-216731" algn="l" defTabSz="866921"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6921" rtl="0" eaLnBrk="1" latinLnBrk="0" hangingPunct="1">
        <a:defRPr sz="1700" kern="1200">
          <a:solidFill>
            <a:schemeClr val="tx1"/>
          </a:solidFill>
          <a:latin typeface="+mn-lt"/>
          <a:ea typeface="+mn-ea"/>
          <a:cs typeface="+mn-cs"/>
        </a:defRPr>
      </a:lvl1pPr>
      <a:lvl2pPr marL="433460" algn="l" defTabSz="866921" rtl="0" eaLnBrk="1" latinLnBrk="0" hangingPunct="1">
        <a:defRPr sz="1700" kern="1200">
          <a:solidFill>
            <a:schemeClr val="tx1"/>
          </a:solidFill>
          <a:latin typeface="+mn-lt"/>
          <a:ea typeface="+mn-ea"/>
          <a:cs typeface="+mn-cs"/>
        </a:defRPr>
      </a:lvl2pPr>
      <a:lvl3pPr marL="866921" algn="l" defTabSz="866921" rtl="0" eaLnBrk="1" latinLnBrk="0" hangingPunct="1">
        <a:defRPr sz="1700" kern="1200">
          <a:solidFill>
            <a:schemeClr val="tx1"/>
          </a:solidFill>
          <a:latin typeface="+mn-lt"/>
          <a:ea typeface="+mn-ea"/>
          <a:cs typeface="+mn-cs"/>
        </a:defRPr>
      </a:lvl3pPr>
      <a:lvl4pPr marL="1300382" algn="l" defTabSz="866921" rtl="0" eaLnBrk="1" latinLnBrk="0" hangingPunct="1">
        <a:defRPr sz="1700" kern="1200">
          <a:solidFill>
            <a:schemeClr val="tx1"/>
          </a:solidFill>
          <a:latin typeface="+mn-lt"/>
          <a:ea typeface="+mn-ea"/>
          <a:cs typeface="+mn-cs"/>
        </a:defRPr>
      </a:lvl4pPr>
      <a:lvl5pPr marL="1733842" algn="l" defTabSz="866921" rtl="0" eaLnBrk="1" latinLnBrk="0" hangingPunct="1">
        <a:defRPr sz="1700" kern="1200">
          <a:solidFill>
            <a:schemeClr val="tx1"/>
          </a:solidFill>
          <a:latin typeface="+mn-lt"/>
          <a:ea typeface="+mn-ea"/>
          <a:cs typeface="+mn-cs"/>
        </a:defRPr>
      </a:lvl5pPr>
      <a:lvl6pPr marL="2167303" algn="l" defTabSz="866921" rtl="0" eaLnBrk="1" latinLnBrk="0" hangingPunct="1">
        <a:defRPr sz="1700" kern="1200">
          <a:solidFill>
            <a:schemeClr val="tx1"/>
          </a:solidFill>
          <a:latin typeface="+mn-lt"/>
          <a:ea typeface="+mn-ea"/>
          <a:cs typeface="+mn-cs"/>
        </a:defRPr>
      </a:lvl6pPr>
      <a:lvl7pPr marL="2600763" algn="l" defTabSz="866921" rtl="0" eaLnBrk="1" latinLnBrk="0" hangingPunct="1">
        <a:defRPr sz="1700" kern="1200">
          <a:solidFill>
            <a:schemeClr val="tx1"/>
          </a:solidFill>
          <a:latin typeface="+mn-lt"/>
          <a:ea typeface="+mn-ea"/>
          <a:cs typeface="+mn-cs"/>
        </a:defRPr>
      </a:lvl7pPr>
      <a:lvl8pPr marL="3034223" algn="l" defTabSz="866921" rtl="0" eaLnBrk="1" latinLnBrk="0" hangingPunct="1">
        <a:defRPr sz="1700" kern="1200">
          <a:solidFill>
            <a:schemeClr val="tx1"/>
          </a:solidFill>
          <a:latin typeface="+mn-lt"/>
          <a:ea typeface="+mn-ea"/>
          <a:cs typeface="+mn-cs"/>
        </a:defRPr>
      </a:lvl8pPr>
      <a:lvl9pPr marL="3467684" algn="l" defTabSz="866921"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0721781"/>
      </p:ext>
    </p:extLst>
  </p:cSld>
  <p:clrMap bg1="lt1" tx1="dk1" bg2="lt2" tx2="dk2" accent1="accent1" accent2="accent2" accent3="accent3" accent4="accent4" accent5="accent5" accent6="accent6" hlink="hlink" folHlink="folHlink"/>
  <p:txStyles>
    <p:titleStyle>
      <a:lvl1pPr algn="l" defTabSz="866877" rtl="0" eaLnBrk="1" latinLnBrk="0" hangingPunct="1">
        <a:lnSpc>
          <a:spcPct val="90000"/>
        </a:lnSpc>
        <a:spcBef>
          <a:spcPct val="0"/>
        </a:spcBef>
        <a:buNone/>
        <a:defRPr sz="4300" kern="1200">
          <a:solidFill>
            <a:schemeClr val="tx1"/>
          </a:solidFill>
          <a:latin typeface="+mj-lt"/>
          <a:ea typeface="+mj-ea"/>
          <a:cs typeface="+mj-cs"/>
        </a:defRPr>
      </a:lvl1pPr>
    </p:titleStyle>
    <p:bodyStyle>
      <a:lvl1pPr marL="216721" indent="-216721" algn="l" defTabSz="866877" rtl="0" eaLnBrk="1" latinLnBrk="0" hangingPunct="1">
        <a:lnSpc>
          <a:spcPct val="90000"/>
        </a:lnSpc>
        <a:spcBef>
          <a:spcPts val="948"/>
        </a:spcBef>
        <a:buFont typeface="Arial" panose="020B0604020202020204" pitchFamily="34" charset="0"/>
        <a:buChar char="•"/>
        <a:defRPr sz="2700" kern="1200">
          <a:solidFill>
            <a:schemeClr val="tx1"/>
          </a:solidFill>
          <a:latin typeface="+mn-lt"/>
          <a:ea typeface="+mn-ea"/>
          <a:cs typeface="+mn-cs"/>
        </a:defRPr>
      </a:lvl1pPr>
      <a:lvl2pPr marL="650158" indent="-216721" algn="l" defTabSz="866877" rtl="0" eaLnBrk="1" latinLnBrk="0" hangingPunct="1">
        <a:lnSpc>
          <a:spcPct val="90000"/>
        </a:lnSpc>
        <a:spcBef>
          <a:spcPts val="475"/>
        </a:spcBef>
        <a:buFont typeface="Arial" panose="020B0604020202020204" pitchFamily="34" charset="0"/>
        <a:buChar char="•"/>
        <a:defRPr sz="2300" kern="1200">
          <a:solidFill>
            <a:schemeClr val="tx1"/>
          </a:solidFill>
          <a:latin typeface="+mn-lt"/>
          <a:ea typeface="+mn-ea"/>
          <a:cs typeface="+mn-cs"/>
        </a:defRPr>
      </a:lvl2pPr>
      <a:lvl3pPr marL="1083596" indent="-216721" algn="l" defTabSz="866877"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17035" indent="-216721" algn="l" defTabSz="866877"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4pPr>
      <a:lvl5pPr marL="1950474" indent="-216721" algn="l" defTabSz="866877"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5pPr>
      <a:lvl6pPr marL="2383911" indent="-216721" algn="l" defTabSz="866877"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6pPr>
      <a:lvl7pPr marL="2817352" indent="-216721" algn="l" defTabSz="866877"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7pPr>
      <a:lvl8pPr marL="3250789" indent="-216721" algn="l" defTabSz="866877"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8pPr>
      <a:lvl9pPr marL="3684228" indent="-216721" algn="l" defTabSz="866877"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6877" rtl="0" eaLnBrk="1" latinLnBrk="0" hangingPunct="1">
        <a:defRPr sz="1700" kern="1200">
          <a:solidFill>
            <a:schemeClr val="tx1"/>
          </a:solidFill>
          <a:latin typeface="+mn-lt"/>
          <a:ea typeface="+mn-ea"/>
          <a:cs typeface="+mn-cs"/>
        </a:defRPr>
      </a:lvl1pPr>
      <a:lvl2pPr marL="433440" algn="l" defTabSz="866877" rtl="0" eaLnBrk="1" latinLnBrk="0" hangingPunct="1">
        <a:defRPr sz="1700" kern="1200">
          <a:solidFill>
            <a:schemeClr val="tx1"/>
          </a:solidFill>
          <a:latin typeface="+mn-lt"/>
          <a:ea typeface="+mn-ea"/>
          <a:cs typeface="+mn-cs"/>
        </a:defRPr>
      </a:lvl2pPr>
      <a:lvl3pPr marL="866877" algn="l" defTabSz="866877" rtl="0" eaLnBrk="1" latinLnBrk="0" hangingPunct="1">
        <a:defRPr sz="1700" kern="1200">
          <a:solidFill>
            <a:schemeClr val="tx1"/>
          </a:solidFill>
          <a:latin typeface="+mn-lt"/>
          <a:ea typeface="+mn-ea"/>
          <a:cs typeface="+mn-cs"/>
        </a:defRPr>
      </a:lvl3pPr>
      <a:lvl4pPr marL="1300317" algn="l" defTabSz="866877" rtl="0" eaLnBrk="1" latinLnBrk="0" hangingPunct="1">
        <a:defRPr sz="1700" kern="1200">
          <a:solidFill>
            <a:schemeClr val="tx1"/>
          </a:solidFill>
          <a:latin typeface="+mn-lt"/>
          <a:ea typeface="+mn-ea"/>
          <a:cs typeface="+mn-cs"/>
        </a:defRPr>
      </a:lvl4pPr>
      <a:lvl5pPr marL="1733755" algn="l" defTabSz="866877" rtl="0" eaLnBrk="1" latinLnBrk="0" hangingPunct="1">
        <a:defRPr sz="1700" kern="1200">
          <a:solidFill>
            <a:schemeClr val="tx1"/>
          </a:solidFill>
          <a:latin typeface="+mn-lt"/>
          <a:ea typeface="+mn-ea"/>
          <a:cs typeface="+mn-cs"/>
        </a:defRPr>
      </a:lvl5pPr>
      <a:lvl6pPr marL="2167195" algn="l" defTabSz="866877" rtl="0" eaLnBrk="1" latinLnBrk="0" hangingPunct="1">
        <a:defRPr sz="1700" kern="1200">
          <a:solidFill>
            <a:schemeClr val="tx1"/>
          </a:solidFill>
          <a:latin typeface="+mn-lt"/>
          <a:ea typeface="+mn-ea"/>
          <a:cs typeface="+mn-cs"/>
        </a:defRPr>
      </a:lvl6pPr>
      <a:lvl7pPr marL="2600632" algn="l" defTabSz="866877" rtl="0" eaLnBrk="1" latinLnBrk="0" hangingPunct="1">
        <a:defRPr sz="1700" kern="1200">
          <a:solidFill>
            <a:schemeClr val="tx1"/>
          </a:solidFill>
          <a:latin typeface="+mn-lt"/>
          <a:ea typeface="+mn-ea"/>
          <a:cs typeface="+mn-cs"/>
        </a:defRPr>
      </a:lvl7pPr>
      <a:lvl8pPr marL="3034071" algn="l" defTabSz="866877" rtl="0" eaLnBrk="1" latinLnBrk="0" hangingPunct="1">
        <a:defRPr sz="1700" kern="1200">
          <a:solidFill>
            <a:schemeClr val="tx1"/>
          </a:solidFill>
          <a:latin typeface="+mn-lt"/>
          <a:ea typeface="+mn-ea"/>
          <a:cs typeface="+mn-cs"/>
        </a:defRPr>
      </a:lvl8pPr>
      <a:lvl9pPr marL="3467511" algn="l" defTabSz="866877"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3.png"/>
          <p:cNvPicPr>
            <a:picLocks noChangeAspect="1"/>
          </p:cNvPicPr>
          <p:nvPr/>
        </p:nvPicPr>
        <p:blipFill>
          <a:blip r:embed="rId3" cstate="print">
            <a:alphaModFix amt="5000"/>
            <a:extLst>
              <a:ext uri="{28A0092B-C50C-407E-A947-70E740481C1C}">
                <a14:useLocalDpi xmlns="" xmlns:a14="http://schemas.microsoft.com/office/drawing/2010/main" val="0"/>
              </a:ext>
            </a:extLst>
          </a:blip>
          <a:stretch>
            <a:fillRect/>
          </a:stretch>
        </p:blipFill>
        <p:spPr>
          <a:xfrm>
            <a:off x="7839925" y="0"/>
            <a:ext cx="4343472" cy="6858000"/>
          </a:xfrm>
          <a:prstGeom prst="rect">
            <a:avLst/>
          </a:prstGeom>
        </p:spPr>
      </p:pic>
      <p:pic>
        <p:nvPicPr>
          <p:cNvPr id="18" name="图片 17" descr="未标题-1.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48041" y="3862236"/>
            <a:ext cx="713752" cy="1128621"/>
          </a:xfrm>
          <a:prstGeom prst="rect">
            <a:avLst/>
          </a:prstGeom>
        </p:spPr>
      </p:pic>
      <p:pic>
        <p:nvPicPr>
          <p:cNvPr id="21" name="图片 20" descr="2.png"/>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806423" y="4290307"/>
            <a:ext cx="4336047" cy="588847"/>
          </a:xfrm>
          <a:prstGeom prst="rect">
            <a:avLst/>
          </a:prstGeom>
        </p:spPr>
      </p:pic>
      <p:sp>
        <p:nvSpPr>
          <p:cNvPr id="7" name="文本框 4"/>
          <p:cNvSpPr>
            <a:spLocks noChangeArrowheads="1"/>
          </p:cNvSpPr>
          <p:nvPr/>
        </p:nvSpPr>
        <p:spPr bwMode="auto">
          <a:xfrm>
            <a:off x="760415" y="2060576"/>
            <a:ext cx="7985381" cy="9335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5500" dirty="0" smtClean="0">
                <a:solidFill>
                  <a:schemeClr val="bg1"/>
                </a:solidFill>
                <a:latin typeface="Verdana" panose="020B0604030504040204" pitchFamily="34" charset="0"/>
                <a:ea typeface="微软雅黑" panose="020B0503020204020204" pitchFamily="34" charset="-122"/>
                <a:sym typeface="Verdana" panose="020B0604030504040204" pitchFamily="34" charset="0"/>
              </a:rPr>
              <a:t>漳州开发区城市一卡通</a:t>
            </a:r>
            <a:endParaRPr lang="zh-CN" altLang="en-US" sz="5500" dirty="0">
              <a:solidFill>
                <a:schemeClr val="bg1"/>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8" name="文本框 4"/>
          <p:cNvSpPr>
            <a:spLocks noChangeArrowheads="1"/>
          </p:cNvSpPr>
          <p:nvPr/>
        </p:nvSpPr>
        <p:spPr bwMode="auto">
          <a:xfrm>
            <a:off x="760416" y="3105152"/>
            <a:ext cx="6473825" cy="4616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dirty="0" smtClean="0">
                <a:solidFill>
                  <a:schemeClr val="bg1"/>
                </a:solidFill>
                <a:latin typeface="Verdana" panose="020B0604030504040204" pitchFamily="34" charset="0"/>
                <a:ea typeface="微软雅黑" panose="020B0503020204020204" pitchFamily="34" charset="-122"/>
                <a:sym typeface="Verdana" panose="020B0604030504040204" pitchFamily="34" charset="0"/>
              </a:rPr>
              <a:t>建设方案</a:t>
            </a:r>
            <a:endParaRPr lang="zh-CN" altLang="en-US" dirty="0">
              <a:solidFill>
                <a:schemeClr val="bg1"/>
              </a:solidFill>
              <a:latin typeface="Verdana" panose="020B0604030504040204" pitchFamily="34" charset="0"/>
              <a:ea typeface="微软雅黑" panose="020B0503020204020204" pitchFamily="34" charset="-122"/>
              <a:sym typeface="Verdana" panose="020B0604030504040204" pitchFamily="34" charset="0"/>
            </a:endParaRPr>
          </a:p>
        </p:txBody>
      </p:sp>
    </p:spTree>
    <p:extLst>
      <p:ext uri="{BB962C8B-B14F-4D97-AF65-F5344CB8AC3E}">
        <p14:creationId xmlns="" xmlns:p14="http://schemas.microsoft.com/office/powerpoint/2010/main" val="240738330"/>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4896908" y="2139789"/>
            <a:ext cx="0" cy="4285561"/>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34"/>
          <p:cNvSpPr txBox="1"/>
          <p:nvPr/>
        </p:nvSpPr>
        <p:spPr>
          <a:xfrm>
            <a:off x="5968879" y="4877984"/>
            <a:ext cx="4983052" cy="87440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lnSpc>
                <a:spcPct val="150000"/>
              </a:lnSpc>
            </a:pPr>
            <a:r>
              <a:rPr lang="zh-CN" altLang="en-US" dirty="0" smtClean="0">
                <a:solidFill>
                  <a:schemeClr val="bg1"/>
                </a:solidFill>
                <a:latin typeface="微软雅黑" pitchFamily="34" charset="-122"/>
                <a:ea typeface="微软雅黑" pitchFamily="34" charset="-122"/>
              </a:rPr>
              <a:t>公交、轮渡、出租车、巴士等</a:t>
            </a:r>
            <a:endParaRPr lang="en-US" altLang="zh-CN" dirty="0" smtClean="0">
              <a:solidFill>
                <a:schemeClr val="bg1"/>
              </a:solidFill>
              <a:latin typeface="微软雅黑" pitchFamily="34" charset="-122"/>
              <a:ea typeface="微软雅黑" pitchFamily="34" charset="-122"/>
            </a:endParaRPr>
          </a:p>
          <a:p>
            <a:pPr algn="ctr">
              <a:lnSpc>
                <a:spcPct val="150000"/>
              </a:lnSpc>
            </a:pPr>
            <a:r>
              <a:rPr lang="zh-CN" altLang="en-US" dirty="0" smtClean="0">
                <a:solidFill>
                  <a:schemeClr val="bg1"/>
                </a:solidFill>
                <a:latin typeface="微软雅黑" pitchFamily="34" charset="-122"/>
                <a:ea typeface="微软雅黑" pitchFamily="34" charset="-122"/>
              </a:rPr>
              <a:t>交通出行工具一卡打通</a:t>
            </a:r>
            <a:endParaRPr lang="zh-CN" altLang="en-US" dirty="0">
              <a:solidFill>
                <a:schemeClr val="bg1"/>
              </a:solidFill>
              <a:latin typeface="微软雅黑" pitchFamily="34" charset="-122"/>
              <a:ea typeface="微软雅黑" pitchFamily="34" charset="-122"/>
            </a:endParaRPr>
          </a:p>
        </p:txBody>
      </p:sp>
      <p:pic>
        <p:nvPicPr>
          <p:cNvPr id="18" name="图片 17" descr="33.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327340" y="6065977"/>
            <a:ext cx="2619629" cy="620513"/>
          </a:xfrm>
          <a:prstGeom prst="rect">
            <a:avLst/>
          </a:prstGeom>
        </p:spPr>
      </p:pic>
      <p:sp>
        <p:nvSpPr>
          <p:cNvPr id="24" name="TextBox 23"/>
          <p:cNvSpPr txBox="1"/>
          <p:nvPr/>
        </p:nvSpPr>
        <p:spPr>
          <a:xfrm>
            <a:off x="1405732" y="4926841"/>
            <a:ext cx="3862317" cy="523220"/>
          </a:xfrm>
          <a:prstGeom prst="rect">
            <a:avLst/>
          </a:prstGeom>
          <a:noFill/>
        </p:spPr>
        <p:txBody>
          <a:bodyPr wrap="square" rtlCol="0">
            <a:spAutoFit/>
          </a:bodyPr>
          <a:lstStyle/>
          <a:p>
            <a:r>
              <a:rPr lang="zh-CN" altLang="en-US" sz="2800" dirty="0" smtClean="0">
                <a:solidFill>
                  <a:schemeClr val="bg1"/>
                </a:solidFill>
                <a:latin typeface="微软雅黑" pitchFamily="34" charset="-122"/>
                <a:ea typeface="微软雅黑" pitchFamily="34" charset="-122"/>
              </a:rPr>
              <a:t>出行更方便</a:t>
            </a:r>
            <a:endParaRPr lang="zh-CN" altLang="en-US" sz="2800" dirty="0">
              <a:solidFill>
                <a:schemeClr val="bg1"/>
              </a:solidFill>
              <a:latin typeface="微软雅黑" pitchFamily="34" charset="-122"/>
              <a:ea typeface="微软雅黑" pitchFamily="34" charset="-122"/>
            </a:endParaRPr>
          </a:p>
        </p:txBody>
      </p:sp>
      <p:pic>
        <p:nvPicPr>
          <p:cNvPr id="172040" name="Picture 8" descr="http://img.wdjimg.com/mms/icon/v1/f/b0/d1913d9a5fe672bff0e3c7e73f041b0f_256_256.png"/>
          <p:cNvPicPr>
            <a:picLocks noChangeAspect="1" noChangeArrowheads="1"/>
          </p:cNvPicPr>
          <p:nvPr/>
        </p:nvPicPr>
        <p:blipFill>
          <a:blip r:embed="rId4"/>
          <a:srcRect/>
          <a:stretch>
            <a:fillRect/>
          </a:stretch>
        </p:blipFill>
        <p:spPr bwMode="auto">
          <a:xfrm>
            <a:off x="1029032" y="2069294"/>
            <a:ext cx="2765046" cy="2765046"/>
          </a:xfrm>
          <a:prstGeom prst="rect">
            <a:avLst/>
          </a:prstGeom>
          <a:noFill/>
        </p:spPr>
      </p:pic>
      <p:sp>
        <p:nvSpPr>
          <p:cNvPr id="26" name="KSO_Shape"/>
          <p:cNvSpPr>
            <a:spLocks/>
          </p:cNvSpPr>
          <p:nvPr/>
        </p:nvSpPr>
        <p:spPr bwMode="auto">
          <a:xfrm>
            <a:off x="5390863" y="2906973"/>
            <a:ext cx="1146413" cy="1160060"/>
          </a:xfrm>
          <a:custGeom>
            <a:avLst/>
            <a:gdLst>
              <a:gd name="T0" fmla="*/ 899699 w 2775"/>
              <a:gd name="T1" fmla="*/ 1800397 h 2775"/>
              <a:gd name="T2" fmla="*/ 0 w 2775"/>
              <a:gd name="T3" fmla="*/ 900523 h 2775"/>
              <a:gd name="T4" fmla="*/ 899699 w 2775"/>
              <a:gd name="T5" fmla="*/ 0 h 2775"/>
              <a:gd name="T6" fmla="*/ 1798750 w 2775"/>
              <a:gd name="T7" fmla="*/ 900523 h 2775"/>
              <a:gd name="T8" fmla="*/ 899699 w 2775"/>
              <a:gd name="T9" fmla="*/ 1800397 h 2775"/>
              <a:gd name="T10" fmla="*/ 915904 w 2775"/>
              <a:gd name="T11" fmla="*/ 339967 h 2775"/>
              <a:gd name="T12" fmla="*/ 920441 w 2775"/>
              <a:gd name="T13" fmla="*/ 339967 h 2775"/>
              <a:gd name="T14" fmla="*/ 924979 w 2775"/>
              <a:gd name="T15" fmla="*/ 339967 h 2775"/>
              <a:gd name="T16" fmla="*/ 915904 w 2775"/>
              <a:gd name="T17" fmla="*/ 339967 h 2775"/>
              <a:gd name="T18" fmla="*/ 1402701 w 2775"/>
              <a:gd name="T19" fmla="*/ 858351 h 2775"/>
              <a:gd name="T20" fmla="*/ 1357327 w 2775"/>
              <a:gd name="T21" fmla="*/ 508653 h 2775"/>
              <a:gd name="T22" fmla="*/ 1228336 w 2775"/>
              <a:gd name="T23" fmla="*/ 395763 h 2775"/>
              <a:gd name="T24" fmla="*/ 921090 w 2775"/>
              <a:gd name="T25" fmla="*/ 339967 h 2775"/>
              <a:gd name="T26" fmla="*/ 613195 w 2775"/>
              <a:gd name="T27" fmla="*/ 395763 h 2775"/>
              <a:gd name="T28" fmla="*/ 484204 w 2775"/>
              <a:gd name="T29" fmla="*/ 508653 h 2775"/>
              <a:gd name="T30" fmla="*/ 431700 w 2775"/>
              <a:gd name="T31" fmla="*/ 858351 h 2775"/>
              <a:gd name="T32" fmla="*/ 431700 w 2775"/>
              <a:gd name="T33" fmla="*/ 1330672 h 2775"/>
              <a:gd name="T34" fmla="*/ 532171 w 2775"/>
              <a:gd name="T35" fmla="*/ 1330672 h 2775"/>
              <a:gd name="T36" fmla="*/ 532171 w 2775"/>
              <a:gd name="T37" fmla="*/ 1415015 h 2775"/>
              <a:gd name="T38" fmla="*/ 661810 w 2775"/>
              <a:gd name="T39" fmla="*/ 1415015 h 2775"/>
              <a:gd name="T40" fmla="*/ 661810 w 2775"/>
              <a:gd name="T41" fmla="*/ 1330672 h 2775"/>
              <a:gd name="T42" fmla="*/ 1179721 w 2775"/>
              <a:gd name="T43" fmla="*/ 1330672 h 2775"/>
              <a:gd name="T44" fmla="*/ 1179721 w 2775"/>
              <a:gd name="T45" fmla="*/ 1415015 h 2775"/>
              <a:gd name="T46" fmla="*/ 1308712 w 2775"/>
              <a:gd name="T47" fmla="*/ 1415015 h 2775"/>
              <a:gd name="T48" fmla="*/ 1308712 w 2775"/>
              <a:gd name="T49" fmla="*/ 1330672 h 2775"/>
              <a:gd name="T50" fmla="*/ 1402701 w 2775"/>
              <a:gd name="T51" fmla="*/ 1330672 h 2775"/>
              <a:gd name="T52" fmla="*/ 1402701 w 2775"/>
              <a:gd name="T53" fmla="*/ 858351 h 2775"/>
              <a:gd name="T54" fmla="*/ 1188795 w 2775"/>
              <a:gd name="T55" fmla="*/ 1188586 h 2775"/>
              <a:gd name="T56" fmla="*/ 1151200 w 2775"/>
              <a:gd name="T57" fmla="*/ 1161986 h 2775"/>
              <a:gd name="T58" fmla="*/ 1151200 w 2775"/>
              <a:gd name="T59" fmla="*/ 1103595 h 2775"/>
              <a:gd name="T60" fmla="*/ 1188795 w 2775"/>
              <a:gd name="T61" fmla="*/ 1077643 h 2775"/>
              <a:gd name="T62" fmla="*/ 1294452 w 2775"/>
              <a:gd name="T63" fmla="*/ 1077643 h 2775"/>
              <a:gd name="T64" fmla="*/ 1332047 w 2775"/>
              <a:gd name="T65" fmla="*/ 1103595 h 2775"/>
              <a:gd name="T66" fmla="*/ 1332047 w 2775"/>
              <a:gd name="T67" fmla="*/ 1161986 h 2775"/>
              <a:gd name="T68" fmla="*/ 1294452 w 2775"/>
              <a:gd name="T69" fmla="*/ 1188586 h 2775"/>
              <a:gd name="T70" fmla="*/ 1188795 w 2775"/>
              <a:gd name="T71" fmla="*/ 1188586 h 2775"/>
              <a:gd name="T72" fmla="*/ 1267876 w 2775"/>
              <a:gd name="T73" fmla="*/ 901820 h 2775"/>
              <a:gd name="T74" fmla="*/ 573655 w 2775"/>
              <a:gd name="T75" fmla="*/ 901820 h 2775"/>
              <a:gd name="T76" fmla="*/ 536708 w 2775"/>
              <a:gd name="T77" fmla="*/ 846673 h 2775"/>
              <a:gd name="T78" fmla="*/ 571711 w 2775"/>
              <a:gd name="T79" fmla="*/ 591049 h 2775"/>
              <a:gd name="T80" fmla="*/ 626808 w 2775"/>
              <a:gd name="T81" fmla="*/ 539795 h 2775"/>
              <a:gd name="T82" fmla="*/ 1214075 w 2775"/>
              <a:gd name="T83" fmla="*/ 539795 h 2775"/>
              <a:gd name="T84" fmla="*/ 1269820 w 2775"/>
              <a:gd name="T85" fmla="*/ 591049 h 2775"/>
              <a:gd name="T86" fmla="*/ 1304823 w 2775"/>
              <a:gd name="T87" fmla="*/ 846673 h 2775"/>
              <a:gd name="T88" fmla="*/ 1267876 w 2775"/>
              <a:gd name="T89" fmla="*/ 901820 h 2775"/>
              <a:gd name="T90" fmla="*/ 1112308 w 2775"/>
              <a:gd name="T91" fmla="*/ 471023 h 2775"/>
              <a:gd name="T92" fmla="*/ 728575 w 2775"/>
              <a:gd name="T93" fmla="*/ 471023 h 2775"/>
              <a:gd name="T94" fmla="*/ 728575 w 2775"/>
              <a:gd name="T95" fmla="*/ 430149 h 2775"/>
              <a:gd name="T96" fmla="*/ 1112308 w 2775"/>
              <a:gd name="T97" fmla="*/ 430149 h 2775"/>
              <a:gd name="T98" fmla="*/ 1112308 w 2775"/>
              <a:gd name="T99" fmla="*/ 471023 h 2775"/>
              <a:gd name="T100" fmla="*/ 652736 w 2775"/>
              <a:gd name="T101" fmla="*/ 1077643 h 2775"/>
              <a:gd name="T102" fmla="*/ 683201 w 2775"/>
              <a:gd name="T103" fmla="*/ 1103595 h 2775"/>
              <a:gd name="T104" fmla="*/ 683201 w 2775"/>
              <a:gd name="T105" fmla="*/ 1161986 h 2775"/>
              <a:gd name="T106" fmla="*/ 652736 w 2775"/>
              <a:gd name="T107" fmla="*/ 1188586 h 2775"/>
              <a:gd name="T108" fmla="*/ 546431 w 2775"/>
              <a:gd name="T109" fmla="*/ 1188586 h 2775"/>
              <a:gd name="T110" fmla="*/ 506891 w 2775"/>
              <a:gd name="T111" fmla="*/ 1161986 h 2775"/>
              <a:gd name="T112" fmla="*/ 506891 w 2775"/>
              <a:gd name="T113" fmla="*/ 1103595 h 2775"/>
              <a:gd name="T114" fmla="*/ 546431 w 2775"/>
              <a:gd name="T115" fmla="*/ 1077643 h 2775"/>
              <a:gd name="T116" fmla="*/ 652736 w 2775"/>
              <a:gd name="T117" fmla="*/ 1077643 h 27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75" h="2775">
                <a:moveTo>
                  <a:pt x="1388" y="2775"/>
                </a:moveTo>
                <a:cubicBezTo>
                  <a:pt x="622" y="2775"/>
                  <a:pt x="0" y="2154"/>
                  <a:pt x="0" y="1388"/>
                </a:cubicBezTo>
                <a:cubicBezTo>
                  <a:pt x="0" y="621"/>
                  <a:pt x="622" y="0"/>
                  <a:pt x="1388" y="0"/>
                </a:cubicBezTo>
                <a:cubicBezTo>
                  <a:pt x="2154" y="0"/>
                  <a:pt x="2775" y="621"/>
                  <a:pt x="2775" y="1388"/>
                </a:cubicBezTo>
                <a:cubicBezTo>
                  <a:pt x="2775" y="2154"/>
                  <a:pt x="2154" y="2775"/>
                  <a:pt x="1388" y="2775"/>
                </a:cubicBezTo>
                <a:close/>
                <a:moveTo>
                  <a:pt x="1413" y="524"/>
                </a:moveTo>
                <a:cubicBezTo>
                  <a:pt x="1416" y="524"/>
                  <a:pt x="1418" y="524"/>
                  <a:pt x="1420" y="524"/>
                </a:cubicBezTo>
                <a:cubicBezTo>
                  <a:pt x="1423" y="524"/>
                  <a:pt x="1425" y="524"/>
                  <a:pt x="1427" y="524"/>
                </a:cubicBezTo>
                <a:lnTo>
                  <a:pt x="1413" y="524"/>
                </a:lnTo>
                <a:close/>
                <a:moveTo>
                  <a:pt x="2164" y="1323"/>
                </a:moveTo>
                <a:cubicBezTo>
                  <a:pt x="2094" y="784"/>
                  <a:pt x="2094" y="784"/>
                  <a:pt x="2094" y="784"/>
                </a:cubicBezTo>
                <a:cubicBezTo>
                  <a:pt x="2075" y="687"/>
                  <a:pt x="1988" y="648"/>
                  <a:pt x="1895" y="610"/>
                </a:cubicBezTo>
                <a:cubicBezTo>
                  <a:pt x="1803" y="571"/>
                  <a:pt x="1583" y="525"/>
                  <a:pt x="1421" y="524"/>
                </a:cubicBezTo>
                <a:cubicBezTo>
                  <a:pt x="1258" y="525"/>
                  <a:pt x="1038" y="571"/>
                  <a:pt x="946" y="610"/>
                </a:cubicBezTo>
                <a:cubicBezTo>
                  <a:pt x="853" y="648"/>
                  <a:pt x="766" y="687"/>
                  <a:pt x="747" y="784"/>
                </a:cubicBezTo>
                <a:cubicBezTo>
                  <a:pt x="666" y="1323"/>
                  <a:pt x="666" y="1323"/>
                  <a:pt x="666" y="1323"/>
                </a:cubicBezTo>
                <a:cubicBezTo>
                  <a:pt x="666" y="2051"/>
                  <a:pt x="666" y="2051"/>
                  <a:pt x="666" y="2051"/>
                </a:cubicBezTo>
                <a:cubicBezTo>
                  <a:pt x="821" y="2051"/>
                  <a:pt x="821" y="2051"/>
                  <a:pt x="821" y="2051"/>
                </a:cubicBezTo>
                <a:cubicBezTo>
                  <a:pt x="821" y="2181"/>
                  <a:pt x="821" y="2181"/>
                  <a:pt x="821" y="2181"/>
                </a:cubicBezTo>
                <a:cubicBezTo>
                  <a:pt x="821" y="2323"/>
                  <a:pt x="1021" y="2323"/>
                  <a:pt x="1021" y="2181"/>
                </a:cubicBezTo>
                <a:cubicBezTo>
                  <a:pt x="1021" y="2051"/>
                  <a:pt x="1021" y="2051"/>
                  <a:pt x="1021" y="2051"/>
                </a:cubicBezTo>
                <a:cubicBezTo>
                  <a:pt x="1820" y="2051"/>
                  <a:pt x="1820" y="2051"/>
                  <a:pt x="1820" y="2051"/>
                </a:cubicBezTo>
                <a:cubicBezTo>
                  <a:pt x="1820" y="2181"/>
                  <a:pt x="1820" y="2181"/>
                  <a:pt x="1820" y="2181"/>
                </a:cubicBezTo>
                <a:cubicBezTo>
                  <a:pt x="1820" y="2323"/>
                  <a:pt x="2019" y="2323"/>
                  <a:pt x="2019" y="2181"/>
                </a:cubicBezTo>
                <a:cubicBezTo>
                  <a:pt x="2019" y="2051"/>
                  <a:pt x="2019" y="2051"/>
                  <a:pt x="2019" y="2051"/>
                </a:cubicBezTo>
                <a:cubicBezTo>
                  <a:pt x="2164" y="2051"/>
                  <a:pt x="2164" y="2051"/>
                  <a:pt x="2164" y="2051"/>
                </a:cubicBezTo>
                <a:lnTo>
                  <a:pt x="2164" y="1323"/>
                </a:lnTo>
                <a:close/>
                <a:moveTo>
                  <a:pt x="1834" y="1832"/>
                </a:moveTo>
                <a:cubicBezTo>
                  <a:pt x="1811" y="1832"/>
                  <a:pt x="1776" y="1814"/>
                  <a:pt x="1776" y="1791"/>
                </a:cubicBezTo>
                <a:cubicBezTo>
                  <a:pt x="1776" y="1701"/>
                  <a:pt x="1776" y="1701"/>
                  <a:pt x="1776" y="1701"/>
                </a:cubicBezTo>
                <a:cubicBezTo>
                  <a:pt x="1776" y="1679"/>
                  <a:pt x="1811" y="1661"/>
                  <a:pt x="1834" y="1661"/>
                </a:cubicBezTo>
                <a:cubicBezTo>
                  <a:pt x="1997" y="1661"/>
                  <a:pt x="1997" y="1661"/>
                  <a:pt x="1997" y="1661"/>
                </a:cubicBezTo>
                <a:cubicBezTo>
                  <a:pt x="2020" y="1661"/>
                  <a:pt x="2055" y="1679"/>
                  <a:pt x="2055" y="1701"/>
                </a:cubicBezTo>
                <a:cubicBezTo>
                  <a:pt x="2055" y="1791"/>
                  <a:pt x="2055" y="1791"/>
                  <a:pt x="2055" y="1791"/>
                </a:cubicBezTo>
                <a:cubicBezTo>
                  <a:pt x="2055" y="1814"/>
                  <a:pt x="2020" y="1832"/>
                  <a:pt x="1997" y="1832"/>
                </a:cubicBezTo>
                <a:lnTo>
                  <a:pt x="1834" y="1832"/>
                </a:lnTo>
                <a:close/>
                <a:moveTo>
                  <a:pt x="1956" y="1390"/>
                </a:moveTo>
                <a:cubicBezTo>
                  <a:pt x="885" y="1390"/>
                  <a:pt x="885" y="1390"/>
                  <a:pt x="885" y="1390"/>
                </a:cubicBezTo>
                <a:cubicBezTo>
                  <a:pt x="834" y="1390"/>
                  <a:pt x="823" y="1342"/>
                  <a:pt x="828" y="1305"/>
                </a:cubicBezTo>
                <a:cubicBezTo>
                  <a:pt x="882" y="911"/>
                  <a:pt x="882" y="911"/>
                  <a:pt x="882" y="911"/>
                </a:cubicBezTo>
                <a:cubicBezTo>
                  <a:pt x="890" y="864"/>
                  <a:pt x="906" y="832"/>
                  <a:pt x="967" y="832"/>
                </a:cubicBezTo>
                <a:cubicBezTo>
                  <a:pt x="1873" y="832"/>
                  <a:pt x="1873" y="832"/>
                  <a:pt x="1873" y="832"/>
                </a:cubicBezTo>
                <a:cubicBezTo>
                  <a:pt x="1935" y="832"/>
                  <a:pt x="1951" y="864"/>
                  <a:pt x="1959" y="911"/>
                </a:cubicBezTo>
                <a:cubicBezTo>
                  <a:pt x="2013" y="1305"/>
                  <a:pt x="2013" y="1305"/>
                  <a:pt x="2013" y="1305"/>
                </a:cubicBezTo>
                <a:cubicBezTo>
                  <a:pt x="2018" y="1342"/>
                  <a:pt x="2007" y="1390"/>
                  <a:pt x="1956" y="1390"/>
                </a:cubicBezTo>
                <a:close/>
                <a:moveTo>
                  <a:pt x="1716" y="726"/>
                </a:moveTo>
                <a:cubicBezTo>
                  <a:pt x="1124" y="726"/>
                  <a:pt x="1124" y="726"/>
                  <a:pt x="1124" y="726"/>
                </a:cubicBezTo>
                <a:cubicBezTo>
                  <a:pt x="1066" y="726"/>
                  <a:pt x="1066" y="663"/>
                  <a:pt x="1124" y="663"/>
                </a:cubicBezTo>
                <a:cubicBezTo>
                  <a:pt x="1716" y="663"/>
                  <a:pt x="1716" y="663"/>
                  <a:pt x="1716" y="663"/>
                </a:cubicBezTo>
                <a:cubicBezTo>
                  <a:pt x="1775" y="663"/>
                  <a:pt x="1775" y="726"/>
                  <a:pt x="1716" y="726"/>
                </a:cubicBezTo>
                <a:close/>
                <a:moveTo>
                  <a:pt x="1007" y="1661"/>
                </a:moveTo>
                <a:cubicBezTo>
                  <a:pt x="1029" y="1661"/>
                  <a:pt x="1054" y="1679"/>
                  <a:pt x="1054" y="1701"/>
                </a:cubicBezTo>
                <a:cubicBezTo>
                  <a:pt x="1054" y="1791"/>
                  <a:pt x="1054" y="1791"/>
                  <a:pt x="1054" y="1791"/>
                </a:cubicBezTo>
                <a:cubicBezTo>
                  <a:pt x="1054" y="1814"/>
                  <a:pt x="1029" y="1832"/>
                  <a:pt x="1007" y="1832"/>
                </a:cubicBezTo>
                <a:cubicBezTo>
                  <a:pt x="843" y="1832"/>
                  <a:pt x="843" y="1832"/>
                  <a:pt x="843" y="1832"/>
                </a:cubicBezTo>
                <a:cubicBezTo>
                  <a:pt x="821" y="1832"/>
                  <a:pt x="782" y="1814"/>
                  <a:pt x="782" y="1791"/>
                </a:cubicBezTo>
                <a:cubicBezTo>
                  <a:pt x="782" y="1701"/>
                  <a:pt x="782" y="1701"/>
                  <a:pt x="782" y="1701"/>
                </a:cubicBezTo>
                <a:cubicBezTo>
                  <a:pt x="782" y="1679"/>
                  <a:pt x="821" y="1661"/>
                  <a:pt x="843" y="1661"/>
                </a:cubicBezTo>
                <a:lnTo>
                  <a:pt x="1007" y="1661"/>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7" name="KSO_Shape"/>
          <p:cNvSpPr>
            <a:spLocks/>
          </p:cNvSpPr>
          <p:nvPr/>
        </p:nvSpPr>
        <p:spPr bwMode="auto">
          <a:xfrm>
            <a:off x="8860237" y="3070745"/>
            <a:ext cx="1129920" cy="851089"/>
          </a:xfrm>
          <a:custGeom>
            <a:avLst/>
            <a:gdLst>
              <a:gd name="T0" fmla="*/ 319412206 w 11015"/>
              <a:gd name="T1" fmla="*/ 113428496 h 8233"/>
              <a:gd name="T2" fmla="*/ 303559804 w 11015"/>
              <a:gd name="T3" fmla="*/ 86871270 h 8233"/>
              <a:gd name="T4" fmla="*/ 318036421 w 11015"/>
              <a:gd name="T5" fmla="*/ 72950306 h 8233"/>
              <a:gd name="T6" fmla="*/ 326201892 w 11015"/>
              <a:gd name="T7" fmla="*/ 61269971 h 8233"/>
              <a:gd name="T8" fmla="*/ 318305525 w 11015"/>
              <a:gd name="T9" fmla="*/ 51800204 h 8233"/>
              <a:gd name="T10" fmla="*/ 296770118 w 11015"/>
              <a:gd name="T11" fmla="*/ 52875513 h 8233"/>
              <a:gd name="T12" fmla="*/ 294676434 w 11015"/>
              <a:gd name="T13" fmla="*/ 65153453 h 8233"/>
              <a:gd name="T14" fmla="*/ 277777017 w 11015"/>
              <a:gd name="T15" fmla="*/ 36863536 h 8233"/>
              <a:gd name="T16" fmla="*/ 257766994 w 11015"/>
              <a:gd name="T17" fmla="*/ 6930593 h 8233"/>
              <a:gd name="T18" fmla="*/ 201984305 w 11015"/>
              <a:gd name="T19" fmla="*/ 567543 h 8233"/>
              <a:gd name="T20" fmla="*/ 80727899 w 11015"/>
              <a:gd name="T21" fmla="*/ 3913371 h 8233"/>
              <a:gd name="T22" fmla="*/ 62781813 w 11015"/>
              <a:gd name="T23" fmla="*/ 16280977 h 8233"/>
              <a:gd name="T24" fmla="*/ 41605269 w 11015"/>
              <a:gd name="T25" fmla="*/ 64048082 h 8233"/>
              <a:gd name="T26" fmla="*/ 34097684 w 11015"/>
              <a:gd name="T27" fmla="*/ 57655316 h 8233"/>
              <a:gd name="T28" fmla="*/ 27397930 w 11015"/>
              <a:gd name="T29" fmla="*/ 51053327 h 8233"/>
              <a:gd name="T30" fmla="*/ 4157448 w 11015"/>
              <a:gd name="T31" fmla="*/ 54548427 h 8233"/>
              <a:gd name="T32" fmla="*/ 5802684 w 11015"/>
              <a:gd name="T33" fmla="*/ 70082527 h 8233"/>
              <a:gd name="T34" fmla="*/ 31884321 w 11015"/>
              <a:gd name="T35" fmla="*/ 74354392 h 8233"/>
              <a:gd name="T36" fmla="*/ 17228360 w 11015"/>
              <a:gd name="T37" fmla="*/ 103809458 h 8233"/>
              <a:gd name="T38" fmla="*/ 3140526 w 11015"/>
              <a:gd name="T39" fmla="*/ 125288164 h 8233"/>
              <a:gd name="T40" fmla="*/ 628140 w 11015"/>
              <a:gd name="T41" fmla="*/ 174071145 h 8233"/>
              <a:gd name="T42" fmla="*/ 7357987 w 11015"/>
              <a:gd name="T43" fmla="*/ 198298420 h 8233"/>
              <a:gd name="T44" fmla="*/ 16241357 w 11015"/>
              <a:gd name="T45" fmla="*/ 245886364 h 8233"/>
              <a:gd name="T46" fmla="*/ 61854477 w 11015"/>
              <a:gd name="T47" fmla="*/ 206842150 h 8233"/>
              <a:gd name="T48" fmla="*/ 226989354 w 11015"/>
              <a:gd name="T49" fmla="*/ 208634446 h 8233"/>
              <a:gd name="T50" fmla="*/ 271346367 w 11015"/>
              <a:gd name="T51" fmla="*/ 245946142 h 8233"/>
              <a:gd name="T52" fmla="*/ 317826983 w 11015"/>
              <a:gd name="T53" fmla="*/ 200299939 h 8233"/>
              <a:gd name="T54" fmla="*/ 327368413 w 11015"/>
              <a:gd name="T55" fmla="*/ 185243715 h 8233"/>
              <a:gd name="T56" fmla="*/ 80787738 w 11015"/>
              <a:gd name="T57" fmla="*/ 15026162 h 8233"/>
              <a:gd name="T58" fmla="*/ 219721126 w 11015"/>
              <a:gd name="T59" fmla="*/ 13831298 h 8233"/>
              <a:gd name="T60" fmla="*/ 265424177 w 11015"/>
              <a:gd name="T61" fmla="*/ 33159214 h 8233"/>
              <a:gd name="T62" fmla="*/ 164716175 w 11015"/>
              <a:gd name="T63" fmla="*/ 70948960 h 8233"/>
              <a:gd name="T64" fmla="*/ 64905417 w 11015"/>
              <a:gd name="T65" fmla="*/ 31456411 h 8233"/>
              <a:gd name="T66" fmla="*/ 28085736 w 11015"/>
              <a:gd name="T67" fmla="*/ 188679209 h 8233"/>
              <a:gd name="T68" fmla="*/ 19381883 w 11015"/>
              <a:gd name="T69" fmla="*/ 179089887 h 8233"/>
              <a:gd name="T70" fmla="*/ 23300148 w 11015"/>
              <a:gd name="T71" fmla="*/ 167051058 h 8233"/>
              <a:gd name="T72" fmla="*/ 35683080 w 11015"/>
              <a:gd name="T73" fmla="*/ 164332552 h 8233"/>
              <a:gd name="T74" fmla="*/ 44386932 w 11015"/>
              <a:gd name="T75" fmla="*/ 173921874 h 8233"/>
              <a:gd name="T76" fmla="*/ 40498588 w 11015"/>
              <a:gd name="T77" fmla="*/ 185960703 h 8233"/>
              <a:gd name="T78" fmla="*/ 81206440 w 11015"/>
              <a:gd name="T79" fmla="*/ 136162017 h 8233"/>
              <a:gd name="T80" fmla="*/ 59162572 w 11015"/>
              <a:gd name="T81" fmla="*/ 141240536 h 8233"/>
              <a:gd name="T82" fmla="*/ 29581373 w 11015"/>
              <a:gd name="T83" fmla="*/ 133981338 h 8233"/>
              <a:gd name="T84" fmla="*/ 24346990 w 11015"/>
              <a:gd name="T85" fmla="*/ 110500940 h 8233"/>
              <a:gd name="T86" fmla="*/ 31645137 w 11015"/>
              <a:gd name="T87" fmla="*/ 96759309 h 8233"/>
              <a:gd name="T88" fmla="*/ 62692054 w 11015"/>
              <a:gd name="T89" fmla="*/ 115400299 h 8233"/>
              <a:gd name="T90" fmla="*/ 81206440 w 11015"/>
              <a:gd name="T91" fmla="*/ 124899954 h 8233"/>
              <a:gd name="T92" fmla="*/ 217089061 w 11015"/>
              <a:gd name="T93" fmla="*/ 188111666 h 8233"/>
              <a:gd name="T94" fmla="*/ 112373036 w 11015"/>
              <a:gd name="T95" fmla="*/ 188111666 h 8233"/>
              <a:gd name="T96" fmla="*/ 114975181 w 11015"/>
              <a:gd name="T97" fmla="*/ 161345218 h 8233"/>
              <a:gd name="T98" fmla="*/ 266680284 w 11015"/>
              <a:gd name="T99" fmla="*/ 141150870 h 8233"/>
              <a:gd name="T100" fmla="*/ 247777115 w 11015"/>
              <a:gd name="T101" fmla="*/ 135176202 h 8233"/>
              <a:gd name="T102" fmla="*/ 250080064 w 11015"/>
              <a:gd name="T103" fmla="*/ 123197151 h 8233"/>
              <a:gd name="T104" fmla="*/ 282712204 w 11015"/>
              <a:gd name="T105" fmla="*/ 104078285 h 8233"/>
              <a:gd name="T106" fmla="*/ 300568704 w 11015"/>
              <a:gd name="T107" fmla="*/ 98043840 h 8233"/>
              <a:gd name="T108" fmla="*/ 304935590 w 11015"/>
              <a:gd name="T109" fmla="*/ 120448756 h 8233"/>
              <a:gd name="T110" fmla="*/ 294317398 w 11015"/>
              <a:gd name="T111" fmla="*/ 137685659 h 8233"/>
              <a:gd name="T112" fmla="*/ 296889797 w 11015"/>
              <a:gd name="T113" fmla="*/ 189246752 h 8233"/>
              <a:gd name="T114" fmla="*/ 286062167 w 11015"/>
              <a:gd name="T115" fmla="*/ 182017443 h 8233"/>
              <a:gd name="T116" fmla="*/ 286989504 w 11015"/>
              <a:gd name="T117" fmla="*/ 169381182 h 8233"/>
              <a:gd name="T118" fmla="*/ 298205743 w 11015"/>
              <a:gd name="T119" fmla="*/ 163765008 h 8233"/>
              <a:gd name="T120" fmla="*/ 309093211 w 11015"/>
              <a:gd name="T121" fmla="*/ 170994318 h 8233"/>
              <a:gd name="T122" fmla="*/ 308165875 w 11015"/>
              <a:gd name="T123" fmla="*/ 183660468 h 823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015" h="8233">
                <a:moveTo>
                  <a:pt x="10985" y="4535"/>
                </a:moveTo>
                <a:lnTo>
                  <a:pt x="10985" y="4535"/>
                </a:lnTo>
                <a:lnTo>
                  <a:pt x="10981" y="4498"/>
                </a:lnTo>
                <a:lnTo>
                  <a:pt x="10976" y="4458"/>
                </a:lnTo>
                <a:lnTo>
                  <a:pt x="10968" y="4413"/>
                </a:lnTo>
                <a:lnTo>
                  <a:pt x="10958" y="4363"/>
                </a:lnTo>
                <a:lnTo>
                  <a:pt x="10945" y="4310"/>
                </a:lnTo>
                <a:lnTo>
                  <a:pt x="10930" y="4254"/>
                </a:lnTo>
                <a:lnTo>
                  <a:pt x="10920" y="4225"/>
                </a:lnTo>
                <a:lnTo>
                  <a:pt x="10910" y="4194"/>
                </a:lnTo>
                <a:lnTo>
                  <a:pt x="10898" y="4164"/>
                </a:lnTo>
                <a:lnTo>
                  <a:pt x="10885" y="4132"/>
                </a:lnTo>
                <a:lnTo>
                  <a:pt x="10872" y="4100"/>
                </a:lnTo>
                <a:lnTo>
                  <a:pt x="10856" y="4068"/>
                </a:lnTo>
                <a:lnTo>
                  <a:pt x="10840" y="4035"/>
                </a:lnTo>
                <a:lnTo>
                  <a:pt x="10821" y="4002"/>
                </a:lnTo>
                <a:lnTo>
                  <a:pt x="10802" y="3969"/>
                </a:lnTo>
                <a:lnTo>
                  <a:pt x="10780" y="3935"/>
                </a:lnTo>
                <a:lnTo>
                  <a:pt x="10758" y="3900"/>
                </a:lnTo>
                <a:lnTo>
                  <a:pt x="10733" y="3866"/>
                </a:lnTo>
                <a:lnTo>
                  <a:pt x="10707" y="3831"/>
                </a:lnTo>
                <a:lnTo>
                  <a:pt x="10679" y="3797"/>
                </a:lnTo>
                <a:lnTo>
                  <a:pt x="10649" y="3762"/>
                </a:lnTo>
                <a:lnTo>
                  <a:pt x="10617" y="3727"/>
                </a:lnTo>
                <a:lnTo>
                  <a:pt x="10584" y="3693"/>
                </a:lnTo>
                <a:lnTo>
                  <a:pt x="10548" y="3657"/>
                </a:lnTo>
                <a:lnTo>
                  <a:pt x="10510" y="3623"/>
                </a:lnTo>
                <a:lnTo>
                  <a:pt x="10470" y="3589"/>
                </a:lnTo>
                <a:lnTo>
                  <a:pt x="10462" y="3551"/>
                </a:lnTo>
                <a:lnTo>
                  <a:pt x="10451" y="3513"/>
                </a:lnTo>
                <a:lnTo>
                  <a:pt x="10439" y="3475"/>
                </a:lnTo>
                <a:lnTo>
                  <a:pt x="10426" y="3437"/>
                </a:lnTo>
                <a:lnTo>
                  <a:pt x="10413" y="3399"/>
                </a:lnTo>
                <a:lnTo>
                  <a:pt x="10398" y="3360"/>
                </a:lnTo>
                <a:lnTo>
                  <a:pt x="10381" y="3322"/>
                </a:lnTo>
                <a:lnTo>
                  <a:pt x="10363" y="3283"/>
                </a:lnTo>
                <a:lnTo>
                  <a:pt x="10346" y="3245"/>
                </a:lnTo>
                <a:lnTo>
                  <a:pt x="10327" y="3206"/>
                </a:lnTo>
                <a:lnTo>
                  <a:pt x="10307" y="3168"/>
                </a:lnTo>
                <a:lnTo>
                  <a:pt x="10285" y="3130"/>
                </a:lnTo>
                <a:lnTo>
                  <a:pt x="10243" y="3054"/>
                </a:lnTo>
                <a:lnTo>
                  <a:pt x="10196" y="2981"/>
                </a:lnTo>
                <a:lnTo>
                  <a:pt x="10149" y="2908"/>
                </a:lnTo>
                <a:lnTo>
                  <a:pt x="10102" y="2837"/>
                </a:lnTo>
                <a:lnTo>
                  <a:pt x="10052" y="2770"/>
                </a:lnTo>
                <a:lnTo>
                  <a:pt x="10003" y="2706"/>
                </a:lnTo>
                <a:lnTo>
                  <a:pt x="9956" y="2644"/>
                </a:lnTo>
                <a:lnTo>
                  <a:pt x="9908" y="2586"/>
                </a:lnTo>
                <a:lnTo>
                  <a:pt x="9863" y="2533"/>
                </a:lnTo>
                <a:lnTo>
                  <a:pt x="9820" y="2483"/>
                </a:lnTo>
                <a:lnTo>
                  <a:pt x="9881" y="2486"/>
                </a:lnTo>
                <a:lnTo>
                  <a:pt x="9949" y="2489"/>
                </a:lnTo>
                <a:lnTo>
                  <a:pt x="9976" y="2490"/>
                </a:lnTo>
                <a:lnTo>
                  <a:pt x="10009" y="2491"/>
                </a:lnTo>
                <a:lnTo>
                  <a:pt x="10092" y="2490"/>
                </a:lnTo>
                <a:lnTo>
                  <a:pt x="10193" y="2487"/>
                </a:lnTo>
                <a:lnTo>
                  <a:pt x="10303" y="2481"/>
                </a:lnTo>
                <a:lnTo>
                  <a:pt x="10360" y="2476"/>
                </a:lnTo>
                <a:lnTo>
                  <a:pt x="10418" y="2471"/>
                </a:lnTo>
                <a:lnTo>
                  <a:pt x="10475" y="2464"/>
                </a:lnTo>
                <a:lnTo>
                  <a:pt x="10529" y="2458"/>
                </a:lnTo>
                <a:lnTo>
                  <a:pt x="10583" y="2450"/>
                </a:lnTo>
                <a:lnTo>
                  <a:pt x="10633" y="2442"/>
                </a:lnTo>
                <a:lnTo>
                  <a:pt x="10680" y="2432"/>
                </a:lnTo>
                <a:lnTo>
                  <a:pt x="10722" y="2422"/>
                </a:lnTo>
                <a:lnTo>
                  <a:pt x="10732" y="2418"/>
                </a:lnTo>
                <a:lnTo>
                  <a:pt x="10741" y="2414"/>
                </a:lnTo>
                <a:lnTo>
                  <a:pt x="10759" y="2405"/>
                </a:lnTo>
                <a:lnTo>
                  <a:pt x="10776" y="2393"/>
                </a:lnTo>
                <a:lnTo>
                  <a:pt x="10792" y="2380"/>
                </a:lnTo>
                <a:lnTo>
                  <a:pt x="10806" y="2363"/>
                </a:lnTo>
                <a:lnTo>
                  <a:pt x="10821" y="2346"/>
                </a:lnTo>
                <a:lnTo>
                  <a:pt x="10834" y="2327"/>
                </a:lnTo>
                <a:lnTo>
                  <a:pt x="10844" y="2305"/>
                </a:lnTo>
                <a:lnTo>
                  <a:pt x="10855" y="2284"/>
                </a:lnTo>
                <a:lnTo>
                  <a:pt x="10865" y="2260"/>
                </a:lnTo>
                <a:lnTo>
                  <a:pt x="10874" y="2236"/>
                </a:lnTo>
                <a:lnTo>
                  <a:pt x="10881" y="2211"/>
                </a:lnTo>
                <a:lnTo>
                  <a:pt x="10888" y="2185"/>
                </a:lnTo>
                <a:lnTo>
                  <a:pt x="10893" y="2158"/>
                </a:lnTo>
                <a:lnTo>
                  <a:pt x="10898" y="2131"/>
                </a:lnTo>
                <a:lnTo>
                  <a:pt x="10901" y="2104"/>
                </a:lnTo>
                <a:lnTo>
                  <a:pt x="10905" y="2077"/>
                </a:lnTo>
                <a:lnTo>
                  <a:pt x="10906" y="2051"/>
                </a:lnTo>
                <a:lnTo>
                  <a:pt x="10907" y="2023"/>
                </a:lnTo>
                <a:lnTo>
                  <a:pt x="10907" y="1997"/>
                </a:lnTo>
                <a:lnTo>
                  <a:pt x="10906" y="1972"/>
                </a:lnTo>
                <a:lnTo>
                  <a:pt x="10905" y="1948"/>
                </a:lnTo>
                <a:lnTo>
                  <a:pt x="10902" y="1924"/>
                </a:lnTo>
                <a:lnTo>
                  <a:pt x="10899" y="1901"/>
                </a:lnTo>
                <a:lnTo>
                  <a:pt x="10894" y="1880"/>
                </a:lnTo>
                <a:lnTo>
                  <a:pt x="10889" y="1860"/>
                </a:lnTo>
                <a:lnTo>
                  <a:pt x="10883" y="1842"/>
                </a:lnTo>
                <a:lnTo>
                  <a:pt x="10876" y="1826"/>
                </a:lnTo>
                <a:lnTo>
                  <a:pt x="10869" y="1811"/>
                </a:lnTo>
                <a:lnTo>
                  <a:pt x="10861" y="1800"/>
                </a:lnTo>
                <a:lnTo>
                  <a:pt x="10851" y="1789"/>
                </a:lnTo>
                <a:lnTo>
                  <a:pt x="10842" y="1782"/>
                </a:lnTo>
                <a:lnTo>
                  <a:pt x="10830" y="1776"/>
                </a:lnTo>
                <a:lnTo>
                  <a:pt x="10816" y="1770"/>
                </a:lnTo>
                <a:lnTo>
                  <a:pt x="10801" y="1764"/>
                </a:lnTo>
                <a:lnTo>
                  <a:pt x="10783" y="1759"/>
                </a:lnTo>
                <a:lnTo>
                  <a:pt x="10741" y="1750"/>
                </a:lnTo>
                <a:lnTo>
                  <a:pt x="10694" y="1741"/>
                </a:lnTo>
                <a:lnTo>
                  <a:pt x="10642" y="1734"/>
                </a:lnTo>
                <a:lnTo>
                  <a:pt x="10585" y="1727"/>
                </a:lnTo>
                <a:lnTo>
                  <a:pt x="10527" y="1722"/>
                </a:lnTo>
                <a:lnTo>
                  <a:pt x="10466" y="1718"/>
                </a:lnTo>
                <a:lnTo>
                  <a:pt x="10405" y="1714"/>
                </a:lnTo>
                <a:lnTo>
                  <a:pt x="10346" y="1711"/>
                </a:lnTo>
                <a:lnTo>
                  <a:pt x="10288" y="1709"/>
                </a:lnTo>
                <a:lnTo>
                  <a:pt x="10233" y="1708"/>
                </a:lnTo>
                <a:lnTo>
                  <a:pt x="10182" y="1708"/>
                </a:lnTo>
                <a:lnTo>
                  <a:pt x="10137" y="1708"/>
                </a:lnTo>
                <a:lnTo>
                  <a:pt x="10099" y="1709"/>
                </a:lnTo>
                <a:lnTo>
                  <a:pt x="10068" y="1712"/>
                </a:lnTo>
                <a:lnTo>
                  <a:pt x="10044" y="1714"/>
                </a:lnTo>
                <a:lnTo>
                  <a:pt x="10021" y="1718"/>
                </a:lnTo>
                <a:lnTo>
                  <a:pt x="10002" y="1722"/>
                </a:lnTo>
                <a:lnTo>
                  <a:pt x="9984" y="1727"/>
                </a:lnTo>
                <a:lnTo>
                  <a:pt x="9970" y="1734"/>
                </a:lnTo>
                <a:lnTo>
                  <a:pt x="9957" y="1740"/>
                </a:lnTo>
                <a:lnTo>
                  <a:pt x="9946" y="1747"/>
                </a:lnTo>
                <a:lnTo>
                  <a:pt x="9937" y="1754"/>
                </a:lnTo>
                <a:lnTo>
                  <a:pt x="9929" y="1762"/>
                </a:lnTo>
                <a:lnTo>
                  <a:pt x="9922" y="1770"/>
                </a:lnTo>
                <a:lnTo>
                  <a:pt x="9911" y="1784"/>
                </a:lnTo>
                <a:lnTo>
                  <a:pt x="9901" y="1798"/>
                </a:lnTo>
                <a:lnTo>
                  <a:pt x="9893" y="1810"/>
                </a:lnTo>
                <a:lnTo>
                  <a:pt x="9891" y="1814"/>
                </a:lnTo>
                <a:lnTo>
                  <a:pt x="9888" y="1818"/>
                </a:lnTo>
                <a:lnTo>
                  <a:pt x="9885" y="1833"/>
                </a:lnTo>
                <a:lnTo>
                  <a:pt x="9882" y="1852"/>
                </a:lnTo>
                <a:lnTo>
                  <a:pt x="9880" y="1874"/>
                </a:lnTo>
                <a:lnTo>
                  <a:pt x="9875" y="1930"/>
                </a:lnTo>
                <a:lnTo>
                  <a:pt x="9873" y="1990"/>
                </a:lnTo>
                <a:lnTo>
                  <a:pt x="9872" y="2049"/>
                </a:lnTo>
                <a:lnTo>
                  <a:pt x="9872" y="2100"/>
                </a:lnTo>
                <a:lnTo>
                  <a:pt x="9872" y="2149"/>
                </a:lnTo>
                <a:lnTo>
                  <a:pt x="9872" y="2156"/>
                </a:lnTo>
                <a:lnTo>
                  <a:pt x="9869" y="2162"/>
                </a:lnTo>
                <a:lnTo>
                  <a:pt x="9868" y="2168"/>
                </a:lnTo>
                <a:lnTo>
                  <a:pt x="9865" y="2172"/>
                </a:lnTo>
                <a:lnTo>
                  <a:pt x="9861" y="2176"/>
                </a:lnTo>
                <a:lnTo>
                  <a:pt x="9856" y="2179"/>
                </a:lnTo>
                <a:lnTo>
                  <a:pt x="9852" y="2181"/>
                </a:lnTo>
                <a:lnTo>
                  <a:pt x="9846" y="2183"/>
                </a:lnTo>
                <a:lnTo>
                  <a:pt x="9833" y="2186"/>
                </a:lnTo>
                <a:lnTo>
                  <a:pt x="9817" y="2186"/>
                </a:lnTo>
                <a:lnTo>
                  <a:pt x="9801" y="2185"/>
                </a:lnTo>
                <a:lnTo>
                  <a:pt x="9782" y="2181"/>
                </a:lnTo>
                <a:lnTo>
                  <a:pt x="9743" y="2173"/>
                </a:lnTo>
                <a:lnTo>
                  <a:pt x="9701" y="2162"/>
                </a:lnTo>
                <a:lnTo>
                  <a:pt x="9662" y="2153"/>
                </a:lnTo>
                <a:lnTo>
                  <a:pt x="9643" y="2148"/>
                </a:lnTo>
                <a:lnTo>
                  <a:pt x="9625" y="2144"/>
                </a:lnTo>
                <a:lnTo>
                  <a:pt x="9622" y="2144"/>
                </a:lnTo>
                <a:lnTo>
                  <a:pt x="9584" y="2025"/>
                </a:lnTo>
                <a:lnTo>
                  <a:pt x="9540" y="1894"/>
                </a:lnTo>
                <a:lnTo>
                  <a:pt x="9491" y="1756"/>
                </a:lnTo>
                <a:lnTo>
                  <a:pt x="9438" y="1611"/>
                </a:lnTo>
                <a:lnTo>
                  <a:pt x="9410" y="1536"/>
                </a:lnTo>
                <a:lnTo>
                  <a:pt x="9380" y="1462"/>
                </a:lnTo>
                <a:lnTo>
                  <a:pt x="9349" y="1386"/>
                </a:lnTo>
                <a:lnTo>
                  <a:pt x="9319" y="1310"/>
                </a:lnTo>
                <a:lnTo>
                  <a:pt x="9287" y="1234"/>
                </a:lnTo>
                <a:lnTo>
                  <a:pt x="9252" y="1160"/>
                </a:lnTo>
                <a:lnTo>
                  <a:pt x="9219" y="1085"/>
                </a:lnTo>
                <a:lnTo>
                  <a:pt x="9183" y="1012"/>
                </a:lnTo>
                <a:lnTo>
                  <a:pt x="9148" y="939"/>
                </a:lnTo>
                <a:lnTo>
                  <a:pt x="9111" y="868"/>
                </a:lnTo>
                <a:lnTo>
                  <a:pt x="9073" y="798"/>
                </a:lnTo>
                <a:lnTo>
                  <a:pt x="9035" y="731"/>
                </a:lnTo>
                <a:lnTo>
                  <a:pt x="8996" y="667"/>
                </a:lnTo>
                <a:lnTo>
                  <a:pt x="8956" y="604"/>
                </a:lnTo>
                <a:lnTo>
                  <a:pt x="8916" y="545"/>
                </a:lnTo>
                <a:lnTo>
                  <a:pt x="8875" y="488"/>
                </a:lnTo>
                <a:lnTo>
                  <a:pt x="8833" y="436"/>
                </a:lnTo>
                <a:lnTo>
                  <a:pt x="8813" y="410"/>
                </a:lnTo>
                <a:lnTo>
                  <a:pt x="8791" y="386"/>
                </a:lnTo>
                <a:lnTo>
                  <a:pt x="8770" y="364"/>
                </a:lnTo>
                <a:lnTo>
                  <a:pt x="8749" y="341"/>
                </a:lnTo>
                <a:lnTo>
                  <a:pt x="8727" y="320"/>
                </a:lnTo>
                <a:lnTo>
                  <a:pt x="8706" y="300"/>
                </a:lnTo>
                <a:lnTo>
                  <a:pt x="8684" y="281"/>
                </a:lnTo>
                <a:lnTo>
                  <a:pt x="8662" y="263"/>
                </a:lnTo>
                <a:lnTo>
                  <a:pt x="8640" y="247"/>
                </a:lnTo>
                <a:lnTo>
                  <a:pt x="8618" y="232"/>
                </a:lnTo>
                <a:lnTo>
                  <a:pt x="8596" y="218"/>
                </a:lnTo>
                <a:lnTo>
                  <a:pt x="8573" y="205"/>
                </a:lnTo>
                <a:lnTo>
                  <a:pt x="8551" y="194"/>
                </a:lnTo>
                <a:lnTo>
                  <a:pt x="8530" y="183"/>
                </a:lnTo>
                <a:lnTo>
                  <a:pt x="8498" y="173"/>
                </a:lnTo>
                <a:lnTo>
                  <a:pt x="8461" y="162"/>
                </a:lnTo>
                <a:lnTo>
                  <a:pt x="8418" y="151"/>
                </a:lnTo>
                <a:lnTo>
                  <a:pt x="8370" y="141"/>
                </a:lnTo>
                <a:lnTo>
                  <a:pt x="8316" y="131"/>
                </a:lnTo>
                <a:lnTo>
                  <a:pt x="8257" y="122"/>
                </a:lnTo>
                <a:lnTo>
                  <a:pt x="8193" y="112"/>
                </a:lnTo>
                <a:lnTo>
                  <a:pt x="8123" y="104"/>
                </a:lnTo>
                <a:lnTo>
                  <a:pt x="8050" y="95"/>
                </a:lnTo>
                <a:lnTo>
                  <a:pt x="7972" y="87"/>
                </a:lnTo>
                <a:lnTo>
                  <a:pt x="7889" y="79"/>
                </a:lnTo>
                <a:lnTo>
                  <a:pt x="7802" y="72"/>
                </a:lnTo>
                <a:lnTo>
                  <a:pt x="7617" y="58"/>
                </a:lnTo>
                <a:lnTo>
                  <a:pt x="7418" y="46"/>
                </a:lnTo>
                <a:lnTo>
                  <a:pt x="7206" y="35"/>
                </a:lnTo>
                <a:lnTo>
                  <a:pt x="6985" y="26"/>
                </a:lnTo>
                <a:lnTo>
                  <a:pt x="6753" y="19"/>
                </a:lnTo>
                <a:lnTo>
                  <a:pt x="6513" y="12"/>
                </a:lnTo>
                <a:lnTo>
                  <a:pt x="6267" y="7"/>
                </a:lnTo>
                <a:lnTo>
                  <a:pt x="6017" y="3"/>
                </a:lnTo>
                <a:lnTo>
                  <a:pt x="5762" y="1"/>
                </a:lnTo>
                <a:lnTo>
                  <a:pt x="5507" y="0"/>
                </a:lnTo>
                <a:lnTo>
                  <a:pt x="5253" y="1"/>
                </a:lnTo>
                <a:lnTo>
                  <a:pt x="4998" y="3"/>
                </a:lnTo>
                <a:lnTo>
                  <a:pt x="4748" y="7"/>
                </a:lnTo>
                <a:lnTo>
                  <a:pt x="4502" y="12"/>
                </a:lnTo>
                <a:lnTo>
                  <a:pt x="4262" y="19"/>
                </a:lnTo>
                <a:lnTo>
                  <a:pt x="4030" y="26"/>
                </a:lnTo>
                <a:lnTo>
                  <a:pt x="3809" y="35"/>
                </a:lnTo>
                <a:lnTo>
                  <a:pt x="3597" y="46"/>
                </a:lnTo>
                <a:lnTo>
                  <a:pt x="3398" y="58"/>
                </a:lnTo>
                <a:lnTo>
                  <a:pt x="3213" y="72"/>
                </a:lnTo>
                <a:lnTo>
                  <a:pt x="3126" y="79"/>
                </a:lnTo>
                <a:lnTo>
                  <a:pt x="3043" y="87"/>
                </a:lnTo>
                <a:lnTo>
                  <a:pt x="2965" y="95"/>
                </a:lnTo>
                <a:lnTo>
                  <a:pt x="2892" y="104"/>
                </a:lnTo>
                <a:lnTo>
                  <a:pt x="2822" y="112"/>
                </a:lnTo>
                <a:lnTo>
                  <a:pt x="2758" y="122"/>
                </a:lnTo>
                <a:lnTo>
                  <a:pt x="2699" y="131"/>
                </a:lnTo>
                <a:lnTo>
                  <a:pt x="2645" y="141"/>
                </a:lnTo>
                <a:lnTo>
                  <a:pt x="2597" y="151"/>
                </a:lnTo>
                <a:lnTo>
                  <a:pt x="2554" y="162"/>
                </a:lnTo>
                <a:lnTo>
                  <a:pt x="2516" y="173"/>
                </a:lnTo>
                <a:lnTo>
                  <a:pt x="2485" y="183"/>
                </a:lnTo>
                <a:lnTo>
                  <a:pt x="2463" y="194"/>
                </a:lnTo>
                <a:lnTo>
                  <a:pt x="2442" y="205"/>
                </a:lnTo>
                <a:lnTo>
                  <a:pt x="2419" y="218"/>
                </a:lnTo>
                <a:lnTo>
                  <a:pt x="2397" y="232"/>
                </a:lnTo>
                <a:lnTo>
                  <a:pt x="2375" y="247"/>
                </a:lnTo>
                <a:lnTo>
                  <a:pt x="2353" y="263"/>
                </a:lnTo>
                <a:lnTo>
                  <a:pt x="2331" y="281"/>
                </a:lnTo>
                <a:lnTo>
                  <a:pt x="2309" y="300"/>
                </a:lnTo>
                <a:lnTo>
                  <a:pt x="2288" y="320"/>
                </a:lnTo>
                <a:lnTo>
                  <a:pt x="2266" y="341"/>
                </a:lnTo>
                <a:lnTo>
                  <a:pt x="2245" y="364"/>
                </a:lnTo>
                <a:lnTo>
                  <a:pt x="2224" y="386"/>
                </a:lnTo>
                <a:lnTo>
                  <a:pt x="2202" y="410"/>
                </a:lnTo>
                <a:lnTo>
                  <a:pt x="2182" y="436"/>
                </a:lnTo>
                <a:lnTo>
                  <a:pt x="2141" y="488"/>
                </a:lnTo>
                <a:lnTo>
                  <a:pt x="2099" y="545"/>
                </a:lnTo>
                <a:lnTo>
                  <a:pt x="2059" y="604"/>
                </a:lnTo>
                <a:lnTo>
                  <a:pt x="2020" y="667"/>
                </a:lnTo>
                <a:lnTo>
                  <a:pt x="1981" y="731"/>
                </a:lnTo>
                <a:lnTo>
                  <a:pt x="1942" y="798"/>
                </a:lnTo>
                <a:lnTo>
                  <a:pt x="1905" y="868"/>
                </a:lnTo>
                <a:lnTo>
                  <a:pt x="1868" y="939"/>
                </a:lnTo>
                <a:lnTo>
                  <a:pt x="1831" y="1012"/>
                </a:lnTo>
                <a:lnTo>
                  <a:pt x="1797" y="1085"/>
                </a:lnTo>
                <a:lnTo>
                  <a:pt x="1763" y="1160"/>
                </a:lnTo>
                <a:lnTo>
                  <a:pt x="1730" y="1234"/>
                </a:lnTo>
                <a:lnTo>
                  <a:pt x="1696" y="1310"/>
                </a:lnTo>
                <a:lnTo>
                  <a:pt x="1666" y="1386"/>
                </a:lnTo>
                <a:lnTo>
                  <a:pt x="1635" y="1462"/>
                </a:lnTo>
                <a:lnTo>
                  <a:pt x="1605" y="1536"/>
                </a:lnTo>
                <a:lnTo>
                  <a:pt x="1577" y="1611"/>
                </a:lnTo>
                <a:lnTo>
                  <a:pt x="1523" y="1756"/>
                </a:lnTo>
                <a:lnTo>
                  <a:pt x="1475" y="1894"/>
                </a:lnTo>
                <a:lnTo>
                  <a:pt x="1431" y="2025"/>
                </a:lnTo>
                <a:lnTo>
                  <a:pt x="1393" y="2144"/>
                </a:lnTo>
                <a:lnTo>
                  <a:pt x="1391" y="2144"/>
                </a:lnTo>
                <a:lnTo>
                  <a:pt x="1373" y="2148"/>
                </a:lnTo>
                <a:lnTo>
                  <a:pt x="1354" y="2153"/>
                </a:lnTo>
                <a:lnTo>
                  <a:pt x="1314" y="2162"/>
                </a:lnTo>
                <a:lnTo>
                  <a:pt x="1274" y="2173"/>
                </a:lnTo>
                <a:lnTo>
                  <a:pt x="1233" y="2181"/>
                </a:lnTo>
                <a:lnTo>
                  <a:pt x="1215" y="2185"/>
                </a:lnTo>
                <a:lnTo>
                  <a:pt x="1198" y="2186"/>
                </a:lnTo>
                <a:lnTo>
                  <a:pt x="1182" y="2186"/>
                </a:lnTo>
                <a:lnTo>
                  <a:pt x="1169" y="2183"/>
                </a:lnTo>
                <a:lnTo>
                  <a:pt x="1163" y="2181"/>
                </a:lnTo>
                <a:lnTo>
                  <a:pt x="1159" y="2179"/>
                </a:lnTo>
                <a:lnTo>
                  <a:pt x="1154" y="2176"/>
                </a:lnTo>
                <a:lnTo>
                  <a:pt x="1150" y="2172"/>
                </a:lnTo>
                <a:lnTo>
                  <a:pt x="1147" y="2168"/>
                </a:lnTo>
                <a:lnTo>
                  <a:pt x="1146" y="2162"/>
                </a:lnTo>
                <a:lnTo>
                  <a:pt x="1143" y="2156"/>
                </a:lnTo>
                <a:lnTo>
                  <a:pt x="1143" y="2149"/>
                </a:lnTo>
                <a:lnTo>
                  <a:pt x="1143" y="2100"/>
                </a:lnTo>
                <a:lnTo>
                  <a:pt x="1143" y="2049"/>
                </a:lnTo>
                <a:lnTo>
                  <a:pt x="1142" y="1990"/>
                </a:lnTo>
                <a:lnTo>
                  <a:pt x="1140" y="1930"/>
                </a:lnTo>
                <a:lnTo>
                  <a:pt x="1136" y="1874"/>
                </a:lnTo>
                <a:lnTo>
                  <a:pt x="1133" y="1852"/>
                </a:lnTo>
                <a:lnTo>
                  <a:pt x="1130" y="1833"/>
                </a:lnTo>
                <a:lnTo>
                  <a:pt x="1127" y="1818"/>
                </a:lnTo>
                <a:lnTo>
                  <a:pt x="1124" y="1814"/>
                </a:lnTo>
                <a:lnTo>
                  <a:pt x="1122" y="1810"/>
                </a:lnTo>
                <a:lnTo>
                  <a:pt x="1114" y="1798"/>
                </a:lnTo>
                <a:lnTo>
                  <a:pt x="1104" y="1784"/>
                </a:lnTo>
                <a:lnTo>
                  <a:pt x="1093" y="1770"/>
                </a:lnTo>
                <a:lnTo>
                  <a:pt x="1086" y="1762"/>
                </a:lnTo>
                <a:lnTo>
                  <a:pt x="1078" y="1754"/>
                </a:lnTo>
                <a:lnTo>
                  <a:pt x="1069" y="1747"/>
                </a:lnTo>
                <a:lnTo>
                  <a:pt x="1058" y="1740"/>
                </a:lnTo>
                <a:lnTo>
                  <a:pt x="1045" y="1734"/>
                </a:lnTo>
                <a:lnTo>
                  <a:pt x="1031" y="1727"/>
                </a:lnTo>
                <a:lnTo>
                  <a:pt x="1013" y="1722"/>
                </a:lnTo>
                <a:lnTo>
                  <a:pt x="994" y="1718"/>
                </a:lnTo>
                <a:lnTo>
                  <a:pt x="971" y="1714"/>
                </a:lnTo>
                <a:lnTo>
                  <a:pt x="947" y="1712"/>
                </a:lnTo>
                <a:lnTo>
                  <a:pt x="916" y="1709"/>
                </a:lnTo>
                <a:lnTo>
                  <a:pt x="878" y="1708"/>
                </a:lnTo>
                <a:lnTo>
                  <a:pt x="833" y="1708"/>
                </a:lnTo>
                <a:lnTo>
                  <a:pt x="782" y="1708"/>
                </a:lnTo>
                <a:lnTo>
                  <a:pt x="727" y="1709"/>
                </a:lnTo>
                <a:lnTo>
                  <a:pt x="669" y="1711"/>
                </a:lnTo>
                <a:lnTo>
                  <a:pt x="610" y="1714"/>
                </a:lnTo>
                <a:lnTo>
                  <a:pt x="548" y="1718"/>
                </a:lnTo>
                <a:lnTo>
                  <a:pt x="488" y="1722"/>
                </a:lnTo>
                <a:lnTo>
                  <a:pt x="430" y="1727"/>
                </a:lnTo>
                <a:lnTo>
                  <a:pt x="373" y="1734"/>
                </a:lnTo>
                <a:lnTo>
                  <a:pt x="321" y="1741"/>
                </a:lnTo>
                <a:lnTo>
                  <a:pt x="274" y="1750"/>
                </a:lnTo>
                <a:lnTo>
                  <a:pt x="233" y="1759"/>
                </a:lnTo>
                <a:lnTo>
                  <a:pt x="216" y="1764"/>
                </a:lnTo>
                <a:lnTo>
                  <a:pt x="199" y="1770"/>
                </a:lnTo>
                <a:lnTo>
                  <a:pt x="185" y="1776"/>
                </a:lnTo>
                <a:lnTo>
                  <a:pt x="174" y="1782"/>
                </a:lnTo>
                <a:lnTo>
                  <a:pt x="163" y="1789"/>
                </a:lnTo>
                <a:lnTo>
                  <a:pt x="155" y="1800"/>
                </a:lnTo>
                <a:lnTo>
                  <a:pt x="147" y="1811"/>
                </a:lnTo>
                <a:lnTo>
                  <a:pt x="139" y="1826"/>
                </a:lnTo>
                <a:lnTo>
                  <a:pt x="131" y="1842"/>
                </a:lnTo>
                <a:lnTo>
                  <a:pt x="126" y="1860"/>
                </a:lnTo>
                <a:lnTo>
                  <a:pt x="121" y="1880"/>
                </a:lnTo>
                <a:lnTo>
                  <a:pt x="116" y="1901"/>
                </a:lnTo>
                <a:lnTo>
                  <a:pt x="113" y="1924"/>
                </a:lnTo>
                <a:lnTo>
                  <a:pt x="110" y="1948"/>
                </a:lnTo>
                <a:lnTo>
                  <a:pt x="109" y="1972"/>
                </a:lnTo>
                <a:lnTo>
                  <a:pt x="108" y="1997"/>
                </a:lnTo>
                <a:lnTo>
                  <a:pt x="108" y="2023"/>
                </a:lnTo>
                <a:lnTo>
                  <a:pt x="109" y="2051"/>
                </a:lnTo>
                <a:lnTo>
                  <a:pt x="110" y="2077"/>
                </a:lnTo>
                <a:lnTo>
                  <a:pt x="114" y="2104"/>
                </a:lnTo>
                <a:lnTo>
                  <a:pt x="117" y="2131"/>
                </a:lnTo>
                <a:lnTo>
                  <a:pt x="122" y="2158"/>
                </a:lnTo>
                <a:lnTo>
                  <a:pt x="127" y="2185"/>
                </a:lnTo>
                <a:lnTo>
                  <a:pt x="134" y="2211"/>
                </a:lnTo>
                <a:lnTo>
                  <a:pt x="141" y="2236"/>
                </a:lnTo>
                <a:lnTo>
                  <a:pt x="150" y="2260"/>
                </a:lnTo>
                <a:lnTo>
                  <a:pt x="160" y="2284"/>
                </a:lnTo>
                <a:lnTo>
                  <a:pt x="171" y="2305"/>
                </a:lnTo>
                <a:lnTo>
                  <a:pt x="182" y="2327"/>
                </a:lnTo>
                <a:lnTo>
                  <a:pt x="194" y="2346"/>
                </a:lnTo>
                <a:lnTo>
                  <a:pt x="208" y="2363"/>
                </a:lnTo>
                <a:lnTo>
                  <a:pt x="223" y="2380"/>
                </a:lnTo>
                <a:lnTo>
                  <a:pt x="239" y="2393"/>
                </a:lnTo>
                <a:lnTo>
                  <a:pt x="256" y="2405"/>
                </a:lnTo>
                <a:lnTo>
                  <a:pt x="275" y="2414"/>
                </a:lnTo>
                <a:lnTo>
                  <a:pt x="284" y="2418"/>
                </a:lnTo>
                <a:lnTo>
                  <a:pt x="294" y="2422"/>
                </a:lnTo>
                <a:lnTo>
                  <a:pt x="335" y="2432"/>
                </a:lnTo>
                <a:lnTo>
                  <a:pt x="383" y="2442"/>
                </a:lnTo>
                <a:lnTo>
                  <a:pt x="432" y="2450"/>
                </a:lnTo>
                <a:lnTo>
                  <a:pt x="486" y="2458"/>
                </a:lnTo>
                <a:lnTo>
                  <a:pt x="541" y="2464"/>
                </a:lnTo>
                <a:lnTo>
                  <a:pt x="598" y="2471"/>
                </a:lnTo>
                <a:lnTo>
                  <a:pt x="655" y="2476"/>
                </a:lnTo>
                <a:lnTo>
                  <a:pt x="712" y="2481"/>
                </a:lnTo>
                <a:lnTo>
                  <a:pt x="822" y="2487"/>
                </a:lnTo>
                <a:lnTo>
                  <a:pt x="923" y="2490"/>
                </a:lnTo>
                <a:lnTo>
                  <a:pt x="1006" y="2491"/>
                </a:lnTo>
                <a:lnTo>
                  <a:pt x="1040" y="2490"/>
                </a:lnTo>
                <a:lnTo>
                  <a:pt x="1066" y="2489"/>
                </a:lnTo>
                <a:lnTo>
                  <a:pt x="1135" y="2486"/>
                </a:lnTo>
                <a:lnTo>
                  <a:pt x="1195" y="2483"/>
                </a:lnTo>
                <a:lnTo>
                  <a:pt x="1153" y="2533"/>
                </a:lnTo>
                <a:lnTo>
                  <a:pt x="1106" y="2586"/>
                </a:lnTo>
                <a:lnTo>
                  <a:pt x="1060" y="2644"/>
                </a:lnTo>
                <a:lnTo>
                  <a:pt x="1012" y="2706"/>
                </a:lnTo>
                <a:lnTo>
                  <a:pt x="963" y="2770"/>
                </a:lnTo>
                <a:lnTo>
                  <a:pt x="913" y="2837"/>
                </a:lnTo>
                <a:lnTo>
                  <a:pt x="866" y="2908"/>
                </a:lnTo>
                <a:lnTo>
                  <a:pt x="819" y="2981"/>
                </a:lnTo>
                <a:lnTo>
                  <a:pt x="772" y="3054"/>
                </a:lnTo>
                <a:lnTo>
                  <a:pt x="730" y="3130"/>
                </a:lnTo>
                <a:lnTo>
                  <a:pt x="708" y="3168"/>
                </a:lnTo>
                <a:lnTo>
                  <a:pt x="688" y="3206"/>
                </a:lnTo>
                <a:lnTo>
                  <a:pt x="669" y="3245"/>
                </a:lnTo>
                <a:lnTo>
                  <a:pt x="652" y="3283"/>
                </a:lnTo>
                <a:lnTo>
                  <a:pt x="634" y="3322"/>
                </a:lnTo>
                <a:lnTo>
                  <a:pt x="617" y="3360"/>
                </a:lnTo>
                <a:lnTo>
                  <a:pt x="603" y="3399"/>
                </a:lnTo>
                <a:lnTo>
                  <a:pt x="589" y="3437"/>
                </a:lnTo>
                <a:lnTo>
                  <a:pt x="576" y="3475"/>
                </a:lnTo>
                <a:lnTo>
                  <a:pt x="564" y="3513"/>
                </a:lnTo>
                <a:lnTo>
                  <a:pt x="554" y="3551"/>
                </a:lnTo>
                <a:lnTo>
                  <a:pt x="545" y="3589"/>
                </a:lnTo>
                <a:lnTo>
                  <a:pt x="505" y="3623"/>
                </a:lnTo>
                <a:lnTo>
                  <a:pt x="467" y="3657"/>
                </a:lnTo>
                <a:lnTo>
                  <a:pt x="431" y="3693"/>
                </a:lnTo>
                <a:lnTo>
                  <a:pt x="398" y="3727"/>
                </a:lnTo>
                <a:lnTo>
                  <a:pt x="366" y="3762"/>
                </a:lnTo>
                <a:lnTo>
                  <a:pt x="336" y="3797"/>
                </a:lnTo>
                <a:lnTo>
                  <a:pt x="308" y="3831"/>
                </a:lnTo>
                <a:lnTo>
                  <a:pt x="282" y="3866"/>
                </a:lnTo>
                <a:lnTo>
                  <a:pt x="258" y="3900"/>
                </a:lnTo>
                <a:lnTo>
                  <a:pt x="235" y="3935"/>
                </a:lnTo>
                <a:lnTo>
                  <a:pt x="213" y="3969"/>
                </a:lnTo>
                <a:lnTo>
                  <a:pt x="194" y="4002"/>
                </a:lnTo>
                <a:lnTo>
                  <a:pt x="177" y="4035"/>
                </a:lnTo>
                <a:lnTo>
                  <a:pt x="160" y="4068"/>
                </a:lnTo>
                <a:lnTo>
                  <a:pt x="145" y="4100"/>
                </a:lnTo>
                <a:lnTo>
                  <a:pt x="130" y="4132"/>
                </a:lnTo>
                <a:lnTo>
                  <a:pt x="117" y="4164"/>
                </a:lnTo>
                <a:lnTo>
                  <a:pt x="105" y="4194"/>
                </a:lnTo>
                <a:lnTo>
                  <a:pt x="95" y="4225"/>
                </a:lnTo>
                <a:lnTo>
                  <a:pt x="85" y="4254"/>
                </a:lnTo>
                <a:lnTo>
                  <a:pt x="70" y="4310"/>
                </a:lnTo>
                <a:lnTo>
                  <a:pt x="57" y="4363"/>
                </a:lnTo>
                <a:lnTo>
                  <a:pt x="47" y="4413"/>
                </a:lnTo>
                <a:lnTo>
                  <a:pt x="40" y="4458"/>
                </a:lnTo>
                <a:lnTo>
                  <a:pt x="34" y="4498"/>
                </a:lnTo>
                <a:lnTo>
                  <a:pt x="30" y="4535"/>
                </a:lnTo>
                <a:lnTo>
                  <a:pt x="24" y="4599"/>
                </a:lnTo>
                <a:lnTo>
                  <a:pt x="18" y="4687"/>
                </a:lnTo>
                <a:lnTo>
                  <a:pt x="12" y="4792"/>
                </a:lnTo>
                <a:lnTo>
                  <a:pt x="6" y="4914"/>
                </a:lnTo>
                <a:lnTo>
                  <a:pt x="2" y="5049"/>
                </a:lnTo>
                <a:lnTo>
                  <a:pt x="0" y="5196"/>
                </a:lnTo>
                <a:lnTo>
                  <a:pt x="0" y="5349"/>
                </a:lnTo>
                <a:lnTo>
                  <a:pt x="1" y="5429"/>
                </a:lnTo>
                <a:lnTo>
                  <a:pt x="4" y="5508"/>
                </a:lnTo>
                <a:lnTo>
                  <a:pt x="6" y="5587"/>
                </a:lnTo>
                <a:lnTo>
                  <a:pt x="11" y="5668"/>
                </a:lnTo>
                <a:lnTo>
                  <a:pt x="15" y="5747"/>
                </a:lnTo>
                <a:lnTo>
                  <a:pt x="21" y="5827"/>
                </a:lnTo>
                <a:lnTo>
                  <a:pt x="28" y="5905"/>
                </a:lnTo>
                <a:lnTo>
                  <a:pt x="37" y="5982"/>
                </a:lnTo>
                <a:lnTo>
                  <a:pt x="46" y="6057"/>
                </a:lnTo>
                <a:lnTo>
                  <a:pt x="58" y="6130"/>
                </a:lnTo>
                <a:lnTo>
                  <a:pt x="70" y="6201"/>
                </a:lnTo>
                <a:lnTo>
                  <a:pt x="84" y="6269"/>
                </a:lnTo>
                <a:lnTo>
                  <a:pt x="101" y="6334"/>
                </a:lnTo>
                <a:lnTo>
                  <a:pt x="117" y="6394"/>
                </a:lnTo>
                <a:lnTo>
                  <a:pt x="127" y="6424"/>
                </a:lnTo>
                <a:lnTo>
                  <a:pt x="136" y="6452"/>
                </a:lnTo>
                <a:lnTo>
                  <a:pt x="147" y="6479"/>
                </a:lnTo>
                <a:lnTo>
                  <a:pt x="158" y="6506"/>
                </a:lnTo>
                <a:lnTo>
                  <a:pt x="168" y="6530"/>
                </a:lnTo>
                <a:lnTo>
                  <a:pt x="180" y="6554"/>
                </a:lnTo>
                <a:lnTo>
                  <a:pt x="192" y="6577"/>
                </a:lnTo>
                <a:lnTo>
                  <a:pt x="205" y="6598"/>
                </a:lnTo>
                <a:lnTo>
                  <a:pt x="211" y="6606"/>
                </a:lnTo>
                <a:lnTo>
                  <a:pt x="218" y="6615"/>
                </a:lnTo>
                <a:lnTo>
                  <a:pt x="226" y="6622"/>
                </a:lnTo>
                <a:lnTo>
                  <a:pt x="236" y="6630"/>
                </a:lnTo>
                <a:lnTo>
                  <a:pt x="246" y="6638"/>
                </a:lnTo>
                <a:lnTo>
                  <a:pt x="257" y="6645"/>
                </a:lnTo>
                <a:lnTo>
                  <a:pt x="284" y="6661"/>
                </a:lnTo>
                <a:lnTo>
                  <a:pt x="315" y="6676"/>
                </a:lnTo>
                <a:lnTo>
                  <a:pt x="351" y="6690"/>
                </a:lnTo>
                <a:lnTo>
                  <a:pt x="389" y="6705"/>
                </a:lnTo>
                <a:lnTo>
                  <a:pt x="431" y="6718"/>
                </a:lnTo>
                <a:lnTo>
                  <a:pt x="431" y="8072"/>
                </a:lnTo>
                <a:lnTo>
                  <a:pt x="432" y="8088"/>
                </a:lnTo>
                <a:lnTo>
                  <a:pt x="435" y="8105"/>
                </a:lnTo>
                <a:lnTo>
                  <a:pt x="437" y="8120"/>
                </a:lnTo>
                <a:lnTo>
                  <a:pt x="442" y="8135"/>
                </a:lnTo>
                <a:lnTo>
                  <a:pt x="448" y="8149"/>
                </a:lnTo>
                <a:lnTo>
                  <a:pt x="455" y="8163"/>
                </a:lnTo>
                <a:lnTo>
                  <a:pt x="463" y="8175"/>
                </a:lnTo>
                <a:lnTo>
                  <a:pt x="473" y="8187"/>
                </a:lnTo>
                <a:lnTo>
                  <a:pt x="482" y="8196"/>
                </a:lnTo>
                <a:lnTo>
                  <a:pt x="493" y="8206"/>
                </a:lnTo>
                <a:lnTo>
                  <a:pt x="505" y="8214"/>
                </a:lnTo>
                <a:lnTo>
                  <a:pt x="517" y="8221"/>
                </a:lnTo>
                <a:lnTo>
                  <a:pt x="530" y="8226"/>
                </a:lnTo>
                <a:lnTo>
                  <a:pt x="543" y="8231"/>
                </a:lnTo>
                <a:lnTo>
                  <a:pt x="557" y="8233"/>
                </a:lnTo>
                <a:lnTo>
                  <a:pt x="571" y="8233"/>
                </a:lnTo>
                <a:lnTo>
                  <a:pt x="1929" y="8233"/>
                </a:lnTo>
                <a:lnTo>
                  <a:pt x="1943" y="8233"/>
                </a:lnTo>
                <a:lnTo>
                  <a:pt x="1957" y="8231"/>
                </a:lnTo>
                <a:lnTo>
                  <a:pt x="1970" y="8226"/>
                </a:lnTo>
                <a:lnTo>
                  <a:pt x="1983" y="8221"/>
                </a:lnTo>
                <a:lnTo>
                  <a:pt x="1995" y="8214"/>
                </a:lnTo>
                <a:lnTo>
                  <a:pt x="2007" y="8206"/>
                </a:lnTo>
                <a:lnTo>
                  <a:pt x="2017" y="8196"/>
                </a:lnTo>
                <a:lnTo>
                  <a:pt x="2027" y="8187"/>
                </a:lnTo>
                <a:lnTo>
                  <a:pt x="2036" y="8175"/>
                </a:lnTo>
                <a:lnTo>
                  <a:pt x="2045" y="8163"/>
                </a:lnTo>
                <a:lnTo>
                  <a:pt x="2051" y="8149"/>
                </a:lnTo>
                <a:lnTo>
                  <a:pt x="2057" y="8135"/>
                </a:lnTo>
                <a:lnTo>
                  <a:pt x="2061" y="8120"/>
                </a:lnTo>
                <a:lnTo>
                  <a:pt x="2065" y="8105"/>
                </a:lnTo>
                <a:lnTo>
                  <a:pt x="2067" y="8088"/>
                </a:lnTo>
                <a:lnTo>
                  <a:pt x="2068" y="8072"/>
                </a:lnTo>
                <a:lnTo>
                  <a:pt x="2068" y="6924"/>
                </a:lnTo>
                <a:lnTo>
                  <a:pt x="2335" y="6940"/>
                </a:lnTo>
                <a:lnTo>
                  <a:pt x="2606" y="6953"/>
                </a:lnTo>
                <a:lnTo>
                  <a:pt x="2881" y="6965"/>
                </a:lnTo>
                <a:lnTo>
                  <a:pt x="3155" y="6975"/>
                </a:lnTo>
                <a:lnTo>
                  <a:pt x="3426" y="6984"/>
                </a:lnTo>
                <a:lnTo>
                  <a:pt x="3693" y="6991"/>
                </a:lnTo>
                <a:lnTo>
                  <a:pt x="3952" y="6997"/>
                </a:lnTo>
                <a:lnTo>
                  <a:pt x="4200" y="7002"/>
                </a:lnTo>
                <a:lnTo>
                  <a:pt x="4435" y="7006"/>
                </a:lnTo>
                <a:lnTo>
                  <a:pt x="4656" y="7008"/>
                </a:lnTo>
                <a:lnTo>
                  <a:pt x="5038" y="7011"/>
                </a:lnTo>
                <a:lnTo>
                  <a:pt x="5330" y="7013"/>
                </a:lnTo>
                <a:lnTo>
                  <a:pt x="5507" y="7013"/>
                </a:lnTo>
                <a:lnTo>
                  <a:pt x="5685" y="7013"/>
                </a:lnTo>
                <a:lnTo>
                  <a:pt x="5977" y="7011"/>
                </a:lnTo>
                <a:lnTo>
                  <a:pt x="6360" y="7008"/>
                </a:lnTo>
                <a:lnTo>
                  <a:pt x="6581" y="7006"/>
                </a:lnTo>
                <a:lnTo>
                  <a:pt x="6815" y="7002"/>
                </a:lnTo>
                <a:lnTo>
                  <a:pt x="7064" y="6997"/>
                </a:lnTo>
                <a:lnTo>
                  <a:pt x="7322" y="6991"/>
                </a:lnTo>
                <a:lnTo>
                  <a:pt x="7589" y="6984"/>
                </a:lnTo>
                <a:lnTo>
                  <a:pt x="7860" y="6975"/>
                </a:lnTo>
                <a:lnTo>
                  <a:pt x="8135" y="6965"/>
                </a:lnTo>
                <a:lnTo>
                  <a:pt x="8409" y="6953"/>
                </a:lnTo>
                <a:lnTo>
                  <a:pt x="8680" y="6940"/>
                </a:lnTo>
                <a:lnTo>
                  <a:pt x="8948" y="6924"/>
                </a:lnTo>
                <a:lnTo>
                  <a:pt x="8948" y="8072"/>
                </a:lnTo>
                <a:lnTo>
                  <a:pt x="8948" y="8088"/>
                </a:lnTo>
                <a:lnTo>
                  <a:pt x="8950" y="8105"/>
                </a:lnTo>
                <a:lnTo>
                  <a:pt x="8954" y="8120"/>
                </a:lnTo>
                <a:lnTo>
                  <a:pt x="8958" y="8135"/>
                </a:lnTo>
                <a:lnTo>
                  <a:pt x="8964" y="8149"/>
                </a:lnTo>
                <a:lnTo>
                  <a:pt x="8971" y="8163"/>
                </a:lnTo>
                <a:lnTo>
                  <a:pt x="8979" y="8175"/>
                </a:lnTo>
                <a:lnTo>
                  <a:pt x="8988" y="8187"/>
                </a:lnTo>
                <a:lnTo>
                  <a:pt x="8997" y="8196"/>
                </a:lnTo>
                <a:lnTo>
                  <a:pt x="9008" y="8206"/>
                </a:lnTo>
                <a:lnTo>
                  <a:pt x="9020" y="8214"/>
                </a:lnTo>
                <a:lnTo>
                  <a:pt x="9032" y="8221"/>
                </a:lnTo>
                <a:lnTo>
                  <a:pt x="9045" y="8226"/>
                </a:lnTo>
                <a:lnTo>
                  <a:pt x="9058" y="8231"/>
                </a:lnTo>
                <a:lnTo>
                  <a:pt x="9072" y="8233"/>
                </a:lnTo>
                <a:lnTo>
                  <a:pt x="9086" y="8233"/>
                </a:lnTo>
                <a:lnTo>
                  <a:pt x="10444" y="8233"/>
                </a:lnTo>
                <a:lnTo>
                  <a:pt x="10458" y="8233"/>
                </a:lnTo>
                <a:lnTo>
                  <a:pt x="10472" y="8231"/>
                </a:lnTo>
                <a:lnTo>
                  <a:pt x="10485" y="8226"/>
                </a:lnTo>
                <a:lnTo>
                  <a:pt x="10498" y="8221"/>
                </a:lnTo>
                <a:lnTo>
                  <a:pt x="10510" y="8214"/>
                </a:lnTo>
                <a:lnTo>
                  <a:pt x="10522" y="8206"/>
                </a:lnTo>
                <a:lnTo>
                  <a:pt x="10533" y="8196"/>
                </a:lnTo>
                <a:lnTo>
                  <a:pt x="10542" y="8187"/>
                </a:lnTo>
                <a:lnTo>
                  <a:pt x="10552" y="8175"/>
                </a:lnTo>
                <a:lnTo>
                  <a:pt x="10560" y="8163"/>
                </a:lnTo>
                <a:lnTo>
                  <a:pt x="10567" y="8149"/>
                </a:lnTo>
                <a:lnTo>
                  <a:pt x="10573" y="8135"/>
                </a:lnTo>
                <a:lnTo>
                  <a:pt x="10577" y="8120"/>
                </a:lnTo>
                <a:lnTo>
                  <a:pt x="10580" y="8105"/>
                </a:lnTo>
                <a:lnTo>
                  <a:pt x="10583" y="8088"/>
                </a:lnTo>
                <a:lnTo>
                  <a:pt x="10584" y="8072"/>
                </a:lnTo>
                <a:lnTo>
                  <a:pt x="10584" y="6718"/>
                </a:lnTo>
                <a:lnTo>
                  <a:pt x="10626" y="6705"/>
                </a:lnTo>
                <a:lnTo>
                  <a:pt x="10665" y="6690"/>
                </a:lnTo>
                <a:lnTo>
                  <a:pt x="10700" y="6676"/>
                </a:lnTo>
                <a:lnTo>
                  <a:pt x="10731" y="6661"/>
                </a:lnTo>
                <a:lnTo>
                  <a:pt x="10758" y="6645"/>
                </a:lnTo>
                <a:lnTo>
                  <a:pt x="10770" y="6638"/>
                </a:lnTo>
                <a:lnTo>
                  <a:pt x="10780" y="6630"/>
                </a:lnTo>
                <a:lnTo>
                  <a:pt x="10790" y="6622"/>
                </a:lnTo>
                <a:lnTo>
                  <a:pt x="10798" y="6615"/>
                </a:lnTo>
                <a:lnTo>
                  <a:pt x="10805" y="6606"/>
                </a:lnTo>
                <a:lnTo>
                  <a:pt x="10811" y="6598"/>
                </a:lnTo>
                <a:lnTo>
                  <a:pt x="10823" y="6577"/>
                </a:lnTo>
                <a:lnTo>
                  <a:pt x="10835" y="6554"/>
                </a:lnTo>
                <a:lnTo>
                  <a:pt x="10847" y="6530"/>
                </a:lnTo>
                <a:lnTo>
                  <a:pt x="10859" y="6506"/>
                </a:lnTo>
                <a:lnTo>
                  <a:pt x="10869" y="6479"/>
                </a:lnTo>
                <a:lnTo>
                  <a:pt x="10879" y="6452"/>
                </a:lnTo>
                <a:lnTo>
                  <a:pt x="10888" y="6424"/>
                </a:lnTo>
                <a:lnTo>
                  <a:pt x="10898" y="6394"/>
                </a:lnTo>
                <a:lnTo>
                  <a:pt x="10915" y="6334"/>
                </a:lnTo>
                <a:lnTo>
                  <a:pt x="10931" y="6269"/>
                </a:lnTo>
                <a:lnTo>
                  <a:pt x="10945" y="6201"/>
                </a:lnTo>
                <a:lnTo>
                  <a:pt x="10957" y="6130"/>
                </a:lnTo>
                <a:lnTo>
                  <a:pt x="10969" y="6057"/>
                </a:lnTo>
                <a:lnTo>
                  <a:pt x="10978" y="5982"/>
                </a:lnTo>
                <a:lnTo>
                  <a:pt x="10987" y="5905"/>
                </a:lnTo>
                <a:lnTo>
                  <a:pt x="10994" y="5827"/>
                </a:lnTo>
                <a:lnTo>
                  <a:pt x="11000" y="5747"/>
                </a:lnTo>
                <a:lnTo>
                  <a:pt x="11004" y="5668"/>
                </a:lnTo>
                <a:lnTo>
                  <a:pt x="11009" y="5587"/>
                </a:lnTo>
                <a:lnTo>
                  <a:pt x="11011" y="5508"/>
                </a:lnTo>
                <a:lnTo>
                  <a:pt x="11014" y="5429"/>
                </a:lnTo>
                <a:lnTo>
                  <a:pt x="11015" y="5349"/>
                </a:lnTo>
                <a:lnTo>
                  <a:pt x="11015" y="5196"/>
                </a:lnTo>
                <a:lnTo>
                  <a:pt x="11013" y="5049"/>
                </a:lnTo>
                <a:lnTo>
                  <a:pt x="11009" y="4914"/>
                </a:lnTo>
                <a:lnTo>
                  <a:pt x="11003" y="4792"/>
                </a:lnTo>
                <a:lnTo>
                  <a:pt x="10997" y="4687"/>
                </a:lnTo>
                <a:lnTo>
                  <a:pt x="10991" y="4599"/>
                </a:lnTo>
                <a:lnTo>
                  <a:pt x="10985" y="4535"/>
                </a:lnTo>
                <a:close/>
                <a:moveTo>
                  <a:pt x="2546" y="515"/>
                </a:moveTo>
                <a:lnTo>
                  <a:pt x="2546" y="515"/>
                </a:lnTo>
                <a:lnTo>
                  <a:pt x="2701" y="503"/>
                </a:lnTo>
                <a:lnTo>
                  <a:pt x="2798" y="497"/>
                </a:lnTo>
                <a:lnTo>
                  <a:pt x="2908" y="491"/>
                </a:lnTo>
                <a:lnTo>
                  <a:pt x="3033" y="486"/>
                </a:lnTo>
                <a:lnTo>
                  <a:pt x="3171" y="480"/>
                </a:lnTo>
                <a:lnTo>
                  <a:pt x="3327" y="474"/>
                </a:lnTo>
                <a:lnTo>
                  <a:pt x="3497" y="469"/>
                </a:lnTo>
                <a:lnTo>
                  <a:pt x="3684" y="463"/>
                </a:lnTo>
                <a:lnTo>
                  <a:pt x="3890" y="458"/>
                </a:lnTo>
                <a:lnTo>
                  <a:pt x="4113" y="454"/>
                </a:lnTo>
                <a:lnTo>
                  <a:pt x="4355" y="450"/>
                </a:lnTo>
                <a:lnTo>
                  <a:pt x="4617" y="448"/>
                </a:lnTo>
                <a:lnTo>
                  <a:pt x="4899" y="445"/>
                </a:lnTo>
                <a:lnTo>
                  <a:pt x="5202" y="443"/>
                </a:lnTo>
                <a:lnTo>
                  <a:pt x="5526" y="443"/>
                </a:lnTo>
                <a:lnTo>
                  <a:pt x="5847" y="443"/>
                </a:lnTo>
                <a:lnTo>
                  <a:pt x="6147" y="445"/>
                </a:lnTo>
                <a:lnTo>
                  <a:pt x="6426" y="448"/>
                </a:lnTo>
                <a:lnTo>
                  <a:pt x="6684" y="450"/>
                </a:lnTo>
                <a:lnTo>
                  <a:pt x="6923" y="454"/>
                </a:lnTo>
                <a:lnTo>
                  <a:pt x="7143" y="458"/>
                </a:lnTo>
                <a:lnTo>
                  <a:pt x="7346" y="463"/>
                </a:lnTo>
                <a:lnTo>
                  <a:pt x="7531" y="468"/>
                </a:lnTo>
                <a:lnTo>
                  <a:pt x="7699" y="474"/>
                </a:lnTo>
                <a:lnTo>
                  <a:pt x="7852" y="480"/>
                </a:lnTo>
                <a:lnTo>
                  <a:pt x="7989" y="486"/>
                </a:lnTo>
                <a:lnTo>
                  <a:pt x="8111" y="491"/>
                </a:lnTo>
                <a:lnTo>
                  <a:pt x="8315" y="503"/>
                </a:lnTo>
                <a:lnTo>
                  <a:pt x="8469" y="514"/>
                </a:lnTo>
                <a:lnTo>
                  <a:pt x="8496" y="537"/>
                </a:lnTo>
                <a:lnTo>
                  <a:pt x="8524" y="563"/>
                </a:lnTo>
                <a:lnTo>
                  <a:pt x="8552" y="591"/>
                </a:lnTo>
                <a:lnTo>
                  <a:pt x="8580" y="624"/>
                </a:lnTo>
                <a:lnTo>
                  <a:pt x="8609" y="661"/>
                </a:lnTo>
                <a:lnTo>
                  <a:pt x="8639" y="700"/>
                </a:lnTo>
                <a:lnTo>
                  <a:pt x="8667" y="743"/>
                </a:lnTo>
                <a:lnTo>
                  <a:pt x="8697" y="788"/>
                </a:lnTo>
                <a:lnTo>
                  <a:pt x="8726" y="836"/>
                </a:lnTo>
                <a:lnTo>
                  <a:pt x="8756" y="886"/>
                </a:lnTo>
                <a:lnTo>
                  <a:pt x="8785" y="939"/>
                </a:lnTo>
                <a:lnTo>
                  <a:pt x="8815" y="994"/>
                </a:lnTo>
                <a:lnTo>
                  <a:pt x="8845" y="1052"/>
                </a:lnTo>
                <a:lnTo>
                  <a:pt x="8874" y="1110"/>
                </a:lnTo>
                <a:lnTo>
                  <a:pt x="8903" y="1172"/>
                </a:lnTo>
                <a:lnTo>
                  <a:pt x="8932" y="1233"/>
                </a:lnTo>
                <a:lnTo>
                  <a:pt x="8961" y="1297"/>
                </a:lnTo>
                <a:lnTo>
                  <a:pt x="8990" y="1362"/>
                </a:lnTo>
                <a:lnTo>
                  <a:pt x="9046" y="1496"/>
                </a:lnTo>
                <a:lnTo>
                  <a:pt x="9102" y="1632"/>
                </a:lnTo>
                <a:lnTo>
                  <a:pt x="9155" y="1771"/>
                </a:lnTo>
                <a:lnTo>
                  <a:pt x="9206" y="1911"/>
                </a:lnTo>
                <a:lnTo>
                  <a:pt x="9255" y="2049"/>
                </a:lnTo>
                <a:lnTo>
                  <a:pt x="9301" y="2187"/>
                </a:lnTo>
                <a:lnTo>
                  <a:pt x="9343" y="2321"/>
                </a:lnTo>
                <a:lnTo>
                  <a:pt x="9150" y="2328"/>
                </a:lnTo>
                <a:lnTo>
                  <a:pt x="8919" y="2334"/>
                </a:lnTo>
                <a:lnTo>
                  <a:pt x="8656" y="2340"/>
                </a:lnTo>
                <a:lnTo>
                  <a:pt x="8368" y="2346"/>
                </a:lnTo>
                <a:lnTo>
                  <a:pt x="7748" y="2355"/>
                </a:lnTo>
                <a:lnTo>
                  <a:pt x="7109" y="2362"/>
                </a:lnTo>
                <a:lnTo>
                  <a:pt x="6511" y="2368"/>
                </a:lnTo>
                <a:lnTo>
                  <a:pt x="6007" y="2372"/>
                </a:lnTo>
                <a:lnTo>
                  <a:pt x="5507" y="2375"/>
                </a:lnTo>
                <a:lnTo>
                  <a:pt x="5008" y="2372"/>
                </a:lnTo>
                <a:lnTo>
                  <a:pt x="4504" y="2368"/>
                </a:lnTo>
                <a:lnTo>
                  <a:pt x="3906" y="2362"/>
                </a:lnTo>
                <a:lnTo>
                  <a:pt x="3268" y="2355"/>
                </a:lnTo>
                <a:lnTo>
                  <a:pt x="2647" y="2346"/>
                </a:lnTo>
                <a:lnTo>
                  <a:pt x="2359" y="2340"/>
                </a:lnTo>
                <a:lnTo>
                  <a:pt x="2096" y="2334"/>
                </a:lnTo>
                <a:lnTo>
                  <a:pt x="1865" y="2328"/>
                </a:lnTo>
                <a:lnTo>
                  <a:pt x="1673" y="2321"/>
                </a:lnTo>
                <a:lnTo>
                  <a:pt x="1715" y="2187"/>
                </a:lnTo>
                <a:lnTo>
                  <a:pt x="1760" y="2049"/>
                </a:lnTo>
                <a:lnTo>
                  <a:pt x="1809" y="1911"/>
                </a:lnTo>
                <a:lnTo>
                  <a:pt x="1860" y="1772"/>
                </a:lnTo>
                <a:lnTo>
                  <a:pt x="1913" y="1634"/>
                </a:lnTo>
                <a:lnTo>
                  <a:pt x="1968" y="1497"/>
                </a:lnTo>
                <a:lnTo>
                  <a:pt x="2025" y="1363"/>
                </a:lnTo>
                <a:lnTo>
                  <a:pt x="2053" y="1298"/>
                </a:lnTo>
                <a:lnTo>
                  <a:pt x="2083" y="1236"/>
                </a:lnTo>
                <a:lnTo>
                  <a:pt x="2111" y="1173"/>
                </a:lnTo>
                <a:lnTo>
                  <a:pt x="2141" y="1112"/>
                </a:lnTo>
                <a:lnTo>
                  <a:pt x="2170" y="1053"/>
                </a:lnTo>
                <a:lnTo>
                  <a:pt x="2200" y="996"/>
                </a:lnTo>
                <a:lnTo>
                  <a:pt x="2230" y="941"/>
                </a:lnTo>
                <a:lnTo>
                  <a:pt x="2259" y="888"/>
                </a:lnTo>
                <a:lnTo>
                  <a:pt x="2288" y="837"/>
                </a:lnTo>
                <a:lnTo>
                  <a:pt x="2317" y="790"/>
                </a:lnTo>
                <a:lnTo>
                  <a:pt x="2347" y="744"/>
                </a:lnTo>
                <a:lnTo>
                  <a:pt x="2376" y="701"/>
                </a:lnTo>
                <a:lnTo>
                  <a:pt x="2405" y="662"/>
                </a:lnTo>
                <a:lnTo>
                  <a:pt x="2433" y="625"/>
                </a:lnTo>
                <a:lnTo>
                  <a:pt x="2462" y="593"/>
                </a:lnTo>
                <a:lnTo>
                  <a:pt x="2490" y="564"/>
                </a:lnTo>
                <a:lnTo>
                  <a:pt x="2517" y="538"/>
                </a:lnTo>
                <a:lnTo>
                  <a:pt x="2546" y="515"/>
                </a:lnTo>
                <a:close/>
                <a:moveTo>
                  <a:pt x="1066" y="6335"/>
                </a:moveTo>
                <a:lnTo>
                  <a:pt x="1066" y="6335"/>
                </a:lnTo>
                <a:lnTo>
                  <a:pt x="1045" y="6335"/>
                </a:lnTo>
                <a:lnTo>
                  <a:pt x="1024" y="6334"/>
                </a:lnTo>
                <a:lnTo>
                  <a:pt x="1001" y="6330"/>
                </a:lnTo>
                <a:lnTo>
                  <a:pt x="981" y="6327"/>
                </a:lnTo>
                <a:lnTo>
                  <a:pt x="960" y="6322"/>
                </a:lnTo>
                <a:lnTo>
                  <a:pt x="939" y="6316"/>
                </a:lnTo>
                <a:lnTo>
                  <a:pt x="919" y="6310"/>
                </a:lnTo>
                <a:lnTo>
                  <a:pt x="900" y="6302"/>
                </a:lnTo>
                <a:lnTo>
                  <a:pt x="881" y="6293"/>
                </a:lnTo>
                <a:lnTo>
                  <a:pt x="864" y="6284"/>
                </a:lnTo>
                <a:lnTo>
                  <a:pt x="845" y="6273"/>
                </a:lnTo>
                <a:lnTo>
                  <a:pt x="828" y="6263"/>
                </a:lnTo>
                <a:lnTo>
                  <a:pt x="811" y="6251"/>
                </a:lnTo>
                <a:lnTo>
                  <a:pt x="795" y="6238"/>
                </a:lnTo>
                <a:lnTo>
                  <a:pt x="779" y="6225"/>
                </a:lnTo>
                <a:lnTo>
                  <a:pt x="764" y="6211"/>
                </a:lnTo>
                <a:lnTo>
                  <a:pt x="751" y="6195"/>
                </a:lnTo>
                <a:lnTo>
                  <a:pt x="737" y="6180"/>
                </a:lnTo>
                <a:lnTo>
                  <a:pt x="724" y="6164"/>
                </a:lnTo>
                <a:lnTo>
                  <a:pt x="712" y="6148"/>
                </a:lnTo>
                <a:lnTo>
                  <a:pt x="701" y="6130"/>
                </a:lnTo>
                <a:lnTo>
                  <a:pt x="691" y="6112"/>
                </a:lnTo>
                <a:lnTo>
                  <a:pt x="681" y="6093"/>
                </a:lnTo>
                <a:lnTo>
                  <a:pt x="673" y="6074"/>
                </a:lnTo>
                <a:lnTo>
                  <a:pt x="666" y="6055"/>
                </a:lnTo>
                <a:lnTo>
                  <a:pt x="659" y="6035"/>
                </a:lnTo>
                <a:lnTo>
                  <a:pt x="653" y="6015"/>
                </a:lnTo>
                <a:lnTo>
                  <a:pt x="648" y="5995"/>
                </a:lnTo>
                <a:lnTo>
                  <a:pt x="644" y="5974"/>
                </a:lnTo>
                <a:lnTo>
                  <a:pt x="642" y="5952"/>
                </a:lnTo>
                <a:lnTo>
                  <a:pt x="640" y="5931"/>
                </a:lnTo>
                <a:lnTo>
                  <a:pt x="640" y="5908"/>
                </a:lnTo>
                <a:lnTo>
                  <a:pt x="640" y="5887"/>
                </a:lnTo>
                <a:lnTo>
                  <a:pt x="642" y="5865"/>
                </a:lnTo>
                <a:lnTo>
                  <a:pt x="644" y="5843"/>
                </a:lnTo>
                <a:lnTo>
                  <a:pt x="648" y="5822"/>
                </a:lnTo>
                <a:lnTo>
                  <a:pt x="653" y="5802"/>
                </a:lnTo>
                <a:lnTo>
                  <a:pt x="659" y="5782"/>
                </a:lnTo>
                <a:lnTo>
                  <a:pt x="666" y="5761"/>
                </a:lnTo>
                <a:lnTo>
                  <a:pt x="673" y="5743"/>
                </a:lnTo>
                <a:lnTo>
                  <a:pt x="681" y="5724"/>
                </a:lnTo>
                <a:lnTo>
                  <a:pt x="691" y="5705"/>
                </a:lnTo>
                <a:lnTo>
                  <a:pt x="701" y="5687"/>
                </a:lnTo>
                <a:lnTo>
                  <a:pt x="712" y="5670"/>
                </a:lnTo>
                <a:lnTo>
                  <a:pt x="724" y="5652"/>
                </a:lnTo>
                <a:lnTo>
                  <a:pt x="737" y="5637"/>
                </a:lnTo>
                <a:lnTo>
                  <a:pt x="751" y="5622"/>
                </a:lnTo>
                <a:lnTo>
                  <a:pt x="764" y="5606"/>
                </a:lnTo>
                <a:lnTo>
                  <a:pt x="779" y="5592"/>
                </a:lnTo>
                <a:lnTo>
                  <a:pt x="795" y="5579"/>
                </a:lnTo>
                <a:lnTo>
                  <a:pt x="811" y="5566"/>
                </a:lnTo>
                <a:lnTo>
                  <a:pt x="828" y="5554"/>
                </a:lnTo>
                <a:lnTo>
                  <a:pt x="845" y="5543"/>
                </a:lnTo>
                <a:lnTo>
                  <a:pt x="864" y="5533"/>
                </a:lnTo>
                <a:lnTo>
                  <a:pt x="881" y="5523"/>
                </a:lnTo>
                <a:lnTo>
                  <a:pt x="900" y="5515"/>
                </a:lnTo>
                <a:lnTo>
                  <a:pt x="919" y="5508"/>
                </a:lnTo>
                <a:lnTo>
                  <a:pt x="939" y="5501"/>
                </a:lnTo>
                <a:lnTo>
                  <a:pt x="960" y="5495"/>
                </a:lnTo>
                <a:lnTo>
                  <a:pt x="981" y="5490"/>
                </a:lnTo>
                <a:lnTo>
                  <a:pt x="1001" y="5487"/>
                </a:lnTo>
                <a:lnTo>
                  <a:pt x="1024" y="5484"/>
                </a:lnTo>
                <a:lnTo>
                  <a:pt x="1045" y="5482"/>
                </a:lnTo>
                <a:lnTo>
                  <a:pt x="1066" y="5482"/>
                </a:lnTo>
                <a:lnTo>
                  <a:pt x="1089" y="5482"/>
                </a:lnTo>
                <a:lnTo>
                  <a:pt x="1110" y="5484"/>
                </a:lnTo>
                <a:lnTo>
                  <a:pt x="1131" y="5487"/>
                </a:lnTo>
                <a:lnTo>
                  <a:pt x="1153" y="5490"/>
                </a:lnTo>
                <a:lnTo>
                  <a:pt x="1173" y="5495"/>
                </a:lnTo>
                <a:lnTo>
                  <a:pt x="1193" y="5501"/>
                </a:lnTo>
                <a:lnTo>
                  <a:pt x="1213" y="5508"/>
                </a:lnTo>
                <a:lnTo>
                  <a:pt x="1233" y="5515"/>
                </a:lnTo>
                <a:lnTo>
                  <a:pt x="1252" y="5523"/>
                </a:lnTo>
                <a:lnTo>
                  <a:pt x="1270" y="5533"/>
                </a:lnTo>
                <a:lnTo>
                  <a:pt x="1288" y="5543"/>
                </a:lnTo>
                <a:lnTo>
                  <a:pt x="1305" y="5554"/>
                </a:lnTo>
                <a:lnTo>
                  <a:pt x="1322" y="5566"/>
                </a:lnTo>
                <a:lnTo>
                  <a:pt x="1337" y="5579"/>
                </a:lnTo>
                <a:lnTo>
                  <a:pt x="1354" y="5592"/>
                </a:lnTo>
                <a:lnTo>
                  <a:pt x="1368" y="5606"/>
                </a:lnTo>
                <a:lnTo>
                  <a:pt x="1382" y="5622"/>
                </a:lnTo>
                <a:lnTo>
                  <a:pt x="1396" y="5637"/>
                </a:lnTo>
                <a:lnTo>
                  <a:pt x="1409" y="5652"/>
                </a:lnTo>
                <a:lnTo>
                  <a:pt x="1420" y="5670"/>
                </a:lnTo>
                <a:lnTo>
                  <a:pt x="1431" y="5687"/>
                </a:lnTo>
                <a:lnTo>
                  <a:pt x="1442" y="5705"/>
                </a:lnTo>
                <a:lnTo>
                  <a:pt x="1451" y="5724"/>
                </a:lnTo>
                <a:lnTo>
                  <a:pt x="1459" y="5743"/>
                </a:lnTo>
                <a:lnTo>
                  <a:pt x="1468" y="5761"/>
                </a:lnTo>
                <a:lnTo>
                  <a:pt x="1474" y="5782"/>
                </a:lnTo>
                <a:lnTo>
                  <a:pt x="1480" y="5802"/>
                </a:lnTo>
                <a:lnTo>
                  <a:pt x="1484" y="5822"/>
                </a:lnTo>
                <a:lnTo>
                  <a:pt x="1488" y="5843"/>
                </a:lnTo>
                <a:lnTo>
                  <a:pt x="1491" y="5865"/>
                </a:lnTo>
                <a:lnTo>
                  <a:pt x="1493" y="5887"/>
                </a:lnTo>
                <a:lnTo>
                  <a:pt x="1494" y="5908"/>
                </a:lnTo>
                <a:lnTo>
                  <a:pt x="1493" y="5931"/>
                </a:lnTo>
                <a:lnTo>
                  <a:pt x="1491" y="5952"/>
                </a:lnTo>
                <a:lnTo>
                  <a:pt x="1488" y="5974"/>
                </a:lnTo>
                <a:lnTo>
                  <a:pt x="1484" y="5995"/>
                </a:lnTo>
                <a:lnTo>
                  <a:pt x="1480" y="6015"/>
                </a:lnTo>
                <a:lnTo>
                  <a:pt x="1474" y="6035"/>
                </a:lnTo>
                <a:lnTo>
                  <a:pt x="1468" y="6055"/>
                </a:lnTo>
                <a:lnTo>
                  <a:pt x="1459" y="6074"/>
                </a:lnTo>
                <a:lnTo>
                  <a:pt x="1451" y="6093"/>
                </a:lnTo>
                <a:lnTo>
                  <a:pt x="1442" y="6112"/>
                </a:lnTo>
                <a:lnTo>
                  <a:pt x="1431" y="6130"/>
                </a:lnTo>
                <a:lnTo>
                  <a:pt x="1420" y="6148"/>
                </a:lnTo>
                <a:lnTo>
                  <a:pt x="1409" y="6164"/>
                </a:lnTo>
                <a:lnTo>
                  <a:pt x="1396" y="6180"/>
                </a:lnTo>
                <a:lnTo>
                  <a:pt x="1382" y="6195"/>
                </a:lnTo>
                <a:lnTo>
                  <a:pt x="1368" y="6211"/>
                </a:lnTo>
                <a:lnTo>
                  <a:pt x="1354" y="6225"/>
                </a:lnTo>
                <a:lnTo>
                  <a:pt x="1337" y="6238"/>
                </a:lnTo>
                <a:lnTo>
                  <a:pt x="1322" y="6251"/>
                </a:lnTo>
                <a:lnTo>
                  <a:pt x="1305" y="6263"/>
                </a:lnTo>
                <a:lnTo>
                  <a:pt x="1288" y="6273"/>
                </a:lnTo>
                <a:lnTo>
                  <a:pt x="1270" y="6284"/>
                </a:lnTo>
                <a:lnTo>
                  <a:pt x="1252" y="6293"/>
                </a:lnTo>
                <a:lnTo>
                  <a:pt x="1233" y="6302"/>
                </a:lnTo>
                <a:lnTo>
                  <a:pt x="1213" y="6310"/>
                </a:lnTo>
                <a:lnTo>
                  <a:pt x="1193" y="6316"/>
                </a:lnTo>
                <a:lnTo>
                  <a:pt x="1173" y="6322"/>
                </a:lnTo>
                <a:lnTo>
                  <a:pt x="1153" y="6327"/>
                </a:lnTo>
                <a:lnTo>
                  <a:pt x="1131" y="6330"/>
                </a:lnTo>
                <a:lnTo>
                  <a:pt x="1110" y="6334"/>
                </a:lnTo>
                <a:lnTo>
                  <a:pt x="1089" y="6335"/>
                </a:lnTo>
                <a:lnTo>
                  <a:pt x="1066" y="6335"/>
                </a:lnTo>
                <a:close/>
                <a:moveTo>
                  <a:pt x="2740" y="4488"/>
                </a:moveTo>
                <a:lnTo>
                  <a:pt x="2740" y="4488"/>
                </a:lnTo>
                <a:lnTo>
                  <a:pt x="2737" y="4507"/>
                </a:lnTo>
                <a:lnTo>
                  <a:pt x="2731" y="4525"/>
                </a:lnTo>
                <a:lnTo>
                  <a:pt x="2724" y="4541"/>
                </a:lnTo>
                <a:lnTo>
                  <a:pt x="2715" y="4558"/>
                </a:lnTo>
                <a:lnTo>
                  <a:pt x="2705" y="4572"/>
                </a:lnTo>
                <a:lnTo>
                  <a:pt x="2694" y="4586"/>
                </a:lnTo>
                <a:lnTo>
                  <a:pt x="2681" y="4598"/>
                </a:lnTo>
                <a:lnTo>
                  <a:pt x="2667" y="4610"/>
                </a:lnTo>
                <a:lnTo>
                  <a:pt x="2651" y="4622"/>
                </a:lnTo>
                <a:lnTo>
                  <a:pt x="2633" y="4632"/>
                </a:lnTo>
                <a:lnTo>
                  <a:pt x="2616" y="4642"/>
                </a:lnTo>
                <a:lnTo>
                  <a:pt x="2598" y="4650"/>
                </a:lnTo>
                <a:lnTo>
                  <a:pt x="2578" y="4658"/>
                </a:lnTo>
                <a:lnTo>
                  <a:pt x="2556" y="4666"/>
                </a:lnTo>
                <a:lnTo>
                  <a:pt x="2535" y="4673"/>
                </a:lnTo>
                <a:lnTo>
                  <a:pt x="2513" y="4679"/>
                </a:lnTo>
                <a:lnTo>
                  <a:pt x="2466" y="4689"/>
                </a:lnTo>
                <a:lnTo>
                  <a:pt x="2417" y="4698"/>
                </a:lnTo>
                <a:lnTo>
                  <a:pt x="2366" y="4705"/>
                </a:lnTo>
                <a:lnTo>
                  <a:pt x="2314" y="4711"/>
                </a:lnTo>
                <a:lnTo>
                  <a:pt x="2260" y="4715"/>
                </a:lnTo>
                <a:lnTo>
                  <a:pt x="2206" y="4719"/>
                </a:lnTo>
                <a:lnTo>
                  <a:pt x="2099" y="4725"/>
                </a:lnTo>
                <a:lnTo>
                  <a:pt x="2044" y="4727"/>
                </a:lnTo>
                <a:lnTo>
                  <a:pt x="1978" y="4728"/>
                </a:lnTo>
                <a:lnTo>
                  <a:pt x="1907" y="4730"/>
                </a:lnTo>
                <a:lnTo>
                  <a:pt x="1831" y="4728"/>
                </a:lnTo>
                <a:lnTo>
                  <a:pt x="1751" y="4725"/>
                </a:lnTo>
                <a:lnTo>
                  <a:pt x="1668" y="4719"/>
                </a:lnTo>
                <a:lnTo>
                  <a:pt x="1625" y="4715"/>
                </a:lnTo>
                <a:lnTo>
                  <a:pt x="1583" y="4711"/>
                </a:lnTo>
                <a:lnTo>
                  <a:pt x="1540" y="4705"/>
                </a:lnTo>
                <a:lnTo>
                  <a:pt x="1497" y="4699"/>
                </a:lnTo>
                <a:lnTo>
                  <a:pt x="1455" y="4692"/>
                </a:lnTo>
                <a:lnTo>
                  <a:pt x="1413" y="4683"/>
                </a:lnTo>
                <a:lnTo>
                  <a:pt x="1372" y="4674"/>
                </a:lnTo>
                <a:lnTo>
                  <a:pt x="1330" y="4663"/>
                </a:lnTo>
                <a:lnTo>
                  <a:pt x="1290" y="4651"/>
                </a:lnTo>
                <a:lnTo>
                  <a:pt x="1251" y="4638"/>
                </a:lnTo>
                <a:lnTo>
                  <a:pt x="1213" y="4624"/>
                </a:lnTo>
                <a:lnTo>
                  <a:pt x="1175" y="4609"/>
                </a:lnTo>
                <a:lnTo>
                  <a:pt x="1140" y="4592"/>
                </a:lnTo>
                <a:lnTo>
                  <a:pt x="1106" y="4574"/>
                </a:lnTo>
                <a:lnTo>
                  <a:pt x="1074" y="4554"/>
                </a:lnTo>
                <a:lnTo>
                  <a:pt x="1044" y="4533"/>
                </a:lnTo>
                <a:lnTo>
                  <a:pt x="1015" y="4510"/>
                </a:lnTo>
                <a:lnTo>
                  <a:pt x="989" y="4485"/>
                </a:lnTo>
                <a:lnTo>
                  <a:pt x="977" y="4472"/>
                </a:lnTo>
                <a:lnTo>
                  <a:pt x="965" y="4459"/>
                </a:lnTo>
                <a:lnTo>
                  <a:pt x="954" y="4445"/>
                </a:lnTo>
                <a:lnTo>
                  <a:pt x="944" y="4431"/>
                </a:lnTo>
                <a:lnTo>
                  <a:pt x="934" y="4417"/>
                </a:lnTo>
                <a:lnTo>
                  <a:pt x="924" y="4400"/>
                </a:lnTo>
                <a:lnTo>
                  <a:pt x="915" y="4382"/>
                </a:lnTo>
                <a:lnTo>
                  <a:pt x="906" y="4365"/>
                </a:lnTo>
                <a:lnTo>
                  <a:pt x="890" y="4326"/>
                </a:lnTo>
                <a:lnTo>
                  <a:pt x="874" y="4283"/>
                </a:lnTo>
                <a:lnTo>
                  <a:pt x="860" y="4238"/>
                </a:lnTo>
                <a:lnTo>
                  <a:pt x="848" y="4189"/>
                </a:lnTo>
                <a:lnTo>
                  <a:pt x="838" y="4138"/>
                </a:lnTo>
                <a:lnTo>
                  <a:pt x="828" y="4086"/>
                </a:lnTo>
                <a:lnTo>
                  <a:pt x="821" y="4032"/>
                </a:lnTo>
                <a:lnTo>
                  <a:pt x="815" y="3977"/>
                </a:lnTo>
                <a:lnTo>
                  <a:pt x="811" y="3921"/>
                </a:lnTo>
                <a:lnTo>
                  <a:pt x="809" y="3865"/>
                </a:lnTo>
                <a:lnTo>
                  <a:pt x="809" y="3809"/>
                </a:lnTo>
                <a:lnTo>
                  <a:pt x="810" y="3753"/>
                </a:lnTo>
                <a:lnTo>
                  <a:pt x="814" y="3699"/>
                </a:lnTo>
                <a:lnTo>
                  <a:pt x="820" y="3644"/>
                </a:lnTo>
                <a:lnTo>
                  <a:pt x="827" y="3593"/>
                </a:lnTo>
                <a:lnTo>
                  <a:pt x="836" y="3542"/>
                </a:lnTo>
                <a:lnTo>
                  <a:pt x="848" y="3495"/>
                </a:lnTo>
                <a:lnTo>
                  <a:pt x="855" y="3472"/>
                </a:lnTo>
                <a:lnTo>
                  <a:pt x="862" y="3450"/>
                </a:lnTo>
                <a:lnTo>
                  <a:pt x="871" y="3429"/>
                </a:lnTo>
                <a:lnTo>
                  <a:pt x="879" y="3408"/>
                </a:lnTo>
                <a:lnTo>
                  <a:pt x="887" y="3390"/>
                </a:lnTo>
                <a:lnTo>
                  <a:pt x="897" y="3371"/>
                </a:lnTo>
                <a:lnTo>
                  <a:pt x="907" y="3353"/>
                </a:lnTo>
                <a:lnTo>
                  <a:pt x="918" y="3336"/>
                </a:lnTo>
                <a:lnTo>
                  <a:pt x="929" y="3321"/>
                </a:lnTo>
                <a:lnTo>
                  <a:pt x="941" y="3307"/>
                </a:lnTo>
                <a:lnTo>
                  <a:pt x="954" y="3294"/>
                </a:lnTo>
                <a:lnTo>
                  <a:pt x="967" y="3282"/>
                </a:lnTo>
                <a:lnTo>
                  <a:pt x="980" y="3271"/>
                </a:lnTo>
                <a:lnTo>
                  <a:pt x="994" y="3262"/>
                </a:lnTo>
                <a:lnTo>
                  <a:pt x="1009" y="3254"/>
                </a:lnTo>
                <a:lnTo>
                  <a:pt x="1025" y="3247"/>
                </a:lnTo>
                <a:lnTo>
                  <a:pt x="1040" y="3243"/>
                </a:lnTo>
                <a:lnTo>
                  <a:pt x="1058" y="3239"/>
                </a:lnTo>
                <a:lnTo>
                  <a:pt x="1074" y="3237"/>
                </a:lnTo>
                <a:lnTo>
                  <a:pt x="1093" y="3237"/>
                </a:lnTo>
                <a:lnTo>
                  <a:pt x="1111" y="3238"/>
                </a:lnTo>
                <a:lnTo>
                  <a:pt x="1131" y="3241"/>
                </a:lnTo>
                <a:lnTo>
                  <a:pt x="1151" y="3246"/>
                </a:lnTo>
                <a:lnTo>
                  <a:pt x="1172" y="3253"/>
                </a:lnTo>
                <a:lnTo>
                  <a:pt x="1193" y="3262"/>
                </a:lnTo>
                <a:lnTo>
                  <a:pt x="1215" y="3272"/>
                </a:lnTo>
                <a:lnTo>
                  <a:pt x="1260" y="3295"/>
                </a:lnTo>
                <a:lnTo>
                  <a:pt x="1304" y="3320"/>
                </a:lnTo>
                <a:lnTo>
                  <a:pt x="1348" y="3346"/>
                </a:lnTo>
                <a:lnTo>
                  <a:pt x="1392" y="3372"/>
                </a:lnTo>
                <a:lnTo>
                  <a:pt x="1436" y="3399"/>
                </a:lnTo>
                <a:lnTo>
                  <a:pt x="1478" y="3426"/>
                </a:lnTo>
                <a:lnTo>
                  <a:pt x="1564" y="3484"/>
                </a:lnTo>
                <a:lnTo>
                  <a:pt x="1648" y="3544"/>
                </a:lnTo>
                <a:lnTo>
                  <a:pt x="1731" y="3604"/>
                </a:lnTo>
                <a:lnTo>
                  <a:pt x="1894" y="3724"/>
                </a:lnTo>
                <a:lnTo>
                  <a:pt x="1975" y="3782"/>
                </a:lnTo>
                <a:lnTo>
                  <a:pt x="2055" y="3836"/>
                </a:lnTo>
                <a:lnTo>
                  <a:pt x="2096" y="3863"/>
                </a:lnTo>
                <a:lnTo>
                  <a:pt x="2136" y="3888"/>
                </a:lnTo>
                <a:lnTo>
                  <a:pt x="2176" y="3913"/>
                </a:lnTo>
                <a:lnTo>
                  <a:pt x="2216" y="3937"/>
                </a:lnTo>
                <a:lnTo>
                  <a:pt x="2257" y="3959"/>
                </a:lnTo>
                <a:lnTo>
                  <a:pt x="2297" y="3981"/>
                </a:lnTo>
                <a:lnTo>
                  <a:pt x="2337" y="4000"/>
                </a:lnTo>
                <a:lnTo>
                  <a:pt x="2378" y="4017"/>
                </a:lnTo>
                <a:lnTo>
                  <a:pt x="2418" y="4034"/>
                </a:lnTo>
                <a:lnTo>
                  <a:pt x="2458" y="4049"/>
                </a:lnTo>
                <a:lnTo>
                  <a:pt x="2498" y="4062"/>
                </a:lnTo>
                <a:lnTo>
                  <a:pt x="2540" y="4073"/>
                </a:lnTo>
                <a:lnTo>
                  <a:pt x="2578" y="4087"/>
                </a:lnTo>
                <a:lnTo>
                  <a:pt x="2611" y="4102"/>
                </a:lnTo>
                <a:lnTo>
                  <a:pt x="2641" y="4117"/>
                </a:lnTo>
                <a:lnTo>
                  <a:pt x="2654" y="4124"/>
                </a:lnTo>
                <a:lnTo>
                  <a:pt x="2667" y="4132"/>
                </a:lnTo>
                <a:lnTo>
                  <a:pt x="2677" y="4142"/>
                </a:lnTo>
                <a:lnTo>
                  <a:pt x="2688" y="4151"/>
                </a:lnTo>
                <a:lnTo>
                  <a:pt x="2697" y="4161"/>
                </a:lnTo>
                <a:lnTo>
                  <a:pt x="2707" y="4170"/>
                </a:lnTo>
                <a:lnTo>
                  <a:pt x="2715" y="4181"/>
                </a:lnTo>
                <a:lnTo>
                  <a:pt x="2722" y="4192"/>
                </a:lnTo>
                <a:lnTo>
                  <a:pt x="2728" y="4202"/>
                </a:lnTo>
                <a:lnTo>
                  <a:pt x="2734" y="4214"/>
                </a:lnTo>
                <a:lnTo>
                  <a:pt x="2739" y="4226"/>
                </a:lnTo>
                <a:lnTo>
                  <a:pt x="2744" y="4239"/>
                </a:lnTo>
                <a:lnTo>
                  <a:pt x="2747" y="4253"/>
                </a:lnTo>
                <a:lnTo>
                  <a:pt x="2750" y="4266"/>
                </a:lnTo>
                <a:lnTo>
                  <a:pt x="2753" y="4297"/>
                </a:lnTo>
                <a:lnTo>
                  <a:pt x="2754" y="4329"/>
                </a:lnTo>
                <a:lnTo>
                  <a:pt x="2754" y="4365"/>
                </a:lnTo>
                <a:lnTo>
                  <a:pt x="2751" y="4403"/>
                </a:lnTo>
                <a:lnTo>
                  <a:pt x="2747" y="4444"/>
                </a:lnTo>
                <a:lnTo>
                  <a:pt x="2740" y="4488"/>
                </a:lnTo>
                <a:close/>
                <a:moveTo>
                  <a:pt x="7282" y="6219"/>
                </a:moveTo>
                <a:lnTo>
                  <a:pt x="7282" y="6219"/>
                </a:lnTo>
                <a:lnTo>
                  <a:pt x="7282" y="6233"/>
                </a:lnTo>
                <a:lnTo>
                  <a:pt x="7280" y="6247"/>
                </a:lnTo>
                <a:lnTo>
                  <a:pt x="7276" y="6260"/>
                </a:lnTo>
                <a:lnTo>
                  <a:pt x="7271" y="6273"/>
                </a:lnTo>
                <a:lnTo>
                  <a:pt x="7266" y="6285"/>
                </a:lnTo>
                <a:lnTo>
                  <a:pt x="7258" y="6297"/>
                </a:lnTo>
                <a:lnTo>
                  <a:pt x="7251" y="6308"/>
                </a:lnTo>
                <a:lnTo>
                  <a:pt x="7242" y="6317"/>
                </a:lnTo>
                <a:lnTo>
                  <a:pt x="7232" y="6327"/>
                </a:lnTo>
                <a:lnTo>
                  <a:pt x="7222" y="6335"/>
                </a:lnTo>
                <a:lnTo>
                  <a:pt x="7210" y="6342"/>
                </a:lnTo>
                <a:lnTo>
                  <a:pt x="7198" y="6348"/>
                </a:lnTo>
                <a:lnTo>
                  <a:pt x="7185" y="6353"/>
                </a:lnTo>
                <a:lnTo>
                  <a:pt x="7171" y="6356"/>
                </a:lnTo>
                <a:lnTo>
                  <a:pt x="7158" y="6357"/>
                </a:lnTo>
                <a:lnTo>
                  <a:pt x="7143" y="6359"/>
                </a:lnTo>
                <a:lnTo>
                  <a:pt x="3873" y="6359"/>
                </a:lnTo>
                <a:lnTo>
                  <a:pt x="3858" y="6357"/>
                </a:lnTo>
                <a:lnTo>
                  <a:pt x="3844" y="6356"/>
                </a:lnTo>
                <a:lnTo>
                  <a:pt x="3831" y="6353"/>
                </a:lnTo>
                <a:lnTo>
                  <a:pt x="3818" y="6348"/>
                </a:lnTo>
                <a:lnTo>
                  <a:pt x="3806" y="6342"/>
                </a:lnTo>
                <a:lnTo>
                  <a:pt x="3794" y="6335"/>
                </a:lnTo>
                <a:lnTo>
                  <a:pt x="3784" y="6327"/>
                </a:lnTo>
                <a:lnTo>
                  <a:pt x="3773" y="6317"/>
                </a:lnTo>
                <a:lnTo>
                  <a:pt x="3765" y="6308"/>
                </a:lnTo>
                <a:lnTo>
                  <a:pt x="3757" y="6297"/>
                </a:lnTo>
                <a:lnTo>
                  <a:pt x="3749" y="6285"/>
                </a:lnTo>
                <a:lnTo>
                  <a:pt x="3744" y="6273"/>
                </a:lnTo>
                <a:lnTo>
                  <a:pt x="3739" y="6260"/>
                </a:lnTo>
                <a:lnTo>
                  <a:pt x="3735" y="6247"/>
                </a:lnTo>
                <a:lnTo>
                  <a:pt x="3734" y="6233"/>
                </a:lnTo>
                <a:lnTo>
                  <a:pt x="3733" y="6219"/>
                </a:lnTo>
                <a:lnTo>
                  <a:pt x="3733" y="5538"/>
                </a:lnTo>
                <a:lnTo>
                  <a:pt x="3734" y="5523"/>
                </a:lnTo>
                <a:lnTo>
                  <a:pt x="3735" y="5509"/>
                </a:lnTo>
                <a:lnTo>
                  <a:pt x="3739" y="5496"/>
                </a:lnTo>
                <a:lnTo>
                  <a:pt x="3744" y="5483"/>
                </a:lnTo>
                <a:lnTo>
                  <a:pt x="3749" y="5471"/>
                </a:lnTo>
                <a:lnTo>
                  <a:pt x="3757" y="5459"/>
                </a:lnTo>
                <a:lnTo>
                  <a:pt x="3765" y="5449"/>
                </a:lnTo>
                <a:lnTo>
                  <a:pt x="3773" y="5439"/>
                </a:lnTo>
                <a:lnTo>
                  <a:pt x="3784" y="5430"/>
                </a:lnTo>
                <a:lnTo>
                  <a:pt x="3794" y="5421"/>
                </a:lnTo>
                <a:lnTo>
                  <a:pt x="3806" y="5416"/>
                </a:lnTo>
                <a:lnTo>
                  <a:pt x="3818" y="5410"/>
                </a:lnTo>
                <a:lnTo>
                  <a:pt x="3831" y="5405"/>
                </a:lnTo>
                <a:lnTo>
                  <a:pt x="3844" y="5401"/>
                </a:lnTo>
                <a:lnTo>
                  <a:pt x="3858" y="5399"/>
                </a:lnTo>
                <a:lnTo>
                  <a:pt x="3873" y="5398"/>
                </a:lnTo>
                <a:lnTo>
                  <a:pt x="7143" y="5398"/>
                </a:lnTo>
                <a:lnTo>
                  <a:pt x="7158" y="5399"/>
                </a:lnTo>
                <a:lnTo>
                  <a:pt x="7171" y="5401"/>
                </a:lnTo>
                <a:lnTo>
                  <a:pt x="7185" y="5405"/>
                </a:lnTo>
                <a:lnTo>
                  <a:pt x="7198" y="5410"/>
                </a:lnTo>
                <a:lnTo>
                  <a:pt x="7210" y="5416"/>
                </a:lnTo>
                <a:lnTo>
                  <a:pt x="7222" y="5421"/>
                </a:lnTo>
                <a:lnTo>
                  <a:pt x="7232" y="5430"/>
                </a:lnTo>
                <a:lnTo>
                  <a:pt x="7242" y="5439"/>
                </a:lnTo>
                <a:lnTo>
                  <a:pt x="7251" y="5449"/>
                </a:lnTo>
                <a:lnTo>
                  <a:pt x="7258" y="5459"/>
                </a:lnTo>
                <a:lnTo>
                  <a:pt x="7266" y="5471"/>
                </a:lnTo>
                <a:lnTo>
                  <a:pt x="7271" y="5483"/>
                </a:lnTo>
                <a:lnTo>
                  <a:pt x="7276" y="5496"/>
                </a:lnTo>
                <a:lnTo>
                  <a:pt x="7280" y="5509"/>
                </a:lnTo>
                <a:lnTo>
                  <a:pt x="7282" y="5523"/>
                </a:lnTo>
                <a:lnTo>
                  <a:pt x="7282" y="5538"/>
                </a:lnTo>
                <a:lnTo>
                  <a:pt x="7282" y="6219"/>
                </a:lnTo>
                <a:close/>
                <a:moveTo>
                  <a:pt x="8916" y="4725"/>
                </a:moveTo>
                <a:lnTo>
                  <a:pt x="8916" y="4725"/>
                </a:lnTo>
                <a:lnTo>
                  <a:pt x="8809" y="4719"/>
                </a:lnTo>
                <a:lnTo>
                  <a:pt x="8756" y="4715"/>
                </a:lnTo>
                <a:lnTo>
                  <a:pt x="8703" y="4711"/>
                </a:lnTo>
                <a:lnTo>
                  <a:pt x="8649" y="4705"/>
                </a:lnTo>
                <a:lnTo>
                  <a:pt x="8598" y="4698"/>
                </a:lnTo>
                <a:lnTo>
                  <a:pt x="8550" y="4689"/>
                </a:lnTo>
                <a:lnTo>
                  <a:pt x="8502" y="4679"/>
                </a:lnTo>
                <a:lnTo>
                  <a:pt x="8480" y="4673"/>
                </a:lnTo>
                <a:lnTo>
                  <a:pt x="8458" y="4666"/>
                </a:lnTo>
                <a:lnTo>
                  <a:pt x="8438" y="4658"/>
                </a:lnTo>
                <a:lnTo>
                  <a:pt x="8418" y="4650"/>
                </a:lnTo>
                <a:lnTo>
                  <a:pt x="8399" y="4642"/>
                </a:lnTo>
                <a:lnTo>
                  <a:pt x="8381" y="4632"/>
                </a:lnTo>
                <a:lnTo>
                  <a:pt x="8365" y="4622"/>
                </a:lnTo>
                <a:lnTo>
                  <a:pt x="8349" y="4610"/>
                </a:lnTo>
                <a:lnTo>
                  <a:pt x="8335" y="4598"/>
                </a:lnTo>
                <a:lnTo>
                  <a:pt x="8322" y="4586"/>
                </a:lnTo>
                <a:lnTo>
                  <a:pt x="8310" y="4572"/>
                </a:lnTo>
                <a:lnTo>
                  <a:pt x="8301" y="4558"/>
                </a:lnTo>
                <a:lnTo>
                  <a:pt x="8291" y="4541"/>
                </a:lnTo>
                <a:lnTo>
                  <a:pt x="8284" y="4525"/>
                </a:lnTo>
                <a:lnTo>
                  <a:pt x="8280" y="4507"/>
                </a:lnTo>
                <a:lnTo>
                  <a:pt x="8275" y="4488"/>
                </a:lnTo>
                <a:lnTo>
                  <a:pt x="8269" y="4444"/>
                </a:lnTo>
                <a:lnTo>
                  <a:pt x="8264" y="4403"/>
                </a:lnTo>
                <a:lnTo>
                  <a:pt x="8262" y="4365"/>
                </a:lnTo>
                <a:lnTo>
                  <a:pt x="8261" y="4329"/>
                </a:lnTo>
                <a:lnTo>
                  <a:pt x="8262" y="4297"/>
                </a:lnTo>
                <a:lnTo>
                  <a:pt x="8265" y="4266"/>
                </a:lnTo>
                <a:lnTo>
                  <a:pt x="8269" y="4253"/>
                </a:lnTo>
                <a:lnTo>
                  <a:pt x="8272" y="4239"/>
                </a:lnTo>
                <a:lnTo>
                  <a:pt x="8276" y="4226"/>
                </a:lnTo>
                <a:lnTo>
                  <a:pt x="8281" y="4214"/>
                </a:lnTo>
                <a:lnTo>
                  <a:pt x="8287" y="4202"/>
                </a:lnTo>
                <a:lnTo>
                  <a:pt x="8294" y="4192"/>
                </a:lnTo>
                <a:lnTo>
                  <a:pt x="8301" y="4181"/>
                </a:lnTo>
                <a:lnTo>
                  <a:pt x="8308" y="4170"/>
                </a:lnTo>
                <a:lnTo>
                  <a:pt x="8317" y="4161"/>
                </a:lnTo>
                <a:lnTo>
                  <a:pt x="8327" y="4151"/>
                </a:lnTo>
                <a:lnTo>
                  <a:pt x="8338" y="4142"/>
                </a:lnTo>
                <a:lnTo>
                  <a:pt x="8349" y="4132"/>
                </a:lnTo>
                <a:lnTo>
                  <a:pt x="8361" y="4124"/>
                </a:lnTo>
                <a:lnTo>
                  <a:pt x="8374" y="4117"/>
                </a:lnTo>
                <a:lnTo>
                  <a:pt x="8404" y="4102"/>
                </a:lnTo>
                <a:lnTo>
                  <a:pt x="8437" y="4087"/>
                </a:lnTo>
                <a:lnTo>
                  <a:pt x="8475" y="4073"/>
                </a:lnTo>
                <a:lnTo>
                  <a:pt x="8517" y="4062"/>
                </a:lnTo>
                <a:lnTo>
                  <a:pt x="8557" y="4049"/>
                </a:lnTo>
                <a:lnTo>
                  <a:pt x="8597" y="4034"/>
                </a:lnTo>
                <a:lnTo>
                  <a:pt x="8637" y="4017"/>
                </a:lnTo>
                <a:lnTo>
                  <a:pt x="8679" y="4000"/>
                </a:lnTo>
                <a:lnTo>
                  <a:pt x="8719" y="3981"/>
                </a:lnTo>
                <a:lnTo>
                  <a:pt x="8758" y="3959"/>
                </a:lnTo>
                <a:lnTo>
                  <a:pt x="8798" y="3937"/>
                </a:lnTo>
                <a:lnTo>
                  <a:pt x="8839" y="3913"/>
                </a:lnTo>
                <a:lnTo>
                  <a:pt x="8879" y="3888"/>
                </a:lnTo>
                <a:lnTo>
                  <a:pt x="8919" y="3863"/>
                </a:lnTo>
                <a:lnTo>
                  <a:pt x="8960" y="3836"/>
                </a:lnTo>
                <a:lnTo>
                  <a:pt x="9040" y="3782"/>
                </a:lnTo>
                <a:lnTo>
                  <a:pt x="9122" y="3724"/>
                </a:lnTo>
                <a:lnTo>
                  <a:pt x="9285" y="3604"/>
                </a:lnTo>
                <a:lnTo>
                  <a:pt x="9368" y="3544"/>
                </a:lnTo>
                <a:lnTo>
                  <a:pt x="9452" y="3484"/>
                </a:lnTo>
                <a:lnTo>
                  <a:pt x="9537" y="3426"/>
                </a:lnTo>
                <a:lnTo>
                  <a:pt x="9579" y="3399"/>
                </a:lnTo>
                <a:lnTo>
                  <a:pt x="9623" y="3372"/>
                </a:lnTo>
                <a:lnTo>
                  <a:pt x="9667" y="3346"/>
                </a:lnTo>
                <a:lnTo>
                  <a:pt x="9711" y="3320"/>
                </a:lnTo>
                <a:lnTo>
                  <a:pt x="9754" y="3295"/>
                </a:lnTo>
                <a:lnTo>
                  <a:pt x="9799" y="3272"/>
                </a:lnTo>
                <a:lnTo>
                  <a:pt x="9822" y="3262"/>
                </a:lnTo>
                <a:lnTo>
                  <a:pt x="9843" y="3253"/>
                </a:lnTo>
                <a:lnTo>
                  <a:pt x="9863" y="3246"/>
                </a:lnTo>
                <a:lnTo>
                  <a:pt x="9884" y="3241"/>
                </a:lnTo>
                <a:lnTo>
                  <a:pt x="9904" y="3238"/>
                </a:lnTo>
                <a:lnTo>
                  <a:pt x="9923" y="3237"/>
                </a:lnTo>
                <a:lnTo>
                  <a:pt x="9940" y="3237"/>
                </a:lnTo>
                <a:lnTo>
                  <a:pt x="9958" y="3239"/>
                </a:lnTo>
                <a:lnTo>
                  <a:pt x="9975" y="3243"/>
                </a:lnTo>
                <a:lnTo>
                  <a:pt x="9990" y="3247"/>
                </a:lnTo>
                <a:lnTo>
                  <a:pt x="10007" y="3254"/>
                </a:lnTo>
                <a:lnTo>
                  <a:pt x="10021" y="3262"/>
                </a:lnTo>
                <a:lnTo>
                  <a:pt x="10035" y="3271"/>
                </a:lnTo>
                <a:lnTo>
                  <a:pt x="10049" y="3282"/>
                </a:lnTo>
                <a:lnTo>
                  <a:pt x="10062" y="3294"/>
                </a:lnTo>
                <a:lnTo>
                  <a:pt x="10074" y="3307"/>
                </a:lnTo>
                <a:lnTo>
                  <a:pt x="10086" y="3321"/>
                </a:lnTo>
                <a:lnTo>
                  <a:pt x="10098" y="3336"/>
                </a:lnTo>
                <a:lnTo>
                  <a:pt x="10109" y="3353"/>
                </a:lnTo>
                <a:lnTo>
                  <a:pt x="10118" y="3371"/>
                </a:lnTo>
                <a:lnTo>
                  <a:pt x="10128" y="3390"/>
                </a:lnTo>
                <a:lnTo>
                  <a:pt x="10137" y="3408"/>
                </a:lnTo>
                <a:lnTo>
                  <a:pt x="10145" y="3429"/>
                </a:lnTo>
                <a:lnTo>
                  <a:pt x="10153" y="3450"/>
                </a:lnTo>
                <a:lnTo>
                  <a:pt x="10161" y="3472"/>
                </a:lnTo>
                <a:lnTo>
                  <a:pt x="10167" y="3495"/>
                </a:lnTo>
                <a:lnTo>
                  <a:pt x="10179" y="3542"/>
                </a:lnTo>
                <a:lnTo>
                  <a:pt x="10188" y="3593"/>
                </a:lnTo>
                <a:lnTo>
                  <a:pt x="10196" y="3644"/>
                </a:lnTo>
                <a:lnTo>
                  <a:pt x="10201" y="3699"/>
                </a:lnTo>
                <a:lnTo>
                  <a:pt x="10205" y="3753"/>
                </a:lnTo>
                <a:lnTo>
                  <a:pt x="10207" y="3809"/>
                </a:lnTo>
                <a:lnTo>
                  <a:pt x="10207" y="3865"/>
                </a:lnTo>
                <a:lnTo>
                  <a:pt x="10205" y="3921"/>
                </a:lnTo>
                <a:lnTo>
                  <a:pt x="10200" y="3977"/>
                </a:lnTo>
                <a:lnTo>
                  <a:pt x="10195" y="4032"/>
                </a:lnTo>
                <a:lnTo>
                  <a:pt x="10187" y="4086"/>
                </a:lnTo>
                <a:lnTo>
                  <a:pt x="10179" y="4138"/>
                </a:lnTo>
                <a:lnTo>
                  <a:pt x="10168" y="4189"/>
                </a:lnTo>
                <a:lnTo>
                  <a:pt x="10155" y="4238"/>
                </a:lnTo>
                <a:lnTo>
                  <a:pt x="10142" y="4283"/>
                </a:lnTo>
                <a:lnTo>
                  <a:pt x="10126" y="4326"/>
                </a:lnTo>
                <a:lnTo>
                  <a:pt x="10110" y="4365"/>
                </a:lnTo>
                <a:lnTo>
                  <a:pt x="10100" y="4382"/>
                </a:lnTo>
                <a:lnTo>
                  <a:pt x="10091" y="4400"/>
                </a:lnTo>
                <a:lnTo>
                  <a:pt x="10081" y="4417"/>
                </a:lnTo>
                <a:lnTo>
                  <a:pt x="10072" y="4431"/>
                </a:lnTo>
                <a:lnTo>
                  <a:pt x="10061" y="4445"/>
                </a:lnTo>
                <a:lnTo>
                  <a:pt x="10051" y="4459"/>
                </a:lnTo>
                <a:lnTo>
                  <a:pt x="10039" y="4472"/>
                </a:lnTo>
                <a:lnTo>
                  <a:pt x="10027" y="4485"/>
                </a:lnTo>
                <a:lnTo>
                  <a:pt x="10000" y="4510"/>
                </a:lnTo>
                <a:lnTo>
                  <a:pt x="9972" y="4533"/>
                </a:lnTo>
                <a:lnTo>
                  <a:pt x="9942" y="4554"/>
                </a:lnTo>
                <a:lnTo>
                  <a:pt x="9910" y="4574"/>
                </a:lnTo>
                <a:lnTo>
                  <a:pt x="9875" y="4592"/>
                </a:lnTo>
                <a:lnTo>
                  <a:pt x="9840" y="4609"/>
                </a:lnTo>
                <a:lnTo>
                  <a:pt x="9803" y="4624"/>
                </a:lnTo>
                <a:lnTo>
                  <a:pt x="9765" y="4638"/>
                </a:lnTo>
                <a:lnTo>
                  <a:pt x="9725" y="4651"/>
                </a:lnTo>
                <a:lnTo>
                  <a:pt x="9685" y="4663"/>
                </a:lnTo>
                <a:lnTo>
                  <a:pt x="9644" y="4674"/>
                </a:lnTo>
                <a:lnTo>
                  <a:pt x="9603" y="4683"/>
                </a:lnTo>
                <a:lnTo>
                  <a:pt x="9560" y="4692"/>
                </a:lnTo>
                <a:lnTo>
                  <a:pt x="9518" y="4699"/>
                </a:lnTo>
                <a:lnTo>
                  <a:pt x="9475" y="4705"/>
                </a:lnTo>
                <a:lnTo>
                  <a:pt x="9432" y="4711"/>
                </a:lnTo>
                <a:lnTo>
                  <a:pt x="9390" y="4715"/>
                </a:lnTo>
                <a:lnTo>
                  <a:pt x="9347" y="4719"/>
                </a:lnTo>
                <a:lnTo>
                  <a:pt x="9264" y="4725"/>
                </a:lnTo>
                <a:lnTo>
                  <a:pt x="9183" y="4728"/>
                </a:lnTo>
                <a:lnTo>
                  <a:pt x="9108" y="4730"/>
                </a:lnTo>
                <a:lnTo>
                  <a:pt x="9037" y="4728"/>
                </a:lnTo>
                <a:lnTo>
                  <a:pt x="8971" y="4727"/>
                </a:lnTo>
                <a:lnTo>
                  <a:pt x="8916" y="4725"/>
                </a:lnTo>
                <a:close/>
                <a:moveTo>
                  <a:pt x="9949" y="6335"/>
                </a:moveTo>
                <a:lnTo>
                  <a:pt x="9949" y="6335"/>
                </a:lnTo>
                <a:lnTo>
                  <a:pt x="9926" y="6335"/>
                </a:lnTo>
                <a:lnTo>
                  <a:pt x="9905" y="6334"/>
                </a:lnTo>
                <a:lnTo>
                  <a:pt x="9884" y="6330"/>
                </a:lnTo>
                <a:lnTo>
                  <a:pt x="9862" y="6327"/>
                </a:lnTo>
                <a:lnTo>
                  <a:pt x="9842" y="6322"/>
                </a:lnTo>
                <a:lnTo>
                  <a:pt x="9822" y="6316"/>
                </a:lnTo>
                <a:lnTo>
                  <a:pt x="9802" y="6310"/>
                </a:lnTo>
                <a:lnTo>
                  <a:pt x="9783" y="6302"/>
                </a:lnTo>
                <a:lnTo>
                  <a:pt x="9764" y="6293"/>
                </a:lnTo>
                <a:lnTo>
                  <a:pt x="9745" y="6284"/>
                </a:lnTo>
                <a:lnTo>
                  <a:pt x="9727" y="6273"/>
                </a:lnTo>
                <a:lnTo>
                  <a:pt x="9709" y="6263"/>
                </a:lnTo>
                <a:lnTo>
                  <a:pt x="9693" y="6251"/>
                </a:lnTo>
                <a:lnTo>
                  <a:pt x="9677" y="6238"/>
                </a:lnTo>
                <a:lnTo>
                  <a:pt x="9662" y="6225"/>
                </a:lnTo>
                <a:lnTo>
                  <a:pt x="9647" y="6211"/>
                </a:lnTo>
                <a:lnTo>
                  <a:pt x="9632" y="6195"/>
                </a:lnTo>
                <a:lnTo>
                  <a:pt x="9619" y="6180"/>
                </a:lnTo>
                <a:lnTo>
                  <a:pt x="9606" y="6164"/>
                </a:lnTo>
                <a:lnTo>
                  <a:pt x="9595" y="6148"/>
                </a:lnTo>
                <a:lnTo>
                  <a:pt x="9584" y="6130"/>
                </a:lnTo>
                <a:lnTo>
                  <a:pt x="9573" y="6112"/>
                </a:lnTo>
                <a:lnTo>
                  <a:pt x="9564" y="6093"/>
                </a:lnTo>
                <a:lnTo>
                  <a:pt x="9555" y="6074"/>
                </a:lnTo>
                <a:lnTo>
                  <a:pt x="9548" y="6055"/>
                </a:lnTo>
                <a:lnTo>
                  <a:pt x="9541" y="6035"/>
                </a:lnTo>
                <a:lnTo>
                  <a:pt x="9535" y="6015"/>
                </a:lnTo>
                <a:lnTo>
                  <a:pt x="9531" y="5995"/>
                </a:lnTo>
                <a:lnTo>
                  <a:pt x="9527" y="5974"/>
                </a:lnTo>
                <a:lnTo>
                  <a:pt x="9525" y="5952"/>
                </a:lnTo>
                <a:lnTo>
                  <a:pt x="9522" y="5931"/>
                </a:lnTo>
                <a:lnTo>
                  <a:pt x="9522" y="5908"/>
                </a:lnTo>
                <a:lnTo>
                  <a:pt x="9522" y="5887"/>
                </a:lnTo>
                <a:lnTo>
                  <a:pt x="9525" y="5865"/>
                </a:lnTo>
                <a:lnTo>
                  <a:pt x="9527" y="5843"/>
                </a:lnTo>
                <a:lnTo>
                  <a:pt x="9531" y="5822"/>
                </a:lnTo>
                <a:lnTo>
                  <a:pt x="9535" y="5802"/>
                </a:lnTo>
                <a:lnTo>
                  <a:pt x="9541" y="5782"/>
                </a:lnTo>
                <a:lnTo>
                  <a:pt x="9548" y="5761"/>
                </a:lnTo>
                <a:lnTo>
                  <a:pt x="9555" y="5743"/>
                </a:lnTo>
                <a:lnTo>
                  <a:pt x="9564" y="5724"/>
                </a:lnTo>
                <a:lnTo>
                  <a:pt x="9573" y="5705"/>
                </a:lnTo>
                <a:lnTo>
                  <a:pt x="9584" y="5687"/>
                </a:lnTo>
                <a:lnTo>
                  <a:pt x="9595" y="5670"/>
                </a:lnTo>
                <a:lnTo>
                  <a:pt x="9606" y="5652"/>
                </a:lnTo>
                <a:lnTo>
                  <a:pt x="9619" y="5637"/>
                </a:lnTo>
                <a:lnTo>
                  <a:pt x="9632" y="5622"/>
                </a:lnTo>
                <a:lnTo>
                  <a:pt x="9647" y="5606"/>
                </a:lnTo>
                <a:lnTo>
                  <a:pt x="9662" y="5592"/>
                </a:lnTo>
                <a:lnTo>
                  <a:pt x="9677" y="5579"/>
                </a:lnTo>
                <a:lnTo>
                  <a:pt x="9693" y="5566"/>
                </a:lnTo>
                <a:lnTo>
                  <a:pt x="9709" y="5554"/>
                </a:lnTo>
                <a:lnTo>
                  <a:pt x="9727" y="5543"/>
                </a:lnTo>
                <a:lnTo>
                  <a:pt x="9745" y="5533"/>
                </a:lnTo>
                <a:lnTo>
                  <a:pt x="9764" y="5523"/>
                </a:lnTo>
                <a:lnTo>
                  <a:pt x="9783" y="5515"/>
                </a:lnTo>
                <a:lnTo>
                  <a:pt x="9802" y="5508"/>
                </a:lnTo>
                <a:lnTo>
                  <a:pt x="9822" y="5501"/>
                </a:lnTo>
                <a:lnTo>
                  <a:pt x="9842" y="5495"/>
                </a:lnTo>
                <a:lnTo>
                  <a:pt x="9862" y="5490"/>
                </a:lnTo>
                <a:lnTo>
                  <a:pt x="9884" y="5487"/>
                </a:lnTo>
                <a:lnTo>
                  <a:pt x="9905" y="5484"/>
                </a:lnTo>
                <a:lnTo>
                  <a:pt x="9926" y="5482"/>
                </a:lnTo>
                <a:lnTo>
                  <a:pt x="9949" y="5482"/>
                </a:lnTo>
                <a:lnTo>
                  <a:pt x="9970" y="5482"/>
                </a:lnTo>
                <a:lnTo>
                  <a:pt x="9993" y="5484"/>
                </a:lnTo>
                <a:lnTo>
                  <a:pt x="10014" y="5487"/>
                </a:lnTo>
                <a:lnTo>
                  <a:pt x="10035" y="5490"/>
                </a:lnTo>
                <a:lnTo>
                  <a:pt x="10055" y="5495"/>
                </a:lnTo>
                <a:lnTo>
                  <a:pt x="10076" y="5501"/>
                </a:lnTo>
                <a:lnTo>
                  <a:pt x="10096" y="5508"/>
                </a:lnTo>
                <a:lnTo>
                  <a:pt x="10115" y="5515"/>
                </a:lnTo>
                <a:lnTo>
                  <a:pt x="10134" y="5523"/>
                </a:lnTo>
                <a:lnTo>
                  <a:pt x="10153" y="5533"/>
                </a:lnTo>
                <a:lnTo>
                  <a:pt x="10170" y="5543"/>
                </a:lnTo>
                <a:lnTo>
                  <a:pt x="10187" y="5554"/>
                </a:lnTo>
                <a:lnTo>
                  <a:pt x="10205" y="5566"/>
                </a:lnTo>
                <a:lnTo>
                  <a:pt x="10220" y="5579"/>
                </a:lnTo>
                <a:lnTo>
                  <a:pt x="10235" y="5592"/>
                </a:lnTo>
                <a:lnTo>
                  <a:pt x="10251" y="5606"/>
                </a:lnTo>
                <a:lnTo>
                  <a:pt x="10265" y="5622"/>
                </a:lnTo>
                <a:lnTo>
                  <a:pt x="10278" y="5637"/>
                </a:lnTo>
                <a:lnTo>
                  <a:pt x="10291" y="5652"/>
                </a:lnTo>
                <a:lnTo>
                  <a:pt x="10303" y="5670"/>
                </a:lnTo>
                <a:lnTo>
                  <a:pt x="10314" y="5687"/>
                </a:lnTo>
                <a:lnTo>
                  <a:pt x="10324" y="5705"/>
                </a:lnTo>
                <a:lnTo>
                  <a:pt x="10334" y="5724"/>
                </a:lnTo>
                <a:lnTo>
                  <a:pt x="10342" y="5743"/>
                </a:lnTo>
                <a:lnTo>
                  <a:pt x="10350" y="5761"/>
                </a:lnTo>
                <a:lnTo>
                  <a:pt x="10356" y="5782"/>
                </a:lnTo>
                <a:lnTo>
                  <a:pt x="10362" y="5802"/>
                </a:lnTo>
                <a:lnTo>
                  <a:pt x="10367" y="5822"/>
                </a:lnTo>
                <a:lnTo>
                  <a:pt x="10371" y="5843"/>
                </a:lnTo>
                <a:lnTo>
                  <a:pt x="10374" y="5865"/>
                </a:lnTo>
                <a:lnTo>
                  <a:pt x="10375" y="5887"/>
                </a:lnTo>
                <a:lnTo>
                  <a:pt x="10376" y="5908"/>
                </a:lnTo>
                <a:lnTo>
                  <a:pt x="10375" y="5931"/>
                </a:lnTo>
                <a:lnTo>
                  <a:pt x="10374" y="5952"/>
                </a:lnTo>
                <a:lnTo>
                  <a:pt x="10371" y="5974"/>
                </a:lnTo>
                <a:lnTo>
                  <a:pt x="10367" y="5995"/>
                </a:lnTo>
                <a:lnTo>
                  <a:pt x="10362" y="6015"/>
                </a:lnTo>
                <a:lnTo>
                  <a:pt x="10356" y="6035"/>
                </a:lnTo>
                <a:lnTo>
                  <a:pt x="10350" y="6055"/>
                </a:lnTo>
                <a:lnTo>
                  <a:pt x="10342" y="6074"/>
                </a:lnTo>
                <a:lnTo>
                  <a:pt x="10334" y="6093"/>
                </a:lnTo>
                <a:lnTo>
                  <a:pt x="10324" y="6112"/>
                </a:lnTo>
                <a:lnTo>
                  <a:pt x="10314" y="6130"/>
                </a:lnTo>
                <a:lnTo>
                  <a:pt x="10303" y="6148"/>
                </a:lnTo>
                <a:lnTo>
                  <a:pt x="10291" y="6164"/>
                </a:lnTo>
                <a:lnTo>
                  <a:pt x="10278" y="6180"/>
                </a:lnTo>
                <a:lnTo>
                  <a:pt x="10265" y="6195"/>
                </a:lnTo>
                <a:lnTo>
                  <a:pt x="10251" y="6211"/>
                </a:lnTo>
                <a:lnTo>
                  <a:pt x="10235" y="6225"/>
                </a:lnTo>
                <a:lnTo>
                  <a:pt x="10220" y="6238"/>
                </a:lnTo>
                <a:lnTo>
                  <a:pt x="10205" y="6251"/>
                </a:lnTo>
                <a:lnTo>
                  <a:pt x="10187" y="6263"/>
                </a:lnTo>
                <a:lnTo>
                  <a:pt x="10170" y="6273"/>
                </a:lnTo>
                <a:lnTo>
                  <a:pt x="10153" y="6284"/>
                </a:lnTo>
                <a:lnTo>
                  <a:pt x="10134" y="6293"/>
                </a:lnTo>
                <a:lnTo>
                  <a:pt x="10115" y="6302"/>
                </a:lnTo>
                <a:lnTo>
                  <a:pt x="10096" y="6310"/>
                </a:lnTo>
                <a:lnTo>
                  <a:pt x="10076" y="6316"/>
                </a:lnTo>
                <a:lnTo>
                  <a:pt x="10055" y="6322"/>
                </a:lnTo>
                <a:lnTo>
                  <a:pt x="10035" y="6327"/>
                </a:lnTo>
                <a:lnTo>
                  <a:pt x="10014" y="6330"/>
                </a:lnTo>
                <a:lnTo>
                  <a:pt x="9993" y="6334"/>
                </a:lnTo>
                <a:lnTo>
                  <a:pt x="9970" y="6335"/>
                </a:lnTo>
                <a:lnTo>
                  <a:pt x="9949" y="6335"/>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8" name="KSO_Shape"/>
          <p:cNvSpPr>
            <a:spLocks/>
          </p:cNvSpPr>
          <p:nvPr/>
        </p:nvSpPr>
        <p:spPr bwMode="auto">
          <a:xfrm>
            <a:off x="6976847" y="3111690"/>
            <a:ext cx="1320989" cy="673219"/>
          </a:xfrm>
          <a:custGeom>
            <a:avLst/>
            <a:gdLst>
              <a:gd name="T0" fmla="*/ 609977099 w 3223"/>
              <a:gd name="T1" fmla="*/ 98599103 h 1113"/>
              <a:gd name="T2" fmla="*/ 193194662 w 3223"/>
              <a:gd name="T3" fmla="*/ 199288571 h 1113"/>
              <a:gd name="T4" fmla="*/ 1038288835 w 3223"/>
              <a:gd name="T5" fmla="*/ 386034360 h 1113"/>
              <a:gd name="T6" fmla="*/ 1077416696 w 3223"/>
              <a:gd name="T7" fmla="*/ 350845365 h 1113"/>
              <a:gd name="T8" fmla="*/ 1115496599 w 3223"/>
              <a:gd name="T9" fmla="*/ 265137438 h 1113"/>
              <a:gd name="T10" fmla="*/ 335033526 w 3223"/>
              <a:gd name="T11" fmla="*/ 250504291 h 1113"/>
              <a:gd name="T12" fmla="*/ 311626201 w 3223"/>
              <a:gd name="T13" fmla="*/ 234825961 h 1113"/>
              <a:gd name="T14" fmla="*/ 305687187 w 3223"/>
              <a:gd name="T15" fmla="*/ 210437186 h 1113"/>
              <a:gd name="T16" fmla="*/ 318963081 w 3223"/>
              <a:gd name="T17" fmla="*/ 185700607 h 1113"/>
              <a:gd name="T18" fmla="*/ 342719134 w 3223"/>
              <a:gd name="T19" fmla="*/ 177339146 h 1113"/>
              <a:gd name="T20" fmla="*/ 368921011 w 3223"/>
              <a:gd name="T21" fmla="*/ 188139366 h 1113"/>
              <a:gd name="T22" fmla="*/ 379751081 w 3223"/>
              <a:gd name="T23" fmla="*/ 213921718 h 1113"/>
              <a:gd name="T24" fmla="*/ 371016925 w 3223"/>
              <a:gd name="T25" fmla="*/ 237613115 h 1113"/>
              <a:gd name="T26" fmla="*/ 346212915 w 3223"/>
              <a:gd name="T27" fmla="*/ 250852685 h 1113"/>
              <a:gd name="T28" fmla="*/ 423769998 w 3223"/>
              <a:gd name="T29" fmla="*/ 248065531 h 1113"/>
              <a:gd name="T30" fmla="*/ 404205773 w 3223"/>
              <a:gd name="T31" fmla="*/ 228554865 h 1113"/>
              <a:gd name="T32" fmla="*/ 402808497 w 3223"/>
              <a:gd name="T33" fmla="*/ 203120907 h 1113"/>
              <a:gd name="T34" fmla="*/ 420625537 w 3223"/>
              <a:gd name="T35" fmla="*/ 181519876 h 1113"/>
              <a:gd name="T36" fmla="*/ 445430138 w 3223"/>
              <a:gd name="T37" fmla="*/ 178035934 h 1113"/>
              <a:gd name="T38" fmla="*/ 468836872 w 3223"/>
              <a:gd name="T39" fmla="*/ 193713673 h 1113"/>
              <a:gd name="T40" fmla="*/ 475125205 w 3223"/>
              <a:gd name="T41" fmla="*/ 218102449 h 1113"/>
              <a:gd name="T42" fmla="*/ 461500583 w 3223"/>
              <a:gd name="T43" fmla="*/ 242490634 h 1113"/>
              <a:gd name="T44" fmla="*/ 438093849 w 3223"/>
              <a:gd name="T45" fmla="*/ 251201079 h 1113"/>
              <a:gd name="T46" fmla="*/ 512855790 w 3223"/>
              <a:gd name="T47" fmla="*/ 244929983 h 1113"/>
              <a:gd name="T48" fmla="*/ 497134663 w 3223"/>
              <a:gd name="T49" fmla="*/ 221586391 h 1113"/>
              <a:gd name="T50" fmla="*/ 501327082 w 3223"/>
              <a:gd name="T51" fmla="*/ 196501418 h 1113"/>
              <a:gd name="T52" fmla="*/ 522637903 w 3223"/>
              <a:gd name="T53" fmla="*/ 178732723 h 1113"/>
              <a:gd name="T54" fmla="*/ 548141142 w 3223"/>
              <a:gd name="T55" fmla="*/ 180126299 h 1113"/>
              <a:gd name="T56" fmla="*/ 567704777 w 3223"/>
              <a:gd name="T57" fmla="*/ 199636965 h 1113"/>
              <a:gd name="T58" fmla="*/ 569102643 w 3223"/>
              <a:gd name="T59" fmla="*/ 225070333 h 1113"/>
              <a:gd name="T60" fmla="*/ 551285012 w 3223"/>
              <a:gd name="T61" fmla="*/ 246323560 h 1113"/>
              <a:gd name="T62" fmla="*/ 629192006 w 3223"/>
              <a:gd name="T63" fmla="*/ 251201079 h 1113"/>
              <a:gd name="T64" fmla="*/ 602640810 w 3223"/>
              <a:gd name="T65" fmla="*/ 240400268 h 1113"/>
              <a:gd name="T66" fmla="*/ 591810740 w 3223"/>
              <a:gd name="T67" fmla="*/ 213921718 h 1113"/>
              <a:gd name="T68" fmla="*/ 600544305 w 3223"/>
              <a:gd name="T69" fmla="*/ 190926520 h 1113"/>
              <a:gd name="T70" fmla="*/ 625348906 w 3223"/>
              <a:gd name="T71" fmla="*/ 177339146 h 1113"/>
              <a:gd name="T72" fmla="*/ 649803598 w 3223"/>
              <a:gd name="T73" fmla="*/ 183610241 h 1113"/>
              <a:gd name="T74" fmla="*/ 665524724 w 3223"/>
              <a:gd name="T75" fmla="*/ 206953244 h 1113"/>
              <a:gd name="T76" fmla="*/ 661682215 w 3223"/>
              <a:gd name="T77" fmla="*/ 231690413 h 1113"/>
              <a:gd name="T78" fmla="*/ 640022076 w 3223"/>
              <a:gd name="T79" fmla="*/ 249110714 h 1113"/>
              <a:gd name="T80" fmla="*/ 717229840 w 3223"/>
              <a:gd name="T81" fmla="*/ 250504291 h 1113"/>
              <a:gd name="T82" fmla="*/ 693823106 w 3223"/>
              <a:gd name="T83" fmla="*/ 234825961 h 1113"/>
              <a:gd name="T84" fmla="*/ 687883501 w 3223"/>
              <a:gd name="T85" fmla="*/ 210437186 h 1113"/>
              <a:gd name="T86" fmla="*/ 701159395 w 3223"/>
              <a:gd name="T87" fmla="*/ 185700607 h 1113"/>
              <a:gd name="T88" fmla="*/ 724915448 w 3223"/>
              <a:gd name="T89" fmla="*/ 177339146 h 1113"/>
              <a:gd name="T90" fmla="*/ 750768007 w 3223"/>
              <a:gd name="T91" fmla="*/ 188139366 h 1113"/>
              <a:gd name="T92" fmla="*/ 761598076 w 3223"/>
              <a:gd name="T93" fmla="*/ 213921718 h 1113"/>
              <a:gd name="T94" fmla="*/ 753213239 w 3223"/>
              <a:gd name="T95" fmla="*/ 237613115 h 1113"/>
              <a:gd name="T96" fmla="*/ 728409229 w 3223"/>
              <a:gd name="T97" fmla="*/ 250852685 h 1113"/>
              <a:gd name="T98" fmla="*/ 805966312 w 3223"/>
              <a:gd name="T99" fmla="*/ 248065531 h 1113"/>
              <a:gd name="T100" fmla="*/ 786402678 w 3223"/>
              <a:gd name="T101" fmla="*/ 228554865 h 1113"/>
              <a:gd name="T102" fmla="*/ 784655492 w 3223"/>
              <a:gd name="T103" fmla="*/ 203120907 h 1113"/>
              <a:gd name="T104" fmla="*/ 802822442 w 3223"/>
              <a:gd name="T105" fmla="*/ 181519876 h 1113"/>
              <a:gd name="T106" fmla="*/ 827626452 w 3223"/>
              <a:gd name="T107" fmla="*/ 178035934 h 1113"/>
              <a:gd name="T108" fmla="*/ 851033186 w 3223"/>
              <a:gd name="T109" fmla="*/ 193713673 h 1113"/>
              <a:gd name="T110" fmla="*/ 856972791 w 3223"/>
              <a:gd name="T111" fmla="*/ 218102449 h 1113"/>
              <a:gd name="T112" fmla="*/ 843696897 w 3223"/>
              <a:gd name="T113" fmla="*/ 242490634 h 1113"/>
              <a:gd name="T114" fmla="*/ 820290163 w 3223"/>
              <a:gd name="T115" fmla="*/ 251201079 h 11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23" h="1113">
                <a:moveTo>
                  <a:pt x="2894" y="326"/>
                </a:moveTo>
                <a:lnTo>
                  <a:pt x="2761" y="326"/>
                </a:lnTo>
                <a:lnTo>
                  <a:pt x="2678" y="242"/>
                </a:lnTo>
                <a:lnTo>
                  <a:pt x="2609" y="242"/>
                </a:lnTo>
                <a:lnTo>
                  <a:pt x="2609" y="0"/>
                </a:lnTo>
                <a:lnTo>
                  <a:pt x="2117" y="0"/>
                </a:lnTo>
                <a:lnTo>
                  <a:pt x="1962" y="283"/>
                </a:lnTo>
                <a:lnTo>
                  <a:pt x="1746" y="283"/>
                </a:lnTo>
                <a:lnTo>
                  <a:pt x="1746" y="224"/>
                </a:lnTo>
                <a:lnTo>
                  <a:pt x="1243" y="224"/>
                </a:lnTo>
                <a:lnTo>
                  <a:pt x="1193" y="274"/>
                </a:lnTo>
                <a:lnTo>
                  <a:pt x="1013" y="274"/>
                </a:lnTo>
                <a:lnTo>
                  <a:pt x="871" y="417"/>
                </a:lnTo>
                <a:lnTo>
                  <a:pt x="750" y="417"/>
                </a:lnTo>
                <a:lnTo>
                  <a:pt x="595" y="572"/>
                </a:lnTo>
                <a:lnTo>
                  <a:pt x="553" y="572"/>
                </a:lnTo>
                <a:lnTo>
                  <a:pt x="367" y="757"/>
                </a:lnTo>
                <a:lnTo>
                  <a:pt x="0" y="757"/>
                </a:lnTo>
                <a:lnTo>
                  <a:pt x="478" y="1113"/>
                </a:lnTo>
                <a:lnTo>
                  <a:pt x="2939" y="1113"/>
                </a:lnTo>
                <a:lnTo>
                  <a:pt x="2956" y="1112"/>
                </a:lnTo>
                <a:lnTo>
                  <a:pt x="2972" y="1108"/>
                </a:lnTo>
                <a:lnTo>
                  <a:pt x="2987" y="1102"/>
                </a:lnTo>
                <a:lnTo>
                  <a:pt x="3002" y="1094"/>
                </a:lnTo>
                <a:lnTo>
                  <a:pt x="3017" y="1083"/>
                </a:lnTo>
                <a:lnTo>
                  <a:pt x="3032" y="1071"/>
                </a:lnTo>
                <a:lnTo>
                  <a:pt x="3046" y="1057"/>
                </a:lnTo>
                <a:lnTo>
                  <a:pt x="3058" y="1042"/>
                </a:lnTo>
                <a:lnTo>
                  <a:pt x="3071" y="1025"/>
                </a:lnTo>
                <a:lnTo>
                  <a:pt x="3084" y="1007"/>
                </a:lnTo>
                <a:lnTo>
                  <a:pt x="3096" y="988"/>
                </a:lnTo>
                <a:lnTo>
                  <a:pt x="3108" y="968"/>
                </a:lnTo>
                <a:lnTo>
                  <a:pt x="3118" y="948"/>
                </a:lnTo>
                <a:lnTo>
                  <a:pt x="3128" y="927"/>
                </a:lnTo>
                <a:lnTo>
                  <a:pt x="3148" y="884"/>
                </a:lnTo>
                <a:lnTo>
                  <a:pt x="3165" y="842"/>
                </a:lnTo>
                <a:lnTo>
                  <a:pt x="3180" y="800"/>
                </a:lnTo>
                <a:lnTo>
                  <a:pt x="3193" y="761"/>
                </a:lnTo>
                <a:lnTo>
                  <a:pt x="3204" y="727"/>
                </a:lnTo>
                <a:lnTo>
                  <a:pt x="3218" y="674"/>
                </a:lnTo>
                <a:lnTo>
                  <a:pt x="3223" y="655"/>
                </a:lnTo>
                <a:lnTo>
                  <a:pt x="2894" y="326"/>
                </a:lnTo>
                <a:close/>
                <a:moveTo>
                  <a:pt x="981" y="721"/>
                </a:moveTo>
                <a:lnTo>
                  <a:pt x="981" y="721"/>
                </a:lnTo>
                <a:lnTo>
                  <a:pt x="969" y="720"/>
                </a:lnTo>
                <a:lnTo>
                  <a:pt x="959" y="719"/>
                </a:lnTo>
                <a:lnTo>
                  <a:pt x="949" y="715"/>
                </a:lnTo>
                <a:lnTo>
                  <a:pt x="939" y="712"/>
                </a:lnTo>
                <a:lnTo>
                  <a:pt x="930" y="707"/>
                </a:lnTo>
                <a:lnTo>
                  <a:pt x="921" y="703"/>
                </a:lnTo>
                <a:lnTo>
                  <a:pt x="913" y="696"/>
                </a:lnTo>
                <a:lnTo>
                  <a:pt x="905" y="690"/>
                </a:lnTo>
                <a:lnTo>
                  <a:pt x="898" y="682"/>
                </a:lnTo>
                <a:lnTo>
                  <a:pt x="892" y="674"/>
                </a:lnTo>
                <a:lnTo>
                  <a:pt x="888" y="665"/>
                </a:lnTo>
                <a:lnTo>
                  <a:pt x="883" y="656"/>
                </a:lnTo>
                <a:lnTo>
                  <a:pt x="880" y="646"/>
                </a:lnTo>
                <a:lnTo>
                  <a:pt x="876" y="636"/>
                </a:lnTo>
                <a:lnTo>
                  <a:pt x="875" y="626"/>
                </a:lnTo>
                <a:lnTo>
                  <a:pt x="874" y="614"/>
                </a:lnTo>
                <a:lnTo>
                  <a:pt x="875" y="604"/>
                </a:lnTo>
                <a:lnTo>
                  <a:pt x="876" y="594"/>
                </a:lnTo>
                <a:lnTo>
                  <a:pt x="880" y="583"/>
                </a:lnTo>
                <a:lnTo>
                  <a:pt x="883" y="573"/>
                </a:lnTo>
                <a:lnTo>
                  <a:pt x="888" y="564"/>
                </a:lnTo>
                <a:lnTo>
                  <a:pt x="892" y="556"/>
                </a:lnTo>
                <a:lnTo>
                  <a:pt x="898" y="548"/>
                </a:lnTo>
                <a:lnTo>
                  <a:pt x="905" y="540"/>
                </a:lnTo>
                <a:lnTo>
                  <a:pt x="913" y="533"/>
                </a:lnTo>
                <a:lnTo>
                  <a:pt x="921" y="527"/>
                </a:lnTo>
                <a:lnTo>
                  <a:pt x="930" y="521"/>
                </a:lnTo>
                <a:lnTo>
                  <a:pt x="939" y="517"/>
                </a:lnTo>
                <a:lnTo>
                  <a:pt x="949" y="513"/>
                </a:lnTo>
                <a:lnTo>
                  <a:pt x="959" y="511"/>
                </a:lnTo>
                <a:lnTo>
                  <a:pt x="969" y="509"/>
                </a:lnTo>
                <a:lnTo>
                  <a:pt x="981" y="509"/>
                </a:lnTo>
                <a:lnTo>
                  <a:pt x="991" y="509"/>
                </a:lnTo>
                <a:lnTo>
                  <a:pt x="1002" y="511"/>
                </a:lnTo>
                <a:lnTo>
                  <a:pt x="1012" y="513"/>
                </a:lnTo>
                <a:lnTo>
                  <a:pt x="1022" y="517"/>
                </a:lnTo>
                <a:lnTo>
                  <a:pt x="1031" y="521"/>
                </a:lnTo>
                <a:lnTo>
                  <a:pt x="1039" y="527"/>
                </a:lnTo>
                <a:lnTo>
                  <a:pt x="1047" y="533"/>
                </a:lnTo>
                <a:lnTo>
                  <a:pt x="1056" y="540"/>
                </a:lnTo>
                <a:lnTo>
                  <a:pt x="1062" y="548"/>
                </a:lnTo>
                <a:lnTo>
                  <a:pt x="1068" y="556"/>
                </a:lnTo>
                <a:lnTo>
                  <a:pt x="1074" y="564"/>
                </a:lnTo>
                <a:lnTo>
                  <a:pt x="1078" y="573"/>
                </a:lnTo>
                <a:lnTo>
                  <a:pt x="1082" y="583"/>
                </a:lnTo>
                <a:lnTo>
                  <a:pt x="1084" y="594"/>
                </a:lnTo>
                <a:lnTo>
                  <a:pt x="1085" y="604"/>
                </a:lnTo>
                <a:lnTo>
                  <a:pt x="1087" y="614"/>
                </a:lnTo>
                <a:lnTo>
                  <a:pt x="1085" y="626"/>
                </a:lnTo>
                <a:lnTo>
                  <a:pt x="1084" y="636"/>
                </a:lnTo>
                <a:lnTo>
                  <a:pt x="1082" y="646"/>
                </a:lnTo>
                <a:lnTo>
                  <a:pt x="1078" y="656"/>
                </a:lnTo>
                <a:lnTo>
                  <a:pt x="1074" y="665"/>
                </a:lnTo>
                <a:lnTo>
                  <a:pt x="1068" y="674"/>
                </a:lnTo>
                <a:lnTo>
                  <a:pt x="1062" y="682"/>
                </a:lnTo>
                <a:lnTo>
                  <a:pt x="1056" y="690"/>
                </a:lnTo>
                <a:lnTo>
                  <a:pt x="1047" y="696"/>
                </a:lnTo>
                <a:lnTo>
                  <a:pt x="1039" y="703"/>
                </a:lnTo>
                <a:lnTo>
                  <a:pt x="1031" y="707"/>
                </a:lnTo>
                <a:lnTo>
                  <a:pt x="1022" y="712"/>
                </a:lnTo>
                <a:lnTo>
                  <a:pt x="1012" y="715"/>
                </a:lnTo>
                <a:lnTo>
                  <a:pt x="1002" y="719"/>
                </a:lnTo>
                <a:lnTo>
                  <a:pt x="991" y="720"/>
                </a:lnTo>
                <a:lnTo>
                  <a:pt x="981" y="721"/>
                </a:lnTo>
                <a:close/>
                <a:moveTo>
                  <a:pt x="1254" y="721"/>
                </a:moveTo>
                <a:lnTo>
                  <a:pt x="1254" y="721"/>
                </a:lnTo>
                <a:lnTo>
                  <a:pt x="1243" y="720"/>
                </a:lnTo>
                <a:lnTo>
                  <a:pt x="1232" y="719"/>
                </a:lnTo>
                <a:lnTo>
                  <a:pt x="1222" y="715"/>
                </a:lnTo>
                <a:lnTo>
                  <a:pt x="1213" y="712"/>
                </a:lnTo>
                <a:lnTo>
                  <a:pt x="1204" y="707"/>
                </a:lnTo>
                <a:lnTo>
                  <a:pt x="1195" y="703"/>
                </a:lnTo>
                <a:lnTo>
                  <a:pt x="1187" y="696"/>
                </a:lnTo>
                <a:lnTo>
                  <a:pt x="1178" y="690"/>
                </a:lnTo>
                <a:lnTo>
                  <a:pt x="1172" y="682"/>
                </a:lnTo>
                <a:lnTo>
                  <a:pt x="1166" y="674"/>
                </a:lnTo>
                <a:lnTo>
                  <a:pt x="1161" y="665"/>
                </a:lnTo>
                <a:lnTo>
                  <a:pt x="1157" y="656"/>
                </a:lnTo>
                <a:lnTo>
                  <a:pt x="1153" y="646"/>
                </a:lnTo>
                <a:lnTo>
                  <a:pt x="1150" y="636"/>
                </a:lnTo>
                <a:lnTo>
                  <a:pt x="1149" y="626"/>
                </a:lnTo>
                <a:lnTo>
                  <a:pt x="1147" y="614"/>
                </a:lnTo>
                <a:lnTo>
                  <a:pt x="1149" y="604"/>
                </a:lnTo>
                <a:lnTo>
                  <a:pt x="1150" y="594"/>
                </a:lnTo>
                <a:lnTo>
                  <a:pt x="1153" y="583"/>
                </a:lnTo>
                <a:lnTo>
                  <a:pt x="1157" y="573"/>
                </a:lnTo>
                <a:lnTo>
                  <a:pt x="1161" y="564"/>
                </a:lnTo>
                <a:lnTo>
                  <a:pt x="1166" y="556"/>
                </a:lnTo>
                <a:lnTo>
                  <a:pt x="1172" y="548"/>
                </a:lnTo>
                <a:lnTo>
                  <a:pt x="1178" y="540"/>
                </a:lnTo>
                <a:lnTo>
                  <a:pt x="1187" y="533"/>
                </a:lnTo>
                <a:lnTo>
                  <a:pt x="1195" y="527"/>
                </a:lnTo>
                <a:lnTo>
                  <a:pt x="1204" y="521"/>
                </a:lnTo>
                <a:lnTo>
                  <a:pt x="1213" y="517"/>
                </a:lnTo>
                <a:lnTo>
                  <a:pt x="1222" y="513"/>
                </a:lnTo>
                <a:lnTo>
                  <a:pt x="1232" y="511"/>
                </a:lnTo>
                <a:lnTo>
                  <a:pt x="1243" y="509"/>
                </a:lnTo>
                <a:lnTo>
                  <a:pt x="1254" y="509"/>
                </a:lnTo>
                <a:lnTo>
                  <a:pt x="1265" y="509"/>
                </a:lnTo>
                <a:lnTo>
                  <a:pt x="1275" y="511"/>
                </a:lnTo>
                <a:lnTo>
                  <a:pt x="1285" y="513"/>
                </a:lnTo>
                <a:lnTo>
                  <a:pt x="1296" y="517"/>
                </a:lnTo>
                <a:lnTo>
                  <a:pt x="1305" y="521"/>
                </a:lnTo>
                <a:lnTo>
                  <a:pt x="1313" y="527"/>
                </a:lnTo>
                <a:lnTo>
                  <a:pt x="1321" y="533"/>
                </a:lnTo>
                <a:lnTo>
                  <a:pt x="1329" y="540"/>
                </a:lnTo>
                <a:lnTo>
                  <a:pt x="1336" y="548"/>
                </a:lnTo>
                <a:lnTo>
                  <a:pt x="1342" y="556"/>
                </a:lnTo>
                <a:lnTo>
                  <a:pt x="1347" y="564"/>
                </a:lnTo>
                <a:lnTo>
                  <a:pt x="1352" y="573"/>
                </a:lnTo>
                <a:lnTo>
                  <a:pt x="1355" y="583"/>
                </a:lnTo>
                <a:lnTo>
                  <a:pt x="1358" y="594"/>
                </a:lnTo>
                <a:lnTo>
                  <a:pt x="1360" y="604"/>
                </a:lnTo>
                <a:lnTo>
                  <a:pt x="1360" y="614"/>
                </a:lnTo>
                <a:lnTo>
                  <a:pt x="1360" y="626"/>
                </a:lnTo>
                <a:lnTo>
                  <a:pt x="1358" y="636"/>
                </a:lnTo>
                <a:lnTo>
                  <a:pt x="1355" y="646"/>
                </a:lnTo>
                <a:lnTo>
                  <a:pt x="1352" y="656"/>
                </a:lnTo>
                <a:lnTo>
                  <a:pt x="1347" y="665"/>
                </a:lnTo>
                <a:lnTo>
                  <a:pt x="1342" y="674"/>
                </a:lnTo>
                <a:lnTo>
                  <a:pt x="1336" y="682"/>
                </a:lnTo>
                <a:lnTo>
                  <a:pt x="1329" y="690"/>
                </a:lnTo>
                <a:lnTo>
                  <a:pt x="1321" y="696"/>
                </a:lnTo>
                <a:lnTo>
                  <a:pt x="1313" y="703"/>
                </a:lnTo>
                <a:lnTo>
                  <a:pt x="1305" y="707"/>
                </a:lnTo>
                <a:lnTo>
                  <a:pt x="1296" y="712"/>
                </a:lnTo>
                <a:lnTo>
                  <a:pt x="1285" y="715"/>
                </a:lnTo>
                <a:lnTo>
                  <a:pt x="1275" y="719"/>
                </a:lnTo>
                <a:lnTo>
                  <a:pt x="1265" y="720"/>
                </a:lnTo>
                <a:lnTo>
                  <a:pt x="1254" y="721"/>
                </a:lnTo>
                <a:close/>
                <a:moveTo>
                  <a:pt x="1528" y="721"/>
                </a:moveTo>
                <a:lnTo>
                  <a:pt x="1528" y="721"/>
                </a:lnTo>
                <a:lnTo>
                  <a:pt x="1516" y="720"/>
                </a:lnTo>
                <a:lnTo>
                  <a:pt x="1506" y="719"/>
                </a:lnTo>
                <a:lnTo>
                  <a:pt x="1496" y="715"/>
                </a:lnTo>
                <a:lnTo>
                  <a:pt x="1486" y="712"/>
                </a:lnTo>
                <a:lnTo>
                  <a:pt x="1477" y="707"/>
                </a:lnTo>
                <a:lnTo>
                  <a:pt x="1468" y="703"/>
                </a:lnTo>
                <a:lnTo>
                  <a:pt x="1460" y="696"/>
                </a:lnTo>
                <a:lnTo>
                  <a:pt x="1452" y="690"/>
                </a:lnTo>
                <a:lnTo>
                  <a:pt x="1445" y="682"/>
                </a:lnTo>
                <a:lnTo>
                  <a:pt x="1439" y="674"/>
                </a:lnTo>
                <a:lnTo>
                  <a:pt x="1435" y="665"/>
                </a:lnTo>
                <a:lnTo>
                  <a:pt x="1430" y="656"/>
                </a:lnTo>
                <a:lnTo>
                  <a:pt x="1427" y="646"/>
                </a:lnTo>
                <a:lnTo>
                  <a:pt x="1423" y="636"/>
                </a:lnTo>
                <a:lnTo>
                  <a:pt x="1422" y="626"/>
                </a:lnTo>
                <a:lnTo>
                  <a:pt x="1421" y="614"/>
                </a:lnTo>
                <a:lnTo>
                  <a:pt x="1422" y="604"/>
                </a:lnTo>
                <a:lnTo>
                  <a:pt x="1423" y="594"/>
                </a:lnTo>
                <a:lnTo>
                  <a:pt x="1427" y="583"/>
                </a:lnTo>
                <a:lnTo>
                  <a:pt x="1430" y="573"/>
                </a:lnTo>
                <a:lnTo>
                  <a:pt x="1435" y="564"/>
                </a:lnTo>
                <a:lnTo>
                  <a:pt x="1439" y="556"/>
                </a:lnTo>
                <a:lnTo>
                  <a:pt x="1445" y="548"/>
                </a:lnTo>
                <a:lnTo>
                  <a:pt x="1452" y="540"/>
                </a:lnTo>
                <a:lnTo>
                  <a:pt x="1460" y="533"/>
                </a:lnTo>
                <a:lnTo>
                  <a:pt x="1468" y="527"/>
                </a:lnTo>
                <a:lnTo>
                  <a:pt x="1477" y="521"/>
                </a:lnTo>
                <a:lnTo>
                  <a:pt x="1486" y="517"/>
                </a:lnTo>
                <a:lnTo>
                  <a:pt x="1496" y="513"/>
                </a:lnTo>
                <a:lnTo>
                  <a:pt x="1506" y="511"/>
                </a:lnTo>
                <a:lnTo>
                  <a:pt x="1516" y="509"/>
                </a:lnTo>
                <a:lnTo>
                  <a:pt x="1528" y="509"/>
                </a:lnTo>
                <a:lnTo>
                  <a:pt x="1538" y="509"/>
                </a:lnTo>
                <a:lnTo>
                  <a:pt x="1548" y="511"/>
                </a:lnTo>
                <a:lnTo>
                  <a:pt x="1559" y="513"/>
                </a:lnTo>
                <a:lnTo>
                  <a:pt x="1569" y="517"/>
                </a:lnTo>
                <a:lnTo>
                  <a:pt x="1578" y="521"/>
                </a:lnTo>
                <a:lnTo>
                  <a:pt x="1586" y="527"/>
                </a:lnTo>
                <a:lnTo>
                  <a:pt x="1594" y="533"/>
                </a:lnTo>
                <a:lnTo>
                  <a:pt x="1602" y="540"/>
                </a:lnTo>
                <a:lnTo>
                  <a:pt x="1609" y="548"/>
                </a:lnTo>
                <a:lnTo>
                  <a:pt x="1615" y="556"/>
                </a:lnTo>
                <a:lnTo>
                  <a:pt x="1621" y="564"/>
                </a:lnTo>
                <a:lnTo>
                  <a:pt x="1625" y="573"/>
                </a:lnTo>
                <a:lnTo>
                  <a:pt x="1629" y="583"/>
                </a:lnTo>
                <a:lnTo>
                  <a:pt x="1631" y="594"/>
                </a:lnTo>
                <a:lnTo>
                  <a:pt x="1632" y="604"/>
                </a:lnTo>
                <a:lnTo>
                  <a:pt x="1634" y="614"/>
                </a:lnTo>
                <a:lnTo>
                  <a:pt x="1632" y="626"/>
                </a:lnTo>
                <a:lnTo>
                  <a:pt x="1631" y="636"/>
                </a:lnTo>
                <a:lnTo>
                  <a:pt x="1629" y="646"/>
                </a:lnTo>
                <a:lnTo>
                  <a:pt x="1625" y="656"/>
                </a:lnTo>
                <a:lnTo>
                  <a:pt x="1621" y="665"/>
                </a:lnTo>
                <a:lnTo>
                  <a:pt x="1615" y="674"/>
                </a:lnTo>
                <a:lnTo>
                  <a:pt x="1609" y="682"/>
                </a:lnTo>
                <a:lnTo>
                  <a:pt x="1602" y="690"/>
                </a:lnTo>
                <a:lnTo>
                  <a:pt x="1594" y="696"/>
                </a:lnTo>
                <a:lnTo>
                  <a:pt x="1586" y="703"/>
                </a:lnTo>
                <a:lnTo>
                  <a:pt x="1578" y="707"/>
                </a:lnTo>
                <a:lnTo>
                  <a:pt x="1569" y="712"/>
                </a:lnTo>
                <a:lnTo>
                  <a:pt x="1559" y="715"/>
                </a:lnTo>
                <a:lnTo>
                  <a:pt x="1548" y="719"/>
                </a:lnTo>
                <a:lnTo>
                  <a:pt x="1538" y="720"/>
                </a:lnTo>
                <a:lnTo>
                  <a:pt x="1528" y="721"/>
                </a:lnTo>
                <a:close/>
                <a:moveTo>
                  <a:pt x="1801" y="721"/>
                </a:moveTo>
                <a:lnTo>
                  <a:pt x="1801" y="721"/>
                </a:lnTo>
                <a:lnTo>
                  <a:pt x="1790" y="720"/>
                </a:lnTo>
                <a:lnTo>
                  <a:pt x="1779" y="719"/>
                </a:lnTo>
                <a:lnTo>
                  <a:pt x="1769" y="715"/>
                </a:lnTo>
                <a:lnTo>
                  <a:pt x="1760" y="712"/>
                </a:lnTo>
                <a:lnTo>
                  <a:pt x="1751" y="707"/>
                </a:lnTo>
                <a:lnTo>
                  <a:pt x="1742" y="703"/>
                </a:lnTo>
                <a:lnTo>
                  <a:pt x="1733" y="696"/>
                </a:lnTo>
                <a:lnTo>
                  <a:pt x="1725" y="690"/>
                </a:lnTo>
                <a:lnTo>
                  <a:pt x="1719" y="682"/>
                </a:lnTo>
                <a:lnTo>
                  <a:pt x="1713" y="674"/>
                </a:lnTo>
                <a:lnTo>
                  <a:pt x="1707" y="665"/>
                </a:lnTo>
                <a:lnTo>
                  <a:pt x="1704" y="656"/>
                </a:lnTo>
                <a:lnTo>
                  <a:pt x="1699" y="646"/>
                </a:lnTo>
                <a:lnTo>
                  <a:pt x="1697" y="636"/>
                </a:lnTo>
                <a:lnTo>
                  <a:pt x="1696" y="626"/>
                </a:lnTo>
                <a:lnTo>
                  <a:pt x="1694" y="614"/>
                </a:lnTo>
                <a:lnTo>
                  <a:pt x="1696" y="604"/>
                </a:lnTo>
                <a:lnTo>
                  <a:pt x="1697" y="594"/>
                </a:lnTo>
                <a:lnTo>
                  <a:pt x="1699" y="583"/>
                </a:lnTo>
                <a:lnTo>
                  <a:pt x="1704" y="573"/>
                </a:lnTo>
                <a:lnTo>
                  <a:pt x="1707" y="564"/>
                </a:lnTo>
                <a:lnTo>
                  <a:pt x="1713" y="556"/>
                </a:lnTo>
                <a:lnTo>
                  <a:pt x="1719" y="548"/>
                </a:lnTo>
                <a:lnTo>
                  <a:pt x="1725" y="540"/>
                </a:lnTo>
                <a:lnTo>
                  <a:pt x="1733" y="533"/>
                </a:lnTo>
                <a:lnTo>
                  <a:pt x="1742" y="527"/>
                </a:lnTo>
                <a:lnTo>
                  <a:pt x="1751" y="521"/>
                </a:lnTo>
                <a:lnTo>
                  <a:pt x="1760" y="517"/>
                </a:lnTo>
                <a:lnTo>
                  <a:pt x="1769" y="513"/>
                </a:lnTo>
                <a:lnTo>
                  <a:pt x="1779" y="511"/>
                </a:lnTo>
                <a:lnTo>
                  <a:pt x="1790" y="509"/>
                </a:lnTo>
                <a:lnTo>
                  <a:pt x="1801" y="509"/>
                </a:lnTo>
                <a:lnTo>
                  <a:pt x="1812" y="509"/>
                </a:lnTo>
                <a:lnTo>
                  <a:pt x="1822" y="511"/>
                </a:lnTo>
                <a:lnTo>
                  <a:pt x="1832" y="513"/>
                </a:lnTo>
                <a:lnTo>
                  <a:pt x="1843" y="517"/>
                </a:lnTo>
                <a:lnTo>
                  <a:pt x="1852" y="521"/>
                </a:lnTo>
                <a:lnTo>
                  <a:pt x="1860" y="527"/>
                </a:lnTo>
                <a:lnTo>
                  <a:pt x="1868" y="533"/>
                </a:lnTo>
                <a:lnTo>
                  <a:pt x="1876" y="540"/>
                </a:lnTo>
                <a:lnTo>
                  <a:pt x="1883" y="548"/>
                </a:lnTo>
                <a:lnTo>
                  <a:pt x="1889" y="556"/>
                </a:lnTo>
                <a:lnTo>
                  <a:pt x="1894" y="564"/>
                </a:lnTo>
                <a:lnTo>
                  <a:pt x="1899" y="573"/>
                </a:lnTo>
                <a:lnTo>
                  <a:pt x="1902" y="583"/>
                </a:lnTo>
                <a:lnTo>
                  <a:pt x="1905" y="594"/>
                </a:lnTo>
                <a:lnTo>
                  <a:pt x="1906" y="604"/>
                </a:lnTo>
                <a:lnTo>
                  <a:pt x="1907" y="614"/>
                </a:lnTo>
                <a:lnTo>
                  <a:pt x="1906" y="626"/>
                </a:lnTo>
                <a:lnTo>
                  <a:pt x="1905" y="636"/>
                </a:lnTo>
                <a:lnTo>
                  <a:pt x="1902" y="646"/>
                </a:lnTo>
                <a:lnTo>
                  <a:pt x="1899" y="656"/>
                </a:lnTo>
                <a:lnTo>
                  <a:pt x="1894" y="665"/>
                </a:lnTo>
                <a:lnTo>
                  <a:pt x="1889" y="674"/>
                </a:lnTo>
                <a:lnTo>
                  <a:pt x="1883" y="682"/>
                </a:lnTo>
                <a:lnTo>
                  <a:pt x="1876" y="690"/>
                </a:lnTo>
                <a:lnTo>
                  <a:pt x="1868" y="696"/>
                </a:lnTo>
                <a:lnTo>
                  <a:pt x="1860" y="703"/>
                </a:lnTo>
                <a:lnTo>
                  <a:pt x="1852" y="707"/>
                </a:lnTo>
                <a:lnTo>
                  <a:pt x="1843" y="712"/>
                </a:lnTo>
                <a:lnTo>
                  <a:pt x="1832" y="715"/>
                </a:lnTo>
                <a:lnTo>
                  <a:pt x="1822" y="719"/>
                </a:lnTo>
                <a:lnTo>
                  <a:pt x="1812" y="720"/>
                </a:lnTo>
                <a:lnTo>
                  <a:pt x="1801" y="721"/>
                </a:lnTo>
                <a:close/>
                <a:moveTo>
                  <a:pt x="2075" y="721"/>
                </a:moveTo>
                <a:lnTo>
                  <a:pt x="2075" y="721"/>
                </a:lnTo>
                <a:lnTo>
                  <a:pt x="2063" y="720"/>
                </a:lnTo>
                <a:lnTo>
                  <a:pt x="2053" y="719"/>
                </a:lnTo>
                <a:lnTo>
                  <a:pt x="2043" y="715"/>
                </a:lnTo>
                <a:lnTo>
                  <a:pt x="2033" y="712"/>
                </a:lnTo>
                <a:lnTo>
                  <a:pt x="2024" y="707"/>
                </a:lnTo>
                <a:lnTo>
                  <a:pt x="2015" y="703"/>
                </a:lnTo>
                <a:lnTo>
                  <a:pt x="2007" y="696"/>
                </a:lnTo>
                <a:lnTo>
                  <a:pt x="1999" y="690"/>
                </a:lnTo>
                <a:lnTo>
                  <a:pt x="1992" y="682"/>
                </a:lnTo>
                <a:lnTo>
                  <a:pt x="1986" y="674"/>
                </a:lnTo>
                <a:lnTo>
                  <a:pt x="1981" y="665"/>
                </a:lnTo>
                <a:lnTo>
                  <a:pt x="1977" y="656"/>
                </a:lnTo>
                <a:lnTo>
                  <a:pt x="1972" y="646"/>
                </a:lnTo>
                <a:lnTo>
                  <a:pt x="1970" y="636"/>
                </a:lnTo>
                <a:lnTo>
                  <a:pt x="1969" y="626"/>
                </a:lnTo>
                <a:lnTo>
                  <a:pt x="1968" y="614"/>
                </a:lnTo>
                <a:lnTo>
                  <a:pt x="1969" y="604"/>
                </a:lnTo>
                <a:lnTo>
                  <a:pt x="1970" y="594"/>
                </a:lnTo>
                <a:lnTo>
                  <a:pt x="1972" y="583"/>
                </a:lnTo>
                <a:lnTo>
                  <a:pt x="1977" y="573"/>
                </a:lnTo>
                <a:lnTo>
                  <a:pt x="1981" y="564"/>
                </a:lnTo>
                <a:lnTo>
                  <a:pt x="1986" y="556"/>
                </a:lnTo>
                <a:lnTo>
                  <a:pt x="1992" y="548"/>
                </a:lnTo>
                <a:lnTo>
                  <a:pt x="1999" y="540"/>
                </a:lnTo>
                <a:lnTo>
                  <a:pt x="2007" y="533"/>
                </a:lnTo>
                <a:lnTo>
                  <a:pt x="2015" y="527"/>
                </a:lnTo>
                <a:lnTo>
                  <a:pt x="2024" y="521"/>
                </a:lnTo>
                <a:lnTo>
                  <a:pt x="2033" y="517"/>
                </a:lnTo>
                <a:lnTo>
                  <a:pt x="2043" y="513"/>
                </a:lnTo>
                <a:lnTo>
                  <a:pt x="2053" y="511"/>
                </a:lnTo>
                <a:lnTo>
                  <a:pt x="2063" y="509"/>
                </a:lnTo>
                <a:lnTo>
                  <a:pt x="2075" y="509"/>
                </a:lnTo>
                <a:lnTo>
                  <a:pt x="2085" y="509"/>
                </a:lnTo>
                <a:lnTo>
                  <a:pt x="2095" y="511"/>
                </a:lnTo>
                <a:lnTo>
                  <a:pt x="2106" y="513"/>
                </a:lnTo>
                <a:lnTo>
                  <a:pt x="2116" y="517"/>
                </a:lnTo>
                <a:lnTo>
                  <a:pt x="2125" y="521"/>
                </a:lnTo>
                <a:lnTo>
                  <a:pt x="2133" y="527"/>
                </a:lnTo>
                <a:lnTo>
                  <a:pt x="2141" y="533"/>
                </a:lnTo>
                <a:lnTo>
                  <a:pt x="2149" y="540"/>
                </a:lnTo>
                <a:lnTo>
                  <a:pt x="2156" y="548"/>
                </a:lnTo>
                <a:lnTo>
                  <a:pt x="2162" y="556"/>
                </a:lnTo>
                <a:lnTo>
                  <a:pt x="2168" y="564"/>
                </a:lnTo>
                <a:lnTo>
                  <a:pt x="2172" y="573"/>
                </a:lnTo>
                <a:lnTo>
                  <a:pt x="2176" y="583"/>
                </a:lnTo>
                <a:lnTo>
                  <a:pt x="2178" y="594"/>
                </a:lnTo>
                <a:lnTo>
                  <a:pt x="2179" y="604"/>
                </a:lnTo>
                <a:lnTo>
                  <a:pt x="2180" y="614"/>
                </a:lnTo>
                <a:lnTo>
                  <a:pt x="2179" y="626"/>
                </a:lnTo>
                <a:lnTo>
                  <a:pt x="2178" y="636"/>
                </a:lnTo>
                <a:lnTo>
                  <a:pt x="2176" y="646"/>
                </a:lnTo>
                <a:lnTo>
                  <a:pt x="2172" y="656"/>
                </a:lnTo>
                <a:lnTo>
                  <a:pt x="2168" y="665"/>
                </a:lnTo>
                <a:lnTo>
                  <a:pt x="2162" y="674"/>
                </a:lnTo>
                <a:lnTo>
                  <a:pt x="2156" y="682"/>
                </a:lnTo>
                <a:lnTo>
                  <a:pt x="2149" y="690"/>
                </a:lnTo>
                <a:lnTo>
                  <a:pt x="2141" y="696"/>
                </a:lnTo>
                <a:lnTo>
                  <a:pt x="2133" y="703"/>
                </a:lnTo>
                <a:lnTo>
                  <a:pt x="2125" y="707"/>
                </a:lnTo>
                <a:lnTo>
                  <a:pt x="2116" y="712"/>
                </a:lnTo>
                <a:lnTo>
                  <a:pt x="2106" y="715"/>
                </a:lnTo>
                <a:lnTo>
                  <a:pt x="2095" y="719"/>
                </a:lnTo>
                <a:lnTo>
                  <a:pt x="2085" y="720"/>
                </a:lnTo>
                <a:lnTo>
                  <a:pt x="2075" y="721"/>
                </a:lnTo>
                <a:close/>
                <a:moveTo>
                  <a:pt x="2348" y="721"/>
                </a:moveTo>
                <a:lnTo>
                  <a:pt x="2348" y="721"/>
                </a:lnTo>
                <a:lnTo>
                  <a:pt x="2337" y="720"/>
                </a:lnTo>
                <a:lnTo>
                  <a:pt x="2326" y="719"/>
                </a:lnTo>
                <a:lnTo>
                  <a:pt x="2316" y="715"/>
                </a:lnTo>
                <a:lnTo>
                  <a:pt x="2307" y="712"/>
                </a:lnTo>
                <a:lnTo>
                  <a:pt x="2298" y="707"/>
                </a:lnTo>
                <a:lnTo>
                  <a:pt x="2288" y="703"/>
                </a:lnTo>
                <a:lnTo>
                  <a:pt x="2280" y="696"/>
                </a:lnTo>
                <a:lnTo>
                  <a:pt x="2272" y="690"/>
                </a:lnTo>
                <a:lnTo>
                  <a:pt x="2265" y="682"/>
                </a:lnTo>
                <a:lnTo>
                  <a:pt x="2260" y="674"/>
                </a:lnTo>
                <a:lnTo>
                  <a:pt x="2254" y="665"/>
                </a:lnTo>
                <a:lnTo>
                  <a:pt x="2251" y="656"/>
                </a:lnTo>
                <a:lnTo>
                  <a:pt x="2246" y="646"/>
                </a:lnTo>
                <a:lnTo>
                  <a:pt x="2244" y="636"/>
                </a:lnTo>
                <a:lnTo>
                  <a:pt x="2243" y="626"/>
                </a:lnTo>
                <a:lnTo>
                  <a:pt x="2241" y="614"/>
                </a:lnTo>
                <a:lnTo>
                  <a:pt x="2243" y="604"/>
                </a:lnTo>
                <a:lnTo>
                  <a:pt x="2244" y="594"/>
                </a:lnTo>
                <a:lnTo>
                  <a:pt x="2246" y="583"/>
                </a:lnTo>
                <a:lnTo>
                  <a:pt x="2251" y="573"/>
                </a:lnTo>
                <a:lnTo>
                  <a:pt x="2254" y="564"/>
                </a:lnTo>
                <a:lnTo>
                  <a:pt x="2260" y="556"/>
                </a:lnTo>
                <a:lnTo>
                  <a:pt x="2265" y="548"/>
                </a:lnTo>
                <a:lnTo>
                  <a:pt x="2272" y="540"/>
                </a:lnTo>
                <a:lnTo>
                  <a:pt x="2280" y="533"/>
                </a:lnTo>
                <a:lnTo>
                  <a:pt x="2288" y="527"/>
                </a:lnTo>
                <a:lnTo>
                  <a:pt x="2298" y="521"/>
                </a:lnTo>
                <a:lnTo>
                  <a:pt x="2307" y="517"/>
                </a:lnTo>
                <a:lnTo>
                  <a:pt x="2316" y="513"/>
                </a:lnTo>
                <a:lnTo>
                  <a:pt x="2326" y="511"/>
                </a:lnTo>
                <a:lnTo>
                  <a:pt x="2337" y="509"/>
                </a:lnTo>
                <a:lnTo>
                  <a:pt x="2348" y="509"/>
                </a:lnTo>
                <a:lnTo>
                  <a:pt x="2359" y="509"/>
                </a:lnTo>
                <a:lnTo>
                  <a:pt x="2369" y="511"/>
                </a:lnTo>
                <a:lnTo>
                  <a:pt x="2379" y="513"/>
                </a:lnTo>
                <a:lnTo>
                  <a:pt x="2390" y="517"/>
                </a:lnTo>
                <a:lnTo>
                  <a:pt x="2399" y="521"/>
                </a:lnTo>
                <a:lnTo>
                  <a:pt x="2407" y="527"/>
                </a:lnTo>
                <a:lnTo>
                  <a:pt x="2415" y="533"/>
                </a:lnTo>
                <a:lnTo>
                  <a:pt x="2423" y="540"/>
                </a:lnTo>
                <a:lnTo>
                  <a:pt x="2430" y="548"/>
                </a:lnTo>
                <a:lnTo>
                  <a:pt x="2436" y="556"/>
                </a:lnTo>
                <a:lnTo>
                  <a:pt x="2441" y="564"/>
                </a:lnTo>
                <a:lnTo>
                  <a:pt x="2446" y="573"/>
                </a:lnTo>
                <a:lnTo>
                  <a:pt x="2449" y="583"/>
                </a:lnTo>
                <a:lnTo>
                  <a:pt x="2452" y="594"/>
                </a:lnTo>
                <a:lnTo>
                  <a:pt x="2453" y="604"/>
                </a:lnTo>
                <a:lnTo>
                  <a:pt x="2454" y="614"/>
                </a:lnTo>
                <a:lnTo>
                  <a:pt x="2453" y="626"/>
                </a:lnTo>
                <a:lnTo>
                  <a:pt x="2452" y="636"/>
                </a:lnTo>
                <a:lnTo>
                  <a:pt x="2449" y="646"/>
                </a:lnTo>
                <a:lnTo>
                  <a:pt x="2446" y="656"/>
                </a:lnTo>
                <a:lnTo>
                  <a:pt x="2441" y="665"/>
                </a:lnTo>
                <a:lnTo>
                  <a:pt x="2436" y="674"/>
                </a:lnTo>
                <a:lnTo>
                  <a:pt x="2430" y="682"/>
                </a:lnTo>
                <a:lnTo>
                  <a:pt x="2423" y="690"/>
                </a:lnTo>
                <a:lnTo>
                  <a:pt x="2415" y="696"/>
                </a:lnTo>
                <a:lnTo>
                  <a:pt x="2407" y="703"/>
                </a:lnTo>
                <a:lnTo>
                  <a:pt x="2399" y="707"/>
                </a:lnTo>
                <a:lnTo>
                  <a:pt x="2390" y="712"/>
                </a:lnTo>
                <a:lnTo>
                  <a:pt x="2379" y="715"/>
                </a:lnTo>
                <a:lnTo>
                  <a:pt x="2369" y="719"/>
                </a:lnTo>
                <a:lnTo>
                  <a:pt x="2359" y="720"/>
                </a:lnTo>
                <a:lnTo>
                  <a:pt x="2348" y="721"/>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9" name="KSO_Shape"/>
          <p:cNvSpPr>
            <a:spLocks/>
          </p:cNvSpPr>
          <p:nvPr/>
        </p:nvSpPr>
        <p:spPr bwMode="auto">
          <a:xfrm>
            <a:off x="10470674" y="3179929"/>
            <a:ext cx="1402876" cy="743376"/>
          </a:xfrm>
          <a:custGeom>
            <a:avLst/>
            <a:gdLst>
              <a:gd name="T0" fmla="*/ 1897390 w 2686050"/>
              <a:gd name="T1" fmla="*/ 899664 h 1047750"/>
              <a:gd name="T2" fmla="*/ 1929042 w 2686050"/>
              <a:gd name="T3" fmla="*/ 976869 h 1047750"/>
              <a:gd name="T4" fmla="*/ 2011338 w 2686050"/>
              <a:gd name="T5" fmla="*/ 960795 h 1047750"/>
              <a:gd name="T6" fmla="*/ 2011338 w 2686050"/>
              <a:gd name="T7" fmla="*/ 877530 h 1047750"/>
              <a:gd name="T8" fmla="*/ 652409 w 2686050"/>
              <a:gd name="T9" fmla="*/ 858558 h 1047750"/>
              <a:gd name="T10" fmla="*/ 613635 w 2686050"/>
              <a:gd name="T11" fmla="*/ 932338 h 1047750"/>
              <a:gd name="T12" fmla="*/ 677995 w 2686050"/>
              <a:gd name="T13" fmla="*/ 984774 h 1047750"/>
              <a:gd name="T14" fmla="*/ 742354 w 2686050"/>
              <a:gd name="T15" fmla="*/ 932338 h 1047750"/>
              <a:gd name="T16" fmla="*/ 703580 w 2686050"/>
              <a:gd name="T17" fmla="*/ 858558 h 1047750"/>
              <a:gd name="T18" fmla="*/ 2010547 w 2686050"/>
              <a:gd name="T19" fmla="*/ 800588 h 1047750"/>
              <a:gd name="T20" fmla="*/ 2073324 w 2686050"/>
              <a:gd name="T21" fmla="*/ 857767 h 1047750"/>
              <a:gd name="T22" fmla="*/ 2086512 w 2686050"/>
              <a:gd name="T23" fmla="*/ 944986 h 1047750"/>
              <a:gd name="T24" fmla="*/ 2042199 w 2686050"/>
              <a:gd name="T25" fmla="*/ 1018238 h 1047750"/>
              <a:gd name="T26" fmla="*/ 1960431 w 2686050"/>
              <a:gd name="T27" fmla="*/ 1047750 h 1047750"/>
              <a:gd name="T28" fmla="*/ 1878662 w 2686050"/>
              <a:gd name="T29" fmla="*/ 1018238 h 1047750"/>
              <a:gd name="T30" fmla="*/ 1834349 w 2686050"/>
              <a:gd name="T31" fmla="*/ 944986 h 1047750"/>
              <a:gd name="T32" fmla="*/ 1847274 w 2686050"/>
              <a:gd name="T33" fmla="*/ 857767 h 1047750"/>
              <a:gd name="T34" fmla="*/ 1910315 w 2686050"/>
              <a:gd name="T35" fmla="*/ 800588 h 1047750"/>
              <a:gd name="T36" fmla="*/ 710174 w 2686050"/>
              <a:gd name="T37" fmla="*/ 794791 h 1047750"/>
              <a:gd name="T38" fmla="*/ 781128 w 2686050"/>
              <a:gd name="T39" fmla="*/ 842221 h 1047750"/>
              <a:gd name="T40" fmla="*/ 806450 w 2686050"/>
              <a:gd name="T41" fmla="*/ 925750 h 1047750"/>
              <a:gd name="T42" fmla="*/ 772952 w 2686050"/>
              <a:gd name="T43" fmla="*/ 1005590 h 1047750"/>
              <a:gd name="T44" fmla="*/ 697514 w 2686050"/>
              <a:gd name="T45" fmla="*/ 1046169 h 1047750"/>
              <a:gd name="T46" fmla="*/ 611261 w 2686050"/>
              <a:gd name="T47" fmla="*/ 1028778 h 1047750"/>
              <a:gd name="T48" fmla="*/ 557188 w 2686050"/>
              <a:gd name="T49" fmla="*/ 963430 h 1047750"/>
              <a:gd name="T50" fmla="*/ 557188 w 2686050"/>
              <a:gd name="T51" fmla="*/ 874895 h 1047750"/>
              <a:gd name="T52" fmla="*/ 611261 w 2686050"/>
              <a:gd name="T53" fmla="*/ 809020 h 1047750"/>
              <a:gd name="T54" fmla="*/ 2673116 w 2686050"/>
              <a:gd name="T55" fmla="*/ 739775 h 1047750"/>
              <a:gd name="T56" fmla="*/ 2679451 w 2686050"/>
              <a:gd name="T57" fmla="*/ 841233 h 1047750"/>
              <a:gd name="T58" fmla="*/ 2616367 w 2686050"/>
              <a:gd name="T59" fmla="*/ 910722 h 1047750"/>
              <a:gd name="T60" fmla="*/ 2469082 w 2686050"/>
              <a:gd name="T61" fmla="*/ 924989 h 1047750"/>
              <a:gd name="T62" fmla="*/ 12745 w 2686050"/>
              <a:gd name="T63" fmla="*/ 739775 h 1047750"/>
              <a:gd name="T64" fmla="*/ 220657 w 2686050"/>
              <a:gd name="T65" fmla="*/ 921554 h 1047750"/>
              <a:gd name="T66" fmla="*/ 81253 w 2686050"/>
              <a:gd name="T67" fmla="*/ 915742 h 1047750"/>
              <a:gd name="T68" fmla="*/ 12480 w 2686050"/>
              <a:gd name="T69" fmla="*/ 855501 h 1047750"/>
              <a:gd name="T70" fmla="*/ 7700 w 2686050"/>
              <a:gd name="T71" fmla="*/ 740832 h 1047750"/>
              <a:gd name="T72" fmla="*/ 2110316 w 2686050"/>
              <a:gd name="T73" fmla="*/ 844833 h 1047750"/>
              <a:gd name="T74" fmla="*/ 2032529 w 2686050"/>
              <a:gd name="T75" fmla="*/ 768144 h 1047750"/>
              <a:gd name="T76" fmla="*/ 1919023 w 2686050"/>
              <a:gd name="T77" fmla="*/ 757339 h 1047750"/>
              <a:gd name="T78" fmla="*/ 1827477 w 2686050"/>
              <a:gd name="T79" fmla="*/ 817952 h 1047750"/>
              <a:gd name="T80" fmla="*/ 845343 w 2686050"/>
              <a:gd name="T81" fmla="*/ 915988 h 1047750"/>
              <a:gd name="T82" fmla="*/ 805921 w 2686050"/>
              <a:gd name="T83" fmla="*/ 811627 h 1047750"/>
              <a:gd name="T84" fmla="*/ 711464 w 2686050"/>
              <a:gd name="T85" fmla="*/ 755494 h 1047750"/>
              <a:gd name="T86" fmla="*/ 599281 w 2686050"/>
              <a:gd name="T87" fmla="*/ 771833 h 1047750"/>
              <a:gd name="T88" fmla="*/ 524933 w 2686050"/>
              <a:gd name="T89" fmla="*/ 852212 h 1047750"/>
              <a:gd name="T90" fmla="*/ 253471 w 2686050"/>
              <a:gd name="T91" fmla="*/ 738364 h 1047750"/>
              <a:gd name="T92" fmla="*/ 36512 w 2686050"/>
              <a:gd name="T93" fmla="*/ 705949 h 1047750"/>
              <a:gd name="T94" fmla="*/ 2320396 w 2686050"/>
              <a:gd name="T95" fmla="*/ 385387 h 1047750"/>
              <a:gd name="T96" fmla="*/ 2402416 w 2686050"/>
              <a:gd name="T97" fmla="*/ 167169 h 1047750"/>
              <a:gd name="T98" fmla="*/ 2197364 w 2686050"/>
              <a:gd name="T99" fmla="*/ 107919 h 1047750"/>
              <a:gd name="T100" fmla="*/ 879475 w 2686050"/>
              <a:gd name="T101" fmla="*/ 99984 h 1047750"/>
              <a:gd name="T102" fmla="*/ 1969029 w 2686050"/>
              <a:gd name="T103" fmla="*/ 98397 h 1047750"/>
              <a:gd name="T104" fmla="*/ 2078302 w 2686050"/>
              <a:gd name="T105" fmla="*/ 265 h 1047750"/>
              <a:gd name="T106" fmla="*/ 2316162 w 2686050"/>
              <a:gd name="T107" fmla="*/ 43115 h 1047750"/>
              <a:gd name="T108" fmla="*/ 2445014 w 2686050"/>
              <a:gd name="T109" fmla="*/ 115590 h 1047750"/>
              <a:gd name="T110" fmla="*/ 2505869 w 2686050"/>
              <a:gd name="T111" fmla="*/ 235940 h 1047750"/>
              <a:gd name="T112" fmla="*/ 2638425 w 2686050"/>
              <a:gd name="T113" fmla="*/ 680312 h 1047750"/>
              <a:gd name="T114" fmla="*/ 2434696 w 2686050"/>
              <a:gd name="T115" fmla="*/ 733478 h 1047750"/>
              <a:gd name="T116" fmla="*/ 2225675 w 2686050"/>
              <a:gd name="T117" fmla="*/ 621327 h 1047750"/>
              <a:gd name="T118" fmla="*/ 40216 w 2686050"/>
              <a:gd name="T119" fmla="*/ 64540 h 1047750"/>
              <a:gd name="T120" fmla="*/ 92075 w 2686050"/>
              <a:gd name="T121" fmla="*/ 9258 h 1047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6050" h="1047750">
                <a:moveTo>
                  <a:pt x="1960431" y="853551"/>
                </a:moveTo>
                <a:lnTo>
                  <a:pt x="1953837" y="853815"/>
                </a:lnTo>
                <a:lnTo>
                  <a:pt x="1947242" y="854605"/>
                </a:lnTo>
                <a:lnTo>
                  <a:pt x="1940912" y="856186"/>
                </a:lnTo>
                <a:lnTo>
                  <a:pt x="1934581" y="858558"/>
                </a:lnTo>
                <a:lnTo>
                  <a:pt x="1929042" y="861193"/>
                </a:lnTo>
                <a:lnTo>
                  <a:pt x="1923767" y="864618"/>
                </a:lnTo>
                <a:lnTo>
                  <a:pt x="1918755" y="868307"/>
                </a:lnTo>
                <a:lnTo>
                  <a:pt x="1914007" y="872787"/>
                </a:lnTo>
                <a:lnTo>
                  <a:pt x="1909787" y="877530"/>
                </a:lnTo>
                <a:lnTo>
                  <a:pt x="1905831" y="882536"/>
                </a:lnTo>
                <a:lnTo>
                  <a:pt x="1902402" y="887806"/>
                </a:lnTo>
                <a:lnTo>
                  <a:pt x="1900028" y="893340"/>
                </a:lnTo>
                <a:lnTo>
                  <a:pt x="1897390" y="899664"/>
                </a:lnTo>
                <a:lnTo>
                  <a:pt x="1895807" y="905988"/>
                </a:lnTo>
                <a:lnTo>
                  <a:pt x="1895016" y="912312"/>
                </a:lnTo>
                <a:lnTo>
                  <a:pt x="1894752" y="918899"/>
                </a:lnTo>
                <a:lnTo>
                  <a:pt x="1895016" y="925750"/>
                </a:lnTo>
                <a:lnTo>
                  <a:pt x="1895807" y="932338"/>
                </a:lnTo>
                <a:lnTo>
                  <a:pt x="1897390" y="938662"/>
                </a:lnTo>
                <a:lnTo>
                  <a:pt x="1900028" y="944722"/>
                </a:lnTo>
                <a:lnTo>
                  <a:pt x="1902402" y="950519"/>
                </a:lnTo>
                <a:lnTo>
                  <a:pt x="1905831" y="955789"/>
                </a:lnTo>
                <a:lnTo>
                  <a:pt x="1909787" y="960795"/>
                </a:lnTo>
                <a:lnTo>
                  <a:pt x="1914007" y="965538"/>
                </a:lnTo>
                <a:lnTo>
                  <a:pt x="1918755" y="969754"/>
                </a:lnTo>
                <a:lnTo>
                  <a:pt x="1923767" y="973707"/>
                </a:lnTo>
                <a:lnTo>
                  <a:pt x="1929042" y="976869"/>
                </a:lnTo>
                <a:lnTo>
                  <a:pt x="1934581" y="979504"/>
                </a:lnTo>
                <a:lnTo>
                  <a:pt x="1940912" y="981875"/>
                </a:lnTo>
                <a:lnTo>
                  <a:pt x="1947242" y="983193"/>
                </a:lnTo>
                <a:lnTo>
                  <a:pt x="1953837" y="984510"/>
                </a:lnTo>
                <a:lnTo>
                  <a:pt x="1960431" y="984774"/>
                </a:lnTo>
                <a:lnTo>
                  <a:pt x="1967289" y="984510"/>
                </a:lnTo>
                <a:lnTo>
                  <a:pt x="1973619" y="983193"/>
                </a:lnTo>
                <a:lnTo>
                  <a:pt x="1979950" y="981875"/>
                </a:lnTo>
                <a:lnTo>
                  <a:pt x="1986016" y="979504"/>
                </a:lnTo>
                <a:lnTo>
                  <a:pt x="1991819" y="976869"/>
                </a:lnTo>
                <a:lnTo>
                  <a:pt x="1997095" y="973707"/>
                </a:lnTo>
                <a:lnTo>
                  <a:pt x="2002106" y="969754"/>
                </a:lnTo>
                <a:lnTo>
                  <a:pt x="2006854" y="965538"/>
                </a:lnTo>
                <a:lnTo>
                  <a:pt x="2011338" y="960795"/>
                </a:lnTo>
                <a:lnTo>
                  <a:pt x="2015031" y="955789"/>
                </a:lnTo>
                <a:lnTo>
                  <a:pt x="2018196" y="950519"/>
                </a:lnTo>
                <a:lnTo>
                  <a:pt x="2020834" y="944722"/>
                </a:lnTo>
                <a:lnTo>
                  <a:pt x="2023208" y="938662"/>
                </a:lnTo>
                <a:lnTo>
                  <a:pt x="2025054" y="932338"/>
                </a:lnTo>
                <a:lnTo>
                  <a:pt x="2025845" y="925750"/>
                </a:lnTo>
                <a:lnTo>
                  <a:pt x="2026109" y="918899"/>
                </a:lnTo>
                <a:lnTo>
                  <a:pt x="2025845" y="912312"/>
                </a:lnTo>
                <a:lnTo>
                  <a:pt x="2025054" y="905988"/>
                </a:lnTo>
                <a:lnTo>
                  <a:pt x="2023208" y="899664"/>
                </a:lnTo>
                <a:lnTo>
                  <a:pt x="2020834" y="893340"/>
                </a:lnTo>
                <a:lnTo>
                  <a:pt x="2018196" y="887806"/>
                </a:lnTo>
                <a:lnTo>
                  <a:pt x="2015031" y="882536"/>
                </a:lnTo>
                <a:lnTo>
                  <a:pt x="2011338" y="877530"/>
                </a:lnTo>
                <a:lnTo>
                  <a:pt x="2006854" y="872787"/>
                </a:lnTo>
                <a:lnTo>
                  <a:pt x="2002106" y="868307"/>
                </a:lnTo>
                <a:lnTo>
                  <a:pt x="1997095" y="864618"/>
                </a:lnTo>
                <a:lnTo>
                  <a:pt x="1991819" y="861193"/>
                </a:lnTo>
                <a:lnTo>
                  <a:pt x="1986016" y="858558"/>
                </a:lnTo>
                <a:lnTo>
                  <a:pt x="1979950" y="856186"/>
                </a:lnTo>
                <a:lnTo>
                  <a:pt x="1973619" y="854605"/>
                </a:lnTo>
                <a:lnTo>
                  <a:pt x="1967289" y="853815"/>
                </a:lnTo>
                <a:lnTo>
                  <a:pt x="1960431" y="853551"/>
                </a:lnTo>
                <a:close/>
                <a:moveTo>
                  <a:pt x="677995" y="853551"/>
                </a:moveTo>
                <a:lnTo>
                  <a:pt x="671137" y="853815"/>
                </a:lnTo>
                <a:lnTo>
                  <a:pt x="664542" y="854605"/>
                </a:lnTo>
                <a:lnTo>
                  <a:pt x="658212" y="856186"/>
                </a:lnTo>
                <a:lnTo>
                  <a:pt x="652409" y="858558"/>
                </a:lnTo>
                <a:lnTo>
                  <a:pt x="646870" y="861193"/>
                </a:lnTo>
                <a:lnTo>
                  <a:pt x="641067" y="864618"/>
                </a:lnTo>
                <a:lnTo>
                  <a:pt x="636055" y="868307"/>
                </a:lnTo>
                <a:lnTo>
                  <a:pt x="631571" y="872787"/>
                </a:lnTo>
                <a:lnTo>
                  <a:pt x="627087" y="877530"/>
                </a:lnTo>
                <a:lnTo>
                  <a:pt x="623394" y="882536"/>
                </a:lnTo>
                <a:lnTo>
                  <a:pt x="620229" y="887806"/>
                </a:lnTo>
                <a:lnTo>
                  <a:pt x="617328" y="893340"/>
                </a:lnTo>
                <a:lnTo>
                  <a:pt x="615218" y="899664"/>
                </a:lnTo>
                <a:lnTo>
                  <a:pt x="613635" y="905988"/>
                </a:lnTo>
                <a:lnTo>
                  <a:pt x="612316" y="912312"/>
                </a:lnTo>
                <a:lnTo>
                  <a:pt x="612052" y="918899"/>
                </a:lnTo>
                <a:lnTo>
                  <a:pt x="612316" y="925750"/>
                </a:lnTo>
                <a:lnTo>
                  <a:pt x="613635" y="932338"/>
                </a:lnTo>
                <a:lnTo>
                  <a:pt x="615218" y="938662"/>
                </a:lnTo>
                <a:lnTo>
                  <a:pt x="617328" y="944722"/>
                </a:lnTo>
                <a:lnTo>
                  <a:pt x="620229" y="950519"/>
                </a:lnTo>
                <a:lnTo>
                  <a:pt x="623394" y="955789"/>
                </a:lnTo>
                <a:lnTo>
                  <a:pt x="627087" y="960795"/>
                </a:lnTo>
                <a:lnTo>
                  <a:pt x="631571" y="965538"/>
                </a:lnTo>
                <a:lnTo>
                  <a:pt x="636055" y="969754"/>
                </a:lnTo>
                <a:lnTo>
                  <a:pt x="641067" y="973707"/>
                </a:lnTo>
                <a:lnTo>
                  <a:pt x="646870" y="976869"/>
                </a:lnTo>
                <a:lnTo>
                  <a:pt x="652409" y="979504"/>
                </a:lnTo>
                <a:lnTo>
                  <a:pt x="658212" y="981875"/>
                </a:lnTo>
                <a:lnTo>
                  <a:pt x="664542" y="983193"/>
                </a:lnTo>
                <a:lnTo>
                  <a:pt x="671137" y="984510"/>
                </a:lnTo>
                <a:lnTo>
                  <a:pt x="677995" y="984774"/>
                </a:lnTo>
                <a:lnTo>
                  <a:pt x="684589" y="984510"/>
                </a:lnTo>
                <a:lnTo>
                  <a:pt x="691183" y="983193"/>
                </a:lnTo>
                <a:lnTo>
                  <a:pt x="697514" y="981875"/>
                </a:lnTo>
                <a:lnTo>
                  <a:pt x="703580" y="979504"/>
                </a:lnTo>
                <a:lnTo>
                  <a:pt x="709383" y="976869"/>
                </a:lnTo>
                <a:lnTo>
                  <a:pt x="714659" y="973707"/>
                </a:lnTo>
                <a:lnTo>
                  <a:pt x="719934" y="969754"/>
                </a:lnTo>
                <a:lnTo>
                  <a:pt x="724682" y="965538"/>
                </a:lnTo>
                <a:lnTo>
                  <a:pt x="728638" y="960795"/>
                </a:lnTo>
                <a:lnTo>
                  <a:pt x="732331" y="955789"/>
                </a:lnTo>
                <a:lnTo>
                  <a:pt x="735760" y="950519"/>
                </a:lnTo>
                <a:lnTo>
                  <a:pt x="738662" y="944722"/>
                </a:lnTo>
                <a:lnTo>
                  <a:pt x="740772" y="938662"/>
                </a:lnTo>
                <a:lnTo>
                  <a:pt x="742354" y="932338"/>
                </a:lnTo>
                <a:lnTo>
                  <a:pt x="743409" y="925750"/>
                </a:lnTo>
                <a:lnTo>
                  <a:pt x="743673" y="918899"/>
                </a:lnTo>
                <a:lnTo>
                  <a:pt x="743409" y="912312"/>
                </a:lnTo>
                <a:lnTo>
                  <a:pt x="742354" y="905988"/>
                </a:lnTo>
                <a:lnTo>
                  <a:pt x="740772" y="899664"/>
                </a:lnTo>
                <a:lnTo>
                  <a:pt x="738662" y="893340"/>
                </a:lnTo>
                <a:lnTo>
                  <a:pt x="735760" y="887806"/>
                </a:lnTo>
                <a:lnTo>
                  <a:pt x="732331" y="882536"/>
                </a:lnTo>
                <a:lnTo>
                  <a:pt x="728638" y="877530"/>
                </a:lnTo>
                <a:lnTo>
                  <a:pt x="724682" y="872787"/>
                </a:lnTo>
                <a:lnTo>
                  <a:pt x="719934" y="868307"/>
                </a:lnTo>
                <a:lnTo>
                  <a:pt x="714659" y="864618"/>
                </a:lnTo>
                <a:lnTo>
                  <a:pt x="709383" y="861193"/>
                </a:lnTo>
                <a:lnTo>
                  <a:pt x="703580" y="858558"/>
                </a:lnTo>
                <a:lnTo>
                  <a:pt x="697514" y="856186"/>
                </a:lnTo>
                <a:lnTo>
                  <a:pt x="691183" y="854605"/>
                </a:lnTo>
                <a:lnTo>
                  <a:pt x="684589" y="853815"/>
                </a:lnTo>
                <a:lnTo>
                  <a:pt x="677995" y="853551"/>
                </a:lnTo>
                <a:close/>
                <a:moveTo>
                  <a:pt x="1953837" y="790575"/>
                </a:moveTo>
                <a:lnTo>
                  <a:pt x="1960431" y="790575"/>
                </a:lnTo>
                <a:lnTo>
                  <a:pt x="1967289" y="790575"/>
                </a:lnTo>
                <a:lnTo>
                  <a:pt x="1973355" y="791366"/>
                </a:lnTo>
                <a:lnTo>
                  <a:pt x="1979950" y="791893"/>
                </a:lnTo>
                <a:lnTo>
                  <a:pt x="1986280" y="793210"/>
                </a:lnTo>
                <a:lnTo>
                  <a:pt x="1992610" y="794791"/>
                </a:lnTo>
                <a:lnTo>
                  <a:pt x="1998677" y="796372"/>
                </a:lnTo>
                <a:lnTo>
                  <a:pt x="2004744" y="798480"/>
                </a:lnTo>
                <a:lnTo>
                  <a:pt x="2010547" y="800588"/>
                </a:lnTo>
                <a:lnTo>
                  <a:pt x="2016350" y="803223"/>
                </a:lnTo>
                <a:lnTo>
                  <a:pt x="2021889" y="805858"/>
                </a:lnTo>
                <a:lnTo>
                  <a:pt x="2027164" y="809020"/>
                </a:lnTo>
                <a:lnTo>
                  <a:pt x="2032440" y="812446"/>
                </a:lnTo>
                <a:lnTo>
                  <a:pt x="2037451" y="815871"/>
                </a:lnTo>
                <a:lnTo>
                  <a:pt x="2042199" y="820087"/>
                </a:lnTo>
                <a:lnTo>
                  <a:pt x="2046947" y="824039"/>
                </a:lnTo>
                <a:lnTo>
                  <a:pt x="2051167" y="828255"/>
                </a:lnTo>
                <a:lnTo>
                  <a:pt x="2055651" y="832735"/>
                </a:lnTo>
                <a:lnTo>
                  <a:pt x="2059608" y="837478"/>
                </a:lnTo>
                <a:lnTo>
                  <a:pt x="2063301" y="842221"/>
                </a:lnTo>
                <a:lnTo>
                  <a:pt x="2067257" y="847227"/>
                </a:lnTo>
                <a:lnTo>
                  <a:pt x="2070422" y="852497"/>
                </a:lnTo>
                <a:lnTo>
                  <a:pt x="2073324" y="857767"/>
                </a:lnTo>
                <a:lnTo>
                  <a:pt x="2076225" y="863301"/>
                </a:lnTo>
                <a:lnTo>
                  <a:pt x="2079127" y="869098"/>
                </a:lnTo>
                <a:lnTo>
                  <a:pt x="2081237" y="874895"/>
                </a:lnTo>
                <a:lnTo>
                  <a:pt x="2083347" y="880955"/>
                </a:lnTo>
                <a:lnTo>
                  <a:pt x="2084930" y="887279"/>
                </a:lnTo>
                <a:lnTo>
                  <a:pt x="2086512" y="893076"/>
                </a:lnTo>
                <a:lnTo>
                  <a:pt x="2087567" y="899664"/>
                </a:lnTo>
                <a:lnTo>
                  <a:pt x="2088359" y="905988"/>
                </a:lnTo>
                <a:lnTo>
                  <a:pt x="2089150" y="912312"/>
                </a:lnTo>
                <a:lnTo>
                  <a:pt x="2089150" y="918899"/>
                </a:lnTo>
                <a:lnTo>
                  <a:pt x="2089150" y="925750"/>
                </a:lnTo>
                <a:lnTo>
                  <a:pt x="2088359" y="932074"/>
                </a:lnTo>
                <a:lnTo>
                  <a:pt x="2087567" y="938662"/>
                </a:lnTo>
                <a:lnTo>
                  <a:pt x="2086512" y="944986"/>
                </a:lnTo>
                <a:lnTo>
                  <a:pt x="2084930" y="951046"/>
                </a:lnTo>
                <a:lnTo>
                  <a:pt x="2083347" y="957370"/>
                </a:lnTo>
                <a:lnTo>
                  <a:pt x="2081237" y="963430"/>
                </a:lnTo>
                <a:lnTo>
                  <a:pt x="2079127" y="969227"/>
                </a:lnTo>
                <a:lnTo>
                  <a:pt x="2076225" y="974761"/>
                </a:lnTo>
                <a:lnTo>
                  <a:pt x="2073324" y="980558"/>
                </a:lnTo>
                <a:lnTo>
                  <a:pt x="2070422" y="985828"/>
                </a:lnTo>
                <a:lnTo>
                  <a:pt x="2067257" y="991098"/>
                </a:lnTo>
                <a:lnTo>
                  <a:pt x="2063301" y="996104"/>
                </a:lnTo>
                <a:lnTo>
                  <a:pt x="2059608" y="1000847"/>
                </a:lnTo>
                <a:lnTo>
                  <a:pt x="2055651" y="1005590"/>
                </a:lnTo>
                <a:lnTo>
                  <a:pt x="2051167" y="1009806"/>
                </a:lnTo>
                <a:lnTo>
                  <a:pt x="2046947" y="1014286"/>
                </a:lnTo>
                <a:lnTo>
                  <a:pt x="2042199" y="1018238"/>
                </a:lnTo>
                <a:lnTo>
                  <a:pt x="2037451" y="1021927"/>
                </a:lnTo>
                <a:lnTo>
                  <a:pt x="2032440" y="1025880"/>
                </a:lnTo>
                <a:lnTo>
                  <a:pt x="2027164" y="1028778"/>
                </a:lnTo>
                <a:lnTo>
                  <a:pt x="2021889" y="1031940"/>
                </a:lnTo>
                <a:lnTo>
                  <a:pt x="2016350" y="1034839"/>
                </a:lnTo>
                <a:lnTo>
                  <a:pt x="2010547" y="1037737"/>
                </a:lnTo>
                <a:lnTo>
                  <a:pt x="2004744" y="1039845"/>
                </a:lnTo>
                <a:lnTo>
                  <a:pt x="1998677" y="1041953"/>
                </a:lnTo>
                <a:lnTo>
                  <a:pt x="1992610" y="1043534"/>
                </a:lnTo>
                <a:lnTo>
                  <a:pt x="1986280" y="1045115"/>
                </a:lnTo>
                <a:lnTo>
                  <a:pt x="1979950" y="1046169"/>
                </a:lnTo>
                <a:lnTo>
                  <a:pt x="1973355" y="1046960"/>
                </a:lnTo>
                <a:lnTo>
                  <a:pt x="1967289" y="1047750"/>
                </a:lnTo>
                <a:lnTo>
                  <a:pt x="1960431" y="1047750"/>
                </a:lnTo>
                <a:lnTo>
                  <a:pt x="1953837" y="1047750"/>
                </a:lnTo>
                <a:lnTo>
                  <a:pt x="1947242" y="1046960"/>
                </a:lnTo>
                <a:lnTo>
                  <a:pt x="1940912" y="1046169"/>
                </a:lnTo>
                <a:lnTo>
                  <a:pt x="1934318" y="1045115"/>
                </a:lnTo>
                <a:lnTo>
                  <a:pt x="1928515" y="1043534"/>
                </a:lnTo>
                <a:lnTo>
                  <a:pt x="1922184" y="1041953"/>
                </a:lnTo>
                <a:lnTo>
                  <a:pt x="1916118" y="1039845"/>
                </a:lnTo>
                <a:lnTo>
                  <a:pt x="1910315" y="1037737"/>
                </a:lnTo>
                <a:lnTo>
                  <a:pt x="1904776" y="1034839"/>
                </a:lnTo>
                <a:lnTo>
                  <a:pt x="1898973" y="1031940"/>
                </a:lnTo>
                <a:lnTo>
                  <a:pt x="1893697" y="1028778"/>
                </a:lnTo>
                <a:lnTo>
                  <a:pt x="1888422" y="1025880"/>
                </a:lnTo>
                <a:lnTo>
                  <a:pt x="1883410" y="1021927"/>
                </a:lnTo>
                <a:lnTo>
                  <a:pt x="1878662" y="1018238"/>
                </a:lnTo>
                <a:lnTo>
                  <a:pt x="1874178" y="1014286"/>
                </a:lnTo>
                <a:lnTo>
                  <a:pt x="1869430" y="1009806"/>
                </a:lnTo>
                <a:lnTo>
                  <a:pt x="1865210" y="1005590"/>
                </a:lnTo>
                <a:lnTo>
                  <a:pt x="1861254" y="1000847"/>
                </a:lnTo>
                <a:lnTo>
                  <a:pt x="1857297" y="996104"/>
                </a:lnTo>
                <a:lnTo>
                  <a:pt x="1853868" y="991098"/>
                </a:lnTo>
                <a:lnTo>
                  <a:pt x="1850439" y="985828"/>
                </a:lnTo>
                <a:lnTo>
                  <a:pt x="1847274" y="980558"/>
                </a:lnTo>
                <a:lnTo>
                  <a:pt x="1844372" y="974761"/>
                </a:lnTo>
                <a:lnTo>
                  <a:pt x="1841998" y="969227"/>
                </a:lnTo>
                <a:lnTo>
                  <a:pt x="1839625" y="963430"/>
                </a:lnTo>
                <a:lnTo>
                  <a:pt x="1837514" y="957370"/>
                </a:lnTo>
                <a:lnTo>
                  <a:pt x="1835932" y="951046"/>
                </a:lnTo>
                <a:lnTo>
                  <a:pt x="1834349" y="944986"/>
                </a:lnTo>
                <a:lnTo>
                  <a:pt x="1833030" y="938662"/>
                </a:lnTo>
                <a:lnTo>
                  <a:pt x="1832503" y="932074"/>
                </a:lnTo>
                <a:lnTo>
                  <a:pt x="1831975" y="925750"/>
                </a:lnTo>
                <a:lnTo>
                  <a:pt x="1831975" y="918899"/>
                </a:lnTo>
                <a:lnTo>
                  <a:pt x="1831975" y="912312"/>
                </a:lnTo>
                <a:lnTo>
                  <a:pt x="1832503" y="905988"/>
                </a:lnTo>
                <a:lnTo>
                  <a:pt x="1833030" y="899664"/>
                </a:lnTo>
                <a:lnTo>
                  <a:pt x="1834349" y="893076"/>
                </a:lnTo>
                <a:lnTo>
                  <a:pt x="1835932" y="887279"/>
                </a:lnTo>
                <a:lnTo>
                  <a:pt x="1837514" y="880955"/>
                </a:lnTo>
                <a:lnTo>
                  <a:pt x="1839625" y="874895"/>
                </a:lnTo>
                <a:lnTo>
                  <a:pt x="1841998" y="869098"/>
                </a:lnTo>
                <a:lnTo>
                  <a:pt x="1844372" y="863301"/>
                </a:lnTo>
                <a:lnTo>
                  <a:pt x="1847274" y="857767"/>
                </a:lnTo>
                <a:lnTo>
                  <a:pt x="1850439" y="852497"/>
                </a:lnTo>
                <a:lnTo>
                  <a:pt x="1853868" y="847227"/>
                </a:lnTo>
                <a:lnTo>
                  <a:pt x="1857297" y="842221"/>
                </a:lnTo>
                <a:lnTo>
                  <a:pt x="1861254" y="837478"/>
                </a:lnTo>
                <a:lnTo>
                  <a:pt x="1865210" y="832735"/>
                </a:lnTo>
                <a:lnTo>
                  <a:pt x="1869430" y="828255"/>
                </a:lnTo>
                <a:lnTo>
                  <a:pt x="1874178" y="824039"/>
                </a:lnTo>
                <a:lnTo>
                  <a:pt x="1878662" y="820087"/>
                </a:lnTo>
                <a:lnTo>
                  <a:pt x="1883410" y="815871"/>
                </a:lnTo>
                <a:lnTo>
                  <a:pt x="1888422" y="812446"/>
                </a:lnTo>
                <a:lnTo>
                  <a:pt x="1893697" y="809020"/>
                </a:lnTo>
                <a:lnTo>
                  <a:pt x="1898973" y="805858"/>
                </a:lnTo>
                <a:lnTo>
                  <a:pt x="1904776" y="803223"/>
                </a:lnTo>
                <a:lnTo>
                  <a:pt x="1910315" y="800588"/>
                </a:lnTo>
                <a:lnTo>
                  <a:pt x="1916118" y="798480"/>
                </a:lnTo>
                <a:lnTo>
                  <a:pt x="1922184" y="796372"/>
                </a:lnTo>
                <a:lnTo>
                  <a:pt x="1928515" y="794791"/>
                </a:lnTo>
                <a:lnTo>
                  <a:pt x="1934318" y="793210"/>
                </a:lnTo>
                <a:lnTo>
                  <a:pt x="1940912" y="791893"/>
                </a:lnTo>
                <a:lnTo>
                  <a:pt x="1947242" y="791366"/>
                </a:lnTo>
                <a:lnTo>
                  <a:pt x="1953837" y="790575"/>
                </a:lnTo>
                <a:close/>
                <a:moveTo>
                  <a:pt x="671400" y="790575"/>
                </a:moveTo>
                <a:lnTo>
                  <a:pt x="677995" y="790575"/>
                </a:lnTo>
                <a:lnTo>
                  <a:pt x="684589" y="790575"/>
                </a:lnTo>
                <a:lnTo>
                  <a:pt x="691183" y="791366"/>
                </a:lnTo>
                <a:lnTo>
                  <a:pt x="697514" y="791893"/>
                </a:lnTo>
                <a:lnTo>
                  <a:pt x="703844" y="793210"/>
                </a:lnTo>
                <a:lnTo>
                  <a:pt x="710174" y="794791"/>
                </a:lnTo>
                <a:lnTo>
                  <a:pt x="716241" y="796372"/>
                </a:lnTo>
                <a:lnTo>
                  <a:pt x="722044" y="798480"/>
                </a:lnTo>
                <a:lnTo>
                  <a:pt x="728111" y="800588"/>
                </a:lnTo>
                <a:lnTo>
                  <a:pt x="733650" y="803223"/>
                </a:lnTo>
                <a:lnTo>
                  <a:pt x="739189" y="805858"/>
                </a:lnTo>
                <a:lnTo>
                  <a:pt x="744464" y="809020"/>
                </a:lnTo>
                <a:lnTo>
                  <a:pt x="750004" y="812446"/>
                </a:lnTo>
                <a:lnTo>
                  <a:pt x="755015" y="815871"/>
                </a:lnTo>
                <a:lnTo>
                  <a:pt x="759763" y="820087"/>
                </a:lnTo>
                <a:lnTo>
                  <a:pt x="764511" y="824039"/>
                </a:lnTo>
                <a:lnTo>
                  <a:pt x="768995" y="828255"/>
                </a:lnTo>
                <a:lnTo>
                  <a:pt x="772952" y="832735"/>
                </a:lnTo>
                <a:lnTo>
                  <a:pt x="777172" y="837478"/>
                </a:lnTo>
                <a:lnTo>
                  <a:pt x="781128" y="842221"/>
                </a:lnTo>
                <a:lnTo>
                  <a:pt x="784557" y="847227"/>
                </a:lnTo>
                <a:lnTo>
                  <a:pt x="787986" y="852497"/>
                </a:lnTo>
                <a:lnTo>
                  <a:pt x="791152" y="857767"/>
                </a:lnTo>
                <a:lnTo>
                  <a:pt x="794053" y="863301"/>
                </a:lnTo>
                <a:lnTo>
                  <a:pt x="796427" y="869098"/>
                </a:lnTo>
                <a:lnTo>
                  <a:pt x="798537" y="874895"/>
                </a:lnTo>
                <a:lnTo>
                  <a:pt x="800911" y="880955"/>
                </a:lnTo>
                <a:lnTo>
                  <a:pt x="802494" y="887279"/>
                </a:lnTo>
                <a:lnTo>
                  <a:pt x="803813" y="893076"/>
                </a:lnTo>
                <a:lnTo>
                  <a:pt x="805131" y="899664"/>
                </a:lnTo>
                <a:lnTo>
                  <a:pt x="805923" y="905988"/>
                </a:lnTo>
                <a:lnTo>
                  <a:pt x="806450" y="912312"/>
                </a:lnTo>
                <a:lnTo>
                  <a:pt x="806450" y="918899"/>
                </a:lnTo>
                <a:lnTo>
                  <a:pt x="806450" y="925750"/>
                </a:lnTo>
                <a:lnTo>
                  <a:pt x="805923" y="932074"/>
                </a:lnTo>
                <a:lnTo>
                  <a:pt x="805131" y="938662"/>
                </a:lnTo>
                <a:lnTo>
                  <a:pt x="803813" y="944986"/>
                </a:lnTo>
                <a:lnTo>
                  <a:pt x="802494" y="951046"/>
                </a:lnTo>
                <a:lnTo>
                  <a:pt x="800911" y="957370"/>
                </a:lnTo>
                <a:lnTo>
                  <a:pt x="798537" y="963430"/>
                </a:lnTo>
                <a:lnTo>
                  <a:pt x="796427" y="969227"/>
                </a:lnTo>
                <a:lnTo>
                  <a:pt x="794053" y="974761"/>
                </a:lnTo>
                <a:lnTo>
                  <a:pt x="791152" y="980558"/>
                </a:lnTo>
                <a:lnTo>
                  <a:pt x="787986" y="985828"/>
                </a:lnTo>
                <a:lnTo>
                  <a:pt x="784557" y="991098"/>
                </a:lnTo>
                <a:lnTo>
                  <a:pt x="781128" y="996104"/>
                </a:lnTo>
                <a:lnTo>
                  <a:pt x="777172" y="1000847"/>
                </a:lnTo>
                <a:lnTo>
                  <a:pt x="772952" y="1005590"/>
                </a:lnTo>
                <a:lnTo>
                  <a:pt x="768995" y="1009806"/>
                </a:lnTo>
                <a:lnTo>
                  <a:pt x="764511" y="1014286"/>
                </a:lnTo>
                <a:lnTo>
                  <a:pt x="759763" y="1018238"/>
                </a:lnTo>
                <a:lnTo>
                  <a:pt x="755015" y="1021927"/>
                </a:lnTo>
                <a:lnTo>
                  <a:pt x="750004" y="1025880"/>
                </a:lnTo>
                <a:lnTo>
                  <a:pt x="744464" y="1028778"/>
                </a:lnTo>
                <a:lnTo>
                  <a:pt x="739189" y="1031940"/>
                </a:lnTo>
                <a:lnTo>
                  <a:pt x="733650" y="1034839"/>
                </a:lnTo>
                <a:lnTo>
                  <a:pt x="728111" y="1037737"/>
                </a:lnTo>
                <a:lnTo>
                  <a:pt x="722044" y="1039845"/>
                </a:lnTo>
                <a:lnTo>
                  <a:pt x="716241" y="1041953"/>
                </a:lnTo>
                <a:lnTo>
                  <a:pt x="710174" y="1043534"/>
                </a:lnTo>
                <a:lnTo>
                  <a:pt x="703844" y="1045115"/>
                </a:lnTo>
                <a:lnTo>
                  <a:pt x="697514" y="1046169"/>
                </a:lnTo>
                <a:lnTo>
                  <a:pt x="691183" y="1046960"/>
                </a:lnTo>
                <a:lnTo>
                  <a:pt x="684589" y="1047750"/>
                </a:lnTo>
                <a:lnTo>
                  <a:pt x="677995" y="1047750"/>
                </a:lnTo>
                <a:lnTo>
                  <a:pt x="671400" y="1047750"/>
                </a:lnTo>
                <a:lnTo>
                  <a:pt x="664806" y="1046960"/>
                </a:lnTo>
                <a:lnTo>
                  <a:pt x="658212" y="1046169"/>
                </a:lnTo>
                <a:lnTo>
                  <a:pt x="652145" y="1045115"/>
                </a:lnTo>
                <a:lnTo>
                  <a:pt x="645815" y="1043534"/>
                </a:lnTo>
                <a:lnTo>
                  <a:pt x="639484" y="1041953"/>
                </a:lnTo>
                <a:lnTo>
                  <a:pt x="633681" y="1039845"/>
                </a:lnTo>
                <a:lnTo>
                  <a:pt x="627615" y="1037737"/>
                </a:lnTo>
                <a:lnTo>
                  <a:pt x="622076" y="1034839"/>
                </a:lnTo>
                <a:lnTo>
                  <a:pt x="616800" y="1031940"/>
                </a:lnTo>
                <a:lnTo>
                  <a:pt x="611261" y="1028778"/>
                </a:lnTo>
                <a:lnTo>
                  <a:pt x="606249" y="1025880"/>
                </a:lnTo>
                <a:lnTo>
                  <a:pt x="600710" y="1021927"/>
                </a:lnTo>
                <a:lnTo>
                  <a:pt x="596226" y="1018238"/>
                </a:lnTo>
                <a:lnTo>
                  <a:pt x="591478" y="1014286"/>
                </a:lnTo>
                <a:lnTo>
                  <a:pt x="586994" y="1009806"/>
                </a:lnTo>
                <a:lnTo>
                  <a:pt x="582774" y="1005590"/>
                </a:lnTo>
                <a:lnTo>
                  <a:pt x="578554" y="1000847"/>
                </a:lnTo>
                <a:lnTo>
                  <a:pt x="574861" y="996104"/>
                </a:lnTo>
                <a:lnTo>
                  <a:pt x="571168" y="991098"/>
                </a:lnTo>
                <a:lnTo>
                  <a:pt x="568003" y="985828"/>
                </a:lnTo>
                <a:lnTo>
                  <a:pt x="564838" y="980558"/>
                </a:lnTo>
                <a:lnTo>
                  <a:pt x="562200" y="974761"/>
                </a:lnTo>
                <a:lnTo>
                  <a:pt x="559298" y="969227"/>
                </a:lnTo>
                <a:lnTo>
                  <a:pt x="557188" y="963430"/>
                </a:lnTo>
                <a:lnTo>
                  <a:pt x="555342" y="957370"/>
                </a:lnTo>
                <a:lnTo>
                  <a:pt x="553232" y="951046"/>
                </a:lnTo>
                <a:lnTo>
                  <a:pt x="551649" y="944986"/>
                </a:lnTo>
                <a:lnTo>
                  <a:pt x="550858" y="938662"/>
                </a:lnTo>
                <a:lnTo>
                  <a:pt x="549803" y="932074"/>
                </a:lnTo>
                <a:lnTo>
                  <a:pt x="549539" y="925750"/>
                </a:lnTo>
                <a:lnTo>
                  <a:pt x="549275" y="918899"/>
                </a:lnTo>
                <a:lnTo>
                  <a:pt x="549539" y="912312"/>
                </a:lnTo>
                <a:lnTo>
                  <a:pt x="549803" y="905988"/>
                </a:lnTo>
                <a:lnTo>
                  <a:pt x="550858" y="899664"/>
                </a:lnTo>
                <a:lnTo>
                  <a:pt x="551649" y="893076"/>
                </a:lnTo>
                <a:lnTo>
                  <a:pt x="553232" y="887279"/>
                </a:lnTo>
                <a:lnTo>
                  <a:pt x="555342" y="880955"/>
                </a:lnTo>
                <a:lnTo>
                  <a:pt x="557188" y="874895"/>
                </a:lnTo>
                <a:lnTo>
                  <a:pt x="559298" y="869098"/>
                </a:lnTo>
                <a:lnTo>
                  <a:pt x="562200" y="863301"/>
                </a:lnTo>
                <a:lnTo>
                  <a:pt x="564838" y="857767"/>
                </a:lnTo>
                <a:lnTo>
                  <a:pt x="568003" y="852497"/>
                </a:lnTo>
                <a:lnTo>
                  <a:pt x="571168" y="847227"/>
                </a:lnTo>
                <a:lnTo>
                  <a:pt x="574861" y="842221"/>
                </a:lnTo>
                <a:lnTo>
                  <a:pt x="578554" y="837478"/>
                </a:lnTo>
                <a:lnTo>
                  <a:pt x="582774" y="832735"/>
                </a:lnTo>
                <a:lnTo>
                  <a:pt x="586994" y="828255"/>
                </a:lnTo>
                <a:lnTo>
                  <a:pt x="591478" y="824039"/>
                </a:lnTo>
                <a:lnTo>
                  <a:pt x="596226" y="820087"/>
                </a:lnTo>
                <a:lnTo>
                  <a:pt x="600710" y="815871"/>
                </a:lnTo>
                <a:lnTo>
                  <a:pt x="606249" y="812446"/>
                </a:lnTo>
                <a:lnTo>
                  <a:pt x="611261" y="809020"/>
                </a:lnTo>
                <a:lnTo>
                  <a:pt x="616800" y="805858"/>
                </a:lnTo>
                <a:lnTo>
                  <a:pt x="622076" y="803223"/>
                </a:lnTo>
                <a:lnTo>
                  <a:pt x="627615" y="800588"/>
                </a:lnTo>
                <a:lnTo>
                  <a:pt x="633681" y="798480"/>
                </a:lnTo>
                <a:lnTo>
                  <a:pt x="639484" y="796372"/>
                </a:lnTo>
                <a:lnTo>
                  <a:pt x="645815" y="794791"/>
                </a:lnTo>
                <a:lnTo>
                  <a:pt x="652145" y="793210"/>
                </a:lnTo>
                <a:lnTo>
                  <a:pt x="658212" y="791893"/>
                </a:lnTo>
                <a:lnTo>
                  <a:pt x="664806" y="791366"/>
                </a:lnTo>
                <a:lnTo>
                  <a:pt x="671400" y="790575"/>
                </a:lnTo>
                <a:close/>
                <a:moveTo>
                  <a:pt x="2475417" y="739775"/>
                </a:moveTo>
                <a:lnTo>
                  <a:pt x="2478057" y="739775"/>
                </a:lnTo>
                <a:lnTo>
                  <a:pt x="2645402" y="739775"/>
                </a:lnTo>
                <a:lnTo>
                  <a:pt x="2673116" y="739775"/>
                </a:lnTo>
                <a:lnTo>
                  <a:pt x="2675756" y="739775"/>
                </a:lnTo>
                <a:lnTo>
                  <a:pt x="2678131" y="740832"/>
                </a:lnTo>
                <a:lnTo>
                  <a:pt x="2680507" y="742153"/>
                </a:lnTo>
                <a:lnTo>
                  <a:pt x="2682355" y="743738"/>
                </a:lnTo>
                <a:lnTo>
                  <a:pt x="2683938" y="745588"/>
                </a:lnTo>
                <a:lnTo>
                  <a:pt x="2684994" y="747702"/>
                </a:lnTo>
                <a:lnTo>
                  <a:pt x="2685786" y="749815"/>
                </a:lnTo>
                <a:lnTo>
                  <a:pt x="2686050" y="752722"/>
                </a:lnTo>
                <a:lnTo>
                  <a:pt x="2686050" y="799752"/>
                </a:lnTo>
                <a:lnTo>
                  <a:pt x="2685786" y="808735"/>
                </a:lnTo>
                <a:lnTo>
                  <a:pt x="2684994" y="817454"/>
                </a:lnTo>
                <a:lnTo>
                  <a:pt x="2683674" y="825909"/>
                </a:lnTo>
                <a:lnTo>
                  <a:pt x="2681563" y="833835"/>
                </a:lnTo>
                <a:lnTo>
                  <a:pt x="2679451" y="841233"/>
                </a:lnTo>
                <a:lnTo>
                  <a:pt x="2677076" y="848631"/>
                </a:lnTo>
                <a:lnTo>
                  <a:pt x="2673908" y="855501"/>
                </a:lnTo>
                <a:lnTo>
                  <a:pt x="2670477" y="861578"/>
                </a:lnTo>
                <a:lnTo>
                  <a:pt x="2666782" y="867919"/>
                </a:lnTo>
                <a:lnTo>
                  <a:pt x="2662558" y="873467"/>
                </a:lnTo>
                <a:lnTo>
                  <a:pt x="2658335" y="879016"/>
                </a:lnTo>
                <a:lnTo>
                  <a:pt x="2653584" y="883772"/>
                </a:lnTo>
                <a:lnTo>
                  <a:pt x="2648569" y="888528"/>
                </a:lnTo>
                <a:lnTo>
                  <a:pt x="2643554" y="893019"/>
                </a:lnTo>
                <a:lnTo>
                  <a:pt x="2638275" y="897247"/>
                </a:lnTo>
                <a:lnTo>
                  <a:pt x="2632996" y="901210"/>
                </a:lnTo>
                <a:lnTo>
                  <a:pt x="2627453" y="904645"/>
                </a:lnTo>
                <a:lnTo>
                  <a:pt x="2621910" y="907815"/>
                </a:lnTo>
                <a:lnTo>
                  <a:pt x="2616367" y="910722"/>
                </a:lnTo>
                <a:lnTo>
                  <a:pt x="2610824" y="913364"/>
                </a:lnTo>
                <a:lnTo>
                  <a:pt x="2605017" y="915742"/>
                </a:lnTo>
                <a:lnTo>
                  <a:pt x="2599474" y="918120"/>
                </a:lnTo>
                <a:lnTo>
                  <a:pt x="2594195" y="920233"/>
                </a:lnTo>
                <a:lnTo>
                  <a:pt x="2588388" y="921819"/>
                </a:lnTo>
                <a:lnTo>
                  <a:pt x="2577830" y="924725"/>
                </a:lnTo>
                <a:lnTo>
                  <a:pt x="2568064" y="926839"/>
                </a:lnTo>
                <a:lnTo>
                  <a:pt x="2559354" y="928160"/>
                </a:lnTo>
                <a:lnTo>
                  <a:pt x="2551699" y="928688"/>
                </a:lnTo>
                <a:lnTo>
                  <a:pt x="2478057" y="928688"/>
                </a:lnTo>
                <a:lnTo>
                  <a:pt x="2475417" y="928424"/>
                </a:lnTo>
                <a:lnTo>
                  <a:pt x="2473042" y="927631"/>
                </a:lnTo>
                <a:lnTo>
                  <a:pt x="2470930" y="926574"/>
                </a:lnTo>
                <a:lnTo>
                  <a:pt x="2469082" y="924989"/>
                </a:lnTo>
                <a:lnTo>
                  <a:pt x="2467499" y="923140"/>
                </a:lnTo>
                <a:lnTo>
                  <a:pt x="2466179" y="920762"/>
                </a:lnTo>
                <a:lnTo>
                  <a:pt x="2465651" y="918648"/>
                </a:lnTo>
                <a:lnTo>
                  <a:pt x="2465387" y="915742"/>
                </a:lnTo>
                <a:lnTo>
                  <a:pt x="2465387" y="752722"/>
                </a:lnTo>
                <a:lnTo>
                  <a:pt x="2465651" y="749815"/>
                </a:lnTo>
                <a:lnTo>
                  <a:pt x="2466179" y="747702"/>
                </a:lnTo>
                <a:lnTo>
                  <a:pt x="2467499" y="745588"/>
                </a:lnTo>
                <a:lnTo>
                  <a:pt x="2469082" y="743738"/>
                </a:lnTo>
                <a:lnTo>
                  <a:pt x="2470930" y="742153"/>
                </a:lnTo>
                <a:lnTo>
                  <a:pt x="2473042" y="740832"/>
                </a:lnTo>
                <a:lnTo>
                  <a:pt x="2475417" y="739775"/>
                </a:lnTo>
                <a:close/>
                <a:moveTo>
                  <a:pt x="10355" y="739775"/>
                </a:moveTo>
                <a:lnTo>
                  <a:pt x="12745" y="739775"/>
                </a:lnTo>
                <a:lnTo>
                  <a:pt x="36378" y="739775"/>
                </a:lnTo>
                <a:lnTo>
                  <a:pt x="209505" y="739775"/>
                </a:lnTo>
                <a:lnTo>
                  <a:pt x="211895" y="739775"/>
                </a:lnTo>
                <a:lnTo>
                  <a:pt x="214550" y="740832"/>
                </a:lnTo>
                <a:lnTo>
                  <a:pt x="216409" y="742153"/>
                </a:lnTo>
                <a:lnTo>
                  <a:pt x="218533" y="743738"/>
                </a:lnTo>
                <a:lnTo>
                  <a:pt x="220126" y="745588"/>
                </a:lnTo>
                <a:lnTo>
                  <a:pt x="220923" y="747702"/>
                </a:lnTo>
                <a:lnTo>
                  <a:pt x="221985" y="749815"/>
                </a:lnTo>
                <a:lnTo>
                  <a:pt x="222250" y="752722"/>
                </a:lnTo>
                <a:lnTo>
                  <a:pt x="222250" y="915742"/>
                </a:lnTo>
                <a:lnTo>
                  <a:pt x="221985" y="916799"/>
                </a:lnTo>
                <a:lnTo>
                  <a:pt x="221719" y="919176"/>
                </a:lnTo>
                <a:lnTo>
                  <a:pt x="220657" y="921554"/>
                </a:lnTo>
                <a:lnTo>
                  <a:pt x="219595" y="923668"/>
                </a:lnTo>
                <a:lnTo>
                  <a:pt x="218002" y="925253"/>
                </a:lnTo>
                <a:lnTo>
                  <a:pt x="216143" y="926839"/>
                </a:lnTo>
                <a:lnTo>
                  <a:pt x="214019" y="927631"/>
                </a:lnTo>
                <a:lnTo>
                  <a:pt x="211629" y="928424"/>
                </a:lnTo>
                <a:lnTo>
                  <a:pt x="209505" y="928688"/>
                </a:lnTo>
                <a:lnTo>
                  <a:pt x="135421" y="928688"/>
                </a:lnTo>
                <a:lnTo>
                  <a:pt x="127721" y="928160"/>
                </a:lnTo>
                <a:lnTo>
                  <a:pt x="118427" y="926839"/>
                </a:lnTo>
                <a:lnTo>
                  <a:pt x="108868" y="924725"/>
                </a:lnTo>
                <a:lnTo>
                  <a:pt x="97981" y="921819"/>
                </a:lnTo>
                <a:lnTo>
                  <a:pt x="92671" y="920233"/>
                </a:lnTo>
                <a:lnTo>
                  <a:pt x="87095" y="918120"/>
                </a:lnTo>
                <a:lnTo>
                  <a:pt x="81253" y="915742"/>
                </a:lnTo>
                <a:lnTo>
                  <a:pt x="75677" y="913364"/>
                </a:lnTo>
                <a:lnTo>
                  <a:pt x="70101" y="910722"/>
                </a:lnTo>
                <a:lnTo>
                  <a:pt x="64524" y="907815"/>
                </a:lnTo>
                <a:lnTo>
                  <a:pt x="58948" y="904645"/>
                </a:lnTo>
                <a:lnTo>
                  <a:pt x="53372" y="901210"/>
                </a:lnTo>
                <a:lnTo>
                  <a:pt x="48061" y="897247"/>
                </a:lnTo>
                <a:lnTo>
                  <a:pt x="42751" y="893019"/>
                </a:lnTo>
                <a:lnTo>
                  <a:pt x="37706" y="888528"/>
                </a:lnTo>
                <a:lnTo>
                  <a:pt x="32926" y="883772"/>
                </a:lnTo>
                <a:lnTo>
                  <a:pt x="28146" y="879016"/>
                </a:lnTo>
                <a:lnTo>
                  <a:pt x="23898" y="873467"/>
                </a:lnTo>
                <a:lnTo>
                  <a:pt x="19649" y="867919"/>
                </a:lnTo>
                <a:lnTo>
                  <a:pt x="15932" y="861578"/>
                </a:lnTo>
                <a:lnTo>
                  <a:pt x="12480" y="855501"/>
                </a:lnTo>
                <a:lnTo>
                  <a:pt x="9293" y="848631"/>
                </a:lnTo>
                <a:lnTo>
                  <a:pt x="6638" y="841233"/>
                </a:lnTo>
                <a:lnTo>
                  <a:pt x="4248" y="833835"/>
                </a:lnTo>
                <a:lnTo>
                  <a:pt x="2390" y="825909"/>
                </a:lnTo>
                <a:lnTo>
                  <a:pt x="1062" y="817454"/>
                </a:lnTo>
                <a:lnTo>
                  <a:pt x="265" y="808735"/>
                </a:lnTo>
                <a:lnTo>
                  <a:pt x="0" y="799752"/>
                </a:lnTo>
                <a:lnTo>
                  <a:pt x="0" y="752722"/>
                </a:lnTo>
                <a:lnTo>
                  <a:pt x="265" y="749815"/>
                </a:lnTo>
                <a:lnTo>
                  <a:pt x="1062" y="747702"/>
                </a:lnTo>
                <a:lnTo>
                  <a:pt x="2124" y="745588"/>
                </a:lnTo>
                <a:lnTo>
                  <a:pt x="3717" y="743738"/>
                </a:lnTo>
                <a:lnTo>
                  <a:pt x="5576" y="742153"/>
                </a:lnTo>
                <a:lnTo>
                  <a:pt x="7700" y="740832"/>
                </a:lnTo>
                <a:lnTo>
                  <a:pt x="10355" y="739775"/>
                </a:lnTo>
                <a:close/>
                <a:moveTo>
                  <a:pt x="36512" y="649288"/>
                </a:moveTo>
                <a:lnTo>
                  <a:pt x="2192337" y="651133"/>
                </a:lnTo>
                <a:lnTo>
                  <a:pt x="2190750" y="915988"/>
                </a:lnTo>
                <a:lnTo>
                  <a:pt x="2127514" y="915988"/>
                </a:lnTo>
                <a:lnTo>
                  <a:pt x="2127250" y="907555"/>
                </a:lnTo>
                <a:lnTo>
                  <a:pt x="2126456" y="899385"/>
                </a:lnTo>
                <a:lnTo>
                  <a:pt x="2125397" y="890952"/>
                </a:lnTo>
                <a:lnTo>
                  <a:pt x="2123810" y="882782"/>
                </a:lnTo>
                <a:lnTo>
                  <a:pt x="2121958" y="875140"/>
                </a:lnTo>
                <a:lnTo>
                  <a:pt x="2119312" y="867234"/>
                </a:lnTo>
                <a:lnTo>
                  <a:pt x="2116931" y="859855"/>
                </a:lnTo>
                <a:lnTo>
                  <a:pt x="2113756" y="852212"/>
                </a:lnTo>
                <a:lnTo>
                  <a:pt x="2110316" y="844833"/>
                </a:lnTo>
                <a:lnTo>
                  <a:pt x="2106877" y="837981"/>
                </a:lnTo>
                <a:lnTo>
                  <a:pt x="2102643" y="831129"/>
                </a:lnTo>
                <a:lnTo>
                  <a:pt x="2098410" y="824277"/>
                </a:lnTo>
                <a:lnTo>
                  <a:pt x="2093647" y="817952"/>
                </a:lnTo>
                <a:lnTo>
                  <a:pt x="2088620" y="811627"/>
                </a:lnTo>
                <a:lnTo>
                  <a:pt x="2083329" y="805829"/>
                </a:lnTo>
                <a:lnTo>
                  <a:pt x="2078037" y="800032"/>
                </a:lnTo>
                <a:lnTo>
                  <a:pt x="2071952" y="794497"/>
                </a:lnTo>
                <a:lnTo>
                  <a:pt x="2066131" y="789490"/>
                </a:lnTo>
                <a:lnTo>
                  <a:pt x="2059781" y="784483"/>
                </a:lnTo>
                <a:lnTo>
                  <a:pt x="2053166" y="780266"/>
                </a:lnTo>
                <a:lnTo>
                  <a:pt x="2046552" y="775786"/>
                </a:lnTo>
                <a:lnTo>
                  <a:pt x="2039408" y="771833"/>
                </a:lnTo>
                <a:lnTo>
                  <a:pt x="2032529" y="768144"/>
                </a:lnTo>
                <a:lnTo>
                  <a:pt x="2025120" y="764718"/>
                </a:lnTo>
                <a:lnTo>
                  <a:pt x="2017447" y="762082"/>
                </a:lnTo>
                <a:lnTo>
                  <a:pt x="2010039" y="759447"/>
                </a:lnTo>
                <a:lnTo>
                  <a:pt x="2001837" y="757339"/>
                </a:lnTo>
                <a:lnTo>
                  <a:pt x="1993900" y="755494"/>
                </a:lnTo>
                <a:lnTo>
                  <a:pt x="1985697" y="753913"/>
                </a:lnTo>
                <a:lnTo>
                  <a:pt x="1977231" y="752858"/>
                </a:lnTo>
                <a:lnTo>
                  <a:pt x="1969293" y="752331"/>
                </a:lnTo>
                <a:lnTo>
                  <a:pt x="1960562" y="752068"/>
                </a:lnTo>
                <a:lnTo>
                  <a:pt x="1952096" y="752331"/>
                </a:lnTo>
                <a:lnTo>
                  <a:pt x="1943629" y="752858"/>
                </a:lnTo>
                <a:lnTo>
                  <a:pt x="1935427" y="753913"/>
                </a:lnTo>
                <a:lnTo>
                  <a:pt x="1927225" y="755494"/>
                </a:lnTo>
                <a:lnTo>
                  <a:pt x="1919023" y="757339"/>
                </a:lnTo>
                <a:lnTo>
                  <a:pt x="1911350" y="759447"/>
                </a:lnTo>
                <a:lnTo>
                  <a:pt x="1903677" y="762082"/>
                </a:lnTo>
                <a:lnTo>
                  <a:pt x="1896268" y="764718"/>
                </a:lnTo>
                <a:lnTo>
                  <a:pt x="1888596" y="768144"/>
                </a:lnTo>
                <a:lnTo>
                  <a:pt x="1881452" y="771833"/>
                </a:lnTo>
                <a:lnTo>
                  <a:pt x="1874573" y="775786"/>
                </a:lnTo>
                <a:lnTo>
                  <a:pt x="1867958" y="780266"/>
                </a:lnTo>
                <a:lnTo>
                  <a:pt x="1861343" y="784483"/>
                </a:lnTo>
                <a:lnTo>
                  <a:pt x="1854993" y="789490"/>
                </a:lnTo>
                <a:lnTo>
                  <a:pt x="1849173" y="794497"/>
                </a:lnTo>
                <a:lnTo>
                  <a:pt x="1843087" y="800032"/>
                </a:lnTo>
                <a:lnTo>
                  <a:pt x="1837796" y="805829"/>
                </a:lnTo>
                <a:lnTo>
                  <a:pt x="1832504" y="811627"/>
                </a:lnTo>
                <a:lnTo>
                  <a:pt x="1827477" y="817952"/>
                </a:lnTo>
                <a:lnTo>
                  <a:pt x="1822714" y="824277"/>
                </a:lnTo>
                <a:lnTo>
                  <a:pt x="1818481" y="831129"/>
                </a:lnTo>
                <a:lnTo>
                  <a:pt x="1814248" y="837981"/>
                </a:lnTo>
                <a:lnTo>
                  <a:pt x="1810543" y="844833"/>
                </a:lnTo>
                <a:lnTo>
                  <a:pt x="1807368" y="852212"/>
                </a:lnTo>
                <a:lnTo>
                  <a:pt x="1804458" y="859855"/>
                </a:lnTo>
                <a:lnTo>
                  <a:pt x="1801548" y="867234"/>
                </a:lnTo>
                <a:lnTo>
                  <a:pt x="1799431" y="875140"/>
                </a:lnTo>
                <a:lnTo>
                  <a:pt x="1797579" y="882782"/>
                </a:lnTo>
                <a:lnTo>
                  <a:pt x="1795991" y="890952"/>
                </a:lnTo>
                <a:lnTo>
                  <a:pt x="1794668" y="899385"/>
                </a:lnTo>
                <a:lnTo>
                  <a:pt x="1793875" y="907555"/>
                </a:lnTo>
                <a:lnTo>
                  <a:pt x="1793346" y="915988"/>
                </a:lnTo>
                <a:lnTo>
                  <a:pt x="845343" y="915988"/>
                </a:lnTo>
                <a:lnTo>
                  <a:pt x="844814" y="907555"/>
                </a:lnTo>
                <a:lnTo>
                  <a:pt x="844021" y="899385"/>
                </a:lnTo>
                <a:lnTo>
                  <a:pt x="842698" y="890952"/>
                </a:lnTo>
                <a:lnTo>
                  <a:pt x="841110" y="882782"/>
                </a:lnTo>
                <a:lnTo>
                  <a:pt x="839258" y="875140"/>
                </a:lnTo>
                <a:lnTo>
                  <a:pt x="837141" y="867234"/>
                </a:lnTo>
                <a:lnTo>
                  <a:pt x="834231" y="859855"/>
                </a:lnTo>
                <a:lnTo>
                  <a:pt x="831321" y="852212"/>
                </a:lnTo>
                <a:lnTo>
                  <a:pt x="827881" y="844833"/>
                </a:lnTo>
                <a:lnTo>
                  <a:pt x="824177" y="837981"/>
                </a:lnTo>
                <a:lnTo>
                  <a:pt x="820208" y="831129"/>
                </a:lnTo>
                <a:lnTo>
                  <a:pt x="815710" y="824277"/>
                </a:lnTo>
                <a:lnTo>
                  <a:pt x="810948" y="817952"/>
                </a:lnTo>
                <a:lnTo>
                  <a:pt x="805921" y="811627"/>
                </a:lnTo>
                <a:lnTo>
                  <a:pt x="800893" y="805829"/>
                </a:lnTo>
                <a:lnTo>
                  <a:pt x="795337" y="800032"/>
                </a:lnTo>
                <a:lnTo>
                  <a:pt x="789781" y="794497"/>
                </a:lnTo>
                <a:lnTo>
                  <a:pt x="783431" y="789490"/>
                </a:lnTo>
                <a:lnTo>
                  <a:pt x="777081" y="784483"/>
                </a:lnTo>
                <a:lnTo>
                  <a:pt x="770996" y="780266"/>
                </a:lnTo>
                <a:lnTo>
                  <a:pt x="764116" y="775786"/>
                </a:lnTo>
                <a:lnTo>
                  <a:pt x="757237" y="771833"/>
                </a:lnTo>
                <a:lnTo>
                  <a:pt x="749829" y="768144"/>
                </a:lnTo>
                <a:lnTo>
                  <a:pt x="742685" y="764718"/>
                </a:lnTo>
                <a:lnTo>
                  <a:pt x="735277" y="762082"/>
                </a:lnTo>
                <a:lnTo>
                  <a:pt x="727339" y="759447"/>
                </a:lnTo>
                <a:lnTo>
                  <a:pt x="719402" y="757339"/>
                </a:lnTo>
                <a:lnTo>
                  <a:pt x="711464" y="755494"/>
                </a:lnTo>
                <a:lnTo>
                  <a:pt x="703262" y="753913"/>
                </a:lnTo>
                <a:lnTo>
                  <a:pt x="695060" y="752858"/>
                </a:lnTo>
                <a:lnTo>
                  <a:pt x="686593" y="752331"/>
                </a:lnTo>
                <a:lnTo>
                  <a:pt x="678127" y="752068"/>
                </a:lnTo>
                <a:lnTo>
                  <a:pt x="669660" y="752331"/>
                </a:lnTo>
                <a:lnTo>
                  <a:pt x="661193" y="752858"/>
                </a:lnTo>
                <a:lnTo>
                  <a:pt x="652727" y="753913"/>
                </a:lnTo>
                <a:lnTo>
                  <a:pt x="644525" y="755494"/>
                </a:lnTo>
                <a:lnTo>
                  <a:pt x="636852" y="757339"/>
                </a:lnTo>
                <a:lnTo>
                  <a:pt x="628914" y="759447"/>
                </a:lnTo>
                <a:lnTo>
                  <a:pt x="620977" y="762082"/>
                </a:lnTo>
                <a:lnTo>
                  <a:pt x="613568" y="764718"/>
                </a:lnTo>
                <a:lnTo>
                  <a:pt x="606425" y="768144"/>
                </a:lnTo>
                <a:lnTo>
                  <a:pt x="599281" y="771833"/>
                </a:lnTo>
                <a:lnTo>
                  <a:pt x="592137" y="775786"/>
                </a:lnTo>
                <a:lnTo>
                  <a:pt x="585258" y="780266"/>
                </a:lnTo>
                <a:lnTo>
                  <a:pt x="578908" y="784483"/>
                </a:lnTo>
                <a:lnTo>
                  <a:pt x="572558" y="789490"/>
                </a:lnTo>
                <a:lnTo>
                  <a:pt x="566473" y="794497"/>
                </a:lnTo>
                <a:lnTo>
                  <a:pt x="560652" y="800032"/>
                </a:lnTo>
                <a:lnTo>
                  <a:pt x="555360" y="805829"/>
                </a:lnTo>
                <a:lnTo>
                  <a:pt x="550068" y="811627"/>
                </a:lnTo>
                <a:lnTo>
                  <a:pt x="545041" y="817952"/>
                </a:lnTo>
                <a:lnTo>
                  <a:pt x="540279" y="824277"/>
                </a:lnTo>
                <a:lnTo>
                  <a:pt x="535781" y="831129"/>
                </a:lnTo>
                <a:lnTo>
                  <a:pt x="532077" y="837981"/>
                </a:lnTo>
                <a:lnTo>
                  <a:pt x="528373" y="844833"/>
                </a:lnTo>
                <a:lnTo>
                  <a:pt x="524933" y="852212"/>
                </a:lnTo>
                <a:lnTo>
                  <a:pt x="521758" y="859855"/>
                </a:lnTo>
                <a:lnTo>
                  <a:pt x="519112" y="867234"/>
                </a:lnTo>
                <a:lnTo>
                  <a:pt x="516731" y="875140"/>
                </a:lnTo>
                <a:lnTo>
                  <a:pt x="514879" y="882782"/>
                </a:lnTo>
                <a:lnTo>
                  <a:pt x="513291" y="890952"/>
                </a:lnTo>
                <a:lnTo>
                  <a:pt x="511968" y="899385"/>
                </a:lnTo>
                <a:lnTo>
                  <a:pt x="511439" y="907555"/>
                </a:lnTo>
                <a:lnTo>
                  <a:pt x="511175" y="915988"/>
                </a:lnTo>
                <a:lnTo>
                  <a:pt x="255323" y="915988"/>
                </a:lnTo>
                <a:lnTo>
                  <a:pt x="255323" y="914934"/>
                </a:lnTo>
                <a:lnTo>
                  <a:pt x="255323" y="752331"/>
                </a:lnTo>
                <a:lnTo>
                  <a:pt x="255058" y="747324"/>
                </a:lnTo>
                <a:lnTo>
                  <a:pt x="254264" y="743107"/>
                </a:lnTo>
                <a:lnTo>
                  <a:pt x="253471" y="738364"/>
                </a:lnTo>
                <a:lnTo>
                  <a:pt x="251883" y="734147"/>
                </a:lnTo>
                <a:lnTo>
                  <a:pt x="249766" y="730194"/>
                </a:lnTo>
                <a:lnTo>
                  <a:pt x="247385" y="726505"/>
                </a:lnTo>
                <a:lnTo>
                  <a:pt x="244739" y="722552"/>
                </a:lnTo>
                <a:lnTo>
                  <a:pt x="241829" y="719653"/>
                </a:lnTo>
                <a:lnTo>
                  <a:pt x="238389" y="716490"/>
                </a:lnTo>
                <a:lnTo>
                  <a:pt x="234950" y="713591"/>
                </a:lnTo>
                <a:lnTo>
                  <a:pt x="230981" y="711483"/>
                </a:lnTo>
                <a:lnTo>
                  <a:pt x="226748" y="709638"/>
                </a:lnTo>
                <a:lnTo>
                  <a:pt x="222779" y="708057"/>
                </a:lnTo>
                <a:lnTo>
                  <a:pt x="218281" y="706739"/>
                </a:lnTo>
                <a:lnTo>
                  <a:pt x="213518" y="706212"/>
                </a:lnTo>
                <a:lnTo>
                  <a:pt x="209021" y="705949"/>
                </a:lnTo>
                <a:lnTo>
                  <a:pt x="36512" y="705949"/>
                </a:lnTo>
                <a:lnTo>
                  <a:pt x="36512" y="649288"/>
                </a:lnTo>
                <a:close/>
                <a:moveTo>
                  <a:pt x="2121429" y="100513"/>
                </a:moveTo>
                <a:lnTo>
                  <a:pt x="2120371" y="332221"/>
                </a:lnTo>
                <a:lnTo>
                  <a:pt x="2134658" y="334602"/>
                </a:lnTo>
                <a:lnTo>
                  <a:pt x="2148946" y="337247"/>
                </a:lnTo>
                <a:lnTo>
                  <a:pt x="2163233" y="340156"/>
                </a:lnTo>
                <a:lnTo>
                  <a:pt x="2177521" y="343330"/>
                </a:lnTo>
                <a:lnTo>
                  <a:pt x="2191808" y="346769"/>
                </a:lnTo>
                <a:lnTo>
                  <a:pt x="2206096" y="350207"/>
                </a:lnTo>
                <a:lnTo>
                  <a:pt x="2220648" y="354175"/>
                </a:lnTo>
                <a:lnTo>
                  <a:pt x="2234935" y="358143"/>
                </a:lnTo>
                <a:lnTo>
                  <a:pt x="2263510" y="366607"/>
                </a:lnTo>
                <a:lnTo>
                  <a:pt x="2292085" y="375600"/>
                </a:lnTo>
                <a:lnTo>
                  <a:pt x="2320396" y="385387"/>
                </a:lnTo>
                <a:lnTo>
                  <a:pt x="2347912" y="395703"/>
                </a:lnTo>
                <a:lnTo>
                  <a:pt x="2375164" y="406283"/>
                </a:lnTo>
                <a:lnTo>
                  <a:pt x="2402152" y="417128"/>
                </a:lnTo>
                <a:lnTo>
                  <a:pt x="2428081" y="427973"/>
                </a:lnTo>
                <a:lnTo>
                  <a:pt x="2453746" y="439346"/>
                </a:lnTo>
                <a:lnTo>
                  <a:pt x="2478352" y="450456"/>
                </a:lnTo>
                <a:lnTo>
                  <a:pt x="2502164" y="461565"/>
                </a:lnTo>
                <a:lnTo>
                  <a:pt x="2524919" y="472410"/>
                </a:lnTo>
                <a:lnTo>
                  <a:pt x="2546879" y="483519"/>
                </a:lnTo>
                <a:lnTo>
                  <a:pt x="2441575" y="188594"/>
                </a:lnTo>
                <a:lnTo>
                  <a:pt x="2431786" y="183039"/>
                </a:lnTo>
                <a:lnTo>
                  <a:pt x="2422260" y="177484"/>
                </a:lnTo>
                <a:lnTo>
                  <a:pt x="2412471" y="172194"/>
                </a:lnTo>
                <a:lnTo>
                  <a:pt x="2402416" y="167169"/>
                </a:lnTo>
                <a:lnTo>
                  <a:pt x="2392362" y="162672"/>
                </a:lnTo>
                <a:lnTo>
                  <a:pt x="2382308" y="158175"/>
                </a:lnTo>
                <a:lnTo>
                  <a:pt x="2372254" y="153679"/>
                </a:lnTo>
                <a:lnTo>
                  <a:pt x="2361935" y="149711"/>
                </a:lnTo>
                <a:lnTo>
                  <a:pt x="2351881" y="145743"/>
                </a:lnTo>
                <a:lnTo>
                  <a:pt x="2341562" y="141776"/>
                </a:lnTo>
                <a:lnTo>
                  <a:pt x="2331244" y="138337"/>
                </a:lnTo>
                <a:lnTo>
                  <a:pt x="2320660" y="135428"/>
                </a:lnTo>
                <a:lnTo>
                  <a:pt x="2300023" y="129080"/>
                </a:lnTo>
                <a:lnTo>
                  <a:pt x="2279121" y="123789"/>
                </a:lnTo>
                <a:lnTo>
                  <a:pt x="2258483" y="119028"/>
                </a:lnTo>
                <a:lnTo>
                  <a:pt x="2237846" y="114532"/>
                </a:lnTo>
                <a:lnTo>
                  <a:pt x="2217473" y="111093"/>
                </a:lnTo>
                <a:lnTo>
                  <a:pt x="2197364" y="107919"/>
                </a:lnTo>
                <a:lnTo>
                  <a:pt x="2177521" y="105538"/>
                </a:lnTo>
                <a:lnTo>
                  <a:pt x="2158471" y="103422"/>
                </a:lnTo>
                <a:lnTo>
                  <a:pt x="2139685" y="101835"/>
                </a:lnTo>
                <a:lnTo>
                  <a:pt x="2121429" y="100513"/>
                </a:lnTo>
                <a:close/>
                <a:moveTo>
                  <a:pt x="481012" y="100513"/>
                </a:moveTo>
                <a:lnTo>
                  <a:pt x="154516" y="100777"/>
                </a:lnTo>
                <a:lnTo>
                  <a:pt x="154516" y="317938"/>
                </a:lnTo>
                <a:lnTo>
                  <a:pt x="479689" y="318996"/>
                </a:lnTo>
                <a:lnTo>
                  <a:pt x="481012" y="100513"/>
                </a:lnTo>
                <a:close/>
                <a:moveTo>
                  <a:pt x="879475" y="99984"/>
                </a:moveTo>
                <a:lnTo>
                  <a:pt x="527579" y="100513"/>
                </a:lnTo>
                <a:lnTo>
                  <a:pt x="526521" y="319260"/>
                </a:lnTo>
                <a:lnTo>
                  <a:pt x="878152" y="320318"/>
                </a:lnTo>
                <a:lnTo>
                  <a:pt x="879475" y="99984"/>
                </a:lnTo>
                <a:close/>
                <a:moveTo>
                  <a:pt x="1277673" y="99190"/>
                </a:moveTo>
                <a:lnTo>
                  <a:pt x="926042" y="99984"/>
                </a:lnTo>
                <a:lnTo>
                  <a:pt x="925248" y="320318"/>
                </a:lnTo>
                <a:lnTo>
                  <a:pt x="1276879" y="321112"/>
                </a:lnTo>
                <a:lnTo>
                  <a:pt x="1277673" y="99190"/>
                </a:lnTo>
                <a:close/>
                <a:moveTo>
                  <a:pt x="1676400" y="98661"/>
                </a:moveTo>
                <a:lnTo>
                  <a:pt x="1324769" y="99190"/>
                </a:lnTo>
                <a:lnTo>
                  <a:pt x="1323446" y="321376"/>
                </a:lnTo>
                <a:lnTo>
                  <a:pt x="1675077" y="322434"/>
                </a:lnTo>
                <a:lnTo>
                  <a:pt x="1676400" y="98661"/>
                </a:lnTo>
                <a:close/>
                <a:moveTo>
                  <a:pt x="2024327" y="97603"/>
                </a:moveTo>
                <a:lnTo>
                  <a:pt x="1988608" y="98132"/>
                </a:lnTo>
                <a:lnTo>
                  <a:pt x="1976966" y="98132"/>
                </a:lnTo>
                <a:lnTo>
                  <a:pt x="1969029" y="98397"/>
                </a:lnTo>
                <a:lnTo>
                  <a:pt x="1963473" y="98397"/>
                </a:lnTo>
                <a:lnTo>
                  <a:pt x="1723231" y="98661"/>
                </a:lnTo>
                <a:lnTo>
                  <a:pt x="1721908" y="322434"/>
                </a:lnTo>
                <a:lnTo>
                  <a:pt x="2015066" y="322699"/>
                </a:lnTo>
                <a:lnTo>
                  <a:pt x="2029354" y="322963"/>
                </a:lnTo>
                <a:lnTo>
                  <a:pt x="2044171" y="323757"/>
                </a:lnTo>
                <a:lnTo>
                  <a:pt x="2058987" y="324550"/>
                </a:lnTo>
                <a:lnTo>
                  <a:pt x="2073540" y="326137"/>
                </a:lnTo>
                <a:lnTo>
                  <a:pt x="2074862" y="98397"/>
                </a:lnTo>
                <a:lnTo>
                  <a:pt x="2047875" y="97603"/>
                </a:lnTo>
                <a:lnTo>
                  <a:pt x="2024327" y="97603"/>
                </a:lnTo>
                <a:close/>
                <a:moveTo>
                  <a:pt x="140494" y="0"/>
                </a:moveTo>
                <a:lnTo>
                  <a:pt x="2061369" y="0"/>
                </a:lnTo>
                <a:lnTo>
                  <a:pt x="2078302" y="265"/>
                </a:lnTo>
                <a:lnTo>
                  <a:pt x="2098675" y="1587"/>
                </a:lnTo>
                <a:lnTo>
                  <a:pt x="2122487" y="3439"/>
                </a:lnTo>
                <a:lnTo>
                  <a:pt x="2148946" y="6613"/>
                </a:lnTo>
                <a:lnTo>
                  <a:pt x="2162704" y="8200"/>
                </a:lnTo>
                <a:lnTo>
                  <a:pt x="2176992" y="10316"/>
                </a:lnTo>
                <a:lnTo>
                  <a:pt x="2192073" y="12696"/>
                </a:lnTo>
                <a:lnTo>
                  <a:pt x="2207154" y="15341"/>
                </a:lnTo>
                <a:lnTo>
                  <a:pt x="2222500" y="18516"/>
                </a:lnTo>
                <a:lnTo>
                  <a:pt x="2238110" y="21954"/>
                </a:lnTo>
                <a:lnTo>
                  <a:pt x="2253721" y="25393"/>
                </a:lnTo>
                <a:lnTo>
                  <a:pt x="2269596" y="29360"/>
                </a:lnTo>
                <a:lnTo>
                  <a:pt x="2285206" y="33328"/>
                </a:lnTo>
                <a:lnTo>
                  <a:pt x="2300816" y="38089"/>
                </a:lnTo>
                <a:lnTo>
                  <a:pt x="2316162" y="43115"/>
                </a:lnTo>
                <a:lnTo>
                  <a:pt x="2331244" y="48405"/>
                </a:lnTo>
                <a:lnTo>
                  <a:pt x="2346060" y="54489"/>
                </a:lnTo>
                <a:lnTo>
                  <a:pt x="2360348" y="60837"/>
                </a:lnTo>
                <a:lnTo>
                  <a:pt x="2374371" y="66920"/>
                </a:lnTo>
                <a:lnTo>
                  <a:pt x="2387864" y="74327"/>
                </a:lnTo>
                <a:lnTo>
                  <a:pt x="2400829" y="81468"/>
                </a:lnTo>
                <a:lnTo>
                  <a:pt x="2407179" y="85436"/>
                </a:lnTo>
                <a:lnTo>
                  <a:pt x="2413000" y="89668"/>
                </a:lnTo>
                <a:lnTo>
                  <a:pt x="2418556" y="93636"/>
                </a:lnTo>
                <a:lnTo>
                  <a:pt x="2424377" y="97603"/>
                </a:lnTo>
                <a:lnTo>
                  <a:pt x="2429933" y="102100"/>
                </a:lnTo>
                <a:lnTo>
                  <a:pt x="2434960" y="106596"/>
                </a:lnTo>
                <a:lnTo>
                  <a:pt x="2439988" y="111093"/>
                </a:lnTo>
                <a:lnTo>
                  <a:pt x="2445014" y="115590"/>
                </a:lnTo>
                <a:lnTo>
                  <a:pt x="2449512" y="120615"/>
                </a:lnTo>
                <a:lnTo>
                  <a:pt x="2453746" y="125376"/>
                </a:lnTo>
                <a:lnTo>
                  <a:pt x="2457979" y="130667"/>
                </a:lnTo>
                <a:lnTo>
                  <a:pt x="2461683" y="135692"/>
                </a:lnTo>
                <a:lnTo>
                  <a:pt x="2465123" y="140982"/>
                </a:lnTo>
                <a:lnTo>
                  <a:pt x="2468298" y="146272"/>
                </a:lnTo>
                <a:lnTo>
                  <a:pt x="2471738" y="152356"/>
                </a:lnTo>
                <a:lnTo>
                  <a:pt x="2473590" y="155001"/>
                </a:lnTo>
                <a:lnTo>
                  <a:pt x="2475442" y="157646"/>
                </a:lnTo>
                <a:lnTo>
                  <a:pt x="2477558" y="162672"/>
                </a:lnTo>
                <a:lnTo>
                  <a:pt x="2484702" y="179071"/>
                </a:lnTo>
                <a:lnTo>
                  <a:pt x="2485496" y="180658"/>
                </a:lnTo>
                <a:lnTo>
                  <a:pt x="2486025" y="181716"/>
                </a:lnTo>
                <a:lnTo>
                  <a:pt x="2505869" y="235940"/>
                </a:lnTo>
                <a:lnTo>
                  <a:pt x="2547144" y="350736"/>
                </a:lnTo>
                <a:lnTo>
                  <a:pt x="2606940" y="515789"/>
                </a:lnTo>
                <a:lnTo>
                  <a:pt x="2607469" y="516582"/>
                </a:lnTo>
                <a:lnTo>
                  <a:pt x="2607733" y="517111"/>
                </a:lnTo>
                <a:lnTo>
                  <a:pt x="2607733" y="517376"/>
                </a:lnTo>
                <a:lnTo>
                  <a:pt x="2610644" y="526105"/>
                </a:lnTo>
                <a:lnTo>
                  <a:pt x="2613025" y="535627"/>
                </a:lnTo>
                <a:lnTo>
                  <a:pt x="2615406" y="545414"/>
                </a:lnTo>
                <a:lnTo>
                  <a:pt x="2618052" y="556523"/>
                </a:lnTo>
                <a:lnTo>
                  <a:pt x="2622550" y="579271"/>
                </a:lnTo>
                <a:lnTo>
                  <a:pt x="2626783" y="603870"/>
                </a:lnTo>
                <a:lnTo>
                  <a:pt x="2631017" y="629262"/>
                </a:lnTo>
                <a:lnTo>
                  <a:pt x="2634986" y="654920"/>
                </a:lnTo>
                <a:lnTo>
                  <a:pt x="2638425" y="680312"/>
                </a:lnTo>
                <a:lnTo>
                  <a:pt x="2641600" y="705176"/>
                </a:lnTo>
                <a:lnTo>
                  <a:pt x="2477558" y="705176"/>
                </a:lnTo>
                <a:lnTo>
                  <a:pt x="2472796" y="705441"/>
                </a:lnTo>
                <a:lnTo>
                  <a:pt x="2468298" y="705970"/>
                </a:lnTo>
                <a:lnTo>
                  <a:pt x="2463800" y="707292"/>
                </a:lnTo>
                <a:lnTo>
                  <a:pt x="2459567" y="708879"/>
                </a:lnTo>
                <a:lnTo>
                  <a:pt x="2455333" y="710731"/>
                </a:lnTo>
                <a:lnTo>
                  <a:pt x="2451629" y="712847"/>
                </a:lnTo>
                <a:lnTo>
                  <a:pt x="2447925" y="715756"/>
                </a:lnTo>
                <a:lnTo>
                  <a:pt x="2444750" y="718930"/>
                </a:lnTo>
                <a:lnTo>
                  <a:pt x="2441575" y="721840"/>
                </a:lnTo>
                <a:lnTo>
                  <a:pt x="2438664" y="725808"/>
                </a:lnTo>
                <a:lnTo>
                  <a:pt x="2436548" y="729511"/>
                </a:lnTo>
                <a:lnTo>
                  <a:pt x="2434696" y="733478"/>
                </a:lnTo>
                <a:lnTo>
                  <a:pt x="2433108" y="737710"/>
                </a:lnTo>
                <a:lnTo>
                  <a:pt x="2431786" y="742472"/>
                </a:lnTo>
                <a:lnTo>
                  <a:pt x="2431256" y="746704"/>
                </a:lnTo>
                <a:lnTo>
                  <a:pt x="2430992" y="751729"/>
                </a:lnTo>
                <a:lnTo>
                  <a:pt x="2430992" y="914930"/>
                </a:lnTo>
                <a:lnTo>
                  <a:pt x="2430992" y="915988"/>
                </a:lnTo>
                <a:lnTo>
                  <a:pt x="2229908" y="915988"/>
                </a:lnTo>
                <a:lnTo>
                  <a:pt x="2231496" y="641694"/>
                </a:lnTo>
                <a:lnTo>
                  <a:pt x="2231496" y="637462"/>
                </a:lnTo>
                <a:lnTo>
                  <a:pt x="2230966" y="633230"/>
                </a:lnTo>
                <a:lnTo>
                  <a:pt x="2229908" y="629792"/>
                </a:lnTo>
                <a:lnTo>
                  <a:pt x="2228850" y="626617"/>
                </a:lnTo>
                <a:lnTo>
                  <a:pt x="2227527" y="623972"/>
                </a:lnTo>
                <a:lnTo>
                  <a:pt x="2225675" y="621327"/>
                </a:lnTo>
                <a:lnTo>
                  <a:pt x="2223294" y="619211"/>
                </a:lnTo>
                <a:lnTo>
                  <a:pt x="2221177" y="617360"/>
                </a:lnTo>
                <a:lnTo>
                  <a:pt x="2218266" y="615773"/>
                </a:lnTo>
                <a:lnTo>
                  <a:pt x="2215621" y="614450"/>
                </a:lnTo>
                <a:lnTo>
                  <a:pt x="2212446" y="613657"/>
                </a:lnTo>
                <a:lnTo>
                  <a:pt x="2209271" y="612599"/>
                </a:lnTo>
                <a:lnTo>
                  <a:pt x="2205831" y="612070"/>
                </a:lnTo>
                <a:lnTo>
                  <a:pt x="2202127" y="611276"/>
                </a:lnTo>
                <a:lnTo>
                  <a:pt x="2194190" y="611011"/>
                </a:lnTo>
                <a:lnTo>
                  <a:pt x="36512" y="609160"/>
                </a:lnTo>
                <a:lnTo>
                  <a:pt x="36512" y="77236"/>
                </a:lnTo>
                <a:lnTo>
                  <a:pt x="37041" y="73533"/>
                </a:lnTo>
                <a:lnTo>
                  <a:pt x="38364" y="69565"/>
                </a:lnTo>
                <a:lnTo>
                  <a:pt x="40216" y="64540"/>
                </a:lnTo>
                <a:lnTo>
                  <a:pt x="42598" y="58456"/>
                </a:lnTo>
                <a:lnTo>
                  <a:pt x="46037" y="51843"/>
                </a:lnTo>
                <a:lnTo>
                  <a:pt x="50006" y="44966"/>
                </a:lnTo>
                <a:lnTo>
                  <a:pt x="52123" y="41528"/>
                </a:lnTo>
                <a:lnTo>
                  <a:pt x="55033" y="37825"/>
                </a:lnTo>
                <a:lnTo>
                  <a:pt x="57944" y="34386"/>
                </a:lnTo>
                <a:lnTo>
                  <a:pt x="60854" y="30947"/>
                </a:lnTo>
                <a:lnTo>
                  <a:pt x="64558" y="27244"/>
                </a:lnTo>
                <a:lnTo>
                  <a:pt x="68262" y="24070"/>
                </a:lnTo>
                <a:lnTo>
                  <a:pt x="72231" y="20632"/>
                </a:lnTo>
                <a:lnTo>
                  <a:pt x="76729" y="17458"/>
                </a:lnTo>
                <a:lnTo>
                  <a:pt x="81227" y="14548"/>
                </a:lnTo>
                <a:lnTo>
                  <a:pt x="86254" y="11903"/>
                </a:lnTo>
                <a:lnTo>
                  <a:pt x="92075" y="9258"/>
                </a:lnTo>
                <a:lnTo>
                  <a:pt x="97631" y="6877"/>
                </a:lnTo>
                <a:lnTo>
                  <a:pt x="103981" y="5026"/>
                </a:lnTo>
                <a:lnTo>
                  <a:pt x="110596" y="3174"/>
                </a:lnTo>
                <a:lnTo>
                  <a:pt x="117475" y="1852"/>
                </a:lnTo>
                <a:lnTo>
                  <a:pt x="124619" y="794"/>
                </a:lnTo>
                <a:lnTo>
                  <a:pt x="132556" y="265"/>
                </a:lnTo>
                <a:lnTo>
                  <a:pt x="140494"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2" name="TextBox 11"/>
          <p:cNvSpPr txBox="1"/>
          <p:nvPr/>
        </p:nvSpPr>
        <p:spPr>
          <a:xfrm>
            <a:off x="530303" y="343135"/>
            <a:ext cx="7366120"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基础平台建设解决的问题：出行</a:t>
            </a:r>
            <a:endParaRPr lang="en-US" altLang="en-US" sz="40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2874513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7410386" y="2465936"/>
            <a:ext cx="0" cy="3589698"/>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20" name="图片 19" descr="33.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327340" y="6065977"/>
            <a:ext cx="2619629" cy="620513"/>
          </a:xfrm>
          <a:prstGeom prst="rect">
            <a:avLst/>
          </a:prstGeom>
        </p:spPr>
      </p:pic>
      <p:sp>
        <p:nvSpPr>
          <p:cNvPr id="22" name="TextBox 21"/>
          <p:cNvSpPr txBox="1"/>
          <p:nvPr/>
        </p:nvSpPr>
        <p:spPr>
          <a:xfrm>
            <a:off x="8220493" y="4885898"/>
            <a:ext cx="3862317" cy="523220"/>
          </a:xfrm>
          <a:prstGeom prst="rect">
            <a:avLst/>
          </a:prstGeom>
          <a:noFill/>
        </p:spPr>
        <p:txBody>
          <a:bodyPr wrap="square" rtlCol="0">
            <a:spAutoFit/>
          </a:bodyPr>
          <a:lstStyle/>
          <a:p>
            <a:r>
              <a:rPr lang="zh-CN" altLang="en-US" sz="2800" dirty="0" smtClean="0">
                <a:solidFill>
                  <a:schemeClr val="bg1"/>
                </a:solidFill>
                <a:latin typeface="微软雅黑" pitchFamily="34" charset="-122"/>
                <a:ea typeface="微软雅黑" pitchFamily="34" charset="-122"/>
              </a:rPr>
              <a:t>满足所有日常消费</a:t>
            </a:r>
            <a:endParaRPr lang="zh-CN" altLang="en-US" sz="2800" dirty="0">
              <a:solidFill>
                <a:schemeClr val="bg1"/>
              </a:solidFill>
              <a:latin typeface="微软雅黑" pitchFamily="34" charset="-122"/>
              <a:ea typeface="微软雅黑" pitchFamily="34" charset="-122"/>
            </a:endParaRPr>
          </a:p>
        </p:txBody>
      </p:sp>
      <p:pic>
        <p:nvPicPr>
          <p:cNvPr id="180232" name="Picture 8" descr="http://p4.qhimg.com/dr/200_200_/t01bb53271139e67823.png"/>
          <p:cNvPicPr>
            <a:picLocks noChangeAspect="1" noChangeArrowheads="1"/>
          </p:cNvPicPr>
          <p:nvPr/>
        </p:nvPicPr>
        <p:blipFill>
          <a:blip r:embed="rId4"/>
          <a:srcRect/>
          <a:stretch>
            <a:fillRect/>
          </a:stretch>
        </p:blipFill>
        <p:spPr bwMode="auto">
          <a:xfrm>
            <a:off x="8535298" y="2470244"/>
            <a:ext cx="2388359" cy="2388359"/>
          </a:xfrm>
          <a:prstGeom prst="rect">
            <a:avLst/>
          </a:prstGeom>
          <a:noFill/>
        </p:spPr>
      </p:pic>
      <p:sp>
        <p:nvSpPr>
          <p:cNvPr id="23" name="TextBox 34"/>
          <p:cNvSpPr txBox="1"/>
          <p:nvPr/>
        </p:nvSpPr>
        <p:spPr>
          <a:xfrm>
            <a:off x="482462" y="4918927"/>
            <a:ext cx="6518822" cy="923330"/>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lnSpc>
                <a:spcPct val="150000"/>
              </a:lnSpc>
            </a:pPr>
            <a:r>
              <a:rPr lang="zh-CN" altLang="en-US" dirty="0" smtClean="0">
                <a:solidFill>
                  <a:schemeClr val="bg1"/>
                </a:solidFill>
                <a:latin typeface="微软雅黑" pitchFamily="34" charset="-122"/>
                <a:ea typeface="微软雅黑" pitchFamily="34" charset="-122"/>
              </a:rPr>
              <a:t>便利店、超市、百货、餐饮、酒店、药店、电影院等等</a:t>
            </a:r>
            <a:endParaRPr lang="en-US" altLang="zh-CN" dirty="0" smtClean="0">
              <a:solidFill>
                <a:schemeClr val="bg1"/>
              </a:solidFill>
              <a:latin typeface="微软雅黑" pitchFamily="34" charset="-122"/>
              <a:ea typeface="微软雅黑" pitchFamily="34" charset="-122"/>
            </a:endParaRPr>
          </a:p>
          <a:p>
            <a:pPr algn="ctr">
              <a:lnSpc>
                <a:spcPct val="150000"/>
              </a:lnSpc>
            </a:pPr>
            <a:r>
              <a:rPr lang="zh-CN" altLang="en-US" dirty="0" smtClean="0">
                <a:solidFill>
                  <a:schemeClr val="bg1"/>
                </a:solidFill>
                <a:latin typeface="微软雅黑" pitchFamily="34" charset="-122"/>
                <a:ea typeface="微软雅黑" pitchFamily="34" charset="-122"/>
              </a:rPr>
              <a:t>“嘀”卡即可满足所有日常消费</a:t>
            </a:r>
          </a:p>
        </p:txBody>
      </p:sp>
      <p:sp>
        <p:nvSpPr>
          <p:cNvPr id="24" name="Freeform 121"/>
          <p:cNvSpPr>
            <a:spLocks noEditPoints="1"/>
          </p:cNvSpPr>
          <p:nvPr/>
        </p:nvSpPr>
        <p:spPr bwMode="auto">
          <a:xfrm>
            <a:off x="756924" y="3059337"/>
            <a:ext cx="1003639" cy="762039"/>
          </a:xfrm>
          <a:custGeom>
            <a:avLst/>
            <a:gdLst>
              <a:gd name="T0" fmla="*/ 222 w 232"/>
              <a:gd name="T1" fmla="*/ 27 h 180"/>
              <a:gd name="T2" fmla="*/ 167 w 232"/>
              <a:gd name="T3" fmla="*/ 27 h 180"/>
              <a:gd name="T4" fmla="*/ 127 w 232"/>
              <a:gd name="T5" fmla="*/ 27 h 180"/>
              <a:gd name="T6" fmla="*/ 78 w 232"/>
              <a:gd name="T7" fmla="*/ 27 h 180"/>
              <a:gd name="T8" fmla="*/ 49 w 232"/>
              <a:gd name="T9" fmla="*/ 27 h 180"/>
              <a:gd name="T10" fmla="*/ 41 w 232"/>
              <a:gd name="T11" fmla="*/ 5 h 180"/>
              <a:gd name="T12" fmla="*/ 40 w 232"/>
              <a:gd name="T13" fmla="*/ 3 h 180"/>
              <a:gd name="T14" fmla="*/ 38 w 232"/>
              <a:gd name="T15" fmla="*/ 1 h 180"/>
              <a:gd name="T16" fmla="*/ 0 w 232"/>
              <a:gd name="T17" fmla="*/ 12 h 180"/>
              <a:gd name="T18" fmla="*/ 65 w 232"/>
              <a:gd name="T19" fmla="*/ 142 h 180"/>
              <a:gd name="T20" fmla="*/ 104 w 232"/>
              <a:gd name="T21" fmla="*/ 167 h 180"/>
              <a:gd name="T22" fmla="*/ 180 w 232"/>
              <a:gd name="T23" fmla="*/ 157 h 180"/>
              <a:gd name="T24" fmla="*/ 104 w 232"/>
              <a:gd name="T25" fmla="*/ 147 h 180"/>
              <a:gd name="T26" fmla="*/ 78 w 232"/>
              <a:gd name="T27" fmla="*/ 119 h 180"/>
              <a:gd name="T28" fmla="*/ 196 w 232"/>
              <a:gd name="T29" fmla="*/ 109 h 180"/>
              <a:gd name="T30" fmla="*/ 156 w 232"/>
              <a:gd name="T31" fmla="*/ 148 h 180"/>
              <a:gd name="T32" fmla="*/ 148 w 232"/>
              <a:gd name="T33" fmla="*/ 157 h 180"/>
              <a:gd name="T34" fmla="*/ 182 w 232"/>
              <a:gd name="T35" fmla="*/ 88 h 180"/>
              <a:gd name="T36" fmla="*/ 177 w 232"/>
              <a:gd name="T37" fmla="*/ 104 h 180"/>
              <a:gd name="T38" fmla="*/ 171 w 232"/>
              <a:gd name="T39" fmla="*/ 88 h 180"/>
              <a:gd name="T40" fmla="*/ 113 w 232"/>
              <a:gd name="T41" fmla="*/ 104 h 180"/>
              <a:gd name="T42" fmla="*/ 124 w 232"/>
              <a:gd name="T43" fmla="*/ 103 h 180"/>
              <a:gd name="T44" fmla="*/ 92 w 232"/>
              <a:gd name="T45" fmla="*/ 104 h 180"/>
              <a:gd name="T46" fmla="*/ 103 w 232"/>
              <a:gd name="T47" fmla="*/ 102 h 180"/>
              <a:gd name="T48" fmla="*/ 60 w 232"/>
              <a:gd name="T49" fmla="*/ 62 h 180"/>
              <a:gd name="T50" fmla="*/ 65 w 232"/>
              <a:gd name="T51" fmla="*/ 78 h 180"/>
              <a:gd name="T52" fmla="*/ 100 w 232"/>
              <a:gd name="T53" fmla="*/ 62 h 180"/>
              <a:gd name="T54" fmla="*/ 84 w 232"/>
              <a:gd name="T55" fmla="*/ 62 h 180"/>
              <a:gd name="T56" fmla="*/ 162 w 232"/>
              <a:gd name="T57" fmla="*/ 62 h 180"/>
              <a:gd name="T58" fmla="*/ 189 w 232"/>
              <a:gd name="T59" fmla="*/ 62 h 180"/>
              <a:gd name="T60" fmla="*/ 185 w 232"/>
              <a:gd name="T61" fmla="*/ 78 h 180"/>
              <a:gd name="T62" fmla="*/ 135 w 232"/>
              <a:gd name="T63" fmla="*/ 78 h 180"/>
              <a:gd name="T64" fmla="*/ 149 w 232"/>
              <a:gd name="T65" fmla="*/ 78 h 180"/>
              <a:gd name="T66" fmla="*/ 110 w 232"/>
              <a:gd name="T67" fmla="*/ 62 h 180"/>
              <a:gd name="T68" fmla="*/ 135 w 232"/>
              <a:gd name="T69" fmla="*/ 88 h 180"/>
              <a:gd name="T70" fmla="*/ 145 w 232"/>
              <a:gd name="T71" fmla="*/ 104 h 180"/>
              <a:gd name="T72" fmla="*/ 217 w 232"/>
              <a:gd name="T73" fmla="*/ 37 h 180"/>
              <a:gd name="T74" fmla="*/ 196 w 232"/>
              <a:gd name="T75" fmla="*/ 37 h 180"/>
              <a:gd name="T76" fmla="*/ 182 w 232"/>
              <a:gd name="T77" fmla="*/ 53 h 180"/>
              <a:gd name="T78" fmla="*/ 186 w 232"/>
              <a:gd name="T79" fmla="*/ 37 h 180"/>
              <a:gd name="T80" fmla="*/ 136 w 232"/>
              <a:gd name="T81" fmla="*/ 53 h 180"/>
              <a:gd name="T82" fmla="*/ 127 w 232"/>
              <a:gd name="T83" fmla="*/ 37 h 180"/>
              <a:gd name="T84" fmla="*/ 108 w 232"/>
              <a:gd name="T85" fmla="*/ 37 h 180"/>
              <a:gd name="T86" fmla="*/ 99 w 232"/>
              <a:gd name="T87" fmla="*/ 53 h 180"/>
              <a:gd name="T88" fmla="*/ 98 w 232"/>
              <a:gd name="T89" fmla="*/ 37 h 180"/>
              <a:gd name="T90" fmla="*/ 57 w 232"/>
              <a:gd name="T91" fmla="*/ 53 h 180"/>
              <a:gd name="T92" fmla="*/ 70 w 232"/>
              <a:gd name="T93" fmla="*/ 37 h 180"/>
              <a:gd name="T94" fmla="*/ 83 w 232"/>
              <a:gd name="T95" fmla="*/ 165 h 180"/>
              <a:gd name="T96" fmla="*/ 68 w 232"/>
              <a:gd name="T97" fmla="*/ 88 h 180"/>
              <a:gd name="T98" fmla="*/ 82 w 232"/>
              <a:gd name="T99" fmla="*/ 10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180">
                <a:moveTo>
                  <a:pt x="232" y="27"/>
                </a:moveTo>
                <a:cubicBezTo>
                  <a:pt x="227" y="27"/>
                  <a:pt x="227" y="27"/>
                  <a:pt x="227" y="27"/>
                </a:cubicBezTo>
                <a:cubicBezTo>
                  <a:pt x="222" y="27"/>
                  <a:pt x="222" y="27"/>
                  <a:pt x="222" y="27"/>
                </a:cubicBezTo>
                <a:cubicBezTo>
                  <a:pt x="199" y="27"/>
                  <a:pt x="199" y="27"/>
                  <a:pt x="199" y="27"/>
                </a:cubicBezTo>
                <a:cubicBezTo>
                  <a:pt x="189" y="27"/>
                  <a:pt x="189" y="27"/>
                  <a:pt x="189" y="27"/>
                </a:cubicBezTo>
                <a:cubicBezTo>
                  <a:pt x="167" y="27"/>
                  <a:pt x="167" y="27"/>
                  <a:pt x="167" y="27"/>
                </a:cubicBezTo>
                <a:cubicBezTo>
                  <a:pt x="158" y="27"/>
                  <a:pt x="158" y="27"/>
                  <a:pt x="158" y="27"/>
                </a:cubicBezTo>
                <a:cubicBezTo>
                  <a:pt x="137" y="27"/>
                  <a:pt x="137" y="27"/>
                  <a:pt x="137" y="27"/>
                </a:cubicBezTo>
                <a:cubicBezTo>
                  <a:pt x="127" y="27"/>
                  <a:pt x="127" y="27"/>
                  <a:pt x="127" y="27"/>
                </a:cubicBezTo>
                <a:cubicBezTo>
                  <a:pt x="107" y="27"/>
                  <a:pt x="107" y="27"/>
                  <a:pt x="107" y="27"/>
                </a:cubicBezTo>
                <a:cubicBezTo>
                  <a:pt x="97" y="27"/>
                  <a:pt x="97" y="27"/>
                  <a:pt x="97" y="27"/>
                </a:cubicBezTo>
                <a:cubicBezTo>
                  <a:pt x="78" y="27"/>
                  <a:pt x="78" y="27"/>
                  <a:pt x="78" y="27"/>
                </a:cubicBezTo>
                <a:cubicBezTo>
                  <a:pt x="68" y="27"/>
                  <a:pt x="68" y="27"/>
                  <a:pt x="68" y="27"/>
                </a:cubicBezTo>
                <a:cubicBezTo>
                  <a:pt x="49" y="27"/>
                  <a:pt x="49" y="27"/>
                  <a:pt x="49" y="27"/>
                </a:cubicBezTo>
                <a:cubicBezTo>
                  <a:pt x="49" y="27"/>
                  <a:pt x="49" y="27"/>
                  <a:pt x="49" y="27"/>
                </a:cubicBezTo>
                <a:cubicBezTo>
                  <a:pt x="49" y="27"/>
                  <a:pt x="49" y="27"/>
                  <a:pt x="49" y="27"/>
                </a:cubicBezTo>
                <a:cubicBezTo>
                  <a:pt x="42" y="7"/>
                  <a:pt x="42" y="7"/>
                  <a:pt x="42" y="7"/>
                </a:cubicBezTo>
                <a:cubicBezTo>
                  <a:pt x="42" y="7"/>
                  <a:pt x="42" y="6"/>
                  <a:pt x="41" y="5"/>
                </a:cubicBezTo>
                <a:cubicBezTo>
                  <a:pt x="41" y="5"/>
                  <a:pt x="41" y="5"/>
                  <a:pt x="41" y="5"/>
                </a:cubicBezTo>
                <a:cubicBezTo>
                  <a:pt x="41" y="4"/>
                  <a:pt x="41" y="4"/>
                  <a:pt x="40" y="3"/>
                </a:cubicBezTo>
                <a:cubicBezTo>
                  <a:pt x="40" y="3"/>
                  <a:pt x="40" y="3"/>
                  <a:pt x="40" y="3"/>
                </a:cubicBezTo>
                <a:cubicBezTo>
                  <a:pt x="40" y="3"/>
                  <a:pt x="39" y="2"/>
                  <a:pt x="39" y="2"/>
                </a:cubicBezTo>
                <a:cubicBezTo>
                  <a:pt x="39" y="2"/>
                  <a:pt x="39" y="2"/>
                  <a:pt x="38" y="1"/>
                </a:cubicBezTo>
                <a:cubicBezTo>
                  <a:pt x="38" y="1"/>
                  <a:pt x="38" y="1"/>
                  <a:pt x="38" y="1"/>
                </a:cubicBezTo>
                <a:cubicBezTo>
                  <a:pt x="36" y="0"/>
                  <a:pt x="33" y="0"/>
                  <a:pt x="31" y="0"/>
                </a:cubicBezTo>
                <a:cubicBezTo>
                  <a:pt x="9" y="2"/>
                  <a:pt x="9" y="2"/>
                  <a:pt x="9" y="2"/>
                </a:cubicBezTo>
                <a:cubicBezTo>
                  <a:pt x="4" y="2"/>
                  <a:pt x="0" y="7"/>
                  <a:pt x="0" y="12"/>
                </a:cubicBezTo>
                <a:cubicBezTo>
                  <a:pt x="0" y="17"/>
                  <a:pt x="5" y="22"/>
                  <a:pt x="10" y="21"/>
                </a:cubicBezTo>
                <a:cubicBezTo>
                  <a:pt x="26" y="20"/>
                  <a:pt x="26" y="20"/>
                  <a:pt x="26" y="20"/>
                </a:cubicBezTo>
                <a:cubicBezTo>
                  <a:pt x="65" y="142"/>
                  <a:pt x="65" y="142"/>
                  <a:pt x="65" y="142"/>
                </a:cubicBezTo>
                <a:cubicBezTo>
                  <a:pt x="61" y="146"/>
                  <a:pt x="59" y="151"/>
                  <a:pt x="59" y="157"/>
                </a:cubicBezTo>
                <a:cubicBezTo>
                  <a:pt x="59" y="170"/>
                  <a:pt x="70" y="180"/>
                  <a:pt x="83" y="180"/>
                </a:cubicBezTo>
                <a:cubicBezTo>
                  <a:pt x="92" y="180"/>
                  <a:pt x="100" y="175"/>
                  <a:pt x="104" y="167"/>
                </a:cubicBezTo>
                <a:cubicBezTo>
                  <a:pt x="135" y="166"/>
                  <a:pt x="135" y="166"/>
                  <a:pt x="135" y="166"/>
                </a:cubicBezTo>
                <a:cubicBezTo>
                  <a:pt x="139" y="175"/>
                  <a:pt x="147" y="180"/>
                  <a:pt x="157" y="180"/>
                </a:cubicBezTo>
                <a:cubicBezTo>
                  <a:pt x="170" y="180"/>
                  <a:pt x="180" y="170"/>
                  <a:pt x="180" y="157"/>
                </a:cubicBezTo>
                <a:cubicBezTo>
                  <a:pt x="180" y="144"/>
                  <a:pt x="170" y="133"/>
                  <a:pt x="157" y="133"/>
                </a:cubicBezTo>
                <a:cubicBezTo>
                  <a:pt x="147" y="133"/>
                  <a:pt x="139" y="139"/>
                  <a:pt x="135" y="147"/>
                </a:cubicBezTo>
                <a:cubicBezTo>
                  <a:pt x="104" y="147"/>
                  <a:pt x="104" y="147"/>
                  <a:pt x="104" y="147"/>
                </a:cubicBezTo>
                <a:cubicBezTo>
                  <a:pt x="100" y="139"/>
                  <a:pt x="92" y="133"/>
                  <a:pt x="83" y="133"/>
                </a:cubicBezTo>
                <a:cubicBezTo>
                  <a:pt x="83" y="133"/>
                  <a:pt x="83" y="133"/>
                  <a:pt x="83" y="133"/>
                </a:cubicBezTo>
                <a:cubicBezTo>
                  <a:pt x="78" y="119"/>
                  <a:pt x="78" y="119"/>
                  <a:pt x="78" y="119"/>
                </a:cubicBezTo>
                <a:cubicBezTo>
                  <a:pt x="76" y="113"/>
                  <a:pt x="76" y="113"/>
                  <a:pt x="76" y="113"/>
                </a:cubicBezTo>
                <a:cubicBezTo>
                  <a:pt x="195" y="113"/>
                  <a:pt x="195" y="113"/>
                  <a:pt x="195" y="113"/>
                </a:cubicBezTo>
                <a:cubicBezTo>
                  <a:pt x="196" y="109"/>
                  <a:pt x="196" y="109"/>
                  <a:pt x="196" y="109"/>
                </a:cubicBezTo>
                <a:cubicBezTo>
                  <a:pt x="196" y="109"/>
                  <a:pt x="196" y="109"/>
                  <a:pt x="196" y="109"/>
                </a:cubicBezTo>
                <a:lnTo>
                  <a:pt x="232" y="27"/>
                </a:lnTo>
                <a:close/>
                <a:moveTo>
                  <a:pt x="156" y="148"/>
                </a:moveTo>
                <a:cubicBezTo>
                  <a:pt x="161" y="148"/>
                  <a:pt x="165" y="152"/>
                  <a:pt x="165" y="157"/>
                </a:cubicBezTo>
                <a:cubicBezTo>
                  <a:pt x="165" y="161"/>
                  <a:pt x="161" y="165"/>
                  <a:pt x="156" y="165"/>
                </a:cubicBezTo>
                <a:cubicBezTo>
                  <a:pt x="151" y="165"/>
                  <a:pt x="148" y="161"/>
                  <a:pt x="148" y="157"/>
                </a:cubicBezTo>
                <a:cubicBezTo>
                  <a:pt x="148" y="152"/>
                  <a:pt x="151" y="148"/>
                  <a:pt x="156" y="148"/>
                </a:cubicBezTo>
                <a:close/>
                <a:moveTo>
                  <a:pt x="177" y="104"/>
                </a:moveTo>
                <a:cubicBezTo>
                  <a:pt x="182" y="88"/>
                  <a:pt x="182" y="88"/>
                  <a:pt x="182" y="88"/>
                </a:cubicBezTo>
                <a:cubicBezTo>
                  <a:pt x="195" y="88"/>
                  <a:pt x="195" y="88"/>
                  <a:pt x="195" y="88"/>
                </a:cubicBezTo>
                <a:cubicBezTo>
                  <a:pt x="188" y="104"/>
                  <a:pt x="188" y="104"/>
                  <a:pt x="188" y="104"/>
                </a:cubicBezTo>
                <a:lnTo>
                  <a:pt x="177" y="104"/>
                </a:lnTo>
                <a:close/>
                <a:moveTo>
                  <a:pt x="156" y="104"/>
                </a:moveTo>
                <a:cubicBezTo>
                  <a:pt x="158" y="88"/>
                  <a:pt x="158" y="88"/>
                  <a:pt x="158" y="88"/>
                </a:cubicBezTo>
                <a:cubicBezTo>
                  <a:pt x="171" y="88"/>
                  <a:pt x="171" y="88"/>
                  <a:pt x="171" y="88"/>
                </a:cubicBezTo>
                <a:cubicBezTo>
                  <a:pt x="167" y="104"/>
                  <a:pt x="167" y="104"/>
                  <a:pt x="167" y="104"/>
                </a:cubicBezTo>
                <a:lnTo>
                  <a:pt x="156" y="104"/>
                </a:lnTo>
                <a:close/>
                <a:moveTo>
                  <a:pt x="113" y="104"/>
                </a:moveTo>
                <a:cubicBezTo>
                  <a:pt x="112" y="88"/>
                  <a:pt x="112" y="88"/>
                  <a:pt x="112" y="88"/>
                </a:cubicBezTo>
                <a:cubicBezTo>
                  <a:pt x="124" y="88"/>
                  <a:pt x="124" y="88"/>
                  <a:pt x="124" y="88"/>
                </a:cubicBezTo>
                <a:cubicBezTo>
                  <a:pt x="124" y="103"/>
                  <a:pt x="124" y="103"/>
                  <a:pt x="124" y="103"/>
                </a:cubicBezTo>
                <a:cubicBezTo>
                  <a:pt x="124" y="103"/>
                  <a:pt x="124" y="103"/>
                  <a:pt x="124" y="104"/>
                </a:cubicBezTo>
                <a:lnTo>
                  <a:pt x="113" y="104"/>
                </a:lnTo>
                <a:close/>
                <a:moveTo>
                  <a:pt x="92" y="104"/>
                </a:moveTo>
                <a:cubicBezTo>
                  <a:pt x="89" y="88"/>
                  <a:pt x="89" y="88"/>
                  <a:pt x="89" y="88"/>
                </a:cubicBezTo>
                <a:cubicBezTo>
                  <a:pt x="102" y="88"/>
                  <a:pt x="102" y="88"/>
                  <a:pt x="102" y="88"/>
                </a:cubicBezTo>
                <a:cubicBezTo>
                  <a:pt x="103" y="102"/>
                  <a:pt x="103" y="102"/>
                  <a:pt x="103" y="102"/>
                </a:cubicBezTo>
                <a:cubicBezTo>
                  <a:pt x="102" y="102"/>
                  <a:pt x="103" y="103"/>
                  <a:pt x="103" y="104"/>
                </a:cubicBezTo>
                <a:lnTo>
                  <a:pt x="92" y="104"/>
                </a:lnTo>
                <a:close/>
                <a:moveTo>
                  <a:pt x="60" y="62"/>
                </a:moveTo>
                <a:cubicBezTo>
                  <a:pt x="74" y="62"/>
                  <a:pt x="74" y="62"/>
                  <a:pt x="74" y="62"/>
                </a:cubicBezTo>
                <a:cubicBezTo>
                  <a:pt x="77" y="78"/>
                  <a:pt x="77" y="78"/>
                  <a:pt x="77" y="78"/>
                </a:cubicBezTo>
                <a:cubicBezTo>
                  <a:pt x="65" y="78"/>
                  <a:pt x="65" y="78"/>
                  <a:pt x="65" y="78"/>
                </a:cubicBezTo>
                <a:lnTo>
                  <a:pt x="60" y="62"/>
                </a:lnTo>
                <a:close/>
                <a:moveTo>
                  <a:pt x="84" y="62"/>
                </a:moveTo>
                <a:cubicBezTo>
                  <a:pt x="100" y="62"/>
                  <a:pt x="100" y="62"/>
                  <a:pt x="100" y="62"/>
                </a:cubicBezTo>
                <a:cubicBezTo>
                  <a:pt x="101" y="78"/>
                  <a:pt x="101" y="78"/>
                  <a:pt x="101" y="78"/>
                </a:cubicBezTo>
                <a:cubicBezTo>
                  <a:pt x="87" y="78"/>
                  <a:pt x="87" y="78"/>
                  <a:pt x="87" y="78"/>
                </a:cubicBezTo>
                <a:lnTo>
                  <a:pt x="84" y="62"/>
                </a:lnTo>
                <a:close/>
                <a:moveTo>
                  <a:pt x="174" y="78"/>
                </a:moveTo>
                <a:cubicBezTo>
                  <a:pt x="160" y="78"/>
                  <a:pt x="160" y="78"/>
                  <a:pt x="160" y="78"/>
                </a:cubicBezTo>
                <a:cubicBezTo>
                  <a:pt x="162" y="62"/>
                  <a:pt x="162" y="62"/>
                  <a:pt x="162" y="62"/>
                </a:cubicBezTo>
                <a:cubicBezTo>
                  <a:pt x="179" y="62"/>
                  <a:pt x="179" y="62"/>
                  <a:pt x="179" y="62"/>
                </a:cubicBezTo>
                <a:lnTo>
                  <a:pt x="174" y="78"/>
                </a:lnTo>
                <a:close/>
                <a:moveTo>
                  <a:pt x="189" y="62"/>
                </a:moveTo>
                <a:cubicBezTo>
                  <a:pt x="206" y="62"/>
                  <a:pt x="206" y="62"/>
                  <a:pt x="206" y="62"/>
                </a:cubicBezTo>
                <a:cubicBezTo>
                  <a:pt x="199" y="78"/>
                  <a:pt x="199" y="78"/>
                  <a:pt x="199" y="78"/>
                </a:cubicBezTo>
                <a:cubicBezTo>
                  <a:pt x="185" y="78"/>
                  <a:pt x="185" y="78"/>
                  <a:pt x="185" y="78"/>
                </a:cubicBezTo>
                <a:lnTo>
                  <a:pt x="189" y="62"/>
                </a:lnTo>
                <a:close/>
                <a:moveTo>
                  <a:pt x="149" y="78"/>
                </a:moveTo>
                <a:cubicBezTo>
                  <a:pt x="135" y="78"/>
                  <a:pt x="135" y="78"/>
                  <a:pt x="135" y="78"/>
                </a:cubicBezTo>
                <a:cubicBezTo>
                  <a:pt x="136" y="62"/>
                  <a:pt x="136" y="62"/>
                  <a:pt x="136" y="62"/>
                </a:cubicBezTo>
                <a:cubicBezTo>
                  <a:pt x="152" y="62"/>
                  <a:pt x="152" y="62"/>
                  <a:pt x="152" y="62"/>
                </a:cubicBezTo>
                <a:lnTo>
                  <a:pt x="149" y="78"/>
                </a:lnTo>
                <a:close/>
                <a:moveTo>
                  <a:pt x="125" y="78"/>
                </a:moveTo>
                <a:cubicBezTo>
                  <a:pt x="111" y="78"/>
                  <a:pt x="111" y="78"/>
                  <a:pt x="111" y="78"/>
                </a:cubicBezTo>
                <a:cubicBezTo>
                  <a:pt x="110" y="62"/>
                  <a:pt x="110" y="62"/>
                  <a:pt x="110" y="62"/>
                </a:cubicBezTo>
                <a:cubicBezTo>
                  <a:pt x="126" y="62"/>
                  <a:pt x="126" y="62"/>
                  <a:pt x="126" y="62"/>
                </a:cubicBezTo>
                <a:lnTo>
                  <a:pt x="125" y="78"/>
                </a:lnTo>
                <a:close/>
                <a:moveTo>
                  <a:pt x="135" y="88"/>
                </a:moveTo>
                <a:cubicBezTo>
                  <a:pt x="148" y="88"/>
                  <a:pt x="148" y="88"/>
                  <a:pt x="148" y="88"/>
                </a:cubicBezTo>
                <a:cubicBezTo>
                  <a:pt x="145" y="103"/>
                  <a:pt x="145" y="103"/>
                  <a:pt x="145" y="103"/>
                </a:cubicBezTo>
                <a:cubicBezTo>
                  <a:pt x="145" y="103"/>
                  <a:pt x="145" y="104"/>
                  <a:pt x="145" y="104"/>
                </a:cubicBezTo>
                <a:cubicBezTo>
                  <a:pt x="135" y="104"/>
                  <a:pt x="135" y="104"/>
                  <a:pt x="135" y="104"/>
                </a:cubicBezTo>
                <a:lnTo>
                  <a:pt x="135" y="88"/>
                </a:lnTo>
                <a:close/>
                <a:moveTo>
                  <a:pt x="217" y="37"/>
                </a:moveTo>
                <a:cubicBezTo>
                  <a:pt x="210" y="53"/>
                  <a:pt x="210" y="53"/>
                  <a:pt x="210" y="53"/>
                </a:cubicBezTo>
                <a:cubicBezTo>
                  <a:pt x="192" y="53"/>
                  <a:pt x="192" y="53"/>
                  <a:pt x="192" y="53"/>
                </a:cubicBezTo>
                <a:cubicBezTo>
                  <a:pt x="196" y="37"/>
                  <a:pt x="196" y="37"/>
                  <a:pt x="196" y="37"/>
                </a:cubicBezTo>
                <a:lnTo>
                  <a:pt x="217" y="37"/>
                </a:lnTo>
                <a:close/>
                <a:moveTo>
                  <a:pt x="186" y="37"/>
                </a:moveTo>
                <a:cubicBezTo>
                  <a:pt x="182" y="53"/>
                  <a:pt x="182" y="53"/>
                  <a:pt x="182" y="53"/>
                </a:cubicBezTo>
                <a:cubicBezTo>
                  <a:pt x="164" y="53"/>
                  <a:pt x="164" y="53"/>
                  <a:pt x="164" y="53"/>
                </a:cubicBezTo>
                <a:cubicBezTo>
                  <a:pt x="166" y="37"/>
                  <a:pt x="166" y="37"/>
                  <a:pt x="166" y="37"/>
                </a:cubicBezTo>
                <a:lnTo>
                  <a:pt x="186" y="37"/>
                </a:lnTo>
                <a:close/>
                <a:moveTo>
                  <a:pt x="156" y="37"/>
                </a:moveTo>
                <a:cubicBezTo>
                  <a:pt x="153" y="53"/>
                  <a:pt x="153" y="53"/>
                  <a:pt x="153" y="53"/>
                </a:cubicBezTo>
                <a:cubicBezTo>
                  <a:pt x="136" y="53"/>
                  <a:pt x="136" y="53"/>
                  <a:pt x="136" y="53"/>
                </a:cubicBezTo>
                <a:cubicBezTo>
                  <a:pt x="136" y="37"/>
                  <a:pt x="136" y="37"/>
                  <a:pt x="136" y="37"/>
                </a:cubicBezTo>
                <a:lnTo>
                  <a:pt x="156" y="37"/>
                </a:lnTo>
                <a:close/>
                <a:moveTo>
                  <a:pt x="127" y="37"/>
                </a:moveTo>
                <a:cubicBezTo>
                  <a:pt x="126" y="53"/>
                  <a:pt x="126" y="53"/>
                  <a:pt x="126" y="53"/>
                </a:cubicBezTo>
                <a:cubicBezTo>
                  <a:pt x="109" y="53"/>
                  <a:pt x="109" y="53"/>
                  <a:pt x="109" y="53"/>
                </a:cubicBezTo>
                <a:cubicBezTo>
                  <a:pt x="108" y="37"/>
                  <a:pt x="108" y="37"/>
                  <a:pt x="108" y="37"/>
                </a:cubicBezTo>
                <a:lnTo>
                  <a:pt x="127" y="37"/>
                </a:lnTo>
                <a:close/>
                <a:moveTo>
                  <a:pt x="98" y="37"/>
                </a:moveTo>
                <a:cubicBezTo>
                  <a:pt x="99" y="53"/>
                  <a:pt x="99" y="53"/>
                  <a:pt x="99" y="53"/>
                </a:cubicBezTo>
                <a:cubicBezTo>
                  <a:pt x="83" y="53"/>
                  <a:pt x="83" y="53"/>
                  <a:pt x="83" y="53"/>
                </a:cubicBezTo>
                <a:cubicBezTo>
                  <a:pt x="79" y="37"/>
                  <a:pt x="79" y="37"/>
                  <a:pt x="79" y="37"/>
                </a:cubicBezTo>
                <a:lnTo>
                  <a:pt x="98" y="37"/>
                </a:lnTo>
                <a:close/>
                <a:moveTo>
                  <a:pt x="70" y="37"/>
                </a:moveTo>
                <a:cubicBezTo>
                  <a:pt x="73" y="53"/>
                  <a:pt x="73" y="53"/>
                  <a:pt x="73" y="53"/>
                </a:cubicBezTo>
                <a:cubicBezTo>
                  <a:pt x="57" y="53"/>
                  <a:pt x="57" y="53"/>
                  <a:pt x="57" y="53"/>
                </a:cubicBezTo>
                <a:cubicBezTo>
                  <a:pt x="52" y="39"/>
                  <a:pt x="52" y="39"/>
                  <a:pt x="52" y="39"/>
                </a:cubicBezTo>
                <a:cubicBezTo>
                  <a:pt x="52" y="37"/>
                  <a:pt x="52" y="37"/>
                  <a:pt x="52" y="37"/>
                </a:cubicBezTo>
                <a:lnTo>
                  <a:pt x="70" y="37"/>
                </a:lnTo>
                <a:close/>
                <a:moveTo>
                  <a:pt x="83" y="148"/>
                </a:moveTo>
                <a:cubicBezTo>
                  <a:pt x="88" y="148"/>
                  <a:pt x="92" y="152"/>
                  <a:pt x="92" y="157"/>
                </a:cubicBezTo>
                <a:cubicBezTo>
                  <a:pt x="92" y="161"/>
                  <a:pt x="88" y="165"/>
                  <a:pt x="83" y="165"/>
                </a:cubicBezTo>
                <a:cubicBezTo>
                  <a:pt x="78" y="165"/>
                  <a:pt x="75" y="161"/>
                  <a:pt x="75" y="157"/>
                </a:cubicBezTo>
                <a:cubicBezTo>
                  <a:pt x="75" y="152"/>
                  <a:pt x="78" y="148"/>
                  <a:pt x="83" y="148"/>
                </a:cubicBezTo>
                <a:close/>
                <a:moveTo>
                  <a:pt x="68" y="88"/>
                </a:moveTo>
                <a:cubicBezTo>
                  <a:pt x="79" y="88"/>
                  <a:pt x="79" y="88"/>
                  <a:pt x="79" y="88"/>
                </a:cubicBezTo>
                <a:cubicBezTo>
                  <a:pt x="81" y="101"/>
                  <a:pt x="81" y="101"/>
                  <a:pt x="81" y="101"/>
                </a:cubicBezTo>
                <a:cubicBezTo>
                  <a:pt x="81" y="101"/>
                  <a:pt x="81" y="102"/>
                  <a:pt x="82" y="104"/>
                </a:cubicBezTo>
                <a:cubicBezTo>
                  <a:pt x="73" y="104"/>
                  <a:pt x="73" y="104"/>
                  <a:pt x="73" y="104"/>
                </a:cubicBezTo>
                <a:lnTo>
                  <a:pt x="68" y="88"/>
                </a:lnTo>
                <a:close/>
              </a:path>
            </a:pathLst>
          </a:custGeom>
          <a:solidFill>
            <a:srgbClr val="17A34A"/>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KSO_Shape"/>
          <p:cNvSpPr>
            <a:spLocks/>
          </p:cNvSpPr>
          <p:nvPr/>
        </p:nvSpPr>
        <p:spPr bwMode="auto">
          <a:xfrm>
            <a:off x="2552133" y="2920626"/>
            <a:ext cx="752831" cy="928616"/>
          </a:xfrm>
          <a:custGeom>
            <a:avLst/>
            <a:gdLst>
              <a:gd name="T0" fmla="*/ 2147483646 w 5875"/>
              <a:gd name="T1" fmla="*/ 2147483646 h 6492"/>
              <a:gd name="T2" fmla="*/ 2147483646 w 5875"/>
              <a:gd name="T3" fmla="*/ 2147483646 h 6492"/>
              <a:gd name="T4" fmla="*/ 2147483646 w 5875"/>
              <a:gd name="T5" fmla="*/ 2147483646 h 6492"/>
              <a:gd name="T6" fmla="*/ 2147483646 w 5875"/>
              <a:gd name="T7" fmla="*/ 2147483646 h 6492"/>
              <a:gd name="T8" fmla="*/ 2147483646 w 5875"/>
              <a:gd name="T9" fmla="*/ 2147483646 h 6492"/>
              <a:gd name="T10" fmla="*/ 2147483646 w 5875"/>
              <a:gd name="T11" fmla="*/ 2147483646 h 6492"/>
              <a:gd name="T12" fmla="*/ 2147483646 w 5875"/>
              <a:gd name="T13" fmla="*/ 2147483646 h 6492"/>
              <a:gd name="T14" fmla="*/ 2147483646 w 5875"/>
              <a:gd name="T15" fmla="*/ 2147483646 h 6492"/>
              <a:gd name="T16" fmla="*/ 2147483646 w 5875"/>
              <a:gd name="T17" fmla="*/ 2147483646 h 6492"/>
              <a:gd name="T18" fmla="*/ 2147483646 w 5875"/>
              <a:gd name="T19" fmla="*/ 2147483646 h 6492"/>
              <a:gd name="T20" fmla="*/ 2147483646 w 5875"/>
              <a:gd name="T21" fmla="*/ 2147483646 h 6492"/>
              <a:gd name="T22" fmla="*/ 2147483646 w 5875"/>
              <a:gd name="T23" fmla="*/ 2147483646 h 6492"/>
              <a:gd name="T24" fmla="*/ 2147483646 w 5875"/>
              <a:gd name="T25" fmla="*/ 2147483646 h 6492"/>
              <a:gd name="T26" fmla="*/ 2147483646 w 5875"/>
              <a:gd name="T27" fmla="*/ 2147483646 h 6492"/>
              <a:gd name="T28" fmla="*/ 2147483646 w 5875"/>
              <a:gd name="T29" fmla="*/ 2147483646 h 6492"/>
              <a:gd name="T30" fmla="*/ 2147483646 w 5875"/>
              <a:gd name="T31" fmla="*/ 2147483646 h 6492"/>
              <a:gd name="T32" fmla="*/ 2147483646 w 5875"/>
              <a:gd name="T33" fmla="*/ 2147483646 h 6492"/>
              <a:gd name="T34" fmla="*/ 2147483646 w 5875"/>
              <a:gd name="T35" fmla="*/ 2147483646 h 6492"/>
              <a:gd name="T36" fmla="*/ 2147483646 w 5875"/>
              <a:gd name="T37" fmla="*/ 2147483646 h 6492"/>
              <a:gd name="T38" fmla="*/ 2147483646 w 5875"/>
              <a:gd name="T39" fmla="*/ 2147483646 h 6492"/>
              <a:gd name="T40" fmla="*/ 2147483646 w 5875"/>
              <a:gd name="T41" fmla="*/ 2147483646 h 6492"/>
              <a:gd name="T42" fmla="*/ 2147483646 w 5875"/>
              <a:gd name="T43" fmla="*/ 2147483646 h 6492"/>
              <a:gd name="T44" fmla="*/ 2147483646 w 5875"/>
              <a:gd name="T45" fmla="*/ 2147483646 h 6492"/>
              <a:gd name="T46" fmla="*/ 2147483646 w 5875"/>
              <a:gd name="T47" fmla="*/ 2147483646 h 6492"/>
              <a:gd name="T48" fmla="*/ 2147483646 w 5875"/>
              <a:gd name="T49" fmla="*/ 2147483646 h 6492"/>
              <a:gd name="T50" fmla="*/ 2147483646 w 5875"/>
              <a:gd name="T51" fmla="*/ 2147483646 h 6492"/>
              <a:gd name="T52" fmla="*/ 2147483646 w 5875"/>
              <a:gd name="T53" fmla="*/ 2147483646 h 6492"/>
              <a:gd name="T54" fmla="*/ 2147483646 w 5875"/>
              <a:gd name="T55" fmla="*/ 2147483646 h 6492"/>
              <a:gd name="T56" fmla="*/ 2147483646 w 5875"/>
              <a:gd name="T57" fmla="*/ 2147483646 h 6492"/>
              <a:gd name="T58" fmla="*/ 2147483646 w 5875"/>
              <a:gd name="T59" fmla="*/ 2147483646 h 6492"/>
              <a:gd name="T60" fmla="*/ 2147483646 w 5875"/>
              <a:gd name="T61" fmla="*/ 2147483646 h 6492"/>
              <a:gd name="T62" fmla="*/ 2147483646 w 5875"/>
              <a:gd name="T63" fmla="*/ 2147483646 h 6492"/>
              <a:gd name="T64" fmla="*/ 2147483646 w 5875"/>
              <a:gd name="T65" fmla="*/ 2147483646 h 6492"/>
              <a:gd name="T66" fmla="*/ 2147483646 w 5875"/>
              <a:gd name="T67" fmla="*/ 2147483646 h 6492"/>
              <a:gd name="T68" fmla="*/ 2147483646 w 5875"/>
              <a:gd name="T69" fmla="*/ 2147483646 h 6492"/>
              <a:gd name="T70" fmla="*/ 2147483646 w 5875"/>
              <a:gd name="T71" fmla="*/ 2147483646 h 6492"/>
              <a:gd name="T72" fmla="*/ 2147483646 w 5875"/>
              <a:gd name="T73" fmla="*/ 2147483646 h 6492"/>
              <a:gd name="T74" fmla="*/ 2147483646 w 5875"/>
              <a:gd name="T75" fmla="*/ 2147483646 h 6492"/>
              <a:gd name="T76" fmla="*/ 2147483646 w 5875"/>
              <a:gd name="T77" fmla="*/ 2147483646 h 6492"/>
              <a:gd name="T78" fmla="*/ 2147483646 w 5875"/>
              <a:gd name="T79" fmla="*/ 2147483646 h 6492"/>
              <a:gd name="T80" fmla="*/ 2147483646 w 5875"/>
              <a:gd name="T81" fmla="*/ 2147483646 h 6492"/>
              <a:gd name="T82" fmla="*/ 2147483646 w 5875"/>
              <a:gd name="T83" fmla="*/ 2147483646 h 6492"/>
              <a:gd name="T84" fmla="*/ 2147483646 w 5875"/>
              <a:gd name="T85" fmla="*/ 2147483646 h 6492"/>
              <a:gd name="T86" fmla="*/ 2147483646 w 5875"/>
              <a:gd name="T87" fmla="*/ 2147483646 h 6492"/>
              <a:gd name="T88" fmla="*/ 2147483646 w 5875"/>
              <a:gd name="T89" fmla="*/ 2147483646 h 6492"/>
              <a:gd name="T90" fmla="*/ 2147483646 w 5875"/>
              <a:gd name="T91" fmla="*/ 2147483646 h 6492"/>
              <a:gd name="T92" fmla="*/ 2147483646 w 5875"/>
              <a:gd name="T93" fmla="*/ 2147483646 h 6492"/>
              <a:gd name="T94" fmla="*/ 2147483646 w 5875"/>
              <a:gd name="T95" fmla="*/ 2147483646 h 6492"/>
              <a:gd name="T96" fmla="*/ 2147483646 w 5875"/>
              <a:gd name="T97" fmla="*/ 2147483646 h 6492"/>
              <a:gd name="T98" fmla="*/ 2147483646 w 5875"/>
              <a:gd name="T99" fmla="*/ 2147483646 h 6492"/>
              <a:gd name="T100" fmla="*/ 2147483646 w 5875"/>
              <a:gd name="T101" fmla="*/ 2147483646 h 6492"/>
              <a:gd name="T102" fmla="*/ 2147483646 w 5875"/>
              <a:gd name="T103" fmla="*/ 2147483646 h 6492"/>
              <a:gd name="T104" fmla="*/ 2147483646 w 5875"/>
              <a:gd name="T105" fmla="*/ 2147483646 h 6492"/>
              <a:gd name="T106" fmla="*/ 2147483646 w 5875"/>
              <a:gd name="T107" fmla="*/ 2147483646 h 6492"/>
              <a:gd name="T108" fmla="*/ 2147483646 w 5875"/>
              <a:gd name="T109" fmla="*/ 2147483646 h 6492"/>
              <a:gd name="T110" fmla="*/ 2147483646 w 5875"/>
              <a:gd name="T111" fmla="*/ 2147483646 h 6492"/>
              <a:gd name="T112" fmla="*/ 2147483646 w 5875"/>
              <a:gd name="T113" fmla="*/ 0 h 64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875" h="6492">
                <a:moveTo>
                  <a:pt x="4359" y="5798"/>
                </a:moveTo>
                <a:lnTo>
                  <a:pt x="4257" y="5369"/>
                </a:lnTo>
                <a:lnTo>
                  <a:pt x="4271" y="5361"/>
                </a:lnTo>
                <a:lnTo>
                  <a:pt x="4284" y="5354"/>
                </a:lnTo>
                <a:lnTo>
                  <a:pt x="4298" y="5346"/>
                </a:lnTo>
                <a:lnTo>
                  <a:pt x="4310" y="5336"/>
                </a:lnTo>
                <a:lnTo>
                  <a:pt x="4321" y="5326"/>
                </a:lnTo>
                <a:lnTo>
                  <a:pt x="4332" y="5315"/>
                </a:lnTo>
                <a:lnTo>
                  <a:pt x="4342" y="5303"/>
                </a:lnTo>
                <a:lnTo>
                  <a:pt x="4352" y="5291"/>
                </a:lnTo>
                <a:lnTo>
                  <a:pt x="4361" y="5277"/>
                </a:lnTo>
                <a:lnTo>
                  <a:pt x="4369" y="5264"/>
                </a:lnTo>
                <a:lnTo>
                  <a:pt x="4377" y="5250"/>
                </a:lnTo>
                <a:lnTo>
                  <a:pt x="4385" y="5234"/>
                </a:lnTo>
                <a:lnTo>
                  <a:pt x="4398" y="5202"/>
                </a:lnTo>
                <a:lnTo>
                  <a:pt x="4410" y="5168"/>
                </a:lnTo>
                <a:lnTo>
                  <a:pt x="4420" y="5131"/>
                </a:lnTo>
                <a:lnTo>
                  <a:pt x="4430" y="5093"/>
                </a:lnTo>
                <a:lnTo>
                  <a:pt x="4438" y="5052"/>
                </a:lnTo>
                <a:lnTo>
                  <a:pt x="4446" y="5010"/>
                </a:lnTo>
                <a:lnTo>
                  <a:pt x="4460" y="4919"/>
                </a:lnTo>
                <a:lnTo>
                  <a:pt x="4474" y="4825"/>
                </a:lnTo>
                <a:lnTo>
                  <a:pt x="4490" y="4726"/>
                </a:lnTo>
                <a:lnTo>
                  <a:pt x="4499" y="4675"/>
                </a:lnTo>
                <a:lnTo>
                  <a:pt x="4509" y="4624"/>
                </a:lnTo>
                <a:lnTo>
                  <a:pt x="4521" y="4572"/>
                </a:lnTo>
                <a:lnTo>
                  <a:pt x="4533" y="4520"/>
                </a:lnTo>
                <a:lnTo>
                  <a:pt x="4548" y="4468"/>
                </a:lnTo>
                <a:lnTo>
                  <a:pt x="4565" y="4416"/>
                </a:lnTo>
                <a:lnTo>
                  <a:pt x="4584" y="4364"/>
                </a:lnTo>
                <a:lnTo>
                  <a:pt x="4605" y="4312"/>
                </a:lnTo>
                <a:lnTo>
                  <a:pt x="4617" y="4287"/>
                </a:lnTo>
                <a:lnTo>
                  <a:pt x="4629" y="4260"/>
                </a:lnTo>
                <a:lnTo>
                  <a:pt x="4642" y="4235"/>
                </a:lnTo>
                <a:lnTo>
                  <a:pt x="4656" y="4211"/>
                </a:lnTo>
                <a:lnTo>
                  <a:pt x="4671" y="4185"/>
                </a:lnTo>
                <a:lnTo>
                  <a:pt x="4687" y="4160"/>
                </a:lnTo>
                <a:lnTo>
                  <a:pt x="4702" y="4136"/>
                </a:lnTo>
                <a:lnTo>
                  <a:pt x="4720" y="4111"/>
                </a:lnTo>
                <a:lnTo>
                  <a:pt x="4737" y="4087"/>
                </a:lnTo>
                <a:lnTo>
                  <a:pt x="4756" y="4064"/>
                </a:lnTo>
                <a:lnTo>
                  <a:pt x="4776" y="4039"/>
                </a:lnTo>
                <a:lnTo>
                  <a:pt x="4797" y="4016"/>
                </a:lnTo>
                <a:lnTo>
                  <a:pt x="4253" y="4016"/>
                </a:lnTo>
                <a:lnTo>
                  <a:pt x="4218" y="4034"/>
                </a:lnTo>
                <a:lnTo>
                  <a:pt x="4184" y="4053"/>
                </a:lnTo>
                <a:lnTo>
                  <a:pt x="4152" y="4074"/>
                </a:lnTo>
                <a:lnTo>
                  <a:pt x="4121" y="4095"/>
                </a:lnTo>
                <a:lnTo>
                  <a:pt x="4092" y="4117"/>
                </a:lnTo>
                <a:lnTo>
                  <a:pt x="4063" y="4141"/>
                </a:lnTo>
                <a:lnTo>
                  <a:pt x="4037" y="4165"/>
                </a:lnTo>
                <a:lnTo>
                  <a:pt x="4010" y="4191"/>
                </a:lnTo>
                <a:lnTo>
                  <a:pt x="3986" y="4216"/>
                </a:lnTo>
                <a:lnTo>
                  <a:pt x="3960" y="4242"/>
                </a:lnTo>
                <a:lnTo>
                  <a:pt x="3913" y="4295"/>
                </a:lnTo>
                <a:lnTo>
                  <a:pt x="3865" y="4348"/>
                </a:lnTo>
                <a:lnTo>
                  <a:pt x="3818" y="4400"/>
                </a:lnTo>
                <a:lnTo>
                  <a:pt x="3794" y="4424"/>
                </a:lnTo>
                <a:lnTo>
                  <a:pt x="3768" y="4448"/>
                </a:lnTo>
                <a:lnTo>
                  <a:pt x="3743" y="4473"/>
                </a:lnTo>
                <a:lnTo>
                  <a:pt x="3716" y="4495"/>
                </a:lnTo>
                <a:lnTo>
                  <a:pt x="3689" y="4517"/>
                </a:lnTo>
                <a:lnTo>
                  <a:pt x="3660" y="4537"/>
                </a:lnTo>
                <a:lnTo>
                  <a:pt x="3629" y="4556"/>
                </a:lnTo>
                <a:lnTo>
                  <a:pt x="3598" y="4573"/>
                </a:lnTo>
                <a:lnTo>
                  <a:pt x="3565" y="4589"/>
                </a:lnTo>
                <a:lnTo>
                  <a:pt x="3529" y="4602"/>
                </a:lnTo>
                <a:lnTo>
                  <a:pt x="3492" y="4614"/>
                </a:lnTo>
                <a:lnTo>
                  <a:pt x="3453" y="4624"/>
                </a:lnTo>
                <a:lnTo>
                  <a:pt x="3432" y="4629"/>
                </a:lnTo>
                <a:lnTo>
                  <a:pt x="3411" y="4632"/>
                </a:lnTo>
                <a:lnTo>
                  <a:pt x="3389" y="4634"/>
                </a:lnTo>
                <a:lnTo>
                  <a:pt x="3367" y="4637"/>
                </a:lnTo>
                <a:lnTo>
                  <a:pt x="3345" y="4638"/>
                </a:lnTo>
                <a:lnTo>
                  <a:pt x="3320" y="4640"/>
                </a:lnTo>
                <a:lnTo>
                  <a:pt x="3296" y="4640"/>
                </a:lnTo>
                <a:lnTo>
                  <a:pt x="3272" y="4640"/>
                </a:lnTo>
                <a:lnTo>
                  <a:pt x="3231" y="4638"/>
                </a:lnTo>
                <a:lnTo>
                  <a:pt x="3190" y="4636"/>
                </a:lnTo>
                <a:lnTo>
                  <a:pt x="3149" y="4632"/>
                </a:lnTo>
                <a:lnTo>
                  <a:pt x="3106" y="4627"/>
                </a:lnTo>
                <a:lnTo>
                  <a:pt x="3064" y="4622"/>
                </a:lnTo>
                <a:lnTo>
                  <a:pt x="3021" y="4615"/>
                </a:lnTo>
                <a:lnTo>
                  <a:pt x="2977" y="4608"/>
                </a:lnTo>
                <a:lnTo>
                  <a:pt x="2931" y="4599"/>
                </a:lnTo>
                <a:lnTo>
                  <a:pt x="2885" y="4589"/>
                </a:lnTo>
                <a:lnTo>
                  <a:pt x="2839" y="4578"/>
                </a:lnTo>
                <a:lnTo>
                  <a:pt x="2791" y="4566"/>
                </a:lnTo>
                <a:lnTo>
                  <a:pt x="2742" y="4552"/>
                </a:lnTo>
                <a:lnTo>
                  <a:pt x="2693" y="4537"/>
                </a:lnTo>
                <a:lnTo>
                  <a:pt x="2642" y="4521"/>
                </a:lnTo>
                <a:lnTo>
                  <a:pt x="2590" y="4505"/>
                </a:lnTo>
                <a:lnTo>
                  <a:pt x="2537" y="4486"/>
                </a:lnTo>
                <a:lnTo>
                  <a:pt x="2483" y="4466"/>
                </a:lnTo>
                <a:lnTo>
                  <a:pt x="2427" y="4446"/>
                </a:lnTo>
                <a:lnTo>
                  <a:pt x="2371" y="4424"/>
                </a:lnTo>
                <a:lnTo>
                  <a:pt x="2312" y="4401"/>
                </a:lnTo>
                <a:lnTo>
                  <a:pt x="2192" y="4350"/>
                </a:lnTo>
                <a:lnTo>
                  <a:pt x="2065" y="4295"/>
                </a:lnTo>
                <a:lnTo>
                  <a:pt x="1931" y="4233"/>
                </a:lnTo>
                <a:lnTo>
                  <a:pt x="1791" y="4166"/>
                </a:lnTo>
                <a:lnTo>
                  <a:pt x="1644" y="4095"/>
                </a:lnTo>
                <a:lnTo>
                  <a:pt x="1488" y="4016"/>
                </a:lnTo>
                <a:lnTo>
                  <a:pt x="746" y="4016"/>
                </a:lnTo>
                <a:lnTo>
                  <a:pt x="798" y="4059"/>
                </a:lnTo>
                <a:lnTo>
                  <a:pt x="852" y="4101"/>
                </a:lnTo>
                <a:lnTo>
                  <a:pt x="909" y="4143"/>
                </a:lnTo>
                <a:lnTo>
                  <a:pt x="966" y="4185"/>
                </a:lnTo>
                <a:lnTo>
                  <a:pt x="1025" y="4227"/>
                </a:lnTo>
                <a:lnTo>
                  <a:pt x="1086" y="4269"/>
                </a:lnTo>
                <a:lnTo>
                  <a:pt x="1146" y="4310"/>
                </a:lnTo>
                <a:lnTo>
                  <a:pt x="1209" y="4351"/>
                </a:lnTo>
                <a:lnTo>
                  <a:pt x="1336" y="4433"/>
                </a:lnTo>
                <a:lnTo>
                  <a:pt x="1468" y="4515"/>
                </a:lnTo>
                <a:lnTo>
                  <a:pt x="1601" y="4595"/>
                </a:lnTo>
                <a:lnTo>
                  <a:pt x="1733" y="4676"/>
                </a:lnTo>
                <a:lnTo>
                  <a:pt x="1867" y="4758"/>
                </a:lnTo>
                <a:lnTo>
                  <a:pt x="2000" y="4839"/>
                </a:lnTo>
                <a:lnTo>
                  <a:pt x="2130" y="4920"/>
                </a:lnTo>
                <a:lnTo>
                  <a:pt x="2258" y="5002"/>
                </a:lnTo>
                <a:lnTo>
                  <a:pt x="2321" y="5044"/>
                </a:lnTo>
                <a:lnTo>
                  <a:pt x="2382" y="5086"/>
                </a:lnTo>
                <a:lnTo>
                  <a:pt x="2443" y="5127"/>
                </a:lnTo>
                <a:lnTo>
                  <a:pt x="2501" y="5169"/>
                </a:lnTo>
                <a:lnTo>
                  <a:pt x="2559" y="5212"/>
                </a:lnTo>
                <a:lnTo>
                  <a:pt x="2614" y="5254"/>
                </a:lnTo>
                <a:lnTo>
                  <a:pt x="2668" y="5297"/>
                </a:lnTo>
                <a:lnTo>
                  <a:pt x="2721" y="5340"/>
                </a:lnTo>
                <a:lnTo>
                  <a:pt x="3052" y="5798"/>
                </a:lnTo>
                <a:lnTo>
                  <a:pt x="2687" y="5798"/>
                </a:lnTo>
                <a:lnTo>
                  <a:pt x="2687" y="6492"/>
                </a:lnTo>
                <a:lnTo>
                  <a:pt x="4845" y="6492"/>
                </a:lnTo>
                <a:lnTo>
                  <a:pt x="4845" y="5798"/>
                </a:lnTo>
                <a:lnTo>
                  <a:pt x="4359" y="5798"/>
                </a:lnTo>
                <a:close/>
                <a:moveTo>
                  <a:pt x="2572" y="0"/>
                </a:moveTo>
                <a:lnTo>
                  <a:pt x="3265" y="0"/>
                </a:lnTo>
                <a:lnTo>
                  <a:pt x="3265" y="745"/>
                </a:lnTo>
                <a:lnTo>
                  <a:pt x="3319" y="754"/>
                </a:lnTo>
                <a:lnTo>
                  <a:pt x="3372" y="763"/>
                </a:lnTo>
                <a:lnTo>
                  <a:pt x="3424" y="774"/>
                </a:lnTo>
                <a:lnTo>
                  <a:pt x="3477" y="785"/>
                </a:lnTo>
                <a:lnTo>
                  <a:pt x="3529" y="798"/>
                </a:lnTo>
                <a:lnTo>
                  <a:pt x="3580" y="812"/>
                </a:lnTo>
                <a:lnTo>
                  <a:pt x="3631" y="827"/>
                </a:lnTo>
                <a:lnTo>
                  <a:pt x="3682" y="843"/>
                </a:lnTo>
                <a:lnTo>
                  <a:pt x="3732" y="859"/>
                </a:lnTo>
                <a:lnTo>
                  <a:pt x="3781" y="878"/>
                </a:lnTo>
                <a:lnTo>
                  <a:pt x="3831" y="897"/>
                </a:lnTo>
                <a:lnTo>
                  <a:pt x="3880" y="917"/>
                </a:lnTo>
                <a:lnTo>
                  <a:pt x="3927" y="938"/>
                </a:lnTo>
                <a:lnTo>
                  <a:pt x="3975" y="960"/>
                </a:lnTo>
                <a:lnTo>
                  <a:pt x="4022" y="982"/>
                </a:lnTo>
                <a:lnTo>
                  <a:pt x="4069" y="1006"/>
                </a:lnTo>
                <a:lnTo>
                  <a:pt x="4114" y="1031"/>
                </a:lnTo>
                <a:lnTo>
                  <a:pt x="4159" y="1056"/>
                </a:lnTo>
                <a:lnTo>
                  <a:pt x="4205" y="1082"/>
                </a:lnTo>
                <a:lnTo>
                  <a:pt x="4249" y="1110"/>
                </a:lnTo>
                <a:lnTo>
                  <a:pt x="4292" y="1139"/>
                </a:lnTo>
                <a:lnTo>
                  <a:pt x="4335" y="1168"/>
                </a:lnTo>
                <a:lnTo>
                  <a:pt x="4377" y="1197"/>
                </a:lnTo>
                <a:lnTo>
                  <a:pt x="4419" y="1228"/>
                </a:lnTo>
                <a:lnTo>
                  <a:pt x="4460" y="1260"/>
                </a:lnTo>
                <a:lnTo>
                  <a:pt x="4500" y="1292"/>
                </a:lnTo>
                <a:lnTo>
                  <a:pt x="4540" y="1327"/>
                </a:lnTo>
                <a:lnTo>
                  <a:pt x="4578" y="1360"/>
                </a:lnTo>
                <a:lnTo>
                  <a:pt x="4617" y="1395"/>
                </a:lnTo>
                <a:lnTo>
                  <a:pt x="4655" y="1431"/>
                </a:lnTo>
                <a:lnTo>
                  <a:pt x="4691" y="1467"/>
                </a:lnTo>
                <a:lnTo>
                  <a:pt x="4726" y="1505"/>
                </a:lnTo>
                <a:lnTo>
                  <a:pt x="4762" y="1542"/>
                </a:lnTo>
                <a:lnTo>
                  <a:pt x="4796" y="1581"/>
                </a:lnTo>
                <a:lnTo>
                  <a:pt x="4830" y="1621"/>
                </a:lnTo>
                <a:lnTo>
                  <a:pt x="4862" y="1661"/>
                </a:lnTo>
                <a:lnTo>
                  <a:pt x="4894" y="1701"/>
                </a:lnTo>
                <a:lnTo>
                  <a:pt x="4925" y="1742"/>
                </a:lnTo>
                <a:lnTo>
                  <a:pt x="4956" y="1784"/>
                </a:lnTo>
                <a:lnTo>
                  <a:pt x="4986" y="1827"/>
                </a:lnTo>
                <a:lnTo>
                  <a:pt x="5014" y="1871"/>
                </a:lnTo>
                <a:lnTo>
                  <a:pt x="5043" y="1915"/>
                </a:lnTo>
                <a:lnTo>
                  <a:pt x="5069" y="1959"/>
                </a:lnTo>
                <a:lnTo>
                  <a:pt x="5095" y="2004"/>
                </a:lnTo>
                <a:lnTo>
                  <a:pt x="5120" y="2050"/>
                </a:lnTo>
                <a:lnTo>
                  <a:pt x="5144" y="2096"/>
                </a:lnTo>
                <a:lnTo>
                  <a:pt x="5167" y="2143"/>
                </a:lnTo>
                <a:lnTo>
                  <a:pt x="5190" y="2190"/>
                </a:lnTo>
                <a:lnTo>
                  <a:pt x="5211" y="2238"/>
                </a:lnTo>
                <a:lnTo>
                  <a:pt x="5230" y="2286"/>
                </a:lnTo>
                <a:lnTo>
                  <a:pt x="5250" y="2336"/>
                </a:lnTo>
                <a:lnTo>
                  <a:pt x="5269" y="2385"/>
                </a:lnTo>
                <a:lnTo>
                  <a:pt x="5286" y="2434"/>
                </a:lnTo>
                <a:lnTo>
                  <a:pt x="5302" y="2485"/>
                </a:lnTo>
                <a:lnTo>
                  <a:pt x="5318" y="2536"/>
                </a:lnTo>
                <a:lnTo>
                  <a:pt x="5331" y="2587"/>
                </a:lnTo>
                <a:lnTo>
                  <a:pt x="5344" y="2639"/>
                </a:lnTo>
                <a:lnTo>
                  <a:pt x="5356" y="2691"/>
                </a:lnTo>
                <a:lnTo>
                  <a:pt x="5368" y="2744"/>
                </a:lnTo>
                <a:lnTo>
                  <a:pt x="5377" y="2797"/>
                </a:lnTo>
                <a:lnTo>
                  <a:pt x="5386" y="2850"/>
                </a:lnTo>
                <a:lnTo>
                  <a:pt x="5394" y="2904"/>
                </a:lnTo>
                <a:lnTo>
                  <a:pt x="5401" y="2957"/>
                </a:lnTo>
                <a:lnTo>
                  <a:pt x="5406" y="3012"/>
                </a:lnTo>
                <a:lnTo>
                  <a:pt x="1758" y="3012"/>
                </a:lnTo>
                <a:lnTo>
                  <a:pt x="1756" y="2954"/>
                </a:lnTo>
                <a:lnTo>
                  <a:pt x="1755" y="2896"/>
                </a:lnTo>
                <a:lnTo>
                  <a:pt x="1756" y="2839"/>
                </a:lnTo>
                <a:lnTo>
                  <a:pt x="1759" y="2781"/>
                </a:lnTo>
                <a:lnTo>
                  <a:pt x="1763" y="2724"/>
                </a:lnTo>
                <a:lnTo>
                  <a:pt x="1769" y="2666"/>
                </a:lnTo>
                <a:lnTo>
                  <a:pt x="1775" y="2610"/>
                </a:lnTo>
                <a:lnTo>
                  <a:pt x="1783" y="2553"/>
                </a:lnTo>
                <a:lnTo>
                  <a:pt x="1792" y="2496"/>
                </a:lnTo>
                <a:lnTo>
                  <a:pt x="1802" y="2440"/>
                </a:lnTo>
                <a:lnTo>
                  <a:pt x="1814" y="2384"/>
                </a:lnTo>
                <a:lnTo>
                  <a:pt x="1827" y="2327"/>
                </a:lnTo>
                <a:lnTo>
                  <a:pt x="1840" y="2272"/>
                </a:lnTo>
                <a:lnTo>
                  <a:pt x="1856" y="2215"/>
                </a:lnTo>
                <a:lnTo>
                  <a:pt x="1873" y="2160"/>
                </a:lnTo>
                <a:lnTo>
                  <a:pt x="1890" y="2105"/>
                </a:lnTo>
                <a:lnTo>
                  <a:pt x="1909" y="2050"/>
                </a:lnTo>
                <a:lnTo>
                  <a:pt x="1929" y="1994"/>
                </a:lnTo>
                <a:lnTo>
                  <a:pt x="1950" y="1940"/>
                </a:lnTo>
                <a:lnTo>
                  <a:pt x="1972" y="1885"/>
                </a:lnTo>
                <a:lnTo>
                  <a:pt x="1995" y="1831"/>
                </a:lnTo>
                <a:lnTo>
                  <a:pt x="2020" y="1776"/>
                </a:lnTo>
                <a:lnTo>
                  <a:pt x="2045" y="1721"/>
                </a:lnTo>
                <a:lnTo>
                  <a:pt x="2071" y="1667"/>
                </a:lnTo>
                <a:lnTo>
                  <a:pt x="2098" y="1613"/>
                </a:lnTo>
                <a:lnTo>
                  <a:pt x="2127" y="1559"/>
                </a:lnTo>
                <a:lnTo>
                  <a:pt x="2155" y="1505"/>
                </a:lnTo>
                <a:lnTo>
                  <a:pt x="2185" y="1452"/>
                </a:lnTo>
                <a:lnTo>
                  <a:pt x="2216" y="1398"/>
                </a:lnTo>
                <a:lnTo>
                  <a:pt x="2248" y="1344"/>
                </a:lnTo>
                <a:lnTo>
                  <a:pt x="2280" y="1291"/>
                </a:lnTo>
                <a:lnTo>
                  <a:pt x="2315" y="1238"/>
                </a:lnTo>
                <a:lnTo>
                  <a:pt x="2239" y="1275"/>
                </a:lnTo>
                <a:lnTo>
                  <a:pt x="2167" y="1312"/>
                </a:lnTo>
                <a:lnTo>
                  <a:pt x="2096" y="1351"/>
                </a:lnTo>
                <a:lnTo>
                  <a:pt x="2026" y="1391"/>
                </a:lnTo>
                <a:lnTo>
                  <a:pt x="1959" y="1433"/>
                </a:lnTo>
                <a:lnTo>
                  <a:pt x="1894" y="1475"/>
                </a:lnTo>
                <a:lnTo>
                  <a:pt x="1829" y="1519"/>
                </a:lnTo>
                <a:lnTo>
                  <a:pt x="1768" y="1563"/>
                </a:lnTo>
                <a:lnTo>
                  <a:pt x="1708" y="1610"/>
                </a:lnTo>
                <a:lnTo>
                  <a:pt x="1649" y="1656"/>
                </a:lnTo>
                <a:lnTo>
                  <a:pt x="1593" y="1705"/>
                </a:lnTo>
                <a:lnTo>
                  <a:pt x="1539" y="1755"/>
                </a:lnTo>
                <a:lnTo>
                  <a:pt x="1486" y="1805"/>
                </a:lnTo>
                <a:lnTo>
                  <a:pt x="1435" y="1857"/>
                </a:lnTo>
                <a:lnTo>
                  <a:pt x="1386" y="1910"/>
                </a:lnTo>
                <a:lnTo>
                  <a:pt x="1340" y="1966"/>
                </a:lnTo>
                <a:lnTo>
                  <a:pt x="1296" y="2021"/>
                </a:lnTo>
                <a:lnTo>
                  <a:pt x="1252" y="2078"/>
                </a:lnTo>
                <a:lnTo>
                  <a:pt x="1212" y="2136"/>
                </a:lnTo>
                <a:lnTo>
                  <a:pt x="1173" y="2196"/>
                </a:lnTo>
                <a:lnTo>
                  <a:pt x="1136" y="2256"/>
                </a:lnTo>
                <a:lnTo>
                  <a:pt x="1101" y="2319"/>
                </a:lnTo>
                <a:lnTo>
                  <a:pt x="1069" y="2382"/>
                </a:lnTo>
                <a:lnTo>
                  <a:pt x="1038" y="2447"/>
                </a:lnTo>
                <a:lnTo>
                  <a:pt x="1009" y="2513"/>
                </a:lnTo>
                <a:lnTo>
                  <a:pt x="983" y="2580"/>
                </a:lnTo>
                <a:lnTo>
                  <a:pt x="958" y="2649"/>
                </a:lnTo>
                <a:lnTo>
                  <a:pt x="935" y="2718"/>
                </a:lnTo>
                <a:lnTo>
                  <a:pt x="915" y="2790"/>
                </a:lnTo>
                <a:lnTo>
                  <a:pt x="897" y="2863"/>
                </a:lnTo>
                <a:lnTo>
                  <a:pt x="881" y="2937"/>
                </a:lnTo>
                <a:lnTo>
                  <a:pt x="867" y="3012"/>
                </a:lnTo>
                <a:lnTo>
                  <a:pt x="398" y="3012"/>
                </a:lnTo>
                <a:lnTo>
                  <a:pt x="404" y="2957"/>
                </a:lnTo>
                <a:lnTo>
                  <a:pt x="410" y="2903"/>
                </a:lnTo>
                <a:lnTo>
                  <a:pt x="418" y="2849"/>
                </a:lnTo>
                <a:lnTo>
                  <a:pt x="427" y="2795"/>
                </a:lnTo>
                <a:lnTo>
                  <a:pt x="437" y="2742"/>
                </a:lnTo>
                <a:lnTo>
                  <a:pt x="448" y="2689"/>
                </a:lnTo>
                <a:lnTo>
                  <a:pt x="460" y="2636"/>
                </a:lnTo>
                <a:lnTo>
                  <a:pt x="473" y="2584"/>
                </a:lnTo>
                <a:lnTo>
                  <a:pt x="488" y="2532"/>
                </a:lnTo>
                <a:lnTo>
                  <a:pt x="503" y="2481"/>
                </a:lnTo>
                <a:lnTo>
                  <a:pt x="520" y="2430"/>
                </a:lnTo>
                <a:lnTo>
                  <a:pt x="537" y="2379"/>
                </a:lnTo>
                <a:lnTo>
                  <a:pt x="556" y="2329"/>
                </a:lnTo>
                <a:lnTo>
                  <a:pt x="576" y="2280"/>
                </a:lnTo>
                <a:lnTo>
                  <a:pt x="596" y="2231"/>
                </a:lnTo>
                <a:lnTo>
                  <a:pt x="618" y="2182"/>
                </a:lnTo>
                <a:lnTo>
                  <a:pt x="640" y="2135"/>
                </a:lnTo>
                <a:lnTo>
                  <a:pt x="664" y="2087"/>
                </a:lnTo>
                <a:lnTo>
                  <a:pt x="689" y="2041"/>
                </a:lnTo>
                <a:lnTo>
                  <a:pt x="714" y="1996"/>
                </a:lnTo>
                <a:lnTo>
                  <a:pt x="741" y="1950"/>
                </a:lnTo>
                <a:lnTo>
                  <a:pt x="768" y="1905"/>
                </a:lnTo>
                <a:lnTo>
                  <a:pt x="796" y="1861"/>
                </a:lnTo>
                <a:lnTo>
                  <a:pt x="825" y="1818"/>
                </a:lnTo>
                <a:lnTo>
                  <a:pt x="856" y="1774"/>
                </a:lnTo>
                <a:lnTo>
                  <a:pt x="885" y="1731"/>
                </a:lnTo>
                <a:lnTo>
                  <a:pt x="918" y="1690"/>
                </a:lnTo>
                <a:lnTo>
                  <a:pt x="951" y="1650"/>
                </a:lnTo>
                <a:lnTo>
                  <a:pt x="984" y="1609"/>
                </a:lnTo>
                <a:lnTo>
                  <a:pt x="1018" y="1570"/>
                </a:lnTo>
                <a:lnTo>
                  <a:pt x="1052" y="1531"/>
                </a:lnTo>
                <a:lnTo>
                  <a:pt x="1089" y="1493"/>
                </a:lnTo>
                <a:lnTo>
                  <a:pt x="1125" y="1455"/>
                </a:lnTo>
                <a:lnTo>
                  <a:pt x="1162" y="1419"/>
                </a:lnTo>
                <a:lnTo>
                  <a:pt x="1201" y="1383"/>
                </a:lnTo>
                <a:lnTo>
                  <a:pt x="1239" y="1348"/>
                </a:lnTo>
                <a:lnTo>
                  <a:pt x="1279" y="1313"/>
                </a:lnTo>
                <a:lnTo>
                  <a:pt x="1319" y="1280"/>
                </a:lnTo>
                <a:lnTo>
                  <a:pt x="1360" y="1248"/>
                </a:lnTo>
                <a:lnTo>
                  <a:pt x="1402" y="1216"/>
                </a:lnTo>
                <a:lnTo>
                  <a:pt x="1444" y="1185"/>
                </a:lnTo>
                <a:lnTo>
                  <a:pt x="1487" y="1155"/>
                </a:lnTo>
                <a:lnTo>
                  <a:pt x="1530" y="1127"/>
                </a:lnTo>
                <a:lnTo>
                  <a:pt x="1574" y="1098"/>
                </a:lnTo>
                <a:lnTo>
                  <a:pt x="1619" y="1071"/>
                </a:lnTo>
                <a:lnTo>
                  <a:pt x="1665" y="1045"/>
                </a:lnTo>
                <a:lnTo>
                  <a:pt x="1711" y="1019"/>
                </a:lnTo>
                <a:lnTo>
                  <a:pt x="1758" y="995"/>
                </a:lnTo>
                <a:lnTo>
                  <a:pt x="1805" y="971"/>
                </a:lnTo>
                <a:lnTo>
                  <a:pt x="1853" y="949"/>
                </a:lnTo>
                <a:lnTo>
                  <a:pt x="1900" y="927"/>
                </a:lnTo>
                <a:lnTo>
                  <a:pt x="1950" y="907"/>
                </a:lnTo>
                <a:lnTo>
                  <a:pt x="1999" y="887"/>
                </a:lnTo>
                <a:lnTo>
                  <a:pt x="2048" y="868"/>
                </a:lnTo>
                <a:lnTo>
                  <a:pt x="2099" y="850"/>
                </a:lnTo>
                <a:lnTo>
                  <a:pt x="2150" y="834"/>
                </a:lnTo>
                <a:lnTo>
                  <a:pt x="2201" y="818"/>
                </a:lnTo>
                <a:lnTo>
                  <a:pt x="2253" y="804"/>
                </a:lnTo>
                <a:lnTo>
                  <a:pt x="2305" y="791"/>
                </a:lnTo>
                <a:lnTo>
                  <a:pt x="2358" y="778"/>
                </a:lnTo>
                <a:lnTo>
                  <a:pt x="2411" y="767"/>
                </a:lnTo>
                <a:lnTo>
                  <a:pt x="2464" y="757"/>
                </a:lnTo>
                <a:lnTo>
                  <a:pt x="2518" y="749"/>
                </a:lnTo>
                <a:lnTo>
                  <a:pt x="2572" y="741"/>
                </a:lnTo>
                <a:lnTo>
                  <a:pt x="2572" y="0"/>
                </a:lnTo>
                <a:close/>
                <a:moveTo>
                  <a:pt x="0" y="3318"/>
                </a:moveTo>
                <a:lnTo>
                  <a:pt x="5875" y="3318"/>
                </a:lnTo>
                <a:lnTo>
                  <a:pt x="5875" y="3838"/>
                </a:lnTo>
                <a:lnTo>
                  <a:pt x="0" y="3838"/>
                </a:lnTo>
                <a:lnTo>
                  <a:pt x="0" y="3318"/>
                </a:lnTo>
                <a:close/>
              </a:path>
            </a:pathLst>
          </a:custGeom>
          <a:solidFill>
            <a:srgbClr val="00B05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KSO_Shape"/>
          <p:cNvSpPr>
            <a:spLocks/>
          </p:cNvSpPr>
          <p:nvPr/>
        </p:nvSpPr>
        <p:spPr bwMode="auto">
          <a:xfrm>
            <a:off x="4138117" y="3070751"/>
            <a:ext cx="843318" cy="709684"/>
          </a:xfrm>
          <a:custGeom>
            <a:avLst/>
            <a:gdLst>
              <a:gd name="T0" fmla="*/ 1507495 w 4409"/>
              <a:gd name="T1" fmla="*/ 451166 h 3674"/>
              <a:gd name="T2" fmla="*/ 1499286 w 4409"/>
              <a:gd name="T3" fmla="*/ 391586 h 3674"/>
              <a:gd name="T4" fmla="*/ 1483299 w 4409"/>
              <a:gd name="T5" fmla="*/ 334596 h 3674"/>
              <a:gd name="T6" fmla="*/ 1459103 w 4409"/>
              <a:gd name="T7" fmla="*/ 280198 h 3674"/>
              <a:gd name="T8" fmla="*/ 1427562 w 4409"/>
              <a:gd name="T9" fmla="*/ 229253 h 3674"/>
              <a:gd name="T10" fmla="*/ 1389540 w 4409"/>
              <a:gd name="T11" fmla="*/ 182193 h 3674"/>
              <a:gd name="T12" fmla="*/ 1345036 w 4409"/>
              <a:gd name="T13" fmla="*/ 139451 h 3674"/>
              <a:gd name="T14" fmla="*/ 1295780 w 4409"/>
              <a:gd name="T15" fmla="*/ 101458 h 3674"/>
              <a:gd name="T16" fmla="*/ 1240475 w 4409"/>
              <a:gd name="T17" fmla="*/ 69078 h 3674"/>
              <a:gd name="T18" fmla="*/ 1181281 w 4409"/>
              <a:gd name="T19" fmla="*/ 41879 h 3674"/>
              <a:gd name="T20" fmla="*/ 1117767 w 4409"/>
              <a:gd name="T21" fmla="*/ 21155 h 3674"/>
              <a:gd name="T22" fmla="*/ 1050796 w 4409"/>
              <a:gd name="T23" fmla="*/ 7340 h 3674"/>
              <a:gd name="T24" fmla="*/ 980801 w 4409"/>
              <a:gd name="T25" fmla="*/ 432 h 3674"/>
              <a:gd name="T26" fmla="*/ 924199 w 4409"/>
              <a:gd name="T27" fmla="*/ 432 h 3674"/>
              <a:gd name="T28" fmla="*/ 854204 w 4409"/>
              <a:gd name="T29" fmla="*/ 7340 h 3674"/>
              <a:gd name="T30" fmla="*/ 787665 w 4409"/>
              <a:gd name="T31" fmla="*/ 21155 h 3674"/>
              <a:gd name="T32" fmla="*/ 724151 w 4409"/>
              <a:gd name="T33" fmla="*/ 41879 h 3674"/>
              <a:gd name="T34" fmla="*/ 664957 w 4409"/>
              <a:gd name="T35" fmla="*/ 69078 h 3674"/>
              <a:gd name="T36" fmla="*/ 609652 w 4409"/>
              <a:gd name="T37" fmla="*/ 101458 h 3674"/>
              <a:gd name="T38" fmla="*/ 559964 w 4409"/>
              <a:gd name="T39" fmla="*/ 139451 h 3674"/>
              <a:gd name="T40" fmla="*/ 515460 w 4409"/>
              <a:gd name="T41" fmla="*/ 182193 h 3674"/>
              <a:gd name="T42" fmla="*/ 477870 w 4409"/>
              <a:gd name="T43" fmla="*/ 229253 h 3674"/>
              <a:gd name="T44" fmla="*/ 446329 w 4409"/>
              <a:gd name="T45" fmla="*/ 280198 h 3674"/>
              <a:gd name="T46" fmla="*/ 422133 w 4409"/>
              <a:gd name="T47" fmla="*/ 334596 h 3674"/>
              <a:gd name="T48" fmla="*/ 406147 w 4409"/>
              <a:gd name="T49" fmla="*/ 391586 h 3674"/>
              <a:gd name="T50" fmla="*/ 397505 w 4409"/>
              <a:gd name="T51" fmla="*/ 451166 h 3674"/>
              <a:gd name="T52" fmla="*/ 150793 w 4409"/>
              <a:gd name="T53" fmla="*/ 475775 h 3674"/>
              <a:gd name="T54" fmla="*/ 111906 w 4409"/>
              <a:gd name="T55" fmla="*/ 482682 h 3674"/>
              <a:gd name="T56" fmla="*/ 76909 w 4409"/>
              <a:gd name="T57" fmla="*/ 498657 h 3674"/>
              <a:gd name="T58" fmla="*/ 46664 w 4409"/>
              <a:gd name="T59" fmla="*/ 522402 h 3674"/>
              <a:gd name="T60" fmla="*/ 23332 w 4409"/>
              <a:gd name="T61" fmla="*/ 552192 h 3674"/>
              <a:gd name="T62" fmla="*/ 7777 w 4409"/>
              <a:gd name="T63" fmla="*/ 587163 h 3674"/>
              <a:gd name="T64" fmla="*/ 864 w 4409"/>
              <a:gd name="T65" fmla="*/ 626019 h 3674"/>
              <a:gd name="T66" fmla="*/ 1905000 w 4409"/>
              <a:gd name="T67" fmla="*/ 634222 h 3674"/>
              <a:gd name="T68" fmla="*/ 1899815 w 4409"/>
              <a:gd name="T69" fmla="*/ 594502 h 3674"/>
              <a:gd name="T70" fmla="*/ 1885989 w 4409"/>
              <a:gd name="T71" fmla="*/ 558668 h 3674"/>
              <a:gd name="T72" fmla="*/ 1863521 w 4409"/>
              <a:gd name="T73" fmla="*/ 527583 h 3674"/>
              <a:gd name="T74" fmla="*/ 1835005 w 4409"/>
              <a:gd name="T75" fmla="*/ 502542 h 3674"/>
              <a:gd name="T76" fmla="*/ 1800871 w 4409"/>
              <a:gd name="T77" fmla="*/ 485705 h 3674"/>
              <a:gd name="T78" fmla="*/ 1762417 w 4409"/>
              <a:gd name="T79" fmla="*/ 476206 h 3674"/>
              <a:gd name="T80" fmla="*/ 1111718 w 4409"/>
              <a:gd name="T81" fmla="*/ 1427324 h 3674"/>
              <a:gd name="T82" fmla="*/ 793714 w 4409"/>
              <a:gd name="T83" fmla="*/ 872109 h 3674"/>
              <a:gd name="T84" fmla="*/ 1349789 w 4409"/>
              <a:gd name="T85" fmla="*/ 1189436 h 3674"/>
              <a:gd name="T86" fmla="*/ 560396 w 4409"/>
              <a:gd name="T87" fmla="*/ 427420 h 3674"/>
              <a:gd name="T88" fmla="*/ 587184 w 4409"/>
              <a:gd name="T89" fmla="*/ 352298 h 3674"/>
              <a:gd name="T90" fmla="*/ 634712 w 4409"/>
              <a:gd name="T91" fmla="*/ 285810 h 3674"/>
              <a:gd name="T92" fmla="*/ 700387 w 4409"/>
              <a:gd name="T93" fmla="*/ 230979 h 3674"/>
              <a:gd name="T94" fmla="*/ 780752 w 4409"/>
              <a:gd name="T95" fmla="*/ 189964 h 3674"/>
              <a:gd name="T96" fmla="*/ 872783 w 4409"/>
              <a:gd name="T97" fmla="*/ 164924 h 3674"/>
              <a:gd name="T98" fmla="*/ 952716 w 4409"/>
              <a:gd name="T99" fmla="*/ 158448 h 3674"/>
              <a:gd name="T100" fmla="*/ 1051660 w 4409"/>
              <a:gd name="T101" fmla="*/ 168378 h 3674"/>
              <a:gd name="T102" fmla="*/ 1141963 w 4409"/>
              <a:gd name="T103" fmla="*/ 196872 h 3674"/>
              <a:gd name="T104" fmla="*/ 1219304 w 4409"/>
              <a:gd name="T105" fmla="*/ 241341 h 3674"/>
              <a:gd name="T106" fmla="*/ 1281522 w 4409"/>
              <a:gd name="T107" fmla="*/ 298331 h 3674"/>
              <a:gd name="T108" fmla="*/ 1325593 w 4409"/>
              <a:gd name="T109" fmla="*/ 366977 h 3674"/>
              <a:gd name="T110" fmla="*/ 1347197 w 4409"/>
              <a:gd name="T111" fmla="*/ 443394 h 36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409" h="3674">
                <a:moveTo>
                  <a:pt x="4041" y="1102"/>
                </a:moveTo>
                <a:lnTo>
                  <a:pt x="3491" y="1102"/>
                </a:lnTo>
                <a:lnTo>
                  <a:pt x="3491" y="1074"/>
                </a:lnTo>
                <a:lnTo>
                  <a:pt x="3489" y="1045"/>
                </a:lnTo>
                <a:lnTo>
                  <a:pt x="3487" y="1017"/>
                </a:lnTo>
                <a:lnTo>
                  <a:pt x="3484" y="990"/>
                </a:lnTo>
                <a:lnTo>
                  <a:pt x="3481" y="961"/>
                </a:lnTo>
                <a:lnTo>
                  <a:pt x="3475" y="934"/>
                </a:lnTo>
                <a:lnTo>
                  <a:pt x="3470" y="907"/>
                </a:lnTo>
                <a:lnTo>
                  <a:pt x="3464" y="880"/>
                </a:lnTo>
                <a:lnTo>
                  <a:pt x="3457" y="854"/>
                </a:lnTo>
                <a:lnTo>
                  <a:pt x="3450" y="826"/>
                </a:lnTo>
                <a:lnTo>
                  <a:pt x="3442" y="800"/>
                </a:lnTo>
                <a:lnTo>
                  <a:pt x="3433" y="775"/>
                </a:lnTo>
                <a:lnTo>
                  <a:pt x="3423" y="748"/>
                </a:lnTo>
                <a:lnTo>
                  <a:pt x="3413" y="723"/>
                </a:lnTo>
                <a:lnTo>
                  <a:pt x="3401" y="698"/>
                </a:lnTo>
                <a:lnTo>
                  <a:pt x="3389" y="673"/>
                </a:lnTo>
                <a:lnTo>
                  <a:pt x="3377" y="649"/>
                </a:lnTo>
                <a:lnTo>
                  <a:pt x="3364" y="624"/>
                </a:lnTo>
                <a:lnTo>
                  <a:pt x="3350" y="600"/>
                </a:lnTo>
                <a:lnTo>
                  <a:pt x="3336" y="577"/>
                </a:lnTo>
                <a:lnTo>
                  <a:pt x="3320" y="553"/>
                </a:lnTo>
                <a:lnTo>
                  <a:pt x="3304" y="531"/>
                </a:lnTo>
                <a:lnTo>
                  <a:pt x="3288" y="508"/>
                </a:lnTo>
                <a:lnTo>
                  <a:pt x="3271" y="485"/>
                </a:lnTo>
                <a:lnTo>
                  <a:pt x="3253" y="464"/>
                </a:lnTo>
                <a:lnTo>
                  <a:pt x="3235" y="443"/>
                </a:lnTo>
                <a:lnTo>
                  <a:pt x="3216" y="422"/>
                </a:lnTo>
                <a:lnTo>
                  <a:pt x="3197" y="401"/>
                </a:lnTo>
                <a:lnTo>
                  <a:pt x="3177" y="381"/>
                </a:lnTo>
                <a:lnTo>
                  <a:pt x="3156" y="361"/>
                </a:lnTo>
                <a:lnTo>
                  <a:pt x="3136" y="341"/>
                </a:lnTo>
                <a:lnTo>
                  <a:pt x="3113" y="323"/>
                </a:lnTo>
                <a:lnTo>
                  <a:pt x="3092" y="304"/>
                </a:lnTo>
                <a:lnTo>
                  <a:pt x="3069" y="287"/>
                </a:lnTo>
                <a:lnTo>
                  <a:pt x="3045" y="268"/>
                </a:lnTo>
                <a:lnTo>
                  <a:pt x="3022" y="251"/>
                </a:lnTo>
                <a:lnTo>
                  <a:pt x="2999" y="235"/>
                </a:lnTo>
                <a:lnTo>
                  <a:pt x="2973" y="219"/>
                </a:lnTo>
                <a:lnTo>
                  <a:pt x="2949" y="203"/>
                </a:lnTo>
                <a:lnTo>
                  <a:pt x="2924" y="188"/>
                </a:lnTo>
                <a:lnTo>
                  <a:pt x="2897" y="173"/>
                </a:lnTo>
                <a:lnTo>
                  <a:pt x="2871" y="160"/>
                </a:lnTo>
                <a:lnTo>
                  <a:pt x="2845" y="146"/>
                </a:lnTo>
                <a:lnTo>
                  <a:pt x="2817" y="132"/>
                </a:lnTo>
                <a:lnTo>
                  <a:pt x="2790" y="120"/>
                </a:lnTo>
                <a:lnTo>
                  <a:pt x="2761" y="108"/>
                </a:lnTo>
                <a:lnTo>
                  <a:pt x="2734" y="97"/>
                </a:lnTo>
                <a:lnTo>
                  <a:pt x="2705" y="87"/>
                </a:lnTo>
                <a:lnTo>
                  <a:pt x="2676" y="77"/>
                </a:lnTo>
                <a:lnTo>
                  <a:pt x="2647" y="67"/>
                </a:lnTo>
                <a:lnTo>
                  <a:pt x="2617" y="57"/>
                </a:lnTo>
                <a:lnTo>
                  <a:pt x="2587" y="49"/>
                </a:lnTo>
                <a:lnTo>
                  <a:pt x="2557" y="41"/>
                </a:lnTo>
                <a:lnTo>
                  <a:pt x="2526" y="34"/>
                </a:lnTo>
                <a:lnTo>
                  <a:pt x="2495" y="28"/>
                </a:lnTo>
                <a:lnTo>
                  <a:pt x="2464" y="22"/>
                </a:lnTo>
                <a:lnTo>
                  <a:pt x="2432" y="17"/>
                </a:lnTo>
                <a:lnTo>
                  <a:pt x="2400" y="13"/>
                </a:lnTo>
                <a:lnTo>
                  <a:pt x="2369" y="9"/>
                </a:lnTo>
                <a:lnTo>
                  <a:pt x="2336" y="6"/>
                </a:lnTo>
                <a:lnTo>
                  <a:pt x="2304" y="3"/>
                </a:lnTo>
                <a:lnTo>
                  <a:pt x="2270" y="1"/>
                </a:lnTo>
                <a:lnTo>
                  <a:pt x="2238" y="0"/>
                </a:lnTo>
                <a:lnTo>
                  <a:pt x="2205" y="0"/>
                </a:lnTo>
                <a:lnTo>
                  <a:pt x="2172" y="0"/>
                </a:lnTo>
                <a:lnTo>
                  <a:pt x="2139" y="1"/>
                </a:lnTo>
                <a:lnTo>
                  <a:pt x="2106" y="3"/>
                </a:lnTo>
                <a:lnTo>
                  <a:pt x="2074" y="6"/>
                </a:lnTo>
                <a:lnTo>
                  <a:pt x="2041" y="9"/>
                </a:lnTo>
                <a:lnTo>
                  <a:pt x="2010" y="13"/>
                </a:lnTo>
                <a:lnTo>
                  <a:pt x="1977" y="17"/>
                </a:lnTo>
                <a:lnTo>
                  <a:pt x="1946" y="22"/>
                </a:lnTo>
                <a:lnTo>
                  <a:pt x="1914" y="28"/>
                </a:lnTo>
                <a:lnTo>
                  <a:pt x="1884" y="34"/>
                </a:lnTo>
                <a:lnTo>
                  <a:pt x="1854" y="41"/>
                </a:lnTo>
                <a:lnTo>
                  <a:pt x="1823" y="49"/>
                </a:lnTo>
                <a:lnTo>
                  <a:pt x="1793" y="57"/>
                </a:lnTo>
                <a:lnTo>
                  <a:pt x="1763" y="67"/>
                </a:lnTo>
                <a:lnTo>
                  <a:pt x="1734" y="77"/>
                </a:lnTo>
                <a:lnTo>
                  <a:pt x="1705" y="87"/>
                </a:lnTo>
                <a:lnTo>
                  <a:pt x="1676" y="97"/>
                </a:lnTo>
                <a:lnTo>
                  <a:pt x="1648" y="108"/>
                </a:lnTo>
                <a:lnTo>
                  <a:pt x="1620" y="120"/>
                </a:lnTo>
                <a:lnTo>
                  <a:pt x="1593" y="132"/>
                </a:lnTo>
                <a:lnTo>
                  <a:pt x="1566" y="146"/>
                </a:lnTo>
                <a:lnTo>
                  <a:pt x="1539" y="160"/>
                </a:lnTo>
                <a:lnTo>
                  <a:pt x="1513" y="173"/>
                </a:lnTo>
                <a:lnTo>
                  <a:pt x="1486" y="188"/>
                </a:lnTo>
                <a:lnTo>
                  <a:pt x="1461" y="203"/>
                </a:lnTo>
                <a:lnTo>
                  <a:pt x="1436" y="219"/>
                </a:lnTo>
                <a:lnTo>
                  <a:pt x="1411" y="235"/>
                </a:lnTo>
                <a:lnTo>
                  <a:pt x="1388" y="251"/>
                </a:lnTo>
                <a:lnTo>
                  <a:pt x="1364" y="268"/>
                </a:lnTo>
                <a:lnTo>
                  <a:pt x="1341" y="287"/>
                </a:lnTo>
                <a:lnTo>
                  <a:pt x="1318" y="304"/>
                </a:lnTo>
                <a:lnTo>
                  <a:pt x="1296" y="323"/>
                </a:lnTo>
                <a:lnTo>
                  <a:pt x="1274" y="341"/>
                </a:lnTo>
                <a:lnTo>
                  <a:pt x="1253" y="361"/>
                </a:lnTo>
                <a:lnTo>
                  <a:pt x="1233" y="381"/>
                </a:lnTo>
                <a:lnTo>
                  <a:pt x="1214" y="401"/>
                </a:lnTo>
                <a:lnTo>
                  <a:pt x="1193" y="422"/>
                </a:lnTo>
                <a:lnTo>
                  <a:pt x="1175" y="443"/>
                </a:lnTo>
                <a:lnTo>
                  <a:pt x="1157" y="464"/>
                </a:lnTo>
                <a:lnTo>
                  <a:pt x="1140" y="485"/>
                </a:lnTo>
                <a:lnTo>
                  <a:pt x="1122" y="508"/>
                </a:lnTo>
                <a:lnTo>
                  <a:pt x="1106" y="531"/>
                </a:lnTo>
                <a:lnTo>
                  <a:pt x="1090" y="553"/>
                </a:lnTo>
                <a:lnTo>
                  <a:pt x="1075" y="577"/>
                </a:lnTo>
                <a:lnTo>
                  <a:pt x="1060" y="600"/>
                </a:lnTo>
                <a:lnTo>
                  <a:pt x="1046" y="624"/>
                </a:lnTo>
                <a:lnTo>
                  <a:pt x="1033" y="649"/>
                </a:lnTo>
                <a:lnTo>
                  <a:pt x="1020" y="673"/>
                </a:lnTo>
                <a:lnTo>
                  <a:pt x="1009" y="698"/>
                </a:lnTo>
                <a:lnTo>
                  <a:pt x="998" y="723"/>
                </a:lnTo>
                <a:lnTo>
                  <a:pt x="986" y="748"/>
                </a:lnTo>
                <a:lnTo>
                  <a:pt x="977" y="775"/>
                </a:lnTo>
                <a:lnTo>
                  <a:pt x="968" y="800"/>
                </a:lnTo>
                <a:lnTo>
                  <a:pt x="960" y="826"/>
                </a:lnTo>
                <a:lnTo>
                  <a:pt x="952" y="854"/>
                </a:lnTo>
                <a:lnTo>
                  <a:pt x="946" y="880"/>
                </a:lnTo>
                <a:lnTo>
                  <a:pt x="940" y="907"/>
                </a:lnTo>
                <a:lnTo>
                  <a:pt x="934" y="934"/>
                </a:lnTo>
                <a:lnTo>
                  <a:pt x="930" y="961"/>
                </a:lnTo>
                <a:lnTo>
                  <a:pt x="926" y="990"/>
                </a:lnTo>
                <a:lnTo>
                  <a:pt x="922" y="1017"/>
                </a:lnTo>
                <a:lnTo>
                  <a:pt x="920" y="1045"/>
                </a:lnTo>
                <a:lnTo>
                  <a:pt x="919" y="1074"/>
                </a:lnTo>
                <a:lnTo>
                  <a:pt x="919" y="1102"/>
                </a:lnTo>
                <a:lnTo>
                  <a:pt x="368" y="1102"/>
                </a:lnTo>
                <a:lnTo>
                  <a:pt x="349" y="1102"/>
                </a:lnTo>
                <a:lnTo>
                  <a:pt x="330" y="1103"/>
                </a:lnTo>
                <a:lnTo>
                  <a:pt x="312" y="1106"/>
                </a:lnTo>
                <a:lnTo>
                  <a:pt x="294" y="1109"/>
                </a:lnTo>
                <a:lnTo>
                  <a:pt x="276" y="1113"/>
                </a:lnTo>
                <a:lnTo>
                  <a:pt x="259" y="1118"/>
                </a:lnTo>
                <a:lnTo>
                  <a:pt x="242" y="1125"/>
                </a:lnTo>
                <a:lnTo>
                  <a:pt x="225" y="1131"/>
                </a:lnTo>
                <a:lnTo>
                  <a:pt x="208" y="1138"/>
                </a:lnTo>
                <a:lnTo>
                  <a:pt x="193" y="1146"/>
                </a:lnTo>
                <a:lnTo>
                  <a:pt x="178" y="1155"/>
                </a:lnTo>
                <a:lnTo>
                  <a:pt x="163" y="1164"/>
                </a:lnTo>
                <a:lnTo>
                  <a:pt x="149" y="1174"/>
                </a:lnTo>
                <a:lnTo>
                  <a:pt x="134" y="1185"/>
                </a:lnTo>
                <a:lnTo>
                  <a:pt x="121" y="1198"/>
                </a:lnTo>
                <a:lnTo>
                  <a:pt x="108" y="1210"/>
                </a:lnTo>
                <a:lnTo>
                  <a:pt x="96" y="1222"/>
                </a:lnTo>
                <a:lnTo>
                  <a:pt x="85" y="1235"/>
                </a:lnTo>
                <a:lnTo>
                  <a:pt x="74" y="1249"/>
                </a:lnTo>
                <a:lnTo>
                  <a:pt x="63" y="1263"/>
                </a:lnTo>
                <a:lnTo>
                  <a:pt x="54" y="1279"/>
                </a:lnTo>
                <a:lnTo>
                  <a:pt x="45" y="1294"/>
                </a:lnTo>
                <a:lnTo>
                  <a:pt x="37" y="1310"/>
                </a:lnTo>
                <a:lnTo>
                  <a:pt x="30" y="1326"/>
                </a:lnTo>
                <a:lnTo>
                  <a:pt x="23" y="1343"/>
                </a:lnTo>
                <a:lnTo>
                  <a:pt x="18" y="1360"/>
                </a:lnTo>
                <a:lnTo>
                  <a:pt x="13" y="1377"/>
                </a:lnTo>
                <a:lnTo>
                  <a:pt x="9" y="1395"/>
                </a:lnTo>
                <a:lnTo>
                  <a:pt x="5" y="1414"/>
                </a:lnTo>
                <a:lnTo>
                  <a:pt x="3" y="1432"/>
                </a:lnTo>
                <a:lnTo>
                  <a:pt x="2" y="1450"/>
                </a:lnTo>
                <a:lnTo>
                  <a:pt x="0" y="1469"/>
                </a:lnTo>
                <a:lnTo>
                  <a:pt x="0" y="3674"/>
                </a:lnTo>
                <a:lnTo>
                  <a:pt x="4409" y="3674"/>
                </a:lnTo>
                <a:lnTo>
                  <a:pt x="4409" y="1469"/>
                </a:lnTo>
                <a:lnTo>
                  <a:pt x="4409" y="1450"/>
                </a:lnTo>
                <a:lnTo>
                  <a:pt x="4408" y="1432"/>
                </a:lnTo>
                <a:lnTo>
                  <a:pt x="4405" y="1414"/>
                </a:lnTo>
                <a:lnTo>
                  <a:pt x="4402" y="1395"/>
                </a:lnTo>
                <a:lnTo>
                  <a:pt x="4397" y="1377"/>
                </a:lnTo>
                <a:lnTo>
                  <a:pt x="4392" y="1360"/>
                </a:lnTo>
                <a:lnTo>
                  <a:pt x="4386" y="1343"/>
                </a:lnTo>
                <a:lnTo>
                  <a:pt x="4380" y="1326"/>
                </a:lnTo>
                <a:lnTo>
                  <a:pt x="4373" y="1310"/>
                </a:lnTo>
                <a:lnTo>
                  <a:pt x="4365" y="1294"/>
                </a:lnTo>
                <a:lnTo>
                  <a:pt x="4356" y="1279"/>
                </a:lnTo>
                <a:lnTo>
                  <a:pt x="4347" y="1263"/>
                </a:lnTo>
                <a:lnTo>
                  <a:pt x="4336" y="1249"/>
                </a:lnTo>
                <a:lnTo>
                  <a:pt x="4325" y="1235"/>
                </a:lnTo>
                <a:lnTo>
                  <a:pt x="4313" y="1222"/>
                </a:lnTo>
                <a:lnTo>
                  <a:pt x="4301" y="1210"/>
                </a:lnTo>
                <a:lnTo>
                  <a:pt x="4289" y="1198"/>
                </a:lnTo>
                <a:lnTo>
                  <a:pt x="4276" y="1185"/>
                </a:lnTo>
                <a:lnTo>
                  <a:pt x="4262" y="1174"/>
                </a:lnTo>
                <a:lnTo>
                  <a:pt x="4247" y="1164"/>
                </a:lnTo>
                <a:lnTo>
                  <a:pt x="4232" y="1155"/>
                </a:lnTo>
                <a:lnTo>
                  <a:pt x="4217" y="1146"/>
                </a:lnTo>
                <a:lnTo>
                  <a:pt x="4201" y="1138"/>
                </a:lnTo>
                <a:lnTo>
                  <a:pt x="4184" y="1131"/>
                </a:lnTo>
                <a:lnTo>
                  <a:pt x="4168" y="1125"/>
                </a:lnTo>
                <a:lnTo>
                  <a:pt x="4151" y="1118"/>
                </a:lnTo>
                <a:lnTo>
                  <a:pt x="4134" y="1113"/>
                </a:lnTo>
                <a:lnTo>
                  <a:pt x="4115" y="1109"/>
                </a:lnTo>
                <a:lnTo>
                  <a:pt x="4097" y="1106"/>
                </a:lnTo>
                <a:lnTo>
                  <a:pt x="4079" y="1103"/>
                </a:lnTo>
                <a:lnTo>
                  <a:pt x="4061" y="1102"/>
                </a:lnTo>
                <a:lnTo>
                  <a:pt x="4041" y="1102"/>
                </a:lnTo>
                <a:close/>
                <a:moveTo>
                  <a:pt x="3124" y="2755"/>
                </a:moveTo>
                <a:lnTo>
                  <a:pt x="2573" y="2755"/>
                </a:lnTo>
                <a:lnTo>
                  <a:pt x="2573" y="3306"/>
                </a:lnTo>
                <a:lnTo>
                  <a:pt x="1837" y="3306"/>
                </a:lnTo>
                <a:lnTo>
                  <a:pt x="1837" y="2755"/>
                </a:lnTo>
                <a:lnTo>
                  <a:pt x="1287" y="2755"/>
                </a:lnTo>
                <a:lnTo>
                  <a:pt x="1287" y="2020"/>
                </a:lnTo>
                <a:lnTo>
                  <a:pt x="1837" y="2020"/>
                </a:lnTo>
                <a:lnTo>
                  <a:pt x="1837" y="1469"/>
                </a:lnTo>
                <a:lnTo>
                  <a:pt x="2573" y="1469"/>
                </a:lnTo>
                <a:lnTo>
                  <a:pt x="2573" y="2020"/>
                </a:lnTo>
                <a:lnTo>
                  <a:pt x="3124" y="2020"/>
                </a:lnTo>
                <a:lnTo>
                  <a:pt x="3124" y="2755"/>
                </a:lnTo>
                <a:close/>
                <a:moveTo>
                  <a:pt x="1287" y="1102"/>
                </a:moveTo>
                <a:lnTo>
                  <a:pt x="1287" y="1102"/>
                </a:lnTo>
                <a:lnTo>
                  <a:pt x="1288" y="1064"/>
                </a:lnTo>
                <a:lnTo>
                  <a:pt x="1292" y="1027"/>
                </a:lnTo>
                <a:lnTo>
                  <a:pt x="1297" y="990"/>
                </a:lnTo>
                <a:lnTo>
                  <a:pt x="1305" y="954"/>
                </a:lnTo>
                <a:lnTo>
                  <a:pt x="1315" y="919"/>
                </a:lnTo>
                <a:lnTo>
                  <a:pt x="1328" y="883"/>
                </a:lnTo>
                <a:lnTo>
                  <a:pt x="1342" y="850"/>
                </a:lnTo>
                <a:lnTo>
                  <a:pt x="1359" y="816"/>
                </a:lnTo>
                <a:lnTo>
                  <a:pt x="1377" y="784"/>
                </a:lnTo>
                <a:lnTo>
                  <a:pt x="1397" y="752"/>
                </a:lnTo>
                <a:lnTo>
                  <a:pt x="1419" y="721"/>
                </a:lnTo>
                <a:lnTo>
                  <a:pt x="1444" y="691"/>
                </a:lnTo>
                <a:lnTo>
                  <a:pt x="1469" y="662"/>
                </a:lnTo>
                <a:lnTo>
                  <a:pt x="1497" y="635"/>
                </a:lnTo>
                <a:lnTo>
                  <a:pt x="1525" y="608"/>
                </a:lnTo>
                <a:lnTo>
                  <a:pt x="1555" y="583"/>
                </a:lnTo>
                <a:lnTo>
                  <a:pt x="1588" y="559"/>
                </a:lnTo>
                <a:lnTo>
                  <a:pt x="1621" y="535"/>
                </a:lnTo>
                <a:lnTo>
                  <a:pt x="1656" y="513"/>
                </a:lnTo>
                <a:lnTo>
                  <a:pt x="1691" y="493"/>
                </a:lnTo>
                <a:lnTo>
                  <a:pt x="1729" y="473"/>
                </a:lnTo>
                <a:lnTo>
                  <a:pt x="1767" y="456"/>
                </a:lnTo>
                <a:lnTo>
                  <a:pt x="1807" y="440"/>
                </a:lnTo>
                <a:lnTo>
                  <a:pt x="1848" y="425"/>
                </a:lnTo>
                <a:lnTo>
                  <a:pt x="1889" y="411"/>
                </a:lnTo>
                <a:lnTo>
                  <a:pt x="1932" y="400"/>
                </a:lnTo>
                <a:lnTo>
                  <a:pt x="1975" y="390"/>
                </a:lnTo>
                <a:lnTo>
                  <a:pt x="2020" y="382"/>
                </a:lnTo>
                <a:lnTo>
                  <a:pt x="2066" y="376"/>
                </a:lnTo>
                <a:lnTo>
                  <a:pt x="2111" y="371"/>
                </a:lnTo>
                <a:lnTo>
                  <a:pt x="2158" y="368"/>
                </a:lnTo>
                <a:lnTo>
                  <a:pt x="2205" y="367"/>
                </a:lnTo>
                <a:lnTo>
                  <a:pt x="2252" y="368"/>
                </a:lnTo>
                <a:lnTo>
                  <a:pt x="2299" y="371"/>
                </a:lnTo>
                <a:lnTo>
                  <a:pt x="2345" y="376"/>
                </a:lnTo>
                <a:lnTo>
                  <a:pt x="2390" y="382"/>
                </a:lnTo>
                <a:lnTo>
                  <a:pt x="2434" y="390"/>
                </a:lnTo>
                <a:lnTo>
                  <a:pt x="2477" y="400"/>
                </a:lnTo>
                <a:lnTo>
                  <a:pt x="2520" y="411"/>
                </a:lnTo>
                <a:lnTo>
                  <a:pt x="2562" y="425"/>
                </a:lnTo>
                <a:lnTo>
                  <a:pt x="2603" y="440"/>
                </a:lnTo>
                <a:lnTo>
                  <a:pt x="2643" y="456"/>
                </a:lnTo>
                <a:lnTo>
                  <a:pt x="2680" y="473"/>
                </a:lnTo>
                <a:lnTo>
                  <a:pt x="2718" y="493"/>
                </a:lnTo>
                <a:lnTo>
                  <a:pt x="2754" y="513"/>
                </a:lnTo>
                <a:lnTo>
                  <a:pt x="2789" y="535"/>
                </a:lnTo>
                <a:lnTo>
                  <a:pt x="2822" y="559"/>
                </a:lnTo>
                <a:lnTo>
                  <a:pt x="2854" y="583"/>
                </a:lnTo>
                <a:lnTo>
                  <a:pt x="2884" y="608"/>
                </a:lnTo>
                <a:lnTo>
                  <a:pt x="2914" y="635"/>
                </a:lnTo>
                <a:lnTo>
                  <a:pt x="2941" y="662"/>
                </a:lnTo>
                <a:lnTo>
                  <a:pt x="2966" y="691"/>
                </a:lnTo>
                <a:lnTo>
                  <a:pt x="2991" y="721"/>
                </a:lnTo>
                <a:lnTo>
                  <a:pt x="3012" y="752"/>
                </a:lnTo>
                <a:lnTo>
                  <a:pt x="3032" y="784"/>
                </a:lnTo>
                <a:lnTo>
                  <a:pt x="3051" y="816"/>
                </a:lnTo>
                <a:lnTo>
                  <a:pt x="3068" y="850"/>
                </a:lnTo>
                <a:lnTo>
                  <a:pt x="3082" y="883"/>
                </a:lnTo>
                <a:lnTo>
                  <a:pt x="3094" y="919"/>
                </a:lnTo>
                <a:lnTo>
                  <a:pt x="3104" y="954"/>
                </a:lnTo>
                <a:lnTo>
                  <a:pt x="3112" y="990"/>
                </a:lnTo>
                <a:lnTo>
                  <a:pt x="3118" y="1027"/>
                </a:lnTo>
                <a:lnTo>
                  <a:pt x="3122" y="1064"/>
                </a:lnTo>
                <a:lnTo>
                  <a:pt x="3124" y="1102"/>
                </a:lnTo>
                <a:lnTo>
                  <a:pt x="1287" y="1102"/>
                </a:lnTo>
                <a:close/>
              </a:path>
            </a:pathLst>
          </a:custGeom>
          <a:solidFill>
            <a:srgbClr val="00B05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KSO_Shape"/>
          <p:cNvSpPr/>
          <p:nvPr/>
        </p:nvSpPr>
        <p:spPr>
          <a:xfrm>
            <a:off x="5693962" y="3125342"/>
            <a:ext cx="816022" cy="641444"/>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TextBox 11"/>
          <p:cNvSpPr txBox="1"/>
          <p:nvPr/>
        </p:nvSpPr>
        <p:spPr>
          <a:xfrm>
            <a:off x="530303" y="343135"/>
            <a:ext cx="7366120"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基础平台建设解决的问题：消费</a:t>
            </a:r>
            <a:endParaRPr lang="en-US" altLang="en-US" sz="40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34821701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33.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327340" y="6065977"/>
            <a:ext cx="2619629" cy="620513"/>
          </a:xfrm>
          <a:prstGeom prst="rect">
            <a:avLst/>
          </a:prstGeom>
        </p:spPr>
      </p:pic>
      <p:sp>
        <p:nvSpPr>
          <p:cNvPr id="12" name="TextBox 11"/>
          <p:cNvSpPr txBox="1"/>
          <p:nvPr/>
        </p:nvSpPr>
        <p:spPr>
          <a:xfrm>
            <a:off x="530303" y="343135"/>
            <a:ext cx="7366119"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第一阶段基础</a:t>
            </a:r>
            <a:r>
              <a:rPr lang="zh-CN" altLang="en-US" sz="4000" dirty="0" smtClean="0">
                <a:solidFill>
                  <a:srgbClr val="FF0000"/>
                </a:solidFill>
                <a:latin typeface="微软雅黑" pitchFamily="34" charset="-122"/>
                <a:ea typeface="微软雅黑" pitchFamily="34" charset="-122"/>
              </a:rPr>
              <a:t>平台</a:t>
            </a:r>
            <a:r>
              <a:rPr lang="zh-CN" altLang="en-US" sz="4000" dirty="0" smtClean="0">
                <a:solidFill>
                  <a:srgbClr val="FF0000"/>
                </a:solidFill>
                <a:latin typeface="微软雅黑" pitchFamily="34" charset="-122"/>
                <a:ea typeface="微软雅黑" pitchFamily="34" charset="-122"/>
              </a:rPr>
              <a:t>建设周期预估</a:t>
            </a:r>
            <a:endParaRPr lang="en-US" altLang="en-US" sz="4000" dirty="0">
              <a:solidFill>
                <a:srgbClr val="FF0000"/>
              </a:solidFill>
              <a:latin typeface="微软雅黑" pitchFamily="34" charset="-122"/>
              <a:ea typeface="微软雅黑" pitchFamily="34" charset="-122"/>
            </a:endParaRPr>
          </a:p>
        </p:txBody>
      </p:sp>
      <p:graphicFrame>
        <p:nvGraphicFramePr>
          <p:cNvPr id="13" name="表格 12"/>
          <p:cNvGraphicFramePr>
            <a:graphicFrameLocks noGrp="1"/>
          </p:cNvGraphicFramePr>
          <p:nvPr/>
        </p:nvGraphicFramePr>
        <p:xfrm>
          <a:off x="695567" y="1493385"/>
          <a:ext cx="9194019" cy="4288432"/>
        </p:xfrm>
        <a:graphic>
          <a:graphicData uri="http://schemas.openxmlformats.org/drawingml/2006/table">
            <a:tbl>
              <a:tblPr firstRow="1" bandRow="1">
                <a:tableStyleId>{5C22544A-7EE6-4342-B048-85BDC9FD1C3A}</a:tableStyleId>
              </a:tblPr>
              <a:tblGrid>
                <a:gridCol w="3064673"/>
                <a:gridCol w="4244274"/>
                <a:gridCol w="1885072"/>
              </a:tblGrid>
              <a:tr h="370840">
                <a:tc>
                  <a:txBody>
                    <a:bodyPr/>
                    <a:lstStyle/>
                    <a:p>
                      <a:pPr algn="ctr"/>
                      <a:r>
                        <a:rPr lang="zh-CN" altLang="en-US" dirty="0" smtClean="0">
                          <a:latin typeface="微软雅黑" pitchFamily="34" charset="-122"/>
                          <a:ea typeface="微软雅黑" pitchFamily="34" charset="-122"/>
                        </a:rPr>
                        <a:t>项目</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内容</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周期</a:t>
                      </a:r>
                      <a:endParaRPr lang="zh-CN" altLang="en-US" dirty="0">
                        <a:latin typeface="微软雅黑" pitchFamily="34" charset="-122"/>
                        <a:ea typeface="微软雅黑" pitchFamily="34" charset="-122"/>
                      </a:endParaRPr>
                    </a:p>
                  </a:txBody>
                  <a:tcPr anchor="ctr"/>
                </a:tc>
              </a:tr>
              <a:tr h="1656601">
                <a:tc>
                  <a:txBody>
                    <a:bodyPr/>
                    <a:lstStyle/>
                    <a:p>
                      <a:pPr algn="ctr"/>
                      <a:r>
                        <a:rPr lang="zh-CN" altLang="en-US" b="1" dirty="0" smtClean="0">
                          <a:solidFill>
                            <a:srgbClr val="FF3300"/>
                          </a:solidFill>
                          <a:latin typeface="微软雅黑" pitchFamily="34" charset="-122"/>
                          <a:ea typeface="微软雅黑" pitchFamily="34" charset="-122"/>
                        </a:rPr>
                        <a:t>基础平台建设</a:t>
                      </a:r>
                      <a:endParaRPr lang="zh-CN" altLang="en-US" b="1" dirty="0">
                        <a:solidFill>
                          <a:srgbClr val="FF3300"/>
                        </a:solidFill>
                        <a:latin typeface="微软雅黑" pitchFamily="34" charset="-122"/>
                        <a:ea typeface="微软雅黑" pitchFamily="34" charset="-122"/>
                      </a:endParaRPr>
                    </a:p>
                  </a:txBody>
                  <a:tcPr anchor="ctr"/>
                </a:tc>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endParaRPr lang="en-US" altLang="zh-CN" dirty="0" smtClean="0">
                        <a:latin typeface="微软雅黑" pitchFamily="34" charset="-122"/>
                        <a:ea typeface="微软雅黑" pitchFamily="34" charset="-122"/>
                      </a:endParaRPr>
                    </a:p>
                    <a:p>
                      <a:pPr marL="0" marR="0" indent="0" algn="ctr" defTabSz="914354" rtl="0" eaLnBrk="1" fontAlgn="auto" latinLnBrk="0" hangingPunct="1">
                        <a:lnSpc>
                          <a:spcPct val="15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核心基础业务层搭建、</a:t>
                      </a:r>
                      <a:r>
                        <a:rPr lang="zh-CN" altLang="en-US" sz="1900" kern="1200" dirty="0" smtClean="0">
                          <a:solidFill>
                            <a:schemeClr val="dk1"/>
                          </a:solidFill>
                          <a:latin typeface="微软雅黑" pitchFamily="34" charset="-122"/>
                          <a:ea typeface="微软雅黑" pitchFamily="34" charset="-122"/>
                          <a:cs typeface="+mn-cs"/>
                        </a:rPr>
                        <a:t>综合服务层搭建；前置系统层及渠道接入层对接</a:t>
                      </a:r>
                    </a:p>
                    <a:p>
                      <a:pPr marL="0" marR="0" indent="0" algn="ctr" defTabSz="914354" rtl="0" eaLnBrk="1" fontAlgn="auto" latinLnBrk="0" hangingPunct="1">
                        <a:lnSpc>
                          <a:spcPct val="100000"/>
                        </a:lnSpc>
                        <a:spcBef>
                          <a:spcPts val="0"/>
                        </a:spcBef>
                        <a:spcAft>
                          <a:spcPts val="0"/>
                        </a:spcAft>
                        <a:buClrTx/>
                        <a:buSzTx/>
                        <a:buFontTx/>
                        <a:buNone/>
                        <a:tabLst/>
                        <a:defRPr/>
                      </a:pPr>
                      <a:endParaRPr lang="zh-CN" altLang="en-US" sz="1900" kern="1200" dirty="0" smtClean="0">
                        <a:solidFill>
                          <a:schemeClr val="dk1"/>
                        </a:solidFill>
                        <a:latin typeface="微软雅黑" pitchFamily="34" charset="-122"/>
                        <a:ea typeface="微软雅黑" pitchFamily="34" charset="-122"/>
                        <a:cs typeface="+mn-cs"/>
                      </a:endParaRPr>
                    </a:p>
                    <a:p>
                      <a:pPr algn="ctr"/>
                      <a:endParaRPr lang="zh-CN" altLang="en-US" sz="1900" kern="1200" dirty="0" smtClean="0">
                        <a:solidFill>
                          <a:schemeClr val="dk1"/>
                        </a:solidFill>
                        <a:latin typeface="微软雅黑" pitchFamily="34" charset="-122"/>
                        <a:ea typeface="微软雅黑" pitchFamily="34" charset="-122"/>
                        <a:cs typeface="+mn-cs"/>
                      </a:endParaRPr>
                    </a:p>
                  </a:txBody>
                  <a:tcPr anchor="ctr"/>
                </a:tc>
                <a:tc>
                  <a:txBody>
                    <a:bodyPr/>
                    <a:lstStyle/>
                    <a:p>
                      <a:pPr algn="ctr"/>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个月</a:t>
                      </a:r>
                      <a:endParaRPr lang="zh-CN" altLang="en-US" dirty="0">
                        <a:latin typeface="微软雅黑" pitchFamily="34" charset="-122"/>
                        <a:ea typeface="微软雅黑" pitchFamily="34" charset="-122"/>
                      </a:endParaRPr>
                    </a:p>
                  </a:txBody>
                  <a:tcPr anchor="ctr"/>
                </a:tc>
              </a:tr>
              <a:tr h="1347112">
                <a:tc>
                  <a:txBody>
                    <a:bodyPr/>
                    <a:lstStyle/>
                    <a:p>
                      <a:pPr marL="0" algn="ctr" defTabSz="914354" rtl="0" eaLnBrk="1" latinLnBrk="0" hangingPunct="1"/>
                      <a:r>
                        <a:rPr lang="zh-CN" altLang="en-US" sz="1900" b="1" kern="1200" dirty="0" smtClean="0">
                          <a:solidFill>
                            <a:srgbClr val="FF3300"/>
                          </a:solidFill>
                          <a:latin typeface="微软雅黑" pitchFamily="34" charset="-122"/>
                          <a:ea typeface="微软雅黑" pitchFamily="34" charset="-122"/>
                          <a:cs typeface="+mn-cs"/>
                        </a:rPr>
                        <a:t>平台试运行</a:t>
                      </a:r>
                    </a:p>
                  </a:txBody>
                  <a:tcPr anchor="ctr"/>
                </a:tc>
                <a:tc>
                  <a:txBody>
                    <a:bodyPr/>
                    <a:lstStyle/>
                    <a:p>
                      <a:pPr algn="ctr"/>
                      <a:r>
                        <a:rPr lang="zh-CN" altLang="en-US" dirty="0" smtClean="0">
                          <a:latin typeface="微软雅黑" pitchFamily="34" charset="-122"/>
                          <a:ea typeface="微软雅黑" pitchFamily="34" charset="-122"/>
                        </a:rPr>
                        <a:t>系统流程及数据、功能验证</a:t>
                      </a:r>
                      <a:endParaRPr lang="zh-CN" altLang="en-US" dirty="0">
                        <a:latin typeface="微软雅黑" pitchFamily="34" charset="-122"/>
                        <a:ea typeface="微软雅黑" pitchFamily="34" charset="-122"/>
                      </a:endParaRPr>
                    </a:p>
                  </a:txBody>
                  <a:tcPr anchor="ctr"/>
                </a:tc>
                <a:tc>
                  <a:txBody>
                    <a:bodyPr/>
                    <a:lstStyle/>
                    <a:p>
                      <a:pPr algn="ct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个月</a:t>
                      </a:r>
                      <a:endParaRPr lang="zh-CN" altLang="en-US" dirty="0">
                        <a:latin typeface="微软雅黑" pitchFamily="34" charset="-122"/>
                        <a:ea typeface="微软雅黑" pitchFamily="34" charset="-122"/>
                      </a:endParaRPr>
                    </a:p>
                  </a:txBody>
                  <a:tcPr anchor="ctr"/>
                </a:tc>
              </a:tr>
              <a:tr h="731520">
                <a:tc gridSpan="2">
                  <a:txBody>
                    <a:bodyPr/>
                    <a:lstStyle/>
                    <a:p>
                      <a:pPr algn="ctr"/>
                      <a:r>
                        <a:rPr lang="zh-CN" altLang="en-US" dirty="0" smtClean="0">
                          <a:latin typeface="微软雅黑" pitchFamily="34" charset="-122"/>
                          <a:ea typeface="微软雅黑" pitchFamily="34" charset="-122"/>
                        </a:rPr>
                        <a:t>周期总计</a:t>
                      </a:r>
                      <a:endParaRPr lang="zh-CN" altLang="en-US" dirty="0">
                        <a:latin typeface="微软雅黑" pitchFamily="34" charset="-122"/>
                        <a:ea typeface="微软雅黑" pitchFamily="34" charset="-122"/>
                      </a:endParaRPr>
                    </a:p>
                  </a:txBody>
                  <a:tcPr anchor="ctr"/>
                </a:tc>
                <a:tc hMerge="1">
                  <a:txBody>
                    <a:bodyPr/>
                    <a:lstStyle/>
                    <a:p>
                      <a:pPr algn="ctr"/>
                      <a:endParaRPr lang="zh-CN" altLang="en-US" dirty="0">
                        <a:latin typeface="微软雅黑" pitchFamily="34" charset="-122"/>
                        <a:ea typeface="微软雅黑" pitchFamily="34" charset="-122"/>
                      </a:endParaRPr>
                    </a:p>
                  </a:txBody>
                  <a:tcPr anchor="ctr"/>
                </a:tc>
                <a:tc>
                  <a:txBody>
                    <a:bodyPr/>
                    <a:lstStyle/>
                    <a:p>
                      <a:pPr algn="ct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个月</a:t>
                      </a:r>
                      <a:endParaRPr lang="zh-CN" altLang="en-US" dirty="0">
                        <a:latin typeface="微软雅黑" pitchFamily="34" charset="-122"/>
                        <a:ea typeface="微软雅黑" pitchFamily="34" charset="-122"/>
                      </a:endParaRPr>
                    </a:p>
                  </a:txBody>
                  <a:tcPr anchor="ctr"/>
                </a:tc>
              </a:tr>
            </a:tbl>
          </a:graphicData>
        </a:graphic>
      </p:graphicFrame>
    </p:spTree>
    <p:extLst>
      <p:ext uri="{BB962C8B-B14F-4D97-AF65-F5344CB8AC3E}">
        <p14:creationId xmlns:p14="http://schemas.microsoft.com/office/powerpoint/2010/main" xmlns="" val="34821701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15" name="TextBox 14"/>
          <p:cNvSpPr txBox="1"/>
          <p:nvPr/>
        </p:nvSpPr>
        <p:spPr>
          <a:xfrm>
            <a:off x="956603" y="2532187"/>
            <a:ext cx="10958722" cy="923328"/>
          </a:xfrm>
          <a:prstGeom prst="rect">
            <a:avLst/>
          </a:prstGeom>
          <a:noFill/>
        </p:spPr>
        <p:txBody>
          <a:bodyPr wrap="square" lIns="91438" tIns="45719" rIns="91438" bIns="45719" rtlCol="0">
            <a:spAutoFit/>
          </a:bodyPr>
          <a:lstStyle/>
          <a:p>
            <a:r>
              <a:rPr lang="zh-CN" altLang="en-US" sz="5400" dirty="0" smtClean="0">
                <a:solidFill>
                  <a:schemeClr val="bg1"/>
                </a:solidFill>
                <a:latin typeface="微软雅黑" pitchFamily="34" charset="-122"/>
                <a:ea typeface="微软雅黑" pitchFamily="34" charset="-122"/>
              </a:rPr>
              <a:t>第二阶段：互联网化移动平台建设</a:t>
            </a:r>
            <a:endParaRPr lang="zh-CN" altLang="en-US" sz="5400"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287451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78" name="圆角矩形 77"/>
          <p:cNvSpPr/>
          <p:nvPr/>
        </p:nvSpPr>
        <p:spPr>
          <a:xfrm>
            <a:off x="914410" y="5416070"/>
            <a:ext cx="6907237" cy="675249"/>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itchFamily="34" charset="-122"/>
                <a:ea typeface="微软雅黑" pitchFamily="34" charset="-122"/>
              </a:rPr>
              <a:t>基础平台</a:t>
            </a:r>
            <a:endParaRPr lang="zh-CN" altLang="en-US" sz="2800" dirty="0">
              <a:latin typeface="微软雅黑" pitchFamily="34" charset="-122"/>
              <a:ea typeface="微软雅黑" pitchFamily="34" charset="-122"/>
            </a:endParaRPr>
          </a:p>
        </p:txBody>
      </p:sp>
      <p:sp>
        <p:nvSpPr>
          <p:cNvPr id="79" name="矩形 78"/>
          <p:cNvSpPr/>
          <p:nvPr/>
        </p:nvSpPr>
        <p:spPr>
          <a:xfrm>
            <a:off x="914373" y="2504049"/>
            <a:ext cx="6865071" cy="2419643"/>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圆角矩形 79"/>
          <p:cNvSpPr/>
          <p:nvPr/>
        </p:nvSpPr>
        <p:spPr>
          <a:xfrm>
            <a:off x="1123039" y="2628326"/>
            <a:ext cx="1831157" cy="6213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在线充值</a:t>
            </a:r>
            <a:endParaRPr lang="zh-CN" altLang="en-US" sz="2000" b="1" dirty="0">
              <a:latin typeface="微软雅黑" pitchFamily="34" charset="-122"/>
              <a:ea typeface="微软雅黑" pitchFamily="34" charset="-122"/>
            </a:endParaRPr>
          </a:p>
        </p:txBody>
      </p:sp>
      <p:sp>
        <p:nvSpPr>
          <p:cNvPr id="87" name="圆角矩形 86"/>
          <p:cNvSpPr/>
          <p:nvPr/>
        </p:nvSpPr>
        <p:spPr>
          <a:xfrm>
            <a:off x="3455933" y="2640049"/>
            <a:ext cx="1831157" cy="6213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实名认证</a:t>
            </a:r>
            <a:endParaRPr lang="zh-CN" altLang="en-US" sz="2000" b="1" dirty="0">
              <a:latin typeface="微软雅黑" pitchFamily="34" charset="-122"/>
              <a:ea typeface="微软雅黑" pitchFamily="34" charset="-122"/>
            </a:endParaRPr>
          </a:p>
        </p:txBody>
      </p:sp>
      <p:sp>
        <p:nvSpPr>
          <p:cNvPr id="115" name="圆角矩形 114"/>
          <p:cNvSpPr/>
          <p:nvPr/>
        </p:nvSpPr>
        <p:spPr>
          <a:xfrm>
            <a:off x="5791168" y="2640050"/>
            <a:ext cx="1831157" cy="6213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微信</a:t>
            </a:r>
            <a:r>
              <a:rPr lang="en-US" altLang="zh-CN" sz="2000" b="1" dirty="0" smtClean="0">
                <a:latin typeface="微软雅黑" pitchFamily="34" charset="-122"/>
                <a:ea typeface="微软雅黑" pitchFamily="34" charset="-122"/>
              </a:rPr>
              <a:t>QQ</a:t>
            </a:r>
            <a:r>
              <a:rPr lang="zh-CN" altLang="en-US" sz="2000" b="1" dirty="0" smtClean="0">
                <a:latin typeface="微软雅黑" pitchFamily="34" charset="-122"/>
                <a:ea typeface="微软雅黑" pitchFamily="34" charset="-122"/>
              </a:rPr>
              <a:t>平台</a:t>
            </a:r>
            <a:endParaRPr lang="zh-CN" altLang="en-US" sz="2000" b="1" dirty="0">
              <a:latin typeface="微软雅黑" pitchFamily="34" charset="-122"/>
              <a:ea typeface="微软雅黑" pitchFamily="34" charset="-122"/>
            </a:endParaRPr>
          </a:p>
        </p:txBody>
      </p:sp>
      <p:sp>
        <p:nvSpPr>
          <p:cNvPr id="137" name="圆角矩形 136"/>
          <p:cNvSpPr/>
          <p:nvPr/>
        </p:nvSpPr>
        <p:spPr>
          <a:xfrm>
            <a:off x="1120694" y="3413760"/>
            <a:ext cx="1831157" cy="6213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数据分析</a:t>
            </a:r>
            <a:endParaRPr lang="zh-CN" altLang="en-US" sz="2000" b="1" dirty="0">
              <a:latin typeface="微软雅黑" pitchFamily="34" charset="-122"/>
              <a:ea typeface="微软雅黑" pitchFamily="34" charset="-122"/>
            </a:endParaRPr>
          </a:p>
        </p:txBody>
      </p:sp>
      <p:sp>
        <p:nvSpPr>
          <p:cNvPr id="138" name="圆角矩形 137"/>
          <p:cNvSpPr/>
          <p:nvPr/>
        </p:nvSpPr>
        <p:spPr>
          <a:xfrm>
            <a:off x="3453588" y="3425483"/>
            <a:ext cx="1831157" cy="6213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通信运营商</a:t>
            </a:r>
            <a:endParaRPr lang="zh-CN" altLang="en-US" sz="2000" b="1" dirty="0">
              <a:latin typeface="微软雅黑" pitchFamily="34" charset="-122"/>
              <a:ea typeface="微软雅黑" pitchFamily="34" charset="-122"/>
            </a:endParaRPr>
          </a:p>
        </p:txBody>
      </p:sp>
      <p:sp>
        <p:nvSpPr>
          <p:cNvPr id="139" name="圆角矩形 138"/>
          <p:cNvSpPr/>
          <p:nvPr/>
        </p:nvSpPr>
        <p:spPr>
          <a:xfrm>
            <a:off x="5788823" y="3425484"/>
            <a:ext cx="1831157" cy="6213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itchFamily="34" charset="-122"/>
                <a:ea typeface="微软雅黑" pitchFamily="34" charset="-122"/>
              </a:rPr>
              <a:t>NFC</a:t>
            </a:r>
          </a:p>
          <a:p>
            <a:pPr algn="ctr"/>
            <a:r>
              <a:rPr lang="zh-CN" altLang="en-US" sz="2000" b="1" dirty="0" smtClean="0">
                <a:latin typeface="微软雅黑" pitchFamily="34" charset="-122"/>
                <a:ea typeface="微软雅黑" pitchFamily="34" charset="-122"/>
              </a:rPr>
              <a:t>手机终端商</a:t>
            </a:r>
            <a:endParaRPr lang="zh-CN" altLang="en-US" sz="2000" b="1" dirty="0">
              <a:latin typeface="微软雅黑" pitchFamily="34" charset="-122"/>
              <a:ea typeface="微软雅黑" pitchFamily="34" charset="-122"/>
            </a:endParaRPr>
          </a:p>
        </p:txBody>
      </p:sp>
      <p:sp>
        <p:nvSpPr>
          <p:cNvPr id="140" name="上箭头 139"/>
          <p:cNvSpPr/>
          <p:nvPr/>
        </p:nvSpPr>
        <p:spPr>
          <a:xfrm>
            <a:off x="4346901" y="4937761"/>
            <a:ext cx="450167" cy="4501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上箭头 140"/>
          <p:cNvSpPr/>
          <p:nvPr/>
        </p:nvSpPr>
        <p:spPr>
          <a:xfrm>
            <a:off x="4302353" y="2037471"/>
            <a:ext cx="450167" cy="4501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926093" y="717449"/>
            <a:ext cx="6839284" cy="1305951"/>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p:nvPr/>
        </p:nvSpPr>
        <p:spPr>
          <a:xfrm>
            <a:off x="1106626" y="1050404"/>
            <a:ext cx="1831157" cy="621318"/>
          </a:xfrm>
          <a:prstGeom prst="roundRect">
            <a:avLst/>
          </a:prstGeom>
          <a:solidFill>
            <a:srgbClr val="BC0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获得用户</a:t>
            </a:r>
            <a:endParaRPr lang="zh-CN" altLang="en-US" sz="2000" b="1" dirty="0">
              <a:latin typeface="微软雅黑" pitchFamily="34" charset="-122"/>
              <a:ea typeface="微软雅黑" pitchFamily="34" charset="-122"/>
            </a:endParaRPr>
          </a:p>
        </p:txBody>
      </p:sp>
      <p:sp>
        <p:nvSpPr>
          <p:cNvPr id="145" name="圆角矩形 144"/>
          <p:cNvSpPr/>
          <p:nvPr/>
        </p:nvSpPr>
        <p:spPr>
          <a:xfrm>
            <a:off x="3439520" y="1062127"/>
            <a:ext cx="1831157" cy="621318"/>
          </a:xfrm>
          <a:prstGeom prst="roundRect">
            <a:avLst/>
          </a:prstGeom>
          <a:solidFill>
            <a:srgbClr val="BC0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数据获取</a:t>
            </a:r>
            <a:endParaRPr lang="zh-CN" altLang="en-US" sz="2000" b="1" dirty="0">
              <a:latin typeface="微软雅黑" pitchFamily="34" charset="-122"/>
              <a:ea typeface="微软雅黑" pitchFamily="34" charset="-122"/>
            </a:endParaRPr>
          </a:p>
        </p:txBody>
      </p:sp>
      <p:sp>
        <p:nvSpPr>
          <p:cNvPr id="146" name="圆角矩形 145"/>
          <p:cNvSpPr/>
          <p:nvPr/>
        </p:nvSpPr>
        <p:spPr>
          <a:xfrm>
            <a:off x="5774755" y="1062128"/>
            <a:ext cx="1831157" cy="621318"/>
          </a:xfrm>
          <a:prstGeom prst="roundRect">
            <a:avLst/>
          </a:prstGeom>
          <a:solidFill>
            <a:srgbClr val="BC0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便捷性</a:t>
            </a:r>
            <a:endParaRPr lang="zh-CN" altLang="en-US" sz="2000" b="1" dirty="0">
              <a:latin typeface="微软雅黑" pitchFamily="34" charset="-122"/>
              <a:ea typeface="微软雅黑" pitchFamily="34" charset="-122"/>
            </a:endParaRPr>
          </a:p>
        </p:txBody>
      </p:sp>
      <p:sp>
        <p:nvSpPr>
          <p:cNvPr id="147" name="矩形 146"/>
          <p:cNvSpPr/>
          <p:nvPr/>
        </p:nvSpPr>
        <p:spPr>
          <a:xfrm>
            <a:off x="773713" y="422031"/>
            <a:ext cx="8440635" cy="5894363"/>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右箭头 147"/>
          <p:cNvSpPr/>
          <p:nvPr/>
        </p:nvSpPr>
        <p:spPr>
          <a:xfrm>
            <a:off x="9228425" y="3080825"/>
            <a:ext cx="801859" cy="633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圆角矩形 149"/>
          <p:cNvSpPr/>
          <p:nvPr/>
        </p:nvSpPr>
        <p:spPr>
          <a:xfrm>
            <a:off x="10093567" y="2722107"/>
            <a:ext cx="1831157" cy="1357515"/>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为生态系统</a:t>
            </a:r>
            <a:endParaRPr lang="en-US" altLang="zh-CN" sz="2000" b="1" dirty="0" smtClean="0">
              <a:latin typeface="微软雅黑" pitchFamily="34" charset="-122"/>
              <a:ea typeface="微软雅黑" pitchFamily="34" charset="-122"/>
            </a:endParaRPr>
          </a:p>
          <a:p>
            <a:pPr algn="ctr"/>
            <a:r>
              <a:rPr lang="zh-CN" altLang="en-US" sz="2000" b="1" dirty="0" smtClean="0">
                <a:latin typeface="微软雅黑" pitchFamily="34" charset="-122"/>
                <a:ea typeface="微软雅黑" pitchFamily="34" charset="-122"/>
              </a:rPr>
              <a:t>做准备</a:t>
            </a:r>
            <a:endParaRPr lang="zh-CN" altLang="en-US" sz="2000" b="1" dirty="0">
              <a:latin typeface="微软雅黑" pitchFamily="34" charset="-122"/>
              <a:ea typeface="微软雅黑" pitchFamily="34" charset="-122"/>
            </a:endParaRPr>
          </a:p>
        </p:txBody>
      </p:sp>
      <p:sp>
        <p:nvSpPr>
          <p:cNvPr id="151" name="TextBox 150"/>
          <p:cNvSpPr txBox="1"/>
          <p:nvPr/>
        </p:nvSpPr>
        <p:spPr>
          <a:xfrm>
            <a:off x="7934189" y="1055077"/>
            <a:ext cx="1111348" cy="584775"/>
          </a:xfrm>
          <a:prstGeom prst="rect">
            <a:avLst/>
          </a:prstGeom>
          <a:noFill/>
        </p:spPr>
        <p:txBody>
          <a:bodyPr wrap="square" rtlCol="0">
            <a:spAutoFit/>
          </a:bodyPr>
          <a:lstStyle/>
          <a:p>
            <a:r>
              <a:rPr lang="zh-CN" altLang="en-US" sz="3200" dirty="0" smtClean="0">
                <a:solidFill>
                  <a:schemeClr val="bg1">
                    <a:lumMod val="95000"/>
                  </a:schemeClr>
                </a:solidFill>
                <a:latin typeface="微软雅黑" pitchFamily="34" charset="-122"/>
                <a:ea typeface="微软雅黑" pitchFamily="34" charset="-122"/>
              </a:rPr>
              <a:t>价值</a:t>
            </a:r>
            <a:endParaRPr lang="zh-CN" altLang="en-US" sz="3200" dirty="0">
              <a:solidFill>
                <a:schemeClr val="bg1">
                  <a:lumMod val="95000"/>
                </a:schemeClr>
              </a:solidFill>
              <a:latin typeface="微软雅黑" pitchFamily="34" charset="-122"/>
              <a:ea typeface="微软雅黑" pitchFamily="34" charset="-122"/>
            </a:endParaRPr>
          </a:p>
        </p:txBody>
      </p:sp>
      <p:sp>
        <p:nvSpPr>
          <p:cNvPr id="152" name="TextBox 151"/>
          <p:cNvSpPr txBox="1"/>
          <p:nvPr/>
        </p:nvSpPr>
        <p:spPr>
          <a:xfrm>
            <a:off x="7945913" y="3064406"/>
            <a:ext cx="1111348" cy="1077218"/>
          </a:xfrm>
          <a:prstGeom prst="rect">
            <a:avLst/>
          </a:prstGeom>
          <a:noFill/>
        </p:spPr>
        <p:txBody>
          <a:bodyPr wrap="square" rtlCol="0">
            <a:spAutoFit/>
          </a:bodyPr>
          <a:lstStyle/>
          <a:p>
            <a:r>
              <a:rPr lang="zh-CN" altLang="en-US" sz="3200" dirty="0" smtClean="0">
                <a:solidFill>
                  <a:schemeClr val="bg1">
                    <a:lumMod val="95000"/>
                  </a:schemeClr>
                </a:solidFill>
                <a:latin typeface="微软雅黑" pitchFamily="34" charset="-122"/>
                <a:ea typeface="微软雅黑" pitchFamily="34" charset="-122"/>
              </a:rPr>
              <a:t>业务功能</a:t>
            </a:r>
            <a:endParaRPr lang="zh-CN" altLang="en-US" sz="3200" dirty="0">
              <a:solidFill>
                <a:schemeClr val="bg1">
                  <a:lumMod val="95000"/>
                </a:schemeClr>
              </a:solidFill>
              <a:latin typeface="微软雅黑" pitchFamily="34" charset="-122"/>
              <a:ea typeface="微软雅黑" pitchFamily="34" charset="-122"/>
            </a:endParaRPr>
          </a:p>
        </p:txBody>
      </p:sp>
      <p:sp>
        <p:nvSpPr>
          <p:cNvPr id="22" name="圆角矩形 21"/>
          <p:cNvSpPr/>
          <p:nvPr/>
        </p:nvSpPr>
        <p:spPr>
          <a:xfrm>
            <a:off x="3479377" y="4168727"/>
            <a:ext cx="1831157" cy="6213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银行</a:t>
            </a:r>
            <a:endParaRPr lang="zh-CN" altLang="en-US" sz="2000" b="1" dirty="0">
              <a:latin typeface="微软雅黑" pitchFamily="34" charset="-122"/>
              <a:ea typeface="微软雅黑" pitchFamily="34" charset="-122"/>
            </a:endParaRPr>
          </a:p>
        </p:txBody>
      </p:sp>
    </p:spTree>
    <p:extLst>
      <p:ext uri="{BB962C8B-B14F-4D97-AF65-F5344CB8AC3E}">
        <p14:creationId xmlns="" xmlns:p14="http://schemas.microsoft.com/office/powerpoint/2010/main" val="15352985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7" name="TextBox 6"/>
          <p:cNvSpPr txBox="1"/>
          <p:nvPr/>
        </p:nvSpPr>
        <p:spPr>
          <a:xfrm>
            <a:off x="530303" y="343135"/>
            <a:ext cx="9417963"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漳州开发区移动互联网应用平台团队建设</a:t>
            </a:r>
            <a:endParaRPr lang="en-US" altLang="en-US" sz="4000" dirty="0">
              <a:solidFill>
                <a:srgbClr val="FF0000"/>
              </a:solidFill>
              <a:latin typeface="微软雅黑" pitchFamily="34" charset="-122"/>
              <a:ea typeface="微软雅黑" pitchFamily="34" charset="-122"/>
            </a:endParaRPr>
          </a:p>
        </p:txBody>
      </p:sp>
      <p:sp>
        <p:nvSpPr>
          <p:cNvPr id="24" name="圆角矩形 23"/>
          <p:cNvSpPr/>
          <p:nvPr/>
        </p:nvSpPr>
        <p:spPr>
          <a:xfrm>
            <a:off x="815926" y="1702195"/>
            <a:ext cx="2138289" cy="1125416"/>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95000"/>
                  </a:schemeClr>
                </a:solidFill>
                <a:latin typeface="微软雅黑" pitchFamily="34" charset="-122"/>
                <a:ea typeface="微软雅黑" pitchFamily="34" charset="-122"/>
              </a:rPr>
              <a:t>技术部</a:t>
            </a:r>
            <a:endParaRPr lang="zh-CN" altLang="en-US" sz="2400" b="1" dirty="0">
              <a:solidFill>
                <a:schemeClr val="bg1">
                  <a:lumMod val="95000"/>
                </a:schemeClr>
              </a:solidFill>
              <a:latin typeface="微软雅黑" pitchFamily="34" charset="-122"/>
              <a:ea typeface="微软雅黑" pitchFamily="34" charset="-122"/>
            </a:endParaRPr>
          </a:p>
        </p:txBody>
      </p:sp>
      <p:sp>
        <p:nvSpPr>
          <p:cNvPr id="40" name="圆角矩形 39"/>
          <p:cNvSpPr/>
          <p:nvPr/>
        </p:nvSpPr>
        <p:spPr>
          <a:xfrm>
            <a:off x="813580" y="3022205"/>
            <a:ext cx="2138289" cy="1125416"/>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95000"/>
                  </a:schemeClr>
                </a:solidFill>
                <a:latin typeface="微软雅黑" pitchFamily="34" charset="-122"/>
                <a:ea typeface="微软雅黑" pitchFamily="34" charset="-122"/>
              </a:rPr>
              <a:t>客服部</a:t>
            </a:r>
            <a:endParaRPr lang="zh-CN" altLang="en-US" sz="2400" b="1" dirty="0">
              <a:solidFill>
                <a:schemeClr val="bg1">
                  <a:lumMod val="95000"/>
                </a:schemeClr>
              </a:solidFill>
              <a:latin typeface="微软雅黑" pitchFamily="34" charset="-122"/>
              <a:ea typeface="微软雅黑" pitchFamily="34" charset="-122"/>
            </a:endParaRPr>
          </a:p>
        </p:txBody>
      </p:sp>
      <p:sp>
        <p:nvSpPr>
          <p:cNvPr id="41" name="圆角矩形 40"/>
          <p:cNvSpPr/>
          <p:nvPr/>
        </p:nvSpPr>
        <p:spPr>
          <a:xfrm>
            <a:off x="827650" y="4316429"/>
            <a:ext cx="2138289" cy="1125416"/>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95000"/>
                  </a:schemeClr>
                </a:solidFill>
                <a:latin typeface="微软雅黑" pitchFamily="34" charset="-122"/>
                <a:ea typeface="微软雅黑" pitchFamily="34" charset="-122"/>
              </a:rPr>
              <a:t>市场、运营部</a:t>
            </a:r>
            <a:endParaRPr lang="zh-CN" altLang="en-US" sz="2400" b="1" dirty="0">
              <a:solidFill>
                <a:schemeClr val="bg1">
                  <a:lumMod val="95000"/>
                </a:schemeClr>
              </a:solidFill>
              <a:latin typeface="微软雅黑" pitchFamily="34" charset="-122"/>
              <a:ea typeface="微软雅黑" pitchFamily="34" charset="-122"/>
            </a:endParaRPr>
          </a:p>
        </p:txBody>
      </p:sp>
      <p:sp>
        <p:nvSpPr>
          <p:cNvPr id="62" name="矩形 61"/>
          <p:cNvSpPr/>
          <p:nvPr/>
        </p:nvSpPr>
        <p:spPr>
          <a:xfrm>
            <a:off x="3203933" y="3352414"/>
            <a:ext cx="1790070"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微信平台坐席</a:t>
            </a:r>
            <a:endParaRPr lang="zh-CN" altLang="en-US" sz="1600" dirty="0">
              <a:latin typeface="微软雅黑" pitchFamily="34" charset="-122"/>
              <a:ea typeface="微软雅黑" pitchFamily="34" charset="-122"/>
            </a:endParaRPr>
          </a:p>
        </p:txBody>
      </p:sp>
      <p:sp>
        <p:nvSpPr>
          <p:cNvPr id="68" name="矩形 67"/>
          <p:cNvSpPr/>
          <p:nvPr/>
        </p:nvSpPr>
        <p:spPr>
          <a:xfrm>
            <a:off x="3175830" y="4604434"/>
            <a:ext cx="1396170"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新商家拓展</a:t>
            </a:r>
            <a:endParaRPr lang="zh-CN" altLang="en-US" sz="1600" dirty="0">
              <a:latin typeface="微软雅黑" pitchFamily="34" charset="-122"/>
              <a:ea typeface="微软雅黑" pitchFamily="34" charset="-122"/>
            </a:endParaRPr>
          </a:p>
        </p:txBody>
      </p:sp>
      <p:sp>
        <p:nvSpPr>
          <p:cNvPr id="32" name="矩形 31"/>
          <p:cNvSpPr/>
          <p:nvPr/>
        </p:nvSpPr>
        <p:spPr>
          <a:xfrm>
            <a:off x="4875677" y="4602090"/>
            <a:ext cx="2200372"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第三方服务业务拓展</a:t>
            </a:r>
            <a:endParaRPr lang="zh-CN" altLang="en-US" sz="1600" dirty="0">
              <a:latin typeface="微软雅黑" pitchFamily="34" charset="-122"/>
              <a:ea typeface="微软雅黑" pitchFamily="34" charset="-122"/>
            </a:endParaRPr>
          </a:p>
        </p:txBody>
      </p:sp>
      <p:sp>
        <p:nvSpPr>
          <p:cNvPr id="33" name="矩形 32"/>
          <p:cNvSpPr/>
          <p:nvPr/>
        </p:nvSpPr>
        <p:spPr>
          <a:xfrm>
            <a:off x="7335179" y="4599745"/>
            <a:ext cx="2200372"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平台推广宣传</a:t>
            </a:r>
            <a:endParaRPr lang="zh-CN" altLang="en-US" sz="1600" dirty="0">
              <a:latin typeface="微软雅黑" pitchFamily="34" charset="-122"/>
              <a:ea typeface="微软雅黑" pitchFamily="34" charset="-122"/>
            </a:endParaRPr>
          </a:p>
        </p:txBody>
      </p:sp>
      <p:sp>
        <p:nvSpPr>
          <p:cNvPr id="34" name="矩形 33"/>
          <p:cNvSpPr/>
          <p:nvPr/>
        </p:nvSpPr>
        <p:spPr>
          <a:xfrm>
            <a:off x="3201621" y="2027700"/>
            <a:ext cx="1595462"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移动应用平台</a:t>
            </a:r>
            <a:endParaRPr lang="zh-CN" altLang="en-US" sz="1600" dirty="0">
              <a:latin typeface="微软雅黑" pitchFamily="34" charset="-122"/>
              <a:ea typeface="微软雅黑" pitchFamily="34" charset="-122"/>
            </a:endParaRPr>
          </a:p>
        </p:txBody>
      </p:sp>
      <p:sp>
        <p:nvSpPr>
          <p:cNvPr id="35" name="矩形 34"/>
          <p:cNvSpPr/>
          <p:nvPr/>
        </p:nvSpPr>
        <p:spPr>
          <a:xfrm>
            <a:off x="5128862" y="3350069"/>
            <a:ext cx="1790070"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微软雅黑" pitchFamily="34" charset="-122"/>
                <a:ea typeface="微软雅黑" pitchFamily="34" charset="-122"/>
              </a:rPr>
              <a:t>QQ</a:t>
            </a:r>
            <a:r>
              <a:rPr lang="zh-CN" altLang="en-US" sz="1600" dirty="0" smtClean="0">
                <a:latin typeface="微软雅黑" pitchFamily="34" charset="-122"/>
                <a:ea typeface="微软雅黑" pitchFamily="34" charset="-122"/>
              </a:rPr>
              <a:t>坐席</a:t>
            </a:r>
            <a:endParaRPr lang="zh-CN" altLang="en-US" sz="1600" dirty="0">
              <a:latin typeface="微软雅黑" pitchFamily="34" charset="-122"/>
              <a:ea typeface="微软雅黑" pitchFamily="34" charset="-122"/>
            </a:endParaRPr>
          </a:p>
        </p:txBody>
      </p:sp>
      <p:sp>
        <p:nvSpPr>
          <p:cNvPr id="36" name="矩形 35"/>
          <p:cNvSpPr/>
          <p:nvPr/>
        </p:nvSpPr>
        <p:spPr>
          <a:xfrm>
            <a:off x="7095994" y="3347724"/>
            <a:ext cx="1790070"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在线问题解决</a:t>
            </a:r>
            <a:endParaRPr lang="zh-CN" altLang="en-US" sz="1600" dirty="0">
              <a:latin typeface="微软雅黑" pitchFamily="34" charset="-122"/>
              <a:ea typeface="微软雅黑" pitchFamily="34" charset="-122"/>
            </a:endParaRPr>
          </a:p>
        </p:txBody>
      </p:sp>
      <p:sp>
        <p:nvSpPr>
          <p:cNvPr id="37" name="矩形 36"/>
          <p:cNvSpPr/>
          <p:nvPr/>
        </p:nvSpPr>
        <p:spPr>
          <a:xfrm>
            <a:off x="4957740" y="2025356"/>
            <a:ext cx="1907296"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通讯运营商对接</a:t>
            </a:r>
            <a:endParaRPr lang="zh-CN" altLang="en-US" sz="1600" dirty="0">
              <a:latin typeface="微软雅黑" pitchFamily="34" charset="-122"/>
              <a:ea typeface="微软雅黑" pitchFamily="34" charset="-122"/>
            </a:endParaRPr>
          </a:p>
        </p:txBody>
      </p:sp>
      <p:sp>
        <p:nvSpPr>
          <p:cNvPr id="38" name="矩形 37"/>
          <p:cNvSpPr/>
          <p:nvPr/>
        </p:nvSpPr>
        <p:spPr>
          <a:xfrm>
            <a:off x="7107752" y="2023012"/>
            <a:ext cx="2190993"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微软雅黑" pitchFamily="34" charset="-122"/>
                <a:ea typeface="微软雅黑" pitchFamily="34" charset="-122"/>
              </a:rPr>
              <a:t>NFC</a:t>
            </a:r>
            <a:r>
              <a:rPr lang="zh-CN" altLang="en-US" sz="1600" dirty="0" smtClean="0">
                <a:latin typeface="微软雅黑" pitchFamily="34" charset="-122"/>
                <a:ea typeface="微软雅黑" pitchFamily="34" charset="-122"/>
              </a:rPr>
              <a:t>手机终端商对接</a:t>
            </a:r>
            <a:endParaRPr lang="zh-CN" altLang="en-US" sz="1600" dirty="0">
              <a:latin typeface="微软雅黑" pitchFamily="34" charset="-122"/>
              <a:ea typeface="微软雅黑" pitchFamily="34" charset="-122"/>
            </a:endParaRPr>
          </a:p>
        </p:txBody>
      </p:sp>
    </p:spTree>
    <p:extLst>
      <p:ext uri="{BB962C8B-B14F-4D97-AF65-F5344CB8AC3E}">
        <p14:creationId xmlns="" xmlns:p14="http://schemas.microsoft.com/office/powerpoint/2010/main" val="2287451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4" name="TextBox 3"/>
          <p:cNvSpPr txBox="1"/>
          <p:nvPr/>
        </p:nvSpPr>
        <p:spPr>
          <a:xfrm>
            <a:off x="1547463" y="534563"/>
            <a:ext cx="10592973" cy="1200329"/>
          </a:xfrm>
          <a:prstGeom prst="rect">
            <a:avLst/>
          </a:prstGeom>
          <a:noFill/>
        </p:spPr>
        <p:txBody>
          <a:bodyPr wrap="square" rtlCol="0">
            <a:spAutoFit/>
          </a:bodyPr>
          <a:lstStyle/>
          <a:p>
            <a:pPr>
              <a:lnSpc>
                <a:spcPct val="150000"/>
              </a:lnSpc>
            </a:pPr>
            <a:r>
              <a:rPr lang="zh-CN" altLang="en-US" sz="2400" b="1" dirty="0" smtClean="0">
                <a:solidFill>
                  <a:srgbClr val="FF3300"/>
                </a:solidFill>
                <a:latin typeface="微软雅黑" pitchFamily="34" charset="-122"/>
                <a:ea typeface="微软雅黑" pitchFamily="34" charset="-122"/>
              </a:rPr>
              <a:t>绽放工场作为深圳通电商得到深度合作伙伴</a:t>
            </a:r>
            <a:endParaRPr lang="en-US" altLang="zh-CN" sz="2400" b="1" dirty="0" smtClean="0">
              <a:solidFill>
                <a:srgbClr val="FF3300"/>
              </a:solidFill>
              <a:latin typeface="微软雅黑" pitchFamily="34" charset="-122"/>
              <a:ea typeface="微软雅黑" pitchFamily="34" charset="-122"/>
            </a:endParaRPr>
          </a:p>
          <a:p>
            <a:pPr>
              <a:lnSpc>
                <a:spcPct val="150000"/>
              </a:lnSpc>
            </a:pPr>
            <a:r>
              <a:rPr lang="zh-CN" altLang="en-US" sz="2400" b="1" dirty="0" smtClean="0">
                <a:solidFill>
                  <a:srgbClr val="FF3300"/>
                </a:solidFill>
                <a:latin typeface="微软雅黑" pitchFamily="34" charset="-122"/>
                <a:ea typeface="微软雅黑" pitchFamily="34" charset="-122"/>
              </a:rPr>
              <a:t>开发的“鹏淘”移动端应用已成功上线</a:t>
            </a:r>
            <a:endParaRPr lang="zh-CN" altLang="en-US" sz="2400" b="1" dirty="0">
              <a:solidFill>
                <a:srgbClr val="FF3300"/>
              </a:solidFill>
              <a:latin typeface="微软雅黑" pitchFamily="34" charset="-122"/>
              <a:ea typeface="微软雅黑" pitchFamily="34" charset="-122"/>
            </a:endParaRPr>
          </a:p>
        </p:txBody>
      </p:sp>
      <p:pic>
        <p:nvPicPr>
          <p:cNvPr id="6" name="Picture 2"/>
          <p:cNvPicPr>
            <a:picLocks noChangeAspect="1" noChangeArrowheads="1"/>
          </p:cNvPicPr>
          <p:nvPr/>
        </p:nvPicPr>
        <p:blipFill>
          <a:blip r:embed="rId4" cstate="print"/>
          <a:srcRect/>
          <a:stretch>
            <a:fillRect/>
          </a:stretch>
        </p:blipFill>
        <p:spPr bwMode="auto">
          <a:xfrm>
            <a:off x="1640005" y="2236763"/>
            <a:ext cx="2062043" cy="3474711"/>
          </a:xfrm>
          <a:prstGeom prst="rect">
            <a:avLst/>
          </a:prstGeom>
          <a:noFill/>
          <a:ln w="9525">
            <a:noFill/>
            <a:miter lim="800000"/>
            <a:headEnd/>
            <a:tailEnd/>
          </a:ln>
          <a:effectLst/>
        </p:spPr>
      </p:pic>
      <p:sp>
        <p:nvSpPr>
          <p:cNvPr id="7" name="KSO_Shape"/>
          <p:cNvSpPr/>
          <p:nvPr/>
        </p:nvSpPr>
        <p:spPr>
          <a:xfrm>
            <a:off x="1589650" y="1941332"/>
            <a:ext cx="2180441" cy="4009293"/>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zh-CN" altLang="en-US" dirty="0">
              <a:solidFill>
                <a:schemeClr val="tx1"/>
              </a:solidFill>
            </a:endParaRPr>
          </a:p>
        </p:txBody>
      </p:sp>
      <p:pic>
        <p:nvPicPr>
          <p:cNvPr id="8" name="Picture 3"/>
          <p:cNvPicPr>
            <a:picLocks noChangeAspect="1" noChangeArrowheads="1"/>
          </p:cNvPicPr>
          <p:nvPr/>
        </p:nvPicPr>
        <p:blipFill>
          <a:blip r:embed="rId5" cstate="print"/>
          <a:srcRect/>
          <a:stretch>
            <a:fillRect/>
          </a:stretch>
        </p:blipFill>
        <p:spPr bwMode="auto">
          <a:xfrm>
            <a:off x="4515730" y="2284818"/>
            <a:ext cx="2082017" cy="3412587"/>
          </a:xfrm>
          <a:prstGeom prst="rect">
            <a:avLst/>
          </a:prstGeom>
          <a:noFill/>
          <a:ln w="9525">
            <a:noFill/>
            <a:miter lim="800000"/>
            <a:headEnd/>
            <a:tailEnd/>
          </a:ln>
          <a:effectLst/>
        </p:spPr>
      </p:pic>
      <p:pic>
        <p:nvPicPr>
          <p:cNvPr id="9" name="Picture 4"/>
          <p:cNvPicPr>
            <a:picLocks noChangeAspect="1" noChangeArrowheads="1"/>
          </p:cNvPicPr>
          <p:nvPr/>
        </p:nvPicPr>
        <p:blipFill>
          <a:blip r:embed="rId6" cstate="print"/>
          <a:srcRect/>
          <a:stretch>
            <a:fillRect/>
          </a:stretch>
        </p:blipFill>
        <p:spPr bwMode="auto">
          <a:xfrm>
            <a:off x="7405519" y="2284817"/>
            <a:ext cx="2073812" cy="3425476"/>
          </a:xfrm>
          <a:prstGeom prst="rect">
            <a:avLst/>
          </a:prstGeom>
          <a:noFill/>
          <a:ln w="9525">
            <a:noFill/>
            <a:miter lim="800000"/>
            <a:headEnd/>
            <a:tailEnd/>
          </a:ln>
          <a:effectLst/>
        </p:spPr>
      </p:pic>
      <p:sp>
        <p:nvSpPr>
          <p:cNvPr id="10" name="KSO_Shape"/>
          <p:cNvSpPr/>
          <p:nvPr/>
        </p:nvSpPr>
        <p:spPr>
          <a:xfrm>
            <a:off x="7352765" y="1981190"/>
            <a:ext cx="2180441" cy="4009293"/>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zh-CN" altLang="en-US" dirty="0">
              <a:solidFill>
                <a:schemeClr val="tx1"/>
              </a:solidFill>
            </a:endParaRPr>
          </a:p>
        </p:txBody>
      </p:sp>
      <p:sp>
        <p:nvSpPr>
          <p:cNvPr id="11" name="KSO_Shape"/>
          <p:cNvSpPr/>
          <p:nvPr/>
        </p:nvSpPr>
        <p:spPr>
          <a:xfrm>
            <a:off x="4454769" y="1964778"/>
            <a:ext cx="2180441" cy="4009293"/>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zh-CN" altLang="en-US" dirty="0">
              <a:solidFill>
                <a:schemeClr val="tx1"/>
              </a:solidFill>
            </a:endParaRPr>
          </a:p>
        </p:txBody>
      </p:sp>
      <p:sp>
        <p:nvSpPr>
          <p:cNvPr id="12" name="TextBox 11"/>
          <p:cNvSpPr txBox="1"/>
          <p:nvPr/>
        </p:nvSpPr>
        <p:spPr>
          <a:xfrm>
            <a:off x="2124224" y="6006904"/>
            <a:ext cx="1758462" cy="384721"/>
          </a:xfrm>
          <a:prstGeom prst="rect">
            <a:avLst/>
          </a:prstGeom>
          <a:noFill/>
        </p:spPr>
        <p:txBody>
          <a:bodyPr wrap="square" rtlCol="0">
            <a:spAutoFit/>
          </a:bodyPr>
          <a:lstStyle/>
          <a:p>
            <a:r>
              <a:rPr lang="zh-CN" altLang="en-US" dirty="0" smtClean="0">
                <a:solidFill>
                  <a:schemeClr val="bg1">
                    <a:lumMod val="95000"/>
                  </a:schemeClr>
                </a:solidFill>
                <a:latin typeface="微软雅黑" pitchFamily="34" charset="-122"/>
                <a:ea typeface="微软雅黑" pitchFamily="34" charset="-122"/>
              </a:rPr>
              <a:t>平台首页</a:t>
            </a:r>
            <a:endParaRPr lang="zh-CN" altLang="en-US" dirty="0">
              <a:solidFill>
                <a:schemeClr val="bg1">
                  <a:lumMod val="95000"/>
                </a:schemeClr>
              </a:solidFill>
              <a:latin typeface="微软雅黑" pitchFamily="34" charset="-122"/>
              <a:ea typeface="微软雅黑" pitchFamily="34" charset="-122"/>
            </a:endParaRPr>
          </a:p>
        </p:txBody>
      </p:sp>
      <p:sp>
        <p:nvSpPr>
          <p:cNvPr id="13" name="TextBox 12"/>
          <p:cNvSpPr txBox="1"/>
          <p:nvPr/>
        </p:nvSpPr>
        <p:spPr>
          <a:xfrm>
            <a:off x="5005756" y="5990491"/>
            <a:ext cx="1758462" cy="384721"/>
          </a:xfrm>
          <a:prstGeom prst="rect">
            <a:avLst/>
          </a:prstGeom>
          <a:noFill/>
        </p:spPr>
        <p:txBody>
          <a:bodyPr wrap="square" rtlCol="0">
            <a:spAutoFit/>
          </a:bodyPr>
          <a:lstStyle/>
          <a:p>
            <a:r>
              <a:rPr lang="zh-CN" altLang="en-US" dirty="0" smtClean="0">
                <a:solidFill>
                  <a:schemeClr val="bg1">
                    <a:lumMod val="95000"/>
                  </a:schemeClr>
                </a:solidFill>
                <a:latin typeface="微软雅黑" pitchFamily="34" charset="-122"/>
                <a:ea typeface="微软雅黑" pitchFamily="34" charset="-122"/>
              </a:rPr>
              <a:t>快速充值</a:t>
            </a:r>
            <a:endParaRPr lang="zh-CN" altLang="en-US" dirty="0">
              <a:solidFill>
                <a:schemeClr val="bg1">
                  <a:lumMod val="95000"/>
                </a:schemeClr>
              </a:solidFill>
              <a:latin typeface="微软雅黑" pitchFamily="34" charset="-122"/>
              <a:ea typeface="微软雅黑" pitchFamily="34" charset="-122"/>
            </a:endParaRPr>
          </a:p>
        </p:txBody>
      </p:sp>
      <p:sp>
        <p:nvSpPr>
          <p:cNvPr id="14" name="TextBox 13"/>
          <p:cNvSpPr txBox="1"/>
          <p:nvPr/>
        </p:nvSpPr>
        <p:spPr>
          <a:xfrm>
            <a:off x="7816950" y="5960011"/>
            <a:ext cx="1758462" cy="384721"/>
          </a:xfrm>
          <a:prstGeom prst="rect">
            <a:avLst/>
          </a:prstGeom>
          <a:noFill/>
        </p:spPr>
        <p:txBody>
          <a:bodyPr wrap="square" rtlCol="0">
            <a:spAutoFit/>
          </a:bodyPr>
          <a:lstStyle/>
          <a:p>
            <a:r>
              <a:rPr lang="zh-CN" altLang="en-US" dirty="0" smtClean="0">
                <a:solidFill>
                  <a:schemeClr val="bg1">
                    <a:lumMod val="95000"/>
                  </a:schemeClr>
                </a:solidFill>
                <a:latin typeface="微软雅黑" pitchFamily="34" charset="-122"/>
                <a:ea typeface="微软雅黑" pitchFamily="34" charset="-122"/>
              </a:rPr>
              <a:t>线路查询</a:t>
            </a:r>
            <a:endParaRPr lang="zh-CN" altLang="en-US" dirty="0">
              <a:solidFill>
                <a:schemeClr val="bg1">
                  <a:lumMod val="95000"/>
                </a:schemeClr>
              </a:solidFill>
              <a:latin typeface="微软雅黑" pitchFamily="34" charset="-122"/>
              <a:ea typeface="微软雅黑" pitchFamily="34" charset="-122"/>
            </a:endParaRPr>
          </a:p>
        </p:txBody>
      </p:sp>
    </p:spTree>
    <p:extLst>
      <p:ext uri="{BB962C8B-B14F-4D97-AF65-F5344CB8AC3E}">
        <p14:creationId xmlns="" xmlns:p14="http://schemas.microsoft.com/office/powerpoint/2010/main" val="3201918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26" name="TextBox 25"/>
          <p:cNvSpPr txBox="1"/>
          <p:nvPr/>
        </p:nvSpPr>
        <p:spPr>
          <a:xfrm>
            <a:off x="530303" y="343135"/>
            <a:ext cx="8392042"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微信端移动应用价值：快速在线充值</a:t>
            </a:r>
            <a:endParaRPr lang="en-US" altLang="en-US" sz="4000" dirty="0">
              <a:solidFill>
                <a:srgbClr val="FF0000"/>
              </a:solidFill>
              <a:latin typeface="微软雅黑" pitchFamily="34" charset="-122"/>
              <a:ea typeface="微软雅黑" pitchFamily="34" charset="-122"/>
            </a:endParaRPr>
          </a:p>
        </p:txBody>
      </p:sp>
      <p:sp>
        <p:nvSpPr>
          <p:cNvPr id="32" name="KSO_Shape"/>
          <p:cNvSpPr/>
          <p:nvPr/>
        </p:nvSpPr>
        <p:spPr>
          <a:xfrm>
            <a:off x="3038616" y="1519316"/>
            <a:ext cx="2180441" cy="4009293"/>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zh-CN" altLang="en-US" dirty="0">
              <a:solidFill>
                <a:schemeClr val="tx1"/>
              </a:solidFill>
            </a:endParaRPr>
          </a:p>
        </p:txBody>
      </p:sp>
      <p:sp>
        <p:nvSpPr>
          <p:cNvPr id="37" name="KSO_Shape"/>
          <p:cNvSpPr/>
          <p:nvPr/>
        </p:nvSpPr>
        <p:spPr>
          <a:xfrm>
            <a:off x="658831" y="1531040"/>
            <a:ext cx="2180441" cy="4009293"/>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zh-CN" altLang="en-US" dirty="0">
              <a:solidFill>
                <a:schemeClr val="tx1"/>
              </a:solidFill>
            </a:endParaRPr>
          </a:p>
        </p:txBody>
      </p:sp>
      <p:pic>
        <p:nvPicPr>
          <p:cNvPr id="2049" name="Picture 1" descr="C:\Users\唧唧伊\AppData\Roaming\Tencent\Users\522829173\QQ\WinTemp\RichOle\YBF%6I3P3{YQ4KMT5B~[_29.png"/>
          <p:cNvPicPr>
            <a:picLocks noChangeAspect="1" noChangeArrowheads="1"/>
          </p:cNvPicPr>
          <p:nvPr/>
        </p:nvPicPr>
        <p:blipFill>
          <a:blip r:embed="rId4"/>
          <a:srcRect/>
          <a:stretch>
            <a:fillRect/>
          </a:stretch>
        </p:blipFill>
        <p:spPr bwMode="auto">
          <a:xfrm>
            <a:off x="3080820" y="1814734"/>
            <a:ext cx="2096085" cy="3450318"/>
          </a:xfrm>
          <a:prstGeom prst="rect">
            <a:avLst/>
          </a:prstGeom>
          <a:noFill/>
        </p:spPr>
      </p:pic>
      <p:pic>
        <p:nvPicPr>
          <p:cNvPr id="2050" name="Picture 2" descr="C:\Users\唧唧伊\AppData\Roaming\Tencent\Users\522829173\QQ\WinTemp\RichOle\TJO~WUG@EJXVD6W[I}RTU2P.png"/>
          <p:cNvPicPr>
            <a:picLocks noChangeAspect="1" noChangeArrowheads="1"/>
          </p:cNvPicPr>
          <p:nvPr/>
        </p:nvPicPr>
        <p:blipFill>
          <a:blip r:embed="rId5"/>
          <a:srcRect/>
          <a:stretch>
            <a:fillRect/>
          </a:stretch>
        </p:blipFill>
        <p:spPr bwMode="auto">
          <a:xfrm>
            <a:off x="703379" y="1828802"/>
            <a:ext cx="2139778" cy="3418449"/>
          </a:xfrm>
          <a:prstGeom prst="rect">
            <a:avLst/>
          </a:prstGeom>
          <a:noFill/>
        </p:spPr>
      </p:pic>
      <p:sp>
        <p:nvSpPr>
          <p:cNvPr id="13" name="TextBox 12"/>
          <p:cNvSpPr txBox="1"/>
          <p:nvPr/>
        </p:nvSpPr>
        <p:spPr>
          <a:xfrm>
            <a:off x="5523912" y="1547445"/>
            <a:ext cx="4914315" cy="1408078"/>
          </a:xfrm>
          <a:prstGeom prst="rect">
            <a:avLst/>
          </a:prstGeom>
          <a:noFill/>
        </p:spPr>
        <p:txBody>
          <a:bodyPr wrap="square" rtlCol="0">
            <a:spAutoFit/>
          </a:bodyPr>
          <a:lstStyle/>
          <a:p>
            <a:pPr>
              <a:lnSpc>
                <a:spcPct val="150000"/>
              </a:lnSpc>
              <a:buFont typeface="Wingdings" pitchFamily="2" charset="2"/>
              <a:buChar char="ü"/>
            </a:pPr>
            <a:r>
              <a:rPr lang="zh-CN" altLang="en-US" dirty="0" smtClean="0">
                <a:solidFill>
                  <a:schemeClr val="bg1">
                    <a:lumMod val="95000"/>
                  </a:schemeClr>
                </a:solidFill>
                <a:latin typeface="微软雅黑" pitchFamily="34" charset="-122"/>
                <a:ea typeface="微软雅黑" pitchFamily="34" charset="-122"/>
              </a:rPr>
              <a:t> 支持</a:t>
            </a:r>
            <a:r>
              <a:rPr lang="en-US" altLang="zh-CN" dirty="0" smtClean="0">
                <a:solidFill>
                  <a:schemeClr val="bg1">
                    <a:lumMod val="95000"/>
                  </a:schemeClr>
                </a:solidFill>
                <a:latin typeface="微软雅黑" pitchFamily="34" charset="-122"/>
                <a:ea typeface="微软雅黑" pitchFamily="34" charset="-122"/>
              </a:rPr>
              <a:t>NFC</a:t>
            </a:r>
            <a:r>
              <a:rPr lang="zh-CN" altLang="en-US" dirty="0" smtClean="0">
                <a:solidFill>
                  <a:schemeClr val="bg1">
                    <a:lumMod val="95000"/>
                  </a:schemeClr>
                </a:solidFill>
                <a:latin typeface="微软雅黑" pitchFamily="34" charset="-122"/>
                <a:ea typeface="微软雅黑" pitchFamily="34" charset="-122"/>
              </a:rPr>
              <a:t>功能的手机，贴卡感应直接充值</a:t>
            </a:r>
            <a:endParaRPr lang="en-US" altLang="zh-CN" dirty="0" smtClean="0">
              <a:solidFill>
                <a:schemeClr val="bg1">
                  <a:lumMod val="95000"/>
                </a:schemeClr>
              </a:solidFill>
              <a:latin typeface="微软雅黑" pitchFamily="34" charset="-122"/>
              <a:ea typeface="微软雅黑" pitchFamily="34" charset="-122"/>
            </a:endParaRPr>
          </a:p>
          <a:p>
            <a:pPr>
              <a:lnSpc>
                <a:spcPct val="150000"/>
              </a:lnSpc>
              <a:buFont typeface="Wingdings" pitchFamily="2" charset="2"/>
              <a:buChar char="ü"/>
            </a:pPr>
            <a:r>
              <a:rPr lang="en-US" altLang="zh-CN" dirty="0" smtClean="0">
                <a:solidFill>
                  <a:schemeClr val="bg1">
                    <a:lumMod val="95000"/>
                  </a:schemeClr>
                </a:solidFill>
                <a:latin typeface="微软雅黑" pitchFamily="34" charset="-122"/>
                <a:ea typeface="微软雅黑" pitchFamily="34" charset="-122"/>
              </a:rPr>
              <a:t> </a:t>
            </a:r>
            <a:r>
              <a:rPr lang="zh-CN" altLang="en-US" dirty="0" smtClean="0">
                <a:solidFill>
                  <a:schemeClr val="bg1">
                    <a:lumMod val="95000"/>
                  </a:schemeClr>
                </a:solidFill>
                <a:latin typeface="微软雅黑" pitchFamily="34" charset="-122"/>
                <a:ea typeface="微软雅黑" pitchFamily="34" charset="-122"/>
              </a:rPr>
              <a:t>关联手机号码，直接进行充值</a:t>
            </a:r>
            <a:endParaRPr lang="en-US" altLang="zh-CN" dirty="0" smtClean="0">
              <a:solidFill>
                <a:schemeClr val="bg1">
                  <a:lumMod val="95000"/>
                </a:schemeClr>
              </a:solidFill>
              <a:latin typeface="微软雅黑" pitchFamily="34" charset="-122"/>
              <a:ea typeface="微软雅黑" pitchFamily="34" charset="-122"/>
            </a:endParaRPr>
          </a:p>
          <a:p>
            <a:pPr>
              <a:lnSpc>
                <a:spcPct val="150000"/>
              </a:lnSpc>
            </a:pPr>
            <a:endParaRPr lang="zh-CN" altLang="en-US" dirty="0">
              <a:solidFill>
                <a:schemeClr val="bg1">
                  <a:lumMod val="95000"/>
                </a:schemeClr>
              </a:solidFill>
              <a:latin typeface="微软雅黑" pitchFamily="34" charset="-122"/>
              <a:ea typeface="微软雅黑" pitchFamily="34" charset="-122"/>
            </a:endParaRPr>
          </a:p>
        </p:txBody>
      </p:sp>
      <p:sp>
        <p:nvSpPr>
          <p:cNvPr id="14" name="TextBox 13"/>
          <p:cNvSpPr txBox="1"/>
          <p:nvPr/>
        </p:nvSpPr>
        <p:spPr>
          <a:xfrm>
            <a:off x="5613009" y="2771335"/>
            <a:ext cx="6217920" cy="2221314"/>
          </a:xfrm>
          <a:prstGeom prst="rect">
            <a:avLst/>
          </a:prstGeom>
          <a:noFill/>
        </p:spPr>
        <p:txBody>
          <a:bodyPr wrap="square" rtlCol="0">
            <a:spAutoFit/>
          </a:bodyPr>
          <a:lstStyle/>
          <a:p>
            <a:pPr>
              <a:lnSpc>
                <a:spcPct val="150000"/>
              </a:lnSpc>
            </a:pPr>
            <a:r>
              <a:rPr lang="zh-CN" altLang="en-US" sz="3200" b="1" dirty="0" smtClean="0">
                <a:solidFill>
                  <a:srgbClr val="FF3300"/>
                </a:solidFill>
                <a:latin typeface="微软雅黑" pitchFamily="34" charset="-122"/>
                <a:ea typeface="微软雅黑" pitchFamily="34" charset="-122"/>
              </a:rPr>
              <a:t>省去线下充值窗口排队等候时间</a:t>
            </a:r>
            <a:endParaRPr lang="en-US" altLang="zh-CN" sz="3200" b="1" dirty="0" smtClean="0">
              <a:solidFill>
                <a:srgbClr val="FF3300"/>
              </a:solidFill>
              <a:latin typeface="微软雅黑" pitchFamily="34" charset="-122"/>
              <a:ea typeface="微软雅黑" pitchFamily="34" charset="-122"/>
            </a:endParaRPr>
          </a:p>
          <a:p>
            <a:pPr>
              <a:lnSpc>
                <a:spcPct val="150000"/>
              </a:lnSpc>
            </a:pPr>
            <a:r>
              <a:rPr lang="zh-CN" altLang="en-US" sz="3200" b="1" dirty="0" smtClean="0">
                <a:solidFill>
                  <a:srgbClr val="FF3300"/>
                </a:solidFill>
                <a:latin typeface="微软雅黑" pitchFamily="34" charset="-122"/>
                <a:ea typeface="微软雅黑" pitchFamily="34" charset="-122"/>
              </a:rPr>
              <a:t>微信、</a:t>
            </a:r>
            <a:r>
              <a:rPr lang="en-US" altLang="zh-CN" sz="3200" b="1" dirty="0" smtClean="0">
                <a:solidFill>
                  <a:srgbClr val="FF3300"/>
                </a:solidFill>
                <a:latin typeface="微软雅黑" pitchFamily="34" charset="-122"/>
                <a:ea typeface="微软雅黑" pitchFamily="34" charset="-122"/>
              </a:rPr>
              <a:t>QQ</a:t>
            </a:r>
            <a:r>
              <a:rPr lang="zh-CN" altLang="en-US" sz="3200" b="1" dirty="0" smtClean="0">
                <a:solidFill>
                  <a:srgbClr val="FF3300"/>
                </a:solidFill>
                <a:latin typeface="微软雅黑" pitchFamily="34" charset="-122"/>
                <a:ea typeface="微软雅黑" pitchFamily="34" charset="-122"/>
              </a:rPr>
              <a:t>钱包直接支付</a:t>
            </a:r>
            <a:endParaRPr lang="en-US" altLang="zh-CN" sz="3200" b="1" dirty="0" smtClean="0">
              <a:solidFill>
                <a:srgbClr val="FF3300"/>
              </a:solidFill>
              <a:latin typeface="微软雅黑" pitchFamily="34" charset="-122"/>
              <a:ea typeface="微软雅黑" pitchFamily="34" charset="-122"/>
            </a:endParaRPr>
          </a:p>
          <a:p>
            <a:pPr>
              <a:lnSpc>
                <a:spcPct val="150000"/>
              </a:lnSpc>
            </a:pPr>
            <a:r>
              <a:rPr lang="zh-CN" altLang="en-US" sz="3200" b="1" dirty="0" smtClean="0">
                <a:solidFill>
                  <a:srgbClr val="FF3300"/>
                </a:solidFill>
                <a:latin typeface="微软雅黑" pitchFamily="34" charset="-122"/>
                <a:ea typeface="微软雅黑" pitchFamily="34" charset="-122"/>
              </a:rPr>
              <a:t>充值金额秒到账！</a:t>
            </a:r>
            <a:endParaRPr lang="zh-CN" altLang="en-US" sz="3200" b="1" dirty="0">
              <a:solidFill>
                <a:srgbClr val="FF33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3201918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5"/>
          <p:cNvGrpSpPr/>
          <p:nvPr/>
        </p:nvGrpSpPr>
        <p:grpSpPr>
          <a:xfrm>
            <a:off x="2964863" y="2487540"/>
            <a:ext cx="1111837" cy="2520097"/>
            <a:chOff x="2860088" y="2821504"/>
            <a:chExt cx="1111837" cy="2520097"/>
          </a:xfrm>
        </p:grpSpPr>
        <p:cxnSp>
          <p:nvCxnSpPr>
            <p:cNvPr id="167" name="Straight Connector 166"/>
            <p:cNvCxnSpPr/>
            <p:nvPr/>
          </p:nvCxnSpPr>
          <p:spPr>
            <a:xfrm flipH="1">
              <a:off x="2860088" y="2821504"/>
              <a:ext cx="1111837" cy="0"/>
            </a:xfrm>
            <a:prstGeom prst="line">
              <a:avLst/>
            </a:prstGeom>
            <a:ln>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a:off x="2860088" y="3753826"/>
              <a:ext cx="1111837" cy="0"/>
            </a:xfrm>
            <a:prstGeom prst="line">
              <a:avLst/>
            </a:prstGeom>
            <a:ln>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a:off x="2860088" y="4541501"/>
              <a:ext cx="1111837" cy="0"/>
            </a:xfrm>
            <a:prstGeom prst="line">
              <a:avLst/>
            </a:prstGeom>
            <a:ln>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a:off x="2860088" y="5341601"/>
              <a:ext cx="1111837" cy="0"/>
            </a:xfrm>
            <a:prstGeom prst="line">
              <a:avLst/>
            </a:prstGeom>
            <a:ln>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grpSp>
      <p:grpSp>
        <p:nvGrpSpPr>
          <p:cNvPr id="3" name="Group 170"/>
          <p:cNvGrpSpPr/>
          <p:nvPr/>
        </p:nvGrpSpPr>
        <p:grpSpPr>
          <a:xfrm>
            <a:off x="4475144" y="2131776"/>
            <a:ext cx="2240269" cy="586145"/>
            <a:chOff x="8198838" y="3829029"/>
            <a:chExt cx="2240269" cy="586144"/>
          </a:xfrm>
        </p:grpSpPr>
        <p:sp>
          <p:nvSpPr>
            <p:cNvPr id="172" name="TextBox 171"/>
            <p:cNvSpPr txBox="1"/>
            <p:nvPr/>
          </p:nvSpPr>
          <p:spPr>
            <a:xfrm>
              <a:off x="8198838" y="3829029"/>
              <a:ext cx="1467068" cy="400109"/>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手机即是卡</a:t>
              </a:r>
              <a:endParaRPr lang="id-ID" sz="2000" b="1" dirty="0">
                <a:solidFill>
                  <a:schemeClr val="bg1"/>
                </a:solidFill>
                <a:latin typeface="微软雅黑" pitchFamily="34" charset="-122"/>
                <a:ea typeface="微软雅黑" pitchFamily="34" charset="-122"/>
              </a:endParaRPr>
            </a:p>
          </p:txBody>
        </p:sp>
        <p:sp>
          <p:nvSpPr>
            <p:cNvPr id="173" name="TextBox 172"/>
            <p:cNvSpPr txBox="1"/>
            <p:nvPr/>
          </p:nvSpPr>
          <p:spPr>
            <a:xfrm>
              <a:off x="8198838" y="4138174"/>
              <a:ext cx="2240269" cy="276999"/>
            </a:xfrm>
            <a:prstGeom prst="rect">
              <a:avLst/>
            </a:prstGeom>
            <a:noFill/>
          </p:spPr>
          <p:txBody>
            <a:bodyPr wrap="square" rtlCol="0">
              <a:spAutoFit/>
            </a:bodyPr>
            <a:lstStyle/>
            <a:p>
              <a:r>
                <a:rPr lang="zh-CN" altLang="en-US" sz="1200" dirty="0" smtClean="0">
                  <a:solidFill>
                    <a:schemeClr val="bg1"/>
                  </a:solidFill>
                  <a:latin typeface="微软雅黑" pitchFamily="34" charset="-122"/>
                  <a:ea typeface="微软雅黑" pitchFamily="34" charset="-122"/>
                </a:rPr>
                <a:t>利用</a:t>
              </a:r>
              <a:r>
                <a:rPr lang="en-US" altLang="zh-CN" sz="1200" dirty="0" smtClean="0">
                  <a:solidFill>
                    <a:schemeClr val="bg1"/>
                  </a:solidFill>
                  <a:latin typeface="微软雅黑" pitchFamily="34" charset="-122"/>
                  <a:ea typeface="微软雅黑" pitchFamily="34" charset="-122"/>
                </a:rPr>
                <a:t>NFC</a:t>
              </a:r>
              <a:r>
                <a:rPr lang="zh-CN" altLang="en-US" sz="1200" dirty="0" smtClean="0">
                  <a:solidFill>
                    <a:schemeClr val="bg1"/>
                  </a:solidFill>
                  <a:latin typeface="微软雅黑" pitchFamily="34" charset="-122"/>
                  <a:ea typeface="微软雅黑" pitchFamily="34" charset="-122"/>
                </a:rPr>
                <a:t>功能替代卡的功能</a:t>
              </a:r>
              <a:endParaRPr lang="en-US" sz="1200" b="1" dirty="0">
                <a:solidFill>
                  <a:schemeClr val="bg1"/>
                </a:solidFill>
                <a:latin typeface="微软雅黑" pitchFamily="34" charset="-122"/>
                <a:ea typeface="微软雅黑" pitchFamily="34" charset="-122"/>
              </a:endParaRPr>
            </a:p>
          </p:txBody>
        </p:sp>
      </p:grpSp>
      <p:grpSp>
        <p:nvGrpSpPr>
          <p:cNvPr id="4" name="Group 173"/>
          <p:cNvGrpSpPr/>
          <p:nvPr/>
        </p:nvGrpSpPr>
        <p:grpSpPr>
          <a:xfrm>
            <a:off x="4475145" y="3022843"/>
            <a:ext cx="2078345" cy="586144"/>
            <a:chOff x="8198838" y="3829029"/>
            <a:chExt cx="2078345" cy="586144"/>
          </a:xfrm>
        </p:grpSpPr>
        <p:sp>
          <p:nvSpPr>
            <p:cNvPr id="175" name="TextBox 174"/>
            <p:cNvSpPr txBox="1"/>
            <p:nvPr/>
          </p:nvSpPr>
          <p:spPr>
            <a:xfrm>
              <a:off x="8198838" y="3829029"/>
              <a:ext cx="1210588" cy="400110"/>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在线充值</a:t>
              </a:r>
              <a:endParaRPr lang="id-ID" sz="2000" b="1" dirty="0">
                <a:solidFill>
                  <a:schemeClr val="bg1"/>
                </a:solidFill>
                <a:latin typeface="微软雅黑" pitchFamily="34" charset="-122"/>
                <a:ea typeface="微软雅黑" pitchFamily="34" charset="-122"/>
              </a:endParaRPr>
            </a:p>
          </p:txBody>
        </p:sp>
        <p:sp>
          <p:nvSpPr>
            <p:cNvPr id="176" name="TextBox 175"/>
            <p:cNvSpPr txBox="1"/>
            <p:nvPr/>
          </p:nvSpPr>
          <p:spPr>
            <a:xfrm>
              <a:off x="8198839" y="4138174"/>
              <a:ext cx="2078344" cy="276999"/>
            </a:xfrm>
            <a:prstGeom prst="rect">
              <a:avLst/>
            </a:prstGeom>
            <a:noFill/>
          </p:spPr>
          <p:txBody>
            <a:bodyPr wrap="square" rtlCol="0">
              <a:spAutoFit/>
            </a:bodyPr>
            <a:lstStyle/>
            <a:p>
              <a:r>
                <a:rPr lang="zh-CN" altLang="en-US" sz="1200" dirty="0" smtClean="0">
                  <a:solidFill>
                    <a:schemeClr val="bg1"/>
                  </a:solidFill>
                  <a:latin typeface="微软雅黑" pitchFamily="34" charset="-122"/>
                  <a:ea typeface="微软雅黑" pitchFamily="34" charset="-122"/>
                </a:rPr>
                <a:t>可实现在线充值</a:t>
              </a:r>
              <a:endParaRPr lang="en-US" altLang="en-US" sz="1200" dirty="0">
                <a:solidFill>
                  <a:schemeClr val="bg1"/>
                </a:solidFill>
                <a:latin typeface="微软雅黑" pitchFamily="34" charset="-122"/>
                <a:ea typeface="微软雅黑" pitchFamily="34" charset="-122"/>
              </a:endParaRPr>
            </a:p>
          </p:txBody>
        </p:sp>
      </p:grpSp>
      <p:grpSp>
        <p:nvGrpSpPr>
          <p:cNvPr id="5" name="Group 176"/>
          <p:cNvGrpSpPr/>
          <p:nvPr/>
        </p:nvGrpSpPr>
        <p:grpSpPr>
          <a:xfrm>
            <a:off x="4475145" y="3872966"/>
            <a:ext cx="2202425" cy="940087"/>
            <a:chOff x="8198838" y="3829029"/>
            <a:chExt cx="2202425" cy="940087"/>
          </a:xfrm>
        </p:grpSpPr>
        <p:sp>
          <p:nvSpPr>
            <p:cNvPr id="178" name="TextBox 177"/>
            <p:cNvSpPr txBox="1"/>
            <p:nvPr/>
          </p:nvSpPr>
          <p:spPr>
            <a:xfrm>
              <a:off x="8198838" y="3829029"/>
              <a:ext cx="1210588" cy="400110"/>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应用场景</a:t>
              </a:r>
              <a:endParaRPr lang="id-ID" sz="2000" b="1" dirty="0">
                <a:solidFill>
                  <a:schemeClr val="bg1"/>
                </a:solidFill>
                <a:latin typeface="微软雅黑" pitchFamily="34" charset="-122"/>
                <a:ea typeface="微软雅黑" pitchFamily="34" charset="-122"/>
              </a:endParaRPr>
            </a:p>
          </p:txBody>
        </p:sp>
        <p:sp>
          <p:nvSpPr>
            <p:cNvPr id="179" name="TextBox 178"/>
            <p:cNvSpPr txBox="1"/>
            <p:nvPr/>
          </p:nvSpPr>
          <p:spPr>
            <a:xfrm>
              <a:off x="8198839" y="4138174"/>
              <a:ext cx="2202424" cy="630942"/>
            </a:xfrm>
            <a:prstGeom prst="rect">
              <a:avLst/>
            </a:prstGeom>
            <a:noFill/>
          </p:spPr>
          <p:txBody>
            <a:bodyPr wrap="square" rtlCol="0">
              <a:spAutoFit/>
            </a:bodyPr>
            <a:lstStyle/>
            <a:p>
              <a:r>
                <a:rPr lang="zh-CN" altLang="en-US" sz="1200" dirty="0" smtClean="0">
                  <a:solidFill>
                    <a:schemeClr val="bg1"/>
                  </a:solidFill>
                  <a:latin typeface="微软雅黑" pitchFamily="34" charset="-122"/>
                  <a:ea typeface="微软雅黑" pitchFamily="34" charset="-122"/>
                </a:rPr>
                <a:t>交通、支付、门禁、身份识别</a:t>
              </a:r>
              <a:endParaRPr lang="en-US" altLang="zh-CN" sz="1200" dirty="0" smtClean="0">
                <a:solidFill>
                  <a:schemeClr val="bg1"/>
                </a:solidFill>
                <a:latin typeface="微软雅黑" pitchFamily="34" charset="-122"/>
                <a:ea typeface="微软雅黑" pitchFamily="34" charset="-122"/>
              </a:endParaRPr>
            </a:p>
            <a:p>
              <a:r>
                <a:rPr lang="zh-CN" altLang="en-US" sz="1200" dirty="0" smtClean="0">
                  <a:solidFill>
                    <a:schemeClr val="bg1"/>
                  </a:solidFill>
                  <a:latin typeface="微软雅黑" pitchFamily="34" charset="-122"/>
                  <a:ea typeface="微软雅黑" pitchFamily="34" charset="-122"/>
                </a:rPr>
                <a:t>考勤、票务等等</a:t>
              </a:r>
              <a:endParaRPr lang="en-US" altLang="zh-CN" sz="1200" dirty="0" smtClean="0">
                <a:solidFill>
                  <a:schemeClr val="bg1"/>
                </a:solidFill>
                <a:latin typeface="微软雅黑" pitchFamily="34" charset="-122"/>
                <a:ea typeface="微软雅黑" pitchFamily="34" charset="-122"/>
              </a:endParaRPr>
            </a:p>
            <a:p>
              <a:endParaRPr lang="en-US" sz="1100" b="1" dirty="0">
                <a:solidFill>
                  <a:schemeClr val="bg1"/>
                </a:solidFill>
              </a:endParaRPr>
            </a:p>
          </p:txBody>
        </p:sp>
      </p:grpSp>
      <p:grpSp>
        <p:nvGrpSpPr>
          <p:cNvPr id="6" name="Group 179"/>
          <p:cNvGrpSpPr/>
          <p:nvPr/>
        </p:nvGrpSpPr>
        <p:grpSpPr>
          <a:xfrm>
            <a:off x="4475145" y="4743351"/>
            <a:ext cx="2202425" cy="770810"/>
            <a:chOff x="8198838" y="3829029"/>
            <a:chExt cx="2202425" cy="770809"/>
          </a:xfrm>
        </p:grpSpPr>
        <p:sp>
          <p:nvSpPr>
            <p:cNvPr id="181" name="TextBox 180"/>
            <p:cNvSpPr txBox="1"/>
            <p:nvPr/>
          </p:nvSpPr>
          <p:spPr>
            <a:xfrm>
              <a:off x="8198838" y="3829029"/>
              <a:ext cx="697627" cy="400110"/>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交互</a:t>
              </a:r>
              <a:endParaRPr lang="id-ID" sz="2000" b="1" dirty="0">
                <a:solidFill>
                  <a:schemeClr val="bg1"/>
                </a:solidFill>
                <a:latin typeface="微软雅黑" pitchFamily="34" charset="-122"/>
                <a:ea typeface="微软雅黑" pitchFamily="34" charset="-122"/>
              </a:endParaRPr>
            </a:p>
          </p:txBody>
        </p:sp>
        <p:sp>
          <p:nvSpPr>
            <p:cNvPr id="182" name="TextBox 181"/>
            <p:cNvSpPr txBox="1"/>
            <p:nvPr/>
          </p:nvSpPr>
          <p:spPr>
            <a:xfrm>
              <a:off x="8198838" y="4138174"/>
              <a:ext cx="2202425" cy="461664"/>
            </a:xfrm>
            <a:prstGeom prst="rect">
              <a:avLst/>
            </a:prstGeom>
            <a:noFill/>
          </p:spPr>
          <p:txBody>
            <a:bodyPr wrap="square" rtlCol="0">
              <a:spAutoFit/>
            </a:bodyPr>
            <a:lstStyle/>
            <a:p>
              <a:r>
                <a:rPr lang="zh-CN" altLang="en-US" sz="1200" dirty="0" smtClean="0">
                  <a:solidFill>
                    <a:schemeClr val="bg1"/>
                  </a:solidFill>
                  <a:latin typeface="微软雅黑" pitchFamily="34" charset="-122"/>
                  <a:ea typeface="微软雅黑" pitchFamily="34" charset="-122"/>
                </a:rPr>
                <a:t>与终端机具交互迅速</a:t>
              </a:r>
              <a:endParaRPr lang="en-US" altLang="zh-CN" sz="1200" dirty="0" smtClean="0">
                <a:solidFill>
                  <a:schemeClr val="bg1"/>
                </a:solidFill>
                <a:latin typeface="微软雅黑" pitchFamily="34" charset="-122"/>
                <a:ea typeface="微软雅黑" pitchFamily="34" charset="-122"/>
              </a:endParaRPr>
            </a:p>
            <a:p>
              <a:r>
                <a:rPr lang="zh-CN" altLang="en-US" sz="1200" dirty="0" smtClean="0">
                  <a:solidFill>
                    <a:schemeClr val="bg1"/>
                  </a:solidFill>
                  <a:latin typeface="微软雅黑" pitchFamily="34" charset="-122"/>
                  <a:ea typeface="微软雅黑" pitchFamily="34" charset="-122"/>
                </a:rPr>
                <a:t>安全、便捷</a:t>
              </a:r>
              <a:endParaRPr lang="en-US" altLang="en-US" sz="1200" dirty="0">
                <a:solidFill>
                  <a:schemeClr val="bg1"/>
                </a:solidFill>
                <a:latin typeface="微软雅黑" pitchFamily="34" charset="-122"/>
                <a:ea typeface="微软雅黑" pitchFamily="34" charset="-122"/>
              </a:endParaRPr>
            </a:p>
          </p:txBody>
        </p:sp>
      </p:grpSp>
      <p:sp>
        <p:nvSpPr>
          <p:cNvPr id="183" name="TextBox 182"/>
          <p:cNvSpPr txBox="1"/>
          <p:nvPr/>
        </p:nvSpPr>
        <p:spPr>
          <a:xfrm>
            <a:off x="6916578" y="2486530"/>
            <a:ext cx="4374105" cy="3323983"/>
          </a:xfrm>
          <a:prstGeom prst="rect">
            <a:avLst/>
          </a:prstGeom>
          <a:noFill/>
        </p:spPr>
        <p:txBody>
          <a:bodyPr wrap="square" lIns="91436" tIns="45718" rIns="91436" bIns="45718" rtlCol="0">
            <a:spAutoFit/>
          </a:bodyPr>
          <a:lstStyle/>
          <a:p>
            <a:pPr algn="just">
              <a:lnSpc>
                <a:spcPct val="200000"/>
              </a:lnSpc>
            </a:pPr>
            <a:r>
              <a:rPr lang="en-US" altLang="zh-CN" sz="1500" dirty="0" smtClean="0">
                <a:solidFill>
                  <a:schemeClr val="bg1">
                    <a:lumMod val="95000"/>
                  </a:schemeClr>
                </a:solidFill>
                <a:latin typeface="微软雅黑" pitchFamily="34" charset="-122"/>
                <a:ea typeface="微软雅黑" pitchFamily="34" charset="-122"/>
              </a:rPr>
              <a:t>2015</a:t>
            </a:r>
            <a:r>
              <a:rPr lang="zh-CN" altLang="en-US" sz="1500" dirty="0" smtClean="0">
                <a:solidFill>
                  <a:schemeClr val="bg1">
                    <a:lumMod val="95000"/>
                  </a:schemeClr>
                </a:solidFill>
                <a:latin typeface="微软雅黑" pitchFamily="34" charset="-122"/>
                <a:ea typeface="微软雅黑" pitchFamily="34" charset="-122"/>
              </a:rPr>
              <a:t>年，与合作伙伴深圳通电商共同为深圳通用户量身打造了一款移动端应用</a:t>
            </a:r>
            <a:r>
              <a:rPr lang="en-US" altLang="zh-CN" sz="1500" dirty="0" smtClean="0">
                <a:solidFill>
                  <a:schemeClr val="bg1">
                    <a:lumMod val="95000"/>
                  </a:schemeClr>
                </a:solidFill>
                <a:latin typeface="微软雅黑" pitchFamily="34" charset="-122"/>
                <a:ea typeface="微软雅黑" pitchFamily="34" charset="-122"/>
              </a:rPr>
              <a:t>——“</a:t>
            </a:r>
            <a:r>
              <a:rPr lang="zh-CN" altLang="en-US" sz="1500" dirty="0" smtClean="0">
                <a:solidFill>
                  <a:schemeClr val="bg1">
                    <a:lumMod val="95000"/>
                  </a:schemeClr>
                </a:solidFill>
                <a:latin typeface="微软雅黑" pitchFamily="34" charset="-122"/>
                <a:ea typeface="微软雅黑" pitchFamily="34" charset="-122"/>
              </a:rPr>
              <a:t>鹏淘”，它是深圳通服务掌上营业厅，用户在带有</a:t>
            </a:r>
            <a:r>
              <a:rPr lang="en-US" altLang="zh-CN" sz="1500" dirty="0" smtClean="0">
                <a:solidFill>
                  <a:schemeClr val="bg1">
                    <a:lumMod val="95000"/>
                  </a:schemeClr>
                </a:solidFill>
                <a:latin typeface="微软雅黑" pitchFamily="34" charset="-122"/>
                <a:ea typeface="微软雅黑" pitchFamily="34" charset="-122"/>
              </a:rPr>
              <a:t>NFC</a:t>
            </a:r>
            <a:r>
              <a:rPr lang="zh-CN" altLang="en-US" sz="1500" dirty="0" smtClean="0">
                <a:solidFill>
                  <a:schemeClr val="bg1">
                    <a:lumMod val="95000"/>
                  </a:schemeClr>
                </a:solidFill>
                <a:latin typeface="微软雅黑" pitchFamily="34" charset="-122"/>
                <a:ea typeface="微软雅黑" pitchFamily="34" charset="-122"/>
              </a:rPr>
              <a:t>功能的手机上通过“鹏淘”</a:t>
            </a:r>
            <a:r>
              <a:rPr lang="en-US" altLang="zh-CN" sz="1500" dirty="0" smtClean="0">
                <a:solidFill>
                  <a:schemeClr val="bg1">
                    <a:lumMod val="95000"/>
                  </a:schemeClr>
                </a:solidFill>
                <a:latin typeface="微软雅黑" pitchFamily="34" charset="-122"/>
                <a:ea typeface="微软雅黑" pitchFamily="34" charset="-122"/>
              </a:rPr>
              <a:t> </a:t>
            </a:r>
            <a:r>
              <a:rPr lang="zh-CN" altLang="en-US" sz="1500" dirty="0" smtClean="0">
                <a:solidFill>
                  <a:schemeClr val="bg1">
                    <a:lumMod val="95000"/>
                  </a:schemeClr>
                </a:solidFill>
                <a:latin typeface="微软雅黑" pitchFamily="34" charset="-122"/>
                <a:ea typeface="微软雅黑" pitchFamily="34" charset="-122"/>
              </a:rPr>
              <a:t>可以实现深圳通空中发卡，充值、查询和消费，除此之外，它还集成了公共交通出行查询、本地便民服务等增值服务功能。截止目前，稳定使用用户已超过一百万人</a:t>
            </a:r>
            <a:endParaRPr lang="id-ID" sz="1500" dirty="0">
              <a:solidFill>
                <a:schemeClr val="bg1">
                  <a:lumMod val="95000"/>
                </a:schemeClr>
              </a:solidFill>
              <a:latin typeface="微软雅黑" pitchFamily="34" charset="-122"/>
              <a:ea typeface="微软雅黑" pitchFamily="34" charset="-122"/>
            </a:endParaRPr>
          </a:p>
        </p:txBody>
      </p:sp>
      <p:pic>
        <p:nvPicPr>
          <p:cNvPr id="53" name="图片 52"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pic>
        <p:nvPicPr>
          <p:cNvPr id="54" name="Picture 16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53697" y="1298611"/>
            <a:ext cx="2503655" cy="5032791"/>
          </a:xfrm>
          <a:prstGeom prst="rect">
            <a:avLst/>
          </a:prstGeom>
          <a:effectLst>
            <a:outerShdw blurRad="114300" dist="177800" dir="2700000" algn="tl" rotWithShape="0">
              <a:prstClr val="black">
                <a:alpha val="20000"/>
              </a:prstClr>
            </a:outerShdw>
          </a:effectLst>
        </p:spPr>
      </p:pic>
      <p:sp>
        <p:nvSpPr>
          <p:cNvPr id="61" name="TextBox 60"/>
          <p:cNvSpPr txBox="1"/>
          <p:nvPr/>
        </p:nvSpPr>
        <p:spPr>
          <a:xfrm>
            <a:off x="6899087" y="2037484"/>
            <a:ext cx="1415772" cy="461665"/>
          </a:xfrm>
          <a:prstGeom prst="rect">
            <a:avLst/>
          </a:prstGeom>
          <a:noFill/>
        </p:spPr>
        <p:txBody>
          <a:bodyPr wrap="none" lIns="91436" tIns="45718" rIns="91436" bIns="45718" rtlCol="0">
            <a:spAutoFit/>
          </a:bodyPr>
          <a:lstStyle/>
          <a:p>
            <a:pPr algn="ctr"/>
            <a:r>
              <a:rPr lang="zh-CN" altLang="en-US" sz="2400" dirty="0" smtClean="0">
                <a:solidFill>
                  <a:schemeClr val="bg1">
                    <a:lumMod val="65000"/>
                  </a:schemeClr>
                </a:solidFill>
                <a:latin typeface="微软雅黑" pitchFamily="34" charset="-122"/>
                <a:ea typeface="微软雅黑" pitchFamily="34" charset="-122"/>
              </a:rPr>
              <a:t>应用示例</a:t>
            </a:r>
            <a:endParaRPr lang="en-US" altLang="en-US" sz="2400" dirty="0">
              <a:solidFill>
                <a:schemeClr val="bg1">
                  <a:lumMod val="65000"/>
                </a:schemeClr>
              </a:solidFill>
              <a:latin typeface="微软雅黑" pitchFamily="34" charset="-122"/>
              <a:ea typeface="微软雅黑" pitchFamily="34" charset="-122"/>
            </a:endParaRPr>
          </a:p>
        </p:txBody>
      </p:sp>
      <p:pic>
        <p:nvPicPr>
          <p:cNvPr id="14337" name="Picture 1"/>
          <p:cNvPicPr>
            <a:picLocks noChangeAspect="1" noChangeArrowheads="1"/>
          </p:cNvPicPr>
          <p:nvPr/>
        </p:nvPicPr>
        <p:blipFill>
          <a:blip r:embed="rId5" cstate="print"/>
          <a:srcRect/>
          <a:stretch>
            <a:fillRect/>
          </a:stretch>
        </p:blipFill>
        <p:spPr bwMode="auto">
          <a:xfrm>
            <a:off x="1077351" y="2011675"/>
            <a:ext cx="2087880" cy="3376247"/>
          </a:xfrm>
          <a:prstGeom prst="rect">
            <a:avLst/>
          </a:prstGeom>
          <a:noFill/>
          <a:ln w="9525">
            <a:noFill/>
            <a:miter lim="800000"/>
            <a:headEnd/>
            <a:tailEnd/>
          </a:ln>
          <a:effectLst/>
        </p:spPr>
      </p:pic>
      <p:sp>
        <p:nvSpPr>
          <p:cNvPr id="26" name="TextBox 25"/>
          <p:cNvSpPr txBox="1"/>
          <p:nvPr/>
        </p:nvSpPr>
        <p:spPr>
          <a:xfrm>
            <a:off x="530303" y="343135"/>
            <a:ext cx="8392042" cy="1323439"/>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手机空发：已成功应用于鹏淘深圳通</a:t>
            </a:r>
            <a:endParaRPr lang="en-US" altLang="en-US" sz="4000" dirty="0" smtClean="0">
              <a:solidFill>
                <a:srgbClr val="FF0000"/>
              </a:solidFill>
              <a:latin typeface="微软雅黑" pitchFamily="34" charset="-122"/>
              <a:ea typeface="微软雅黑" pitchFamily="34" charset="-122"/>
            </a:endParaRPr>
          </a:p>
          <a:p>
            <a:pPr algn="ctr"/>
            <a:endParaRPr lang="en-US" altLang="en-US" sz="4000" dirty="0">
              <a:solidFill>
                <a:srgbClr val="FF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3201918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26" name="TextBox 25"/>
          <p:cNvSpPr txBox="1"/>
          <p:nvPr/>
        </p:nvSpPr>
        <p:spPr>
          <a:xfrm>
            <a:off x="530303" y="343135"/>
            <a:ext cx="8392042"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微信端移动应用价值：多种便捷功能</a:t>
            </a:r>
            <a:endParaRPr lang="en-US" altLang="en-US" sz="4000" dirty="0">
              <a:solidFill>
                <a:srgbClr val="FF0000"/>
              </a:solidFill>
              <a:latin typeface="微软雅黑" pitchFamily="34" charset="-122"/>
              <a:ea typeface="微软雅黑" pitchFamily="34" charset="-122"/>
            </a:endParaRPr>
          </a:p>
        </p:txBody>
      </p:sp>
      <p:sp>
        <p:nvSpPr>
          <p:cNvPr id="10" name="KSO_Shape"/>
          <p:cNvSpPr/>
          <p:nvPr/>
        </p:nvSpPr>
        <p:spPr>
          <a:xfrm>
            <a:off x="1097281" y="1617788"/>
            <a:ext cx="2180441" cy="4009293"/>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zh-CN" altLang="en-US" dirty="0">
              <a:solidFill>
                <a:schemeClr val="tx1"/>
              </a:solidFill>
            </a:endParaRPr>
          </a:p>
        </p:txBody>
      </p:sp>
      <p:sp>
        <p:nvSpPr>
          <p:cNvPr id="11" name="TextBox 10"/>
          <p:cNvSpPr txBox="1"/>
          <p:nvPr/>
        </p:nvSpPr>
        <p:spPr>
          <a:xfrm>
            <a:off x="1308296" y="2475914"/>
            <a:ext cx="1744394" cy="1569660"/>
          </a:xfrm>
          <a:prstGeom prst="rect">
            <a:avLst/>
          </a:prstGeom>
          <a:noFill/>
        </p:spPr>
        <p:txBody>
          <a:bodyPr wrap="square" rtlCol="0">
            <a:spAutoFit/>
          </a:bodyPr>
          <a:lstStyle/>
          <a:p>
            <a:pPr algn="ctr"/>
            <a:r>
              <a:rPr lang="zh-CN" altLang="en-US" sz="3200" dirty="0" smtClean="0">
                <a:solidFill>
                  <a:schemeClr val="bg1"/>
                </a:solidFill>
                <a:latin typeface="微软雅黑" pitchFamily="34" charset="-122"/>
                <a:ea typeface="微软雅黑" pitchFamily="34" charset="-122"/>
              </a:rPr>
              <a:t>开发区</a:t>
            </a:r>
            <a:endParaRPr lang="en-US" altLang="zh-CN" sz="3200" dirty="0" smtClean="0">
              <a:solidFill>
                <a:schemeClr val="bg1"/>
              </a:solidFill>
              <a:latin typeface="微软雅黑" pitchFamily="34" charset="-122"/>
              <a:ea typeface="微软雅黑" pitchFamily="34" charset="-122"/>
            </a:endParaRPr>
          </a:p>
          <a:p>
            <a:pPr algn="ctr"/>
            <a:r>
              <a:rPr lang="zh-CN" altLang="en-US" sz="3200" dirty="0" smtClean="0">
                <a:solidFill>
                  <a:schemeClr val="bg1"/>
                </a:solidFill>
                <a:latin typeface="微软雅黑" pitchFamily="34" charset="-122"/>
                <a:ea typeface="微软雅黑" pitchFamily="34" charset="-122"/>
              </a:rPr>
              <a:t>移动端应用</a:t>
            </a:r>
            <a:endParaRPr lang="zh-CN" altLang="en-US" sz="3200" dirty="0">
              <a:solidFill>
                <a:schemeClr val="bg1"/>
              </a:solidFill>
              <a:latin typeface="微软雅黑" pitchFamily="34" charset="-122"/>
              <a:ea typeface="微软雅黑" pitchFamily="34" charset="-122"/>
            </a:endParaRPr>
          </a:p>
        </p:txBody>
      </p:sp>
      <p:sp>
        <p:nvSpPr>
          <p:cNvPr id="12" name="TextBox 11"/>
          <p:cNvSpPr txBox="1"/>
          <p:nvPr/>
        </p:nvSpPr>
        <p:spPr>
          <a:xfrm>
            <a:off x="3713871" y="1659988"/>
            <a:ext cx="7371471" cy="3170099"/>
          </a:xfrm>
          <a:prstGeom prst="rect">
            <a:avLst/>
          </a:prstGeom>
          <a:noFill/>
        </p:spPr>
        <p:txBody>
          <a:bodyPr wrap="square" rtlCol="0">
            <a:spAutoFit/>
          </a:bodyPr>
          <a:lstStyle/>
          <a:p>
            <a:pPr>
              <a:lnSpc>
                <a:spcPct val="200000"/>
              </a:lnSpc>
              <a:buFont typeface="Wingdings" pitchFamily="2" charset="2"/>
              <a:buChar char="ü"/>
            </a:pP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余额查询：当前余额查询</a:t>
            </a:r>
            <a:endParaRPr lang="en-US" altLang="zh-CN" sz="2000" dirty="0" smtClean="0">
              <a:solidFill>
                <a:schemeClr val="bg1"/>
              </a:solidFill>
              <a:latin typeface="微软雅黑" pitchFamily="34" charset="-122"/>
              <a:ea typeface="微软雅黑" pitchFamily="34" charset="-122"/>
            </a:endParaRPr>
          </a:p>
          <a:p>
            <a:pPr>
              <a:lnSpc>
                <a:spcPct val="200000"/>
              </a:lnSpc>
              <a:buFont typeface="Wingdings" pitchFamily="2" charset="2"/>
              <a:buChar char="ü"/>
            </a:pP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公交线路：根据出发地和目的地快速推荐乘坐及换成线路</a:t>
            </a:r>
            <a:endParaRPr lang="en-US" altLang="zh-CN" sz="2000" dirty="0" smtClean="0">
              <a:solidFill>
                <a:schemeClr val="bg1"/>
              </a:solidFill>
              <a:latin typeface="微软雅黑" pitchFamily="34" charset="-122"/>
              <a:ea typeface="微软雅黑" pitchFamily="34" charset="-122"/>
            </a:endParaRPr>
          </a:p>
          <a:p>
            <a:pPr>
              <a:lnSpc>
                <a:spcPct val="200000"/>
              </a:lnSpc>
              <a:buFont typeface="Wingdings" pitchFamily="2" charset="2"/>
              <a:buChar char="ü"/>
            </a:pP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公交站点：附近公交站点查询及导航</a:t>
            </a:r>
            <a:endParaRPr lang="en-US" altLang="zh-CN" sz="2000" dirty="0" smtClean="0">
              <a:solidFill>
                <a:schemeClr val="bg1"/>
              </a:solidFill>
              <a:latin typeface="微软雅黑" pitchFamily="34" charset="-122"/>
              <a:ea typeface="微软雅黑" pitchFamily="34" charset="-122"/>
            </a:endParaRPr>
          </a:p>
          <a:p>
            <a:pPr>
              <a:lnSpc>
                <a:spcPct val="200000"/>
              </a:lnSpc>
              <a:buFont typeface="Wingdings" pitchFamily="2" charset="2"/>
              <a:buChar char="ü"/>
            </a:pP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便民服务：天气情况、实时交通、话费充值等便民服务</a:t>
            </a:r>
            <a:endParaRPr lang="en-US" altLang="zh-CN" sz="2000" dirty="0" smtClean="0">
              <a:solidFill>
                <a:schemeClr val="bg1"/>
              </a:solidFill>
              <a:latin typeface="微软雅黑" pitchFamily="34" charset="-122"/>
              <a:ea typeface="微软雅黑" pitchFamily="34" charset="-122"/>
            </a:endParaRPr>
          </a:p>
          <a:p>
            <a:pPr>
              <a:lnSpc>
                <a:spcPct val="200000"/>
              </a:lnSpc>
              <a:buFont typeface="Wingdings" pitchFamily="2" charset="2"/>
              <a:buChar char="ü"/>
            </a:pP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线下消费：在装有</a:t>
            </a:r>
            <a:r>
              <a:rPr lang="en-US" altLang="zh-CN" sz="2000" dirty="0" smtClean="0">
                <a:solidFill>
                  <a:schemeClr val="bg1"/>
                </a:solidFill>
                <a:latin typeface="微软雅黑" pitchFamily="34" charset="-122"/>
                <a:ea typeface="微软雅黑" pitchFamily="34" charset="-122"/>
              </a:rPr>
              <a:t>POS</a:t>
            </a:r>
            <a:r>
              <a:rPr lang="zh-CN" altLang="en-US" sz="2000" dirty="0" smtClean="0">
                <a:solidFill>
                  <a:schemeClr val="bg1"/>
                </a:solidFill>
                <a:latin typeface="微软雅黑" pitchFamily="34" charset="-122"/>
                <a:ea typeface="微软雅黑" pitchFamily="34" charset="-122"/>
              </a:rPr>
              <a:t>机具的商家刷手机消费</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3201918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pic>
        <p:nvPicPr>
          <p:cNvPr id="150530" name="Picture 2" descr="http://images.forwallpaper.com/files/images/c/c4dc/c4dc5f30/480591/bright-lights-big-city.jpg"/>
          <p:cNvPicPr>
            <a:picLocks noChangeAspect="1" noChangeArrowheads="1"/>
          </p:cNvPicPr>
          <p:nvPr/>
        </p:nvPicPr>
        <p:blipFill>
          <a:blip r:embed="rId4"/>
          <a:srcRect/>
          <a:stretch>
            <a:fillRect/>
          </a:stretch>
        </p:blipFill>
        <p:spPr bwMode="auto">
          <a:xfrm>
            <a:off x="0" y="0"/>
            <a:ext cx="12192000" cy="6858000"/>
          </a:xfrm>
          <a:prstGeom prst="rect">
            <a:avLst/>
          </a:prstGeom>
          <a:noFill/>
        </p:spPr>
      </p:pic>
      <p:sp>
        <p:nvSpPr>
          <p:cNvPr id="164" name="矩形 163"/>
          <p:cNvSpPr/>
          <p:nvPr/>
        </p:nvSpPr>
        <p:spPr>
          <a:xfrm>
            <a:off x="2606723" y="0"/>
            <a:ext cx="5036024" cy="6858000"/>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solidFill>
                <a:schemeClr val="tx1"/>
              </a:solidFill>
            </a:endParaRPr>
          </a:p>
        </p:txBody>
      </p:sp>
      <p:sp>
        <p:nvSpPr>
          <p:cNvPr id="165" name="TextBox 164"/>
          <p:cNvSpPr txBox="1"/>
          <p:nvPr/>
        </p:nvSpPr>
        <p:spPr>
          <a:xfrm>
            <a:off x="2893325" y="15531"/>
            <a:ext cx="4599296" cy="6671055"/>
          </a:xfrm>
          <a:prstGeom prst="rect">
            <a:avLst/>
          </a:prstGeom>
          <a:noFill/>
        </p:spPr>
        <p:txBody>
          <a:bodyPr wrap="square" lIns="91436" tIns="45718" rIns="91436" bIns="45718" rtlCol="0">
            <a:spAutoFit/>
          </a:bodyPr>
          <a:lstStyle/>
          <a:p>
            <a:pPr>
              <a:lnSpc>
                <a:spcPct val="250000"/>
              </a:lnSpc>
            </a:pPr>
            <a:r>
              <a:rPr lang="zh-CN" altLang="en-US" dirty="0" smtClean="0">
                <a:solidFill>
                  <a:schemeClr val="bg1"/>
                </a:solidFill>
                <a:latin typeface="微软雅黑" pitchFamily="34" charset="-122"/>
                <a:ea typeface="微软雅黑" pitchFamily="34" charset="-122"/>
              </a:rPr>
              <a:t>       作为国家级经济开发区，目前漳州招商局经济技术开发区正努力将自身建设成为一个集知识经济、科学管理、可持续发展为一体的，环境优美、经济繁荣、功能完善的宜居、宜业的滨海新城区。</a:t>
            </a:r>
            <a:endParaRPr lang="en-US" altLang="zh-CN" dirty="0" smtClean="0">
              <a:solidFill>
                <a:schemeClr val="bg1"/>
              </a:solidFill>
              <a:latin typeface="微软雅黑" pitchFamily="34" charset="-122"/>
              <a:ea typeface="微软雅黑" pitchFamily="34" charset="-122"/>
            </a:endParaRPr>
          </a:p>
          <a:p>
            <a:pPr>
              <a:lnSpc>
                <a:spcPct val="250000"/>
              </a:lnSpc>
            </a:pPr>
            <a:r>
              <a:rPr lang="zh-CN" altLang="en-US" dirty="0" smtClean="0">
                <a:solidFill>
                  <a:schemeClr val="bg1"/>
                </a:solidFill>
                <a:latin typeface="微软雅黑" pitchFamily="34" charset="-122"/>
                <a:ea typeface="微软雅黑" pitchFamily="34" charset="-122"/>
              </a:rPr>
              <a:t>       同时，漳州开发区也正在加紧规划和开展智慧城市的整体建设。而“城市一卡通”作为其中的重要组成部分，在智慧城市的建设中发挥着至关重要的作用。</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5352985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26" name="TextBox 25"/>
          <p:cNvSpPr txBox="1"/>
          <p:nvPr/>
        </p:nvSpPr>
        <p:spPr>
          <a:xfrm>
            <a:off x="530303" y="343135"/>
            <a:ext cx="9930924"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微信端移动应用价值：获取更多用户及数据</a:t>
            </a:r>
            <a:endParaRPr lang="en-US" altLang="en-US" sz="4000" dirty="0">
              <a:solidFill>
                <a:srgbClr val="FF0000"/>
              </a:solidFill>
              <a:latin typeface="微软雅黑" pitchFamily="34" charset="-122"/>
              <a:ea typeface="微软雅黑" pitchFamily="34" charset="-122"/>
            </a:endParaRPr>
          </a:p>
        </p:txBody>
      </p:sp>
      <p:grpSp>
        <p:nvGrpSpPr>
          <p:cNvPr id="7" name="组合 6"/>
          <p:cNvGrpSpPr/>
          <p:nvPr/>
        </p:nvGrpSpPr>
        <p:grpSpPr>
          <a:xfrm>
            <a:off x="7568422" y="1513324"/>
            <a:ext cx="2349304" cy="2059867"/>
            <a:chOff x="5540376" y="1543050"/>
            <a:chExt cx="1108075" cy="1068387"/>
          </a:xfrm>
          <a:solidFill>
            <a:schemeClr val="bg1">
              <a:lumMod val="95000"/>
            </a:schemeClr>
          </a:solidFill>
        </p:grpSpPr>
        <p:sp>
          <p:nvSpPr>
            <p:cNvPr id="8" name="Freeform 70"/>
            <p:cNvSpPr>
              <a:spLocks noEditPoints="1"/>
            </p:cNvSpPr>
            <p:nvPr/>
          </p:nvSpPr>
          <p:spPr bwMode="auto">
            <a:xfrm>
              <a:off x="6403976" y="1754187"/>
              <a:ext cx="244475" cy="488950"/>
            </a:xfrm>
            <a:custGeom>
              <a:avLst/>
              <a:gdLst>
                <a:gd name="T0" fmla="*/ 92 w 140"/>
                <a:gd name="T1" fmla="*/ 3 h 280"/>
                <a:gd name="T2" fmla="*/ 79 w 140"/>
                <a:gd name="T3" fmla="*/ 50 h 280"/>
                <a:gd name="T4" fmla="*/ 76 w 140"/>
                <a:gd name="T5" fmla="*/ 12 h 280"/>
                <a:gd name="T6" fmla="*/ 68 w 140"/>
                <a:gd name="T7" fmla="*/ 8 h 280"/>
                <a:gd name="T8" fmla="*/ 67 w 140"/>
                <a:gd name="T9" fmla="*/ 16 h 280"/>
                <a:gd name="T10" fmla="*/ 62 w 140"/>
                <a:gd name="T11" fmla="*/ 50 h 280"/>
                <a:gd name="T12" fmla="*/ 48 w 140"/>
                <a:gd name="T13" fmla="*/ 3 h 280"/>
                <a:gd name="T14" fmla="*/ 7 w 140"/>
                <a:gd name="T15" fmla="*/ 117 h 280"/>
                <a:gd name="T16" fmla="*/ 21 w 140"/>
                <a:gd name="T17" fmla="*/ 40 h 280"/>
                <a:gd name="T18" fmla="*/ 26 w 140"/>
                <a:gd name="T19" fmla="*/ 82 h 280"/>
                <a:gd name="T20" fmla="*/ 29 w 140"/>
                <a:gd name="T21" fmla="*/ 124 h 280"/>
                <a:gd name="T22" fmla="*/ 36 w 140"/>
                <a:gd name="T23" fmla="*/ 167 h 280"/>
                <a:gd name="T24" fmla="*/ 30 w 140"/>
                <a:gd name="T25" fmla="*/ 165 h 280"/>
                <a:gd name="T26" fmla="*/ 40 w 140"/>
                <a:gd name="T27" fmla="*/ 211 h 280"/>
                <a:gd name="T28" fmla="*/ 71 w 140"/>
                <a:gd name="T29" fmla="*/ 263 h 280"/>
                <a:gd name="T30" fmla="*/ 134 w 140"/>
                <a:gd name="T31" fmla="*/ 280 h 280"/>
                <a:gd name="T32" fmla="*/ 107 w 140"/>
                <a:gd name="T33" fmla="*/ 258 h 280"/>
                <a:gd name="T34" fmla="*/ 109 w 140"/>
                <a:gd name="T35" fmla="*/ 213 h 280"/>
                <a:gd name="T36" fmla="*/ 135 w 140"/>
                <a:gd name="T37" fmla="*/ 195 h 280"/>
                <a:gd name="T38" fmla="*/ 98 w 140"/>
                <a:gd name="T39" fmla="*/ 210 h 280"/>
                <a:gd name="T40" fmla="*/ 108 w 140"/>
                <a:gd name="T41" fmla="*/ 124 h 280"/>
                <a:gd name="T42" fmla="*/ 111 w 140"/>
                <a:gd name="T43" fmla="*/ 96 h 280"/>
                <a:gd name="T44" fmla="*/ 115 w 140"/>
                <a:gd name="T45" fmla="*/ 43 h 280"/>
                <a:gd name="T46" fmla="*/ 116 w 140"/>
                <a:gd name="T47" fmla="*/ 120 h 280"/>
                <a:gd name="T48" fmla="*/ 139 w 140"/>
                <a:gd name="T49" fmla="*/ 22 h 280"/>
                <a:gd name="T50" fmla="*/ 71 w 140"/>
                <a:gd name="T51" fmla="*/ 256 h 280"/>
                <a:gd name="T52" fmla="*/ 40 w 140"/>
                <a:gd name="T53" fmla="*/ 218 h 280"/>
                <a:gd name="T54" fmla="*/ 59 w 140"/>
                <a:gd name="T55" fmla="*/ 220 h 280"/>
                <a:gd name="T56" fmla="*/ 71 w 140"/>
                <a:gd name="T57" fmla="*/ 214 h 280"/>
                <a:gd name="T58" fmla="*/ 79 w 140"/>
                <a:gd name="T59" fmla="*/ 220 h 280"/>
                <a:gd name="T60" fmla="*/ 91 w 140"/>
                <a:gd name="T61" fmla="*/ 223 h 280"/>
                <a:gd name="T62" fmla="*/ 81 w 140"/>
                <a:gd name="T63" fmla="*/ 224 h 280"/>
                <a:gd name="T64" fmla="*/ 85 w 140"/>
                <a:gd name="T65" fmla="*/ 230 h 280"/>
                <a:gd name="T66" fmla="*/ 103 w 140"/>
                <a:gd name="T67" fmla="*/ 235 h 280"/>
                <a:gd name="T68" fmla="*/ 95 w 140"/>
                <a:gd name="T69" fmla="*/ 223 h 280"/>
                <a:gd name="T70" fmla="*/ 97 w 140"/>
                <a:gd name="T71" fmla="*/ 220 h 280"/>
                <a:gd name="T72" fmla="*/ 127 w 140"/>
                <a:gd name="T73" fmla="*/ 235 h 280"/>
                <a:gd name="T74" fmla="*/ 60 w 140"/>
                <a:gd name="T75" fmla="*/ 208 h 280"/>
                <a:gd name="T76" fmla="*/ 68 w 140"/>
                <a:gd name="T77" fmla="*/ 151 h 280"/>
                <a:gd name="T78" fmla="*/ 78 w 140"/>
                <a:gd name="T79" fmla="*/ 20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0" h="280">
                  <a:moveTo>
                    <a:pt x="139" y="22"/>
                  </a:moveTo>
                  <a:cubicBezTo>
                    <a:pt x="138" y="18"/>
                    <a:pt x="112" y="0"/>
                    <a:pt x="92" y="3"/>
                  </a:cubicBezTo>
                  <a:cubicBezTo>
                    <a:pt x="92" y="3"/>
                    <a:pt x="91" y="3"/>
                    <a:pt x="89" y="4"/>
                  </a:cubicBezTo>
                  <a:cubicBezTo>
                    <a:pt x="79" y="50"/>
                    <a:pt x="79" y="50"/>
                    <a:pt x="79" y="50"/>
                  </a:cubicBezTo>
                  <a:cubicBezTo>
                    <a:pt x="75" y="16"/>
                    <a:pt x="75" y="16"/>
                    <a:pt x="75" y="16"/>
                  </a:cubicBezTo>
                  <a:cubicBezTo>
                    <a:pt x="76" y="12"/>
                    <a:pt x="76" y="12"/>
                    <a:pt x="76" y="12"/>
                  </a:cubicBezTo>
                  <a:cubicBezTo>
                    <a:pt x="74" y="8"/>
                    <a:pt x="74" y="8"/>
                    <a:pt x="74" y="8"/>
                  </a:cubicBezTo>
                  <a:cubicBezTo>
                    <a:pt x="68" y="8"/>
                    <a:pt x="68" y="8"/>
                    <a:pt x="68" y="8"/>
                  </a:cubicBezTo>
                  <a:cubicBezTo>
                    <a:pt x="66" y="12"/>
                    <a:pt x="66" y="12"/>
                    <a:pt x="66" y="12"/>
                  </a:cubicBezTo>
                  <a:cubicBezTo>
                    <a:pt x="67" y="16"/>
                    <a:pt x="67" y="16"/>
                    <a:pt x="67" y="16"/>
                  </a:cubicBezTo>
                  <a:cubicBezTo>
                    <a:pt x="63" y="48"/>
                    <a:pt x="63" y="48"/>
                    <a:pt x="63" y="48"/>
                  </a:cubicBezTo>
                  <a:cubicBezTo>
                    <a:pt x="62" y="50"/>
                    <a:pt x="62" y="50"/>
                    <a:pt x="62" y="50"/>
                  </a:cubicBezTo>
                  <a:cubicBezTo>
                    <a:pt x="50" y="3"/>
                    <a:pt x="50" y="3"/>
                    <a:pt x="50" y="3"/>
                  </a:cubicBezTo>
                  <a:cubicBezTo>
                    <a:pt x="49" y="3"/>
                    <a:pt x="48" y="3"/>
                    <a:pt x="48" y="3"/>
                  </a:cubicBezTo>
                  <a:cubicBezTo>
                    <a:pt x="27" y="6"/>
                    <a:pt x="1" y="13"/>
                    <a:pt x="1" y="27"/>
                  </a:cubicBezTo>
                  <a:cubicBezTo>
                    <a:pt x="0" y="34"/>
                    <a:pt x="4" y="101"/>
                    <a:pt x="7" y="117"/>
                  </a:cubicBezTo>
                  <a:cubicBezTo>
                    <a:pt x="13" y="121"/>
                    <a:pt x="20" y="120"/>
                    <a:pt x="24" y="120"/>
                  </a:cubicBezTo>
                  <a:cubicBezTo>
                    <a:pt x="23" y="109"/>
                    <a:pt x="19" y="39"/>
                    <a:pt x="21" y="40"/>
                  </a:cubicBezTo>
                  <a:cubicBezTo>
                    <a:pt x="22" y="41"/>
                    <a:pt x="22" y="42"/>
                    <a:pt x="23" y="42"/>
                  </a:cubicBezTo>
                  <a:cubicBezTo>
                    <a:pt x="26" y="82"/>
                    <a:pt x="26" y="82"/>
                    <a:pt x="26" y="82"/>
                  </a:cubicBezTo>
                  <a:cubicBezTo>
                    <a:pt x="27" y="105"/>
                    <a:pt x="29" y="123"/>
                    <a:pt x="29" y="123"/>
                  </a:cubicBezTo>
                  <a:cubicBezTo>
                    <a:pt x="29" y="124"/>
                    <a:pt x="29" y="124"/>
                    <a:pt x="29" y="124"/>
                  </a:cubicBezTo>
                  <a:cubicBezTo>
                    <a:pt x="30" y="127"/>
                    <a:pt x="32" y="129"/>
                    <a:pt x="34" y="132"/>
                  </a:cubicBezTo>
                  <a:cubicBezTo>
                    <a:pt x="36" y="167"/>
                    <a:pt x="36" y="167"/>
                    <a:pt x="36" y="167"/>
                  </a:cubicBezTo>
                  <a:cubicBezTo>
                    <a:pt x="32" y="163"/>
                    <a:pt x="32" y="163"/>
                    <a:pt x="32" y="163"/>
                  </a:cubicBezTo>
                  <a:cubicBezTo>
                    <a:pt x="30" y="165"/>
                    <a:pt x="30" y="165"/>
                    <a:pt x="30" y="165"/>
                  </a:cubicBezTo>
                  <a:cubicBezTo>
                    <a:pt x="37" y="171"/>
                    <a:pt x="37" y="171"/>
                    <a:pt x="37" y="171"/>
                  </a:cubicBezTo>
                  <a:cubicBezTo>
                    <a:pt x="40" y="211"/>
                    <a:pt x="40" y="211"/>
                    <a:pt x="40" y="211"/>
                  </a:cubicBezTo>
                  <a:cubicBezTo>
                    <a:pt x="21" y="216"/>
                    <a:pt x="9" y="225"/>
                    <a:pt x="9" y="235"/>
                  </a:cubicBezTo>
                  <a:cubicBezTo>
                    <a:pt x="9" y="251"/>
                    <a:pt x="36" y="263"/>
                    <a:pt x="71" y="263"/>
                  </a:cubicBezTo>
                  <a:cubicBezTo>
                    <a:pt x="83" y="263"/>
                    <a:pt x="94" y="262"/>
                    <a:pt x="103" y="259"/>
                  </a:cubicBezTo>
                  <a:cubicBezTo>
                    <a:pt x="134" y="280"/>
                    <a:pt x="134" y="280"/>
                    <a:pt x="134" y="280"/>
                  </a:cubicBezTo>
                  <a:cubicBezTo>
                    <a:pt x="135" y="277"/>
                    <a:pt x="135" y="277"/>
                    <a:pt x="135" y="277"/>
                  </a:cubicBezTo>
                  <a:cubicBezTo>
                    <a:pt x="107" y="258"/>
                    <a:pt x="107" y="258"/>
                    <a:pt x="107" y="258"/>
                  </a:cubicBezTo>
                  <a:cubicBezTo>
                    <a:pt x="123" y="253"/>
                    <a:pt x="134" y="245"/>
                    <a:pt x="134" y="235"/>
                  </a:cubicBezTo>
                  <a:cubicBezTo>
                    <a:pt x="134" y="226"/>
                    <a:pt x="124" y="218"/>
                    <a:pt x="109" y="213"/>
                  </a:cubicBezTo>
                  <a:cubicBezTo>
                    <a:pt x="137" y="197"/>
                    <a:pt x="137" y="197"/>
                    <a:pt x="137" y="197"/>
                  </a:cubicBezTo>
                  <a:cubicBezTo>
                    <a:pt x="135" y="195"/>
                    <a:pt x="135" y="195"/>
                    <a:pt x="135" y="195"/>
                  </a:cubicBezTo>
                  <a:cubicBezTo>
                    <a:pt x="105" y="212"/>
                    <a:pt x="105" y="212"/>
                    <a:pt x="105" y="212"/>
                  </a:cubicBezTo>
                  <a:cubicBezTo>
                    <a:pt x="103" y="211"/>
                    <a:pt x="100" y="210"/>
                    <a:pt x="98" y="210"/>
                  </a:cubicBezTo>
                  <a:cubicBezTo>
                    <a:pt x="104" y="133"/>
                    <a:pt x="104" y="133"/>
                    <a:pt x="104" y="133"/>
                  </a:cubicBezTo>
                  <a:cubicBezTo>
                    <a:pt x="106" y="130"/>
                    <a:pt x="107" y="127"/>
                    <a:pt x="108" y="124"/>
                  </a:cubicBezTo>
                  <a:cubicBezTo>
                    <a:pt x="108" y="123"/>
                    <a:pt x="108" y="123"/>
                    <a:pt x="108" y="123"/>
                  </a:cubicBezTo>
                  <a:cubicBezTo>
                    <a:pt x="108" y="123"/>
                    <a:pt x="109" y="112"/>
                    <a:pt x="111" y="96"/>
                  </a:cubicBezTo>
                  <a:cubicBezTo>
                    <a:pt x="114" y="44"/>
                    <a:pt x="114" y="44"/>
                    <a:pt x="114" y="44"/>
                  </a:cubicBezTo>
                  <a:cubicBezTo>
                    <a:pt x="114" y="43"/>
                    <a:pt x="114" y="43"/>
                    <a:pt x="115" y="43"/>
                  </a:cubicBezTo>
                  <a:cubicBezTo>
                    <a:pt x="115" y="42"/>
                    <a:pt x="116" y="41"/>
                    <a:pt x="117" y="40"/>
                  </a:cubicBezTo>
                  <a:cubicBezTo>
                    <a:pt x="119" y="37"/>
                    <a:pt x="117" y="109"/>
                    <a:pt x="116" y="120"/>
                  </a:cubicBezTo>
                  <a:cubicBezTo>
                    <a:pt x="119" y="121"/>
                    <a:pt x="125" y="120"/>
                    <a:pt x="131" y="117"/>
                  </a:cubicBezTo>
                  <a:cubicBezTo>
                    <a:pt x="134" y="102"/>
                    <a:pt x="140" y="29"/>
                    <a:pt x="139" y="22"/>
                  </a:cubicBezTo>
                  <a:close/>
                  <a:moveTo>
                    <a:pt x="127" y="235"/>
                  </a:moveTo>
                  <a:cubicBezTo>
                    <a:pt x="127" y="245"/>
                    <a:pt x="104" y="256"/>
                    <a:pt x="71" y="256"/>
                  </a:cubicBezTo>
                  <a:cubicBezTo>
                    <a:pt x="38" y="256"/>
                    <a:pt x="16" y="245"/>
                    <a:pt x="16" y="235"/>
                  </a:cubicBezTo>
                  <a:cubicBezTo>
                    <a:pt x="16" y="229"/>
                    <a:pt x="25" y="222"/>
                    <a:pt x="40" y="218"/>
                  </a:cubicBezTo>
                  <a:cubicBezTo>
                    <a:pt x="40" y="220"/>
                    <a:pt x="40" y="220"/>
                    <a:pt x="40" y="220"/>
                  </a:cubicBezTo>
                  <a:cubicBezTo>
                    <a:pt x="59" y="220"/>
                    <a:pt x="59" y="220"/>
                    <a:pt x="59" y="220"/>
                  </a:cubicBezTo>
                  <a:cubicBezTo>
                    <a:pt x="59" y="214"/>
                    <a:pt x="59" y="214"/>
                    <a:pt x="59" y="214"/>
                  </a:cubicBezTo>
                  <a:cubicBezTo>
                    <a:pt x="63" y="214"/>
                    <a:pt x="67" y="214"/>
                    <a:pt x="71" y="214"/>
                  </a:cubicBezTo>
                  <a:cubicBezTo>
                    <a:pt x="74" y="214"/>
                    <a:pt x="76" y="214"/>
                    <a:pt x="79" y="214"/>
                  </a:cubicBezTo>
                  <a:cubicBezTo>
                    <a:pt x="79" y="220"/>
                    <a:pt x="79" y="220"/>
                    <a:pt x="79" y="220"/>
                  </a:cubicBezTo>
                  <a:cubicBezTo>
                    <a:pt x="88" y="220"/>
                    <a:pt x="88" y="220"/>
                    <a:pt x="88" y="220"/>
                  </a:cubicBezTo>
                  <a:cubicBezTo>
                    <a:pt x="91" y="223"/>
                    <a:pt x="91" y="223"/>
                    <a:pt x="91" y="223"/>
                  </a:cubicBezTo>
                  <a:cubicBezTo>
                    <a:pt x="81" y="223"/>
                    <a:pt x="81" y="223"/>
                    <a:pt x="81" y="223"/>
                  </a:cubicBezTo>
                  <a:cubicBezTo>
                    <a:pt x="81" y="224"/>
                    <a:pt x="81" y="224"/>
                    <a:pt x="81" y="224"/>
                  </a:cubicBezTo>
                  <a:cubicBezTo>
                    <a:pt x="81" y="224"/>
                    <a:pt x="81" y="225"/>
                    <a:pt x="82" y="230"/>
                  </a:cubicBezTo>
                  <a:cubicBezTo>
                    <a:pt x="82" y="230"/>
                    <a:pt x="84" y="230"/>
                    <a:pt x="85" y="230"/>
                  </a:cubicBezTo>
                  <a:cubicBezTo>
                    <a:pt x="86" y="230"/>
                    <a:pt x="85" y="228"/>
                    <a:pt x="87" y="230"/>
                  </a:cubicBezTo>
                  <a:cubicBezTo>
                    <a:pt x="91" y="233"/>
                    <a:pt x="96" y="235"/>
                    <a:pt x="103" y="235"/>
                  </a:cubicBezTo>
                  <a:cubicBezTo>
                    <a:pt x="114" y="234"/>
                    <a:pt x="97" y="223"/>
                    <a:pt x="97" y="223"/>
                  </a:cubicBezTo>
                  <a:cubicBezTo>
                    <a:pt x="95" y="223"/>
                    <a:pt x="95" y="223"/>
                    <a:pt x="95" y="223"/>
                  </a:cubicBezTo>
                  <a:cubicBezTo>
                    <a:pt x="92" y="220"/>
                    <a:pt x="92" y="220"/>
                    <a:pt x="92" y="220"/>
                  </a:cubicBezTo>
                  <a:cubicBezTo>
                    <a:pt x="97" y="220"/>
                    <a:pt x="97" y="220"/>
                    <a:pt x="97" y="220"/>
                  </a:cubicBezTo>
                  <a:cubicBezTo>
                    <a:pt x="97" y="217"/>
                    <a:pt x="97" y="217"/>
                    <a:pt x="97" y="217"/>
                  </a:cubicBezTo>
                  <a:cubicBezTo>
                    <a:pt x="115" y="220"/>
                    <a:pt x="127" y="228"/>
                    <a:pt x="127" y="235"/>
                  </a:cubicBezTo>
                  <a:close/>
                  <a:moveTo>
                    <a:pt x="71" y="207"/>
                  </a:moveTo>
                  <a:cubicBezTo>
                    <a:pt x="67" y="207"/>
                    <a:pt x="64" y="207"/>
                    <a:pt x="60" y="208"/>
                  </a:cubicBezTo>
                  <a:cubicBezTo>
                    <a:pt x="67" y="151"/>
                    <a:pt x="67" y="151"/>
                    <a:pt x="67" y="151"/>
                  </a:cubicBezTo>
                  <a:cubicBezTo>
                    <a:pt x="67" y="151"/>
                    <a:pt x="68" y="151"/>
                    <a:pt x="68" y="151"/>
                  </a:cubicBezTo>
                  <a:cubicBezTo>
                    <a:pt x="69" y="151"/>
                    <a:pt x="70" y="151"/>
                    <a:pt x="71" y="151"/>
                  </a:cubicBezTo>
                  <a:cubicBezTo>
                    <a:pt x="78" y="207"/>
                    <a:pt x="78" y="207"/>
                    <a:pt x="78" y="207"/>
                  </a:cubicBezTo>
                  <a:cubicBezTo>
                    <a:pt x="76" y="207"/>
                    <a:pt x="73" y="207"/>
                    <a:pt x="71" y="207"/>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9" name="Freeform 71"/>
            <p:cNvSpPr>
              <a:spLocks/>
            </p:cNvSpPr>
            <p:nvPr/>
          </p:nvSpPr>
          <p:spPr bwMode="auto">
            <a:xfrm>
              <a:off x="6602413" y="1966912"/>
              <a:ext cx="28575" cy="30163"/>
            </a:xfrm>
            <a:custGeom>
              <a:avLst/>
              <a:gdLst>
                <a:gd name="T0" fmla="*/ 0 w 16"/>
                <a:gd name="T1" fmla="*/ 13 h 17"/>
                <a:gd name="T2" fmla="*/ 3 w 16"/>
                <a:gd name="T3" fmla="*/ 10 h 17"/>
                <a:gd name="T4" fmla="*/ 5 w 16"/>
                <a:gd name="T5" fmla="*/ 10 h 17"/>
                <a:gd name="T6" fmla="*/ 10 w 16"/>
                <a:gd name="T7" fmla="*/ 15 h 17"/>
                <a:gd name="T8" fmla="*/ 16 w 16"/>
                <a:gd name="T9" fmla="*/ 0 h 17"/>
                <a:gd name="T10" fmla="*/ 3 w 16"/>
                <a:gd name="T11" fmla="*/ 3 h 17"/>
                <a:gd name="T12" fmla="*/ 0 w 16"/>
                <a:gd name="T13" fmla="*/ 13 h 17"/>
              </a:gdLst>
              <a:ahLst/>
              <a:cxnLst>
                <a:cxn ang="0">
                  <a:pos x="T0" y="T1"/>
                </a:cxn>
                <a:cxn ang="0">
                  <a:pos x="T2" y="T3"/>
                </a:cxn>
                <a:cxn ang="0">
                  <a:pos x="T4" y="T5"/>
                </a:cxn>
                <a:cxn ang="0">
                  <a:pos x="T6" y="T7"/>
                </a:cxn>
                <a:cxn ang="0">
                  <a:pos x="T8" y="T9"/>
                </a:cxn>
                <a:cxn ang="0">
                  <a:pos x="T10" y="T11"/>
                </a:cxn>
                <a:cxn ang="0">
                  <a:pos x="T12" y="T13"/>
                </a:cxn>
              </a:cxnLst>
              <a:rect l="0" t="0" r="r" b="b"/>
              <a:pathLst>
                <a:path w="16" h="17">
                  <a:moveTo>
                    <a:pt x="0" y="13"/>
                  </a:moveTo>
                  <a:cubicBezTo>
                    <a:pt x="0" y="17"/>
                    <a:pt x="3" y="12"/>
                    <a:pt x="3" y="10"/>
                  </a:cubicBezTo>
                  <a:cubicBezTo>
                    <a:pt x="3" y="8"/>
                    <a:pt x="5" y="7"/>
                    <a:pt x="5" y="10"/>
                  </a:cubicBezTo>
                  <a:cubicBezTo>
                    <a:pt x="5" y="13"/>
                    <a:pt x="6" y="15"/>
                    <a:pt x="10" y="15"/>
                  </a:cubicBezTo>
                  <a:cubicBezTo>
                    <a:pt x="15" y="14"/>
                    <a:pt x="16" y="0"/>
                    <a:pt x="16" y="0"/>
                  </a:cubicBezTo>
                  <a:cubicBezTo>
                    <a:pt x="3" y="3"/>
                    <a:pt x="3" y="3"/>
                    <a:pt x="3" y="3"/>
                  </a:cubicBezTo>
                  <a:cubicBezTo>
                    <a:pt x="1" y="3"/>
                    <a:pt x="0" y="9"/>
                    <a:pt x="0" y="13"/>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13" name="Freeform 72"/>
            <p:cNvSpPr>
              <a:spLocks/>
            </p:cNvSpPr>
            <p:nvPr/>
          </p:nvSpPr>
          <p:spPr bwMode="auto">
            <a:xfrm>
              <a:off x="6418263" y="1968500"/>
              <a:ext cx="28575" cy="28575"/>
            </a:xfrm>
            <a:custGeom>
              <a:avLst/>
              <a:gdLst>
                <a:gd name="T0" fmla="*/ 7 w 17"/>
                <a:gd name="T1" fmla="*/ 14 h 16"/>
                <a:gd name="T2" fmla="*/ 11 w 17"/>
                <a:gd name="T3" fmla="*/ 10 h 16"/>
                <a:gd name="T4" fmla="*/ 13 w 17"/>
                <a:gd name="T5" fmla="*/ 9 h 16"/>
                <a:gd name="T6" fmla="*/ 16 w 17"/>
                <a:gd name="T7" fmla="*/ 12 h 16"/>
                <a:gd name="T8" fmla="*/ 13 w 17"/>
                <a:gd name="T9" fmla="*/ 2 h 16"/>
                <a:gd name="T10" fmla="*/ 0 w 17"/>
                <a:gd name="T11" fmla="*/ 0 h 16"/>
                <a:gd name="T12" fmla="*/ 7 w 17"/>
                <a:gd name="T13" fmla="*/ 14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7" y="14"/>
                  </a:moveTo>
                  <a:cubicBezTo>
                    <a:pt x="10" y="14"/>
                    <a:pt x="11" y="12"/>
                    <a:pt x="11" y="10"/>
                  </a:cubicBezTo>
                  <a:cubicBezTo>
                    <a:pt x="11" y="7"/>
                    <a:pt x="13" y="7"/>
                    <a:pt x="13" y="9"/>
                  </a:cubicBezTo>
                  <a:cubicBezTo>
                    <a:pt x="13" y="11"/>
                    <a:pt x="17" y="16"/>
                    <a:pt x="16" y="12"/>
                  </a:cubicBezTo>
                  <a:cubicBezTo>
                    <a:pt x="16" y="8"/>
                    <a:pt x="15" y="2"/>
                    <a:pt x="13" y="2"/>
                  </a:cubicBezTo>
                  <a:cubicBezTo>
                    <a:pt x="0" y="0"/>
                    <a:pt x="0" y="0"/>
                    <a:pt x="0" y="0"/>
                  </a:cubicBezTo>
                  <a:cubicBezTo>
                    <a:pt x="0" y="0"/>
                    <a:pt x="1" y="13"/>
                    <a:pt x="7" y="14"/>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14" name="Freeform 73"/>
            <p:cNvSpPr>
              <a:spLocks/>
            </p:cNvSpPr>
            <p:nvPr/>
          </p:nvSpPr>
          <p:spPr bwMode="auto">
            <a:xfrm>
              <a:off x="6472238" y="1606550"/>
              <a:ext cx="107950" cy="152400"/>
            </a:xfrm>
            <a:custGeom>
              <a:avLst/>
              <a:gdLst>
                <a:gd name="T0" fmla="*/ 61 w 62"/>
                <a:gd name="T1" fmla="*/ 21 h 88"/>
                <a:gd name="T2" fmla="*/ 11 w 62"/>
                <a:gd name="T3" fmla="*/ 16 h 88"/>
                <a:gd name="T4" fmla="*/ 1 w 62"/>
                <a:gd name="T5" fmla="*/ 22 h 88"/>
                <a:gd name="T6" fmla="*/ 8 w 62"/>
                <a:gd name="T7" fmla="*/ 22 h 88"/>
                <a:gd name="T8" fmla="*/ 3 w 62"/>
                <a:gd name="T9" fmla="*/ 36 h 88"/>
                <a:gd name="T10" fmla="*/ 3 w 62"/>
                <a:gd name="T11" fmla="*/ 41 h 88"/>
                <a:gd name="T12" fmla="*/ 3 w 62"/>
                <a:gd name="T13" fmla="*/ 41 h 88"/>
                <a:gd name="T14" fmla="*/ 0 w 62"/>
                <a:gd name="T15" fmla="*/ 51 h 88"/>
                <a:gd name="T16" fmla="*/ 3 w 62"/>
                <a:gd name="T17" fmla="*/ 61 h 88"/>
                <a:gd name="T18" fmla="*/ 4 w 62"/>
                <a:gd name="T19" fmla="*/ 59 h 88"/>
                <a:gd name="T20" fmla="*/ 32 w 62"/>
                <a:gd name="T21" fmla="*/ 88 h 88"/>
                <a:gd name="T22" fmla="*/ 58 w 62"/>
                <a:gd name="T23" fmla="*/ 58 h 88"/>
                <a:gd name="T24" fmla="*/ 60 w 62"/>
                <a:gd name="T25" fmla="*/ 61 h 88"/>
                <a:gd name="T26" fmla="*/ 62 w 62"/>
                <a:gd name="T27" fmla="*/ 51 h 88"/>
                <a:gd name="T28" fmla="*/ 60 w 62"/>
                <a:gd name="T29" fmla="*/ 41 h 88"/>
                <a:gd name="T30" fmla="*/ 59 w 62"/>
                <a:gd name="T31" fmla="*/ 41 h 88"/>
                <a:gd name="T32" fmla="*/ 59 w 62"/>
                <a:gd name="T33" fmla="*/ 33 h 88"/>
                <a:gd name="T34" fmla="*/ 36 w 62"/>
                <a:gd name="T35" fmla="*/ 27 h 88"/>
                <a:gd name="T36" fmla="*/ 39 w 62"/>
                <a:gd name="T37" fmla="*/ 29 h 88"/>
                <a:gd name="T38" fmla="*/ 61 w 62"/>
                <a:gd name="T39" fmla="*/ 2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88">
                  <a:moveTo>
                    <a:pt x="61" y="21"/>
                  </a:moveTo>
                  <a:cubicBezTo>
                    <a:pt x="61" y="21"/>
                    <a:pt x="42" y="0"/>
                    <a:pt x="11" y="16"/>
                  </a:cubicBezTo>
                  <a:cubicBezTo>
                    <a:pt x="8" y="17"/>
                    <a:pt x="4" y="21"/>
                    <a:pt x="1" y="22"/>
                  </a:cubicBezTo>
                  <a:cubicBezTo>
                    <a:pt x="1" y="22"/>
                    <a:pt x="4" y="22"/>
                    <a:pt x="8" y="22"/>
                  </a:cubicBezTo>
                  <a:cubicBezTo>
                    <a:pt x="4" y="24"/>
                    <a:pt x="3" y="29"/>
                    <a:pt x="3" y="36"/>
                  </a:cubicBezTo>
                  <a:cubicBezTo>
                    <a:pt x="3" y="38"/>
                    <a:pt x="3" y="40"/>
                    <a:pt x="3" y="41"/>
                  </a:cubicBezTo>
                  <a:cubicBezTo>
                    <a:pt x="3" y="41"/>
                    <a:pt x="3" y="41"/>
                    <a:pt x="3" y="41"/>
                  </a:cubicBezTo>
                  <a:cubicBezTo>
                    <a:pt x="1" y="41"/>
                    <a:pt x="0" y="46"/>
                    <a:pt x="0" y="51"/>
                  </a:cubicBezTo>
                  <a:cubicBezTo>
                    <a:pt x="0" y="57"/>
                    <a:pt x="1" y="61"/>
                    <a:pt x="3" y="61"/>
                  </a:cubicBezTo>
                  <a:cubicBezTo>
                    <a:pt x="3" y="61"/>
                    <a:pt x="4" y="60"/>
                    <a:pt x="4" y="59"/>
                  </a:cubicBezTo>
                  <a:cubicBezTo>
                    <a:pt x="9" y="76"/>
                    <a:pt x="23" y="88"/>
                    <a:pt x="32" y="88"/>
                  </a:cubicBezTo>
                  <a:cubicBezTo>
                    <a:pt x="42" y="88"/>
                    <a:pt x="56" y="77"/>
                    <a:pt x="58" y="58"/>
                  </a:cubicBezTo>
                  <a:cubicBezTo>
                    <a:pt x="58" y="60"/>
                    <a:pt x="59" y="61"/>
                    <a:pt x="60" y="61"/>
                  </a:cubicBezTo>
                  <a:cubicBezTo>
                    <a:pt x="61" y="61"/>
                    <a:pt x="62" y="56"/>
                    <a:pt x="62" y="51"/>
                  </a:cubicBezTo>
                  <a:cubicBezTo>
                    <a:pt x="62" y="45"/>
                    <a:pt x="61" y="41"/>
                    <a:pt x="60" y="41"/>
                  </a:cubicBezTo>
                  <a:cubicBezTo>
                    <a:pt x="59" y="41"/>
                    <a:pt x="59" y="41"/>
                    <a:pt x="59" y="41"/>
                  </a:cubicBezTo>
                  <a:cubicBezTo>
                    <a:pt x="59" y="39"/>
                    <a:pt x="59" y="36"/>
                    <a:pt x="59" y="33"/>
                  </a:cubicBezTo>
                  <a:cubicBezTo>
                    <a:pt x="54" y="37"/>
                    <a:pt x="45" y="32"/>
                    <a:pt x="36" y="27"/>
                  </a:cubicBezTo>
                  <a:cubicBezTo>
                    <a:pt x="37" y="27"/>
                    <a:pt x="38" y="28"/>
                    <a:pt x="39" y="29"/>
                  </a:cubicBezTo>
                  <a:cubicBezTo>
                    <a:pt x="55" y="37"/>
                    <a:pt x="61" y="21"/>
                    <a:pt x="61" y="21"/>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15" name="Freeform 74"/>
            <p:cNvSpPr>
              <a:spLocks/>
            </p:cNvSpPr>
            <p:nvPr/>
          </p:nvSpPr>
          <p:spPr bwMode="auto">
            <a:xfrm>
              <a:off x="6443663" y="2143125"/>
              <a:ext cx="58738" cy="20638"/>
            </a:xfrm>
            <a:custGeom>
              <a:avLst/>
              <a:gdLst>
                <a:gd name="T0" fmla="*/ 18 w 34"/>
                <a:gd name="T1" fmla="*/ 0 h 12"/>
                <a:gd name="T2" fmla="*/ 12 w 34"/>
                <a:gd name="T3" fmla="*/ 12 h 12"/>
                <a:gd name="T4" fmla="*/ 27 w 34"/>
                <a:gd name="T5" fmla="*/ 7 h 12"/>
                <a:gd name="T6" fmla="*/ 29 w 34"/>
                <a:gd name="T7" fmla="*/ 7 h 12"/>
                <a:gd name="T8" fmla="*/ 33 w 34"/>
                <a:gd name="T9" fmla="*/ 7 h 12"/>
                <a:gd name="T10" fmla="*/ 33 w 34"/>
                <a:gd name="T11" fmla="*/ 1 h 12"/>
                <a:gd name="T12" fmla="*/ 34 w 34"/>
                <a:gd name="T13" fmla="*/ 0 h 12"/>
                <a:gd name="T14" fmla="*/ 18 w 34"/>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2">
                  <a:moveTo>
                    <a:pt x="18" y="0"/>
                  </a:moveTo>
                  <a:cubicBezTo>
                    <a:pt x="18" y="0"/>
                    <a:pt x="0" y="11"/>
                    <a:pt x="12" y="12"/>
                  </a:cubicBezTo>
                  <a:cubicBezTo>
                    <a:pt x="19" y="12"/>
                    <a:pt x="23" y="10"/>
                    <a:pt x="27" y="7"/>
                  </a:cubicBezTo>
                  <a:cubicBezTo>
                    <a:pt x="29" y="5"/>
                    <a:pt x="29" y="7"/>
                    <a:pt x="29" y="7"/>
                  </a:cubicBezTo>
                  <a:cubicBezTo>
                    <a:pt x="30" y="7"/>
                    <a:pt x="32" y="7"/>
                    <a:pt x="33" y="7"/>
                  </a:cubicBezTo>
                  <a:cubicBezTo>
                    <a:pt x="34" y="2"/>
                    <a:pt x="33" y="1"/>
                    <a:pt x="33" y="1"/>
                  </a:cubicBezTo>
                  <a:cubicBezTo>
                    <a:pt x="34" y="0"/>
                    <a:pt x="34" y="0"/>
                    <a:pt x="34" y="0"/>
                  </a:cubicBezTo>
                  <a:lnTo>
                    <a:pt x="18" y="0"/>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16" name="Freeform 75"/>
            <p:cNvSpPr>
              <a:spLocks/>
            </p:cNvSpPr>
            <p:nvPr/>
          </p:nvSpPr>
          <p:spPr bwMode="auto">
            <a:xfrm>
              <a:off x="6102351" y="2252662"/>
              <a:ext cx="36513" cy="36513"/>
            </a:xfrm>
            <a:custGeom>
              <a:avLst/>
              <a:gdLst>
                <a:gd name="T0" fmla="*/ 0 w 21"/>
                <a:gd name="T1" fmla="*/ 16 h 21"/>
                <a:gd name="T2" fmla="*/ 4 w 21"/>
                <a:gd name="T3" fmla="*/ 12 h 21"/>
                <a:gd name="T4" fmla="*/ 6 w 21"/>
                <a:gd name="T5" fmla="*/ 13 h 21"/>
                <a:gd name="T6" fmla="*/ 12 w 21"/>
                <a:gd name="T7" fmla="*/ 18 h 21"/>
                <a:gd name="T8" fmla="*/ 21 w 21"/>
                <a:gd name="T9" fmla="*/ 0 h 21"/>
                <a:gd name="T10" fmla="*/ 4 w 21"/>
                <a:gd name="T11" fmla="*/ 3 h 21"/>
                <a:gd name="T12" fmla="*/ 0 w 21"/>
                <a:gd name="T13" fmla="*/ 16 h 21"/>
              </a:gdLst>
              <a:ahLst/>
              <a:cxnLst>
                <a:cxn ang="0">
                  <a:pos x="T0" y="T1"/>
                </a:cxn>
                <a:cxn ang="0">
                  <a:pos x="T2" y="T3"/>
                </a:cxn>
                <a:cxn ang="0">
                  <a:pos x="T4" y="T5"/>
                </a:cxn>
                <a:cxn ang="0">
                  <a:pos x="T6" y="T7"/>
                </a:cxn>
                <a:cxn ang="0">
                  <a:pos x="T8" y="T9"/>
                </a:cxn>
                <a:cxn ang="0">
                  <a:pos x="T10" y="T11"/>
                </a:cxn>
                <a:cxn ang="0">
                  <a:pos x="T12" y="T13"/>
                </a:cxn>
              </a:cxnLst>
              <a:rect l="0" t="0" r="r" b="b"/>
              <a:pathLst>
                <a:path w="21" h="21">
                  <a:moveTo>
                    <a:pt x="0" y="16"/>
                  </a:moveTo>
                  <a:cubicBezTo>
                    <a:pt x="0" y="21"/>
                    <a:pt x="4" y="14"/>
                    <a:pt x="4" y="12"/>
                  </a:cubicBezTo>
                  <a:cubicBezTo>
                    <a:pt x="4" y="9"/>
                    <a:pt x="6" y="9"/>
                    <a:pt x="6" y="13"/>
                  </a:cubicBezTo>
                  <a:cubicBezTo>
                    <a:pt x="6" y="16"/>
                    <a:pt x="8" y="19"/>
                    <a:pt x="12" y="18"/>
                  </a:cubicBezTo>
                  <a:cubicBezTo>
                    <a:pt x="19" y="18"/>
                    <a:pt x="21" y="0"/>
                    <a:pt x="21" y="0"/>
                  </a:cubicBezTo>
                  <a:cubicBezTo>
                    <a:pt x="4" y="3"/>
                    <a:pt x="4" y="3"/>
                    <a:pt x="4" y="3"/>
                  </a:cubicBezTo>
                  <a:cubicBezTo>
                    <a:pt x="1" y="3"/>
                    <a:pt x="1" y="11"/>
                    <a:pt x="0" y="16"/>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17" name="Freeform 76"/>
            <p:cNvSpPr>
              <a:spLocks/>
            </p:cNvSpPr>
            <p:nvPr/>
          </p:nvSpPr>
          <p:spPr bwMode="auto">
            <a:xfrm>
              <a:off x="5868988" y="2252662"/>
              <a:ext cx="36513" cy="36513"/>
            </a:xfrm>
            <a:custGeom>
              <a:avLst/>
              <a:gdLst>
                <a:gd name="T0" fmla="*/ 9 w 21"/>
                <a:gd name="T1" fmla="*/ 19 h 21"/>
                <a:gd name="T2" fmla="*/ 15 w 21"/>
                <a:gd name="T3" fmla="*/ 13 h 21"/>
                <a:gd name="T4" fmla="*/ 17 w 21"/>
                <a:gd name="T5" fmla="*/ 12 h 21"/>
                <a:gd name="T6" fmla="*/ 21 w 21"/>
                <a:gd name="T7" fmla="*/ 16 h 21"/>
                <a:gd name="T8" fmla="*/ 16 w 21"/>
                <a:gd name="T9" fmla="*/ 4 h 21"/>
                <a:gd name="T10" fmla="*/ 0 w 21"/>
                <a:gd name="T11" fmla="*/ 0 h 21"/>
                <a:gd name="T12" fmla="*/ 9 w 21"/>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21" h="21">
                  <a:moveTo>
                    <a:pt x="9" y="19"/>
                  </a:moveTo>
                  <a:cubicBezTo>
                    <a:pt x="13" y="19"/>
                    <a:pt x="15" y="17"/>
                    <a:pt x="15" y="13"/>
                  </a:cubicBezTo>
                  <a:cubicBezTo>
                    <a:pt x="15" y="10"/>
                    <a:pt x="17" y="10"/>
                    <a:pt x="17" y="12"/>
                  </a:cubicBezTo>
                  <a:cubicBezTo>
                    <a:pt x="17" y="15"/>
                    <a:pt x="21" y="21"/>
                    <a:pt x="21" y="16"/>
                  </a:cubicBezTo>
                  <a:cubicBezTo>
                    <a:pt x="20" y="11"/>
                    <a:pt x="19" y="4"/>
                    <a:pt x="16" y="4"/>
                  </a:cubicBezTo>
                  <a:cubicBezTo>
                    <a:pt x="0" y="0"/>
                    <a:pt x="0" y="0"/>
                    <a:pt x="0" y="0"/>
                  </a:cubicBezTo>
                  <a:cubicBezTo>
                    <a:pt x="0" y="0"/>
                    <a:pt x="2" y="18"/>
                    <a:pt x="9" y="19"/>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18" name="Freeform 77"/>
            <p:cNvSpPr>
              <a:spLocks noEditPoints="1"/>
            </p:cNvSpPr>
            <p:nvPr/>
          </p:nvSpPr>
          <p:spPr bwMode="auto">
            <a:xfrm>
              <a:off x="5851526" y="1982787"/>
              <a:ext cx="307975" cy="628650"/>
            </a:xfrm>
            <a:custGeom>
              <a:avLst/>
              <a:gdLst>
                <a:gd name="T0" fmla="*/ 113 w 177"/>
                <a:gd name="T1" fmla="*/ 6 h 361"/>
                <a:gd name="T2" fmla="*/ 95 w 177"/>
                <a:gd name="T3" fmla="*/ 21 h 361"/>
                <a:gd name="T4" fmla="*/ 93 w 177"/>
                <a:gd name="T5" fmla="*/ 11 h 361"/>
                <a:gd name="T6" fmla="*/ 83 w 177"/>
                <a:gd name="T7" fmla="*/ 16 h 361"/>
                <a:gd name="T8" fmla="*/ 79 w 177"/>
                <a:gd name="T9" fmla="*/ 61 h 361"/>
                <a:gd name="T10" fmla="*/ 63 w 177"/>
                <a:gd name="T11" fmla="*/ 4 h 361"/>
                <a:gd name="T12" fmla="*/ 1 w 177"/>
                <a:gd name="T13" fmla="*/ 35 h 361"/>
                <a:gd name="T14" fmla="*/ 8 w 177"/>
                <a:gd name="T15" fmla="*/ 149 h 361"/>
                <a:gd name="T16" fmla="*/ 29 w 177"/>
                <a:gd name="T17" fmla="*/ 139 h 361"/>
                <a:gd name="T18" fmla="*/ 29 w 177"/>
                <a:gd name="T19" fmla="*/ 54 h 361"/>
                <a:gd name="T20" fmla="*/ 32 w 177"/>
                <a:gd name="T21" fmla="*/ 104 h 361"/>
                <a:gd name="T22" fmla="*/ 37 w 177"/>
                <a:gd name="T23" fmla="*/ 156 h 361"/>
                <a:gd name="T24" fmla="*/ 40 w 177"/>
                <a:gd name="T25" fmla="*/ 163 h 361"/>
                <a:gd name="T26" fmla="*/ 49 w 177"/>
                <a:gd name="T27" fmla="*/ 258 h 361"/>
                <a:gd name="T28" fmla="*/ 36 w 177"/>
                <a:gd name="T29" fmla="*/ 262 h 361"/>
                <a:gd name="T30" fmla="*/ 25 w 177"/>
                <a:gd name="T31" fmla="*/ 246 h 361"/>
                <a:gd name="T32" fmla="*/ 32 w 177"/>
                <a:gd name="T33" fmla="*/ 261 h 361"/>
                <a:gd name="T34" fmla="*/ 21 w 177"/>
                <a:gd name="T35" fmla="*/ 268 h 361"/>
                <a:gd name="T36" fmla="*/ 86 w 177"/>
                <a:gd name="T37" fmla="*/ 329 h 361"/>
                <a:gd name="T38" fmla="*/ 123 w 177"/>
                <a:gd name="T39" fmla="*/ 361 h 361"/>
                <a:gd name="T40" fmla="*/ 104 w 177"/>
                <a:gd name="T41" fmla="*/ 328 h 361"/>
                <a:gd name="T42" fmla="*/ 147 w 177"/>
                <a:gd name="T43" fmla="*/ 267 h 361"/>
                <a:gd name="T44" fmla="*/ 158 w 177"/>
                <a:gd name="T45" fmla="*/ 257 h 361"/>
                <a:gd name="T46" fmla="*/ 124 w 177"/>
                <a:gd name="T47" fmla="*/ 259 h 361"/>
                <a:gd name="T48" fmla="*/ 131 w 177"/>
                <a:gd name="T49" fmla="*/ 169 h 361"/>
                <a:gd name="T50" fmla="*/ 137 w 177"/>
                <a:gd name="T51" fmla="*/ 156 h 361"/>
                <a:gd name="T52" fmla="*/ 140 w 177"/>
                <a:gd name="T53" fmla="*/ 122 h 361"/>
                <a:gd name="T54" fmla="*/ 145 w 177"/>
                <a:gd name="T55" fmla="*/ 55 h 361"/>
                <a:gd name="T56" fmla="*/ 149 w 177"/>
                <a:gd name="T57" fmla="*/ 77 h 361"/>
                <a:gd name="T58" fmla="*/ 145 w 177"/>
                <a:gd name="T59" fmla="*/ 90 h 361"/>
                <a:gd name="T60" fmla="*/ 148 w 177"/>
                <a:gd name="T61" fmla="*/ 133 h 361"/>
                <a:gd name="T62" fmla="*/ 165 w 177"/>
                <a:gd name="T63" fmla="*/ 149 h 361"/>
                <a:gd name="T64" fmla="*/ 176 w 177"/>
                <a:gd name="T65" fmla="*/ 29 h 361"/>
                <a:gd name="T66" fmla="*/ 84 w 177"/>
                <a:gd name="T67" fmla="*/ 191 h 361"/>
                <a:gd name="T68" fmla="*/ 88 w 177"/>
                <a:gd name="T69" fmla="*/ 191 h 361"/>
                <a:gd name="T70" fmla="*/ 84 w 177"/>
                <a:gd name="T71" fmla="*/ 191 h 361"/>
                <a:gd name="T72" fmla="*/ 155 w 177"/>
                <a:gd name="T73" fmla="*/ 292 h 361"/>
                <a:gd name="T74" fmla="*/ 120 w 177"/>
                <a:gd name="T75" fmla="*/ 314 h 361"/>
                <a:gd name="T76" fmla="*/ 46 w 177"/>
                <a:gd name="T77" fmla="*/ 313 h 361"/>
                <a:gd name="T78" fmla="*/ 50 w 177"/>
                <a:gd name="T79" fmla="*/ 269 h 361"/>
                <a:gd name="T80" fmla="*/ 72 w 177"/>
                <a:gd name="T81" fmla="*/ 279 h 361"/>
                <a:gd name="T82" fmla="*/ 75 w 177"/>
                <a:gd name="T83" fmla="*/ 269 h 361"/>
                <a:gd name="T84" fmla="*/ 76 w 177"/>
                <a:gd name="T85" fmla="*/ 266 h 361"/>
                <a:gd name="T86" fmla="*/ 86 w 177"/>
                <a:gd name="T87" fmla="*/ 266 h 361"/>
                <a:gd name="T88" fmla="*/ 100 w 177"/>
                <a:gd name="T89" fmla="*/ 279 h 361"/>
                <a:gd name="T90" fmla="*/ 123 w 177"/>
                <a:gd name="T91" fmla="*/ 270 h 361"/>
                <a:gd name="T92" fmla="*/ 86 w 177"/>
                <a:gd name="T93" fmla="*/ 255 h 361"/>
                <a:gd name="T94" fmla="*/ 82 w 177"/>
                <a:gd name="T95" fmla="*/ 207 h 361"/>
                <a:gd name="T96" fmla="*/ 97 w 177"/>
                <a:gd name="T97" fmla="*/ 255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7" h="361">
                  <a:moveTo>
                    <a:pt x="116" y="4"/>
                  </a:moveTo>
                  <a:cubicBezTo>
                    <a:pt x="117" y="4"/>
                    <a:pt x="115" y="5"/>
                    <a:pt x="113" y="6"/>
                  </a:cubicBezTo>
                  <a:cubicBezTo>
                    <a:pt x="100" y="64"/>
                    <a:pt x="100" y="64"/>
                    <a:pt x="100" y="64"/>
                  </a:cubicBezTo>
                  <a:cubicBezTo>
                    <a:pt x="95" y="21"/>
                    <a:pt x="95" y="21"/>
                    <a:pt x="95" y="21"/>
                  </a:cubicBezTo>
                  <a:cubicBezTo>
                    <a:pt x="96" y="16"/>
                    <a:pt x="96" y="16"/>
                    <a:pt x="96" y="16"/>
                  </a:cubicBezTo>
                  <a:cubicBezTo>
                    <a:pt x="93" y="11"/>
                    <a:pt x="93" y="11"/>
                    <a:pt x="93" y="11"/>
                  </a:cubicBezTo>
                  <a:cubicBezTo>
                    <a:pt x="86" y="11"/>
                    <a:pt x="86" y="11"/>
                    <a:pt x="86" y="11"/>
                  </a:cubicBezTo>
                  <a:cubicBezTo>
                    <a:pt x="83" y="16"/>
                    <a:pt x="83" y="16"/>
                    <a:pt x="83" y="16"/>
                  </a:cubicBezTo>
                  <a:cubicBezTo>
                    <a:pt x="85" y="20"/>
                    <a:pt x="85" y="20"/>
                    <a:pt x="85" y="20"/>
                  </a:cubicBezTo>
                  <a:cubicBezTo>
                    <a:pt x="79" y="61"/>
                    <a:pt x="79" y="61"/>
                    <a:pt x="79" y="61"/>
                  </a:cubicBezTo>
                  <a:cubicBezTo>
                    <a:pt x="79" y="63"/>
                    <a:pt x="79" y="63"/>
                    <a:pt x="79" y="63"/>
                  </a:cubicBezTo>
                  <a:cubicBezTo>
                    <a:pt x="63" y="4"/>
                    <a:pt x="63" y="4"/>
                    <a:pt x="63" y="4"/>
                  </a:cubicBezTo>
                  <a:cubicBezTo>
                    <a:pt x="62" y="4"/>
                    <a:pt x="61" y="4"/>
                    <a:pt x="60" y="4"/>
                  </a:cubicBezTo>
                  <a:cubicBezTo>
                    <a:pt x="34" y="7"/>
                    <a:pt x="2" y="17"/>
                    <a:pt x="1" y="35"/>
                  </a:cubicBezTo>
                  <a:cubicBezTo>
                    <a:pt x="0" y="41"/>
                    <a:pt x="3" y="101"/>
                    <a:pt x="6" y="133"/>
                  </a:cubicBezTo>
                  <a:cubicBezTo>
                    <a:pt x="7" y="140"/>
                    <a:pt x="8" y="145"/>
                    <a:pt x="8" y="149"/>
                  </a:cubicBezTo>
                  <a:cubicBezTo>
                    <a:pt x="16" y="153"/>
                    <a:pt x="26" y="153"/>
                    <a:pt x="30" y="153"/>
                  </a:cubicBezTo>
                  <a:cubicBezTo>
                    <a:pt x="30" y="150"/>
                    <a:pt x="29" y="145"/>
                    <a:pt x="29" y="139"/>
                  </a:cubicBezTo>
                  <a:cubicBezTo>
                    <a:pt x="27" y="110"/>
                    <a:pt x="24" y="50"/>
                    <a:pt x="26" y="51"/>
                  </a:cubicBezTo>
                  <a:cubicBezTo>
                    <a:pt x="27" y="52"/>
                    <a:pt x="28" y="53"/>
                    <a:pt x="29" y="54"/>
                  </a:cubicBezTo>
                  <a:cubicBezTo>
                    <a:pt x="29" y="54"/>
                    <a:pt x="29" y="54"/>
                    <a:pt x="29" y="54"/>
                  </a:cubicBezTo>
                  <a:cubicBezTo>
                    <a:pt x="32" y="104"/>
                    <a:pt x="32" y="104"/>
                    <a:pt x="32" y="104"/>
                  </a:cubicBezTo>
                  <a:cubicBezTo>
                    <a:pt x="34" y="124"/>
                    <a:pt x="35" y="140"/>
                    <a:pt x="36" y="149"/>
                  </a:cubicBezTo>
                  <a:cubicBezTo>
                    <a:pt x="37" y="153"/>
                    <a:pt x="37" y="156"/>
                    <a:pt x="37" y="156"/>
                  </a:cubicBezTo>
                  <a:cubicBezTo>
                    <a:pt x="37" y="157"/>
                    <a:pt x="37" y="157"/>
                    <a:pt x="37" y="157"/>
                  </a:cubicBezTo>
                  <a:cubicBezTo>
                    <a:pt x="38" y="159"/>
                    <a:pt x="39" y="161"/>
                    <a:pt x="40" y="163"/>
                  </a:cubicBezTo>
                  <a:cubicBezTo>
                    <a:pt x="41" y="164"/>
                    <a:pt x="41" y="166"/>
                    <a:pt x="42" y="167"/>
                  </a:cubicBezTo>
                  <a:cubicBezTo>
                    <a:pt x="49" y="258"/>
                    <a:pt x="49" y="258"/>
                    <a:pt x="49" y="258"/>
                  </a:cubicBezTo>
                  <a:cubicBezTo>
                    <a:pt x="48" y="259"/>
                    <a:pt x="46" y="259"/>
                    <a:pt x="45" y="259"/>
                  </a:cubicBezTo>
                  <a:cubicBezTo>
                    <a:pt x="42" y="260"/>
                    <a:pt x="39" y="261"/>
                    <a:pt x="36" y="262"/>
                  </a:cubicBezTo>
                  <a:cubicBezTo>
                    <a:pt x="35" y="260"/>
                    <a:pt x="35" y="260"/>
                    <a:pt x="35" y="260"/>
                  </a:cubicBezTo>
                  <a:cubicBezTo>
                    <a:pt x="25" y="246"/>
                    <a:pt x="25" y="246"/>
                    <a:pt x="25" y="246"/>
                  </a:cubicBezTo>
                  <a:cubicBezTo>
                    <a:pt x="23" y="248"/>
                    <a:pt x="23" y="248"/>
                    <a:pt x="23" y="248"/>
                  </a:cubicBezTo>
                  <a:cubicBezTo>
                    <a:pt x="32" y="261"/>
                    <a:pt x="32" y="261"/>
                    <a:pt x="32" y="261"/>
                  </a:cubicBezTo>
                  <a:cubicBezTo>
                    <a:pt x="33" y="263"/>
                    <a:pt x="33" y="263"/>
                    <a:pt x="33" y="263"/>
                  </a:cubicBezTo>
                  <a:cubicBezTo>
                    <a:pt x="29" y="265"/>
                    <a:pt x="25" y="266"/>
                    <a:pt x="21" y="268"/>
                  </a:cubicBezTo>
                  <a:cubicBezTo>
                    <a:pt x="11" y="275"/>
                    <a:pt x="5" y="283"/>
                    <a:pt x="5" y="292"/>
                  </a:cubicBezTo>
                  <a:cubicBezTo>
                    <a:pt x="5" y="313"/>
                    <a:pt x="39" y="329"/>
                    <a:pt x="86" y="329"/>
                  </a:cubicBezTo>
                  <a:cubicBezTo>
                    <a:pt x="91" y="329"/>
                    <a:pt x="96" y="328"/>
                    <a:pt x="101" y="328"/>
                  </a:cubicBezTo>
                  <a:cubicBezTo>
                    <a:pt x="123" y="361"/>
                    <a:pt x="123" y="361"/>
                    <a:pt x="123" y="361"/>
                  </a:cubicBezTo>
                  <a:cubicBezTo>
                    <a:pt x="125" y="359"/>
                    <a:pt x="125" y="359"/>
                    <a:pt x="125" y="359"/>
                  </a:cubicBezTo>
                  <a:cubicBezTo>
                    <a:pt x="104" y="328"/>
                    <a:pt x="104" y="328"/>
                    <a:pt x="104" y="328"/>
                  </a:cubicBezTo>
                  <a:cubicBezTo>
                    <a:pt x="141" y="324"/>
                    <a:pt x="167" y="310"/>
                    <a:pt x="167" y="292"/>
                  </a:cubicBezTo>
                  <a:cubicBezTo>
                    <a:pt x="167" y="282"/>
                    <a:pt x="159" y="273"/>
                    <a:pt x="147" y="267"/>
                  </a:cubicBezTo>
                  <a:cubicBezTo>
                    <a:pt x="159" y="259"/>
                    <a:pt x="159" y="259"/>
                    <a:pt x="159" y="259"/>
                  </a:cubicBezTo>
                  <a:cubicBezTo>
                    <a:pt x="158" y="257"/>
                    <a:pt x="158" y="257"/>
                    <a:pt x="158" y="257"/>
                  </a:cubicBezTo>
                  <a:cubicBezTo>
                    <a:pt x="144" y="265"/>
                    <a:pt x="144" y="265"/>
                    <a:pt x="144" y="265"/>
                  </a:cubicBezTo>
                  <a:cubicBezTo>
                    <a:pt x="138" y="263"/>
                    <a:pt x="131" y="260"/>
                    <a:pt x="124" y="259"/>
                  </a:cubicBezTo>
                  <a:cubicBezTo>
                    <a:pt x="129" y="188"/>
                    <a:pt x="129" y="188"/>
                    <a:pt x="129" y="188"/>
                  </a:cubicBezTo>
                  <a:cubicBezTo>
                    <a:pt x="131" y="169"/>
                    <a:pt x="131" y="169"/>
                    <a:pt x="131" y="169"/>
                  </a:cubicBezTo>
                  <a:cubicBezTo>
                    <a:pt x="133" y="165"/>
                    <a:pt x="135" y="161"/>
                    <a:pt x="137" y="157"/>
                  </a:cubicBezTo>
                  <a:cubicBezTo>
                    <a:pt x="137" y="156"/>
                    <a:pt x="137" y="156"/>
                    <a:pt x="137" y="156"/>
                  </a:cubicBezTo>
                  <a:cubicBezTo>
                    <a:pt x="137" y="156"/>
                    <a:pt x="138" y="147"/>
                    <a:pt x="139" y="134"/>
                  </a:cubicBezTo>
                  <a:cubicBezTo>
                    <a:pt x="139" y="130"/>
                    <a:pt x="140" y="126"/>
                    <a:pt x="140" y="122"/>
                  </a:cubicBezTo>
                  <a:cubicBezTo>
                    <a:pt x="144" y="56"/>
                    <a:pt x="144" y="56"/>
                    <a:pt x="144" y="56"/>
                  </a:cubicBezTo>
                  <a:cubicBezTo>
                    <a:pt x="144" y="55"/>
                    <a:pt x="145" y="55"/>
                    <a:pt x="145" y="55"/>
                  </a:cubicBezTo>
                  <a:cubicBezTo>
                    <a:pt x="146" y="54"/>
                    <a:pt x="147" y="52"/>
                    <a:pt x="148" y="51"/>
                  </a:cubicBezTo>
                  <a:cubicBezTo>
                    <a:pt x="149" y="50"/>
                    <a:pt x="149" y="62"/>
                    <a:pt x="149" y="77"/>
                  </a:cubicBezTo>
                  <a:cubicBezTo>
                    <a:pt x="143" y="89"/>
                    <a:pt x="143" y="89"/>
                    <a:pt x="143" y="89"/>
                  </a:cubicBezTo>
                  <a:cubicBezTo>
                    <a:pt x="145" y="90"/>
                    <a:pt x="145" y="90"/>
                    <a:pt x="145" y="90"/>
                  </a:cubicBezTo>
                  <a:cubicBezTo>
                    <a:pt x="149" y="83"/>
                    <a:pt x="149" y="83"/>
                    <a:pt x="149" y="83"/>
                  </a:cubicBezTo>
                  <a:cubicBezTo>
                    <a:pt x="149" y="99"/>
                    <a:pt x="149" y="118"/>
                    <a:pt x="148" y="133"/>
                  </a:cubicBezTo>
                  <a:cubicBezTo>
                    <a:pt x="148" y="142"/>
                    <a:pt x="147" y="149"/>
                    <a:pt x="147" y="152"/>
                  </a:cubicBezTo>
                  <a:cubicBezTo>
                    <a:pt x="151" y="154"/>
                    <a:pt x="158" y="152"/>
                    <a:pt x="165" y="149"/>
                  </a:cubicBezTo>
                  <a:cubicBezTo>
                    <a:pt x="166" y="146"/>
                    <a:pt x="166" y="142"/>
                    <a:pt x="167" y="136"/>
                  </a:cubicBezTo>
                  <a:cubicBezTo>
                    <a:pt x="171" y="105"/>
                    <a:pt x="177" y="36"/>
                    <a:pt x="176" y="29"/>
                  </a:cubicBezTo>
                  <a:cubicBezTo>
                    <a:pt x="174" y="24"/>
                    <a:pt x="142" y="0"/>
                    <a:pt x="116" y="4"/>
                  </a:cubicBezTo>
                  <a:close/>
                  <a:moveTo>
                    <a:pt x="84" y="191"/>
                  </a:moveTo>
                  <a:cubicBezTo>
                    <a:pt x="85" y="191"/>
                    <a:pt x="86" y="191"/>
                    <a:pt x="86" y="191"/>
                  </a:cubicBezTo>
                  <a:cubicBezTo>
                    <a:pt x="87" y="191"/>
                    <a:pt x="87" y="191"/>
                    <a:pt x="88" y="191"/>
                  </a:cubicBezTo>
                  <a:cubicBezTo>
                    <a:pt x="83" y="200"/>
                    <a:pt x="83" y="200"/>
                    <a:pt x="83" y="200"/>
                  </a:cubicBezTo>
                  <a:lnTo>
                    <a:pt x="84" y="191"/>
                  </a:lnTo>
                  <a:close/>
                  <a:moveTo>
                    <a:pt x="138" y="275"/>
                  </a:moveTo>
                  <a:cubicBezTo>
                    <a:pt x="149" y="280"/>
                    <a:pt x="155" y="286"/>
                    <a:pt x="155" y="292"/>
                  </a:cubicBezTo>
                  <a:cubicBezTo>
                    <a:pt x="155" y="298"/>
                    <a:pt x="147" y="305"/>
                    <a:pt x="134" y="310"/>
                  </a:cubicBezTo>
                  <a:cubicBezTo>
                    <a:pt x="129" y="311"/>
                    <a:pt x="125" y="313"/>
                    <a:pt x="120" y="314"/>
                  </a:cubicBezTo>
                  <a:cubicBezTo>
                    <a:pt x="110" y="316"/>
                    <a:pt x="98" y="317"/>
                    <a:pt x="86" y="317"/>
                  </a:cubicBezTo>
                  <a:cubicBezTo>
                    <a:pt x="71" y="317"/>
                    <a:pt x="57" y="316"/>
                    <a:pt x="46" y="313"/>
                  </a:cubicBezTo>
                  <a:cubicBezTo>
                    <a:pt x="28" y="307"/>
                    <a:pt x="16" y="299"/>
                    <a:pt x="16" y="292"/>
                  </a:cubicBezTo>
                  <a:cubicBezTo>
                    <a:pt x="16" y="283"/>
                    <a:pt x="29" y="274"/>
                    <a:pt x="50" y="269"/>
                  </a:cubicBezTo>
                  <a:cubicBezTo>
                    <a:pt x="51" y="279"/>
                    <a:pt x="51" y="279"/>
                    <a:pt x="51" y="279"/>
                  </a:cubicBezTo>
                  <a:cubicBezTo>
                    <a:pt x="72" y="279"/>
                    <a:pt x="72" y="279"/>
                    <a:pt x="72" y="279"/>
                  </a:cubicBezTo>
                  <a:cubicBezTo>
                    <a:pt x="74" y="278"/>
                    <a:pt x="74" y="278"/>
                    <a:pt x="74" y="278"/>
                  </a:cubicBezTo>
                  <a:cubicBezTo>
                    <a:pt x="75" y="269"/>
                    <a:pt x="75" y="269"/>
                    <a:pt x="75" y="269"/>
                  </a:cubicBezTo>
                  <a:cubicBezTo>
                    <a:pt x="75" y="266"/>
                    <a:pt x="75" y="266"/>
                    <a:pt x="75" y="266"/>
                  </a:cubicBezTo>
                  <a:cubicBezTo>
                    <a:pt x="76" y="266"/>
                    <a:pt x="76" y="266"/>
                    <a:pt x="76" y="266"/>
                  </a:cubicBezTo>
                  <a:cubicBezTo>
                    <a:pt x="76" y="266"/>
                    <a:pt x="77" y="266"/>
                    <a:pt x="77" y="266"/>
                  </a:cubicBezTo>
                  <a:cubicBezTo>
                    <a:pt x="80" y="266"/>
                    <a:pt x="83" y="266"/>
                    <a:pt x="86" y="266"/>
                  </a:cubicBezTo>
                  <a:cubicBezTo>
                    <a:pt x="90" y="266"/>
                    <a:pt x="94" y="266"/>
                    <a:pt x="99" y="266"/>
                  </a:cubicBezTo>
                  <a:cubicBezTo>
                    <a:pt x="100" y="279"/>
                    <a:pt x="100" y="279"/>
                    <a:pt x="100" y="279"/>
                  </a:cubicBezTo>
                  <a:cubicBezTo>
                    <a:pt x="122" y="279"/>
                    <a:pt x="122" y="279"/>
                    <a:pt x="122" y="279"/>
                  </a:cubicBezTo>
                  <a:cubicBezTo>
                    <a:pt x="123" y="270"/>
                    <a:pt x="123" y="270"/>
                    <a:pt x="123" y="270"/>
                  </a:cubicBezTo>
                  <a:cubicBezTo>
                    <a:pt x="129" y="271"/>
                    <a:pt x="134" y="273"/>
                    <a:pt x="138" y="275"/>
                  </a:cubicBezTo>
                  <a:close/>
                  <a:moveTo>
                    <a:pt x="86" y="255"/>
                  </a:moveTo>
                  <a:cubicBezTo>
                    <a:pt x="83" y="255"/>
                    <a:pt x="80" y="255"/>
                    <a:pt x="77" y="255"/>
                  </a:cubicBezTo>
                  <a:cubicBezTo>
                    <a:pt x="82" y="207"/>
                    <a:pt x="82" y="207"/>
                    <a:pt x="82" y="207"/>
                  </a:cubicBezTo>
                  <a:cubicBezTo>
                    <a:pt x="89" y="194"/>
                    <a:pt x="89" y="194"/>
                    <a:pt x="89" y="194"/>
                  </a:cubicBezTo>
                  <a:cubicBezTo>
                    <a:pt x="97" y="255"/>
                    <a:pt x="97" y="255"/>
                    <a:pt x="97" y="255"/>
                  </a:cubicBezTo>
                  <a:cubicBezTo>
                    <a:pt x="93" y="255"/>
                    <a:pt x="90" y="255"/>
                    <a:pt x="86" y="255"/>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19" name="Freeform 78"/>
            <p:cNvSpPr>
              <a:spLocks/>
            </p:cNvSpPr>
            <p:nvPr/>
          </p:nvSpPr>
          <p:spPr bwMode="auto">
            <a:xfrm>
              <a:off x="5937251" y="1795462"/>
              <a:ext cx="136525" cy="195263"/>
            </a:xfrm>
            <a:custGeom>
              <a:avLst/>
              <a:gdLst>
                <a:gd name="T0" fmla="*/ 4 w 79"/>
                <a:gd name="T1" fmla="*/ 52 h 112"/>
                <a:gd name="T2" fmla="*/ 0 w 79"/>
                <a:gd name="T3" fmla="*/ 65 h 112"/>
                <a:gd name="T4" fmla="*/ 4 w 79"/>
                <a:gd name="T5" fmla="*/ 78 h 112"/>
                <a:gd name="T6" fmla="*/ 6 w 79"/>
                <a:gd name="T7" fmla="*/ 74 h 112"/>
                <a:gd name="T8" fmla="*/ 40 w 79"/>
                <a:gd name="T9" fmla="*/ 112 h 112"/>
                <a:gd name="T10" fmla="*/ 73 w 79"/>
                <a:gd name="T11" fmla="*/ 73 h 112"/>
                <a:gd name="T12" fmla="*/ 76 w 79"/>
                <a:gd name="T13" fmla="*/ 77 h 112"/>
                <a:gd name="T14" fmla="*/ 79 w 79"/>
                <a:gd name="T15" fmla="*/ 64 h 112"/>
                <a:gd name="T16" fmla="*/ 76 w 79"/>
                <a:gd name="T17" fmla="*/ 52 h 112"/>
                <a:gd name="T18" fmla="*/ 75 w 79"/>
                <a:gd name="T19" fmla="*/ 52 h 112"/>
                <a:gd name="T20" fmla="*/ 74 w 79"/>
                <a:gd name="T21" fmla="*/ 41 h 112"/>
                <a:gd name="T22" fmla="*/ 46 w 79"/>
                <a:gd name="T23" fmla="*/ 34 h 112"/>
                <a:gd name="T24" fmla="*/ 50 w 79"/>
                <a:gd name="T25" fmla="*/ 36 h 112"/>
                <a:gd name="T26" fmla="*/ 78 w 79"/>
                <a:gd name="T27" fmla="*/ 27 h 112"/>
                <a:gd name="T28" fmla="*/ 14 w 79"/>
                <a:gd name="T29" fmla="*/ 20 h 112"/>
                <a:gd name="T30" fmla="*/ 2 w 79"/>
                <a:gd name="T31" fmla="*/ 28 h 112"/>
                <a:gd name="T32" fmla="*/ 10 w 79"/>
                <a:gd name="T33" fmla="*/ 28 h 112"/>
                <a:gd name="T34" fmla="*/ 5 w 79"/>
                <a:gd name="T35" fmla="*/ 46 h 112"/>
                <a:gd name="T36" fmla="*/ 4 w 79"/>
                <a:gd name="T37" fmla="*/ 52 h 112"/>
                <a:gd name="T38" fmla="*/ 4 w 79"/>
                <a:gd name="T39" fmla="*/ 5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112">
                  <a:moveTo>
                    <a:pt x="4" y="52"/>
                  </a:moveTo>
                  <a:cubicBezTo>
                    <a:pt x="2" y="52"/>
                    <a:pt x="0" y="58"/>
                    <a:pt x="0" y="65"/>
                  </a:cubicBezTo>
                  <a:cubicBezTo>
                    <a:pt x="0" y="72"/>
                    <a:pt x="2" y="78"/>
                    <a:pt x="4" y="78"/>
                  </a:cubicBezTo>
                  <a:cubicBezTo>
                    <a:pt x="4" y="78"/>
                    <a:pt x="5" y="76"/>
                    <a:pt x="6" y="74"/>
                  </a:cubicBezTo>
                  <a:cubicBezTo>
                    <a:pt x="11" y="96"/>
                    <a:pt x="30" y="112"/>
                    <a:pt x="40" y="112"/>
                  </a:cubicBezTo>
                  <a:cubicBezTo>
                    <a:pt x="53" y="112"/>
                    <a:pt x="71" y="97"/>
                    <a:pt x="73" y="73"/>
                  </a:cubicBezTo>
                  <a:cubicBezTo>
                    <a:pt x="74" y="75"/>
                    <a:pt x="75" y="77"/>
                    <a:pt x="76" y="77"/>
                  </a:cubicBezTo>
                  <a:cubicBezTo>
                    <a:pt x="77" y="77"/>
                    <a:pt x="79" y="71"/>
                    <a:pt x="79" y="64"/>
                  </a:cubicBezTo>
                  <a:cubicBezTo>
                    <a:pt x="79" y="57"/>
                    <a:pt x="77" y="52"/>
                    <a:pt x="76" y="52"/>
                  </a:cubicBezTo>
                  <a:cubicBezTo>
                    <a:pt x="75" y="52"/>
                    <a:pt x="75" y="52"/>
                    <a:pt x="75" y="52"/>
                  </a:cubicBezTo>
                  <a:cubicBezTo>
                    <a:pt x="75" y="49"/>
                    <a:pt x="75" y="46"/>
                    <a:pt x="74" y="41"/>
                  </a:cubicBezTo>
                  <a:cubicBezTo>
                    <a:pt x="69" y="46"/>
                    <a:pt x="58" y="40"/>
                    <a:pt x="46" y="34"/>
                  </a:cubicBezTo>
                  <a:cubicBezTo>
                    <a:pt x="47" y="35"/>
                    <a:pt x="49" y="35"/>
                    <a:pt x="50" y="36"/>
                  </a:cubicBezTo>
                  <a:cubicBezTo>
                    <a:pt x="70" y="46"/>
                    <a:pt x="78" y="27"/>
                    <a:pt x="78" y="27"/>
                  </a:cubicBezTo>
                  <a:cubicBezTo>
                    <a:pt x="78" y="27"/>
                    <a:pt x="53" y="0"/>
                    <a:pt x="14" y="20"/>
                  </a:cubicBezTo>
                  <a:cubicBezTo>
                    <a:pt x="11" y="22"/>
                    <a:pt x="6" y="26"/>
                    <a:pt x="2" y="28"/>
                  </a:cubicBezTo>
                  <a:cubicBezTo>
                    <a:pt x="2" y="28"/>
                    <a:pt x="5" y="28"/>
                    <a:pt x="10" y="28"/>
                  </a:cubicBezTo>
                  <a:cubicBezTo>
                    <a:pt x="6" y="31"/>
                    <a:pt x="4" y="36"/>
                    <a:pt x="5" y="46"/>
                  </a:cubicBezTo>
                  <a:cubicBezTo>
                    <a:pt x="4" y="48"/>
                    <a:pt x="4" y="50"/>
                    <a:pt x="4" y="52"/>
                  </a:cubicBezTo>
                  <a:cubicBezTo>
                    <a:pt x="4" y="52"/>
                    <a:pt x="4" y="52"/>
                    <a:pt x="4" y="52"/>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20" name="Freeform 79"/>
            <p:cNvSpPr>
              <a:spLocks/>
            </p:cNvSpPr>
            <p:nvPr/>
          </p:nvSpPr>
          <p:spPr bwMode="auto">
            <a:xfrm>
              <a:off x="5902326" y="2476500"/>
              <a:ext cx="74613" cy="25400"/>
            </a:xfrm>
            <a:custGeom>
              <a:avLst/>
              <a:gdLst>
                <a:gd name="T0" fmla="*/ 22 w 43"/>
                <a:gd name="T1" fmla="*/ 0 h 15"/>
                <a:gd name="T2" fmla="*/ 15 w 43"/>
                <a:gd name="T3" fmla="*/ 14 h 15"/>
                <a:gd name="T4" fmla="*/ 35 w 43"/>
                <a:gd name="T5" fmla="*/ 8 h 15"/>
                <a:gd name="T6" fmla="*/ 37 w 43"/>
                <a:gd name="T7" fmla="*/ 8 h 15"/>
                <a:gd name="T8" fmla="*/ 42 w 43"/>
                <a:gd name="T9" fmla="*/ 8 h 15"/>
                <a:gd name="T10" fmla="*/ 42 w 43"/>
                <a:gd name="T11" fmla="*/ 0 h 15"/>
                <a:gd name="T12" fmla="*/ 43 w 43"/>
                <a:gd name="T13" fmla="*/ 0 h 15"/>
                <a:gd name="T14" fmla="*/ 22 w 43"/>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5">
                  <a:moveTo>
                    <a:pt x="22" y="0"/>
                  </a:moveTo>
                  <a:cubicBezTo>
                    <a:pt x="22" y="0"/>
                    <a:pt x="0" y="13"/>
                    <a:pt x="15" y="14"/>
                  </a:cubicBezTo>
                  <a:cubicBezTo>
                    <a:pt x="24" y="15"/>
                    <a:pt x="29" y="12"/>
                    <a:pt x="35" y="8"/>
                  </a:cubicBezTo>
                  <a:cubicBezTo>
                    <a:pt x="37" y="6"/>
                    <a:pt x="36" y="8"/>
                    <a:pt x="37" y="8"/>
                  </a:cubicBezTo>
                  <a:cubicBezTo>
                    <a:pt x="38" y="8"/>
                    <a:pt x="41" y="8"/>
                    <a:pt x="42" y="8"/>
                  </a:cubicBezTo>
                  <a:cubicBezTo>
                    <a:pt x="43" y="2"/>
                    <a:pt x="42" y="0"/>
                    <a:pt x="42" y="0"/>
                  </a:cubicBezTo>
                  <a:cubicBezTo>
                    <a:pt x="43" y="0"/>
                    <a:pt x="43" y="0"/>
                    <a:pt x="43" y="0"/>
                  </a:cubicBezTo>
                  <a:lnTo>
                    <a:pt x="22" y="0"/>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21" name="Freeform 80"/>
            <p:cNvSpPr>
              <a:spLocks/>
            </p:cNvSpPr>
            <p:nvPr/>
          </p:nvSpPr>
          <p:spPr bwMode="auto">
            <a:xfrm>
              <a:off x="6029326" y="2476500"/>
              <a:ext cx="74613" cy="25400"/>
            </a:xfrm>
            <a:custGeom>
              <a:avLst/>
              <a:gdLst>
                <a:gd name="T0" fmla="*/ 0 w 43"/>
                <a:gd name="T1" fmla="*/ 0 h 15"/>
                <a:gd name="T2" fmla="*/ 1 w 43"/>
                <a:gd name="T3" fmla="*/ 0 h 15"/>
                <a:gd name="T4" fmla="*/ 1 w 43"/>
                <a:gd name="T5" fmla="*/ 8 h 15"/>
                <a:gd name="T6" fmla="*/ 6 w 43"/>
                <a:gd name="T7" fmla="*/ 8 h 15"/>
                <a:gd name="T8" fmla="*/ 8 w 43"/>
                <a:gd name="T9" fmla="*/ 8 h 15"/>
                <a:gd name="T10" fmla="*/ 28 w 43"/>
                <a:gd name="T11" fmla="*/ 14 h 15"/>
                <a:gd name="T12" fmla="*/ 20 w 43"/>
                <a:gd name="T13" fmla="*/ 0 h 15"/>
                <a:gd name="T14" fmla="*/ 0 w 43"/>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5">
                  <a:moveTo>
                    <a:pt x="0" y="0"/>
                  </a:moveTo>
                  <a:cubicBezTo>
                    <a:pt x="1" y="0"/>
                    <a:pt x="1" y="0"/>
                    <a:pt x="1" y="0"/>
                  </a:cubicBezTo>
                  <a:cubicBezTo>
                    <a:pt x="1" y="0"/>
                    <a:pt x="0" y="2"/>
                    <a:pt x="1" y="8"/>
                  </a:cubicBezTo>
                  <a:cubicBezTo>
                    <a:pt x="2" y="8"/>
                    <a:pt x="5" y="8"/>
                    <a:pt x="6" y="8"/>
                  </a:cubicBezTo>
                  <a:cubicBezTo>
                    <a:pt x="6" y="8"/>
                    <a:pt x="6" y="6"/>
                    <a:pt x="8" y="8"/>
                  </a:cubicBezTo>
                  <a:cubicBezTo>
                    <a:pt x="13" y="12"/>
                    <a:pt x="19" y="15"/>
                    <a:pt x="28" y="14"/>
                  </a:cubicBezTo>
                  <a:cubicBezTo>
                    <a:pt x="43" y="13"/>
                    <a:pt x="20" y="0"/>
                    <a:pt x="20" y="0"/>
                  </a:cubicBezTo>
                  <a:lnTo>
                    <a:pt x="0" y="0"/>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22" name="Freeform 81"/>
            <p:cNvSpPr>
              <a:spLocks/>
            </p:cNvSpPr>
            <p:nvPr/>
          </p:nvSpPr>
          <p:spPr bwMode="auto">
            <a:xfrm>
              <a:off x="6270626" y="1749425"/>
              <a:ext cx="17463" cy="17463"/>
            </a:xfrm>
            <a:custGeom>
              <a:avLst/>
              <a:gdLst>
                <a:gd name="T0" fmla="*/ 1 w 10"/>
                <a:gd name="T1" fmla="*/ 7 h 10"/>
                <a:gd name="T2" fmla="*/ 3 w 10"/>
                <a:gd name="T3" fmla="*/ 6 h 10"/>
                <a:gd name="T4" fmla="*/ 3 w 10"/>
                <a:gd name="T5" fmla="*/ 6 h 10"/>
                <a:gd name="T6" fmla="*/ 6 w 10"/>
                <a:gd name="T7" fmla="*/ 9 h 10"/>
                <a:gd name="T8" fmla="*/ 10 w 10"/>
                <a:gd name="T9" fmla="*/ 0 h 10"/>
                <a:gd name="T10" fmla="*/ 3 w 10"/>
                <a:gd name="T11" fmla="*/ 2 h 10"/>
                <a:gd name="T12" fmla="*/ 1 w 1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7"/>
                  </a:moveTo>
                  <a:cubicBezTo>
                    <a:pt x="0" y="10"/>
                    <a:pt x="3" y="7"/>
                    <a:pt x="3" y="6"/>
                  </a:cubicBezTo>
                  <a:cubicBezTo>
                    <a:pt x="3" y="5"/>
                    <a:pt x="3" y="4"/>
                    <a:pt x="3" y="6"/>
                  </a:cubicBezTo>
                  <a:cubicBezTo>
                    <a:pt x="3" y="8"/>
                    <a:pt x="4" y="9"/>
                    <a:pt x="6" y="9"/>
                  </a:cubicBezTo>
                  <a:cubicBezTo>
                    <a:pt x="9" y="8"/>
                    <a:pt x="10" y="0"/>
                    <a:pt x="10" y="0"/>
                  </a:cubicBezTo>
                  <a:cubicBezTo>
                    <a:pt x="3" y="2"/>
                    <a:pt x="3" y="2"/>
                    <a:pt x="3" y="2"/>
                  </a:cubicBezTo>
                  <a:cubicBezTo>
                    <a:pt x="1" y="2"/>
                    <a:pt x="1" y="5"/>
                    <a:pt x="1" y="7"/>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23" name="Freeform 82"/>
            <p:cNvSpPr>
              <a:spLocks/>
            </p:cNvSpPr>
            <p:nvPr/>
          </p:nvSpPr>
          <p:spPr bwMode="auto">
            <a:xfrm>
              <a:off x="6167438" y="1751012"/>
              <a:ext cx="15875" cy="15875"/>
            </a:xfrm>
            <a:custGeom>
              <a:avLst/>
              <a:gdLst>
                <a:gd name="T0" fmla="*/ 7 w 10"/>
                <a:gd name="T1" fmla="*/ 5 h 9"/>
                <a:gd name="T2" fmla="*/ 8 w 10"/>
                <a:gd name="T3" fmla="*/ 5 h 9"/>
                <a:gd name="T4" fmla="*/ 10 w 10"/>
                <a:gd name="T5" fmla="*/ 7 h 9"/>
                <a:gd name="T6" fmla="*/ 8 w 10"/>
                <a:gd name="T7" fmla="*/ 1 h 9"/>
                <a:gd name="T8" fmla="*/ 0 w 10"/>
                <a:gd name="T9" fmla="*/ 0 h 9"/>
                <a:gd name="T10" fmla="*/ 4 w 10"/>
                <a:gd name="T11" fmla="*/ 8 h 9"/>
                <a:gd name="T12" fmla="*/ 7 w 10"/>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7" y="5"/>
                  </a:moveTo>
                  <a:cubicBezTo>
                    <a:pt x="7" y="4"/>
                    <a:pt x="8" y="4"/>
                    <a:pt x="8" y="5"/>
                  </a:cubicBezTo>
                  <a:cubicBezTo>
                    <a:pt x="8" y="6"/>
                    <a:pt x="10" y="9"/>
                    <a:pt x="10" y="7"/>
                  </a:cubicBezTo>
                  <a:cubicBezTo>
                    <a:pt x="9" y="4"/>
                    <a:pt x="9" y="1"/>
                    <a:pt x="8" y="1"/>
                  </a:cubicBezTo>
                  <a:cubicBezTo>
                    <a:pt x="0" y="0"/>
                    <a:pt x="0" y="0"/>
                    <a:pt x="0" y="0"/>
                  </a:cubicBezTo>
                  <a:cubicBezTo>
                    <a:pt x="0" y="0"/>
                    <a:pt x="1" y="7"/>
                    <a:pt x="4" y="8"/>
                  </a:cubicBezTo>
                  <a:cubicBezTo>
                    <a:pt x="6" y="8"/>
                    <a:pt x="7" y="7"/>
                    <a:pt x="7" y="5"/>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24" name="Freeform 83"/>
            <p:cNvSpPr>
              <a:spLocks/>
            </p:cNvSpPr>
            <p:nvPr/>
          </p:nvSpPr>
          <p:spPr bwMode="auto">
            <a:xfrm>
              <a:off x="6197601" y="1543050"/>
              <a:ext cx="61913" cy="88900"/>
            </a:xfrm>
            <a:custGeom>
              <a:avLst/>
              <a:gdLst>
                <a:gd name="T0" fmla="*/ 1 w 35"/>
                <a:gd name="T1" fmla="*/ 24 h 51"/>
                <a:gd name="T2" fmla="*/ 0 w 35"/>
                <a:gd name="T3" fmla="*/ 30 h 51"/>
                <a:gd name="T4" fmla="*/ 1 w 35"/>
                <a:gd name="T5" fmla="*/ 35 h 51"/>
                <a:gd name="T6" fmla="*/ 2 w 35"/>
                <a:gd name="T7" fmla="*/ 34 h 51"/>
                <a:gd name="T8" fmla="*/ 18 w 35"/>
                <a:gd name="T9" fmla="*/ 51 h 51"/>
                <a:gd name="T10" fmla="*/ 33 w 35"/>
                <a:gd name="T11" fmla="*/ 33 h 51"/>
                <a:gd name="T12" fmla="*/ 34 w 35"/>
                <a:gd name="T13" fmla="*/ 35 h 51"/>
                <a:gd name="T14" fmla="*/ 35 w 35"/>
                <a:gd name="T15" fmla="*/ 29 h 51"/>
                <a:gd name="T16" fmla="*/ 34 w 35"/>
                <a:gd name="T17" fmla="*/ 24 h 51"/>
                <a:gd name="T18" fmla="*/ 33 w 35"/>
                <a:gd name="T19" fmla="*/ 24 h 51"/>
                <a:gd name="T20" fmla="*/ 33 w 35"/>
                <a:gd name="T21" fmla="*/ 19 h 51"/>
                <a:gd name="T22" fmla="*/ 20 w 35"/>
                <a:gd name="T23" fmla="*/ 16 h 51"/>
                <a:gd name="T24" fmla="*/ 22 w 35"/>
                <a:gd name="T25" fmla="*/ 17 h 51"/>
                <a:gd name="T26" fmla="*/ 35 w 35"/>
                <a:gd name="T27" fmla="*/ 12 h 51"/>
                <a:gd name="T28" fmla="*/ 6 w 35"/>
                <a:gd name="T29" fmla="*/ 9 h 51"/>
                <a:gd name="T30" fmla="*/ 1 w 35"/>
                <a:gd name="T31" fmla="*/ 13 h 51"/>
                <a:gd name="T32" fmla="*/ 4 w 35"/>
                <a:gd name="T33" fmla="*/ 13 h 51"/>
                <a:gd name="T34" fmla="*/ 2 w 35"/>
                <a:gd name="T35" fmla="*/ 21 h 51"/>
                <a:gd name="T36" fmla="*/ 2 w 35"/>
                <a:gd name="T37" fmla="*/ 24 h 51"/>
                <a:gd name="T38" fmla="*/ 1 w 35"/>
                <a:gd name="T39" fmla="*/ 2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51">
                  <a:moveTo>
                    <a:pt x="1" y="24"/>
                  </a:moveTo>
                  <a:cubicBezTo>
                    <a:pt x="1" y="24"/>
                    <a:pt x="0" y="26"/>
                    <a:pt x="0" y="30"/>
                  </a:cubicBezTo>
                  <a:cubicBezTo>
                    <a:pt x="0" y="33"/>
                    <a:pt x="1" y="35"/>
                    <a:pt x="1" y="35"/>
                  </a:cubicBezTo>
                  <a:cubicBezTo>
                    <a:pt x="2" y="35"/>
                    <a:pt x="2" y="35"/>
                    <a:pt x="2" y="34"/>
                  </a:cubicBezTo>
                  <a:cubicBezTo>
                    <a:pt x="5" y="43"/>
                    <a:pt x="13" y="51"/>
                    <a:pt x="18" y="51"/>
                  </a:cubicBezTo>
                  <a:cubicBezTo>
                    <a:pt x="24" y="51"/>
                    <a:pt x="32" y="44"/>
                    <a:pt x="33" y="33"/>
                  </a:cubicBezTo>
                  <a:cubicBezTo>
                    <a:pt x="33" y="34"/>
                    <a:pt x="33" y="35"/>
                    <a:pt x="34" y="35"/>
                  </a:cubicBezTo>
                  <a:cubicBezTo>
                    <a:pt x="35" y="35"/>
                    <a:pt x="35" y="32"/>
                    <a:pt x="35" y="29"/>
                  </a:cubicBezTo>
                  <a:cubicBezTo>
                    <a:pt x="35" y="26"/>
                    <a:pt x="35" y="24"/>
                    <a:pt x="34" y="24"/>
                  </a:cubicBezTo>
                  <a:cubicBezTo>
                    <a:pt x="34" y="24"/>
                    <a:pt x="34" y="24"/>
                    <a:pt x="33" y="24"/>
                  </a:cubicBezTo>
                  <a:cubicBezTo>
                    <a:pt x="34" y="22"/>
                    <a:pt x="34" y="21"/>
                    <a:pt x="33" y="19"/>
                  </a:cubicBezTo>
                  <a:cubicBezTo>
                    <a:pt x="31" y="21"/>
                    <a:pt x="26" y="18"/>
                    <a:pt x="20" y="16"/>
                  </a:cubicBezTo>
                  <a:cubicBezTo>
                    <a:pt x="21" y="16"/>
                    <a:pt x="22" y="16"/>
                    <a:pt x="22" y="17"/>
                  </a:cubicBezTo>
                  <a:cubicBezTo>
                    <a:pt x="31" y="21"/>
                    <a:pt x="35" y="12"/>
                    <a:pt x="35" y="12"/>
                  </a:cubicBezTo>
                  <a:cubicBezTo>
                    <a:pt x="35" y="12"/>
                    <a:pt x="24" y="0"/>
                    <a:pt x="6" y="9"/>
                  </a:cubicBezTo>
                  <a:cubicBezTo>
                    <a:pt x="5" y="10"/>
                    <a:pt x="2" y="12"/>
                    <a:pt x="1" y="13"/>
                  </a:cubicBezTo>
                  <a:cubicBezTo>
                    <a:pt x="1" y="13"/>
                    <a:pt x="2" y="13"/>
                    <a:pt x="4" y="13"/>
                  </a:cubicBezTo>
                  <a:cubicBezTo>
                    <a:pt x="2" y="14"/>
                    <a:pt x="1" y="17"/>
                    <a:pt x="2" y="21"/>
                  </a:cubicBezTo>
                  <a:cubicBezTo>
                    <a:pt x="2" y="22"/>
                    <a:pt x="2" y="23"/>
                    <a:pt x="2" y="24"/>
                  </a:cubicBezTo>
                  <a:cubicBezTo>
                    <a:pt x="2" y="24"/>
                    <a:pt x="1" y="24"/>
                    <a:pt x="1" y="24"/>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25" name="Freeform 84"/>
            <p:cNvSpPr>
              <a:spLocks/>
            </p:cNvSpPr>
            <p:nvPr/>
          </p:nvSpPr>
          <p:spPr bwMode="auto">
            <a:xfrm>
              <a:off x="6181726" y="1849437"/>
              <a:ext cx="33338" cy="12700"/>
            </a:xfrm>
            <a:custGeom>
              <a:avLst/>
              <a:gdLst>
                <a:gd name="T0" fmla="*/ 10 w 19"/>
                <a:gd name="T1" fmla="*/ 0 h 7"/>
                <a:gd name="T2" fmla="*/ 7 w 19"/>
                <a:gd name="T3" fmla="*/ 6 h 7"/>
                <a:gd name="T4" fmla="*/ 15 w 19"/>
                <a:gd name="T5" fmla="*/ 4 h 7"/>
                <a:gd name="T6" fmla="*/ 17 w 19"/>
                <a:gd name="T7" fmla="*/ 4 h 7"/>
                <a:gd name="T8" fmla="*/ 19 w 19"/>
                <a:gd name="T9" fmla="*/ 3 h 7"/>
                <a:gd name="T10" fmla="*/ 19 w 19"/>
                <a:gd name="T11" fmla="*/ 0 h 7"/>
                <a:gd name="T12" fmla="*/ 19 w 19"/>
                <a:gd name="T13" fmla="*/ 0 h 7"/>
                <a:gd name="T14" fmla="*/ 10 w 1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10" y="0"/>
                  </a:moveTo>
                  <a:cubicBezTo>
                    <a:pt x="10" y="0"/>
                    <a:pt x="0" y="6"/>
                    <a:pt x="7" y="6"/>
                  </a:cubicBezTo>
                  <a:cubicBezTo>
                    <a:pt x="11" y="7"/>
                    <a:pt x="13" y="5"/>
                    <a:pt x="15" y="4"/>
                  </a:cubicBezTo>
                  <a:cubicBezTo>
                    <a:pt x="17" y="3"/>
                    <a:pt x="16" y="4"/>
                    <a:pt x="17" y="4"/>
                  </a:cubicBezTo>
                  <a:cubicBezTo>
                    <a:pt x="17" y="4"/>
                    <a:pt x="18" y="4"/>
                    <a:pt x="19" y="3"/>
                  </a:cubicBezTo>
                  <a:cubicBezTo>
                    <a:pt x="19" y="1"/>
                    <a:pt x="19" y="0"/>
                    <a:pt x="19" y="0"/>
                  </a:cubicBezTo>
                  <a:cubicBezTo>
                    <a:pt x="19" y="0"/>
                    <a:pt x="19" y="0"/>
                    <a:pt x="19" y="0"/>
                  </a:cubicBezTo>
                  <a:lnTo>
                    <a:pt x="10" y="0"/>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27" name="Freeform 85"/>
            <p:cNvSpPr>
              <a:spLocks/>
            </p:cNvSpPr>
            <p:nvPr/>
          </p:nvSpPr>
          <p:spPr bwMode="auto">
            <a:xfrm>
              <a:off x="6240463" y="1849437"/>
              <a:ext cx="33338" cy="12700"/>
            </a:xfrm>
            <a:custGeom>
              <a:avLst/>
              <a:gdLst>
                <a:gd name="T0" fmla="*/ 9 w 19"/>
                <a:gd name="T1" fmla="*/ 0 h 7"/>
                <a:gd name="T2" fmla="*/ 0 w 19"/>
                <a:gd name="T3" fmla="*/ 0 h 7"/>
                <a:gd name="T4" fmla="*/ 0 w 19"/>
                <a:gd name="T5" fmla="*/ 0 h 7"/>
                <a:gd name="T6" fmla="*/ 0 w 19"/>
                <a:gd name="T7" fmla="*/ 3 h 7"/>
                <a:gd name="T8" fmla="*/ 2 w 19"/>
                <a:gd name="T9" fmla="*/ 4 h 7"/>
                <a:gd name="T10" fmla="*/ 3 w 19"/>
                <a:gd name="T11" fmla="*/ 4 h 7"/>
                <a:gd name="T12" fmla="*/ 12 w 19"/>
                <a:gd name="T13" fmla="*/ 6 h 7"/>
                <a:gd name="T14" fmla="*/ 9 w 1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9" y="0"/>
                  </a:moveTo>
                  <a:cubicBezTo>
                    <a:pt x="0" y="0"/>
                    <a:pt x="0" y="0"/>
                    <a:pt x="0" y="0"/>
                  </a:cubicBezTo>
                  <a:cubicBezTo>
                    <a:pt x="0" y="0"/>
                    <a:pt x="0" y="0"/>
                    <a:pt x="0" y="0"/>
                  </a:cubicBezTo>
                  <a:cubicBezTo>
                    <a:pt x="0" y="0"/>
                    <a:pt x="0" y="1"/>
                    <a:pt x="0" y="3"/>
                  </a:cubicBezTo>
                  <a:cubicBezTo>
                    <a:pt x="1" y="4"/>
                    <a:pt x="2" y="4"/>
                    <a:pt x="2" y="4"/>
                  </a:cubicBezTo>
                  <a:cubicBezTo>
                    <a:pt x="3" y="4"/>
                    <a:pt x="2" y="3"/>
                    <a:pt x="3" y="4"/>
                  </a:cubicBezTo>
                  <a:cubicBezTo>
                    <a:pt x="6" y="5"/>
                    <a:pt x="8" y="7"/>
                    <a:pt x="12" y="6"/>
                  </a:cubicBezTo>
                  <a:cubicBezTo>
                    <a:pt x="19" y="6"/>
                    <a:pt x="9" y="0"/>
                    <a:pt x="9"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28" name="Freeform 86"/>
            <p:cNvSpPr>
              <a:spLocks noEditPoints="1"/>
            </p:cNvSpPr>
            <p:nvPr/>
          </p:nvSpPr>
          <p:spPr bwMode="auto">
            <a:xfrm>
              <a:off x="6142038" y="1628775"/>
              <a:ext cx="157163" cy="287338"/>
            </a:xfrm>
            <a:custGeom>
              <a:avLst/>
              <a:gdLst>
                <a:gd name="T0" fmla="*/ 69 w 90"/>
                <a:gd name="T1" fmla="*/ 75 h 165"/>
                <a:gd name="T2" fmla="*/ 71 w 90"/>
                <a:gd name="T3" fmla="*/ 70 h 165"/>
                <a:gd name="T4" fmla="*/ 75 w 90"/>
                <a:gd name="T5" fmla="*/ 25 h 165"/>
                <a:gd name="T6" fmla="*/ 76 w 90"/>
                <a:gd name="T7" fmla="*/ 23 h 165"/>
                <a:gd name="T8" fmla="*/ 84 w 90"/>
                <a:gd name="T9" fmla="*/ 67 h 165"/>
                <a:gd name="T10" fmla="*/ 62 w 90"/>
                <a:gd name="T11" fmla="*/ 1 h 165"/>
                <a:gd name="T12" fmla="*/ 55 w 90"/>
                <a:gd name="T13" fmla="*/ 28 h 165"/>
                <a:gd name="T14" fmla="*/ 53 w 90"/>
                <a:gd name="T15" fmla="*/ 7 h 165"/>
                <a:gd name="T16" fmla="*/ 49 w 90"/>
                <a:gd name="T17" fmla="*/ 4 h 165"/>
                <a:gd name="T18" fmla="*/ 48 w 90"/>
                <a:gd name="T19" fmla="*/ 9 h 165"/>
                <a:gd name="T20" fmla="*/ 45 w 90"/>
                <a:gd name="T21" fmla="*/ 28 h 165"/>
                <a:gd name="T22" fmla="*/ 37 w 90"/>
                <a:gd name="T23" fmla="*/ 1 h 165"/>
                <a:gd name="T24" fmla="*/ 14 w 90"/>
                <a:gd name="T25" fmla="*/ 66 h 165"/>
                <a:gd name="T26" fmla="*/ 22 w 90"/>
                <a:gd name="T27" fmla="*/ 23 h 165"/>
                <a:gd name="T28" fmla="*/ 24 w 90"/>
                <a:gd name="T29" fmla="*/ 46 h 165"/>
                <a:gd name="T30" fmla="*/ 26 w 90"/>
                <a:gd name="T31" fmla="*/ 70 h 165"/>
                <a:gd name="T32" fmla="*/ 32 w 90"/>
                <a:gd name="T33" fmla="*/ 119 h 165"/>
                <a:gd name="T34" fmla="*/ 15 w 90"/>
                <a:gd name="T35" fmla="*/ 138 h 165"/>
                <a:gd name="T36" fmla="*/ 1 w 90"/>
                <a:gd name="T37" fmla="*/ 144 h 165"/>
                <a:gd name="T38" fmla="*/ 50 w 90"/>
                <a:gd name="T39" fmla="*/ 151 h 165"/>
                <a:gd name="T40" fmla="*/ 44 w 90"/>
                <a:gd name="T41" fmla="*/ 164 h 165"/>
                <a:gd name="T42" fmla="*/ 54 w 90"/>
                <a:gd name="T43" fmla="*/ 150 h 165"/>
                <a:gd name="T44" fmla="*/ 65 w 90"/>
                <a:gd name="T45" fmla="*/ 118 h 165"/>
                <a:gd name="T46" fmla="*/ 49 w 90"/>
                <a:gd name="T47" fmla="*/ 86 h 165"/>
                <a:gd name="T48" fmla="*/ 54 w 90"/>
                <a:gd name="T49" fmla="*/ 117 h 165"/>
                <a:gd name="T50" fmla="*/ 44 w 90"/>
                <a:gd name="T51" fmla="*/ 117 h 165"/>
                <a:gd name="T52" fmla="*/ 50 w 90"/>
                <a:gd name="T53" fmla="*/ 145 h 165"/>
                <a:gd name="T54" fmla="*/ 33 w 90"/>
                <a:gd name="T55" fmla="*/ 125 h 165"/>
                <a:gd name="T56" fmla="*/ 43 w 90"/>
                <a:gd name="T57" fmla="*/ 125 h 165"/>
                <a:gd name="T58" fmla="*/ 50 w 90"/>
                <a:gd name="T59" fmla="*/ 123 h 165"/>
                <a:gd name="T60" fmla="*/ 55 w 90"/>
                <a:gd name="T61" fmla="*/ 125 h 165"/>
                <a:gd name="T62" fmla="*/ 65 w 90"/>
                <a:gd name="T63" fmla="*/ 124 h 165"/>
                <a:gd name="T64" fmla="*/ 50 w 90"/>
                <a:gd name="T65" fmla="*/ 14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65">
                  <a:moveTo>
                    <a:pt x="65" y="118"/>
                  </a:moveTo>
                  <a:cubicBezTo>
                    <a:pt x="69" y="75"/>
                    <a:pt x="69" y="75"/>
                    <a:pt x="69" y="75"/>
                  </a:cubicBezTo>
                  <a:cubicBezTo>
                    <a:pt x="70" y="74"/>
                    <a:pt x="71" y="72"/>
                    <a:pt x="71" y="70"/>
                  </a:cubicBezTo>
                  <a:cubicBezTo>
                    <a:pt x="71" y="70"/>
                    <a:pt x="71" y="70"/>
                    <a:pt x="71" y="70"/>
                  </a:cubicBezTo>
                  <a:cubicBezTo>
                    <a:pt x="71" y="70"/>
                    <a:pt x="72" y="63"/>
                    <a:pt x="73" y="54"/>
                  </a:cubicBezTo>
                  <a:cubicBezTo>
                    <a:pt x="75" y="25"/>
                    <a:pt x="75" y="25"/>
                    <a:pt x="75" y="25"/>
                  </a:cubicBezTo>
                  <a:cubicBezTo>
                    <a:pt x="75" y="24"/>
                    <a:pt x="75" y="24"/>
                    <a:pt x="75" y="24"/>
                  </a:cubicBezTo>
                  <a:cubicBezTo>
                    <a:pt x="75" y="24"/>
                    <a:pt x="76" y="23"/>
                    <a:pt x="76" y="23"/>
                  </a:cubicBezTo>
                  <a:cubicBezTo>
                    <a:pt x="77" y="21"/>
                    <a:pt x="77" y="62"/>
                    <a:pt x="76" y="68"/>
                  </a:cubicBezTo>
                  <a:cubicBezTo>
                    <a:pt x="78" y="69"/>
                    <a:pt x="81" y="68"/>
                    <a:pt x="84" y="67"/>
                  </a:cubicBezTo>
                  <a:cubicBezTo>
                    <a:pt x="86" y="58"/>
                    <a:pt x="90" y="16"/>
                    <a:pt x="89" y="12"/>
                  </a:cubicBezTo>
                  <a:cubicBezTo>
                    <a:pt x="88" y="10"/>
                    <a:pt x="74" y="0"/>
                    <a:pt x="62" y="1"/>
                  </a:cubicBezTo>
                  <a:cubicBezTo>
                    <a:pt x="62" y="1"/>
                    <a:pt x="62" y="2"/>
                    <a:pt x="61" y="2"/>
                  </a:cubicBezTo>
                  <a:cubicBezTo>
                    <a:pt x="55" y="28"/>
                    <a:pt x="55" y="28"/>
                    <a:pt x="55" y="28"/>
                  </a:cubicBezTo>
                  <a:cubicBezTo>
                    <a:pt x="52" y="9"/>
                    <a:pt x="52" y="9"/>
                    <a:pt x="52" y="9"/>
                  </a:cubicBezTo>
                  <a:cubicBezTo>
                    <a:pt x="53" y="7"/>
                    <a:pt x="53" y="7"/>
                    <a:pt x="53" y="7"/>
                  </a:cubicBezTo>
                  <a:cubicBezTo>
                    <a:pt x="52" y="4"/>
                    <a:pt x="52" y="4"/>
                    <a:pt x="52" y="4"/>
                  </a:cubicBezTo>
                  <a:cubicBezTo>
                    <a:pt x="49" y="4"/>
                    <a:pt x="49" y="4"/>
                    <a:pt x="49" y="4"/>
                  </a:cubicBezTo>
                  <a:cubicBezTo>
                    <a:pt x="47" y="7"/>
                    <a:pt x="47" y="7"/>
                    <a:pt x="47" y="7"/>
                  </a:cubicBezTo>
                  <a:cubicBezTo>
                    <a:pt x="48" y="9"/>
                    <a:pt x="48" y="9"/>
                    <a:pt x="48" y="9"/>
                  </a:cubicBezTo>
                  <a:cubicBezTo>
                    <a:pt x="45" y="27"/>
                    <a:pt x="45" y="27"/>
                    <a:pt x="45" y="27"/>
                  </a:cubicBezTo>
                  <a:cubicBezTo>
                    <a:pt x="45" y="28"/>
                    <a:pt x="45" y="28"/>
                    <a:pt x="45" y="28"/>
                  </a:cubicBezTo>
                  <a:cubicBezTo>
                    <a:pt x="38" y="1"/>
                    <a:pt x="38" y="1"/>
                    <a:pt x="38" y="1"/>
                  </a:cubicBezTo>
                  <a:cubicBezTo>
                    <a:pt x="38" y="1"/>
                    <a:pt x="37" y="1"/>
                    <a:pt x="37" y="1"/>
                  </a:cubicBezTo>
                  <a:cubicBezTo>
                    <a:pt x="25" y="3"/>
                    <a:pt x="11" y="7"/>
                    <a:pt x="10" y="15"/>
                  </a:cubicBezTo>
                  <a:cubicBezTo>
                    <a:pt x="9" y="19"/>
                    <a:pt x="12" y="57"/>
                    <a:pt x="14" y="66"/>
                  </a:cubicBezTo>
                  <a:cubicBezTo>
                    <a:pt x="17" y="69"/>
                    <a:pt x="21" y="68"/>
                    <a:pt x="23" y="68"/>
                  </a:cubicBezTo>
                  <a:cubicBezTo>
                    <a:pt x="23" y="62"/>
                    <a:pt x="21" y="22"/>
                    <a:pt x="22" y="23"/>
                  </a:cubicBezTo>
                  <a:cubicBezTo>
                    <a:pt x="22" y="23"/>
                    <a:pt x="22" y="23"/>
                    <a:pt x="23" y="24"/>
                  </a:cubicBezTo>
                  <a:cubicBezTo>
                    <a:pt x="24" y="46"/>
                    <a:pt x="24" y="46"/>
                    <a:pt x="24" y="46"/>
                  </a:cubicBezTo>
                  <a:cubicBezTo>
                    <a:pt x="25" y="60"/>
                    <a:pt x="26" y="70"/>
                    <a:pt x="26" y="70"/>
                  </a:cubicBezTo>
                  <a:cubicBezTo>
                    <a:pt x="26" y="70"/>
                    <a:pt x="26" y="70"/>
                    <a:pt x="26" y="70"/>
                  </a:cubicBezTo>
                  <a:cubicBezTo>
                    <a:pt x="27" y="72"/>
                    <a:pt x="28" y="73"/>
                    <a:pt x="29" y="75"/>
                  </a:cubicBezTo>
                  <a:cubicBezTo>
                    <a:pt x="32" y="119"/>
                    <a:pt x="32" y="119"/>
                    <a:pt x="32" y="119"/>
                  </a:cubicBezTo>
                  <a:cubicBezTo>
                    <a:pt x="21" y="122"/>
                    <a:pt x="14" y="127"/>
                    <a:pt x="14" y="134"/>
                  </a:cubicBezTo>
                  <a:cubicBezTo>
                    <a:pt x="14" y="135"/>
                    <a:pt x="14" y="136"/>
                    <a:pt x="15" y="138"/>
                  </a:cubicBezTo>
                  <a:cubicBezTo>
                    <a:pt x="0" y="141"/>
                    <a:pt x="0" y="141"/>
                    <a:pt x="0" y="141"/>
                  </a:cubicBezTo>
                  <a:cubicBezTo>
                    <a:pt x="1" y="144"/>
                    <a:pt x="1" y="144"/>
                    <a:pt x="1" y="144"/>
                  </a:cubicBezTo>
                  <a:cubicBezTo>
                    <a:pt x="16" y="140"/>
                    <a:pt x="16" y="140"/>
                    <a:pt x="16" y="140"/>
                  </a:cubicBezTo>
                  <a:cubicBezTo>
                    <a:pt x="22" y="146"/>
                    <a:pt x="34" y="151"/>
                    <a:pt x="50" y="151"/>
                  </a:cubicBezTo>
                  <a:cubicBezTo>
                    <a:pt x="51" y="151"/>
                    <a:pt x="51" y="151"/>
                    <a:pt x="51" y="151"/>
                  </a:cubicBezTo>
                  <a:cubicBezTo>
                    <a:pt x="44" y="164"/>
                    <a:pt x="44" y="164"/>
                    <a:pt x="44" y="164"/>
                  </a:cubicBezTo>
                  <a:cubicBezTo>
                    <a:pt x="47" y="165"/>
                    <a:pt x="47" y="165"/>
                    <a:pt x="47" y="165"/>
                  </a:cubicBezTo>
                  <a:cubicBezTo>
                    <a:pt x="54" y="150"/>
                    <a:pt x="54" y="150"/>
                    <a:pt x="54" y="150"/>
                  </a:cubicBezTo>
                  <a:cubicBezTo>
                    <a:pt x="73" y="150"/>
                    <a:pt x="87" y="143"/>
                    <a:pt x="87" y="134"/>
                  </a:cubicBezTo>
                  <a:cubicBezTo>
                    <a:pt x="87" y="127"/>
                    <a:pt x="78" y="121"/>
                    <a:pt x="65" y="118"/>
                  </a:cubicBezTo>
                  <a:close/>
                  <a:moveTo>
                    <a:pt x="48" y="86"/>
                  </a:moveTo>
                  <a:cubicBezTo>
                    <a:pt x="48" y="86"/>
                    <a:pt x="48" y="86"/>
                    <a:pt x="49" y="86"/>
                  </a:cubicBezTo>
                  <a:cubicBezTo>
                    <a:pt x="49" y="86"/>
                    <a:pt x="49" y="86"/>
                    <a:pt x="50" y="86"/>
                  </a:cubicBezTo>
                  <a:cubicBezTo>
                    <a:pt x="54" y="117"/>
                    <a:pt x="54" y="117"/>
                    <a:pt x="54" y="117"/>
                  </a:cubicBezTo>
                  <a:cubicBezTo>
                    <a:pt x="53" y="117"/>
                    <a:pt x="52" y="117"/>
                    <a:pt x="50" y="117"/>
                  </a:cubicBezTo>
                  <a:cubicBezTo>
                    <a:pt x="48" y="117"/>
                    <a:pt x="46" y="117"/>
                    <a:pt x="44" y="117"/>
                  </a:cubicBezTo>
                  <a:lnTo>
                    <a:pt x="48" y="86"/>
                  </a:lnTo>
                  <a:close/>
                  <a:moveTo>
                    <a:pt x="50" y="145"/>
                  </a:moveTo>
                  <a:cubicBezTo>
                    <a:pt x="31" y="145"/>
                    <a:pt x="20" y="138"/>
                    <a:pt x="20" y="134"/>
                  </a:cubicBezTo>
                  <a:cubicBezTo>
                    <a:pt x="20" y="131"/>
                    <a:pt x="24" y="127"/>
                    <a:pt x="33" y="125"/>
                  </a:cubicBezTo>
                  <a:cubicBezTo>
                    <a:pt x="33" y="125"/>
                    <a:pt x="33" y="125"/>
                    <a:pt x="33" y="125"/>
                  </a:cubicBezTo>
                  <a:cubicBezTo>
                    <a:pt x="43" y="125"/>
                    <a:pt x="43" y="125"/>
                    <a:pt x="43" y="125"/>
                  </a:cubicBezTo>
                  <a:cubicBezTo>
                    <a:pt x="43" y="123"/>
                    <a:pt x="43" y="123"/>
                    <a:pt x="43" y="123"/>
                  </a:cubicBezTo>
                  <a:cubicBezTo>
                    <a:pt x="46" y="123"/>
                    <a:pt x="48" y="123"/>
                    <a:pt x="50" y="123"/>
                  </a:cubicBezTo>
                  <a:cubicBezTo>
                    <a:pt x="52" y="123"/>
                    <a:pt x="53" y="123"/>
                    <a:pt x="55" y="123"/>
                  </a:cubicBezTo>
                  <a:cubicBezTo>
                    <a:pt x="55" y="125"/>
                    <a:pt x="55" y="125"/>
                    <a:pt x="55" y="125"/>
                  </a:cubicBezTo>
                  <a:cubicBezTo>
                    <a:pt x="65" y="125"/>
                    <a:pt x="65" y="125"/>
                    <a:pt x="65" y="125"/>
                  </a:cubicBezTo>
                  <a:cubicBezTo>
                    <a:pt x="65" y="124"/>
                    <a:pt x="65" y="124"/>
                    <a:pt x="65" y="124"/>
                  </a:cubicBezTo>
                  <a:cubicBezTo>
                    <a:pt x="75" y="126"/>
                    <a:pt x="81" y="130"/>
                    <a:pt x="81" y="134"/>
                  </a:cubicBezTo>
                  <a:cubicBezTo>
                    <a:pt x="81" y="138"/>
                    <a:pt x="69" y="145"/>
                    <a:pt x="50" y="145"/>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29" name="Freeform 87"/>
            <p:cNvSpPr>
              <a:spLocks/>
            </p:cNvSpPr>
            <p:nvPr/>
          </p:nvSpPr>
          <p:spPr bwMode="auto">
            <a:xfrm>
              <a:off x="5699126" y="1866900"/>
              <a:ext cx="20638" cy="22225"/>
            </a:xfrm>
            <a:custGeom>
              <a:avLst/>
              <a:gdLst>
                <a:gd name="T0" fmla="*/ 0 w 12"/>
                <a:gd name="T1" fmla="*/ 9 h 12"/>
                <a:gd name="T2" fmla="*/ 3 w 12"/>
                <a:gd name="T3" fmla="*/ 7 h 12"/>
                <a:gd name="T4" fmla="*/ 4 w 12"/>
                <a:gd name="T5" fmla="*/ 7 h 12"/>
                <a:gd name="T6" fmla="*/ 7 w 12"/>
                <a:gd name="T7" fmla="*/ 10 h 12"/>
                <a:gd name="T8" fmla="*/ 12 w 12"/>
                <a:gd name="T9" fmla="*/ 0 h 12"/>
                <a:gd name="T10" fmla="*/ 3 w 12"/>
                <a:gd name="T11" fmla="*/ 2 h 12"/>
                <a:gd name="T12" fmla="*/ 0 w 12"/>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0" y="9"/>
                  </a:moveTo>
                  <a:cubicBezTo>
                    <a:pt x="0" y="12"/>
                    <a:pt x="3" y="8"/>
                    <a:pt x="3" y="7"/>
                  </a:cubicBezTo>
                  <a:cubicBezTo>
                    <a:pt x="3" y="5"/>
                    <a:pt x="4" y="5"/>
                    <a:pt x="4" y="7"/>
                  </a:cubicBezTo>
                  <a:cubicBezTo>
                    <a:pt x="4" y="9"/>
                    <a:pt x="5" y="10"/>
                    <a:pt x="7" y="10"/>
                  </a:cubicBezTo>
                  <a:cubicBezTo>
                    <a:pt x="11" y="10"/>
                    <a:pt x="12" y="0"/>
                    <a:pt x="12" y="0"/>
                  </a:cubicBezTo>
                  <a:cubicBezTo>
                    <a:pt x="3" y="2"/>
                    <a:pt x="3" y="2"/>
                    <a:pt x="3" y="2"/>
                  </a:cubicBezTo>
                  <a:cubicBezTo>
                    <a:pt x="1" y="2"/>
                    <a:pt x="1" y="6"/>
                    <a:pt x="0" y="9"/>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30" name="Freeform 88"/>
            <p:cNvSpPr>
              <a:spLocks/>
            </p:cNvSpPr>
            <p:nvPr/>
          </p:nvSpPr>
          <p:spPr bwMode="auto">
            <a:xfrm>
              <a:off x="5567363" y="1866900"/>
              <a:ext cx="20638" cy="22225"/>
            </a:xfrm>
            <a:custGeom>
              <a:avLst/>
              <a:gdLst>
                <a:gd name="T0" fmla="*/ 8 w 12"/>
                <a:gd name="T1" fmla="*/ 7 h 12"/>
                <a:gd name="T2" fmla="*/ 10 w 12"/>
                <a:gd name="T3" fmla="*/ 7 h 12"/>
                <a:gd name="T4" fmla="*/ 12 w 12"/>
                <a:gd name="T5" fmla="*/ 9 h 12"/>
                <a:gd name="T6" fmla="*/ 10 w 12"/>
                <a:gd name="T7" fmla="*/ 2 h 12"/>
                <a:gd name="T8" fmla="*/ 0 w 12"/>
                <a:gd name="T9" fmla="*/ 0 h 12"/>
                <a:gd name="T10" fmla="*/ 5 w 12"/>
                <a:gd name="T11" fmla="*/ 10 h 12"/>
                <a:gd name="T12" fmla="*/ 8 w 12"/>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8" y="7"/>
                  </a:moveTo>
                  <a:cubicBezTo>
                    <a:pt x="8" y="5"/>
                    <a:pt x="10" y="5"/>
                    <a:pt x="10" y="7"/>
                  </a:cubicBezTo>
                  <a:cubicBezTo>
                    <a:pt x="10" y="8"/>
                    <a:pt x="12" y="12"/>
                    <a:pt x="12" y="9"/>
                  </a:cubicBezTo>
                  <a:cubicBezTo>
                    <a:pt x="12" y="6"/>
                    <a:pt x="11" y="2"/>
                    <a:pt x="10" y="2"/>
                  </a:cubicBezTo>
                  <a:cubicBezTo>
                    <a:pt x="0" y="0"/>
                    <a:pt x="0" y="0"/>
                    <a:pt x="0" y="0"/>
                  </a:cubicBezTo>
                  <a:cubicBezTo>
                    <a:pt x="0" y="0"/>
                    <a:pt x="1" y="10"/>
                    <a:pt x="5" y="10"/>
                  </a:cubicBezTo>
                  <a:cubicBezTo>
                    <a:pt x="8" y="11"/>
                    <a:pt x="8" y="9"/>
                    <a:pt x="8" y="7"/>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31" name="Freeform 89"/>
            <p:cNvSpPr>
              <a:spLocks/>
            </p:cNvSpPr>
            <p:nvPr/>
          </p:nvSpPr>
          <p:spPr bwMode="auto">
            <a:xfrm>
              <a:off x="5607051" y="1608137"/>
              <a:ext cx="76200" cy="109538"/>
            </a:xfrm>
            <a:custGeom>
              <a:avLst/>
              <a:gdLst>
                <a:gd name="T0" fmla="*/ 1 w 44"/>
                <a:gd name="T1" fmla="*/ 30 h 63"/>
                <a:gd name="T2" fmla="*/ 0 w 44"/>
                <a:gd name="T3" fmla="*/ 37 h 63"/>
                <a:gd name="T4" fmla="*/ 1 w 44"/>
                <a:gd name="T5" fmla="*/ 44 h 63"/>
                <a:gd name="T6" fmla="*/ 3 w 44"/>
                <a:gd name="T7" fmla="*/ 42 h 63"/>
                <a:gd name="T8" fmla="*/ 22 w 44"/>
                <a:gd name="T9" fmla="*/ 63 h 63"/>
                <a:gd name="T10" fmla="*/ 41 w 44"/>
                <a:gd name="T11" fmla="*/ 41 h 63"/>
                <a:gd name="T12" fmla="*/ 42 w 44"/>
                <a:gd name="T13" fmla="*/ 44 h 63"/>
                <a:gd name="T14" fmla="*/ 44 w 44"/>
                <a:gd name="T15" fmla="*/ 36 h 63"/>
                <a:gd name="T16" fmla="*/ 42 w 44"/>
                <a:gd name="T17" fmla="*/ 29 h 63"/>
                <a:gd name="T18" fmla="*/ 42 w 44"/>
                <a:gd name="T19" fmla="*/ 30 h 63"/>
                <a:gd name="T20" fmla="*/ 42 w 44"/>
                <a:gd name="T21" fmla="*/ 23 h 63"/>
                <a:gd name="T22" fmla="*/ 25 w 44"/>
                <a:gd name="T23" fmla="*/ 19 h 63"/>
                <a:gd name="T24" fmla="*/ 28 w 44"/>
                <a:gd name="T25" fmla="*/ 20 h 63"/>
                <a:gd name="T26" fmla="*/ 43 w 44"/>
                <a:gd name="T27" fmla="*/ 15 h 63"/>
                <a:gd name="T28" fmla="*/ 7 w 44"/>
                <a:gd name="T29" fmla="*/ 11 h 63"/>
                <a:gd name="T30" fmla="*/ 0 w 44"/>
                <a:gd name="T31" fmla="*/ 16 h 63"/>
                <a:gd name="T32" fmla="*/ 5 w 44"/>
                <a:gd name="T33" fmla="*/ 16 h 63"/>
                <a:gd name="T34" fmla="*/ 2 w 44"/>
                <a:gd name="T35" fmla="*/ 26 h 63"/>
                <a:gd name="T36" fmla="*/ 2 w 44"/>
                <a:gd name="T37" fmla="*/ 30 h 63"/>
                <a:gd name="T38" fmla="*/ 1 w 44"/>
                <a:gd name="T39"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3">
                  <a:moveTo>
                    <a:pt x="1" y="30"/>
                  </a:moveTo>
                  <a:cubicBezTo>
                    <a:pt x="0" y="30"/>
                    <a:pt x="0" y="33"/>
                    <a:pt x="0" y="37"/>
                  </a:cubicBezTo>
                  <a:cubicBezTo>
                    <a:pt x="0" y="41"/>
                    <a:pt x="0" y="44"/>
                    <a:pt x="1" y="44"/>
                  </a:cubicBezTo>
                  <a:cubicBezTo>
                    <a:pt x="2" y="44"/>
                    <a:pt x="2" y="43"/>
                    <a:pt x="3" y="42"/>
                  </a:cubicBezTo>
                  <a:cubicBezTo>
                    <a:pt x="6" y="54"/>
                    <a:pt x="16" y="63"/>
                    <a:pt x="22" y="63"/>
                  </a:cubicBezTo>
                  <a:cubicBezTo>
                    <a:pt x="29" y="63"/>
                    <a:pt x="40" y="55"/>
                    <a:pt x="41" y="41"/>
                  </a:cubicBezTo>
                  <a:cubicBezTo>
                    <a:pt x="41" y="43"/>
                    <a:pt x="42" y="44"/>
                    <a:pt x="42" y="44"/>
                  </a:cubicBezTo>
                  <a:cubicBezTo>
                    <a:pt x="43" y="44"/>
                    <a:pt x="44" y="40"/>
                    <a:pt x="44" y="36"/>
                  </a:cubicBezTo>
                  <a:cubicBezTo>
                    <a:pt x="44" y="32"/>
                    <a:pt x="43" y="29"/>
                    <a:pt x="42" y="29"/>
                  </a:cubicBezTo>
                  <a:cubicBezTo>
                    <a:pt x="42" y="29"/>
                    <a:pt x="42" y="29"/>
                    <a:pt x="42" y="30"/>
                  </a:cubicBezTo>
                  <a:cubicBezTo>
                    <a:pt x="42" y="28"/>
                    <a:pt x="42" y="26"/>
                    <a:pt x="42" y="23"/>
                  </a:cubicBezTo>
                  <a:cubicBezTo>
                    <a:pt x="38" y="26"/>
                    <a:pt x="32" y="23"/>
                    <a:pt x="25" y="19"/>
                  </a:cubicBezTo>
                  <a:cubicBezTo>
                    <a:pt x="26" y="20"/>
                    <a:pt x="27" y="20"/>
                    <a:pt x="28" y="20"/>
                  </a:cubicBezTo>
                  <a:cubicBezTo>
                    <a:pt x="39" y="26"/>
                    <a:pt x="43" y="15"/>
                    <a:pt x="43" y="15"/>
                  </a:cubicBezTo>
                  <a:cubicBezTo>
                    <a:pt x="43" y="15"/>
                    <a:pt x="30" y="0"/>
                    <a:pt x="7" y="11"/>
                  </a:cubicBezTo>
                  <a:cubicBezTo>
                    <a:pt x="5" y="12"/>
                    <a:pt x="3" y="15"/>
                    <a:pt x="0" y="16"/>
                  </a:cubicBezTo>
                  <a:cubicBezTo>
                    <a:pt x="0" y="16"/>
                    <a:pt x="2" y="16"/>
                    <a:pt x="5" y="16"/>
                  </a:cubicBezTo>
                  <a:cubicBezTo>
                    <a:pt x="3" y="18"/>
                    <a:pt x="1" y="21"/>
                    <a:pt x="2" y="26"/>
                  </a:cubicBezTo>
                  <a:cubicBezTo>
                    <a:pt x="2" y="27"/>
                    <a:pt x="2" y="28"/>
                    <a:pt x="2" y="30"/>
                  </a:cubicBezTo>
                  <a:cubicBezTo>
                    <a:pt x="2" y="30"/>
                    <a:pt x="1" y="30"/>
                    <a:pt x="1" y="3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32" name="Freeform 90"/>
            <p:cNvSpPr>
              <a:spLocks/>
            </p:cNvSpPr>
            <p:nvPr/>
          </p:nvSpPr>
          <p:spPr bwMode="auto">
            <a:xfrm>
              <a:off x="5586413" y="1992312"/>
              <a:ext cx="41275" cy="15875"/>
            </a:xfrm>
            <a:custGeom>
              <a:avLst/>
              <a:gdLst>
                <a:gd name="T0" fmla="*/ 13 w 24"/>
                <a:gd name="T1" fmla="*/ 0 h 9"/>
                <a:gd name="T2" fmla="*/ 9 w 24"/>
                <a:gd name="T3" fmla="*/ 9 h 9"/>
                <a:gd name="T4" fmla="*/ 20 w 24"/>
                <a:gd name="T5" fmla="*/ 5 h 9"/>
                <a:gd name="T6" fmla="*/ 21 w 24"/>
                <a:gd name="T7" fmla="*/ 5 h 9"/>
                <a:gd name="T8" fmla="*/ 24 w 24"/>
                <a:gd name="T9" fmla="*/ 5 h 9"/>
                <a:gd name="T10" fmla="*/ 24 w 24"/>
                <a:gd name="T11" fmla="*/ 1 h 9"/>
                <a:gd name="T12" fmla="*/ 24 w 24"/>
                <a:gd name="T13" fmla="*/ 0 h 9"/>
                <a:gd name="T14" fmla="*/ 13 w 24"/>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13" y="0"/>
                  </a:moveTo>
                  <a:cubicBezTo>
                    <a:pt x="13" y="0"/>
                    <a:pt x="0" y="8"/>
                    <a:pt x="9" y="9"/>
                  </a:cubicBezTo>
                  <a:cubicBezTo>
                    <a:pt x="14" y="9"/>
                    <a:pt x="17" y="7"/>
                    <a:pt x="20" y="5"/>
                  </a:cubicBezTo>
                  <a:cubicBezTo>
                    <a:pt x="21" y="4"/>
                    <a:pt x="21" y="5"/>
                    <a:pt x="21" y="5"/>
                  </a:cubicBezTo>
                  <a:cubicBezTo>
                    <a:pt x="22" y="5"/>
                    <a:pt x="23" y="5"/>
                    <a:pt x="24" y="5"/>
                  </a:cubicBezTo>
                  <a:cubicBezTo>
                    <a:pt x="24" y="2"/>
                    <a:pt x="24" y="1"/>
                    <a:pt x="24" y="1"/>
                  </a:cubicBezTo>
                  <a:cubicBezTo>
                    <a:pt x="24" y="0"/>
                    <a:pt x="24" y="0"/>
                    <a:pt x="24" y="0"/>
                  </a:cubicBezTo>
                  <a:lnTo>
                    <a:pt x="13" y="0"/>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33" name="Freeform 91"/>
            <p:cNvSpPr>
              <a:spLocks/>
            </p:cNvSpPr>
            <p:nvPr/>
          </p:nvSpPr>
          <p:spPr bwMode="auto">
            <a:xfrm>
              <a:off x="5657851" y="1992312"/>
              <a:ext cx="42863" cy="15875"/>
            </a:xfrm>
            <a:custGeom>
              <a:avLst/>
              <a:gdLst>
                <a:gd name="T0" fmla="*/ 12 w 25"/>
                <a:gd name="T1" fmla="*/ 0 h 9"/>
                <a:gd name="T2" fmla="*/ 1 w 25"/>
                <a:gd name="T3" fmla="*/ 0 h 9"/>
                <a:gd name="T4" fmla="*/ 1 w 25"/>
                <a:gd name="T5" fmla="*/ 1 h 9"/>
                <a:gd name="T6" fmla="*/ 1 w 25"/>
                <a:gd name="T7" fmla="*/ 5 h 9"/>
                <a:gd name="T8" fmla="*/ 4 w 25"/>
                <a:gd name="T9" fmla="*/ 5 h 9"/>
                <a:gd name="T10" fmla="*/ 5 w 25"/>
                <a:gd name="T11" fmla="*/ 5 h 9"/>
                <a:gd name="T12" fmla="*/ 16 w 25"/>
                <a:gd name="T13" fmla="*/ 9 h 9"/>
                <a:gd name="T14" fmla="*/ 12 w 25"/>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9">
                  <a:moveTo>
                    <a:pt x="12" y="0"/>
                  </a:moveTo>
                  <a:cubicBezTo>
                    <a:pt x="1" y="0"/>
                    <a:pt x="1" y="0"/>
                    <a:pt x="1" y="0"/>
                  </a:cubicBezTo>
                  <a:cubicBezTo>
                    <a:pt x="1" y="1"/>
                    <a:pt x="1" y="1"/>
                    <a:pt x="1" y="1"/>
                  </a:cubicBezTo>
                  <a:cubicBezTo>
                    <a:pt x="1" y="1"/>
                    <a:pt x="0" y="2"/>
                    <a:pt x="1" y="5"/>
                  </a:cubicBezTo>
                  <a:cubicBezTo>
                    <a:pt x="2" y="5"/>
                    <a:pt x="3" y="5"/>
                    <a:pt x="4" y="5"/>
                  </a:cubicBezTo>
                  <a:cubicBezTo>
                    <a:pt x="4" y="5"/>
                    <a:pt x="4" y="4"/>
                    <a:pt x="5" y="5"/>
                  </a:cubicBezTo>
                  <a:cubicBezTo>
                    <a:pt x="8" y="7"/>
                    <a:pt x="11" y="9"/>
                    <a:pt x="16" y="9"/>
                  </a:cubicBezTo>
                  <a:cubicBezTo>
                    <a:pt x="25" y="8"/>
                    <a:pt x="12" y="0"/>
                    <a:pt x="12"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34" name="Freeform 92"/>
            <p:cNvSpPr>
              <a:spLocks/>
            </p:cNvSpPr>
            <p:nvPr/>
          </p:nvSpPr>
          <p:spPr bwMode="auto">
            <a:xfrm>
              <a:off x="6189663" y="2349500"/>
              <a:ext cx="66675" cy="42863"/>
            </a:xfrm>
            <a:custGeom>
              <a:avLst/>
              <a:gdLst>
                <a:gd name="T0" fmla="*/ 0 w 42"/>
                <a:gd name="T1" fmla="*/ 25 h 27"/>
                <a:gd name="T2" fmla="*/ 2 w 42"/>
                <a:gd name="T3" fmla="*/ 27 h 27"/>
                <a:gd name="T4" fmla="*/ 42 w 42"/>
                <a:gd name="T5" fmla="*/ 2 h 27"/>
                <a:gd name="T6" fmla="*/ 40 w 42"/>
                <a:gd name="T7" fmla="*/ 0 h 27"/>
                <a:gd name="T8" fmla="*/ 0 w 42"/>
                <a:gd name="T9" fmla="*/ 25 h 27"/>
              </a:gdLst>
              <a:ahLst/>
              <a:cxnLst>
                <a:cxn ang="0">
                  <a:pos x="T0" y="T1"/>
                </a:cxn>
                <a:cxn ang="0">
                  <a:pos x="T2" y="T3"/>
                </a:cxn>
                <a:cxn ang="0">
                  <a:pos x="T4" y="T5"/>
                </a:cxn>
                <a:cxn ang="0">
                  <a:pos x="T6" y="T7"/>
                </a:cxn>
                <a:cxn ang="0">
                  <a:pos x="T8" y="T9"/>
                </a:cxn>
              </a:cxnLst>
              <a:rect l="0" t="0" r="r" b="b"/>
              <a:pathLst>
                <a:path w="42" h="27">
                  <a:moveTo>
                    <a:pt x="0" y="25"/>
                  </a:moveTo>
                  <a:lnTo>
                    <a:pt x="2" y="27"/>
                  </a:lnTo>
                  <a:lnTo>
                    <a:pt x="42" y="2"/>
                  </a:lnTo>
                  <a:lnTo>
                    <a:pt x="40" y="0"/>
                  </a:lnTo>
                  <a:lnTo>
                    <a:pt x="0" y="25"/>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35" name="Freeform 93"/>
            <p:cNvSpPr>
              <a:spLocks/>
            </p:cNvSpPr>
            <p:nvPr/>
          </p:nvSpPr>
          <p:spPr bwMode="auto">
            <a:xfrm>
              <a:off x="6316663" y="2266950"/>
              <a:ext cx="68263" cy="44450"/>
            </a:xfrm>
            <a:custGeom>
              <a:avLst/>
              <a:gdLst>
                <a:gd name="T0" fmla="*/ 0 w 43"/>
                <a:gd name="T1" fmla="*/ 25 h 28"/>
                <a:gd name="T2" fmla="*/ 2 w 43"/>
                <a:gd name="T3" fmla="*/ 28 h 28"/>
                <a:gd name="T4" fmla="*/ 43 w 43"/>
                <a:gd name="T5" fmla="*/ 2 h 28"/>
                <a:gd name="T6" fmla="*/ 41 w 43"/>
                <a:gd name="T7" fmla="*/ 0 h 28"/>
                <a:gd name="T8" fmla="*/ 0 w 43"/>
                <a:gd name="T9" fmla="*/ 25 h 28"/>
              </a:gdLst>
              <a:ahLst/>
              <a:cxnLst>
                <a:cxn ang="0">
                  <a:pos x="T0" y="T1"/>
                </a:cxn>
                <a:cxn ang="0">
                  <a:pos x="T2" y="T3"/>
                </a:cxn>
                <a:cxn ang="0">
                  <a:pos x="T4" y="T5"/>
                </a:cxn>
                <a:cxn ang="0">
                  <a:pos x="T6" y="T7"/>
                </a:cxn>
                <a:cxn ang="0">
                  <a:pos x="T8" y="T9"/>
                </a:cxn>
              </a:cxnLst>
              <a:rect l="0" t="0" r="r" b="b"/>
              <a:pathLst>
                <a:path w="43" h="28">
                  <a:moveTo>
                    <a:pt x="0" y="25"/>
                  </a:moveTo>
                  <a:lnTo>
                    <a:pt x="2" y="28"/>
                  </a:lnTo>
                  <a:lnTo>
                    <a:pt x="43" y="2"/>
                  </a:lnTo>
                  <a:lnTo>
                    <a:pt x="41" y="0"/>
                  </a:lnTo>
                  <a:lnTo>
                    <a:pt x="0" y="25"/>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36" name="Freeform 94"/>
            <p:cNvSpPr>
              <a:spLocks/>
            </p:cNvSpPr>
            <p:nvPr/>
          </p:nvSpPr>
          <p:spPr bwMode="auto">
            <a:xfrm>
              <a:off x="6445251" y="2208212"/>
              <a:ext cx="31750" cy="22225"/>
            </a:xfrm>
            <a:custGeom>
              <a:avLst/>
              <a:gdLst>
                <a:gd name="T0" fmla="*/ 0 w 20"/>
                <a:gd name="T1" fmla="*/ 12 h 14"/>
                <a:gd name="T2" fmla="*/ 1 w 20"/>
                <a:gd name="T3" fmla="*/ 14 h 14"/>
                <a:gd name="T4" fmla="*/ 20 w 20"/>
                <a:gd name="T5" fmla="*/ 2 h 14"/>
                <a:gd name="T6" fmla="*/ 19 w 20"/>
                <a:gd name="T7" fmla="*/ 0 h 14"/>
                <a:gd name="T8" fmla="*/ 0 w 20"/>
                <a:gd name="T9" fmla="*/ 12 h 14"/>
              </a:gdLst>
              <a:ahLst/>
              <a:cxnLst>
                <a:cxn ang="0">
                  <a:pos x="T0" y="T1"/>
                </a:cxn>
                <a:cxn ang="0">
                  <a:pos x="T2" y="T3"/>
                </a:cxn>
                <a:cxn ang="0">
                  <a:pos x="T4" y="T5"/>
                </a:cxn>
                <a:cxn ang="0">
                  <a:pos x="T6" y="T7"/>
                </a:cxn>
                <a:cxn ang="0">
                  <a:pos x="T8" y="T9"/>
                </a:cxn>
              </a:cxnLst>
              <a:rect l="0" t="0" r="r" b="b"/>
              <a:pathLst>
                <a:path w="20" h="14">
                  <a:moveTo>
                    <a:pt x="0" y="12"/>
                  </a:moveTo>
                  <a:lnTo>
                    <a:pt x="1" y="14"/>
                  </a:lnTo>
                  <a:lnTo>
                    <a:pt x="20" y="2"/>
                  </a:lnTo>
                  <a:lnTo>
                    <a:pt x="19" y="0"/>
                  </a:lnTo>
                  <a:lnTo>
                    <a:pt x="0" y="12"/>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37" name="Freeform 95"/>
            <p:cNvSpPr>
              <a:spLocks/>
            </p:cNvSpPr>
            <p:nvPr/>
          </p:nvSpPr>
          <p:spPr bwMode="auto">
            <a:xfrm>
              <a:off x="6362701" y="1947862"/>
              <a:ext cx="49213" cy="49213"/>
            </a:xfrm>
            <a:custGeom>
              <a:avLst/>
              <a:gdLst>
                <a:gd name="T0" fmla="*/ 0 w 31"/>
                <a:gd name="T1" fmla="*/ 2 h 31"/>
                <a:gd name="T2" fmla="*/ 29 w 31"/>
                <a:gd name="T3" fmla="*/ 31 h 31"/>
                <a:gd name="T4" fmla="*/ 31 w 31"/>
                <a:gd name="T5" fmla="*/ 28 h 31"/>
                <a:gd name="T6" fmla="*/ 2 w 31"/>
                <a:gd name="T7" fmla="*/ 0 h 31"/>
                <a:gd name="T8" fmla="*/ 0 w 31"/>
                <a:gd name="T9" fmla="*/ 2 h 31"/>
              </a:gdLst>
              <a:ahLst/>
              <a:cxnLst>
                <a:cxn ang="0">
                  <a:pos x="T0" y="T1"/>
                </a:cxn>
                <a:cxn ang="0">
                  <a:pos x="T2" y="T3"/>
                </a:cxn>
                <a:cxn ang="0">
                  <a:pos x="T4" y="T5"/>
                </a:cxn>
                <a:cxn ang="0">
                  <a:pos x="T6" y="T7"/>
                </a:cxn>
                <a:cxn ang="0">
                  <a:pos x="T8" y="T9"/>
                </a:cxn>
              </a:cxnLst>
              <a:rect l="0" t="0" r="r" b="b"/>
              <a:pathLst>
                <a:path w="31" h="31">
                  <a:moveTo>
                    <a:pt x="0" y="2"/>
                  </a:moveTo>
                  <a:lnTo>
                    <a:pt x="29" y="31"/>
                  </a:lnTo>
                  <a:lnTo>
                    <a:pt x="31" y="28"/>
                  </a:lnTo>
                  <a:lnTo>
                    <a:pt x="2" y="0"/>
                  </a:lnTo>
                  <a:lnTo>
                    <a:pt x="0" y="2"/>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38" name="Freeform 96"/>
            <p:cNvSpPr>
              <a:spLocks/>
            </p:cNvSpPr>
            <p:nvPr/>
          </p:nvSpPr>
          <p:spPr bwMode="auto">
            <a:xfrm>
              <a:off x="6289676" y="1879600"/>
              <a:ext cx="28575" cy="28575"/>
            </a:xfrm>
            <a:custGeom>
              <a:avLst/>
              <a:gdLst>
                <a:gd name="T0" fmla="*/ 3 w 18"/>
                <a:gd name="T1" fmla="*/ 0 h 18"/>
                <a:gd name="T2" fmla="*/ 0 w 18"/>
                <a:gd name="T3" fmla="*/ 2 h 18"/>
                <a:gd name="T4" fmla="*/ 16 w 18"/>
                <a:gd name="T5" fmla="*/ 18 h 18"/>
                <a:gd name="T6" fmla="*/ 18 w 18"/>
                <a:gd name="T7" fmla="*/ 15 h 18"/>
                <a:gd name="T8" fmla="*/ 3 w 18"/>
                <a:gd name="T9" fmla="*/ 0 h 18"/>
              </a:gdLst>
              <a:ahLst/>
              <a:cxnLst>
                <a:cxn ang="0">
                  <a:pos x="T0" y="T1"/>
                </a:cxn>
                <a:cxn ang="0">
                  <a:pos x="T2" y="T3"/>
                </a:cxn>
                <a:cxn ang="0">
                  <a:pos x="T4" y="T5"/>
                </a:cxn>
                <a:cxn ang="0">
                  <a:pos x="T6" y="T7"/>
                </a:cxn>
                <a:cxn ang="0">
                  <a:pos x="T8" y="T9"/>
                </a:cxn>
              </a:cxnLst>
              <a:rect l="0" t="0" r="r" b="b"/>
              <a:pathLst>
                <a:path w="18" h="18">
                  <a:moveTo>
                    <a:pt x="3" y="0"/>
                  </a:moveTo>
                  <a:lnTo>
                    <a:pt x="0" y="2"/>
                  </a:lnTo>
                  <a:lnTo>
                    <a:pt x="16" y="18"/>
                  </a:lnTo>
                  <a:lnTo>
                    <a:pt x="18" y="15"/>
                  </a:lnTo>
                  <a:lnTo>
                    <a:pt x="3" y="0"/>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39" name="Freeform 97"/>
            <p:cNvSpPr>
              <a:spLocks/>
            </p:cNvSpPr>
            <p:nvPr/>
          </p:nvSpPr>
          <p:spPr bwMode="auto">
            <a:xfrm>
              <a:off x="5824538" y="1933575"/>
              <a:ext cx="80963" cy="22225"/>
            </a:xfrm>
            <a:custGeom>
              <a:avLst/>
              <a:gdLst>
                <a:gd name="T0" fmla="*/ 51 w 51"/>
                <a:gd name="T1" fmla="*/ 0 h 14"/>
                <a:gd name="T2" fmla="*/ 0 w 51"/>
                <a:gd name="T3" fmla="*/ 12 h 14"/>
                <a:gd name="T4" fmla="*/ 1 w 51"/>
                <a:gd name="T5" fmla="*/ 14 h 14"/>
                <a:gd name="T6" fmla="*/ 51 w 51"/>
                <a:gd name="T7" fmla="*/ 2 h 14"/>
                <a:gd name="T8" fmla="*/ 51 w 51"/>
                <a:gd name="T9" fmla="*/ 0 h 14"/>
              </a:gdLst>
              <a:ahLst/>
              <a:cxnLst>
                <a:cxn ang="0">
                  <a:pos x="T0" y="T1"/>
                </a:cxn>
                <a:cxn ang="0">
                  <a:pos x="T2" y="T3"/>
                </a:cxn>
                <a:cxn ang="0">
                  <a:pos x="T4" y="T5"/>
                </a:cxn>
                <a:cxn ang="0">
                  <a:pos x="T6" y="T7"/>
                </a:cxn>
                <a:cxn ang="0">
                  <a:pos x="T8" y="T9"/>
                </a:cxn>
              </a:cxnLst>
              <a:rect l="0" t="0" r="r" b="b"/>
              <a:pathLst>
                <a:path w="51" h="14">
                  <a:moveTo>
                    <a:pt x="51" y="0"/>
                  </a:moveTo>
                  <a:lnTo>
                    <a:pt x="0" y="12"/>
                  </a:lnTo>
                  <a:lnTo>
                    <a:pt x="1" y="14"/>
                  </a:lnTo>
                  <a:lnTo>
                    <a:pt x="51" y="2"/>
                  </a:lnTo>
                  <a:lnTo>
                    <a:pt x="51" y="0"/>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40" name="Freeform 98"/>
            <p:cNvSpPr>
              <a:spLocks noEditPoints="1"/>
            </p:cNvSpPr>
            <p:nvPr/>
          </p:nvSpPr>
          <p:spPr bwMode="auto">
            <a:xfrm>
              <a:off x="5540376" y="1714500"/>
              <a:ext cx="207963" cy="352425"/>
            </a:xfrm>
            <a:custGeom>
              <a:avLst/>
              <a:gdLst>
                <a:gd name="T0" fmla="*/ 99 w 119"/>
                <a:gd name="T1" fmla="*/ 155 h 202"/>
                <a:gd name="T2" fmla="*/ 84 w 119"/>
                <a:gd name="T3" fmla="*/ 96 h 202"/>
                <a:gd name="T4" fmla="*/ 87 w 119"/>
                <a:gd name="T5" fmla="*/ 88 h 202"/>
                <a:gd name="T6" fmla="*/ 92 w 119"/>
                <a:gd name="T7" fmla="*/ 31 h 202"/>
                <a:gd name="T8" fmla="*/ 93 w 119"/>
                <a:gd name="T9" fmla="*/ 29 h 202"/>
                <a:gd name="T10" fmla="*/ 103 w 119"/>
                <a:gd name="T11" fmla="*/ 84 h 202"/>
                <a:gd name="T12" fmla="*/ 76 w 119"/>
                <a:gd name="T13" fmla="*/ 2 h 202"/>
                <a:gd name="T14" fmla="*/ 66 w 119"/>
                <a:gd name="T15" fmla="*/ 36 h 202"/>
                <a:gd name="T16" fmla="*/ 64 w 119"/>
                <a:gd name="T17" fmla="*/ 9 h 202"/>
                <a:gd name="T18" fmla="*/ 58 w 119"/>
                <a:gd name="T19" fmla="*/ 6 h 202"/>
                <a:gd name="T20" fmla="*/ 58 w 119"/>
                <a:gd name="T21" fmla="*/ 11 h 202"/>
                <a:gd name="T22" fmla="*/ 54 w 119"/>
                <a:gd name="T23" fmla="*/ 36 h 202"/>
                <a:gd name="T24" fmla="*/ 44 w 119"/>
                <a:gd name="T25" fmla="*/ 2 h 202"/>
                <a:gd name="T26" fmla="*/ 14 w 119"/>
                <a:gd name="T27" fmla="*/ 84 h 202"/>
                <a:gd name="T28" fmla="*/ 24 w 119"/>
                <a:gd name="T29" fmla="*/ 29 h 202"/>
                <a:gd name="T30" fmla="*/ 26 w 119"/>
                <a:gd name="T31" fmla="*/ 30 h 202"/>
                <a:gd name="T32" fmla="*/ 30 w 119"/>
                <a:gd name="T33" fmla="*/ 88 h 202"/>
                <a:gd name="T34" fmla="*/ 34 w 119"/>
                <a:gd name="T35" fmla="*/ 95 h 202"/>
                <a:gd name="T36" fmla="*/ 33 w 119"/>
                <a:gd name="T37" fmla="*/ 149 h 202"/>
                <a:gd name="T38" fmla="*/ 19 w 119"/>
                <a:gd name="T39" fmla="*/ 133 h 202"/>
                <a:gd name="T40" fmla="*/ 15 w 119"/>
                <a:gd name="T41" fmla="*/ 166 h 202"/>
                <a:gd name="T42" fmla="*/ 0 w 119"/>
                <a:gd name="T43" fmla="*/ 177 h 202"/>
                <a:gd name="T44" fmla="*/ 19 w 119"/>
                <a:gd name="T45" fmla="*/ 175 h 202"/>
                <a:gd name="T46" fmla="*/ 66 w 119"/>
                <a:gd name="T47" fmla="*/ 202 h 202"/>
                <a:gd name="T48" fmla="*/ 60 w 119"/>
                <a:gd name="T49" fmla="*/ 187 h 202"/>
                <a:gd name="T50" fmla="*/ 106 w 119"/>
                <a:gd name="T51" fmla="*/ 166 h 202"/>
                <a:gd name="T52" fmla="*/ 119 w 119"/>
                <a:gd name="T53" fmla="*/ 151 h 202"/>
                <a:gd name="T54" fmla="*/ 99 w 119"/>
                <a:gd name="T55" fmla="*/ 153 h 202"/>
                <a:gd name="T56" fmla="*/ 59 w 119"/>
                <a:gd name="T57" fmla="*/ 108 h 202"/>
                <a:gd name="T58" fmla="*/ 65 w 119"/>
                <a:gd name="T59" fmla="*/ 145 h 202"/>
                <a:gd name="T60" fmla="*/ 53 w 119"/>
                <a:gd name="T61" fmla="*/ 146 h 202"/>
                <a:gd name="T62" fmla="*/ 60 w 119"/>
                <a:gd name="T63" fmla="*/ 181 h 202"/>
                <a:gd name="T64" fmla="*/ 38 w 119"/>
                <a:gd name="T65" fmla="*/ 155 h 202"/>
                <a:gd name="T66" fmla="*/ 52 w 119"/>
                <a:gd name="T67" fmla="*/ 158 h 202"/>
                <a:gd name="T68" fmla="*/ 60 w 119"/>
                <a:gd name="T69" fmla="*/ 152 h 202"/>
                <a:gd name="T70" fmla="*/ 66 w 119"/>
                <a:gd name="T71" fmla="*/ 158 h 202"/>
                <a:gd name="T72" fmla="*/ 79 w 119"/>
                <a:gd name="T73" fmla="*/ 154 h 202"/>
                <a:gd name="T74" fmla="*/ 60 w 119"/>
                <a:gd name="T75"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202">
                  <a:moveTo>
                    <a:pt x="99" y="153"/>
                  </a:moveTo>
                  <a:cubicBezTo>
                    <a:pt x="99" y="155"/>
                    <a:pt x="99" y="155"/>
                    <a:pt x="99" y="155"/>
                  </a:cubicBezTo>
                  <a:cubicBezTo>
                    <a:pt x="95" y="152"/>
                    <a:pt x="88" y="149"/>
                    <a:pt x="80" y="147"/>
                  </a:cubicBezTo>
                  <a:cubicBezTo>
                    <a:pt x="84" y="96"/>
                    <a:pt x="84" y="96"/>
                    <a:pt x="84" y="96"/>
                  </a:cubicBezTo>
                  <a:cubicBezTo>
                    <a:pt x="85" y="93"/>
                    <a:pt x="86" y="91"/>
                    <a:pt x="87" y="89"/>
                  </a:cubicBezTo>
                  <a:cubicBezTo>
                    <a:pt x="87" y="88"/>
                    <a:pt x="87" y="88"/>
                    <a:pt x="87" y="88"/>
                  </a:cubicBezTo>
                  <a:cubicBezTo>
                    <a:pt x="87" y="88"/>
                    <a:pt x="88" y="80"/>
                    <a:pt x="89" y="69"/>
                  </a:cubicBezTo>
                  <a:cubicBezTo>
                    <a:pt x="92" y="31"/>
                    <a:pt x="92" y="31"/>
                    <a:pt x="92" y="31"/>
                  </a:cubicBezTo>
                  <a:cubicBezTo>
                    <a:pt x="92" y="31"/>
                    <a:pt x="92" y="31"/>
                    <a:pt x="92" y="31"/>
                  </a:cubicBezTo>
                  <a:cubicBezTo>
                    <a:pt x="92" y="30"/>
                    <a:pt x="93" y="29"/>
                    <a:pt x="93" y="29"/>
                  </a:cubicBezTo>
                  <a:cubicBezTo>
                    <a:pt x="95" y="27"/>
                    <a:pt x="94" y="78"/>
                    <a:pt x="93" y="86"/>
                  </a:cubicBezTo>
                  <a:cubicBezTo>
                    <a:pt x="95" y="87"/>
                    <a:pt x="99" y="86"/>
                    <a:pt x="103" y="84"/>
                  </a:cubicBezTo>
                  <a:cubicBezTo>
                    <a:pt x="106" y="73"/>
                    <a:pt x="110" y="21"/>
                    <a:pt x="109" y="16"/>
                  </a:cubicBezTo>
                  <a:cubicBezTo>
                    <a:pt x="108" y="13"/>
                    <a:pt x="90" y="0"/>
                    <a:pt x="76" y="2"/>
                  </a:cubicBezTo>
                  <a:cubicBezTo>
                    <a:pt x="76" y="2"/>
                    <a:pt x="75" y="2"/>
                    <a:pt x="74" y="3"/>
                  </a:cubicBezTo>
                  <a:cubicBezTo>
                    <a:pt x="66" y="36"/>
                    <a:pt x="66" y="36"/>
                    <a:pt x="66" y="36"/>
                  </a:cubicBezTo>
                  <a:cubicBezTo>
                    <a:pt x="63" y="12"/>
                    <a:pt x="63" y="12"/>
                    <a:pt x="63" y="12"/>
                  </a:cubicBezTo>
                  <a:cubicBezTo>
                    <a:pt x="64" y="9"/>
                    <a:pt x="64" y="9"/>
                    <a:pt x="64" y="9"/>
                  </a:cubicBezTo>
                  <a:cubicBezTo>
                    <a:pt x="62" y="6"/>
                    <a:pt x="62" y="6"/>
                    <a:pt x="62" y="6"/>
                  </a:cubicBezTo>
                  <a:cubicBezTo>
                    <a:pt x="58" y="6"/>
                    <a:pt x="58" y="6"/>
                    <a:pt x="58" y="6"/>
                  </a:cubicBezTo>
                  <a:cubicBezTo>
                    <a:pt x="57" y="9"/>
                    <a:pt x="57" y="9"/>
                    <a:pt x="57" y="9"/>
                  </a:cubicBezTo>
                  <a:cubicBezTo>
                    <a:pt x="58" y="11"/>
                    <a:pt x="58" y="11"/>
                    <a:pt x="58" y="11"/>
                  </a:cubicBezTo>
                  <a:cubicBezTo>
                    <a:pt x="54" y="34"/>
                    <a:pt x="54" y="34"/>
                    <a:pt x="54" y="34"/>
                  </a:cubicBezTo>
                  <a:cubicBezTo>
                    <a:pt x="54" y="36"/>
                    <a:pt x="54" y="36"/>
                    <a:pt x="54" y="36"/>
                  </a:cubicBezTo>
                  <a:cubicBezTo>
                    <a:pt x="45" y="2"/>
                    <a:pt x="45" y="2"/>
                    <a:pt x="45" y="2"/>
                  </a:cubicBezTo>
                  <a:cubicBezTo>
                    <a:pt x="45" y="2"/>
                    <a:pt x="44" y="2"/>
                    <a:pt x="44" y="2"/>
                  </a:cubicBezTo>
                  <a:cubicBezTo>
                    <a:pt x="29" y="4"/>
                    <a:pt x="11" y="9"/>
                    <a:pt x="10" y="19"/>
                  </a:cubicBezTo>
                  <a:cubicBezTo>
                    <a:pt x="9" y="24"/>
                    <a:pt x="12" y="73"/>
                    <a:pt x="14" y="84"/>
                  </a:cubicBezTo>
                  <a:cubicBezTo>
                    <a:pt x="19" y="87"/>
                    <a:pt x="24" y="86"/>
                    <a:pt x="26" y="86"/>
                  </a:cubicBezTo>
                  <a:cubicBezTo>
                    <a:pt x="26" y="79"/>
                    <a:pt x="23" y="28"/>
                    <a:pt x="24" y="29"/>
                  </a:cubicBezTo>
                  <a:cubicBezTo>
                    <a:pt x="25" y="29"/>
                    <a:pt x="25" y="30"/>
                    <a:pt x="26" y="30"/>
                  </a:cubicBezTo>
                  <a:cubicBezTo>
                    <a:pt x="26" y="30"/>
                    <a:pt x="26" y="30"/>
                    <a:pt x="26" y="30"/>
                  </a:cubicBezTo>
                  <a:cubicBezTo>
                    <a:pt x="28" y="59"/>
                    <a:pt x="28" y="59"/>
                    <a:pt x="28" y="59"/>
                  </a:cubicBezTo>
                  <a:cubicBezTo>
                    <a:pt x="29" y="76"/>
                    <a:pt x="30" y="88"/>
                    <a:pt x="30" y="88"/>
                  </a:cubicBezTo>
                  <a:cubicBezTo>
                    <a:pt x="31" y="89"/>
                    <a:pt x="31" y="89"/>
                    <a:pt x="31" y="89"/>
                  </a:cubicBezTo>
                  <a:cubicBezTo>
                    <a:pt x="31" y="91"/>
                    <a:pt x="32" y="93"/>
                    <a:pt x="34" y="95"/>
                  </a:cubicBezTo>
                  <a:cubicBezTo>
                    <a:pt x="38" y="148"/>
                    <a:pt x="38" y="148"/>
                    <a:pt x="38" y="148"/>
                  </a:cubicBezTo>
                  <a:cubicBezTo>
                    <a:pt x="36" y="148"/>
                    <a:pt x="35" y="149"/>
                    <a:pt x="33" y="149"/>
                  </a:cubicBezTo>
                  <a:cubicBezTo>
                    <a:pt x="22" y="131"/>
                    <a:pt x="22" y="131"/>
                    <a:pt x="22" y="131"/>
                  </a:cubicBezTo>
                  <a:cubicBezTo>
                    <a:pt x="19" y="133"/>
                    <a:pt x="19" y="133"/>
                    <a:pt x="19" y="133"/>
                  </a:cubicBezTo>
                  <a:cubicBezTo>
                    <a:pt x="31" y="150"/>
                    <a:pt x="31" y="150"/>
                    <a:pt x="31" y="150"/>
                  </a:cubicBezTo>
                  <a:cubicBezTo>
                    <a:pt x="21" y="154"/>
                    <a:pt x="15" y="160"/>
                    <a:pt x="15" y="166"/>
                  </a:cubicBezTo>
                  <a:cubicBezTo>
                    <a:pt x="15" y="169"/>
                    <a:pt x="16" y="171"/>
                    <a:pt x="17" y="173"/>
                  </a:cubicBezTo>
                  <a:cubicBezTo>
                    <a:pt x="0" y="177"/>
                    <a:pt x="0" y="177"/>
                    <a:pt x="0" y="177"/>
                  </a:cubicBezTo>
                  <a:cubicBezTo>
                    <a:pt x="0" y="180"/>
                    <a:pt x="0" y="180"/>
                    <a:pt x="0" y="180"/>
                  </a:cubicBezTo>
                  <a:cubicBezTo>
                    <a:pt x="19" y="175"/>
                    <a:pt x="19" y="175"/>
                    <a:pt x="19" y="175"/>
                  </a:cubicBezTo>
                  <a:cubicBezTo>
                    <a:pt x="26" y="182"/>
                    <a:pt x="39" y="187"/>
                    <a:pt x="57" y="187"/>
                  </a:cubicBezTo>
                  <a:cubicBezTo>
                    <a:pt x="66" y="202"/>
                    <a:pt x="66" y="202"/>
                    <a:pt x="66" y="202"/>
                  </a:cubicBezTo>
                  <a:cubicBezTo>
                    <a:pt x="68" y="200"/>
                    <a:pt x="68" y="200"/>
                    <a:pt x="68" y="200"/>
                  </a:cubicBezTo>
                  <a:cubicBezTo>
                    <a:pt x="60" y="187"/>
                    <a:pt x="60" y="187"/>
                    <a:pt x="60" y="187"/>
                  </a:cubicBezTo>
                  <a:cubicBezTo>
                    <a:pt x="60" y="187"/>
                    <a:pt x="60" y="187"/>
                    <a:pt x="60" y="187"/>
                  </a:cubicBezTo>
                  <a:cubicBezTo>
                    <a:pt x="87" y="187"/>
                    <a:pt x="106" y="178"/>
                    <a:pt x="106" y="166"/>
                  </a:cubicBezTo>
                  <a:cubicBezTo>
                    <a:pt x="106" y="162"/>
                    <a:pt x="104" y="158"/>
                    <a:pt x="100" y="155"/>
                  </a:cubicBezTo>
                  <a:cubicBezTo>
                    <a:pt x="119" y="151"/>
                    <a:pt x="119" y="151"/>
                    <a:pt x="119" y="151"/>
                  </a:cubicBezTo>
                  <a:cubicBezTo>
                    <a:pt x="118" y="148"/>
                    <a:pt x="118" y="148"/>
                    <a:pt x="118" y="148"/>
                  </a:cubicBezTo>
                  <a:lnTo>
                    <a:pt x="99" y="153"/>
                  </a:lnTo>
                  <a:close/>
                  <a:moveTo>
                    <a:pt x="57" y="108"/>
                  </a:moveTo>
                  <a:cubicBezTo>
                    <a:pt x="58" y="108"/>
                    <a:pt x="58" y="108"/>
                    <a:pt x="59" y="108"/>
                  </a:cubicBezTo>
                  <a:cubicBezTo>
                    <a:pt x="59" y="108"/>
                    <a:pt x="60" y="108"/>
                    <a:pt x="60" y="108"/>
                  </a:cubicBezTo>
                  <a:cubicBezTo>
                    <a:pt x="65" y="145"/>
                    <a:pt x="65" y="145"/>
                    <a:pt x="65" y="145"/>
                  </a:cubicBezTo>
                  <a:cubicBezTo>
                    <a:pt x="63" y="145"/>
                    <a:pt x="62" y="145"/>
                    <a:pt x="60" y="145"/>
                  </a:cubicBezTo>
                  <a:cubicBezTo>
                    <a:pt x="58" y="145"/>
                    <a:pt x="55" y="146"/>
                    <a:pt x="53" y="146"/>
                  </a:cubicBezTo>
                  <a:lnTo>
                    <a:pt x="57" y="108"/>
                  </a:lnTo>
                  <a:close/>
                  <a:moveTo>
                    <a:pt x="60" y="181"/>
                  </a:moveTo>
                  <a:cubicBezTo>
                    <a:pt x="38" y="181"/>
                    <a:pt x="21" y="173"/>
                    <a:pt x="21" y="166"/>
                  </a:cubicBezTo>
                  <a:cubicBezTo>
                    <a:pt x="21" y="162"/>
                    <a:pt x="28" y="158"/>
                    <a:pt x="38" y="155"/>
                  </a:cubicBezTo>
                  <a:cubicBezTo>
                    <a:pt x="38" y="158"/>
                    <a:pt x="38" y="158"/>
                    <a:pt x="38" y="158"/>
                  </a:cubicBezTo>
                  <a:cubicBezTo>
                    <a:pt x="52" y="158"/>
                    <a:pt x="52" y="158"/>
                    <a:pt x="52" y="158"/>
                  </a:cubicBezTo>
                  <a:cubicBezTo>
                    <a:pt x="52" y="152"/>
                    <a:pt x="52" y="152"/>
                    <a:pt x="52" y="152"/>
                  </a:cubicBezTo>
                  <a:cubicBezTo>
                    <a:pt x="55" y="152"/>
                    <a:pt x="58" y="152"/>
                    <a:pt x="60" y="152"/>
                  </a:cubicBezTo>
                  <a:cubicBezTo>
                    <a:pt x="62" y="152"/>
                    <a:pt x="64" y="152"/>
                    <a:pt x="66" y="152"/>
                  </a:cubicBezTo>
                  <a:cubicBezTo>
                    <a:pt x="66" y="158"/>
                    <a:pt x="66" y="158"/>
                    <a:pt x="66" y="158"/>
                  </a:cubicBezTo>
                  <a:cubicBezTo>
                    <a:pt x="79" y="158"/>
                    <a:pt x="79" y="158"/>
                    <a:pt x="79" y="158"/>
                  </a:cubicBezTo>
                  <a:cubicBezTo>
                    <a:pt x="79" y="154"/>
                    <a:pt x="79" y="154"/>
                    <a:pt x="79" y="154"/>
                  </a:cubicBezTo>
                  <a:cubicBezTo>
                    <a:pt x="92" y="157"/>
                    <a:pt x="100" y="162"/>
                    <a:pt x="100" y="166"/>
                  </a:cubicBezTo>
                  <a:cubicBezTo>
                    <a:pt x="100" y="173"/>
                    <a:pt x="83" y="181"/>
                    <a:pt x="60" y="181"/>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41" name="Freeform 99"/>
            <p:cNvSpPr>
              <a:spLocks/>
            </p:cNvSpPr>
            <p:nvPr/>
          </p:nvSpPr>
          <p:spPr bwMode="auto">
            <a:xfrm>
              <a:off x="5822951" y="2311400"/>
              <a:ext cx="38100" cy="52388"/>
            </a:xfrm>
            <a:custGeom>
              <a:avLst/>
              <a:gdLst>
                <a:gd name="T0" fmla="*/ 22 w 24"/>
                <a:gd name="T1" fmla="*/ 33 h 33"/>
                <a:gd name="T2" fmla="*/ 24 w 24"/>
                <a:gd name="T3" fmla="*/ 32 h 33"/>
                <a:gd name="T4" fmla="*/ 3 w 24"/>
                <a:gd name="T5" fmla="*/ 0 h 33"/>
                <a:gd name="T6" fmla="*/ 0 w 24"/>
                <a:gd name="T7" fmla="*/ 3 h 33"/>
                <a:gd name="T8" fmla="*/ 22 w 24"/>
                <a:gd name="T9" fmla="*/ 33 h 33"/>
              </a:gdLst>
              <a:ahLst/>
              <a:cxnLst>
                <a:cxn ang="0">
                  <a:pos x="T0" y="T1"/>
                </a:cxn>
                <a:cxn ang="0">
                  <a:pos x="T2" y="T3"/>
                </a:cxn>
                <a:cxn ang="0">
                  <a:pos x="T4" y="T5"/>
                </a:cxn>
                <a:cxn ang="0">
                  <a:pos x="T6" y="T7"/>
                </a:cxn>
                <a:cxn ang="0">
                  <a:pos x="T8" y="T9"/>
                </a:cxn>
              </a:cxnLst>
              <a:rect l="0" t="0" r="r" b="b"/>
              <a:pathLst>
                <a:path w="24" h="33">
                  <a:moveTo>
                    <a:pt x="22" y="33"/>
                  </a:moveTo>
                  <a:lnTo>
                    <a:pt x="24" y="32"/>
                  </a:lnTo>
                  <a:lnTo>
                    <a:pt x="3" y="0"/>
                  </a:lnTo>
                  <a:lnTo>
                    <a:pt x="0" y="3"/>
                  </a:lnTo>
                  <a:lnTo>
                    <a:pt x="22" y="33"/>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42" name="Freeform 100"/>
            <p:cNvSpPr>
              <a:spLocks/>
            </p:cNvSpPr>
            <p:nvPr/>
          </p:nvSpPr>
          <p:spPr bwMode="auto">
            <a:xfrm>
              <a:off x="5756276" y="2212975"/>
              <a:ext cx="36513" cy="52388"/>
            </a:xfrm>
            <a:custGeom>
              <a:avLst/>
              <a:gdLst>
                <a:gd name="T0" fmla="*/ 0 w 23"/>
                <a:gd name="T1" fmla="*/ 1 h 33"/>
                <a:gd name="T2" fmla="*/ 21 w 23"/>
                <a:gd name="T3" fmla="*/ 33 h 33"/>
                <a:gd name="T4" fmla="*/ 23 w 23"/>
                <a:gd name="T5" fmla="*/ 31 h 33"/>
                <a:gd name="T6" fmla="*/ 3 w 23"/>
                <a:gd name="T7" fmla="*/ 0 h 33"/>
                <a:gd name="T8" fmla="*/ 0 w 23"/>
                <a:gd name="T9" fmla="*/ 1 h 33"/>
              </a:gdLst>
              <a:ahLst/>
              <a:cxnLst>
                <a:cxn ang="0">
                  <a:pos x="T0" y="T1"/>
                </a:cxn>
                <a:cxn ang="0">
                  <a:pos x="T2" y="T3"/>
                </a:cxn>
                <a:cxn ang="0">
                  <a:pos x="T4" y="T5"/>
                </a:cxn>
                <a:cxn ang="0">
                  <a:pos x="T6" y="T7"/>
                </a:cxn>
                <a:cxn ang="0">
                  <a:pos x="T8" y="T9"/>
                </a:cxn>
              </a:cxnLst>
              <a:rect l="0" t="0" r="r" b="b"/>
              <a:pathLst>
                <a:path w="23" h="33">
                  <a:moveTo>
                    <a:pt x="0" y="1"/>
                  </a:moveTo>
                  <a:lnTo>
                    <a:pt x="21" y="33"/>
                  </a:lnTo>
                  <a:lnTo>
                    <a:pt x="23" y="31"/>
                  </a:lnTo>
                  <a:lnTo>
                    <a:pt x="3" y="0"/>
                  </a:lnTo>
                  <a:lnTo>
                    <a:pt x="0" y="1"/>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43" name="Freeform 101"/>
            <p:cNvSpPr>
              <a:spLocks/>
            </p:cNvSpPr>
            <p:nvPr/>
          </p:nvSpPr>
          <p:spPr bwMode="auto">
            <a:xfrm>
              <a:off x="5689601" y="2112962"/>
              <a:ext cx="38100" cy="52388"/>
            </a:xfrm>
            <a:custGeom>
              <a:avLst/>
              <a:gdLst>
                <a:gd name="T0" fmla="*/ 0 w 24"/>
                <a:gd name="T1" fmla="*/ 1 h 33"/>
                <a:gd name="T2" fmla="*/ 22 w 24"/>
                <a:gd name="T3" fmla="*/ 33 h 33"/>
                <a:gd name="T4" fmla="*/ 24 w 24"/>
                <a:gd name="T5" fmla="*/ 31 h 33"/>
                <a:gd name="T6" fmla="*/ 3 w 24"/>
                <a:gd name="T7" fmla="*/ 0 h 33"/>
                <a:gd name="T8" fmla="*/ 0 w 24"/>
                <a:gd name="T9" fmla="*/ 1 h 33"/>
              </a:gdLst>
              <a:ahLst/>
              <a:cxnLst>
                <a:cxn ang="0">
                  <a:pos x="T0" y="T1"/>
                </a:cxn>
                <a:cxn ang="0">
                  <a:pos x="T2" y="T3"/>
                </a:cxn>
                <a:cxn ang="0">
                  <a:pos x="T4" y="T5"/>
                </a:cxn>
                <a:cxn ang="0">
                  <a:pos x="T6" y="T7"/>
                </a:cxn>
                <a:cxn ang="0">
                  <a:pos x="T8" y="T9"/>
                </a:cxn>
              </a:cxnLst>
              <a:rect l="0" t="0" r="r" b="b"/>
              <a:pathLst>
                <a:path w="24" h="33">
                  <a:moveTo>
                    <a:pt x="0" y="1"/>
                  </a:moveTo>
                  <a:lnTo>
                    <a:pt x="22" y="33"/>
                  </a:lnTo>
                  <a:lnTo>
                    <a:pt x="24" y="31"/>
                  </a:lnTo>
                  <a:lnTo>
                    <a:pt x="3" y="0"/>
                  </a:lnTo>
                  <a:lnTo>
                    <a:pt x="0" y="1"/>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44" name="Freeform 102"/>
            <p:cNvSpPr>
              <a:spLocks/>
            </p:cNvSpPr>
            <p:nvPr/>
          </p:nvSpPr>
          <p:spPr bwMode="auto">
            <a:xfrm>
              <a:off x="6159501" y="1970087"/>
              <a:ext cx="34925" cy="57150"/>
            </a:xfrm>
            <a:custGeom>
              <a:avLst/>
              <a:gdLst>
                <a:gd name="T0" fmla="*/ 19 w 22"/>
                <a:gd name="T1" fmla="*/ 0 h 36"/>
                <a:gd name="T2" fmla="*/ 0 w 22"/>
                <a:gd name="T3" fmla="*/ 35 h 36"/>
                <a:gd name="T4" fmla="*/ 2 w 22"/>
                <a:gd name="T5" fmla="*/ 36 h 36"/>
                <a:gd name="T6" fmla="*/ 22 w 22"/>
                <a:gd name="T7" fmla="*/ 1 h 36"/>
                <a:gd name="T8" fmla="*/ 19 w 22"/>
                <a:gd name="T9" fmla="*/ 0 h 36"/>
              </a:gdLst>
              <a:ahLst/>
              <a:cxnLst>
                <a:cxn ang="0">
                  <a:pos x="T0" y="T1"/>
                </a:cxn>
                <a:cxn ang="0">
                  <a:pos x="T2" y="T3"/>
                </a:cxn>
                <a:cxn ang="0">
                  <a:pos x="T4" y="T5"/>
                </a:cxn>
                <a:cxn ang="0">
                  <a:pos x="T6" y="T7"/>
                </a:cxn>
                <a:cxn ang="0">
                  <a:pos x="T8" y="T9"/>
                </a:cxn>
              </a:cxnLst>
              <a:rect l="0" t="0" r="r" b="b"/>
              <a:pathLst>
                <a:path w="22" h="36">
                  <a:moveTo>
                    <a:pt x="19" y="0"/>
                  </a:moveTo>
                  <a:lnTo>
                    <a:pt x="0" y="35"/>
                  </a:lnTo>
                  <a:lnTo>
                    <a:pt x="2" y="36"/>
                  </a:lnTo>
                  <a:lnTo>
                    <a:pt x="22" y="1"/>
                  </a:lnTo>
                  <a:lnTo>
                    <a:pt x="19" y="0"/>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45" name="Freeform 103"/>
            <p:cNvSpPr>
              <a:spLocks/>
            </p:cNvSpPr>
            <p:nvPr/>
          </p:nvSpPr>
          <p:spPr bwMode="auto">
            <a:xfrm>
              <a:off x="6294438" y="1825625"/>
              <a:ext cx="26988" cy="15875"/>
            </a:xfrm>
            <a:custGeom>
              <a:avLst/>
              <a:gdLst>
                <a:gd name="T0" fmla="*/ 0 w 17"/>
                <a:gd name="T1" fmla="*/ 8 h 10"/>
                <a:gd name="T2" fmla="*/ 1 w 17"/>
                <a:gd name="T3" fmla="*/ 10 h 10"/>
                <a:gd name="T4" fmla="*/ 17 w 17"/>
                <a:gd name="T5" fmla="*/ 3 h 10"/>
                <a:gd name="T6" fmla="*/ 16 w 17"/>
                <a:gd name="T7" fmla="*/ 0 h 10"/>
                <a:gd name="T8" fmla="*/ 0 w 17"/>
                <a:gd name="T9" fmla="*/ 8 h 10"/>
              </a:gdLst>
              <a:ahLst/>
              <a:cxnLst>
                <a:cxn ang="0">
                  <a:pos x="T0" y="T1"/>
                </a:cxn>
                <a:cxn ang="0">
                  <a:pos x="T2" y="T3"/>
                </a:cxn>
                <a:cxn ang="0">
                  <a:pos x="T4" y="T5"/>
                </a:cxn>
                <a:cxn ang="0">
                  <a:pos x="T6" y="T7"/>
                </a:cxn>
                <a:cxn ang="0">
                  <a:pos x="T8" y="T9"/>
                </a:cxn>
              </a:cxnLst>
              <a:rect l="0" t="0" r="r" b="b"/>
              <a:pathLst>
                <a:path w="17" h="10">
                  <a:moveTo>
                    <a:pt x="0" y="8"/>
                  </a:moveTo>
                  <a:lnTo>
                    <a:pt x="1" y="10"/>
                  </a:lnTo>
                  <a:lnTo>
                    <a:pt x="17" y="3"/>
                  </a:lnTo>
                  <a:lnTo>
                    <a:pt x="16" y="0"/>
                  </a:lnTo>
                  <a:lnTo>
                    <a:pt x="0" y="8"/>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46" name="Freeform 104"/>
            <p:cNvSpPr>
              <a:spLocks/>
            </p:cNvSpPr>
            <p:nvPr/>
          </p:nvSpPr>
          <p:spPr bwMode="auto">
            <a:xfrm>
              <a:off x="6159501" y="1819275"/>
              <a:ext cx="30163" cy="20638"/>
            </a:xfrm>
            <a:custGeom>
              <a:avLst/>
              <a:gdLst>
                <a:gd name="T0" fmla="*/ 0 w 19"/>
                <a:gd name="T1" fmla="*/ 2 h 13"/>
                <a:gd name="T2" fmla="*/ 18 w 19"/>
                <a:gd name="T3" fmla="*/ 13 h 13"/>
                <a:gd name="T4" fmla="*/ 19 w 19"/>
                <a:gd name="T5" fmla="*/ 10 h 13"/>
                <a:gd name="T6" fmla="*/ 2 w 19"/>
                <a:gd name="T7" fmla="*/ 0 h 13"/>
                <a:gd name="T8" fmla="*/ 0 w 19"/>
                <a:gd name="T9" fmla="*/ 2 h 13"/>
              </a:gdLst>
              <a:ahLst/>
              <a:cxnLst>
                <a:cxn ang="0">
                  <a:pos x="T0" y="T1"/>
                </a:cxn>
                <a:cxn ang="0">
                  <a:pos x="T2" y="T3"/>
                </a:cxn>
                <a:cxn ang="0">
                  <a:pos x="T4" y="T5"/>
                </a:cxn>
                <a:cxn ang="0">
                  <a:pos x="T6" y="T7"/>
                </a:cxn>
                <a:cxn ang="0">
                  <a:pos x="T8" y="T9"/>
                </a:cxn>
              </a:cxnLst>
              <a:rect l="0" t="0" r="r" b="b"/>
              <a:pathLst>
                <a:path w="19" h="13">
                  <a:moveTo>
                    <a:pt x="0" y="2"/>
                  </a:moveTo>
                  <a:lnTo>
                    <a:pt x="18" y="13"/>
                  </a:lnTo>
                  <a:lnTo>
                    <a:pt x="19" y="10"/>
                  </a:lnTo>
                  <a:lnTo>
                    <a:pt x="2" y="0"/>
                  </a:lnTo>
                  <a:lnTo>
                    <a:pt x="0" y="2"/>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47" name="Freeform 105"/>
            <p:cNvSpPr>
              <a:spLocks/>
            </p:cNvSpPr>
            <p:nvPr/>
          </p:nvSpPr>
          <p:spPr bwMode="auto">
            <a:xfrm>
              <a:off x="5816601" y="2520950"/>
              <a:ext cx="60325" cy="30163"/>
            </a:xfrm>
            <a:custGeom>
              <a:avLst/>
              <a:gdLst>
                <a:gd name="T0" fmla="*/ 0 w 38"/>
                <a:gd name="T1" fmla="*/ 16 h 19"/>
                <a:gd name="T2" fmla="*/ 1 w 38"/>
                <a:gd name="T3" fmla="*/ 19 h 19"/>
                <a:gd name="T4" fmla="*/ 38 w 38"/>
                <a:gd name="T5" fmla="*/ 4 h 19"/>
                <a:gd name="T6" fmla="*/ 36 w 38"/>
                <a:gd name="T7" fmla="*/ 0 h 19"/>
                <a:gd name="T8" fmla="*/ 0 w 38"/>
                <a:gd name="T9" fmla="*/ 16 h 19"/>
              </a:gdLst>
              <a:ahLst/>
              <a:cxnLst>
                <a:cxn ang="0">
                  <a:pos x="T0" y="T1"/>
                </a:cxn>
                <a:cxn ang="0">
                  <a:pos x="T2" y="T3"/>
                </a:cxn>
                <a:cxn ang="0">
                  <a:pos x="T4" y="T5"/>
                </a:cxn>
                <a:cxn ang="0">
                  <a:pos x="T6" y="T7"/>
                </a:cxn>
                <a:cxn ang="0">
                  <a:pos x="T8" y="T9"/>
                </a:cxn>
              </a:cxnLst>
              <a:rect l="0" t="0" r="r" b="b"/>
              <a:pathLst>
                <a:path w="38" h="19">
                  <a:moveTo>
                    <a:pt x="0" y="16"/>
                  </a:moveTo>
                  <a:lnTo>
                    <a:pt x="1" y="19"/>
                  </a:lnTo>
                  <a:lnTo>
                    <a:pt x="38" y="4"/>
                  </a:lnTo>
                  <a:lnTo>
                    <a:pt x="36" y="0"/>
                  </a:lnTo>
                  <a:lnTo>
                    <a:pt x="0" y="16"/>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grpSp>
      <p:grpSp>
        <p:nvGrpSpPr>
          <p:cNvPr id="48" name="组合 47"/>
          <p:cNvGrpSpPr/>
          <p:nvPr/>
        </p:nvGrpSpPr>
        <p:grpSpPr>
          <a:xfrm>
            <a:off x="1755703" y="1462940"/>
            <a:ext cx="2352064" cy="2264996"/>
            <a:chOff x="4189413" y="2940050"/>
            <a:chExt cx="1249363" cy="1174750"/>
          </a:xfrm>
          <a:solidFill>
            <a:schemeClr val="bg1">
              <a:lumMod val="95000"/>
            </a:schemeClr>
          </a:solidFill>
        </p:grpSpPr>
        <p:sp>
          <p:nvSpPr>
            <p:cNvPr id="49" name="Freeform 7"/>
            <p:cNvSpPr>
              <a:spLocks/>
            </p:cNvSpPr>
            <p:nvPr/>
          </p:nvSpPr>
          <p:spPr bwMode="auto">
            <a:xfrm>
              <a:off x="4189413" y="4114800"/>
              <a:ext cx="38100" cy="0"/>
            </a:xfrm>
            <a:custGeom>
              <a:avLst/>
              <a:gdLst>
                <a:gd name="T0" fmla="*/ 24 w 24"/>
                <a:gd name="T1" fmla="*/ 0 w 24"/>
                <a:gd name="T2" fmla="*/ 24 w 24"/>
              </a:gdLst>
              <a:ahLst/>
              <a:cxnLst>
                <a:cxn ang="0">
                  <a:pos x="T0" y="0"/>
                </a:cxn>
                <a:cxn ang="0">
                  <a:pos x="T1" y="0"/>
                </a:cxn>
                <a:cxn ang="0">
                  <a:pos x="T2" y="0"/>
                </a:cxn>
              </a:cxnLst>
              <a:rect l="0" t="0" r="r" b="b"/>
              <a:pathLst>
                <a:path w="24">
                  <a:moveTo>
                    <a:pt x="24" y="0"/>
                  </a:moveTo>
                  <a:lnTo>
                    <a:pt x="0" y="0"/>
                  </a:lnTo>
                  <a:lnTo>
                    <a:pt x="24" y="0"/>
                  </a:lnTo>
                </a:path>
              </a:pathLst>
            </a:custGeom>
            <a:grpFill/>
            <a:ln w="6350" cap="flat">
              <a:solidFill>
                <a:srgbClr val="D9D9D9"/>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50" name="Freeform 136"/>
            <p:cNvSpPr>
              <a:spLocks/>
            </p:cNvSpPr>
            <p:nvPr/>
          </p:nvSpPr>
          <p:spPr bwMode="auto">
            <a:xfrm>
              <a:off x="4816476" y="2940050"/>
              <a:ext cx="174625" cy="238125"/>
            </a:xfrm>
            <a:custGeom>
              <a:avLst/>
              <a:gdLst>
                <a:gd name="T0" fmla="*/ 4 w 100"/>
                <a:gd name="T1" fmla="*/ 64 h 137"/>
                <a:gd name="T2" fmla="*/ 0 w 100"/>
                <a:gd name="T3" fmla="*/ 80 h 137"/>
                <a:gd name="T4" fmla="*/ 4 w 100"/>
                <a:gd name="T5" fmla="*/ 95 h 137"/>
                <a:gd name="T6" fmla="*/ 7 w 100"/>
                <a:gd name="T7" fmla="*/ 92 h 137"/>
                <a:gd name="T8" fmla="*/ 51 w 100"/>
                <a:gd name="T9" fmla="*/ 137 h 137"/>
                <a:gd name="T10" fmla="*/ 93 w 100"/>
                <a:gd name="T11" fmla="*/ 90 h 137"/>
                <a:gd name="T12" fmla="*/ 96 w 100"/>
                <a:gd name="T13" fmla="*/ 95 h 137"/>
                <a:gd name="T14" fmla="*/ 100 w 100"/>
                <a:gd name="T15" fmla="*/ 79 h 137"/>
                <a:gd name="T16" fmla="*/ 96 w 100"/>
                <a:gd name="T17" fmla="*/ 64 h 137"/>
                <a:gd name="T18" fmla="*/ 95 w 100"/>
                <a:gd name="T19" fmla="*/ 64 h 137"/>
                <a:gd name="T20" fmla="*/ 95 w 100"/>
                <a:gd name="T21" fmla="*/ 51 h 137"/>
                <a:gd name="T22" fmla="*/ 58 w 100"/>
                <a:gd name="T23" fmla="*/ 42 h 137"/>
                <a:gd name="T24" fmla="*/ 63 w 100"/>
                <a:gd name="T25" fmla="*/ 45 h 137"/>
                <a:gd name="T26" fmla="*/ 99 w 100"/>
                <a:gd name="T27" fmla="*/ 33 h 137"/>
                <a:gd name="T28" fmla="*/ 18 w 100"/>
                <a:gd name="T29" fmla="*/ 25 h 137"/>
                <a:gd name="T30" fmla="*/ 2 w 100"/>
                <a:gd name="T31" fmla="*/ 35 h 137"/>
                <a:gd name="T32" fmla="*/ 13 w 100"/>
                <a:gd name="T33" fmla="*/ 35 h 137"/>
                <a:gd name="T34" fmla="*/ 6 w 100"/>
                <a:gd name="T35" fmla="*/ 57 h 137"/>
                <a:gd name="T36" fmla="*/ 5 w 100"/>
                <a:gd name="T37" fmla="*/ 65 h 137"/>
                <a:gd name="T38" fmla="*/ 4 w 100"/>
                <a:gd name="T39" fmla="*/ 6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 h="137">
                  <a:moveTo>
                    <a:pt x="4" y="64"/>
                  </a:moveTo>
                  <a:cubicBezTo>
                    <a:pt x="2" y="64"/>
                    <a:pt x="0" y="71"/>
                    <a:pt x="0" y="80"/>
                  </a:cubicBezTo>
                  <a:cubicBezTo>
                    <a:pt x="0" y="88"/>
                    <a:pt x="2" y="95"/>
                    <a:pt x="4" y="95"/>
                  </a:cubicBezTo>
                  <a:cubicBezTo>
                    <a:pt x="5" y="95"/>
                    <a:pt x="6" y="94"/>
                    <a:pt x="7" y="92"/>
                  </a:cubicBezTo>
                  <a:cubicBezTo>
                    <a:pt x="14" y="118"/>
                    <a:pt x="38" y="137"/>
                    <a:pt x="51" y="137"/>
                  </a:cubicBezTo>
                  <a:cubicBezTo>
                    <a:pt x="67" y="137"/>
                    <a:pt x="90" y="119"/>
                    <a:pt x="93" y="90"/>
                  </a:cubicBezTo>
                  <a:cubicBezTo>
                    <a:pt x="94" y="93"/>
                    <a:pt x="95" y="95"/>
                    <a:pt x="96" y="95"/>
                  </a:cubicBezTo>
                  <a:cubicBezTo>
                    <a:pt x="98" y="95"/>
                    <a:pt x="100" y="88"/>
                    <a:pt x="100" y="79"/>
                  </a:cubicBezTo>
                  <a:cubicBezTo>
                    <a:pt x="100" y="71"/>
                    <a:pt x="98" y="64"/>
                    <a:pt x="96" y="64"/>
                  </a:cubicBezTo>
                  <a:cubicBezTo>
                    <a:pt x="96" y="64"/>
                    <a:pt x="95" y="64"/>
                    <a:pt x="95" y="64"/>
                  </a:cubicBezTo>
                  <a:cubicBezTo>
                    <a:pt x="95" y="60"/>
                    <a:pt x="95" y="56"/>
                    <a:pt x="95" y="51"/>
                  </a:cubicBezTo>
                  <a:cubicBezTo>
                    <a:pt x="87" y="57"/>
                    <a:pt x="73" y="49"/>
                    <a:pt x="58" y="42"/>
                  </a:cubicBezTo>
                  <a:cubicBezTo>
                    <a:pt x="60" y="43"/>
                    <a:pt x="62" y="44"/>
                    <a:pt x="63" y="45"/>
                  </a:cubicBezTo>
                  <a:cubicBezTo>
                    <a:pt x="89" y="57"/>
                    <a:pt x="99" y="33"/>
                    <a:pt x="99" y="33"/>
                  </a:cubicBezTo>
                  <a:cubicBezTo>
                    <a:pt x="99" y="33"/>
                    <a:pt x="68" y="0"/>
                    <a:pt x="18" y="25"/>
                  </a:cubicBezTo>
                  <a:cubicBezTo>
                    <a:pt x="13" y="27"/>
                    <a:pt x="7" y="33"/>
                    <a:pt x="2" y="35"/>
                  </a:cubicBezTo>
                  <a:cubicBezTo>
                    <a:pt x="2" y="35"/>
                    <a:pt x="6" y="35"/>
                    <a:pt x="13" y="35"/>
                  </a:cubicBezTo>
                  <a:cubicBezTo>
                    <a:pt x="7" y="38"/>
                    <a:pt x="4" y="45"/>
                    <a:pt x="6" y="57"/>
                  </a:cubicBezTo>
                  <a:cubicBezTo>
                    <a:pt x="5" y="59"/>
                    <a:pt x="5" y="62"/>
                    <a:pt x="5" y="65"/>
                  </a:cubicBezTo>
                  <a:cubicBezTo>
                    <a:pt x="5" y="65"/>
                    <a:pt x="5" y="64"/>
                    <a:pt x="4" y="64"/>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51" name="Freeform 137"/>
            <p:cNvSpPr>
              <a:spLocks noEditPoints="1"/>
            </p:cNvSpPr>
            <p:nvPr/>
          </p:nvSpPr>
          <p:spPr bwMode="auto">
            <a:xfrm>
              <a:off x="4705351" y="3170238"/>
              <a:ext cx="400050" cy="328613"/>
            </a:xfrm>
            <a:custGeom>
              <a:avLst/>
              <a:gdLst>
                <a:gd name="T0" fmla="*/ 203 w 229"/>
                <a:gd name="T1" fmla="*/ 123 h 188"/>
                <a:gd name="T2" fmla="*/ 225 w 229"/>
                <a:gd name="T3" fmla="*/ 39 h 188"/>
                <a:gd name="T4" fmla="*/ 150 w 229"/>
                <a:gd name="T5" fmla="*/ 4 h 188"/>
                <a:gd name="T6" fmla="*/ 145 w 229"/>
                <a:gd name="T7" fmla="*/ 6 h 188"/>
                <a:gd name="T8" fmla="*/ 128 w 229"/>
                <a:gd name="T9" fmla="*/ 78 h 188"/>
                <a:gd name="T10" fmla="*/ 122 w 229"/>
                <a:gd name="T11" fmla="*/ 25 h 188"/>
                <a:gd name="T12" fmla="*/ 124 w 229"/>
                <a:gd name="T13" fmla="*/ 19 h 188"/>
                <a:gd name="T14" fmla="*/ 120 w 229"/>
                <a:gd name="T15" fmla="*/ 12 h 188"/>
                <a:gd name="T16" fmla="*/ 111 w 229"/>
                <a:gd name="T17" fmla="*/ 12 h 188"/>
                <a:gd name="T18" fmla="*/ 107 w 229"/>
                <a:gd name="T19" fmla="*/ 19 h 188"/>
                <a:gd name="T20" fmla="*/ 109 w 229"/>
                <a:gd name="T21" fmla="*/ 24 h 188"/>
                <a:gd name="T22" fmla="*/ 102 w 229"/>
                <a:gd name="T23" fmla="*/ 74 h 188"/>
                <a:gd name="T24" fmla="*/ 102 w 229"/>
                <a:gd name="T25" fmla="*/ 77 h 188"/>
                <a:gd name="T26" fmla="*/ 81 w 229"/>
                <a:gd name="T27" fmla="*/ 4 h 188"/>
                <a:gd name="T28" fmla="*/ 78 w 229"/>
                <a:gd name="T29" fmla="*/ 4 h 188"/>
                <a:gd name="T30" fmla="*/ 2 w 229"/>
                <a:gd name="T31" fmla="*/ 42 h 188"/>
                <a:gd name="T32" fmla="*/ 16 w 229"/>
                <a:gd name="T33" fmla="*/ 139 h 188"/>
                <a:gd name="T34" fmla="*/ 43 w 229"/>
                <a:gd name="T35" fmla="*/ 137 h 188"/>
                <a:gd name="T36" fmla="*/ 48 w 229"/>
                <a:gd name="T37" fmla="*/ 188 h 188"/>
                <a:gd name="T38" fmla="*/ 176 w 229"/>
                <a:gd name="T39" fmla="*/ 188 h 188"/>
                <a:gd name="T40" fmla="*/ 180 w 229"/>
                <a:gd name="T41" fmla="*/ 148 h 188"/>
                <a:gd name="T42" fmla="*/ 181 w 229"/>
                <a:gd name="T43" fmla="*/ 135 h 188"/>
                <a:gd name="T44" fmla="*/ 198 w 229"/>
                <a:gd name="T45" fmla="*/ 139 h 188"/>
                <a:gd name="T46" fmla="*/ 203 w 229"/>
                <a:gd name="T47" fmla="*/ 123 h 188"/>
                <a:gd name="T48" fmla="*/ 182 w 229"/>
                <a:gd name="T49" fmla="*/ 61 h 188"/>
                <a:gd name="T50" fmla="*/ 184 w 229"/>
                <a:gd name="T51" fmla="*/ 63 h 188"/>
                <a:gd name="T52" fmla="*/ 182 w 229"/>
                <a:gd name="T53" fmla="*/ 61 h 188"/>
                <a:gd name="T54" fmla="*/ 46 w 229"/>
                <a:gd name="T55" fmla="*/ 98 h 188"/>
                <a:gd name="T56" fmla="*/ 100 w 229"/>
                <a:gd name="T57" fmla="*/ 94 h 188"/>
                <a:gd name="T58" fmla="*/ 105 w 229"/>
                <a:gd name="T59" fmla="*/ 93 h 188"/>
                <a:gd name="T60" fmla="*/ 114 w 229"/>
                <a:gd name="T61" fmla="*/ 93 h 188"/>
                <a:gd name="T62" fmla="*/ 145 w 229"/>
                <a:gd name="T63" fmla="*/ 92 h 188"/>
                <a:gd name="T64" fmla="*/ 125 w 229"/>
                <a:gd name="T65" fmla="*/ 94 h 188"/>
                <a:gd name="T66" fmla="*/ 123 w 229"/>
                <a:gd name="T67" fmla="*/ 95 h 188"/>
                <a:gd name="T68" fmla="*/ 113 w 229"/>
                <a:gd name="T69" fmla="*/ 96 h 188"/>
                <a:gd name="T70" fmla="*/ 27 w 229"/>
                <a:gd name="T71" fmla="*/ 109 h 188"/>
                <a:gd name="T72" fmla="*/ 43 w 229"/>
                <a:gd name="T73" fmla="*/ 100 h 188"/>
                <a:gd name="T74" fmla="*/ 46 w 229"/>
                <a:gd name="T75" fmla="*/ 98 h 188"/>
                <a:gd name="T76" fmla="*/ 113 w 229"/>
                <a:gd name="T77" fmla="*/ 118 h 188"/>
                <a:gd name="T78" fmla="*/ 108 w 229"/>
                <a:gd name="T79" fmla="*/ 118 h 188"/>
                <a:gd name="T80" fmla="*/ 98 w 229"/>
                <a:gd name="T81" fmla="*/ 119 h 188"/>
                <a:gd name="T82" fmla="*/ 109 w 229"/>
                <a:gd name="T83" fmla="*/ 115 h 188"/>
                <a:gd name="T84" fmla="*/ 115 w 229"/>
                <a:gd name="T85" fmla="*/ 113 h 188"/>
                <a:gd name="T86" fmla="*/ 118 w 229"/>
                <a:gd name="T87" fmla="*/ 111 h 188"/>
                <a:gd name="T88" fmla="*/ 182 w 229"/>
                <a:gd name="T89" fmla="*/ 104 h 188"/>
                <a:gd name="T90" fmla="*/ 193 w 229"/>
                <a:gd name="T91" fmla="*/ 102 h 188"/>
                <a:gd name="T92" fmla="*/ 197 w 229"/>
                <a:gd name="T93" fmla="*/ 106 h 188"/>
                <a:gd name="T94" fmla="*/ 198 w 229"/>
                <a:gd name="T95" fmla="*/ 107 h 188"/>
                <a:gd name="T96" fmla="*/ 113 w 229"/>
                <a:gd name="T97" fmla="*/ 11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188">
                  <a:moveTo>
                    <a:pt x="203" y="123"/>
                  </a:moveTo>
                  <a:cubicBezTo>
                    <a:pt x="215" y="92"/>
                    <a:pt x="229" y="58"/>
                    <a:pt x="225" y="39"/>
                  </a:cubicBezTo>
                  <a:cubicBezTo>
                    <a:pt x="225" y="26"/>
                    <a:pt x="183" y="0"/>
                    <a:pt x="150" y="4"/>
                  </a:cubicBezTo>
                  <a:cubicBezTo>
                    <a:pt x="150" y="4"/>
                    <a:pt x="148" y="5"/>
                    <a:pt x="145" y="6"/>
                  </a:cubicBezTo>
                  <a:cubicBezTo>
                    <a:pt x="128" y="78"/>
                    <a:pt x="128" y="78"/>
                    <a:pt x="128" y="78"/>
                  </a:cubicBezTo>
                  <a:cubicBezTo>
                    <a:pt x="122" y="25"/>
                    <a:pt x="122" y="25"/>
                    <a:pt x="122" y="25"/>
                  </a:cubicBezTo>
                  <a:cubicBezTo>
                    <a:pt x="124" y="19"/>
                    <a:pt x="124" y="19"/>
                    <a:pt x="124" y="19"/>
                  </a:cubicBezTo>
                  <a:cubicBezTo>
                    <a:pt x="120" y="12"/>
                    <a:pt x="120" y="12"/>
                    <a:pt x="120" y="12"/>
                  </a:cubicBezTo>
                  <a:cubicBezTo>
                    <a:pt x="111" y="12"/>
                    <a:pt x="111" y="12"/>
                    <a:pt x="111" y="12"/>
                  </a:cubicBezTo>
                  <a:cubicBezTo>
                    <a:pt x="107" y="19"/>
                    <a:pt x="107" y="19"/>
                    <a:pt x="107" y="19"/>
                  </a:cubicBezTo>
                  <a:cubicBezTo>
                    <a:pt x="109" y="24"/>
                    <a:pt x="109" y="24"/>
                    <a:pt x="109" y="24"/>
                  </a:cubicBezTo>
                  <a:cubicBezTo>
                    <a:pt x="102" y="74"/>
                    <a:pt x="102" y="74"/>
                    <a:pt x="102" y="74"/>
                  </a:cubicBezTo>
                  <a:cubicBezTo>
                    <a:pt x="102" y="77"/>
                    <a:pt x="102" y="77"/>
                    <a:pt x="102" y="77"/>
                  </a:cubicBezTo>
                  <a:cubicBezTo>
                    <a:pt x="81" y="4"/>
                    <a:pt x="81" y="4"/>
                    <a:pt x="81" y="4"/>
                  </a:cubicBezTo>
                  <a:cubicBezTo>
                    <a:pt x="80" y="4"/>
                    <a:pt x="79" y="4"/>
                    <a:pt x="78" y="4"/>
                  </a:cubicBezTo>
                  <a:cubicBezTo>
                    <a:pt x="45" y="8"/>
                    <a:pt x="4" y="20"/>
                    <a:pt x="2" y="42"/>
                  </a:cubicBezTo>
                  <a:cubicBezTo>
                    <a:pt x="0" y="52"/>
                    <a:pt x="11" y="115"/>
                    <a:pt x="16" y="139"/>
                  </a:cubicBezTo>
                  <a:cubicBezTo>
                    <a:pt x="22" y="142"/>
                    <a:pt x="34" y="140"/>
                    <a:pt x="43" y="137"/>
                  </a:cubicBezTo>
                  <a:cubicBezTo>
                    <a:pt x="46" y="163"/>
                    <a:pt x="48" y="183"/>
                    <a:pt x="48" y="188"/>
                  </a:cubicBezTo>
                  <a:cubicBezTo>
                    <a:pt x="176" y="188"/>
                    <a:pt x="176" y="188"/>
                    <a:pt x="176" y="188"/>
                  </a:cubicBezTo>
                  <a:cubicBezTo>
                    <a:pt x="176" y="184"/>
                    <a:pt x="178" y="169"/>
                    <a:pt x="180" y="148"/>
                  </a:cubicBezTo>
                  <a:cubicBezTo>
                    <a:pt x="181" y="135"/>
                    <a:pt x="181" y="135"/>
                    <a:pt x="181" y="135"/>
                  </a:cubicBezTo>
                  <a:cubicBezTo>
                    <a:pt x="198" y="139"/>
                    <a:pt x="198" y="139"/>
                    <a:pt x="198" y="139"/>
                  </a:cubicBezTo>
                  <a:lnTo>
                    <a:pt x="203" y="123"/>
                  </a:lnTo>
                  <a:close/>
                  <a:moveTo>
                    <a:pt x="182" y="61"/>
                  </a:moveTo>
                  <a:cubicBezTo>
                    <a:pt x="183" y="60"/>
                    <a:pt x="183" y="61"/>
                    <a:pt x="184" y="63"/>
                  </a:cubicBezTo>
                  <a:cubicBezTo>
                    <a:pt x="183" y="63"/>
                    <a:pt x="182" y="62"/>
                    <a:pt x="182" y="61"/>
                  </a:cubicBezTo>
                  <a:close/>
                  <a:moveTo>
                    <a:pt x="46" y="98"/>
                  </a:moveTo>
                  <a:cubicBezTo>
                    <a:pt x="100" y="94"/>
                    <a:pt x="100" y="94"/>
                    <a:pt x="100" y="94"/>
                  </a:cubicBezTo>
                  <a:cubicBezTo>
                    <a:pt x="105" y="93"/>
                    <a:pt x="105" y="93"/>
                    <a:pt x="105" y="93"/>
                  </a:cubicBezTo>
                  <a:cubicBezTo>
                    <a:pt x="114" y="93"/>
                    <a:pt x="114" y="93"/>
                    <a:pt x="114" y="93"/>
                  </a:cubicBezTo>
                  <a:cubicBezTo>
                    <a:pt x="145" y="92"/>
                    <a:pt x="145" y="92"/>
                    <a:pt x="145" y="92"/>
                  </a:cubicBezTo>
                  <a:cubicBezTo>
                    <a:pt x="125" y="94"/>
                    <a:pt x="125" y="94"/>
                    <a:pt x="125" y="94"/>
                  </a:cubicBezTo>
                  <a:cubicBezTo>
                    <a:pt x="123" y="95"/>
                    <a:pt x="123" y="95"/>
                    <a:pt x="123" y="95"/>
                  </a:cubicBezTo>
                  <a:cubicBezTo>
                    <a:pt x="113" y="96"/>
                    <a:pt x="113" y="96"/>
                    <a:pt x="113" y="96"/>
                  </a:cubicBezTo>
                  <a:cubicBezTo>
                    <a:pt x="27" y="109"/>
                    <a:pt x="27" y="109"/>
                    <a:pt x="27" y="109"/>
                  </a:cubicBezTo>
                  <a:cubicBezTo>
                    <a:pt x="43" y="100"/>
                    <a:pt x="43" y="100"/>
                    <a:pt x="43" y="100"/>
                  </a:cubicBezTo>
                  <a:lnTo>
                    <a:pt x="46" y="98"/>
                  </a:lnTo>
                  <a:close/>
                  <a:moveTo>
                    <a:pt x="113" y="118"/>
                  </a:moveTo>
                  <a:cubicBezTo>
                    <a:pt x="108" y="118"/>
                    <a:pt x="108" y="118"/>
                    <a:pt x="108" y="118"/>
                  </a:cubicBezTo>
                  <a:cubicBezTo>
                    <a:pt x="98" y="119"/>
                    <a:pt x="98" y="119"/>
                    <a:pt x="98" y="119"/>
                  </a:cubicBezTo>
                  <a:cubicBezTo>
                    <a:pt x="109" y="115"/>
                    <a:pt x="109" y="115"/>
                    <a:pt x="109" y="115"/>
                  </a:cubicBezTo>
                  <a:cubicBezTo>
                    <a:pt x="115" y="113"/>
                    <a:pt x="115" y="113"/>
                    <a:pt x="115" y="113"/>
                  </a:cubicBezTo>
                  <a:cubicBezTo>
                    <a:pt x="118" y="111"/>
                    <a:pt x="118" y="111"/>
                    <a:pt x="118" y="111"/>
                  </a:cubicBezTo>
                  <a:cubicBezTo>
                    <a:pt x="182" y="104"/>
                    <a:pt x="182" y="104"/>
                    <a:pt x="182" y="104"/>
                  </a:cubicBezTo>
                  <a:cubicBezTo>
                    <a:pt x="193" y="102"/>
                    <a:pt x="193" y="102"/>
                    <a:pt x="193" y="102"/>
                  </a:cubicBezTo>
                  <a:cubicBezTo>
                    <a:pt x="197" y="106"/>
                    <a:pt x="197" y="106"/>
                    <a:pt x="197" y="106"/>
                  </a:cubicBezTo>
                  <a:cubicBezTo>
                    <a:pt x="198" y="107"/>
                    <a:pt x="198" y="107"/>
                    <a:pt x="198" y="107"/>
                  </a:cubicBezTo>
                  <a:lnTo>
                    <a:pt x="113" y="118"/>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52" name="Freeform 138"/>
            <p:cNvSpPr>
              <a:spLocks noEditPoints="1"/>
            </p:cNvSpPr>
            <p:nvPr/>
          </p:nvSpPr>
          <p:spPr bwMode="auto">
            <a:xfrm>
              <a:off x="4343401" y="3576638"/>
              <a:ext cx="396875" cy="327025"/>
            </a:xfrm>
            <a:custGeom>
              <a:avLst/>
              <a:gdLst>
                <a:gd name="T0" fmla="*/ 175 w 228"/>
                <a:gd name="T1" fmla="*/ 188 h 188"/>
                <a:gd name="T2" fmla="*/ 179 w 228"/>
                <a:gd name="T3" fmla="*/ 148 h 188"/>
                <a:gd name="T4" fmla="*/ 180 w 228"/>
                <a:gd name="T5" fmla="*/ 135 h 188"/>
                <a:gd name="T6" fmla="*/ 197 w 228"/>
                <a:gd name="T7" fmla="*/ 139 h 188"/>
                <a:gd name="T8" fmla="*/ 203 w 228"/>
                <a:gd name="T9" fmla="*/ 123 h 188"/>
                <a:gd name="T10" fmla="*/ 225 w 228"/>
                <a:gd name="T11" fmla="*/ 39 h 188"/>
                <a:gd name="T12" fmla="*/ 149 w 228"/>
                <a:gd name="T13" fmla="*/ 4 h 188"/>
                <a:gd name="T14" fmla="*/ 145 w 228"/>
                <a:gd name="T15" fmla="*/ 6 h 188"/>
                <a:gd name="T16" fmla="*/ 128 w 228"/>
                <a:gd name="T17" fmla="*/ 78 h 188"/>
                <a:gd name="T18" fmla="*/ 121 w 228"/>
                <a:gd name="T19" fmla="*/ 25 h 188"/>
                <a:gd name="T20" fmla="*/ 123 w 228"/>
                <a:gd name="T21" fmla="*/ 19 h 188"/>
                <a:gd name="T22" fmla="*/ 119 w 228"/>
                <a:gd name="T23" fmla="*/ 12 h 188"/>
                <a:gd name="T24" fmla="*/ 110 w 228"/>
                <a:gd name="T25" fmla="*/ 12 h 188"/>
                <a:gd name="T26" fmla="*/ 106 w 228"/>
                <a:gd name="T27" fmla="*/ 19 h 188"/>
                <a:gd name="T28" fmla="*/ 108 w 228"/>
                <a:gd name="T29" fmla="*/ 24 h 188"/>
                <a:gd name="T30" fmla="*/ 101 w 228"/>
                <a:gd name="T31" fmla="*/ 74 h 188"/>
                <a:gd name="T32" fmla="*/ 101 w 228"/>
                <a:gd name="T33" fmla="*/ 77 h 188"/>
                <a:gd name="T34" fmla="*/ 80 w 228"/>
                <a:gd name="T35" fmla="*/ 4 h 188"/>
                <a:gd name="T36" fmla="*/ 77 w 228"/>
                <a:gd name="T37" fmla="*/ 4 h 188"/>
                <a:gd name="T38" fmla="*/ 2 w 228"/>
                <a:gd name="T39" fmla="*/ 41 h 188"/>
                <a:gd name="T40" fmla="*/ 16 w 228"/>
                <a:gd name="T41" fmla="*/ 139 h 188"/>
                <a:gd name="T42" fmla="*/ 43 w 228"/>
                <a:gd name="T43" fmla="*/ 137 h 188"/>
                <a:gd name="T44" fmla="*/ 48 w 228"/>
                <a:gd name="T45" fmla="*/ 188 h 188"/>
                <a:gd name="T46" fmla="*/ 175 w 228"/>
                <a:gd name="T47" fmla="*/ 188 h 188"/>
                <a:gd name="T48" fmla="*/ 181 w 228"/>
                <a:gd name="T49" fmla="*/ 61 h 188"/>
                <a:gd name="T50" fmla="*/ 183 w 228"/>
                <a:gd name="T51" fmla="*/ 63 h 188"/>
                <a:gd name="T52" fmla="*/ 181 w 228"/>
                <a:gd name="T53" fmla="*/ 61 h 188"/>
                <a:gd name="T54" fmla="*/ 193 w 228"/>
                <a:gd name="T55" fmla="*/ 102 h 188"/>
                <a:gd name="T56" fmla="*/ 196 w 228"/>
                <a:gd name="T57" fmla="*/ 106 h 188"/>
                <a:gd name="T58" fmla="*/ 197 w 228"/>
                <a:gd name="T59" fmla="*/ 107 h 188"/>
                <a:gd name="T60" fmla="*/ 112 w 228"/>
                <a:gd name="T61" fmla="*/ 117 h 188"/>
                <a:gd name="T62" fmla="*/ 107 w 228"/>
                <a:gd name="T63" fmla="*/ 118 h 188"/>
                <a:gd name="T64" fmla="*/ 97 w 228"/>
                <a:gd name="T65" fmla="*/ 119 h 188"/>
                <a:gd name="T66" fmla="*/ 108 w 228"/>
                <a:gd name="T67" fmla="*/ 115 h 188"/>
                <a:gd name="T68" fmla="*/ 114 w 228"/>
                <a:gd name="T69" fmla="*/ 113 h 188"/>
                <a:gd name="T70" fmla="*/ 118 w 228"/>
                <a:gd name="T71" fmla="*/ 111 h 188"/>
                <a:gd name="T72" fmla="*/ 181 w 228"/>
                <a:gd name="T73" fmla="*/ 104 h 188"/>
                <a:gd name="T74" fmla="*/ 193 w 228"/>
                <a:gd name="T75" fmla="*/ 102 h 188"/>
                <a:gd name="T76" fmla="*/ 45 w 228"/>
                <a:gd name="T77" fmla="*/ 98 h 188"/>
                <a:gd name="T78" fmla="*/ 100 w 228"/>
                <a:gd name="T79" fmla="*/ 94 h 188"/>
                <a:gd name="T80" fmla="*/ 104 w 228"/>
                <a:gd name="T81" fmla="*/ 93 h 188"/>
                <a:gd name="T82" fmla="*/ 113 w 228"/>
                <a:gd name="T83" fmla="*/ 93 h 188"/>
                <a:gd name="T84" fmla="*/ 144 w 228"/>
                <a:gd name="T85" fmla="*/ 91 h 188"/>
                <a:gd name="T86" fmla="*/ 124 w 228"/>
                <a:gd name="T87" fmla="*/ 94 h 188"/>
                <a:gd name="T88" fmla="*/ 122 w 228"/>
                <a:gd name="T89" fmla="*/ 95 h 188"/>
                <a:gd name="T90" fmla="*/ 112 w 228"/>
                <a:gd name="T91" fmla="*/ 96 h 188"/>
                <a:gd name="T92" fmla="*/ 26 w 228"/>
                <a:gd name="T93" fmla="*/ 109 h 188"/>
                <a:gd name="T94" fmla="*/ 43 w 228"/>
                <a:gd name="T95" fmla="*/ 100 h 188"/>
                <a:gd name="T96" fmla="*/ 45 w 228"/>
                <a:gd name="T97" fmla="*/ 9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8" h="188">
                  <a:moveTo>
                    <a:pt x="175" y="188"/>
                  </a:moveTo>
                  <a:cubicBezTo>
                    <a:pt x="176" y="184"/>
                    <a:pt x="177" y="169"/>
                    <a:pt x="179" y="148"/>
                  </a:cubicBezTo>
                  <a:cubicBezTo>
                    <a:pt x="180" y="135"/>
                    <a:pt x="180" y="135"/>
                    <a:pt x="180" y="135"/>
                  </a:cubicBezTo>
                  <a:cubicBezTo>
                    <a:pt x="197" y="139"/>
                    <a:pt x="197" y="139"/>
                    <a:pt x="197" y="139"/>
                  </a:cubicBezTo>
                  <a:cubicBezTo>
                    <a:pt x="203" y="123"/>
                    <a:pt x="203" y="123"/>
                    <a:pt x="203" y="123"/>
                  </a:cubicBezTo>
                  <a:cubicBezTo>
                    <a:pt x="214" y="92"/>
                    <a:pt x="228" y="58"/>
                    <a:pt x="225" y="39"/>
                  </a:cubicBezTo>
                  <a:cubicBezTo>
                    <a:pt x="224" y="26"/>
                    <a:pt x="182" y="0"/>
                    <a:pt x="149" y="4"/>
                  </a:cubicBezTo>
                  <a:cubicBezTo>
                    <a:pt x="149" y="4"/>
                    <a:pt x="147" y="5"/>
                    <a:pt x="145" y="6"/>
                  </a:cubicBezTo>
                  <a:cubicBezTo>
                    <a:pt x="128" y="78"/>
                    <a:pt x="128" y="78"/>
                    <a:pt x="128" y="78"/>
                  </a:cubicBezTo>
                  <a:cubicBezTo>
                    <a:pt x="121" y="25"/>
                    <a:pt x="121" y="25"/>
                    <a:pt x="121" y="25"/>
                  </a:cubicBezTo>
                  <a:cubicBezTo>
                    <a:pt x="123" y="19"/>
                    <a:pt x="123" y="19"/>
                    <a:pt x="123" y="19"/>
                  </a:cubicBezTo>
                  <a:cubicBezTo>
                    <a:pt x="119" y="12"/>
                    <a:pt x="119" y="12"/>
                    <a:pt x="119" y="12"/>
                  </a:cubicBezTo>
                  <a:cubicBezTo>
                    <a:pt x="110" y="12"/>
                    <a:pt x="110" y="12"/>
                    <a:pt x="110" y="12"/>
                  </a:cubicBezTo>
                  <a:cubicBezTo>
                    <a:pt x="106" y="19"/>
                    <a:pt x="106" y="19"/>
                    <a:pt x="106" y="19"/>
                  </a:cubicBezTo>
                  <a:cubicBezTo>
                    <a:pt x="108" y="24"/>
                    <a:pt x="108" y="24"/>
                    <a:pt x="108" y="24"/>
                  </a:cubicBezTo>
                  <a:cubicBezTo>
                    <a:pt x="101" y="74"/>
                    <a:pt x="101" y="74"/>
                    <a:pt x="101" y="74"/>
                  </a:cubicBezTo>
                  <a:cubicBezTo>
                    <a:pt x="101" y="77"/>
                    <a:pt x="101" y="77"/>
                    <a:pt x="101" y="77"/>
                  </a:cubicBezTo>
                  <a:cubicBezTo>
                    <a:pt x="80" y="4"/>
                    <a:pt x="80" y="4"/>
                    <a:pt x="80" y="4"/>
                  </a:cubicBezTo>
                  <a:cubicBezTo>
                    <a:pt x="79" y="4"/>
                    <a:pt x="78" y="4"/>
                    <a:pt x="77" y="4"/>
                  </a:cubicBezTo>
                  <a:cubicBezTo>
                    <a:pt x="44" y="8"/>
                    <a:pt x="3" y="20"/>
                    <a:pt x="2" y="41"/>
                  </a:cubicBezTo>
                  <a:cubicBezTo>
                    <a:pt x="0" y="52"/>
                    <a:pt x="11" y="115"/>
                    <a:pt x="16" y="139"/>
                  </a:cubicBezTo>
                  <a:cubicBezTo>
                    <a:pt x="22" y="142"/>
                    <a:pt x="33" y="140"/>
                    <a:pt x="43" y="137"/>
                  </a:cubicBezTo>
                  <a:cubicBezTo>
                    <a:pt x="45" y="163"/>
                    <a:pt x="47" y="183"/>
                    <a:pt x="48" y="188"/>
                  </a:cubicBezTo>
                  <a:lnTo>
                    <a:pt x="175" y="188"/>
                  </a:lnTo>
                  <a:close/>
                  <a:moveTo>
                    <a:pt x="181" y="61"/>
                  </a:moveTo>
                  <a:cubicBezTo>
                    <a:pt x="182" y="60"/>
                    <a:pt x="183" y="61"/>
                    <a:pt x="183" y="63"/>
                  </a:cubicBezTo>
                  <a:cubicBezTo>
                    <a:pt x="182" y="63"/>
                    <a:pt x="181" y="62"/>
                    <a:pt x="181" y="61"/>
                  </a:cubicBezTo>
                  <a:close/>
                  <a:moveTo>
                    <a:pt x="193" y="102"/>
                  </a:moveTo>
                  <a:cubicBezTo>
                    <a:pt x="196" y="106"/>
                    <a:pt x="196" y="106"/>
                    <a:pt x="196" y="106"/>
                  </a:cubicBezTo>
                  <a:cubicBezTo>
                    <a:pt x="197" y="107"/>
                    <a:pt x="197" y="107"/>
                    <a:pt x="197" y="107"/>
                  </a:cubicBezTo>
                  <a:cubicBezTo>
                    <a:pt x="112" y="117"/>
                    <a:pt x="112" y="117"/>
                    <a:pt x="112" y="117"/>
                  </a:cubicBezTo>
                  <a:cubicBezTo>
                    <a:pt x="107" y="118"/>
                    <a:pt x="107" y="118"/>
                    <a:pt x="107" y="118"/>
                  </a:cubicBezTo>
                  <a:cubicBezTo>
                    <a:pt x="97" y="119"/>
                    <a:pt x="97" y="119"/>
                    <a:pt x="97" y="119"/>
                  </a:cubicBezTo>
                  <a:cubicBezTo>
                    <a:pt x="108" y="115"/>
                    <a:pt x="108" y="115"/>
                    <a:pt x="108" y="115"/>
                  </a:cubicBezTo>
                  <a:cubicBezTo>
                    <a:pt x="114" y="113"/>
                    <a:pt x="114" y="113"/>
                    <a:pt x="114" y="113"/>
                  </a:cubicBezTo>
                  <a:cubicBezTo>
                    <a:pt x="118" y="111"/>
                    <a:pt x="118" y="111"/>
                    <a:pt x="118" y="111"/>
                  </a:cubicBezTo>
                  <a:cubicBezTo>
                    <a:pt x="181" y="104"/>
                    <a:pt x="181" y="104"/>
                    <a:pt x="181" y="104"/>
                  </a:cubicBezTo>
                  <a:lnTo>
                    <a:pt x="193" y="102"/>
                  </a:lnTo>
                  <a:close/>
                  <a:moveTo>
                    <a:pt x="45" y="98"/>
                  </a:moveTo>
                  <a:cubicBezTo>
                    <a:pt x="100" y="94"/>
                    <a:pt x="100" y="94"/>
                    <a:pt x="100" y="94"/>
                  </a:cubicBezTo>
                  <a:cubicBezTo>
                    <a:pt x="104" y="93"/>
                    <a:pt x="104" y="93"/>
                    <a:pt x="104" y="93"/>
                  </a:cubicBezTo>
                  <a:cubicBezTo>
                    <a:pt x="113" y="93"/>
                    <a:pt x="113" y="93"/>
                    <a:pt x="113" y="93"/>
                  </a:cubicBezTo>
                  <a:cubicBezTo>
                    <a:pt x="144" y="91"/>
                    <a:pt x="144" y="91"/>
                    <a:pt x="144" y="91"/>
                  </a:cubicBezTo>
                  <a:cubicBezTo>
                    <a:pt x="124" y="94"/>
                    <a:pt x="124" y="94"/>
                    <a:pt x="124" y="94"/>
                  </a:cubicBezTo>
                  <a:cubicBezTo>
                    <a:pt x="122" y="95"/>
                    <a:pt x="122" y="95"/>
                    <a:pt x="122" y="95"/>
                  </a:cubicBezTo>
                  <a:cubicBezTo>
                    <a:pt x="112" y="96"/>
                    <a:pt x="112" y="96"/>
                    <a:pt x="112" y="96"/>
                  </a:cubicBezTo>
                  <a:cubicBezTo>
                    <a:pt x="26" y="109"/>
                    <a:pt x="26" y="109"/>
                    <a:pt x="26" y="109"/>
                  </a:cubicBezTo>
                  <a:cubicBezTo>
                    <a:pt x="43" y="100"/>
                    <a:pt x="43" y="100"/>
                    <a:pt x="43" y="100"/>
                  </a:cubicBezTo>
                  <a:lnTo>
                    <a:pt x="45" y="98"/>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54" name="Freeform 139"/>
            <p:cNvSpPr>
              <a:spLocks/>
            </p:cNvSpPr>
            <p:nvPr/>
          </p:nvSpPr>
          <p:spPr bwMode="auto">
            <a:xfrm>
              <a:off x="4454526" y="3346450"/>
              <a:ext cx="173038" cy="238125"/>
            </a:xfrm>
            <a:custGeom>
              <a:avLst/>
              <a:gdLst>
                <a:gd name="T0" fmla="*/ 4 w 99"/>
                <a:gd name="T1" fmla="*/ 64 h 137"/>
                <a:gd name="T2" fmla="*/ 0 w 99"/>
                <a:gd name="T3" fmla="*/ 80 h 137"/>
                <a:gd name="T4" fmla="*/ 4 w 99"/>
                <a:gd name="T5" fmla="*/ 95 h 137"/>
                <a:gd name="T6" fmla="*/ 6 w 99"/>
                <a:gd name="T7" fmla="*/ 91 h 137"/>
                <a:gd name="T8" fmla="*/ 50 w 99"/>
                <a:gd name="T9" fmla="*/ 137 h 137"/>
                <a:gd name="T10" fmla="*/ 93 w 99"/>
                <a:gd name="T11" fmla="*/ 90 h 137"/>
                <a:gd name="T12" fmla="*/ 95 w 99"/>
                <a:gd name="T13" fmla="*/ 95 h 137"/>
                <a:gd name="T14" fmla="*/ 99 w 99"/>
                <a:gd name="T15" fmla="*/ 79 h 137"/>
                <a:gd name="T16" fmla="*/ 95 w 99"/>
                <a:gd name="T17" fmla="*/ 64 h 137"/>
                <a:gd name="T18" fmla="*/ 94 w 99"/>
                <a:gd name="T19" fmla="*/ 64 h 137"/>
                <a:gd name="T20" fmla="*/ 94 w 99"/>
                <a:gd name="T21" fmla="*/ 51 h 137"/>
                <a:gd name="T22" fmla="*/ 57 w 99"/>
                <a:gd name="T23" fmla="*/ 42 h 137"/>
                <a:gd name="T24" fmla="*/ 63 w 99"/>
                <a:gd name="T25" fmla="*/ 45 h 137"/>
                <a:gd name="T26" fmla="*/ 98 w 99"/>
                <a:gd name="T27" fmla="*/ 33 h 137"/>
                <a:gd name="T28" fmla="*/ 17 w 99"/>
                <a:gd name="T29" fmla="*/ 25 h 137"/>
                <a:gd name="T30" fmla="*/ 1 w 99"/>
                <a:gd name="T31" fmla="*/ 35 h 137"/>
                <a:gd name="T32" fmla="*/ 12 w 99"/>
                <a:gd name="T33" fmla="*/ 35 h 137"/>
                <a:gd name="T34" fmla="*/ 5 w 99"/>
                <a:gd name="T35" fmla="*/ 57 h 137"/>
                <a:gd name="T36" fmla="*/ 4 w 99"/>
                <a:gd name="T37" fmla="*/ 65 h 137"/>
                <a:gd name="T38" fmla="*/ 4 w 99"/>
                <a:gd name="T39" fmla="*/ 6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9" h="137">
                  <a:moveTo>
                    <a:pt x="4" y="64"/>
                  </a:moveTo>
                  <a:cubicBezTo>
                    <a:pt x="1" y="64"/>
                    <a:pt x="0" y="71"/>
                    <a:pt x="0" y="80"/>
                  </a:cubicBezTo>
                  <a:cubicBezTo>
                    <a:pt x="0" y="88"/>
                    <a:pt x="1" y="95"/>
                    <a:pt x="4" y="95"/>
                  </a:cubicBezTo>
                  <a:cubicBezTo>
                    <a:pt x="5" y="95"/>
                    <a:pt x="6" y="94"/>
                    <a:pt x="6" y="91"/>
                  </a:cubicBezTo>
                  <a:cubicBezTo>
                    <a:pt x="13" y="118"/>
                    <a:pt x="37" y="137"/>
                    <a:pt x="50" y="137"/>
                  </a:cubicBezTo>
                  <a:cubicBezTo>
                    <a:pt x="67" y="137"/>
                    <a:pt x="89" y="119"/>
                    <a:pt x="93" y="90"/>
                  </a:cubicBezTo>
                  <a:cubicBezTo>
                    <a:pt x="93" y="93"/>
                    <a:pt x="94" y="95"/>
                    <a:pt x="95" y="95"/>
                  </a:cubicBezTo>
                  <a:cubicBezTo>
                    <a:pt x="98" y="95"/>
                    <a:pt x="99" y="88"/>
                    <a:pt x="99" y="79"/>
                  </a:cubicBezTo>
                  <a:cubicBezTo>
                    <a:pt x="99" y="71"/>
                    <a:pt x="98" y="64"/>
                    <a:pt x="95" y="64"/>
                  </a:cubicBezTo>
                  <a:cubicBezTo>
                    <a:pt x="95" y="64"/>
                    <a:pt x="95" y="64"/>
                    <a:pt x="94" y="64"/>
                  </a:cubicBezTo>
                  <a:cubicBezTo>
                    <a:pt x="95" y="60"/>
                    <a:pt x="95" y="56"/>
                    <a:pt x="94" y="51"/>
                  </a:cubicBezTo>
                  <a:cubicBezTo>
                    <a:pt x="86" y="57"/>
                    <a:pt x="72" y="49"/>
                    <a:pt x="57" y="42"/>
                  </a:cubicBezTo>
                  <a:cubicBezTo>
                    <a:pt x="59" y="43"/>
                    <a:pt x="61" y="44"/>
                    <a:pt x="63" y="45"/>
                  </a:cubicBezTo>
                  <a:cubicBezTo>
                    <a:pt x="88" y="57"/>
                    <a:pt x="98" y="33"/>
                    <a:pt x="98" y="33"/>
                  </a:cubicBezTo>
                  <a:cubicBezTo>
                    <a:pt x="98" y="33"/>
                    <a:pt x="67" y="0"/>
                    <a:pt x="17" y="25"/>
                  </a:cubicBezTo>
                  <a:cubicBezTo>
                    <a:pt x="13" y="27"/>
                    <a:pt x="6" y="33"/>
                    <a:pt x="1" y="35"/>
                  </a:cubicBezTo>
                  <a:cubicBezTo>
                    <a:pt x="1" y="35"/>
                    <a:pt x="5" y="35"/>
                    <a:pt x="12" y="35"/>
                  </a:cubicBezTo>
                  <a:cubicBezTo>
                    <a:pt x="6" y="38"/>
                    <a:pt x="4" y="45"/>
                    <a:pt x="5" y="57"/>
                  </a:cubicBezTo>
                  <a:cubicBezTo>
                    <a:pt x="4" y="59"/>
                    <a:pt x="4" y="62"/>
                    <a:pt x="4" y="65"/>
                  </a:cubicBezTo>
                  <a:cubicBezTo>
                    <a:pt x="4" y="65"/>
                    <a:pt x="4" y="64"/>
                    <a:pt x="4" y="64"/>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55" name="Freeform 140"/>
            <p:cNvSpPr>
              <a:spLocks noEditPoints="1"/>
            </p:cNvSpPr>
            <p:nvPr/>
          </p:nvSpPr>
          <p:spPr bwMode="auto">
            <a:xfrm>
              <a:off x="5041901" y="3571875"/>
              <a:ext cx="396875" cy="327025"/>
            </a:xfrm>
            <a:custGeom>
              <a:avLst/>
              <a:gdLst>
                <a:gd name="T0" fmla="*/ 149 w 228"/>
                <a:gd name="T1" fmla="*/ 4 h 188"/>
                <a:gd name="T2" fmla="*/ 144 w 228"/>
                <a:gd name="T3" fmla="*/ 6 h 188"/>
                <a:gd name="T4" fmla="*/ 128 w 228"/>
                <a:gd name="T5" fmla="*/ 77 h 188"/>
                <a:gd name="T6" fmla="*/ 121 w 228"/>
                <a:gd name="T7" fmla="*/ 25 h 188"/>
                <a:gd name="T8" fmla="*/ 123 w 228"/>
                <a:gd name="T9" fmla="*/ 19 h 188"/>
                <a:gd name="T10" fmla="*/ 119 w 228"/>
                <a:gd name="T11" fmla="*/ 12 h 188"/>
                <a:gd name="T12" fmla="*/ 110 w 228"/>
                <a:gd name="T13" fmla="*/ 12 h 188"/>
                <a:gd name="T14" fmla="*/ 106 w 228"/>
                <a:gd name="T15" fmla="*/ 19 h 188"/>
                <a:gd name="T16" fmla="*/ 108 w 228"/>
                <a:gd name="T17" fmla="*/ 24 h 188"/>
                <a:gd name="T18" fmla="*/ 101 w 228"/>
                <a:gd name="T19" fmla="*/ 74 h 188"/>
                <a:gd name="T20" fmla="*/ 101 w 228"/>
                <a:gd name="T21" fmla="*/ 77 h 188"/>
                <a:gd name="T22" fmla="*/ 80 w 228"/>
                <a:gd name="T23" fmla="*/ 4 h 188"/>
                <a:gd name="T24" fmla="*/ 77 w 228"/>
                <a:gd name="T25" fmla="*/ 4 h 188"/>
                <a:gd name="T26" fmla="*/ 2 w 228"/>
                <a:gd name="T27" fmla="*/ 41 h 188"/>
                <a:gd name="T28" fmla="*/ 16 w 228"/>
                <a:gd name="T29" fmla="*/ 139 h 188"/>
                <a:gd name="T30" fmla="*/ 43 w 228"/>
                <a:gd name="T31" fmla="*/ 137 h 188"/>
                <a:gd name="T32" fmla="*/ 47 w 228"/>
                <a:gd name="T33" fmla="*/ 188 h 188"/>
                <a:gd name="T34" fmla="*/ 175 w 228"/>
                <a:gd name="T35" fmla="*/ 188 h 188"/>
                <a:gd name="T36" fmla="*/ 179 w 228"/>
                <a:gd name="T37" fmla="*/ 148 h 188"/>
                <a:gd name="T38" fmla="*/ 180 w 228"/>
                <a:gd name="T39" fmla="*/ 135 h 188"/>
                <a:gd name="T40" fmla="*/ 197 w 228"/>
                <a:gd name="T41" fmla="*/ 139 h 188"/>
                <a:gd name="T42" fmla="*/ 202 w 228"/>
                <a:gd name="T43" fmla="*/ 123 h 188"/>
                <a:gd name="T44" fmla="*/ 225 w 228"/>
                <a:gd name="T45" fmla="*/ 39 h 188"/>
                <a:gd name="T46" fmla="*/ 149 w 228"/>
                <a:gd name="T47" fmla="*/ 4 h 188"/>
                <a:gd name="T48" fmla="*/ 181 w 228"/>
                <a:gd name="T49" fmla="*/ 61 h 188"/>
                <a:gd name="T50" fmla="*/ 183 w 228"/>
                <a:gd name="T51" fmla="*/ 63 h 188"/>
                <a:gd name="T52" fmla="*/ 181 w 228"/>
                <a:gd name="T53" fmla="*/ 61 h 188"/>
                <a:gd name="T54" fmla="*/ 45 w 228"/>
                <a:gd name="T55" fmla="*/ 98 h 188"/>
                <a:gd name="T56" fmla="*/ 99 w 228"/>
                <a:gd name="T57" fmla="*/ 94 h 188"/>
                <a:gd name="T58" fmla="*/ 104 w 228"/>
                <a:gd name="T59" fmla="*/ 93 h 188"/>
                <a:gd name="T60" fmla="*/ 113 w 228"/>
                <a:gd name="T61" fmla="*/ 93 h 188"/>
                <a:gd name="T62" fmla="*/ 144 w 228"/>
                <a:gd name="T63" fmla="*/ 91 h 188"/>
                <a:gd name="T64" fmla="*/ 124 w 228"/>
                <a:gd name="T65" fmla="*/ 94 h 188"/>
                <a:gd name="T66" fmla="*/ 122 w 228"/>
                <a:gd name="T67" fmla="*/ 95 h 188"/>
                <a:gd name="T68" fmla="*/ 112 w 228"/>
                <a:gd name="T69" fmla="*/ 96 h 188"/>
                <a:gd name="T70" fmla="*/ 26 w 228"/>
                <a:gd name="T71" fmla="*/ 109 h 188"/>
                <a:gd name="T72" fmla="*/ 42 w 228"/>
                <a:gd name="T73" fmla="*/ 100 h 188"/>
                <a:gd name="T74" fmla="*/ 45 w 228"/>
                <a:gd name="T75" fmla="*/ 98 h 188"/>
                <a:gd name="T76" fmla="*/ 112 w 228"/>
                <a:gd name="T77" fmla="*/ 117 h 188"/>
                <a:gd name="T78" fmla="*/ 107 w 228"/>
                <a:gd name="T79" fmla="*/ 118 h 188"/>
                <a:gd name="T80" fmla="*/ 97 w 228"/>
                <a:gd name="T81" fmla="*/ 119 h 188"/>
                <a:gd name="T82" fmla="*/ 108 w 228"/>
                <a:gd name="T83" fmla="*/ 115 h 188"/>
                <a:gd name="T84" fmla="*/ 114 w 228"/>
                <a:gd name="T85" fmla="*/ 113 h 188"/>
                <a:gd name="T86" fmla="*/ 117 w 228"/>
                <a:gd name="T87" fmla="*/ 111 h 188"/>
                <a:gd name="T88" fmla="*/ 181 w 228"/>
                <a:gd name="T89" fmla="*/ 104 h 188"/>
                <a:gd name="T90" fmla="*/ 192 w 228"/>
                <a:gd name="T91" fmla="*/ 102 h 188"/>
                <a:gd name="T92" fmla="*/ 196 w 228"/>
                <a:gd name="T93" fmla="*/ 106 h 188"/>
                <a:gd name="T94" fmla="*/ 197 w 228"/>
                <a:gd name="T95" fmla="*/ 107 h 188"/>
                <a:gd name="T96" fmla="*/ 112 w 228"/>
                <a:gd name="T97" fmla="*/ 11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8" h="188">
                  <a:moveTo>
                    <a:pt x="149" y="4"/>
                  </a:moveTo>
                  <a:cubicBezTo>
                    <a:pt x="149" y="4"/>
                    <a:pt x="147" y="5"/>
                    <a:pt x="144" y="6"/>
                  </a:cubicBezTo>
                  <a:cubicBezTo>
                    <a:pt x="128" y="77"/>
                    <a:pt x="128" y="77"/>
                    <a:pt x="128" y="77"/>
                  </a:cubicBezTo>
                  <a:cubicBezTo>
                    <a:pt x="121" y="25"/>
                    <a:pt x="121" y="25"/>
                    <a:pt x="121" y="25"/>
                  </a:cubicBezTo>
                  <a:cubicBezTo>
                    <a:pt x="123" y="19"/>
                    <a:pt x="123" y="19"/>
                    <a:pt x="123" y="19"/>
                  </a:cubicBezTo>
                  <a:cubicBezTo>
                    <a:pt x="119" y="12"/>
                    <a:pt x="119" y="12"/>
                    <a:pt x="119" y="12"/>
                  </a:cubicBezTo>
                  <a:cubicBezTo>
                    <a:pt x="110" y="12"/>
                    <a:pt x="110" y="12"/>
                    <a:pt x="110" y="12"/>
                  </a:cubicBezTo>
                  <a:cubicBezTo>
                    <a:pt x="106" y="19"/>
                    <a:pt x="106" y="19"/>
                    <a:pt x="106" y="19"/>
                  </a:cubicBezTo>
                  <a:cubicBezTo>
                    <a:pt x="108" y="24"/>
                    <a:pt x="108" y="24"/>
                    <a:pt x="108" y="24"/>
                  </a:cubicBezTo>
                  <a:cubicBezTo>
                    <a:pt x="101" y="74"/>
                    <a:pt x="101" y="74"/>
                    <a:pt x="101" y="74"/>
                  </a:cubicBezTo>
                  <a:cubicBezTo>
                    <a:pt x="101" y="77"/>
                    <a:pt x="101" y="77"/>
                    <a:pt x="101" y="77"/>
                  </a:cubicBezTo>
                  <a:cubicBezTo>
                    <a:pt x="80" y="4"/>
                    <a:pt x="80" y="4"/>
                    <a:pt x="80" y="4"/>
                  </a:cubicBezTo>
                  <a:cubicBezTo>
                    <a:pt x="79" y="4"/>
                    <a:pt x="78" y="4"/>
                    <a:pt x="77" y="4"/>
                  </a:cubicBezTo>
                  <a:cubicBezTo>
                    <a:pt x="44" y="8"/>
                    <a:pt x="3" y="19"/>
                    <a:pt x="2" y="41"/>
                  </a:cubicBezTo>
                  <a:cubicBezTo>
                    <a:pt x="0" y="52"/>
                    <a:pt x="11" y="114"/>
                    <a:pt x="16" y="139"/>
                  </a:cubicBezTo>
                  <a:cubicBezTo>
                    <a:pt x="22" y="142"/>
                    <a:pt x="33" y="140"/>
                    <a:pt x="43" y="137"/>
                  </a:cubicBezTo>
                  <a:cubicBezTo>
                    <a:pt x="45" y="163"/>
                    <a:pt x="47" y="183"/>
                    <a:pt x="47" y="188"/>
                  </a:cubicBezTo>
                  <a:cubicBezTo>
                    <a:pt x="175" y="188"/>
                    <a:pt x="175" y="188"/>
                    <a:pt x="175" y="188"/>
                  </a:cubicBezTo>
                  <a:cubicBezTo>
                    <a:pt x="175" y="184"/>
                    <a:pt x="177" y="169"/>
                    <a:pt x="179" y="148"/>
                  </a:cubicBezTo>
                  <a:cubicBezTo>
                    <a:pt x="180" y="135"/>
                    <a:pt x="180" y="135"/>
                    <a:pt x="180" y="135"/>
                  </a:cubicBezTo>
                  <a:cubicBezTo>
                    <a:pt x="197" y="139"/>
                    <a:pt x="197" y="139"/>
                    <a:pt x="197" y="139"/>
                  </a:cubicBezTo>
                  <a:cubicBezTo>
                    <a:pt x="202" y="123"/>
                    <a:pt x="202" y="123"/>
                    <a:pt x="202" y="123"/>
                  </a:cubicBezTo>
                  <a:cubicBezTo>
                    <a:pt x="214" y="92"/>
                    <a:pt x="228" y="58"/>
                    <a:pt x="225" y="39"/>
                  </a:cubicBezTo>
                  <a:cubicBezTo>
                    <a:pt x="224" y="26"/>
                    <a:pt x="182" y="0"/>
                    <a:pt x="149" y="4"/>
                  </a:cubicBezTo>
                  <a:close/>
                  <a:moveTo>
                    <a:pt x="181" y="61"/>
                  </a:moveTo>
                  <a:cubicBezTo>
                    <a:pt x="182" y="60"/>
                    <a:pt x="182" y="61"/>
                    <a:pt x="183" y="63"/>
                  </a:cubicBezTo>
                  <a:cubicBezTo>
                    <a:pt x="182" y="63"/>
                    <a:pt x="181" y="62"/>
                    <a:pt x="181" y="61"/>
                  </a:cubicBezTo>
                  <a:close/>
                  <a:moveTo>
                    <a:pt x="45" y="98"/>
                  </a:moveTo>
                  <a:cubicBezTo>
                    <a:pt x="99" y="94"/>
                    <a:pt x="99" y="94"/>
                    <a:pt x="99" y="94"/>
                  </a:cubicBezTo>
                  <a:cubicBezTo>
                    <a:pt x="104" y="93"/>
                    <a:pt x="104" y="93"/>
                    <a:pt x="104" y="93"/>
                  </a:cubicBezTo>
                  <a:cubicBezTo>
                    <a:pt x="113" y="93"/>
                    <a:pt x="113" y="93"/>
                    <a:pt x="113" y="93"/>
                  </a:cubicBezTo>
                  <a:cubicBezTo>
                    <a:pt x="144" y="91"/>
                    <a:pt x="144" y="91"/>
                    <a:pt x="144" y="91"/>
                  </a:cubicBezTo>
                  <a:cubicBezTo>
                    <a:pt x="124" y="94"/>
                    <a:pt x="124" y="94"/>
                    <a:pt x="124" y="94"/>
                  </a:cubicBezTo>
                  <a:cubicBezTo>
                    <a:pt x="122" y="95"/>
                    <a:pt x="122" y="95"/>
                    <a:pt x="122" y="95"/>
                  </a:cubicBezTo>
                  <a:cubicBezTo>
                    <a:pt x="112" y="96"/>
                    <a:pt x="112" y="96"/>
                    <a:pt x="112" y="96"/>
                  </a:cubicBezTo>
                  <a:cubicBezTo>
                    <a:pt x="26" y="109"/>
                    <a:pt x="26" y="109"/>
                    <a:pt x="26" y="109"/>
                  </a:cubicBezTo>
                  <a:cubicBezTo>
                    <a:pt x="42" y="100"/>
                    <a:pt x="42" y="100"/>
                    <a:pt x="42" y="100"/>
                  </a:cubicBezTo>
                  <a:lnTo>
                    <a:pt x="45" y="98"/>
                  </a:lnTo>
                  <a:close/>
                  <a:moveTo>
                    <a:pt x="112" y="117"/>
                  </a:moveTo>
                  <a:cubicBezTo>
                    <a:pt x="107" y="118"/>
                    <a:pt x="107" y="118"/>
                    <a:pt x="107" y="118"/>
                  </a:cubicBezTo>
                  <a:cubicBezTo>
                    <a:pt x="97" y="119"/>
                    <a:pt x="97" y="119"/>
                    <a:pt x="97" y="119"/>
                  </a:cubicBezTo>
                  <a:cubicBezTo>
                    <a:pt x="108" y="115"/>
                    <a:pt x="108" y="115"/>
                    <a:pt x="108" y="115"/>
                  </a:cubicBezTo>
                  <a:cubicBezTo>
                    <a:pt x="114" y="113"/>
                    <a:pt x="114" y="113"/>
                    <a:pt x="114" y="113"/>
                  </a:cubicBezTo>
                  <a:cubicBezTo>
                    <a:pt x="117" y="111"/>
                    <a:pt x="117" y="111"/>
                    <a:pt x="117" y="111"/>
                  </a:cubicBezTo>
                  <a:cubicBezTo>
                    <a:pt x="181" y="104"/>
                    <a:pt x="181" y="104"/>
                    <a:pt x="181" y="104"/>
                  </a:cubicBezTo>
                  <a:cubicBezTo>
                    <a:pt x="192" y="102"/>
                    <a:pt x="192" y="102"/>
                    <a:pt x="192" y="102"/>
                  </a:cubicBezTo>
                  <a:cubicBezTo>
                    <a:pt x="196" y="106"/>
                    <a:pt x="196" y="106"/>
                    <a:pt x="196" y="106"/>
                  </a:cubicBezTo>
                  <a:cubicBezTo>
                    <a:pt x="197" y="107"/>
                    <a:pt x="197" y="107"/>
                    <a:pt x="197" y="107"/>
                  </a:cubicBezTo>
                  <a:lnTo>
                    <a:pt x="112" y="117"/>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56" name="Freeform 141"/>
            <p:cNvSpPr>
              <a:spLocks/>
            </p:cNvSpPr>
            <p:nvPr/>
          </p:nvSpPr>
          <p:spPr bwMode="auto">
            <a:xfrm>
              <a:off x="5151438" y="3341688"/>
              <a:ext cx="174625" cy="238125"/>
            </a:xfrm>
            <a:custGeom>
              <a:avLst/>
              <a:gdLst>
                <a:gd name="T0" fmla="*/ 4 w 100"/>
                <a:gd name="T1" fmla="*/ 64 h 137"/>
                <a:gd name="T2" fmla="*/ 0 w 100"/>
                <a:gd name="T3" fmla="*/ 80 h 137"/>
                <a:gd name="T4" fmla="*/ 4 w 100"/>
                <a:gd name="T5" fmla="*/ 95 h 137"/>
                <a:gd name="T6" fmla="*/ 7 w 100"/>
                <a:gd name="T7" fmla="*/ 91 h 137"/>
                <a:gd name="T8" fmla="*/ 51 w 100"/>
                <a:gd name="T9" fmla="*/ 137 h 137"/>
                <a:gd name="T10" fmla="*/ 93 w 100"/>
                <a:gd name="T11" fmla="*/ 90 h 137"/>
                <a:gd name="T12" fmla="*/ 96 w 100"/>
                <a:gd name="T13" fmla="*/ 95 h 137"/>
                <a:gd name="T14" fmla="*/ 100 w 100"/>
                <a:gd name="T15" fmla="*/ 79 h 137"/>
                <a:gd name="T16" fmla="*/ 96 w 100"/>
                <a:gd name="T17" fmla="*/ 64 h 137"/>
                <a:gd name="T18" fmla="*/ 95 w 100"/>
                <a:gd name="T19" fmla="*/ 64 h 137"/>
                <a:gd name="T20" fmla="*/ 95 w 100"/>
                <a:gd name="T21" fmla="*/ 51 h 137"/>
                <a:gd name="T22" fmla="*/ 58 w 100"/>
                <a:gd name="T23" fmla="*/ 42 h 137"/>
                <a:gd name="T24" fmla="*/ 64 w 100"/>
                <a:gd name="T25" fmla="*/ 45 h 137"/>
                <a:gd name="T26" fmla="*/ 99 w 100"/>
                <a:gd name="T27" fmla="*/ 33 h 137"/>
                <a:gd name="T28" fmla="*/ 18 w 100"/>
                <a:gd name="T29" fmla="*/ 25 h 137"/>
                <a:gd name="T30" fmla="*/ 2 w 100"/>
                <a:gd name="T31" fmla="*/ 35 h 137"/>
                <a:gd name="T32" fmla="*/ 13 w 100"/>
                <a:gd name="T33" fmla="*/ 35 h 137"/>
                <a:gd name="T34" fmla="*/ 6 w 100"/>
                <a:gd name="T35" fmla="*/ 57 h 137"/>
                <a:gd name="T36" fmla="*/ 5 w 100"/>
                <a:gd name="T37" fmla="*/ 65 h 137"/>
                <a:gd name="T38" fmla="*/ 4 w 100"/>
                <a:gd name="T39" fmla="*/ 6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 h="137">
                  <a:moveTo>
                    <a:pt x="4" y="64"/>
                  </a:moveTo>
                  <a:cubicBezTo>
                    <a:pt x="2" y="64"/>
                    <a:pt x="0" y="71"/>
                    <a:pt x="0" y="80"/>
                  </a:cubicBezTo>
                  <a:cubicBezTo>
                    <a:pt x="0" y="88"/>
                    <a:pt x="2" y="95"/>
                    <a:pt x="4" y="95"/>
                  </a:cubicBezTo>
                  <a:cubicBezTo>
                    <a:pt x="5" y="95"/>
                    <a:pt x="6" y="94"/>
                    <a:pt x="7" y="91"/>
                  </a:cubicBezTo>
                  <a:cubicBezTo>
                    <a:pt x="14" y="118"/>
                    <a:pt x="38" y="137"/>
                    <a:pt x="51" y="137"/>
                  </a:cubicBezTo>
                  <a:cubicBezTo>
                    <a:pt x="67" y="137"/>
                    <a:pt x="90" y="119"/>
                    <a:pt x="93" y="90"/>
                  </a:cubicBezTo>
                  <a:cubicBezTo>
                    <a:pt x="94" y="93"/>
                    <a:pt x="95" y="95"/>
                    <a:pt x="96" y="95"/>
                  </a:cubicBezTo>
                  <a:cubicBezTo>
                    <a:pt x="98" y="95"/>
                    <a:pt x="100" y="88"/>
                    <a:pt x="100" y="79"/>
                  </a:cubicBezTo>
                  <a:cubicBezTo>
                    <a:pt x="100" y="71"/>
                    <a:pt x="98" y="64"/>
                    <a:pt x="96" y="64"/>
                  </a:cubicBezTo>
                  <a:cubicBezTo>
                    <a:pt x="96" y="64"/>
                    <a:pt x="96" y="64"/>
                    <a:pt x="95" y="64"/>
                  </a:cubicBezTo>
                  <a:cubicBezTo>
                    <a:pt x="95" y="60"/>
                    <a:pt x="96" y="56"/>
                    <a:pt x="95" y="51"/>
                  </a:cubicBezTo>
                  <a:cubicBezTo>
                    <a:pt x="87" y="57"/>
                    <a:pt x="73" y="49"/>
                    <a:pt x="58" y="42"/>
                  </a:cubicBezTo>
                  <a:cubicBezTo>
                    <a:pt x="60" y="43"/>
                    <a:pt x="62" y="44"/>
                    <a:pt x="64" y="45"/>
                  </a:cubicBezTo>
                  <a:cubicBezTo>
                    <a:pt x="89" y="57"/>
                    <a:pt x="99" y="33"/>
                    <a:pt x="99" y="33"/>
                  </a:cubicBezTo>
                  <a:cubicBezTo>
                    <a:pt x="99" y="33"/>
                    <a:pt x="68" y="0"/>
                    <a:pt x="18" y="25"/>
                  </a:cubicBezTo>
                  <a:cubicBezTo>
                    <a:pt x="13" y="27"/>
                    <a:pt x="7" y="33"/>
                    <a:pt x="2" y="35"/>
                  </a:cubicBezTo>
                  <a:cubicBezTo>
                    <a:pt x="2" y="35"/>
                    <a:pt x="6" y="35"/>
                    <a:pt x="13" y="35"/>
                  </a:cubicBezTo>
                  <a:cubicBezTo>
                    <a:pt x="7" y="38"/>
                    <a:pt x="4" y="45"/>
                    <a:pt x="6" y="57"/>
                  </a:cubicBezTo>
                  <a:cubicBezTo>
                    <a:pt x="5" y="59"/>
                    <a:pt x="5" y="62"/>
                    <a:pt x="5" y="65"/>
                  </a:cubicBezTo>
                  <a:cubicBezTo>
                    <a:pt x="5" y="64"/>
                    <a:pt x="5" y="64"/>
                    <a:pt x="4" y="64"/>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sp>
          <p:nvSpPr>
            <p:cNvPr id="57" name="Freeform 142"/>
            <p:cNvSpPr>
              <a:spLocks/>
            </p:cNvSpPr>
            <p:nvPr/>
          </p:nvSpPr>
          <p:spPr bwMode="auto">
            <a:xfrm>
              <a:off x="4776788" y="3638550"/>
              <a:ext cx="215900" cy="163513"/>
            </a:xfrm>
            <a:custGeom>
              <a:avLst/>
              <a:gdLst>
                <a:gd name="T0" fmla="*/ 47 w 136"/>
                <a:gd name="T1" fmla="*/ 0 h 103"/>
                <a:gd name="T2" fmla="*/ 47 w 136"/>
                <a:gd name="T3" fmla="*/ 61 h 103"/>
                <a:gd name="T4" fmla="*/ 0 w 136"/>
                <a:gd name="T5" fmla="*/ 61 h 103"/>
                <a:gd name="T6" fmla="*/ 0 w 136"/>
                <a:gd name="T7" fmla="*/ 103 h 103"/>
                <a:gd name="T8" fmla="*/ 136 w 136"/>
                <a:gd name="T9" fmla="*/ 103 h 103"/>
                <a:gd name="T10" fmla="*/ 136 w 136"/>
                <a:gd name="T11" fmla="*/ 61 h 103"/>
                <a:gd name="T12" fmla="*/ 89 w 136"/>
                <a:gd name="T13" fmla="*/ 61 h 103"/>
                <a:gd name="T14" fmla="*/ 89 w 136"/>
                <a:gd name="T15" fmla="*/ 0 h 103"/>
                <a:gd name="T16" fmla="*/ 47 w 136"/>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03">
                  <a:moveTo>
                    <a:pt x="47" y="0"/>
                  </a:moveTo>
                  <a:lnTo>
                    <a:pt x="47" y="61"/>
                  </a:lnTo>
                  <a:lnTo>
                    <a:pt x="0" y="61"/>
                  </a:lnTo>
                  <a:lnTo>
                    <a:pt x="0" y="103"/>
                  </a:lnTo>
                  <a:lnTo>
                    <a:pt x="136" y="103"/>
                  </a:lnTo>
                  <a:lnTo>
                    <a:pt x="136" y="61"/>
                  </a:lnTo>
                  <a:lnTo>
                    <a:pt x="89" y="61"/>
                  </a:lnTo>
                  <a:lnTo>
                    <a:pt x="89" y="0"/>
                  </a:lnTo>
                  <a:lnTo>
                    <a:pt x="47" y="0"/>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424953"/>
                </a:solidFill>
              </a:endParaRPr>
            </a:p>
          </p:txBody>
        </p:sp>
      </p:grpSp>
      <p:sp>
        <p:nvSpPr>
          <p:cNvPr id="58" name="TextBox 57"/>
          <p:cNvSpPr txBox="1"/>
          <p:nvPr/>
        </p:nvSpPr>
        <p:spPr>
          <a:xfrm>
            <a:off x="365758" y="5009374"/>
            <a:ext cx="5416062" cy="830997"/>
          </a:xfrm>
          <a:prstGeom prst="rect">
            <a:avLst/>
          </a:prstGeom>
          <a:noFill/>
        </p:spPr>
        <p:txBody>
          <a:bodyPr wrap="square" rtlCol="0">
            <a:spAutoFit/>
          </a:bodyPr>
          <a:lstStyle/>
          <a:p>
            <a:pPr algn="ctr"/>
            <a:r>
              <a:rPr lang="zh-CN" altLang="en-US" sz="2400" b="1" dirty="0" smtClean="0">
                <a:solidFill>
                  <a:srgbClr val="FF3300"/>
                </a:solidFill>
                <a:latin typeface="微软雅黑" pitchFamily="34" charset="-122"/>
                <a:ea typeface="微软雅黑" pitchFamily="34" charset="-122"/>
              </a:rPr>
              <a:t>通过移动端平台的多种功能</a:t>
            </a:r>
            <a:endParaRPr lang="en-US" altLang="zh-CN" sz="2400" b="1" dirty="0" smtClean="0">
              <a:solidFill>
                <a:srgbClr val="FF3300"/>
              </a:solidFill>
              <a:latin typeface="微软雅黑" pitchFamily="34" charset="-122"/>
              <a:ea typeface="微软雅黑" pitchFamily="34" charset="-122"/>
            </a:endParaRPr>
          </a:p>
          <a:p>
            <a:pPr algn="ctr"/>
            <a:r>
              <a:rPr lang="zh-CN" altLang="en-US" sz="2400" b="1" dirty="0" smtClean="0">
                <a:solidFill>
                  <a:srgbClr val="FF3300"/>
                </a:solidFill>
                <a:latin typeface="微软雅黑" pitchFamily="34" charset="-122"/>
                <a:ea typeface="微软雅黑" pitchFamily="34" charset="-122"/>
              </a:rPr>
              <a:t>获取更多的用户</a:t>
            </a:r>
            <a:endParaRPr lang="zh-CN" altLang="en-US" sz="2400" b="1" dirty="0">
              <a:solidFill>
                <a:srgbClr val="FF3300"/>
              </a:solidFill>
              <a:latin typeface="微软雅黑" pitchFamily="34" charset="-122"/>
              <a:ea typeface="微软雅黑" pitchFamily="34" charset="-122"/>
            </a:endParaRPr>
          </a:p>
        </p:txBody>
      </p:sp>
      <p:sp>
        <p:nvSpPr>
          <p:cNvPr id="59" name="TextBox 58"/>
          <p:cNvSpPr txBox="1"/>
          <p:nvPr/>
        </p:nvSpPr>
        <p:spPr>
          <a:xfrm>
            <a:off x="801859" y="3587260"/>
            <a:ext cx="4670474" cy="1338828"/>
          </a:xfrm>
          <a:prstGeom prst="rect">
            <a:avLst/>
          </a:prstGeom>
          <a:noFill/>
        </p:spPr>
        <p:txBody>
          <a:bodyPr wrap="square" rtlCol="0">
            <a:spAutoFit/>
          </a:bodyPr>
          <a:lstStyle/>
          <a:p>
            <a:pPr>
              <a:lnSpc>
                <a:spcPct val="150000"/>
              </a:lnSpc>
              <a:buFont typeface="Wingdings" pitchFamily="2" charset="2"/>
              <a:buChar char="ü"/>
            </a:pPr>
            <a:r>
              <a:rPr lang="en-US" altLang="zh-CN" sz="1800" dirty="0" smtClean="0">
                <a:solidFill>
                  <a:schemeClr val="bg1">
                    <a:lumMod val="95000"/>
                  </a:schemeClr>
                </a:solidFill>
                <a:latin typeface="微软雅黑" pitchFamily="34" charset="-122"/>
                <a:ea typeface="微软雅黑" pitchFamily="34" charset="-122"/>
              </a:rPr>
              <a:t>  </a:t>
            </a:r>
            <a:r>
              <a:rPr lang="zh-CN" altLang="en-US" sz="1800" dirty="0" smtClean="0">
                <a:solidFill>
                  <a:schemeClr val="bg1">
                    <a:lumMod val="95000"/>
                  </a:schemeClr>
                </a:solidFill>
                <a:latin typeface="微软雅黑" pitchFamily="34" charset="-122"/>
                <a:ea typeface="微软雅黑" pitchFamily="34" charset="-122"/>
              </a:rPr>
              <a:t>卡片可能遗忘，但手机基本随身携带</a:t>
            </a:r>
            <a:endParaRPr lang="en-US" altLang="zh-CN" sz="1800" dirty="0" smtClean="0">
              <a:solidFill>
                <a:schemeClr val="bg1">
                  <a:lumMod val="95000"/>
                </a:schemeClr>
              </a:solidFill>
              <a:latin typeface="微软雅黑" pitchFamily="34" charset="-122"/>
              <a:ea typeface="微软雅黑" pitchFamily="34" charset="-122"/>
            </a:endParaRPr>
          </a:p>
          <a:p>
            <a:pPr>
              <a:lnSpc>
                <a:spcPct val="150000"/>
              </a:lnSpc>
              <a:buFont typeface="Wingdings" pitchFamily="2" charset="2"/>
              <a:buChar char="ü"/>
            </a:pPr>
            <a:r>
              <a:rPr lang="en-US" altLang="zh-CN" sz="1800" dirty="0" smtClean="0">
                <a:solidFill>
                  <a:schemeClr val="bg1">
                    <a:lumMod val="95000"/>
                  </a:schemeClr>
                </a:solidFill>
                <a:latin typeface="微软雅黑" pitchFamily="34" charset="-122"/>
                <a:ea typeface="微软雅黑" pitchFamily="34" charset="-122"/>
              </a:rPr>
              <a:t>   </a:t>
            </a:r>
            <a:r>
              <a:rPr lang="zh-CN" altLang="en-US" sz="1800" dirty="0" smtClean="0">
                <a:solidFill>
                  <a:schemeClr val="bg1">
                    <a:lumMod val="95000"/>
                  </a:schemeClr>
                </a:solidFill>
                <a:latin typeface="微软雅黑" pitchFamily="34" charset="-122"/>
                <a:ea typeface="微软雅黑" pitchFamily="34" charset="-122"/>
              </a:rPr>
              <a:t>微信、</a:t>
            </a:r>
            <a:r>
              <a:rPr lang="en-US" altLang="zh-CN" sz="1800" dirty="0" smtClean="0">
                <a:solidFill>
                  <a:schemeClr val="bg1">
                    <a:lumMod val="95000"/>
                  </a:schemeClr>
                </a:solidFill>
                <a:latin typeface="微软雅黑" pitchFamily="34" charset="-122"/>
                <a:ea typeface="微软雅黑" pitchFamily="34" charset="-122"/>
              </a:rPr>
              <a:t>QQ</a:t>
            </a:r>
            <a:r>
              <a:rPr lang="zh-CN" altLang="en-US" sz="1800" dirty="0" smtClean="0">
                <a:solidFill>
                  <a:schemeClr val="bg1">
                    <a:lumMod val="95000"/>
                  </a:schemeClr>
                </a:solidFill>
                <a:latin typeface="微软雅黑" pitchFamily="34" charset="-122"/>
                <a:ea typeface="微软雅黑" pitchFamily="34" charset="-122"/>
              </a:rPr>
              <a:t>快速充值，免去排队时间</a:t>
            </a:r>
            <a:endParaRPr lang="en-US" altLang="zh-CN" sz="1800" dirty="0" smtClean="0">
              <a:solidFill>
                <a:schemeClr val="bg1">
                  <a:lumMod val="95000"/>
                </a:schemeClr>
              </a:solidFill>
              <a:latin typeface="微软雅黑" pitchFamily="34" charset="-122"/>
              <a:ea typeface="微软雅黑" pitchFamily="34" charset="-122"/>
            </a:endParaRPr>
          </a:p>
          <a:p>
            <a:pPr>
              <a:lnSpc>
                <a:spcPct val="150000"/>
              </a:lnSpc>
              <a:buFont typeface="Wingdings" pitchFamily="2" charset="2"/>
              <a:buChar char="ü"/>
            </a:pPr>
            <a:r>
              <a:rPr lang="en-US" altLang="zh-CN" sz="1800" dirty="0" smtClean="0">
                <a:solidFill>
                  <a:schemeClr val="bg1">
                    <a:lumMod val="95000"/>
                  </a:schemeClr>
                </a:solidFill>
                <a:latin typeface="微软雅黑" pitchFamily="34" charset="-122"/>
                <a:ea typeface="微软雅黑" pitchFamily="34" charset="-122"/>
              </a:rPr>
              <a:t>   </a:t>
            </a:r>
            <a:r>
              <a:rPr lang="zh-CN" altLang="en-US" sz="1800" dirty="0" smtClean="0">
                <a:solidFill>
                  <a:schemeClr val="bg1">
                    <a:lumMod val="95000"/>
                  </a:schemeClr>
                </a:solidFill>
                <a:latin typeface="微软雅黑" pitchFamily="34" charset="-122"/>
                <a:ea typeface="微软雅黑" pitchFamily="34" charset="-122"/>
              </a:rPr>
              <a:t>集成多种功能，出行、消费、便民服务</a:t>
            </a:r>
            <a:endParaRPr lang="zh-CN" altLang="en-US" sz="1800" dirty="0">
              <a:solidFill>
                <a:schemeClr val="bg1">
                  <a:lumMod val="95000"/>
                </a:schemeClr>
              </a:solidFill>
              <a:latin typeface="微软雅黑" pitchFamily="34" charset="-122"/>
              <a:ea typeface="微软雅黑" pitchFamily="34" charset="-122"/>
            </a:endParaRPr>
          </a:p>
        </p:txBody>
      </p:sp>
      <p:sp>
        <p:nvSpPr>
          <p:cNvPr id="60" name="TextBox 59"/>
          <p:cNvSpPr txBox="1"/>
          <p:nvPr/>
        </p:nvSpPr>
        <p:spPr>
          <a:xfrm>
            <a:off x="6370314" y="3739664"/>
            <a:ext cx="4670474" cy="874407"/>
          </a:xfrm>
          <a:prstGeom prst="rect">
            <a:avLst/>
          </a:prstGeom>
          <a:noFill/>
        </p:spPr>
        <p:txBody>
          <a:bodyPr wrap="square" rtlCol="0">
            <a:spAutoFit/>
          </a:bodyPr>
          <a:lstStyle/>
          <a:p>
            <a:pPr algn="ctr">
              <a:lnSpc>
                <a:spcPct val="150000"/>
              </a:lnSpc>
              <a:buFont typeface="Wingdings" pitchFamily="2" charset="2"/>
              <a:buChar char="ü"/>
            </a:pPr>
            <a:r>
              <a:rPr lang="en-US" altLang="zh-CN" sz="1800" dirty="0" smtClean="0">
                <a:solidFill>
                  <a:schemeClr val="bg1">
                    <a:lumMod val="95000"/>
                  </a:schemeClr>
                </a:solidFill>
                <a:latin typeface="微软雅黑" pitchFamily="34" charset="-122"/>
                <a:ea typeface="微软雅黑" pitchFamily="34" charset="-122"/>
              </a:rPr>
              <a:t>  </a:t>
            </a:r>
            <a:r>
              <a:rPr lang="zh-CN" altLang="en-US" sz="1800" dirty="0" smtClean="0">
                <a:solidFill>
                  <a:schemeClr val="bg1">
                    <a:lumMod val="95000"/>
                  </a:schemeClr>
                </a:solidFill>
                <a:latin typeface="微软雅黑" pitchFamily="34" charset="-122"/>
                <a:ea typeface="微软雅黑" pitchFamily="34" charset="-122"/>
              </a:rPr>
              <a:t>用户出行轨迹</a:t>
            </a:r>
            <a:endParaRPr lang="en-US" altLang="zh-CN" sz="1800" dirty="0" smtClean="0">
              <a:solidFill>
                <a:schemeClr val="bg1">
                  <a:lumMod val="95000"/>
                </a:schemeClr>
              </a:solidFill>
              <a:latin typeface="微软雅黑" pitchFamily="34" charset="-122"/>
              <a:ea typeface="微软雅黑" pitchFamily="34" charset="-122"/>
            </a:endParaRPr>
          </a:p>
          <a:p>
            <a:pPr algn="ctr">
              <a:lnSpc>
                <a:spcPct val="150000"/>
              </a:lnSpc>
              <a:buFont typeface="Wingdings" pitchFamily="2" charset="2"/>
              <a:buChar char="ü"/>
            </a:pPr>
            <a:r>
              <a:rPr lang="en-US" altLang="zh-CN" sz="1800" dirty="0" smtClean="0">
                <a:solidFill>
                  <a:schemeClr val="bg1">
                    <a:lumMod val="95000"/>
                  </a:schemeClr>
                </a:solidFill>
                <a:latin typeface="微软雅黑" pitchFamily="34" charset="-122"/>
                <a:ea typeface="微软雅黑" pitchFamily="34" charset="-122"/>
              </a:rPr>
              <a:t>  </a:t>
            </a:r>
            <a:r>
              <a:rPr lang="zh-CN" altLang="en-US" sz="1800" dirty="0" smtClean="0">
                <a:solidFill>
                  <a:schemeClr val="bg1">
                    <a:lumMod val="95000"/>
                  </a:schemeClr>
                </a:solidFill>
                <a:latin typeface="微软雅黑" pitchFamily="34" charset="-122"/>
                <a:ea typeface="微软雅黑" pitchFamily="34" charset="-122"/>
              </a:rPr>
              <a:t>用户消费轨迹</a:t>
            </a:r>
            <a:endParaRPr lang="en-US" altLang="zh-CN" sz="1800" dirty="0" smtClean="0">
              <a:solidFill>
                <a:schemeClr val="bg1">
                  <a:lumMod val="95000"/>
                </a:schemeClr>
              </a:solidFill>
              <a:latin typeface="微软雅黑" pitchFamily="34" charset="-122"/>
              <a:ea typeface="微软雅黑" pitchFamily="34" charset="-122"/>
            </a:endParaRPr>
          </a:p>
        </p:txBody>
      </p:sp>
      <p:sp>
        <p:nvSpPr>
          <p:cNvPr id="61" name="TextBox 60"/>
          <p:cNvSpPr txBox="1"/>
          <p:nvPr/>
        </p:nvSpPr>
        <p:spPr>
          <a:xfrm>
            <a:off x="6342178" y="4978893"/>
            <a:ext cx="5416062" cy="830997"/>
          </a:xfrm>
          <a:prstGeom prst="rect">
            <a:avLst/>
          </a:prstGeom>
          <a:noFill/>
        </p:spPr>
        <p:txBody>
          <a:bodyPr wrap="square" rtlCol="0">
            <a:spAutoFit/>
          </a:bodyPr>
          <a:lstStyle/>
          <a:p>
            <a:pPr algn="ctr"/>
            <a:r>
              <a:rPr lang="zh-CN" altLang="en-US" sz="2400" b="1" dirty="0" smtClean="0">
                <a:solidFill>
                  <a:srgbClr val="FF3300"/>
                </a:solidFill>
                <a:latin typeface="微软雅黑" pitchFamily="34" charset="-122"/>
                <a:ea typeface="微软雅黑" pitchFamily="34" charset="-122"/>
              </a:rPr>
              <a:t>运用腾讯大数据分析功能</a:t>
            </a:r>
            <a:endParaRPr lang="en-US" altLang="zh-CN" sz="2400" b="1" dirty="0" smtClean="0">
              <a:solidFill>
                <a:srgbClr val="FF3300"/>
              </a:solidFill>
              <a:latin typeface="微软雅黑" pitchFamily="34" charset="-122"/>
              <a:ea typeface="微软雅黑" pitchFamily="34" charset="-122"/>
            </a:endParaRPr>
          </a:p>
          <a:p>
            <a:pPr algn="ctr"/>
            <a:r>
              <a:rPr lang="zh-CN" altLang="en-US" sz="2400" b="1" dirty="0" smtClean="0">
                <a:solidFill>
                  <a:srgbClr val="FF3300"/>
                </a:solidFill>
                <a:latin typeface="微软雅黑" pitchFamily="34" charset="-122"/>
                <a:ea typeface="微软雅黑" pitchFamily="34" charset="-122"/>
              </a:rPr>
              <a:t>提供更完善的服务</a:t>
            </a:r>
            <a:endParaRPr lang="zh-CN" altLang="en-US" sz="2400" b="1" dirty="0">
              <a:solidFill>
                <a:srgbClr val="FF33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3201918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4" name="KSO_Shape"/>
          <p:cNvSpPr/>
          <p:nvPr/>
        </p:nvSpPr>
        <p:spPr>
          <a:xfrm>
            <a:off x="1505244" y="1575582"/>
            <a:ext cx="2785429" cy="4754881"/>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zh-CN" altLang="en-US" dirty="0">
              <a:solidFill>
                <a:schemeClr val="tx1"/>
              </a:solidFill>
            </a:endParaRPr>
          </a:p>
        </p:txBody>
      </p:sp>
      <p:pic>
        <p:nvPicPr>
          <p:cNvPr id="3076" name="Picture 4" descr="http://img.taopic.com/uploads/allimg/140323/318744-140323203I167.jpg"/>
          <p:cNvPicPr>
            <a:picLocks noChangeAspect="1" noChangeArrowheads="1"/>
          </p:cNvPicPr>
          <p:nvPr/>
        </p:nvPicPr>
        <p:blipFill>
          <a:blip r:embed="rId4"/>
          <a:srcRect/>
          <a:stretch>
            <a:fillRect/>
          </a:stretch>
        </p:blipFill>
        <p:spPr bwMode="auto">
          <a:xfrm>
            <a:off x="1519312" y="1941343"/>
            <a:ext cx="2757267" cy="4037427"/>
          </a:xfrm>
          <a:prstGeom prst="rect">
            <a:avLst/>
          </a:prstGeom>
          <a:noFill/>
        </p:spPr>
      </p:pic>
      <p:cxnSp>
        <p:nvCxnSpPr>
          <p:cNvPr id="12" name="直接连接符 11"/>
          <p:cNvCxnSpPr/>
          <p:nvPr/>
        </p:nvCxnSpPr>
        <p:spPr>
          <a:xfrm>
            <a:off x="4290647" y="2433711"/>
            <a:ext cx="1125416" cy="1588"/>
          </a:xfrm>
          <a:prstGeom prst="line">
            <a:avLst/>
          </a:prstGeom>
          <a:ln w="15875">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274235" y="3359835"/>
            <a:ext cx="1125416" cy="1588"/>
          </a:xfrm>
          <a:prstGeom prst="line">
            <a:avLst/>
          </a:prstGeom>
          <a:ln w="15875">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285959" y="4257823"/>
            <a:ext cx="1125416" cy="1588"/>
          </a:xfrm>
          <a:prstGeom prst="line">
            <a:avLst/>
          </a:prstGeom>
          <a:ln w="15875">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285957" y="5172223"/>
            <a:ext cx="1125416" cy="1588"/>
          </a:xfrm>
          <a:prstGeom prst="line">
            <a:avLst/>
          </a:prstGeom>
          <a:ln w="15875">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69617" y="2264905"/>
            <a:ext cx="4248443" cy="338555"/>
          </a:xfrm>
          <a:prstGeom prst="rect">
            <a:avLst/>
          </a:prstGeom>
          <a:noFill/>
        </p:spPr>
        <p:txBody>
          <a:bodyPr wrap="square" lIns="91438" tIns="45719" rIns="91438" bIns="45719" rtlCol="0">
            <a:spAutoFit/>
          </a:bodyPr>
          <a:lstStyle/>
          <a:p>
            <a:r>
              <a:rPr lang="zh-CN" altLang="en-US" sz="1600" dirty="0" smtClean="0">
                <a:solidFill>
                  <a:schemeClr val="bg1">
                    <a:lumMod val="95000"/>
                  </a:schemeClr>
                </a:solidFill>
                <a:latin typeface="微软雅黑" pitchFamily="34" charset="-122"/>
                <a:ea typeface="微软雅黑" pitchFamily="34" charset="-122"/>
              </a:rPr>
              <a:t>行为分析：平台用户日常活跃轨迹分析</a:t>
            </a:r>
            <a:endParaRPr lang="zh-CN" altLang="en-US" sz="1600" dirty="0">
              <a:solidFill>
                <a:schemeClr val="bg1">
                  <a:lumMod val="95000"/>
                </a:schemeClr>
              </a:solidFill>
              <a:latin typeface="微软雅黑" pitchFamily="34" charset="-122"/>
              <a:ea typeface="微软雅黑" pitchFamily="34" charset="-122"/>
            </a:endParaRPr>
          </a:p>
        </p:txBody>
      </p:sp>
      <p:sp>
        <p:nvSpPr>
          <p:cNvPr id="17" name="TextBox 16"/>
          <p:cNvSpPr txBox="1"/>
          <p:nvPr/>
        </p:nvSpPr>
        <p:spPr>
          <a:xfrm>
            <a:off x="6581340" y="2909671"/>
            <a:ext cx="4248443" cy="830995"/>
          </a:xfrm>
          <a:prstGeom prst="rect">
            <a:avLst/>
          </a:prstGeom>
          <a:noFill/>
        </p:spPr>
        <p:txBody>
          <a:bodyPr wrap="square" lIns="91438" tIns="45719" rIns="91438" bIns="45719" rtlCol="0">
            <a:spAutoFit/>
          </a:bodyPr>
          <a:lstStyle/>
          <a:p>
            <a:pPr>
              <a:lnSpc>
                <a:spcPct val="150000"/>
              </a:lnSpc>
            </a:pPr>
            <a:r>
              <a:rPr lang="zh-CN" altLang="en-US" sz="1600" dirty="0" smtClean="0">
                <a:solidFill>
                  <a:schemeClr val="bg1">
                    <a:lumMod val="95000"/>
                  </a:schemeClr>
                </a:solidFill>
                <a:latin typeface="微软雅黑" pitchFamily="34" charset="-122"/>
                <a:ea typeface="微软雅黑" pitchFamily="34" charset="-122"/>
              </a:rPr>
              <a:t>特色推送：根据用户消费记录，推送用户可能喜欢的消费场所；</a:t>
            </a:r>
            <a:endParaRPr lang="zh-CN" altLang="en-US" sz="1600" dirty="0">
              <a:solidFill>
                <a:schemeClr val="bg1">
                  <a:lumMod val="95000"/>
                </a:schemeClr>
              </a:solidFill>
              <a:latin typeface="微软雅黑" pitchFamily="34" charset="-122"/>
              <a:ea typeface="微软雅黑" pitchFamily="34" charset="-122"/>
            </a:endParaRPr>
          </a:p>
        </p:txBody>
      </p:sp>
      <p:sp>
        <p:nvSpPr>
          <p:cNvPr id="18" name="TextBox 17"/>
          <p:cNvSpPr txBox="1"/>
          <p:nvPr/>
        </p:nvSpPr>
        <p:spPr>
          <a:xfrm>
            <a:off x="6595408" y="3852200"/>
            <a:ext cx="4248443" cy="830995"/>
          </a:xfrm>
          <a:prstGeom prst="rect">
            <a:avLst/>
          </a:prstGeom>
          <a:noFill/>
        </p:spPr>
        <p:txBody>
          <a:bodyPr wrap="square" lIns="91438" tIns="45719" rIns="91438" bIns="45719" rtlCol="0">
            <a:spAutoFit/>
          </a:bodyPr>
          <a:lstStyle/>
          <a:p>
            <a:pPr>
              <a:lnSpc>
                <a:spcPct val="150000"/>
              </a:lnSpc>
            </a:pPr>
            <a:r>
              <a:rPr lang="zh-CN" altLang="en-US" sz="1600" dirty="0" smtClean="0">
                <a:solidFill>
                  <a:schemeClr val="bg1">
                    <a:lumMod val="95000"/>
                  </a:schemeClr>
                </a:solidFill>
                <a:latin typeface="微软雅黑" pitchFamily="34" charset="-122"/>
                <a:ea typeface="微软雅黑" pitchFamily="34" charset="-122"/>
              </a:rPr>
              <a:t>优惠推送：根据用户消费记录进行用户相关可能感兴趣的商家推送；</a:t>
            </a:r>
            <a:endParaRPr lang="zh-CN" altLang="en-US" sz="1600" dirty="0">
              <a:solidFill>
                <a:schemeClr val="bg1">
                  <a:lumMod val="95000"/>
                </a:schemeClr>
              </a:solidFill>
              <a:latin typeface="微软雅黑" pitchFamily="34" charset="-122"/>
              <a:ea typeface="微软雅黑" pitchFamily="34" charset="-122"/>
            </a:endParaRPr>
          </a:p>
        </p:txBody>
      </p:sp>
      <p:sp>
        <p:nvSpPr>
          <p:cNvPr id="19" name="TextBox 18"/>
          <p:cNvSpPr txBox="1"/>
          <p:nvPr/>
        </p:nvSpPr>
        <p:spPr>
          <a:xfrm>
            <a:off x="6593063" y="4792394"/>
            <a:ext cx="4248443" cy="830995"/>
          </a:xfrm>
          <a:prstGeom prst="rect">
            <a:avLst/>
          </a:prstGeom>
          <a:noFill/>
        </p:spPr>
        <p:txBody>
          <a:bodyPr wrap="square" lIns="91438" tIns="45719" rIns="91438" bIns="45719" rtlCol="0">
            <a:spAutoFit/>
          </a:bodyPr>
          <a:lstStyle/>
          <a:p>
            <a:pPr>
              <a:lnSpc>
                <a:spcPct val="150000"/>
              </a:lnSpc>
            </a:pPr>
            <a:r>
              <a:rPr lang="zh-CN" altLang="en-US" sz="1600" dirty="0" smtClean="0">
                <a:solidFill>
                  <a:schemeClr val="bg1">
                    <a:lumMod val="95000"/>
                  </a:schemeClr>
                </a:solidFill>
                <a:latin typeface="微软雅黑" pitchFamily="34" charset="-122"/>
                <a:ea typeface="微软雅黑" pitchFamily="34" charset="-122"/>
              </a:rPr>
              <a:t>其他服务：根据周边、评分、人气等不同的条件推送特色服务信息；</a:t>
            </a:r>
            <a:endParaRPr lang="zh-CN" altLang="en-US" sz="1600" dirty="0">
              <a:solidFill>
                <a:schemeClr val="bg1">
                  <a:lumMod val="95000"/>
                </a:schemeClr>
              </a:solidFill>
              <a:latin typeface="微软雅黑" pitchFamily="34" charset="-122"/>
              <a:ea typeface="微软雅黑" pitchFamily="34" charset="-122"/>
            </a:endParaRPr>
          </a:p>
        </p:txBody>
      </p:sp>
      <p:sp>
        <p:nvSpPr>
          <p:cNvPr id="20" name="Freeform 70"/>
          <p:cNvSpPr>
            <a:spLocks noEditPoints="1"/>
          </p:cNvSpPr>
          <p:nvPr/>
        </p:nvSpPr>
        <p:spPr bwMode="auto">
          <a:xfrm>
            <a:off x="5781261" y="3043801"/>
            <a:ext cx="464796" cy="627867"/>
          </a:xfrm>
          <a:custGeom>
            <a:avLst/>
            <a:gdLst>
              <a:gd name="T0" fmla="*/ 48 w 96"/>
              <a:gd name="T1" fmla="*/ 0 h 128"/>
              <a:gd name="T2" fmla="*/ 48 w 96"/>
              <a:gd name="T3" fmla="*/ 0 h 128"/>
              <a:gd name="T4" fmla="*/ 48 w 96"/>
              <a:gd name="T5" fmla="*/ 0 h 128"/>
              <a:gd name="T6" fmla="*/ 48 w 96"/>
              <a:gd name="T7" fmla="*/ 0 h 128"/>
              <a:gd name="T8" fmla="*/ 48 w 96"/>
              <a:gd name="T9" fmla="*/ 0 h 128"/>
              <a:gd name="T10" fmla="*/ 0 w 96"/>
              <a:gd name="T11" fmla="*/ 48 h 128"/>
              <a:gd name="T12" fmla="*/ 48 w 96"/>
              <a:gd name="T13" fmla="*/ 128 h 128"/>
              <a:gd name="T14" fmla="*/ 96 w 96"/>
              <a:gd name="T15" fmla="*/ 48 h 128"/>
              <a:gd name="T16" fmla="*/ 48 w 96"/>
              <a:gd name="T17" fmla="*/ 0 h 128"/>
              <a:gd name="T18" fmla="*/ 48 w 96"/>
              <a:gd name="T19" fmla="*/ 72 h 128"/>
              <a:gd name="T20" fmla="*/ 23 w 96"/>
              <a:gd name="T21" fmla="*/ 47 h 128"/>
              <a:gd name="T22" fmla="*/ 48 w 96"/>
              <a:gd name="T23" fmla="*/ 23 h 128"/>
              <a:gd name="T24" fmla="*/ 73 w 96"/>
              <a:gd name="T25" fmla="*/ 47 h 128"/>
              <a:gd name="T26" fmla="*/ 48 w 96"/>
              <a:gd name="T27"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28">
                <a:moveTo>
                  <a:pt x="48" y="0"/>
                </a:moveTo>
                <a:cubicBezTo>
                  <a:pt x="48" y="0"/>
                  <a:pt x="48" y="0"/>
                  <a:pt x="48" y="0"/>
                </a:cubicBezTo>
                <a:cubicBezTo>
                  <a:pt x="48" y="0"/>
                  <a:pt x="48" y="0"/>
                  <a:pt x="48" y="0"/>
                </a:cubicBezTo>
                <a:cubicBezTo>
                  <a:pt x="48" y="0"/>
                  <a:pt x="48" y="0"/>
                  <a:pt x="48" y="0"/>
                </a:cubicBezTo>
                <a:cubicBezTo>
                  <a:pt x="48" y="0"/>
                  <a:pt x="48" y="0"/>
                  <a:pt x="48" y="0"/>
                </a:cubicBezTo>
                <a:cubicBezTo>
                  <a:pt x="22" y="0"/>
                  <a:pt x="0" y="21"/>
                  <a:pt x="0" y="48"/>
                </a:cubicBezTo>
                <a:cubicBezTo>
                  <a:pt x="0" y="81"/>
                  <a:pt x="48" y="128"/>
                  <a:pt x="48" y="128"/>
                </a:cubicBezTo>
                <a:cubicBezTo>
                  <a:pt x="48" y="128"/>
                  <a:pt x="96" y="81"/>
                  <a:pt x="96" y="48"/>
                </a:cubicBezTo>
                <a:cubicBezTo>
                  <a:pt x="96" y="21"/>
                  <a:pt x="74" y="0"/>
                  <a:pt x="48" y="0"/>
                </a:cubicBezTo>
                <a:close/>
                <a:moveTo>
                  <a:pt x="48" y="72"/>
                </a:moveTo>
                <a:cubicBezTo>
                  <a:pt x="34" y="72"/>
                  <a:pt x="23" y="61"/>
                  <a:pt x="23" y="47"/>
                </a:cubicBezTo>
                <a:cubicBezTo>
                  <a:pt x="23" y="34"/>
                  <a:pt x="34" y="23"/>
                  <a:pt x="48" y="23"/>
                </a:cubicBezTo>
                <a:cubicBezTo>
                  <a:pt x="62" y="23"/>
                  <a:pt x="73" y="34"/>
                  <a:pt x="73" y="47"/>
                </a:cubicBezTo>
                <a:cubicBezTo>
                  <a:pt x="73" y="61"/>
                  <a:pt x="62" y="72"/>
                  <a:pt x="48" y="72"/>
                </a:cubicBezTo>
                <a:close/>
              </a:path>
            </a:pathLst>
          </a:custGeom>
          <a:solidFill>
            <a:srgbClr val="FF3300"/>
          </a:solid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38" tIns="45719" rIns="91438" bIns="45719"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21" name="组合 20"/>
          <p:cNvGrpSpPr/>
          <p:nvPr/>
        </p:nvGrpSpPr>
        <p:grpSpPr>
          <a:xfrm>
            <a:off x="5641146" y="3953022"/>
            <a:ext cx="689317" cy="604911"/>
            <a:chOff x="10628051" y="1891971"/>
            <a:chExt cx="519248" cy="476438"/>
          </a:xfrm>
          <a:solidFill>
            <a:srgbClr val="FF3300"/>
          </a:solidFill>
        </p:grpSpPr>
        <p:sp>
          <p:nvSpPr>
            <p:cNvPr id="22" name="Freeform 130"/>
            <p:cNvSpPr>
              <a:spLocks noEditPoints="1"/>
            </p:cNvSpPr>
            <p:nvPr/>
          </p:nvSpPr>
          <p:spPr bwMode="auto">
            <a:xfrm>
              <a:off x="10886294" y="1891971"/>
              <a:ext cx="261005" cy="290005"/>
            </a:xfrm>
            <a:custGeom>
              <a:avLst/>
              <a:gdLst>
                <a:gd name="T0" fmla="*/ 90 w 95"/>
                <a:gd name="T1" fmla="*/ 21 h 106"/>
                <a:gd name="T2" fmla="*/ 88 w 95"/>
                <a:gd name="T3" fmla="*/ 17 h 106"/>
                <a:gd name="T4" fmla="*/ 51 w 95"/>
                <a:gd name="T5" fmla="*/ 1 h 106"/>
                <a:gd name="T6" fmla="*/ 46 w 95"/>
                <a:gd name="T7" fmla="*/ 2 h 106"/>
                <a:gd name="T8" fmla="*/ 0 w 95"/>
                <a:gd name="T9" fmla="*/ 35 h 106"/>
                <a:gd name="T10" fmla="*/ 36 w 95"/>
                <a:gd name="T11" fmla="*/ 79 h 106"/>
                <a:gd name="T12" fmla="*/ 37 w 95"/>
                <a:gd name="T13" fmla="*/ 106 h 106"/>
                <a:gd name="T14" fmla="*/ 93 w 95"/>
                <a:gd name="T15" fmla="*/ 65 h 106"/>
                <a:gd name="T16" fmla="*/ 95 w 95"/>
                <a:gd name="T17" fmla="*/ 61 h 106"/>
                <a:gd name="T18" fmla="*/ 90 w 95"/>
                <a:gd name="T19" fmla="*/ 21 h 106"/>
                <a:gd name="T20" fmla="*/ 69 w 95"/>
                <a:gd name="T21" fmla="*/ 44 h 106"/>
                <a:gd name="T22" fmla="*/ 57 w 95"/>
                <a:gd name="T23" fmla="*/ 42 h 106"/>
                <a:gd name="T24" fmla="*/ 59 w 95"/>
                <a:gd name="T25" fmla="*/ 31 h 106"/>
                <a:gd name="T26" fmla="*/ 71 w 95"/>
                <a:gd name="T27" fmla="*/ 33 h 106"/>
                <a:gd name="T28" fmla="*/ 69 w 95"/>
                <a:gd name="T2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106">
                  <a:moveTo>
                    <a:pt x="90" y="21"/>
                  </a:moveTo>
                  <a:cubicBezTo>
                    <a:pt x="90" y="20"/>
                    <a:pt x="89" y="18"/>
                    <a:pt x="88" y="17"/>
                  </a:cubicBezTo>
                  <a:cubicBezTo>
                    <a:pt x="51" y="1"/>
                    <a:pt x="51" y="1"/>
                    <a:pt x="51" y="1"/>
                  </a:cubicBezTo>
                  <a:cubicBezTo>
                    <a:pt x="50" y="0"/>
                    <a:pt x="48" y="0"/>
                    <a:pt x="46" y="2"/>
                  </a:cubicBezTo>
                  <a:cubicBezTo>
                    <a:pt x="0" y="35"/>
                    <a:pt x="0" y="35"/>
                    <a:pt x="0" y="35"/>
                  </a:cubicBezTo>
                  <a:cubicBezTo>
                    <a:pt x="18" y="43"/>
                    <a:pt x="31" y="59"/>
                    <a:pt x="36" y="79"/>
                  </a:cubicBezTo>
                  <a:cubicBezTo>
                    <a:pt x="38" y="88"/>
                    <a:pt x="39" y="97"/>
                    <a:pt x="37" y="106"/>
                  </a:cubicBezTo>
                  <a:cubicBezTo>
                    <a:pt x="93" y="65"/>
                    <a:pt x="93" y="65"/>
                    <a:pt x="93" y="65"/>
                  </a:cubicBezTo>
                  <a:cubicBezTo>
                    <a:pt x="94" y="64"/>
                    <a:pt x="95" y="63"/>
                    <a:pt x="95" y="61"/>
                  </a:cubicBezTo>
                  <a:lnTo>
                    <a:pt x="90" y="21"/>
                  </a:lnTo>
                  <a:close/>
                  <a:moveTo>
                    <a:pt x="69" y="44"/>
                  </a:moveTo>
                  <a:cubicBezTo>
                    <a:pt x="65" y="47"/>
                    <a:pt x="60" y="46"/>
                    <a:pt x="57" y="42"/>
                  </a:cubicBezTo>
                  <a:cubicBezTo>
                    <a:pt x="55" y="39"/>
                    <a:pt x="56" y="34"/>
                    <a:pt x="59" y="31"/>
                  </a:cubicBezTo>
                  <a:cubicBezTo>
                    <a:pt x="63" y="28"/>
                    <a:pt x="68" y="29"/>
                    <a:pt x="71" y="33"/>
                  </a:cubicBezTo>
                  <a:cubicBezTo>
                    <a:pt x="73" y="36"/>
                    <a:pt x="72" y="41"/>
                    <a:pt x="69" y="4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131"/>
            <p:cNvSpPr>
              <a:spLocks/>
            </p:cNvSpPr>
            <p:nvPr/>
          </p:nvSpPr>
          <p:spPr bwMode="auto">
            <a:xfrm>
              <a:off x="10719195" y="2036974"/>
              <a:ext cx="216814" cy="227861"/>
            </a:xfrm>
            <a:custGeom>
              <a:avLst/>
              <a:gdLst>
                <a:gd name="T0" fmla="*/ 2 w 79"/>
                <a:gd name="T1" fmla="*/ 31 h 83"/>
                <a:gd name="T2" fmla="*/ 39 w 79"/>
                <a:gd name="T3" fmla="*/ 83 h 83"/>
                <a:gd name="T4" fmla="*/ 42 w 79"/>
                <a:gd name="T5" fmla="*/ 82 h 83"/>
                <a:gd name="T6" fmla="*/ 73 w 79"/>
                <a:gd name="T7" fmla="*/ 32 h 83"/>
                <a:gd name="T8" fmla="*/ 36 w 79"/>
                <a:gd name="T9" fmla="*/ 0 h 83"/>
                <a:gd name="T10" fmla="*/ 3 w 79"/>
                <a:gd name="T11" fmla="*/ 24 h 83"/>
                <a:gd name="T12" fmla="*/ 2 w 79"/>
                <a:gd name="T13" fmla="*/ 31 h 83"/>
              </a:gdLst>
              <a:ahLst/>
              <a:cxnLst>
                <a:cxn ang="0">
                  <a:pos x="T0" y="T1"/>
                </a:cxn>
                <a:cxn ang="0">
                  <a:pos x="T2" y="T3"/>
                </a:cxn>
                <a:cxn ang="0">
                  <a:pos x="T4" y="T5"/>
                </a:cxn>
                <a:cxn ang="0">
                  <a:pos x="T6" y="T7"/>
                </a:cxn>
                <a:cxn ang="0">
                  <a:pos x="T8" y="T9"/>
                </a:cxn>
                <a:cxn ang="0">
                  <a:pos x="T10" y="T11"/>
                </a:cxn>
                <a:cxn ang="0">
                  <a:pos x="T12" y="T13"/>
                </a:cxn>
              </a:cxnLst>
              <a:rect l="0" t="0" r="r" b="b"/>
              <a:pathLst>
                <a:path w="79" h="83">
                  <a:moveTo>
                    <a:pt x="2" y="31"/>
                  </a:moveTo>
                  <a:cubicBezTo>
                    <a:pt x="39" y="83"/>
                    <a:pt x="39" y="83"/>
                    <a:pt x="39" y="83"/>
                  </a:cubicBezTo>
                  <a:cubicBezTo>
                    <a:pt x="40" y="83"/>
                    <a:pt x="41" y="82"/>
                    <a:pt x="42" y="82"/>
                  </a:cubicBezTo>
                  <a:cubicBezTo>
                    <a:pt x="65" y="77"/>
                    <a:pt x="79" y="54"/>
                    <a:pt x="73" y="32"/>
                  </a:cubicBezTo>
                  <a:cubicBezTo>
                    <a:pt x="69" y="14"/>
                    <a:pt x="54" y="2"/>
                    <a:pt x="36" y="0"/>
                  </a:cubicBezTo>
                  <a:cubicBezTo>
                    <a:pt x="3" y="24"/>
                    <a:pt x="3" y="24"/>
                    <a:pt x="3" y="24"/>
                  </a:cubicBezTo>
                  <a:cubicBezTo>
                    <a:pt x="1" y="26"/>
                    <a:pt x="0" y="29"/>
                    <a:pt x="2" y="31"/>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132"/>
            <p:cNvSpPr>
              <a:spLocks noEditPoints="1"/>
            </p:cNvSpPr>
            <p:nvPr/>
          </p:nvSpPr>
          <p:spPr bwMode="auto">
            <a:xfrm>
              <a:off x="10628051" y="1970687"/>
              <a:ext cx="491628" cy="397722"/>
            </a:xfrm>
            <a:custGeom>
              <a:avLst/>
              <a:gdLst>
                <a:gd name="T0" fmla="*/ 172 w 179"/>
                <a:gd name="T1" fmla="*/ 121 h 145"/>
                <a:gd name="T2" fmla="*/ 137 w 179"/>
                <a:gd name="T3" fmla="*/ 98 h 145"/>
                <a:gd name="T4" fmla="*/ 127 w 179"/>
                <a:gd name="T5" fmla="*/ 97 h 145"/>
                <a:gd name="T6" fmla="*/ 124 w 179"/>
                <a:gd name="T7" fmla="*/ 98 h 145"/>
                <a:gd name="T8" fmla="*/ 118 w 179"/>
                <a:gd name="T9" fmla="*/ 94 h 145"/>
                <a:gd name="T10" fmla="*/ 124 w 179"/>
                <a:gd name="T11" fmla="*/ 52 h 145"/>
                <a:gd name="T12" fmla="*/ 52 w 179"/>
                <a:gd name="T13" fmla="*/ 8 h 145"/>
                <a:gd name="T14" fmla="*/ 8 w 179"/>
                <a:gd name="T15" fmla="*/ 80 h 145"/>
                <a:gd name="T16" fmla="*/ 80 w 179"/>
                <a:gd name="T17" fmla="*/ 124 h 145"/>
                <a:gd name="T18" fmla="*/ 111 w 179"/>
                <a:gd name="T19" fmla="*/ 104 h 145"/>
                <a:gd name="T20" fmla="*/ 117 w 179"/>
                <a:gd name="T21" fmla="*/ 108 h 145"/>
                <a:gd name="T22" fmla="*/ 123 w 179"/>
                <a:gd name="T23" fmla="*/ 120 h 145"/>
                <a:gd name="T24" fmla="*/ 157 w 179"/>
                <a:gd name="T25" fmla="*/ 143 h 145"/>
                <a:gd name="T26" fmla="*/ 168 w 179"/>
                <a:gd name="T27" fmla="*/ 144 h 145"/>
                <a:gd name="T28" fmla="*/ 175 w 179"/>
                <a:gd name="T29" fmla="*/ 139 h 145"/>
                <a:gd name="T30" fmla="*/ 172 w 179"/>
                <a:gd name="T31" fmla="*/ 121 h 145"/>
                <a:gd name="T32" fmla="*/ 77 w 179"/>
                <a:gd name="T33" fmla="*/ 113 h 145"/>
                <a:gd name="T34" fmla="*/ 18 w 179"/>
                <a:gd name="T35" fmla="*/ 77 h 145"/>
                <a:gd name="T36" fmla="*/ 54 w 179"/>
                <a:gd name="T37" fmla="*/ 18 h 145"/>
                <a:gd name="T38" fmla="*/ 113 w 179"/>
                <a:gd name="T39" fmla="*/ 54 h 145"/>
                <a:gd name="T40" fmla="*/ 77 w 179"/>
                <a:gd name="T41" fmla="*/ 11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9" h="145">
                  <a:moveTo>
                    <a:pt x="172" y="121"/>
                  </a:moveTo>
                  <a:cubicBezTo>
                    <a:pt x="137" y="98"/>
                    <a:pt x="137" y="98"/>
                    <a:pt x="137" y="98"/>
                  </a:cubicBezTo>
                  <a:cubicBezTo>
                    <a:pt x="134" y="96"/>
                    <a:pt x="130" y="96"/>
                    <a:pt x="127" y="97"/>
                  </a:cubicBezTo>
                  <a:cubicBezTo>
                    <a:pt x="126" y="97"/>
                    <a:pt x="125" y="97"/>
                    <a:pt x="124" y="98"/>
                  </a:cubicBezTo>
                  <a:cubicBezTo>
                    <a:pt x="118" y="94"/>
                    <a:pt x="118" y="94"/>
                    <a:pt x="118" y="94"/>
                  </a:cubicBezTo>
                  <a:cubicBezTo>
                    <a:pt x="125" y="82"/>
                    <a:pt x="127" y="67"/>
                    <a:pt x="124" y="52"/>
                  </a:cubicBezTo>
                  <a:cubicBezTo>
                    <a:pt x="116" y="20"/>
                    <a:pt x="83" y="0"/>
                    <a:pt x="52" y="8"/>
                  </a:cubicBezTo>
                  <a:cubicBezTo>
                    <a:pt x="20" y="15"/>
                    <a:pt x="0" y="48"/>
                    <a:pt x="8" y="80"/>
                  </a:cubicBezTo>
                  <a:cubicBezTo>
                    <a:pt x="15" y="112"/>
                    <a:pt x="48" y="131"/>
                    <a:pt x="80" y="124"/>
                  </a:cubicBezTo>
                  <a:cubicBezTo>
                    <a:pt x="92" y="121"/>
                    <a:pt x="103" y="114"/>
                    <a:pt x="111" y="104"/>
                  </a:cubicBezTo>
                  <a:cubicBezTo>
                    <a:pt x="117" y="108"/>
                    <a:pt x="117" y="108"/>
                    <a:pt x="117" y="108"/>
                  </a:cubicBezTo>
                  <a:cubicBezTo>
                    <a:pt x="117" y="113"/>
                    <a:pt x="118" y="117"/>
                    <a:pt x="123" y="120"/>
                  </a:cubicBezTo>
                  <a:cubicBezTo>
                    <a:pt x="157" y="143"/>
                    <a:pt x="157" y="143"/>
                    <a:pt x="157" y="143"/>
                  </a:cubicBezTo>
                  <a:cubicBezTo>
                    <a:pt x="160" y="145"/>
                    <a:pt x="164" y="145"/>
                    <a:pt x="168" y="144"/>
                  </a:cubicBezTo>
                  <a:cubicBezTo>
                    <a:pt x="171" y="144"/>
                    <a:pt x="174" y="142"/>
                    <a:pt x="175" y="139"/>
                  </a:cubicBezTo>
                  <a:cubicBezTo>
                    <a:pt x="179" y="133"/>
                    <a:pt x="178" y="125"/>
                    <a:pt x="172" y="121"/>
                  </a:cubicBezTo>
                  <a:close/>
                  <a:moveTo>
                    <a:pt x="77" y="113"/>
                  </a:moveTo>
                  <a:cubicBezTo>
                    <a:pt x="51" y="119"/>
                    <a:pt x="25" y="103"/>
                    <a:pt x="18" y="77"/>
                  </a:cubicBezTo>
                  <a:cubicBezTo>
                    <a:pt x="12" y="51"/>
                    <a:pt x="28" y="25"/>
                    <a:pt x="54" y="18"/>
                  </a:cubicBezTo>
                  <a:cubicBezTo>
                    <a:pt x="80" y="12"/>
                    <a:pt x="106" y="28"/>
                    <a:pt x="113" y="54"/>
                  </a:cubicBezTo>
                  <a:cubicBezTo>
                    <a:pt x="119" y="80"/>
                    <a:pt x="103" y="107"/>
                    <a:pt x="77" y="11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5" name="组合 24"/>
          <p:cNvGrpSpPr/>
          <p:nvPr/>
        </p:nvGrpSpPr>
        <p:grpSpPr>
          <a:xfrm>
            <a:off x="5634020" y="2170571"/>
            <a:ext cx="780848" cy="671104"/>
            <a:chOff x="10628051" y="3169376"/>
            <a:chExt cx="567582" cy="522010"/>
          </a:xfrm>
          <a:solidFill>
            <a:srgbClr val="FF3300"/>
          </a:solidFill>
        </p:grpSpPr>
        <p:sp>
          <p:nvSpPr>
            <p:cNvPr id="26" name="Freeform 165"/>
            <p:cNvSpPr>
              <a:spLocks noEditPoints="1"/>
            </p:cNvSpPr>
            <p:nvPr/>
          </p:nvSpPr>
          <p:spPr bwMode="auto">
            <a:xfrm>
              <a:off x="10628051" y="3504953"/>
              <a:ext cx="189194" cy="64906"/>
            </a:xfrm>
            <a:custGeom>
              <a:avLst/>
              <a:gdLst>
                <a:gd name="T0" fmla="*/ 66 w 69"/>
                <a:gd name="T1" fmla="*/ 10 h 24"/>
                <a:gd name="T2" fmla="*/ 35 w 69"/>
                <a:gd name="T3" fmla="*/ 0 h 24"/>
                <a:gd name="T4" fmla="*/ 3 w 69"/>
                <a:gd name="T5" fmla="*/ 10 h 24"/>
                <a:gd name="T6" fmla="*/ 34 w 69"/>
                <a:gd name="T7" fmla="*/ 24 h 24"/>
                <a:gd name="T8" fmla="*/ 66 w 69"/>
                <a:gd name="T9" fmla="*/ 10 h 24"/>
                <a:gd name="T10" fmla="*/ 35 w 69"/>
                <a:gd name="T11" fmla="*/ 19 h 24"/>
                <a:gd name="T12" fmla="*/ 11 w 69"/>
                <a:gd name="T13" fmla="*/ 9 h 24"/>
                <a:gd name="T14" fmla="*/ 35 w 69"/>
                <a:gd name="T15" fmla="*/ 2 h 24"/>
                <a:gd name="T16" fmla="*/ 58 w 69"/>
                <a:gd name="T17" fmla="*/ 9 h 24"/>
                <a:gd name="T18" fmla="*/ 35 w 69"/>
                <a:gd name="T19"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24">
                  <a:moveTo>
                    <a:pt x="66" y="10"/>
                  </a:moveTo>
                  <a:cubicBezTo>
                    <a:pt x="63" y="3"/>
                    <a:pt x="49" y="0"/>
                    <a:pt x="35" y="0"/>
                  </a:cubicBezTo>
                  <a:cubicBezTo>
                    <a:pt x="21" y="0"/>
                    <a:pt x="6" y="4"/>
                    <a:pt x="3" y="10"/>
                  </a:cubicBezTo>
                  <a:cubicBezTo>
                    <a:pt x="0" y="16"/>
                    <a:pt x="14" y="24"/>
                    <a:pt x="34" y="24"/>
                  </a:cubicBezTo>
                  <a:cubicBezTo>
                    <a:pt x="55" y="24"/>
                    <a:pt x="69" y="16"/>
                    <a:pt x="66" y="10"/>
                  </a:cubicBezTo>
                  <a:close/>
                  <a:moveTo>
                    <a:pt x="35" y="19"/>
                  </a:moveTo>
                  <a:cubicBezTo>
                    <a:pt x="20" y="19"/>
                    <a:pt x="9" y="13"/>
                    <a:pt x="11" y="9"/>
                  </a:cubicBezTo>
                  <a:cubicBezTo>
                    <a:pt x="13" y="5"/>
                    <a:pt x="24" y="2"/>
                    <a:pt x="35" y="2"/>
                  </a:cubicBezTo>
                  <a:cubicBezTo>
                    <a:pt x="46" y="2"/>
                    <a:pt x="57" y="5"/>
                    <a:pt x="58" y="9"/>
                  </a:cubicBezTo>
                  <a:cubicBezTo>
                    <a:pt x="60" y="13"/>
                    <a:pt x="50" y="19"/>
                    <a:pt x="35" y="19"/>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166"/>
            <p:cNvSpPr>
              <a:spLocks/>
            </p:cNvSpPr>
            <p:nvPr/>
          </p:nvSpPr>
          <p:spPr bwMode="auto">
            <a:xfrm>
              <a:off x="10760625" y="3556049"/>
              <a:ext cx="48334" cy="27620"/>
            </a:xfrm>
            <a:custGeom>
              <a:avLst/>
              <a:gdLst>
                <a:gd name="T0" fmla="*/ 10 w 35"/>
                <a:gd name="T1" fmla="*/ 0 h 20"/>
                <a:gd name="T2" fmla="*/ 35 w 35"/>
                <a:gd name="T3" fmla="*/ 8 h 20"/>
                <a:gd name="T4" fmla="*/ 20 w 35"/>
                <a:gd name="T5" fmla="*/ 20 h 20"/>
                <a:gd name="T6" fmla="*/ 0 w 35"/>
                <a:gd name="T7" fmla="*/ 4 h 20"/>
                <a:gd name="T8" fmla="*/ 10 w 35"/>
                <a:gd name="T9" fmla="*/ 0 h 20"/>
              </a:gdLst>
              <a:ahLst/>
              <a:cxnLst>
                <a:cxn ang="0">
                  <a:pos x="T0" y="T1"/>
                </a:cxn>
                <a:cxn ang="0">
                  <a:pos x="T2" y="T3"/>
                </a:cxn>
                <a:cxn ang="0">
                  <a:pos x="T4" y="T5"/>
                </a:cxn>
                <a:cxn ang="0">
                  <a:pos x="T6" y="T7"/>
                </a:cxn>
                <a:cxn ang="0">
                  <a:pos x="T8" y="T9"/>
                </a:cxn>
              </a:cxnLst>
              <a:rect l="0" t="0" r="r" b="b"/>
              <a:pathLst>
                <a:path w="35" h="20">
                  <a:moveTo>
                    <a:pt x="10" y="0"/>
                  </a:moveTo>
                  <a:lnTo>
                    <a:pt x="35" y="8"/>
                  </a:lnTo>
                  <a:lnTo>
                    <a:pt x="20" y="20"/>
                  </a:lnTo>
                  <a:lnTo>
                    <a:pt x="0" y="4"/>
                  </a:lnTo>
                  <a:lnTo>
                    <a:pt x="10" y="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167"/>
            <p:cNvSpPr>
              <a:spLocks noEditPoints="1"/>
            </p:cNvSpPr>
            <p:nvPr/>
          </p:nvSpPr>
          <p:spPr bwMode="auto">
            <a:xfrm>
              <a:off x="11003677" y="3504953"/>
              <a:ext cx="191956" cy="64906"/>
            </a:xfrm>
            <a:custGeom>
              <a:avLst/>
              <a:gdLst>
                <a:gd name="T0" fmla="*/ 66 w 70"/>
                <a:gd name="T1" fmla="*/ 10 h 24"/>
                <a:gd name="T2" fmla="*/ 35 w 70"/>
                <a:gd name="T3" fmla="*/ 0 h 24"/>
                <a:gd name="T4" fmla="*/ 3 w 70"/>
                <a:gd name="T5" fmla="*/ 10 h 24"/>
                <a:gd name="T6" fmla="*/ 35 w 70"/>
                <a:gd name="T7" fmla="*/ 24 h 24"/>
                <a:gd name="T8" fmla="*/ 66 w 70"/>
                <a:gd name="T9" fmla="*/ 10 h 24"/>
                <a:gd name="T10" fmla="*/ 35 w 70"/>
                <a:gd name="T11" fmla="*/ 19 h 24"/>
                <a:gd name="T12" fmla="*/ 11 w 70"/>
                <a:gd name="T13" fmla="*/ 9 h 24"/>
                <a:gd name="T14" fmla="*/ 35 w 70"/>
                <a:gd name="T15" fmla="*/ 2 h 24"/>
                <a:gd name="T16" fmla="*/ 58 w 70"/>
                <a:gd name="T17" fmla="*/ 9 h 24"/>
                <a:gd name="T18" fmla="*/ 35 w 70"/>
                <a:gd name="T19"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4">
                  <a:moveTo>
                    <a:pt x="66" y="10"/>
                  </a:moveTo>
                  <a:cubicBezTo>
                    <a:pt x="63" y="4"/>
                    <a:pt x="49" y="0"/>
                    <a:pt x="35" y="0"/>
                  </a:cubicBezTo>
                  <a:cubicBezTo>
                    <a:pt x="21" y="0"/>
                    <a:pt x="7" y="3"/>
                    <a:pt x="3" y="10"/>
                  </a:cubicBezTo>
                  <a:cubicBezTo>
                    <a:pt x="0" y="16"/>
                    <a:pt x="14" y="24"/>
                    <a:pt x="35" y="24"/>
                  </a:cubicBezTo>
                  <a:cubicBezTo>
                    <a:pt x="56" y="24"/>
                    <a:pt x="70" y="16"/>
                    <a:pt x="66" y="10"/>
                  </a:cubicBezTo>
                  <a:close/>
                  <a:moveTo>
                    <a:pt x="35" y="19"/>
                  </a:moveTo>
                  <a:cubicBezTo>
                    <a:pt x="20" y="19"/>
                    <a:pt x="9" y="13"/>
                    <a:pt x="11" y="9"/>
                  </a:cubicBezTo>
                  <a:cubicBezTo>
                    <a:pt x="13" y="5"/>
                    <a:pt x="23" y="2"/>
                    <a:pt x="35" y="2"/>
                  </a:cubicBezTo>
                  <a:cubicBezTo>
                    <a:pt x="46" y="2"/>
                    <a:pt x="56" y="5"/>
                    <a:pt x="58" y="9"/>
                  </a:cubicBezTo>
                  <a:cubicBezTo>
                    <a:pt x="60" y="13"/>
                    <a:pt x="50" y="19"/>
                    <a:pt x="35" y="19"/>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168"/>
            <p:cNvSpPr>
              <a:spLocks/>
            </p:cNvSpPr>
            <p:nvPr/>
          </p:nvSpPr>
          <p:spPr bwMode="auto">
            <a:xfrm>
              <a:off x="11014724" y="3556049"/>
              <a:ext cx="46953" cy="27620"/>
            </a:xfrm>
            <a:custGeom>
              <a:avLst/>
              <a:gdLst>
                <a:gd name="T0" fmla="*/ 24 w 34"/>
                <a:gd name="T1" fmla="*/ 0 h 20"/>
                <a:gd name="T2" fmla="*/ 0 w 34"/>
                <a:gd name="T3" fmla="*/ 8 h 20"/>
                <a:gd name="T4" fmla="*/ 14 w 34"/>
                <a:gd name="T5" fmla="*/ 20 h 20"/>
                <a:gd name="T6" fmla="*/ 34 w 34"/>
                <a:gd name="T7" fmla="*/ 4 h 20"/>
                <a:gd name="T8" fmla="*/ 24 w 34"/>
                <a:gd name="T9" fmla="*/ 0 h 20"/>
              </a:gdLst>
              <a:ahLst/>
              <a:cxnLst>
                <a:cxn ang="0">
                  <a:pos x="T0" y="T1"/>
                </a:cxn>
                <a:cxn ang="0">
                  <a:pos x="T2" y="T3"/>
                </a:cxn>
                <a:cxn ang="0">
                  <a:pos x="T4" y="T5"/>
                </a:cxn>
                <a:cxn ang="0">
                  <a:pos x="T6" y="T7"/>
                </a:cxn>
                <a:cxn ang="0">
                  <a:pos x="T8" y="T9"/>
                </a:cxn>
              </a:cxnLst>
              <a:rect l="0" t="0" r="r" b="b"/>
              <a:pathLst>
                <a:path w="34" h="20">
                  <a:moveTo>
                    <a:pt x="24" y="0"/>
                  </a:moveTo>
                  <a:lnTo>
                    <a:pt x="0" y="8"/>
                  </a:lnTo>
                  <a:lnTo>
                    <a:pt x="14" y="20"/>
                  </a:lnTo>
                  <a:lnTo>
                    <a:pt x="34" y="4"/>
                  </a:lnTo>
                  <a:lnTo>
                    <a:pt x="24" y="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169"/>
            <p:cNvSpPr>
              <a:spLocks noEditPoints="1"/>
            </p:cNvSpPr>
            <p:nvPr/>
          </p:nvSpPr>
          <p:spPr bwMode="auto">
            <a:xfrm>
              <a:off x="10724719" y="3550526"/>
              <a:ext cx="372864" cy="140860"/>
            </a:xfrm>
            <a:custGeom>
              <a:avLst/>
              <a:gdLst>
                <a:gd name="T0" fmla="*/ 129 w 136"/>
                <a:gd name="T1" fmla="*/ 21 h 51"/>
                <a:gd name="T2" fmla="*/ 69 w 136"/>
                <a:gd name="T3" fmla="*/ 0 h 51"/>
                <a:gd name="T4" fmla="*/ 7 w 136"/>
                <a:gd name="T5" fmla="*/ 21 h 51"/>
                <a:gd name="T6" fmla="*/ 68 w 136"/>
                <a:gd name="T7" fmla="*/ 51 h 51"/>
                <a:gd name="T8" fmla="*/ 129 w 136"/>
                <a:gd name="T9" fmla="*/ 21 h 51"/>
                <a:gd name="T10" fmla="*/ 68 w 136"/>
                <a:gd name="T11" fmla="*/ 39 h 51"/>
                <a:gd name="T12" fmla="*/ 22 w 136"/>
                <a:gd name="T13" fmla="*/ 19 h 51"/>
                <a:gd name="T14" fmla="*/ 69 w 136"/>
                <a:gd name="T15" fmla="*/ 5 h 51"/>
                <a:gd name="T16" fmla="*/ 115 w 136"/>
                <a:gd name="T17" fmla="*/ 19 h 51"/>
                <a:gd name="T18" fmla="*/ 68 w 136"/>
                <a:gd name="T19"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51">
                  <a:moveTo>
                    <a:pt x="129" y="21"/>
                  </a:moveTo>
                  <a:cubicBezTo>
                    <a:pt x="123" y="8"/>
                    <a:pt x="96" y="0"/>
                    <a:pt x="69" y="0"/>
                  </a:cubicBezTo>
                  <a:cubicBezTo>
                    <a:pt x="41" y="0"/>
                    <a:pt x="13" y="8"/>
                    <a:pt x="7" y="21"/>
                  </a:cubicBezTo>
                  <a:cubicBezTo>
                    <a:pt x="0" y="33"/>
                    <a:pt x="28" y="51"/>
                    <a:pt x="68" y="51"/>
                  </a:cubicBezTo>
                  <a:cubicBezTo>
                    <a:pt x="108" y="51"/>
                    <a:pt x="136" y="33"/>
                    <a:pt x="129" y="21"/>
                  </a:cubicBezTo>
                  <a:close/>
                  <a:moveTo>
                    <a:pt x="68" y="39"/>
                  </a:moveTo>
                  <a:cubicBezTo>
                    <a:pt x="39" y="39"/>
                    <a:pt x="19" y="28"/>
                    <a:pt x="22" y="19"/>
                  </a:cubicBezTo>
                  <a:cubicBezTo>
                    <a:pt x="26" y="10"/>
                    <a:pt x="47" y="5"/>
                    <a:pt x="69" y="5"/>
                  </a:cubicBezTo>
                  <a:cubicBezTo>
                    <a:pt x="91" y="5"/>
                    <a:pt x="111" y="10"/>
                    <a:pt x="115" y="19"/>
                  </a:cubicBezTo>
                  <a:cubicBezTo>
                    <a:pt x="118" y="28"/>
                    <a:pt x="98" y="39"/>
                    <a:pt x="68" y="39"/>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170"/>
            <p:cNvSpPr>
              <a:spLocks/>
            </p:cNvSpPr>
            <p:nvPr/>
          </p:nvSpPr>
          <p:spPr bwMode="auto">
            <a:xfrm>
              <a:off x="10855912" y="3438666"/>
              <a:ext cx="55239" cy="183670"/>
            </a:xfrm>
            <a:custGeom>
              <a:avLst/>
              <a:gdLst>
                <a:gd name="T0" fmla="*/ 0 w 20"/>
                <a:gd name="T1" fmla="*/ 0 h 67"/>
                <a:gd name="T2" fmla="*/ 2 w 20"/>
                <a:gd name="T3" fmla="*/ 67 h 67"/>
                <a:gd name="T4" fmla="*/ 19 w 20"/>
                <a:gd name="T5" fmla="*/ 67 h 67"/>
                <a:gd name="T6" fmla="*/ 19 w 20"/>
                <a:gd name="T7" fmla="*/ 0 h 67"/>
                <a:gd name="T8" fmla="*/ 0 w 20"/>
                <a:gd name="T9" fmla="*/ 0 h 67"/>
              </a:gdLst>
              <a:ahLst/>
              <a:cxnLst>
                <a:cxn ang="0">
                  <a:pos x="T0" y="T1"/>
                </a:cxn>
                <a:cxn ang="0">
                  <a:pos x="T2" y="T3"/>
                </a:cxn>
                <a:cxn ang="0">
                  <a:pos x="T4" y="T5"/>
                </a:cxn>
                <a:cxn ang="0">
                  <a:pos x="T6" y="T7"/>
                </a:cxn>
                <a:cxn ang="0">
                  <a:pos x="T8" y="T9"/>
                </a:cxn>
              </a:cxnLst>
              <a:rect l="0" t="0" r="r" b="b"/>
              <a:pathLst>
                <a:path w="20" h="67">
                  <a:moveTo>
                    <a:pt x="0" y="0"/>
                  </a:moveTo>
                  <a:cubicBezTo>
                    <a:pt x="2" y="67"/>
                    <a:pt x="2" y="67"/>
                    <a:pt x="2" y="67"/>
                  </a:cubicBezTo>
                  <a:cubicBezTo>
                    <a:pt x="19" y="67"/>
                    <a:pt x="19" y="67"/>
                    <a:pt x="19" y="67"/>
                  </a:cubicBezTo>
                  <a:cubicBezTo>
                    <a:pt x="20" y="44"/>
                    <a:pt x="19" y="0"/>
                    <a:pt x="19" y="0"/>
                  </a:cubicBezTo>
                  <a:cubicBezTo>
                    <a:pt x="19" y="0"/>
                    <a:pt x="7" y="0"/>
                    <a:pt x="0"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171"/>
            <p:cNvSpPr>
              <a:spLocks/>
            </p:cNvSpPr>
            <p:nvPr/>
          </p:nvSpPr>
          <p:spPr bwMode="auto">
            <a:xfrm>
              <a:off x="10913913" y="3438666"/>
              <a:ext cx="55239" cy="183670"/>
            </a:xfrm>
            <a:custGeom>
              <a:avLst/>
              <a:gdLst>
                <a:gd name="T0" fmla="*/ 0 w 20"/>
                <a:gd name="T1" fmla="*/ 0 h 67"/>
                <a:gd name="T2" fmla="*/ 2 w 20"/>
                <a:gd name="T3" fmla="*/ 67 h 67"/>
                <a:gd name="T4" fmla="*/ 19 w 20"/>
                <a:gd name="T5" fmla="*/ 67 h 67"/>
                <a:gd name="T6" fmla="*/ 19 w 20"/>
                <a:gd name="T7" fmla="*/ 0 h 67"/>
                <a:gd name="T8" fmla="*/ 0 w 20"/>
                <a:gd name="T9" fmla="*/ 0 h 67"/>
              </a:gdLst>
              <a:ahLst/>
              <a:cxnLst>
                <a:cxn ang="0">
                  <a:pos x="T0" y="T1"/>
                </a:cxn>
                <a:cxn ang="0">
                  <a:pos x="T2" y="T3"/>
                </a:cxn>
                <a:cxn ang="0">
                  <a:pos x="T4" y="T5"/>
                </a:cxn>
                <a:cxn ang="0">
                  <a:pos x="T6" y="T7"/>
                </a:cxn>
                <a:cxn ang="0">
                  <a:pos x="T8" y="T9"/>
                </a:cxn>
              </a:cxnLst>
              <a:rect l="0" t="0" r="r" b="b"/>
              <a:pathLst>
                <a:path w="20" h="67">
                  <a:moveTo>
                    <a:pt x="0" y="0"/>
                  </a:moveTo>
                  <a:cubicBezTo>
                    <a:pt x="2" y="67"/>
                    <a:pt x="2" y="67"/>
                    <a:pt x="2" y="67"/>
                  </a:cubicBezTo>
                  <a:cubicBezTo>
                    <a:pt x="19" y="67"/>
                    <a:pt x="19" y="67"/>
                    <a:pt x="19" y="67"/>
                  </a:cubicBezTo>
                  <a:cubicBezTo>
                    <a:pt x="20" y="44"/>
                    <a:pt x="19" y="0"/>
                    <a:pt x="19" y="0"/>
                  </a:cubicBezTo>
                  <a:cubicBezTo>
                    <a:pt x="19" y="0"/>
                    <a:pt x="7" y="0"/>
                    <a:pt x="0"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Oval 172"/>
            <p:cNvSpPr>
              <a:spLocks noChangeArrowheads="1"/>
            </p:cNvSpPr>
            <p:nvPr/>
          </p:nvSpPr>
          <p:spPr bwMode="auto">
            <a:xfrm>
              <a:off x="10875246" y="3169376"/>
              <a:ext cx="71811" cy="85621"/>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Rectangle 173"/>
            <p:cNvSpPr>
              <a:spLocks noChangeArrowheads="1"/>
            </p:cNvSpPr>
            <p:nvPr/>
          </p:nvSpPr>
          <p:spPr bwMode="auto">
            <a:xfrm>
              <a:off x="10911151" y="3377903"/>
              <a:ext cx="1381" cy="1381"/>
            </a:xfrm>
            <a:prstGeom prst="rect">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174"/>
            <p:cNvSpPr>
              <a:spLocks/>
            </p:cNvSpPr>
            <p:nvPr/>
          </p:nvSpPr>
          <p:spPr bwMode="auto">
            <a:xfrm>
              <a:off x="10828292" y="3266044"/>
              <a:ext cx="167098" cy="186432"/>
            </a:xfrm>
            <a:custGeom>
              <a:avLst/>
              <a:gdLst>
                <a:gd name="T0" fmla="*/ 56 w 61"/>
                <a:gd name="T1" fmla="*/ 8 h 68"/>
                <a:gd name="T2" fmla="*/ 49 w 61"/>
                <a:gd name="T3" fmla="*/ 1 h 68"/>
                <a:gd name="T4" fmla="*/ 41 w 61"/>
                <a:gd name="T5" fmla="*/ 0 h 68"/>
                <a:gd name="T6" fmla="*/ 41 w 61"/>
                <a:gd name="T7" fmla="*/ 0 h 68"/>
                <a:gd name="T8" fmla="*/ 46 w 61"/>
                <a:gd name="T9" fmla="*/ 5 h 68"/>
                <a:gd name="T10" fmla="*/ 40 w 61"/>
                <a:gd name="T11" fmla="*/ 8 h 68"/>
                <a:gd name="T12" fmla="*/ 43 w 61"/>
                <a:gd name="T13" fmla="*/ 13 h 68"/>
                <a:gd name="T14" fmla="*/ 30 w 61"/>
                <a:gd name="T15" fmla="*/ 41 h 68"/>
                <a:gd name="T16" fmla="*/ 30 w 61"/>
                <a:gd name="T17" fmla="*/ 41 h 68"/>
                <a:gd name="T18" fmla="*/ 30 w 61"/>
                <a:gd name="T19" fmla="*/ 41 h 68"/>
                <a:gd name="T20" fmla="*/ 30 w 61"/>
                <a:gd name="T21" fmla="*/ 41 h 68"/>
                <a:gd name="T22" fmla="*/ 30 w 61"/>
                <a:gd name="T23" fmla="*/ 41 h 68"/>
                <a:gd name="T24" fmla="*/ 17 w 61"/>
                <a:gd name="T25" fmla="*/ 13 h 68"/>
                <a:gd name="T26" fmla="*/ 20 w 61"/>
                <a:gd name="T27" fmla="*/ 8 h 68"/>
                <a:gd name="T28" fmla="*/ 14 w 61"/>
                <a:gd name="T29" fmla="*/ 5 h 68"/>
                <a:gd name="T30" fmla="*/ 19 w 61"/>
                <a:gd name="T31" fmla="*/ 0 h 68"/>
                <a:gd name="T32" fmla="*/ 19 w 61"/>
                <a:gd name="T33" fmla="*/ 0 h 68"/>
                <a:gd name="T34" fmla="*/ 12 w 61"/>
                <a:gd name="T35" fmla="*/ 1 h 68"/>
                <a:gd name="T36" fmla="*/ 12 w 61"/>
                <a:gd name="T37" fmla="*/ 1 h 68"/>
                <a:gd name="T38" fmla="*/ 5 w 61"/>
                <a:gd name="T39" fmla="*/ 8 h 68"/>
                <a:gd name="T40" fmla="*/ 0 w 61"/>
                <a:gd name="T41" fmla="*/ 68 h 68"/>
                <a:gd name="T42" fmla="*/ 8 w 61"/>
                <a:gd name="T43" fmla="*/ 68 h 68"/>
                <a:gd name="T44" fmla="*/ 8 w 61"/>
                <a:gd name="T45" fmla="*/ 68 h 68"/>
                <a:gd name="T46" fmla="*/ 9 w 61"/>
                <a:gd name="T47" fmla="*/ 68 h 68"/>
                <a:gd name="T48" fmla="*/ 18 w 61"/>
                <a:gd name="T49" fmla="*/ 68 h 68"/>
                <a:gd name="T50" fmla="*/ 18 w 61"/>
                <a:gd name="T51" fmla="*/ 68 h 68"/>
                <a:gd name="T52" fmla="*/ 43 w 61"/>
                <a:gd name="T53" fmla="*/ 68 h 68"/>
                <a:gd name="T54" fmla="*/ 43 w 61"/>
                <a:gd name="T55" fmla="*/ 68 h 68"/>
                <a:gd name="T56" fmla="*/ 52 w 61"/>
                <a:gd name="T57" fmla="*/ 68 h 68"/>
                <a:gd name="T58" fmla="*/ 52 w 61"/>
                <a:gd name="T59" fmla="*/ 68 h 68"/>
                <a:gd name="T60" fmla="*/ 52 w 61"/>
                <a:gd name="T61" fmla="*/ 68 h 68"/>
                <a:gd name="T62" fmla="*/ 61 w 61"/>
                <a:gd name="T63" fmla="*/ 68 h 68"/>
                <a:gd name="T64" fmla="*/ 56 w 61"/>
                <a:gd name="T65" fmla="*/ 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68">
                  <a:moveTo>
                    <a:pt x="56" y="8"/>
                  </a:moveTo>
                  <a:cubicBezTo>
                    <a:pt x="56" y="4"/>
                    <a:pt x="53" y="1"/>
                    <a:pt x="49" y="1"/>
                  </a:cubicBezTo>
                  <a:cubicBezTo>
                    <a:pt x="48" y="1"/>
                    <a:pt x="43" y="0"/>
                    <a:pt x="41" y="0"/>
                  </a:cubicBezTo>
                  <a:cubicBezTo>
                    <a:pt x="41" y="0"/>
                    <a:pt x="41" y="0"/>
                    <a:pt x="41" y="0"/>
                  </a:cubicBezTo>
                  <a:cubicBezTo>
                    <a:pt x="46" y="5"/>
                    <a:pt x="46" y="5"/>
                    <a:pt x="46" y="5"/>
                  </a:cubicBezTo>
                  <a:cubicBezTo>
                    <a:pt x="40" y="8"/>
                    <a:pt x="40" y="8"/>
                    <a:pt x="40" y="8"/>
                  </a:cubicBezTo>
                  <a:cubicBezTo>
                    <a:pt x="43" y="13"/>
                    <a:pt x="43" y="13"/>
                    <a:pt x="43" y="13"/>
                  </a:cubicBezTo>
                  <a:cubicBezTo>
                    <a:pt x="30" y="41"/>
                    <a:pt x="30" y="41"/>
                    <a:pt x="30" y="41"/>
                  </a:cubicBezTo>
                  <a:cubicBezTo>
                    <a:pt x="30" y="41"/>
                    <a:pt x="30" y="41"/>
                    <a:pt x="30" y="41"/>
                  </a:cubicBezTo>
                  <a:cubicBezTo>
                    <a:pt x="30" y="41"/>
                    <a:pt x="30" y="41"/>
                    <a:pt x="30" y="41"/>
                  </a:cubicBezTo>
                  <a:cubicBezTo>
                    <a:pt x="30" y="41"/>
                    <a:pt x="30" y="41"/>
                    <a:pt x="30" y="41"/>
                  </a:cubicBezTo>
                  <a:cubicBezTo>
                    <a:pt x="30" y="41"/>
                    <a:pt x="30" y="41"/>
                    <a:pt x="30" y="41"/>
                  </a:cubicBezTo>
                  <a:cubicBezTo>
                    <a:pt x="17" y="13"/>
                    <a:pt x="17" y="13"/>
                    <a:pt x="17" y="13"/>
                  </a:cubicBezTo>
                  <a:cubicBezTo>
                    <a:pt x="20" y="8"/>
                    <a:pt x="20" y="8"/>
                    <a:pt x="20" y="8"/>
                  </a:cubicBezTo>
                  <a:cubicBezTo>
                    <a:pt x="14" y="5"/>
                    <a:pt x="14" y="5"/>
                    <a:pt x="14" y="5"/>
                  </a:cubicBezTo>
                  <a:cubicBezTo>
                    <a:pt x="19" y="0"/>
                    <a:pt x="19" y="0"/>
                    <a:pt x="19" y="0"/>
                  </a:cubicBezTo>
                  <a:cubicBezTo>
                    <a:pt x="19" y="0"/>
                    <a:pt x="19" y="0"/>
                    <a:pt x="19" y="0"/>
                  </a:cubicBezTo>
                  <a:cubicBezTo>
                    <a:pt x="17" y="0"/>
                    <a:pt x="13" y="0"/>
                    <a:pt x="12" y="1"/>
                  </a:cubicBezTo>
                  <a:cubicBezTo>
                    <a:pt x="12" y="1"/>
                    <a:pt x="12" y="1"/>
                    <a:pt x="12" y="1"/>
                  </a:cubicBezTo>
                  <a:cubicBezTo>
                    <a:pt x="8" y="1"/>
                    <a:pt x="5" y="4"/>
                    <a:pt x="5" y="8"/>
                  </a:cubicBezTo>
                  <a:cubicBezTo>
                    <a:pt x="0" y="68"/>
                    <a:pt x="0" y="68"/>
                    <a:pt x="0" y="68"/>
                  </a:cubicBezTo>
                  <a:cubicBezTo>
                    <a:pt x="3" y="68"/>
                    <a:pt x="5" y="68"/>
                    <a:pt x="8" y="68"/>
                  </a:cubicBezTo>
                  <a:cubicBezTo>
                    <a:pt x="8" y="68"/>
                    <a:pt x="8" y="68"/>
                    <a:pt x="8" y="68"/>
                  </a:cubicBezTo>
                  <a:cubicBezTo>
                    <a:pt x="8" y="68"/>
                    <a:pt x="9" y="68"/>
                    <a:pt x="9" y="68"/>
                  </a:cubicBezTo>
                  <a:cubicBezTo>
                    <a:pt x="12" y="68"/>
                    <a:pt x="15" y="68"/>
                    <a:pt x="18" y="68"/>
                  </a:cubicBezTo>
                  <a:cubicBezTo>
                    <a:pt x="18" y="68"/>
                    <a:pt x="18" y="68"/>
                    <a:pt x="18" y="68"/>
                  </a:cubicBezTo>
                  <a:cubicBezTo>
                    <a:pt x="26" y="68"/>
                    <a:pt x="35" y="68"/>
                    <a:pt x="43" y="68"/>
                  </a:cubicBezTo>
                  <a:cubicBezTo>
                    <a:pt x="43" y="68"/>
                    <a:pt x="43" y="68"/>
                    <a:pt x="43" y="68"/>
                  </a:cubicBezTo>
                  <a:cubicBezTo>
                    <a:pt x="46" y="68"/>
                    <a:pt x="49" y="68"/>
                    <a:pt x="52" y="68"/>
                  </a:cubicBezTo>
                  <a:cubicBezTo>
                    <a:pt x="52" y="68"/>
                    <a:pt x="52" y="68"/>
                    <a:pt x="52" y="68"/>
                  </a:cubicBezTo>
                  <a:cubicBezTo>
                    <a:pt x="52" y="68"/>
                    <a:pt x="52" y="68"/>
                    <a:pt x="52" y="68"/>
                  </a:cubicBezTo>
                  <a:cubicBezTo>
                    <a:pt x="55" y="68"/>
                    <a:pt x="58" y="68"/>
                    <a:pt x="61" y="68"/>
                  </a:cubicBezTo>
                  <a:lnTo>
                    <a:pt x="56" y="8"/>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175"/>
            <p:cNvSpPr>
              <a:spLocks/>
            </p:cNvSpPr>
            <p:nvPr/>
          </p:nvSpPr>
          <p:spPr bwMode="auto">
            <a:xfrm>
              <a:off x="10900103" y="3263282"/>
              <a:ext cx="22096" cy="27620"/>
            </a:xfrm>
            <a:custGeom>
              <a:avLst/>
              <a:gdLst>
                <a:gd name="T0" fmla="*/ 14 w 16"/>
                <a:gd name="T1" fmla="*/ 0 h 20"/>
                <a:gd name="T2" fmla="*/ 16 w 16"/>
                <a:gd name="T3" fmla="*/ 12 h 20"/>
                <a:gd name="T4" fmla="*/ 8 w 16"/>
                <a:gd name="T5" fmla="*/ 20 h 20"/>
                <a:gd name="T6" fmla="*/ 0 w 16"/>
                <a:gd name="T7" fmla="*/ 12 h 20"/>
                <a:gd name="T8" fmla="*/ 4 w 16"/>
                <a:gd name="T9" fmla="*/ 0 h 20"/>
                <a:gd name="T10" fmla="*/ 14 w 16"/>
                <a:gd name="T11" fmla="*/ 0 h 20"/>
              </a:gdLst>
              <a:ahLst/>
              <a:cxnLst>
                <a:cxn ang="0">
                  <a:pos x="T0" y="T1"/>
                </a:cxn>
                <a:cxn ang="0">
                  <a:pos x="T2" y="T3"/>
                </a:cxn>
                <a:cxn ang="0">
                  <a:pos x="T4" y="T5"/>
                </a:cxn>
                <a:cxn ang="0">
                  <a:pos x="T6" y="T7"/>
                </a:cxn>
                <a:cxn ang="0">
                  <a:pos x="T8" y="T9"/>
                </a:cxn>
                <a:cxn ang="0">
                  <a:pos x="T10" y="T11"/>
                </a:cxn>
              </a:cxnLst>
              <a:rect l="0" t="0" r="r" b="b"/>
              <a:pathLst>
                <a:path w="16" h="20">
                  <a:moveTo>
                    <a:pt x="14" y="0"/>
                  </a:moveTo>
                  <a:lnTo>
                    <a:pt x="16" y="12"/>
                  </a:lnTo>
                  <a:lnTo>
                    <a:pt x="8" y="20"/>
                  </a:lnTo>
                  <a:lnTo>
                    <a:pt x="0" y="12"/>
                  </a:lnTo>
                  <a:lnTo>
                    <a:pt x="4" y="0"/>
                  </a:lnTo>
                  <a:lnTo>
                    <a:pt x="14" y="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176"/>
            <p:cNvSpPr>
              <a:spLocks/>
            </p:cNvSpPr>
            <p:nvPr/>
          </p:nvSpPr>
          <p:spPr bwMode="auto">
            <a:xfrm>
              <a:off x="10897341" y="3282616"/>
              <a:ext cx="27620" cy="106335"/>
            </a:xfrm>
            <a:custGeom>
              <a:avLst/>
              <a:gdLst>
                <a:gd name="T0" fmla="*/ 16 w 20"/>
                <a:gd name="T1" fmla="*/ 0 h 77"/>
                <a:gd name="T2" fmla="*/ 20 w 20"/>
                <a:gd name="T3" fmla="*/ 69 h 77"/>
                <a:gd name="T4" fmla="*/ 10 w 20"/>
                <a:gd name="T5" fmla="*/ 77 h 77"/>
                <a:gd name="T6" fmla="*/ 0 w 20"/>
                <a:gd name="T7" fmla="*/ 69 h 77"/>
                <a:gd name="T8" fmla="*/ 4 w 20"/>
                <a:gd name="T9" fmla="*/ 0 h 77"/>
                <a:gd name="T10" fmla="*/ 16 w 20"/>
                <a:gd name="T11" fmla="*/ 0 h 77"/>
              </a:gdLst>
              <a:ahLst/>
              <a:cxnLst>
                <a:cxn ang="0">
                  <a:pos x="T0" y="T1"/>
                </a:cxn>
                <a:cxn ang="0">
                  <a:pos x="T2" y="T3"/>
                </a:cxn>
                <a:cxn ang="0">
                  <a:pos x="T4" y="T5"/>
                </a:cxn>
                <a:cxn ang="0">
                  <a:pos x="T6" y="T7"/>
                </a:cxn>
                <a:cxn ang="0">
                  <a:pos x="T8" y="T9"/>
                </a:cxn>
                <a:cxn ang="0">
                  <a:pos x="T10" y="T11"/>
                </a:cxn>
              </a:cxnLst>
              <a:rect l="0" t="0" r="r" b="b"/>
              <a:pathLst>
                <a:path w="20" h="77">
                  <a:moveTo>
                    <a:pt x="16" y="0"/>
                  </a:moveTo>
                  <a:lnTo>
                    <a:pt x="20" y="69"/>
                  </a:lnTo>
                  <a:lnTo>
                    <a:pt x="10" y="77"/>
                  </a:lnTo>
                  <a:lnTo>
                    <a:pt x="0" y="69"/>
                  </a:lnTo>
                  <a:lnTo>
                    <a:pt x="4" y="0"/>
                  </a:lnTo>
                  <a:lnTo>
                    <a:pt x="16" y="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177"/>
            <p:cNvSpPr>
              <a:spLocks/>
            </p:cNvSpPr>
            <p:nvPr/>
          </p:nvSpPr>
          <p:spPr bwMode="auto">
            <a:xfrm>
              <a:off x="10724719" y="3419333"/>
              <a:ext cx="35905" cy="114621"/>
            </a:xfrm>
            <a:custGeom>
              <a:avLst/>
              <a:gdLst>
                <a:gd name="T0" fmla="*/ 0 w 13"/>
                <a:gd name="T1" fmla="*/ 0 h 42"/>
                <a:gd name="T2" fmla="*/ 1 w 13"/>
                <a:gd name="T3" fmla="*/ 42 h 42"/>
                <a:gd name="T4" fmla="*/ 12 w 13"/>
                <a:gd name="T5" fmla="*/ 42 h 42"/>
                <a:gd name="T6" fmla="*/ 12 w 13"/>
                <a:gd name="T7" fmla="*/ 0 h 42"/>
                <a:gd name="T8" fmla="*/ 0 w 13"/>
                <a:gd name="T9" fmla="*/ 0 h 42"/>
              </a:gdLst>
              <a:ahLst/>
              <a:cxnLst>
                <a:cxn ang="0">
                  <a:pos x="T0" y="T1"/>
                </a:cxn>
                <a:cxn ang="0">
                  <a:pos x="T2" y="T3"/>
                </a:cxn>
                <a:cxn ang="0">
                  <a:pos x="T4" y="T5"/>
                </a:cxn>
                <a:cxn ang="0">
                  <a:pos x="T6" y="T7"/>
                </a:cxn>
                <a:cxn ang="0">
                  <a:pos x="T8" y="T9"/>
                </a:cxn>
              </a:cxnLst>
              <a:rect l="0" t="0" r="r" b="b"/>
              <a:pathLst>
                <a:path w="13" h="42">
                  <a:moveTo>
                    <a:pt x="0" y="0"/>
                  </a:moveTo>
                  <a:cubicBezTo>
                    <a:pt x="1" y="42"/>
                    <a:pt x="1" y="42"/>
                    <a:pt x="1" y="42"/>
                  </a:cubicBezTo>
                  <a:cubicBezTo>
                    <a:pt x="12" y="42"/>
                    <a:pt x="12" y="42"/>
                    <a:pt x="12" y="42"/>
                  </a:cubicBezTo>
                  <a:cubicBezTo>
                    <a:pt x="13" y="28"/>
                    <a:pt x="12" y="0"/>
                    <a:pt x="12" y="0"/>
                  </a:cubicBezTo>
                  <a:cubicBezTo>
                    <a:pt x="12" y="0"/>
                    <a:pt x="5" y="0"/>
                    <a:pt x="0"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178"/>
            <p:cNvSpPr>
              <a:spLocks/>
            </p:cNvSpPr>
            <p:nvPr/>
          </p:nvSpPr>
          <p:spPr bwMode="auto">
            <a:xfrm>
              <a:off x="10686052" y="3419333"/>
              <a:ext cx="35905" cy="114621"/>
            </a:xfrm>
            <a:custGeom>
              <a:avLst/>
              <a:gdLst>
                <a:gd name="T0" fmla="*/ 0 w 13"/>
                <a:gd name="T1" fmla="*/ 0 h 42"/>
                <a:gd name="T2" fmla="*/ 2 w 13"/>
                <a:gd name="T3" fmla="*/ 42 h 42"/>
                <a:gd name="T4" fmla="*/ 13 w 13"/>
                <a:gd name="T5" fmla="*/ 42 h 42"/>
                <a:gd name="T6" fmla="*/ 13 w 13"/>
                <a:gd name="T7" fmla="*/ 0 h 42"/>
                <a:gd name="T8" fmla="*/ 0 w 13"/>
                <a:gd name="T9" fmla="*/ 0 h 42"/>
              </a:gdLst>
              <a:ahLst/>
              <a:cxnLst>
                <a:cxn ang="0">
                  <a:pos x="T0" y="T1"/>
                </a:cxn>
                <a:cxn ang="0">
                  <a:pos x="T2" y="T3"/>
                </a:cxn>
                <a:cxn ang="0">
                  <a:pos x="T4" y="T5"/>
                </a:cxn>
                <a:cxn ang="0">
                  <a:pos x="T6" y="T7"/>
                </a:cxn>
                <a:cxn ang="0">
                  <a:pos x="T8" y="T9"/>
                </a:cxn>
              </a:cxnLst>
              <a:rect l="0" t="0" r="r" b="b"/>
              <a:pathLst>
                <a:path w="13" h="42">
                  <a:moveTo>
                    <a:pt x="0" y="0"/>
                  </a:moveTo>
                  <a:cubicBezTo>
                    <a:pt x="2" y="42"/>
                    <a:pt x="2" y="42"/>
                    <a:pt x="2" y="42"/>
                  </a:cubicBezTo>
                  <a:cubicBezTo>
                    <a:pt x="13" y="42"/>
                    <a:pt x="13" y="42"/>
                    <a:pt x="13" y="42"/>
                  </a:cubicBezTo>
                  <a:cubicBezTo>
                    <a:pt x="13" y="28"/>
                    <a:pt x="13" y="0"/>
                    <a:pt x="13" y="0"/>
                  </a:cubicBezTo>
                  <a:cubicBezTo>
                    <a:pt x="13" y="0"/>
                    <a:pt x="5" y="0"/>
                    <a:pt x="0"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Oval 179"/>
            <p:cNvSpPr>
              <a:spLocks noChangeArrowheads="1"/>
            </p:cNvSpPr>
            <p:nvPr/>
          </p:nvSpPr>
          <p:spPr bwMode="auto">
            <a:xfrm>
              <a:off x="10699862" y="3249472"/>
              <a:ext cx="46953" cy="55239"/>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Rectangle 180"/>
            <p:cNvSpPr>
              <a:spLocks noChangeArrowheads="1"/>
            </p:cNvSpPr>
            <p:nvPr/>
          </p:nvSpPr>
          <p:spPr bwMode="auto">
            <a:xfrm>
              <a:off x="10721957" y="3380665"/>
              <a:ext cx="2762" cy="1381"/>
            </a:xfrm>
            <a:prstGeom prst="rect">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181"/>
            <p:cNvSpPr>
              <a:spLocks noEditPoints="1"/>
            </p:cNvSpPr>
            <p:nvPr/>
          </p:nvSpPr>
          <p:spPr bwMode="auto">
            <a:xfrm>
              <a:off x="10661194" y="3310235"/>
              <a:ext cx="142241" cy="125669"/>
            </a:xfrm>
            <a:custGeom>
              <a:avLst/>
              <a:gdLst>
                <a:gd name="T0" fmla="*/ 51 w 52"/>
                <a:gd name="T1" fmla="*/ 17 h 46"/>
                <a:gd name="T2" fmla="*/ 51 w 52"/>
                <a:gd name="T3" fmla="*/ 17 h 46"/>
                <a:gd name="T4" fmla="*/ 51 w 52"/>
                <a:gd name="T5" fmla="*/ 17 h 46"/>
                <a:gd name="T6" fmla="*/ 37 w 52"/>
                <a:gd name="T7" fmla="*/ 2 h 46"/>
                <a:gd name="T8" fmla="*/ 34 w 52"/>
                <a:gd name="T9" fmla="*/ 0 h 46"/>
                <a:gd name="T10" fmla="*/ 29 w 52"/>
                <a:gd name="T11" fmla="*/ 0 h 46"/>
                <a:gd name="T12" fmla="*/ 29 w 52"/>
                <a:gd name="T13" fmla="*/ 0 h 46"/>
                <a:gd name="T14" fmla="*/ 33 w 52"/>
                <a:gd name="T15" fmla="*/ 3 h 46"/>
                <a:gd name="T16" fmla="*/ 29 w 52"/>
                <a:gd name="T17" fmla="*/ 5 h 46"/>
                <a:gd name="T18" fmla="*/ 31 w 52"/>
                <a:gd name="T19" fmla="*/ 9 h 46"/>
                <a:gd name="T20" fmla="*/ 23 w 52"/>
                <a:gd name="T21" fmla="*/ 26 h 46"/>
                <a:gd name="T22" fmla="*/ 23 w 52"/>
                <a:gd name="T23" fmla="*/ 26 h 46"/>
                <a:gd name="T24" fmla="*/ 22 w 52"/>
                <a:gd name="T25" fmla="*/ 26 h 46"/>
                <a:gd name="T26" fmla="*/ 22 w 52"/>
                <a:gd name="T27" fmla="*/ 26 h 46"/>
                <a:gd name="T28" fmla="*/ 22 w 52"/>
                <a:gd name="T29" fmla="*/ 26 h 46"/>
                <a:gd name="T30" fmla="*/ 14 w 52"/>
                <a:gd name="T31" fmla="*/ 9 h 46"/>
                <a:gd name="T32" fmla="*/ 16 w 52"/>
                <a:gd name="T33" fmla="*/ 5 h 46"/>
                <a:gd name="T34" fmla="*/ 12 w 52"/>
                <a:gd name="T35" fmla="*/ 3 h 46"/>
                <a:gd name="T36" fmla="*/ 16 w 52"/>
                <a:gd name="T37" fmla="*/ 0 h 46"/>
                <a:gd name="T38" fmla="*/ 16 w 52"/>
                <a:gd name="T39" fmla="*/ 0 h 46"/>
                <a:gd name="T40" fmla="*/ 11 w 52"/>
                <a:gd name="T41" fmla="*/ 0 h 46"/>
                <a:gd name="T42" fmla="*/ 7 w 52"/>
                <a:gd name="T43" fmla="*/ 4 h 46"/>
                <a:gd name="T44" fmla="*/ 0 w 52"/>
                <a:gd name="T45" fmla="*/ 23 h 46"/>
                <a:gd name="T46" fmla="*/ 8 w 52"/>
                <a:gd name="T47" fmla="*/ 46 h 46"/>
                <a:gd name="T48" fmla="*/ 13 w 52"/>
                <a:gd name="T49" fmla="*/ 44 h 46"/>
                <a:gd name="T50" fmla="*/ 37 w 52"/>
                <a:gd name="T51" fmla="*/ 44 h 46"/>
                <a:gd name="T52" fmla="*/ 37 w 52"/>
                <a:gd name="T53" fmla="*/ 43 h 46"/>
                <a:gd name="T54" fmla="*/ 36 w 52"/>
                <a:gd name="T55" fmla="*/ 38 h 46"/>
                <a:gd name="T56" fmla="*/ 43 w 52"/>
                <a:gd name="T57" fmla="*/ 41 h 46"/>
                <a:gd name="T58" fmla="*/ 47 w 52"/>
                <a:gd name="T59" fmla="*/ 32 h 46"/>
                <a:gd name="T60" fmla="*/ 49 w 52"/>
                <a:gd name="T61" fmla="*/ 27 h 46"/>
                <a:gd name="T62" fmla="*/ 51 w 52"/>
                <a:gd name="T63" fmla="*/ 25 h 46"/>
                <a:gd name="T64" fmla="*/ 51 w 52"/>
                <a:gd name="T65" fmla="*/ 24 h 46"/>
                <a:gd name="T66" fmla="*/ 51 w 52"/>
                <a:gd name="T67" fmla="*/ 23 h 46"/>
                <a:gd name="T68" fmla="*/ 52 w 52"/>
                <a:gd name="T69" fmla="*/ 23 h 46"/>
                <a:gd name="T70" fmla="*/ 52 w 52"/>
                <a:gd name="T71" fmla="*/ 23 h 46"/>
                <a:gd name="T72" fmla="*/ 52 w 52"/>
                <a:gd name="T73" fmla="*/ 23 h 46"/>
                <a:gd name="T74" fmla="*/ 52 w 52"/>
                <a:gd name="T75" fmla="*/ 23 h 46"/>
                <a:gd name="T76" fmla="*/ 51 w 52"/>
                <a:gd name="T77" fmla="*/ 17 h 46"/>
                <a:gd name="T78" fmla="*/ 40 w 52"/>
                <a:gd name="T79" fmla="*/ 22 h 46"/>
                <a:gd name="T80" fmla="*/ 38 w 52"/>
                <a:gd name="T81" fmla="*/ 27 h 46"/>
                <a:gd name="T82" fmla="*/ 36 w 52"/>
                <a:gd name="T83" fmla="*/ 29 h 46"/>
                <a:gd name="T84" fmla="*/ 36 w 52"/>
                <a:gd name="T85" fmla="*/ 15 h 46"/>
                <a:gd name="T86" fmla="*/ 41 w 52"/>
                <a:gd name="T87" fmla="*/ 21 h 46"/>
                <a:gd name="T88" fmla="*/ 40 w 52"/>
                <a:gd name="T89" fmla="*/ 2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46">
                  <a:moveTo>
                    <a:pt x="51" y="17"/>
                  </a:moveTo>
                  <a:cubicBezTo>
                    <a:pt x="51" y="17"/>
                    <a:pt x="51" y="17"/>
                    <a:pt x="51" y="17"/>
                  </a:cubicBezTo>
                  <a:cubicBezTo>
                    <a:pt x="51" y="17"/>
                    <a:pt x="51" y="17"/>
                    <a:pt x="51" y="17"/>
                  </a:cubicBezTo>
                  <a:cubicBezTo>
                    <a:pt x="37" y="2"/>
                    <a:pt x="37" y="2"/>
                    <a:pt x="37" y="2"/>
                  </a:cubicBezTo>
                  <a:cubicBezTo>
                    <a:pt x="36" y="1"/>
                    <a:pt x="35" y="1"/>
                    <a:pt x="34" y="0"/>
                  </a:cubicBezTo>
                  <a:cubicBezTo>
                    <a:pt x="34" y="0"/>
                    <a:pt x="31" y="0"/>
                    <a:pt x="29" y="0"/>
                  </a:cubicBezTo>
                  <a:cubicBezTo>
                    <a:pt x="29" y="0"/>
                    <a:pt x="29" y="0"/>
                    <a:pt x="29" y="0"/>
                  </a:cubicBezTo>
                  <a:cubicBezTo>
                    <a:pt x="33" y="3"/>
                    <a:pt x="33" y="3"/>
                    <a:pt x="33" y="3"/>
                  </a:cubicBezTo>
                  <a:cubicBezTo>
                    <a:pt x="29" y="5"/>
                    <a:pt x="29" y="5"/>
                    <a:pt x="29" y="5"/>
                  </a:cubicBezTo>
                  <a:cubicBezTo>
                    <a:pt x="31" y="9"/>
                    <a:pt x="31" y="9"/>
                    <a:pt x="31" y="9"/>
                  </a:cubicBezTo>
                  <a:cubicBezTo>
                    <a:pt x="23" y="26"/>
                    <a:pt x="23" y="26"/>
                    <a:pt x="23" y="26"/>
                  </a:cubicBezTo>
                  <a:cubicBezTo>
                    <a:pt x="23" y="26"/>
                    <a:pt x="23" y="26"/>
                    <a:pt x="23" y="26"/>
                  </a:cubicBezTo>
                  <a:cubicBezTo>
                    <a:pt x="22" y="26"/>
                    <a:pt x="22" y="26"/>
                    <a:pt x="22" y="26"/>
                  </a:cubicBezTo>
                  <a:cubicBezTo>
                    <a:pt x="22" y="26"/>
                    <a:pt x="22" y="26"/>
                    <a:pt x="22" y="26"/>
                  </a:cubicBezTo>
                  <a:cubicBezTo>
                    <a:pt x="22" y="26"/>
                    <a:pt x="22" y="26"/>
                    <a:pt x="22" y="26"/>
                  </a:cubicBezTo>
                  <a:cubicBezTo>
                    <a:pt x="14" y="9"/>
                    <a:pt x="14" y="9"/>
                    <a:pt x="14" y="9"/>
                  </a:cubicBezTo>
                  <a:cubicBezTo>
                    <a:pt x="16" y="5"/>
                    <a:pt x="16" y="5"/>
                    <a:pt x="16" y="5"/>
                  </a:cubicBezTo>
                  <a:cubicBezTo>
                    <a:pt x="12" y="3"/>
                    <a:pt x="12" y="3"/>
                    <a:pt x="12" y="3"/>
                  </a:cubicBezTo>
                  <a:cubicBezTo>
                    <a:pt x="16" y="0"/>
                    <a:pt x="16" y="0"/>
                    <a:pt x="16" y="0"/>
                  </a:cubicBezTo>
                  <a:cubicBezTo>
                    <a:pt x="16" y="0"/>
                    <a:pt x="16" y="0"/>
                    <a:pt x="16" y="0"/>
                  </a:cubicBezTo>
                  <a:cubicBezTo>
                    <a:pt x="14" y="0"/>
                    <a:pt x="12" y="0"/>
                    <a:pt x="11" y="0"/>
                  </a:cubicBezTo>
                  <a:cubicBezTo>
                    <a:pt x="10" y="1"/>
                    <a:pt x="8" y="2"/>
                    <a:pt x="7" y="4"/>
                  </a:cubicBezTo>
                  <a:cubicBezTo>
                    <a:pt x="0" y="23"/>
                    <a:pt x="0" y="23"/>
                    <a:pt x="0" y="23"/>
                  </a:cubicBezTo>
                  <a:cubicBezTo>
                    <a:pt x="2" y="37"/>
                    <a:pt x="5" y="38"/>
                    <a:pt x="8" y="46"/>
                  </a:cubicBezTo>
                  <a:cubicBezTo>
                    <a:pt x="9" y="45"/>
                    <a:pt x="11" y="44"/>
                    <a:pt x="13" y="44"/>
                  </a:cubicBezTo>
                  <a:cubicBezTo>
                    <a:pt x="21" y="44"/>
                    <a:pt x="29" y="44"/>
                    <a:pt x="37" y="44"/>
                  </a:cubicBezTo>
                  <a:cubicBezTo>
                    <a:pt x="37" y="43"/>
                    <a:pt x="37" y="43"/>
                    <a:pt x="37" y="43"/>
                  </a:cubicBezTo>
                  <a:cubicBezTo>
                    <a:pt x="37" y="41"/>
                    <a:pt x="36" y="39"/>
                    <a:pt x="36" y="38"/>
                  </a:cubicBezTo>
                  <a:cubicBezTo>
                    <a:pt x="38" y="39"/>
                    <a:pt x="41" y="40"/>
                    <a:pt x="43" y="41"/>
                  </a:cubicBezTo>
                  <a:cubicBezTo>
                    <a:pt x="47" y="32"/>
                    <a:pt x="47" y="32"/>
                    <a:pt x="47" y="32"/>
                  </a:cubicBezTo>
                  <a:cubicBezTo>
                    <a:pt x="49" y="27"/>
                    <a:pt x="49" y="27"/>
                    <a:pt x="49" y="27"/>
                  </a:cubicBezTo>
                  <a:cubicBezTo>
                    <a:pt x="51" y="25"/>
                    <a:pt x="51" y="25"/>
                    <a:pt x="51" y="25"/>
                  </a:cubicBezTo>
                  <a:cubicBezTo>
                    <a:pt x="51" y="24"/>
                    <a:pt x="51" y="24"/>
                    <a:pt x="51" y="24"/>
                  </a:cubicBezTo>
                  <a:cubicBezTo>
                    <a:pt x="51" y="23"/>
                    <a:pt x="51" y="23"/>
                    <a:pt x="51" y="23"/>
                  </a:cubicBezTo>
                  <a:cubicBezTo>
                    <a:pt x="52" y="23"/>
                    <a:pt x="52" y="23"/>
                    <a:pt x="52" y="23"/>
                  </a:cubicBezTo>
                  <a:cubicBezTo>
                    <a:pt x="52" y="23"/>
                    <a:pt x="52" y="23"/>
                    <a:pt x="52" y="23"/>
                  </a:cubicBezTo>
                  <a:cubicBezTo>
                    <a:pt x="52" y="23"/>
                    <a:pt x="52" y="23"/>
                    <a:pt x="52" y="23"/>
                  </a:cubicBezTo>
                  <a:cubicBezTo>
                    <a:pt x="52" y="23"/>
                    <a:pt x="52" y="23"/>
                    <a:pt x="52" y="23"/>
                  </a:cubicBezTo>
                  <a:cubicBezTo>
                    <a:pt x="51" y="20"/>
                    <a:pt x="52" y="29"/>
                    <a:pt x="51" y="17"/>
                  </a:cubicBezTo>
                  <a:close/>
                  <a:moveTo>
                    <a:pt x="40" y="22"/>
                  </a:moveTo>
                  <a:cubicBezTo>
                    <a:pt x="38" y="27"/>
                    <a:pt x="38" y="27"/>
                    <a:pt x="38" y="27"/>
                  </a:cubicBezTo>
                  <a:cubicBezTo>
                    <a:pt x="36" y="29"/>
                    <a:pt x="36" y="29"/>
                    <a:pt x="36" y="29"/>
                  </a:cubicBezTo>
                  <a:cubicBezTo>
                    <a:pt x="36" y="24"/>
                    <a:pt x="36" y="20"/>
                    <a:pt x="36" y="15"/>
                  </a:cubicBezTo>
                  <a:cubicBezTo>
                    <a:pt x="41" y="21"/>
                    <a:pt x="41" y="21"/>
                    <a:pt x="41" y="21"/>
                  </a:cubicBezTo>
                  <a:lnTo>
                    <a:pt x="40" y="22"/>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182"/>
            <p:cNvSpPr>
              <a:spLocks/>
            </p:cNvSpPr>
            <p:nvPr/>
          </p:nvSpPr>
          <p:spPr bwMode="auto">
            <a:xfrm>
              <a:off x="10716433" y="3307473"/>
              <a:ext cx="13810" cy="16572"/>
            </a:xfrm>
            <a:custGeom>
              <a:avLst/>
              <a:gdLst>
                <a:gd name="T0" fmla="*/ 2 w 10"/>
                <a:gd name="T1" fmla="*/ 0 h 12"/>
                <a:gd name="T2" fmla="*/ 0 w 10"/>
                <a:gd name="T3" fmla="*/ 8 h 12"/>
                <a:gd name="T4" fmla="*/ 4 w 10"/>
                <a:gd name="T5" fmla="*/ 12 h 12"/>
                <a:gd name="T6" fmla="*/ 10 w 10"/>
                <a:gd name="T7" fmla="*/ 8 h 12"/>
                <a:gd name="T8" fmla="*/ 8 w 10"/>
                <a:gd name="T9" fmla="*/ 0 h 12"/>
                <a:gd name="T10" fmla="*/ 2 w 10"/>
                <a:gd name="T11" fmla="*/ 0 h 12"/>
              </a:gdLst>
              <a:ahLst/>
              <a:cxnLst>
                <a:cxn ang="0">
                  <a:pos x="T0" y="T1"/>
                </a:cxn>
                <a:cxn ang="0">
                  <a:pos x="T2" y="T3"/>
                </a:cxn>
                <a:cxn ang="0">
                  <a:pos x="T4" y="T5"/>
                </a:cxn>
                <a:cxn ang="0">
                  <a:pos x="T6" y="T7"/>
                </a:cxn>
                <a:cxn ang="0">
                  <a:pos x="T8" y="T9"/>
                </a:cxn>
                <a:cxn ang="0">
                  <a:pos x="T10" y="T11"/>
                </a:cxn>
              </a:cxnLst>
              <a:rect l="0" t="0" r="r" b="b"/>
              <a:pathLst>
                <a:path w="10" h="12">
                  <a:moveTo>
                    <a:pt x="2" y="0"/>
                  </a:moveTo>
                  <a:lnTo>
                    <a:pt x="0" y="8"/>
                  </a:lnTo>
                  <a:lnTo>
                    <a:pt x="4" y="12"/>
                  </a:lnTo>
                  <a:lnTo>
                    <a:pt x="10" y="8"/>
                  </a:lnTo>
                  <a:lnTo>
                    <a:pt x="8" y="0"/>
                  </a:lnTo>
                  <a:lnTo>
                    <a:pt x="2" y="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183"/>
            <p:cNvSpPr>
              <a:spLocks/>
            </p:cNvSpPr>
            <p:nvPr/>
          </p:nvSpPr>
          <p:spPr bwMode="auto">
            <a:xfrm>
              <a:off x="10713671" y="3318521"/>
              <a:ext cx="19334" cy="67668"/>
            </a:xfrm>
            <a:custGeom>
              <a:avLst/>
              <a:gdLst>
                <a:gd name="T0" fmla="*/ 4 w 14"/>
                <a:gd name="T1" fmla="*/ 0 h 49"/>
                <a:gd name="T2" fmla="*/ 0 w 14"/>
                <a:gd name="T3" fmla="*/ 45 h 49"/>
                <a:gd name="T4" fmla="*/ 6 w 14"/>
                <a:gd name="T5" fmla="*/ 49 h 49"/>
                <a:gd name="T6" fmla="*/ 14 w 14"/>
                <a:gd name="T7" fmla="*/ 45 h 49"/>
                <a:gd name="T8" fmla="*/ 10 w 14"/>
                <a:gd name="T9" fmla="*/ 0 h 49"/>
                <a:gd name="T10" fmla="*/ 4 w 14"/>
                <a:gd name="T11" fmla="*/ 0 h 49"/>
              </a:gdLst>
              <a:ahLst/>
              <a:cxnLst>
                <a:cxn ang="0">
                  <a:pos x="T0" y="T1"/>
                </a:cxn>
                <a:cxn ang="0">
                  <a:pos x="T2" y="T3"/>
                </a:cxn>
                <a:cxn ang="0">
                  <a:pos x="T4" y="T5"/>
                </a:cxn>
                <a:cxn ang="0">
                  <a:pos x="T6" y="T7"/>
                </a:cxn>
                <a:cxn ang="0">
                  <a:pos x="T8" y="T9"/>
                </a:cxn>
                <a:cxn ang="0">
                  <a:pos x="T10" y="T11"/>
                </a:cxn>
              </a:cxnLst>
              <a:rect l="0" t="0" r="r" b="b"/>
              <a:pathLst>
                <a:path w="14" h="49">
                  <a:moveTo>
                    <a:pt x="4" y="0"/>
                  </a:moveTo>
                  <a:lnTo>
                    <a:pt x="0" y="45"/>
                  </a:lnTo>
                  <a:lnTo>
                    <a:pt x="6" y="49"/>
                  </a:lnTo>
                  <a:lnTo>
                    <a:pt x="14" y="45"/>
                  </a:lnTo>
                  <a:lnTo>
                    <a:pt x="10" y="0"/>
                  </a:lnTo>
                  <a:lnTo>
                    <a:pt x="4" y="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184"/>
            <p:cNvSpPr>
              <a:spLocks/>
            </p:cNvSpPr>
            <p:nvPr/>
          </p:nvSpPr>
          <p:spPr bwMode="auto">
            <a:xfrm>
              <a:off x="11100345" y="3422095"/>
              <a:ext cx="33143" cy="117383"/>
            </a:xfrm>
            <a:custGeom>
              <a:avLst/>
              <a:gdLst>
                <a:gd name="T0" fmla="*/ 0 w 12"/>
                <a:gd name="T1" fmla="*/ 0 h 43"/>
                <a:gd name="T2" fmla="*/ 1 w 12"/>
                <a:gd name="T3" fmla="*/ 43 h 43"/>
                <a:gd name="T4" fmla="*/ 12 w 12"/>
                <a:gd name="T5" fmla="*/ 43 h 43"/>
                <a:gd name="T6" fmla="*/ 12 w 12"/>
                <a:gd name="T7" fmla="*/ 0 h 43"/>
                <a:gd name="T8" fmla="*/ 0 w 12"/>
                <a:gd name="T9" fmla="*/ 0 h 43"/>
              </a:gdLst>
              <a:ahLst/>
              <a:cxnLst>
                <a:cxn ang="0">
                  <a:pos x="T0" y="T1"/>
                </a:cxn>
                <a:cxn ang="0">
                  <a:pos x="T2" y="T3"/>
                </a:cxn>
                <a:cxn ang="0">
                  <a:pos x="T4" y="T5"/>
                </a:cxn>
                <a:cxn ang="0">
                  <a:pos x="T6" y="T7"/>
                </a:cxn>
                <a:cxn ang="0">
                  <a:pos x="T8" y="T9"/>
                </a:cxn>
              </a:cxnLst>
              <a:rect l="0" t="0" r="r" b="b"/>
              <a:pathLst>
                <a:path w="12" h="43">
                  <a:moveTo>
                    <a:pt x="0" y="0"/>
                  </a:moveTo>
                  <a:cubicBezTo>
                    <a:pt x="1" y="43"/>
                    <a:pt x="1" y="43"/>
                    <a:pt x="1" y="43"/>
                  </a:cubicBezTo>
                  <a:cubicBezTo>
                    <a:pt x="12" y="43"/>
                    <a:pt x="12" y="43"/>
                    <a:pt x="12" y="43"/>
                  </a:cubicBezTo>
                  <a:cubicBezTo>
                    <a:pt x="12" y="28"/>
                    <a:pt x="12" y="0"/>
                    <a:pt x="12" y="0"/>
                  </a:cubicBezTo>
                  <a:cubicBezTo>
                    <a:pt x="12" y="0"/>
                    <a:pt x="4" y="0"/>
                    <a:pt x="0"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185"/>
            <p:cNvSpPr>
              <a:spLocks/>
            </p:cNvSpPr>
            <p:nvPr/>
          </p:nvSpPr>
          <p:spPr bwMode="auto">
            <a:xfrm>
              <a:off x="11061678" y="3422095"/>
              <a:ext cx="35905" cy="117383"/>
            </a:xfrm>
            <a:custGeom>
              <a:avLst/>
              <a:gdLst>
                <a:gd name="T0" fmla="*/ 0 w 13"/>
                <a:gd name="T1" fmla="*/ 0 h 43"/>
                <a:gd name="T2" fmla="*/ 1 w 13"/>
                <a:gd name="T3" fmla="*/ 43 h 43"/>
                <a:gd name="T4" fmla="*/ 13 w 13"/>
                <a:gd name="T5" fmla="*/ 43 h 43"/>
                <a:gd name="T6" fmla="*/ 13 w 13"/>
                <a:gd name="T7" fmla="*/ 0 h 43"/>
                <a:gd name="T8" fmla="*/ 0 w 13"/>
                <a:gd name="T9" fmla="*/ 0 h 43"/>
              </a:gdLst>
              <a:ahLst/>
              <a:cxnLst>
                <a:cxn ang="0">
                  <a:pos x="T0" y="T1"/>
                </a:cxn>
                <a:cxn ang="0">
                  <a:pos x="T2" y="T3"/>
                </a:cxn>
                <a:cxn ang="0">
                  <a:pos x="T4" y="T5"/>
                </a:cxn>
                <a:cxn ang="0">
                  <a:pos x="T6" y="T7"/>
                </a:cxn>
                <a:cxn ang="0">
                  <a:pos x="T8" y="T9"/>
                </a:cxn>
              </a:cxnLst>
              <a:rect l="0" t="0" r="r" b="b"/>
              <a:pathLst>
                <a:path w="13" h="43">
                  <a:moveTo>
                    <a:pt x="0" y="0"/>
                  </a:moveTo>
                  <a:cubicBezTo>
                    <a:pt x="1" y="43"/>
                    <a:pt x="1" y="43"/>
                    <a:pt x="1" y="43"/>
                  </a:cubicBezTo>
                  <a:cubicBezTo>
                    <a:pt x="13" y="43"/>
                    <a:pt x="13" y="43"/>
                    <a:pt x="13" y="43"/>
                  </a:cubicBezTo>
                  <a:cubicBezTo>
                    <a:pt x="13" y="28"/>
                    <a:pt x="13" y="0"/>
                    <a:pt x="13" y="0"/>
                  </a:cubicBezTo>
                  <a:cubicBezTo>
                    <a:pt x="13" y="0"/>
                    <a:pt x="5" y="0"/>
                    <a:pt x="0"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Oval 186"/>
            <p:cNvSpPr>
              <a:spLocks noChangeArrowheads="1"/>
            </p:cNvSpPr>
            <p:nvPr/>
          </p:nvSpPr>
          <p:spPr bwMode="auto">
            <a:xfrm>
              <a:off x="11075488" y="3252234"/>
              <a:ext cx="44191" cy="55239"/>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Rectangle 187"/>
            <p:cNvSpPr>
              <a:spLocks noChangeArrowheads="1"/>
            </p:cNvSpPr>
            <p:nvPr/>
          </p:nvSpPr>
          <p:spPr bwMode="auto">
            <a:xfrm>
              <a:off x="11097583" y="3383427"/>
              <a:ext cx="1381" cy="1381"/>
            </a:xfrm>
            <a:prstGeom prst="rect">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188"/>
            <p:cNvSpPr>
              <a:spLocks/>
            </p:cNvSpPr>
            <p:nvPr/>
          </p:nvSpPr>
          <p:spPr bwMode="auto">
            <a:xfrm>
              <a:off x="11036820" y="3312997"/>
              <a:ext cx="118764" cy="125669"/>
            </a:xfrm>
            <a:custGeom>
              <a:avLst/>
              <a:gdLst>
                <a:gd name="T0" fmla="*/ 42 w 43"/>
                <a:gd name="T1" fmla="*/ 24 h 46"/>
                <a:gd name="T2" fmla="*/ 38 w 43"/>
                <a:gd name="T3" fmla="*/ 5 h 46"/>
                <a:gd name="T4" fmla="*/ 34 w 43"/>
                <a:gd name="T5" fmla="*/ 1 h 46"/>
                <a:gd name="T6" fmla="*/ 29 w 43"/>
                <a:gd name="T7" fmla="*/ 0 h 46"/>
                <a:gd name="T8" fmla="*/ 29 w 43"/>
                <a:gd name="T9" fmla="*/ 0 h 46"/>
                <a:gd name="T10" fmla="*/ 32 w 43"/>
                <a:gd name="T11" fmla="*/ 3 h 46"/>
                <a:gd name="T12" fmla="*/ 28 w 43"/>
                <a:gd name="T13" fmla="*/ 5 h 46"/>
                <a:gd name="T14" fmla="*/ 30 w 43"/>
                <a:gd name="T15" fmla="*/ 9 h 46"/>
                <a:gd name="T16" fmla="*/ 22 w 43"/>
                <a:gd name="T17" fmla="*/ 26 h 46"/>
                <a:gd name="T18" fmla="*/ 22 w 43"/>
                <a:gd name="T19" fmla="*/ 26 h 46"/>
                <a:gd name="T20" fmla="*/ 22 w 43"/>
                <a:gd name="T21" fmla="*/ 26 h 46"/>
                <a:gd name="T22" fmla="*/ 22 w 43"/>
                <a:gd name="T23" fmla="*/ 26 h 46"/>
                <a:gd name="T24" fmla="*/ 22 w 43"/>
                <a:gd name="T25" fmla="*/ 26 h 46"/>
                <a:gd name="T26" fmla="*/ 14 w 43"/>
                <a:gd name="T27" fmla="*/ 9 h 46"/>
                <a:gd name="T28" fmla="*/ 16 w 43"/>
                <a:gd name="T29" fmla="*/ 5 h 46"/>
                <a:gd name="T30" fmla="*/ 12 w 43"/>
                <a:gd name="T31" fmla="*/ 3 h 46"/>
                <a:gd name="T32" fmla="*/ 15 w 43"/>
                <a:gd name="T33" fmla="*/ 0 h 46"/>
                <a:gd name="T34" fmla="*/ 15 w 43"/>
                <a:gd name="T35" fmla="*/ 0 h 46"/>
                <a:gd name="T36" fmla="*/ 11 w 43"/>
                <a:gd name="T37" fmla="*/ 1 h 46"/>
                <a:gd name="T38" fmla="*/ 7 w 43"/>
                <a:gd name="T39" fmla="*/ 4 h 46"/>
                <a:gd name="T40" fmla="*/ 0 w 43"/>
                <a:gd name="T41" fmla="*/ 23 h 46"/>
                <a:gd name="T42" fmla="*/ 7 w 43"/>
                <a:gd name="T43" fmla="*/ 46 h 46"/>
                <a:gd name="T44" fmla="*/ 12 w 43"/>
                <a:gd name="T45" fmla="*/ 44 h 46"/>
                <a:gd name="T46" fmla="*/ 30 w 43"/>
                <a:gd name="T47" fmla="*/ 44 h 46"/>
                <a:gd name="T48" fmla="*/ 30 w 43"/>
                <a:gd name="T49" fmla="*/ 45 h 46"/>
                <a:gd name="T50" fmla="*/ 42 w 43"/>
                <a:gd name="T51" fmla="*/ 45 h 46"/>
                <a:gd name="T52" fmla="*/ 42 w 43"/>
                <a:gd name="T53"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 h="46">
                  <a:moveTo>
                    <a:pt x="42" y="24"/>
                  </a:moveTo>
                  <a:cubicBezTo>
                    <a:pt x="38" y="5"/>
                    <a:pt x="38" y="5"/>
                    <a:pt x="38" y="5"/>
                  </a:cubicBezTo>
                  <a:cubicBezTo>
                    <a:pt x="37" y="3"/>
                    <a:pt x="36" y="1"/>
                    <a:pt x="34" y="1"/>
                  </a:cubicBezTo>
                  <a:cubicBezTo>
                    <a:pt x="34" y="1"/>
                    <a:pt x="30" y="0"/>
                    <a:pt x="29" y="0"/>
                  </a:cubicBezTo>
                  <a:cubicBezTo>
                    <a:pt x="29" y="0"/>
                    <a:pt x="29" y="0"/>
                    <a:pt x="29" y="0"/>
                  </a:cubicBezTo>
                  <a:cubicBezTo>
                    <a:pt x="32" y="3"/>
                    <a:pt x="32" y="3"/>
                    <a:pt x="32" y="3"/>
                  </a:cubicBezTo>
                  <a:cubicBezTo>
                    <a:pt x="28" y="5"/>
                    <a:pt x="28" y="5"/>
                    <a:pt x="28" y="5"/>
                  </a:cubicBezTo>
                  <a:cubicBezTo>
                    <a:pt x="30" y="9"/>
                    <a:pt x="30" y="9"/>
                    <a:pt x="30" y="9"/>
                  </a:cubicBezTo>
                  <a:cubicBezTo>
                    <a:pt x="22" y="26"/>
                    <a:pt x="22" y="26"/>
                    <a:pt x="22" y="26"/>
                  </a:cubicBezTo>
                  <a:cubicBezTo>
                    <a:pt x="22" y="26"/>
                    <a:pt x="22" y="26"/>
                    <a:pt x="22" y="26"/>
                  </a:cubicBezTo>
                  <a:cubicBezTo>
                    <a:pt x="22" y="26"/>
                    <a:pt x="22" y="26"/>
                    <a:pt x="22" y="26"/>
                  </a:cubicBezTo>
                  <a:cubicBezTo>
                    <a:pt x="22" y="26"/>
                    <a:pt x="22" y="26"/>
                    <a:pt x="22" y="26"/>
                  </a:cubicBezTo>
                  <a:cubicBezTo>
                    <a:pt x="22" y="26"/>
                    <a:pt x="22" y="26"/>
                    <a:pt x="22" y="26"/>
                  </a:cubicBezTo>
                  <a:cubicBezTo>
                    <a:pt x="14" y="9"/>
                    <a:pt x="14" y="9"/>
                    <a:pt x="14" y="9"/>
                  </a:cubicBezTo>
                  <a:cubicBezTo>
                    <a:pt x="16" y="5"/>
                    <a:pt x="16" y="5"/>
                    <a:pt x="16" y="5"/>
                  </a:cubicBezTo>
                  <a:cubicBezTo>
                    <a:pt x="12" y="3"/>
                    <a:pt x="12" y="3"/>
                    <a:pt x="12" y="3"/>
                  </a:cubicBezTo>
                  <a:cubicBezTo>
                    <a:pt x="15" y="0"/>
                    <a:pt x="15" y="0"/>
                    <a:pt x="15" y="0"/>
                  </a:cubicBezTo>
                  <a:cubicBezTo>
                    <a:pt x="15" y="0"/>
                    <a:pt x="15" y="0"/>
                    <a:pt x="15" y="0"/>
                  </a:cubicBezTo>
                  <a:cubicBezTo>
                    <a:pt x="14" y="0"/>
                    <a:pt x="11" y="0"/>
                    <a:pt x="11" y="1"/>
                  </a:cubicBezTo>
                  <a:cubicBezTo>
                    <a:pt x="9" y="1"/>
                    <a:pt x="8" y="2"/>
                    <a:pt x="7" y="4"/>
                  </a:cubicBezTo>
                  <a:cubicBezTo>
                    <a:pt x="0" y="23"/>
                    <a:pt x="0" y="23"/>
                    <a:pt x="0" y="23"/>
                  </a:cubicBezTo>
                  <a:cubicBezTo>
                    <a:pt x="1" y="37"/>
                    <a:pt x="5" y="38"/>
                    <a:pt x="7" y="46"/>
                  </a:cubicBezTo>
                  <a:cubicBezTo>
                    <a:pt x="9" y="45"/>
                    <a:pt x="11" y="44"/>
                    <a:pt x="12" y="44"/>
                  </a:cubicBezTo>
                  <a:cubicBezTo>
                    <a:pt x="18" y="44"/>
                    <a:pt x="24" y="44"/>
                    <a:pt x="30" y="44"/>
                  </a:cubicBezTo>
                  <a:cubicBezTo>
                    <a:pt x="30" y="44"/>
                    <a:pt x="30" y="44"/>
                    <a:pt x="30" y="45"/>
                  </a:cubicBezTo>
                  <a:cubicBezTo>
                    <a:pt x="34" y="45"/>
                    <a:pt x="38" y="45"/>
                    <a:pt x="42" y="45"/>
                  </a:cubicBezTo>
                  <a:cubicBezTo>
                    <a:pt x="42" y="38"/>
                    <a:pt x="43" y="33"/>
                    <a:pt x="42" y="2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189"/>
            <p:cNvSpPr>
              <a:spLocks/>
            </p:cNvSpPr>
            <p:nvPr/>
          </p:nvSpPr>
          <p:spPr bwMode="auto">
            <a:xfrm>
              <a:off x="11089297" y="3312997"/>
              <a:ext cx="16572" cy="16572"/>
            </a:xfrm>
            <a:custGeom>
              <a:avLst/>
              <a:gdLst>
                <a:gd name="T0" fmla="*/ 2 w 12"/>
                <a:gd name="T1" fmla="*/ 0 h 12"/>
                <a:gd name="T2" fmla="*/ 0 w 12"/>
                <a:gd name="T3" fmla="*/ 8 h 12"/>
                <a:gd name="T4" fmla="*/ 6 w 12"/>
                <a:gd name="T5" fmla="*/ 12 h 12"/>
                <a:gd name="T6" fmla="*/ 12 w 12"/>
                <a:gd name="T7" fmla="*/ 8 h 12"/>
                <a:gd name="T8" fmla="*/ 10 w 12"/>
                <a:gd name="T9" fmla="*/ 0 h 12"/>
                <a:gd name="T10" fmla="*/ 2 w 12"/>
                <a:gd name="T11" fmla="*/ 0 h 12"/>
              </a:gdLst>
              <a:ahLst/>
              <a:cxnLst>
                <a:cxn ang="0">
                  <a:pos x="T0" y="T1"/>
                </a:cxn>
                <a:cxn ang="0">
                  <a:pos x="T2" y="T3"/>
                </a:cxn>
                <a:cxn ang="0">
                  <a:pos x="T4" y="T5"/>
                </a:cxn>
                <a:cxn ang="0">
                  <a:pos x="T6" y="T7"/>
                </a:cxn>
                <a:cxn ang="0">
                  <a:pos x="T8" y="T9"/>
                </a:cxn>
                <a:cxn ang="0">
                  <a:pos x="T10" y="T11"/>
                </a:cxn>
              </a:cxnLst>
              <a:rect l="0" t="0" r="r" b="b"/>
              <a:pathLst>
                <a:path w="12" h="12">
                  <a:moveTo>
                    <a:pt x="2" y="0"/>
                  </a:moveTo>
                  <a:lnTo>
                    <a:pt x="0" y="8"/>
                  </a:lnTo>
                  <a:lnTo>
                    <a:pt x="6" y="12"/>
                  </a:lnTo>
                  <a:lnTo>
                    <a:pt x="12" y="8"/>
                  </a:lnTo>
                  <a:lnTo>
                    <a:pt x="10" y="0"/>
                  </a:lnTo>
                  <a:lnTo>
                    <a:pt x="2" y="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190"/>
            <p:cNvSpPr>
              <a:spLocks/>
            </p:cNvSpPr>
            <p:nvPr/>
          </p:nvSpPr>
          <p:spPr bwMode="auto">
            <a:xfrm>
              <a:off x="11089297" y="3324045"/>
              <a:ext cx="16572" cy="67668"/>
            </a:xfrm>
            <a:custGeom>
              <a:avLst/>
              <a:gdLst>
                <a:gd name="T0" fmla="*/ 2 w 12"/>
                <a:gd name="T1" fmla="*/ 0 h 49"/>
                <a:gd name="T2" fmla="*/ 0 w 12"/>
                <a:gd name="T3" fmla="*/ 43 h 49"/>
                <a:gd name="T4" fmla="*/ 6 w 12"/>
                <a:gd name="T5" fmla="*/ 49 h 49"/>
                <a:gd name="T6" fmla="*/ 12 w 12"/>
                <a:gd name="T7" fmla="*/ 43 h 49"/>
                <a:gd name="T8" fmla="*/ 10 w 12"/>
                <a:gd name="T9" fmla="*/ 0 h 49"/>
                <a:gd name="T10" fmla="*/ 2 w 12"/>
                <a:gd name="T11" fmla="*/ 0 h 49"/>
              </a:gdLst>
              <a:ahLst/>
              <a:cxnLst>
                <a:cxn ang="0">
                  <a:pos x="T0" y="T1"/>
                </a:cxn>
                <a:cxn ang="0">
                  <a:pos x="T2" y="T3"/>
                </a:cxn>
                <a:cxn ang="0">
                  <a:pos x="T4" y="T5"/>
                </a:cxn>
                <a:cxn ang="0">
                  <a:pos x="T6" y="T7"/>
                </a:cxn>
                <a:cxn ang="0">
                  <a:pos x="T8" y="T9"/>
                </a:cxn>
                <a:cxn ang="0">
                  <a:pos x="T10" y="T11"/>
                </a:cxn>
              </a:cxnLst>
              <a:rect l="0" t="0" r="r" b="b"/>
              <a:pathLst>
                <a:path w="12" h="49">
                  <a:moveTo>
                    <a:pt x="2" y="0"/>
                  </a:moveTo>
                  <a:lnTo>
                    <a:pt x="0" y="43"/>
                  </a:lnTo>
                  <a:lnTo>
                    <a:pt x="6" y="49"/>
                  </a:lnTo>
                  <a:lnTo>
                    <a:pt x="12" y="43"/>
                  </a:lnTo>
                  <a:lnTo>
                    <a:pt x="10" y="0"/>
                  </a:lnTo>
                  <a:lnTo>
                    <a:pt x="2" y="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3" name="组合 52"/>
          <p:cNvGrpSpPr/>
          <p:nvPr/>
        </p:nvGrpSpPr>
        <p:grpSpPr>
          <a:xfrm>
            <a:off x="5626603" y="4898413"/>
            <a:ext cx="746063" cy="573919"/>
            <a:chOff x="8313532" y="3238425"/>
            <a:chExt cx="581392" cy="458484"/>
          </a:xfrm>
          <a:solidFill>
            <a:srgbClr val="FF3300"/>
          </a:solidFill>
        </p:grpSpPr>
        <p:sp>
          <p:nvSpPr>
            <p:cNvPr id="54" name="Oval 150"/>
            <p:cNvSpPr>
              <a:spLocks noChangeArrowheads="1"/>
            </p:cNvSpPr>
            <p:nvPr/>
          </p:nvSpPr>
          <p:spPr bwMode="auto">
            <a:xfrm>
              <a:off x="8557965" y="3288140"/>
              <a:ext cx="93906" cy="114621"/>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151"/>
            <p:cNvSpPr>
              <a:spLocks/>
            </p:cNvSpPr>
            <p:nvPr/>
          </p:nvSpPr>
          <p:spPr bwMode="auto">
            <a:xfrm>
              <a:off x="8505488" y="3411047"/>
              <a:ext cx="197480" cy="120145"/>
            </a:xfrm>
            <a:custGeom>
              <a:avLst/>
              <a:gdLst>
                <a:gd name="T0" fmla="*/ 36 w 72"/>
                <a:gd name="T1" fmla="*/ 44 h 44"/>
                <a:gd name="T2" fmla="*/ 41 w 72"/>
                <a:gd name="T3" fmla="*/ 44 h 44"/>
                <a:gd name="T4" fmla="*/ 72 w 72"/>
                <a:gd name="T5" fmla="*/ 31 h 44"/>
                <a:gd name="T6" fmla="*/ 70 w 72"/>
                <a:gd name="T7" fmla="*/ 12 h 44"/>
                <a:gd name="T8" fmla="*/ 60 w 72"/>
                <a:gd name="T9" fmla="*/ 2 h 44"/>
                <a:gd name="T10" fmla="*/ 50 w 72"/>
                <a:gd name="T11" fmla="*/ 1 h 44"/>
                <a:gd name="T12" fmla="*/ 50 w 72"/>
                <a:gd name="T13" fmla="*/ 1 h 44"/>
                <a:gd name="T14" fmla="*/ 57 w 72"/>
                <a:gd name="T15" fmla="*/ 7 h 44"/>
                <a:gd name="T16" fmla="*/ 49 w 72"/>
                <a:gd name="T17" fmla="*/ 12 h 44"/>
                <a:gd name="T18" fmla="*/ 53 w 72"/>
                <a:gd name="T19" fmla="*/ 19 h 44"/>
                <a:gd name="T20" fmla="*/ 41 w 72"/>
                <a:gd name="T21" fmla="*/ 43 h 44"/>
                <a:gd name="T22" fmla="*/ 40 w 72"/>
                <a:gd name="T23" fmla="*/ 9 h 44"/>
                <a:gd name="T24" fmla="*/ 41 w 72"/>
                <a:gd name="T25" fmla="*/ 7 h 44"/>
                <a:gd name="T26" fmla="*/ 39 w 72"/>
                <a:gd name="T27" fmla="*/ 0 h 44"/>
                <a:gd name="T28" fmla="*/ 32 w 72"/>
                <a:gd name="T29" fmla="*/ 0 h 44"/>
                <a:gd name="T30" fmla="*/ 30 w 72"/>
                <a:gd name="T31" fmla="*/ 7 h 44"/>
                <a:gd name="T32" fmla="*/ 32 w 72"/>
                <a:gd name="T33" fmla="*/ 9 h 44"/>
                <a:gd name="T34" fmla="*/ 30 w 72"/>
                <a:gd name="T35" fmla="*/ 43 h 44"/>
                <a:gd name="T36" fmla="*/ 19 w 72"/>
                <a:gd name="T37" fmla="*/ 19 h 44"/>
                <a:gd name="T38" fmla="*/ 23 w 72"/>
                <a:gd name="T39" fmla="*/ 12 h 44"/>
                <a:gd name="T40" fmla="*/ 14 w 72"/>
                <a:gd name="T41" fmla="*/ 7 h 44"/>
                <a:gd name="T42" fmla="*/ 21 w 72"/>
                <a:gd name="T43" fmla="*/ 1 h 44"/>
                <a:gd name="T44" fmla="*/ 21 w 72"/>
                <a:gd name="T45" fmla="*/ 1 h 44"/>
                <a:gd name="T46" fmla="*/ 12 w 72"/>
                <a:gd name="T47" fmla="*/ 2 h 44"/>
                <a:gd name="T48" fmla="*/ 12 w 72"/>
                <a:gd name="T49" fmla="*/ 2 h 44"/>
                <a:gd name="T50" fmla="*/ 2 w 72"/>
                <a:gd name="T51" fmla="*/ 12 h 44"/>
                <a:gd name="T52" fmla="*/ 0 w 72"/>
                <a:gd name="T53" fmla="*/ 32 h 44"/>
                <a:gd name="T54" fmla="*/ 30 w 72"/>
                <a:gd name="T55" fmla="*/ 44 h 44"/>
                <a:gd name="T56" fmla="*/ 36 w 72"/>
                <a:gd name="T5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 h="44">
                  <a:moveTo>
                    <a:pt x="36" y="44"/>
                  </a:moveTo>
                  <a:cubicBezTo>
                    <a:pt x="38" y="44"/>
                    <a:pt x="40" y="44"/>
                    <a:pt x="41" y="44"/>
                  </a:cubicBezTo>
                  <a:cubicBezTo>
                    <a:pt x="53" y="43"/>
                    <a:pt x="63" y="38"/>
                    <a:pt x="72" y="31"/>
                  </a:cubicBezTo>
                  <a:cubicBezTo>
                    <a:pt x="70" y="12"/>
                    <a:pt x="70" y="12"/>
                    <a:pt x="70" y="12"/>
                  </a:cubicBezTo>
                  <a:cubicBezTo>
                    <a:pt x="70" y="6"/>
                    <a:pt x="67" y="3"/>
                    <a:pt x="60" y="2"/>
                  </a:cubicBezTo>
                  <a:cubicBezTo>
                    <a:pt x="60" y="2"/>
                    <a:pt x="53" y="1"/>
                    <a:pt x="50" y="1"/>
                  </a:cubicBezTo>
                  <a:cubicBezTo>
                    <a:pt x="50" y="1"/>
                    <a:pt x="50" y="1"/>
                    <a:pt x="50" y="1"/>
                  </a:cubicBezTo>
                  <a:cubicBezTo>
                    <a:pt x="57" y="7"/>
                    <a:pt x="57" y="7"/>
                    <a:pt x="57" y="7"/>
                  </a:cubicBezTo>
                  <a:cubicBezTo>
                    <a:pt x="49" y="12"/>
                    <a:pt x="49" y="12"/>
                    <a:pt x="49" y="12"/>
                  </a:cubicBezTo>
                  <a:cubicBezTo>
                    <a:pt x="53" y="19"/>
                    <a:pt x="53" y="19"/>
                    <a:pt x="53" y="19"/>
                  </a:cubicBezTo>
                  <a:cubicBezTo>
                    <a:pt x="41" y="43"/>
                    <a:pt x="41" y="43"/>
                    <a:pt x="41" y="43"/>
                  </a:cubicBezTo>
                  <a:cubicBezTo>
                    <a:pt x="40" y="9"/>
                    <a:pt x="40" y="9"/>
                    <a:pt x="40" y="9"/>
                  </a:cubicBezTo>
                  <a:cubicBezTo>
                    <a:pt x="41" y="7"/>
                    <a:pt x="41" y="7"/>
                    <a:pt x="41" y="7"/>
                  </a:cubicBezTo>
                  <a:cubicBezTo>
                    <a:pt x="39" y="0"/>
                    <a:pt x="39" y="0"/>
                    <a:pt x="39" y="0"/>
                  </a:cubicBezTo>
                  <a:cubicBezTo>
                    <a:pt x="32" y="0"/>
                    <a:pt x="32" y="0"/>
                    <a:pt x="32" y="0"/>
                  </a:cubicBezTo>
                  <a:cubicBezTo>
                    <a:pt x="30" y="7"/>
                    <a:pt x="30" y="7"/>
                    <a:pt x="30" y="7"/>
                  </a:cubicBezTo>
                  <a:cubicBezTo>
                    <a:pt x="32" y="9"/>
                    <a:pt x="32" y="9"/>
                    <a:pt x="32" y="9"/>
                  </a:cubicBezTo>
                  <a:cubicBezTo>
                    <a:pt x="30" y="43"/>
                    <a:pt x="30" y="43"/>
                    <a:pt x="30" y="43"/>
                  </a:cubicBezTo>
                  <a:cubicBezTo>
                    <a:pt x="19" y="19"/>
                    <a:pt x="19" y="19"/>
                    <a:pt x="19" y="19"/>
                  </a:cubicBezTo>
                  <a:cubicBezTo>
                    <a:pt x="23" y="12"/>
                    <a:pt x="23" y="12"/>
                    <a:pt x="23" y="12"/>
                  </a:cubicBezTo>
                  <a:cubicBezTo>
                    <a:pt x="14" y="7"/>
                    <a:pt x="14" y="7"/>
                    <a:pt x="14" y="7"/>
                  </a:cubicBezTo>
                  <a:cubicBezTo>
                    <a:pt x="21" y="1"/>
                    <a:pt x="21" y="1"/>
                    <a:pt x="21" y="1"/>
                  </a:cubicBezTo>
                  <a:cubicBezTo>
                    <a:pt x="21" y="1"/>
                    <a:pt x="21" y="1"/>
                    <a:pt x="21" y="1"/>
                  </a:cubicBezTo>
                  <a:cubicBezTo>
                    <a:pt x="19" y="1"/>
                    <a:pt x="14" y="2"/>
                    <a:pt x="12" y="2"/>
                  </a:cubicBezTo>
                  <a:cubicBezTo>
                    <a:pt x="12" y="2"/>
                    <a:pt x="12" y="2"/>
                    <a:pt x="12" y="2"/>
                  </a:cubicBezTo>
                  <a:cubicBezTo>
                    <a:pt x="7" y="3"/>
                    <a:pt x="2" y="6"/>
                    <a:pt x="2" y="12"/>
                  </a:cubicBezTo>
                  <a:cubicBezTo>
                    <a:pt x="0" y="32"/>
                    <a:pt x="0" y="32"/>
                    <a:pt x="0" y="32"/>
                  </a:cubicBezTo>
                  <a:cubicBezTo>
                    <a:pt x="9" y="38"/>
                    <a:pt x="19" y="43"/>
                    <a:pt x="30" y="44"/>
                  </a:cubicBezTo>
                  <a:cubicBezTo>
                    <a:pt x="32" y="44"/>
                    <a:pt x="34" y="44"/>
                    <a:pt x="36" y="4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152"/>
            <p:cNvSpPr>
              <a:spLocks noEditPoints="1"/>
            </p:cNvSpPr>
            <p:nvPr/>
          </p:nvSpPr>
          <p:spPr bwMode="auto">
            <a:xfrm>
              <a:off x="8313532" y="3361332"/>
              <a:ext cx="138098" cy="91145"/>
            </a:xfrm>
            <a:custGeom>
              <a:avLst/>
              <a:gdLst>
                <a:gd name="T0" fmla="*/ 50 w 50"/>
                <a:gd name="T1" fmla="*/ 12 h 33"/>
                <a:gd name="T2" fmla="*/ 32 w 50"/>
                <a:gd name="T3" fmla="*/ 12 h 33"/>
                <a:gd name="T4" fmla="*/ 17 w 50"/>
                <a:gd name="T5" fmla="*/ 0 h 33"/>
                <a:gd name="T6" fmla="*/ 0 w 50"/>
                <a:gd name="T7" fmla="*/ 16 h 33"/>
                <a:gd name="T8" fmla="*/ 17 w 50"/>
                <a:gd name="T9" fmla="*/ 33 h 33"/>
                <a:gd name="T10" fmla="*/ 32 w 50"/>
                <a:gd name="T11" fmla="*/ 20 h 33"/>
                <a:gd name="T12" fmla="*/ 50 w 50"/>
                <a:gd name="T13" fmla="*/ 20 h 33"/>
                <a:gd name="T14" fmla="*/ 50 w 50"/>
                <a:gd name="T15" fmla="*/ 12 h 33"/>
                <a:gd name="T16" fmla="*/ 17 w 50"/>
                <a:gd name="T17" fmla="*/ 24 h 33"/>
                <a:gd name="T18" fmla="*/ 9 w 50"/>
                <a:gd name="T19" fmla="*/ 16 h 33"/>
                <a:gd name="T20" fmla="*/ 17 w 50"/>
                <a:gd name="T21" fmla="*/ 8 h 33"/>
                <a:gd name="T22" fmla="*/ 24 w 50"/>
                <a:gd name="T23" fmla="*/ 16 h 33"/>
                <a:gd name="T24" fmla="*/ 17 w 50"/>
                <a:gd name="T25"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33">
                  <a:moveTo>
                    <a:pt x="50" y="12"/>
                  </a:moveTo>
                  <a:cubicBezTo>
                    <a:pt x="32" y="12"/>
                    <a:pt x="32" y="12"/>
                    <a:pt x="32" y="12"/>
                  </a:cubicBezTo>
                  <a:cubicBezTo>
                    <a:pt x="30" y="5"/>
                    <a:pt x="24" y="0"/>
                    <a:pt x="17" y="0"/>
                  </a:cubicBezTo>
                  <a:cubicBezTo>
                    <a:pt x="7" y="0"/>
                    <a:pt x="0" y="7"/>
                    <a:pt x="0" y="16"/>
                  </a:cubicBezTo>
                  <a:cubicBezTo>
                    <a:pt x="0" y="25"/>
                    <a:pt x="7" y="33"/>
                    <a:pt x="17" y="33"/>
                  </a:cubicBezTo>
                  <a:cubicBezTo>
                    <a:pt x="24" y="33"/>
                    <a:pt x="31" y="27"/>
                    <a:pt x="32" y="20"/>
                  </a:cubicBezTo>
                  <a:cubicBezTo>
                    <a:pt x="50" y="20"/>
                    <a:pt x="50" y="20"/>
                    <a:pt x="50" y="20"/>
                  </a:cubicBezTo>
                  <a:lnTo>
                    <a:pt x="50" y="12"/>
                  </a:lnTo>
                  <a:close/>
                  <a:moveTo>
                    <a:pt x="17" y="24"/>
                  </a:moveTo>
                  <a:cubicBezTo>
                    <a:pt x="12" y="24"/>
                    <a:pt x="9" y="20"/>
                    <a:pt x="9" y="16"/>
                  </a:cubicBezTo>
                  <a:cubicBezTo>
                    <a:pt x="9" y="12"/>
                    <a:pt x="12" y="8"/>
                    <a:pt x="17" y="8"/>
                  </a:cubicBezTo>
                  <a:cubicBezTo>
                    <a:pt x="21" y="8"/>
                    <a:pt x="24" y="12"/>
                    <a:pt x="24" y="16"/>
                  </a:cubicBezTo>
                  <a:cubicBezTo>
                    <a:pt x="24" y="20"/>
                    <a:pt x="21" y="24"/>
                    <a:pt x="17" y="2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153"/>
            <p:cNvSpPr>
              <a:spLocks noEditPoints="1"/>
            </p:cNvSpPr>
            <p:nvPr/>
          </p:nvSpPr>
          <p:spPr bwMode="auto">
            <a:xfrm>
              <a:off x="8341151" y="3471810"/>
              <a:ext cx="138098" cy="109097"/>
            </a:xfrm>
            <a:custGeom>
              <a:avLst/>
              <a:gdLst>
                <a:gd name="T0" fmla="*/ 46 w 50"/>
                <a:gd name="T1" fmla="*/ 0 h 40"/>
                <a:gd name="T2" fmla="*/ 30 w 50"/>
                <a:gd name="T3" fmla="*/ 9 h 40"/>
                <a:gd name="T4" fmla="*/ 10 w 50"/>
                <a:gd name="T5" fmla="*/ 6 h 40"/>
                <a:gd name="T6" fmla="*/ 4 w 50"/>
                <a:gd name="T7" fmla="*/ 29 h 40"/>
                <a:gd name="T8" fmla="*/ 27 w 50"/>
                <a:gd name="T9" fmla="*/ 35 h 40"/>
                <a:gd name="T10" fmla="*/ 34 w 50"/>
                <a:gd name="T11" fmla="*/ 16 h 40"/>
                <a:gd name="T12" fmla="*/ 50 w 50"/>
                <a:gd name="T13" fmla="*/ 7 h 40"/>
                <a:gd name="T14" fmla="*/ 46 w 50"/>
                <a:gd name="T15" fmla="*/ 0 h 40"/>
                <a:gd name="T16" fmla="*/ 22 w 50"/>
                <a:gd name="T17" fmla="*/ 27 h 40"/>
                <a:gd name="T18" fmla="*/ 12 w 50"/>
                <a:gd name="T19" fmla="*/ 25 h 40"/>
                <a:gd name="T20" fmla="*/ 15 w 50"/>
                <a:gd name="T21" fmla="*/ 14 h 40"/>
                <a:gd name="T22" fmla="*/ 25 w 50"/>
                <a:gd name="T23" fmla="*/ 17 h 40"/>
                <a:gd name="T24" fmla="*/ 22 w 50"/>
                <a:gd name="T25"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40">
                  <a:moveTo>
                    <a:pt x="46" y="0"/>
                  </a:moveTo>
                  <a:cubicBezTo>
                    <a:pt x="30" y="9"/>
                    <a:pt x="30" y="9"/>
                    <a:pt x="30" y="9"/>
                  </a:cubicBezTo>
                  <a:cubicBezTo>
                    <a:pt x="25" y="4"/>
                    <a:pt x="17" y="3"/>
                    <a:pt x="10" y="6"/>
                  </a:cubicBezTo>
                  <a:cubicBezTo>
                    <a:pt x="2" y="11"/>
                    <a:pt x="0" y="21"/>
                    <a:pt x="4" y="29"/>
                  </a:cubicBezTo>
                  <a:cubicBezTo>
                    <a:pt x="9" y="37"/>
                    <a:pt x="19" y="40"/>
                    <a:pt x="27" y="35"/>
                  </a:cubicBezTo>
                  <a:cubicBezTo>
                    <a:pt x="33" y="31"/>
                    <a:pt x="36" y="24"/>
                    <a:pt x="34" y="16"/>
                  </a:cubicBezTo>
                  <a:cubicBezTo>
                    <a:pt x="50" y="7"/>
                    <a:pt x="50" y="7"/>
                    <a:pt x="50" y="7"/>
                  </a:cubicBezTo>
                  <a:lnTo>
                    <a:pt x="46" y="0"/>
                  </a:lnTo>
                  <a:close/>
                  <a:moveTo>
                    <a:pt x="22" y="27"/>
                  </a:moveTo>
                  <a:cubicBezTo>
                    <a:pt x="19" y="30"/>
                    <a:pt x="14" y="28"/>
                    <a:pt x="12" y="25"/>
                  </a:cubicBezTo>
                  <a:cubicBezTo>
                    <a:pt x="10" y="21"/>
                    <a:pt x="11" y="16"/>
                    <a:pt x="15" y="14"/>
                  </a:cubicBezTo>
                  <a:cubicBezTo>
                    <a:pt x="18" y="12"/>
                    <a:pt x="23" y="13"/>
                    <a:pt x="25" y="17"/>
                  </a:cubicBezTo>
                  <a:cubicBezTo>
                    <a:pt x="27" y="21"/>
                    <a:pt x="26" y="25"/>
                    <a:pt x="22" y="27"/>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154"/>
            <p:cNvSpPr>
              <a:spLocks noEditPoints="1"/>
            </p:cNvSpPr>
            <p:nvPr/>
          </p:nvSpPr>
          <p:spPr bwMode="auto">
            <a:xfrm>
              <a:off x="8429534" y="3531192"/>
              <a:ext cx="109097" cy="138098"/>
            </a:xfrm>
            <a:custGeom>
              <a:avLst/>
              <a:gdLst>
                <a:gd name="T0" fmla="*/ 32 w 40"/>
                <a:gd name="T1" fmla="*/ 0 h 50"/>
                <a:gd name="T2" fmla="*/ 23 w 40"/>
                <a:gd name="T3" fmla="*/ 16 h 50"/>
                <a:gd name="T4" fmla="*/ 5 w 40"/>
                <a:gd name="T5" fmla="*/ 23 h 50"/>
                <a:gd name="T6" fmla="*/ 11 w 40"/>
                <a:gd name="T7" fmla="*/ 46 h 50"/>
                <a:gd name="T8" fmla="*/ 33 w 40"/>
                <a:gd name="T9" fmla="*/ 40 h 50"/>
                <a:gd name="T10" fmla="*/ 31 w 40"/>
                <a:gd name="T11" fmla="*/ 20 h 50"/>
                <a:gd name="T12" fmla="*/ 40 w 40"/>
                <a:gd name="T13" fmla="*/ 4 h 50"/>
                <a:gd name="T14" fmla="*/ 32 w 40"/>
                <a:gd name="T15" fmla="*/ 0 h 50"/>
                <a:gd name="T16" fmla="*/ 26 w 40"/>
                <a:gd name="T17" fmla="*/ 35 h 50"/>
                <a:gd name="T18" fmla="*/ 15 w 40"/>
                <a:gd name="T19" fmla="*/ 38 h 50"/>
                <a:gd name="T20" fmla="*/ 12 w 40"/>
                <a:gd name="T21" fmla="*/ 28 h 50"/>
                <a:gd name="T22" fmla="*/ 23 w 40"/>
                <a:gd name="T23" fmla="*/ 25 h 50"/>
                <a:gd name="T24" fmla="*/ 26 w 40"/>
                <a:gd name="T25"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0">
                  <a:moveTo>
                    <a:pt x="32" y="0"/>
                  </a:moveTo>
                  <a:cubicBezTo>
                    <a:pt x="23" y="16"/>
                    <a:pt x="23" y="16"/>
                    <a:pt x="23" y="16"/>
                  </a:cubicBezTo>
                  <a:cubicBezTo>
                    <a:pt x="16" y="14"/>
                    <a:pt x="9" y="17"/>
                    <a:pt x="5" y="23"/>
                  </a:cubicBezTo>
                  <a:cubicBezTo>
                    <a:pt x="0" y="31"/>
                    <a:pt x="3" y="41"/>
                    <a:pt x="11" y="46"/>
                  </a:cubicBezTo>
                  <a:cubicBezTo>
                    <a:pt x="19" y="50"/>
                    <a:pt x="29" y="48"/>
                    <a:pt x="33" y="40"/>
                  </a:cubicBezTo>
                  <a:cubicBezTo>
                    <a:pt x="37" y="33"/>
                    <a:pt x="36" y="25"/>
                    <a:pt x="31" y="20"/>
                  </a:cubicBezTo>
                  <a:cubicBezTo>
                    <a:pt x="40" y="4"/>
                    <a:pt x="40" y="4"/>
                    <a:pt x="40" y="4"/>
                  </a:cubicBezTo>
                  <a:lnTo>
                    <a:pt x="32" y="0"/>
                  </a:lnTo>
                  <a:close/>
                  <a:moveTo>
                    <a:pt x="26" y="35"/>
                  </a:moveTo>
                  <a:cubicBezTo>
                    <a:pt x="24" y="39"/>
                    <a:pt x="19" y="40"/>
                    <a:pt x="15" y="38"/>
                  </a:cubicBezTo>
                  <a:cubicBezTo>
                    <a:pt x="12" y="36"/>
                    <a:pt x="10" y="31"/>
                    <a:pt x="12" y="28"/>
                  </a:cubicBezTo>
                  <a:cubicBezTo>
                    <a:pt x="15" y="24"/>
                    <a:pt x="19" y="23"/>
                    <a:pt x="23" y="25"/>
                  </a:cubicBezTo>
                  <a:cubicBezTo>
                    <a:pt x="27" y="27"/>
                    <a:pt x="28" y="32"/>
                    <a:pt x="26" y="35"/>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155"/>
            <p:cNvSpPr>
              <a:spLocks noEditPoints="1"/>
            </p:cNvSpPr>
            <p:nvPr/>
          </p:nvSpPr>
          <p:spPr bwMode="auto">
            <a:xfrm>
              <a:off x="8557965" y="3558811"/>
              <a:ext cx="91145" cy="138098"/>
            </a:xfrm>
            <a:custGeom>
              <a:avLst/>
              <a:gdLst>
                <a:gd name="T0" fmla="*/ 12 w 33"/>
                <a:gd name="T1" fmla="*/ 0 h 50"/>
                <a:gd name="T2" fmla="*/ 12 w 33"/>
                <a:gd name="T3" fmla="*/ 18 h 50"/>
                <a:gd name="T4" fmla="*/ 0 w 33"/>
                <a:gd name="T5" fmla="*/ 34 h 50"/>
                <a:gd name="T6" fmla="*/ 17 w 33"/>
                <a:gd name="T7" fmla="*/ 50 h 50"/>
                <a:gd name="T8" fmla="*/ 33 w 33"/>
                <a:gd name="T9" fmla="*/ 34 h 50"/>
                <a:gd name="T10" fmla="*/ 21 w 33"/>
                <a:gd name="T11" fmla="*/ 18 h 50"/>
                <a:gd name="T12" fmla="*/ 21 w 33"/>
                <a:gd name="T13" fmla="*/ 0 h 50"/>
                <a:gd name="T14" fmla="*/ 12 w 33"/>
                <a:gd name="T15" fmla="*/ 0 h 50"/>
                <a:gd name="T16" fmla="*/ 25 w 33"/>
                <a:gd name="T17" fmla="*/ 34 h 50"/>
                <a:gd name="T18" fmla="*/ 17 w 33"/>
                <a:gd name="T19" fmla="*/ 41 h 50"/>
                <a:gd name="T20" fmla="*/ 9 w 33"/>
                <a:gd name="T21" fmla="*/ 34 h 50"/>
                <a:gd name="T22" fmla="*/ 17 w 33"/>
                <a:gd name="T23" fmla="*/ 26 h 50"/>
                <a:gd name="T24" fmla="*/ 25 w 33"/>
                <a:gd name="T25"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50">
                  <a:moveTo>
                    <a:pt x="12" y="0"/>
                  </a:moveTo>
                  <a:cubicBezTo>
                    <a:pt x="12" y="18"/>
                    <a:pt x="12" y="18"/>
                    <a:pt x="12" y="18"/>
                  </a:cubicBezTo>
                  <a:cubicBezTo>
                    <a:pt x="5" y="20"/>
                    <a:pt x="0" y="26"/>
                    <a:pt x="0" y="34"/>
                  </a:cubicBezTo>
                  <a:cubicBezTo>
                    <a:pt x="0" y="43"/>
                    <a:pt x="8" y="50"/>
                    <a:pt x="17" y="50"/>
                  </a:cubicBezTo>
                  <a:cubicBezTo>
                    <a:pt x="26" y="50"/>
                    <a:pt x="33" y="43"/>
                    <a:pt x="33" y="34"/>
                  </a:cubicBezTo>
                  <a:cubicBezTo>
                    <a:pt x="33" y="26"/>
                    <a:pt x="28" y="20"/>
                    <a:pt x="21" y="18"/>
                  </a:cubicBezTo>
                  <a:cubicBezTo>
                    <a:pt x="21" y="0"/>
                    <a:pt x="21" y="0"/>
                    <a:pt x="21" y="0"/>
                  </a:cubicBezTo>
                  <a:lnTo>
                    <a:pt x="12" y="0"/>
                  </a:lnTo>
                  <a:close/>
                  <a:moveTo>
                    <a:pt x="25" y="34"/>
                  </a:moveTo>
                  <a:cubicBezTo>
                    <a:pt x="25" y="38"/>
                    <a:pt x="21" y="41"/>
                    <a:pt x="17" y="41"/>
                  </a:cubicBezTo>
                  <a:cubicBezTo>
                    <a:pt x="13" y="41"/>
                    <a:pt x="9" y="38"/>
                    <a:pt x="9" y="34"/>
                  </a:cubicBezTo>
                  <a:cubicBezTo>
                    <a:pt x="9" y="29"/>
                    <a:pt x="13" y="26"/>
                    <a:pt x="17" y="26"/>
                  </a:cubicBezTo>
                  <a:cubicBezTo>
                    <a:pt x="21" y="26"/>
                    <a:pt x="25" y="29"/>
                    <a:pt x="25" y="3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156"/>
            <p:cNvSpPr>
              <a:spLocks noEditPoints="1"/>
            </p:cNvSpPr>
            <p:nvPr/>
          </p:nvSpPr>
          <p:spPr bwMode="auto">
            <a:xfrm>
              <a:off x="8671205" y="3531192"/>
              <a:ext cx="106335" cy="140860"/>
            </a:xfrm>
            <a:custGeom>
              <a:avLst/>
              <a:gdLst>
                <a:gd name="T0" fmla="*/ 0 w 39"/>
                <a:gd name="T1" fmla="*/ 5 h 51"/>
                <a:gd name="T2" fmla="*/ 9 w 39"/>
                <a:gd name="T3" fmla="*/ 20 h 51"/>
                <a:gd name="T4" fmla="*/ 6 w 39"/>
                <a:gd name="T5" fmla="*/ 40 h 51"/>
                <a:gd name="T6" fmla="*/ 29 w 39"/>
                <a:gd name="T7" fmla="*/ 46 h 51"/>
                <a:gd name="T8" fmla="*/ 35 w 39"/>
                <a:gd name="T9" fmla="*/ 23 h 51"/>
                <a:gd name="T10" fmla="*/ 16 w 39"/>
                <a:gd name="T11" fmla="*/ 16 h 51"/>
                <a:gd name="T12" fmla="*/ 7 w 39"/>
                <a:gd name="T13" fmla="*/ 0 h 51"/>
                <a:gd name="T14" fmla="*/ 0 w 39"/>
                <a:gd name="T15" fmla="*/ 5 h 51"/>
                <a:gd name="T16" fmla="*/ 27 w 39"/>
                <a:gd name="T17" fmla="*/ 28 h 51"/>
                <a:gd name="T18" fmla="*/ 24 w 39"/>
                <a:gd name="T19" fmla="*/ 38 h 51"/>
                <a:gd name="T20" fmla="*/ 14 w 39"/>
                <a:gd name="T21" fmla="*/ 36 h 51"/>
                <a:gd name="T22" fmla="*/ 17 w 39"/>
                <a:gd name="T23" fmla="*/ 25 h 51"/>
                <a:gd name="T24" fmla="*/ 27 w 39"/>
                <a:gd name="T25" fmla="*/ 2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1">
                  <a:moveTo>
                    <a:pt x="0" y="5"/>
                  </a:moveTo>
                  <a:cubicBezTo>
                    <a:pt x="9" y="20"/>
                    <a:pt x="9" y="20"/>
                    <a:pt x="9" y="20"/>
                  </a:cubicBezTo>
                  <a:cubicBezTo>
                    <a:pt x="4" y="25"/>
                    <a:pt x="3" y="33"/>
                    <a:pt x="6" y="40"/>
                  </a:cubicBezTo>
                  <a:cubicBezTo>
                    <a:pt x="11" y="48"/>
                    <a:pt x="21" y="51"/>
                    <a:pt x="29" y="46"/>
                  </a:cubicBezTo>
                  <a:cubicBezTo>
                    <a:pt x="37" y="41"/>
                    <a:pt x="39" y="31"/>
                    <a:pt x="35" y="23"/>
                  </a:cubicBezTo>
                  <a:cubicBezTo>
                    <a:pt x="31" y="17"/>
                    <a:pt x="23" y="14"/>
                    <a:pt x="16" y="16"/>
                  </a:cubicBezTo>
                  <a:cubicBezTo>
                    <a:pt x="7" y="0"/>
                    <a:pt x="7" y="0"/>
                    <a:pt x="7" y="0"/>
                  </a:cubicBezTo>
                  <a:lnTo>
                    <a:pt x="0" y="5"/>
                  </a:lnTo>
                  <a:close/>
                  <a:moveTo>
                    <a:pt x="27" y="28"/>
                  </a:moveTo>
                  <a:cubicBezTo>
                    <a:pt x="29" y="32"/>
                    <a:pt x="28" y="36"/>
                    <a:pt x="24" y="38"/>
                  </a:cubicBezTo>
                  <a:cubicBezTo>
                    <a:pt x="21" y="41"/>
                    <a:pt x="16" y="39"/>
                    <a:pt x="14" y="36"/>
                  </a:cubicBezTo>
                  <a:cubicBezTo>
                    <a:pt x="12" y="32"/>
                    <a:pt x="13" y="27"/>
                    <a:pt x="17" y="25"/>
                  </a:cubicBezTo>
                  <a:cubicBezTo>
                    <a:pt x="20" y="23"/>
                    <a:pt x="25" y="24"/>
                    <a:pt x="27" y="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157"/>
            <p:cNvSpPr>
              <a:spLocks noEditPoints="1"/>
            </p:cNvSpPr>
            <p:nvPr/>
          </p:nvSpPr>
          <p:spPr bwMode="auto">
            <a:xfrm>
              <a:off x="8730587" y="3471810"/>
              <a:ext cx="138098" cy="109097"/>
            </a:xfrm>
            <a:custGeom>
              <a:avLst/>
              <a:gdLst>
                <a:gd name="T0" fmla="*/ 0 w 50"/>
                <a:gd name="T1" fmla="*/ 8 h 40"/>
                <a:gd name="T2" fmla="*/ 15 w 50"/>
                <a:gd name="T3" fmla="*/ 17 h 40"/>
                <a:gd name="T4" fmla="*/ 23 w 50"/>
                <a:gd name="T5" fmla="*/ 35 h 40"/>
                <a:gd name="T6" fmla="*/ 46 w 50"/>
                <a:gd name="T7" fmla="*/ 29 h 40"/>
                <a:gd name="T8" fmla="*/ 40 w 50"/>
                <a:gd name="T9" fmla="*/ 7 h 40"/>
                <a:gd name="T10" fmla="*/ 20 w 50"/>
                <a:gd name="T11" fmla="*/ 9 h 40"/>
                <a:gd name="T12" fmla="*/ 4 w 50"/>
                <a:gd name="T13" fmla="*/ 0 h 40"/>
                <a:gd name="T14" fmla="*/ 0 w 50"/>
                <a:gd name="T15" fmla="*/ 8 h 40"/>
                <a:gd name="T16" fmla="*/ 35 w 50"/>
                <a:gd name="T17" fmla="*/ 14 h 40"/>
                <a:gd name="T18" fmla="*/ 38 w 50"/>
                <a:gd name="T19" fmla="*/ 25 h 40"/>
                <a:gd name="T20" fmla="*/ 27 w 50"/>
                <a:gd name="T21" fmla="*/ 28 h 40"/>
                <a:gd name="T22" fmla="*/ 25 w 50"/>
                <a:gd name="T23" fmla="*/ 17 h 40"/>
                <a:gd name="T24" fmla="*/ 35 w 50"/>
                <a:gd name="T2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40">
                  <a:moveTo>
                    <a:pt x="0" y="8"/>
                  </a:moveTo>
                  <a:cubicBezTo>
                    <a:pt x="15" y="17"/>
                    <a:pt x="15" y="17"/>
                    <a:pt x="15" y="17"/>
                  </a:cubicBezTo>
                  <a:cubicBezTo>
                    <a:pt x="14" y="24"/>
                    <a:pt x="17" y="32"/>
                    <a:pt x="23" y="35"/>
                  </a:cubicBezTo>
                  <a:cubicBezTo>
                    <a:pt x="31" y="40"/>
                    <a:pt x="41" y="37"/>
                    <a:pt x="46" y="29"/>
                  </a:cubicBezTo>
                  <a:cubicBezTo>
                    <a:pt x="50" y="21"/>
                    <a:pt x="48" y="11"/>
                    <a:pt x="40" y="7"/>
                  </a:cubicBezTo>
                  <a:cubicBezTo>
                    <a:pt x="33" y="3"/>
                    <a:pt x="25" y="4"/>
                    <a:pt x="20" y="9"/>
                  </a:cubicBezTo>
                  <a:cubicBezTo>
                    <a:pt x="4" y="0"/>
                    <a:pt x="4" y="0"/>
                    <a:pt x="4" y="0"/>
                  </a:cubicBezTo>
                  <a:lnTo>
                    <a:pt x="0" y="8"/>
                  </a:lnTo>
                  <a:close/>
                  <a:moveTo>
                    <a:pt x="35" y="14"/>
                  </a:moveTo>
                  <a:cubicBezTo>
                    <a:pt x="39" y="16"/>
                    <a:pt x="40" y="21"/>
                    <a:pt x="38" y="25"/>
                  </a:cubicBezTo>
                  <a:cubicBezTo>
                    <a:pt x="36" y="29"/>
                    <a:pt x="31" y="30"/>
                    <a:pt x="27" y="28"/>
                  </a:cubicBezTo>
                  <a:cubicBezTo>
                    <a:pt x="24" y="26"/>
                    <a:pt x="23" y="21"/>
                    <a:pt x="25" y="17"/>
                  </a:cubicBezTo>
                  <a:cubicBezTo>
                    <a:pt x="27" y="13"/>
                    <a:pt x="32" y="12"/>
                    <a:pt x="35" y="1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158"/>
            <p:cNvSpPr>
              <a:spLocks noEditPoints="1"/>
            </p:cNvSpPr>
            <p:nvPr/>
          </p:nvSpPr>
          <p:spPr bwMode="auto">
            <a:xfrm>
              <a:off x="8755445" y="3361332"/>
              <a:ext cx="139479" cy="91145"/>
            </a:xfrm>
            <a:custGeom>
              <a:avLst/>
              <a:gdLst>
                <a:gd name="T0" fmla="*/ 0 w 51"/>
                <a:gd name="T1" fmla="*/ 21 h 33"/>
                <a:gd name="T2" fmla="*/ 19 w 51"/>
                <a:gd name="T3" fmla="*/ 21 h 33"/>
                <a:gd name="T4" fmla="*/ 34 w 51"/>
                <a:gd name="T5" fmla="*/ 33 h 33"/>
                <a:gd name="T6" fmla="*/ 51 w 51"/>
                <a:gd name="T7" fmla="*/ 16 h 33"/>
                <a:gd name="T8" fmla="*/ 34 w 51"/>
                <a:gd name="T9" fmla="*/ 0 h 33"/>
                <a:gd name="T10" fmla="*/ 19 w 51"/>
                <a:gd name="T11" fmla="*/ 12 h 33"/>
                <a:gd name="T12" fmla="*/ 0 w 51"/>
                <a:gd name="T13" fmla="*/ 12 h 33"/>
                <a:gd name="T14" fmla="*/ 0 w 51"/>
                <a:gd name="T15" fmla="*/ 21 h 33"/>
                <a:gd name="T16" fmla="*/ 34 w 51"/>
                <a:gd name="T17" fmla="*/ 9 h 33"/>
                <a:gd name="T18" fmla="*/ 42 w 51"/>
                <a:gd name="T19" fmla="*/ 16 h 33"/>
                <a:gd name="T20" fmla="*/ 34 w 51"/>
                <a:gd name="T21" fmla="*/ 24 h 33"/>
                <a:gd name="T22" fmla="*/ 27 w 51"/>
                <a:gd name="T23" fmla="*/ 16 h 33"/>
                <a:gd name="T24" fmla="*/ 34 w 51"/>
                <a:gd name="T25"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33">
                  <a:moveTo>
                    <a:pt x="0" y="21"/>
                  </a:moveTo>
                  <a:cubicBezTo>
                    <a:pt x="19" y="21"/>
                    <a:pt x="19" y="21"/>
                    <a:pt x="19" y="21"/>
                  </a:cubicBezTo>
                  <a:cubicBezTo>
                    <a:pt x="21" y="28"/>
                    <a:pt x="27" y="33"/>
                    <a:pt x="34" y="33"/>
                  </a:cubicBezTo>
                  <a:cubicBezTo>
                    <a:pt x="44" y="33"/>
                    <a:pt x="51" y="25"/>
                    <a:pt x="51" y="16"/>
                  </a:cubicBezTo>
                  <a:cubicBezTo>
                    <a:pt x="51" y="7"/>
                    <a:pt x="44" y="0"/>
                    <a:pt x="34" y="0"/>
                  </a:cubicBezTo>
                  <a:cubicBezTo>
                    <a:pt x="27" y="0"/>
                    <a:pt x="20" y="5"/>
                    <a:pt x="19" y="12"/>
                  </a:cubicBezTo>
                  <a:cubicBezTo>
                    <a:pt x="0" y="12"/>
                    <a:pt x="0" y="12"/>
                    <a:pt x="0" y="12"/>
                  </a:cubicBezTo>
                  <a:lnTo>
                    <a:pt x="0" y="21"/>
                  </a:lnTo>
                  <a:close/>
                  <a:moveTo>
                    <a:pt x="34" y="9"/>
                  </a:moveTo>
                  <a:cubicBezTo>
                    <a:pt x="39" y="9"/>
                    <a:pt x="42" y="12"/>
                    <a:pt x="42" y="16"/>
                  </a:cubicBezTo>
                  <a:cubicBezTo>
                    <a:pt x="42" y="21"/>
                    <a:pt x="39" y="24"/>
                    <a:pt x="34" y="24"/>
                  </a:cubicBezTo>
                  <a:cubicBezTo>
                    <a:pt x="30" y="24"/>
                    <a:pt x="27" y="21"/>
                    <a:pt x="27" y="16"/>
                  </a:cubicBezTo>
                  <a:cubicBezTo>
                    <a:pt x="27" y="12"/>
                    <a:pt x="30" y="9"/>
                    <a:pt x="34" y="9"/>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159"/>
            <p:cNvSpPr>
              <a:spLocks noEditPoints="1"/>
            </p:cNvSpPr>
            <p:nvPr/>
          </p:nvSpPr>
          <p:spPr bwMode="auto">
            <a:xfrm>
              <a:off x="8437820" y="3238425"/>
              <a:ext cx="334197" cy="331435"/>
            </a:xfrm>
            <a:custGeom>
              <a:avLst/>
              <a:gdLst>
                <a:gd name="T0" fmla="*/ 61 w 122"/>
                <a:gd name="T1" fmla="*/ 121 h 121"/>
                <a:gd name="T2" fmla="*/ 0 w 122"/>
                <a:gd name="T3" fmla="*/ 60 h 121"/>
                <a:gd name="T4" fmla="*/ 61 w 122"/>
                <a:gd name="T5" fmla="*/ 0 h 121"/>
                <a:gd name="T6" fmla="*/ 122 w 122"/>
                <a:gd name="T7" fmla="*/ 60 h 121"/>
                <a:gd name="T8" fmla="*/ 61 w 122"/>
                <a:gd name="T9" fmla="*/ 121 h 121"/>
                <a:gd name="T10" fmla="*/ 61 w 122"/>
                <a:gd name="T11" fmla="*/ 8 h 121"/>
                <a:gd name="T12" fmla="*/ 8 w 122"/>
                <a:gd name="T13" fmla="*/ 60 h 121"/>
                <a:gd name="T14" fmla="*/ 61 w 122"/>
                <a:gd name="T15" fmla="*/ 113 h 121"/>
                <a:gd name="T16" fmla="*/ 114 w 122"/>
                <a:gd name="T17" fmla="*/ 60 h 121"/>
                <a:gd name="T18" fmla="*/ 61 w 122"/>
                <a:gd name="T19" fmla="*/ 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21">
                  <a:moveTo>
                    <a:pt x="61" y="121"/>
                  </a:moveTo>
                  <a:cubicBezTo>
                    <a:pt x="28" y="121"/>
                    <a:pt x="0" y="94"/>
                    <a:pt x="0" y="60"/>
                  </a:cubicBezTo>
                  <a:cubicBezTo>
                    <a:pt x="0" y="27"/>
                    <a:pt x="28" y="0"/>
                    <a:pt x="61" y="0"/>
                  </a:cubicBezTo>
                  <a:cubicBezTo>
                    <a:pt x="94" y="0"/>
                    <a:pt x="122" y="27"/>
                    <a:pt x="122" y="60"/>
                  </a:cubicBezTo>
                  <a:cubicBezTo>
                    <a:pt x="122" y="94"/>
                    <a:pt x="94" y="121"/>
                    <a:pt x="61" y="121"/>
                  </a:cubicBezTo>
                  <a:close/>
                  <a:moveTo>
                    <a:pt x="61" y="8"/>
                  </a:moveTo>
                  <a:cubicBezTo>
                    <a:pt x="32" y="8"/>
                    <a:pt x="8" y="31"/>
                    <a:pt x="8" y="60"/>
                  </a:cubicBezTo>
                  <a:cubicBezTo>
                    <a:pt x="8" y="89"/>
                    <a:pt x="32" y="113"/>
                    <a:pt x="61" y="113"/>
                  </a:cubicBezTo>
                  <a:cubicBezTo>
                    <a:pt x="90" y="113"/>
                    <a:pt x="114" y="89"/>
                    <a:pt x="114" y="60"/>
                  </a:cubicBezTo>
                  <a:cubicBezTo>
                    <a:pt x="114" y="31"/>
                    <a:pt x="90" y="8"/>
                    <a:pt x="61" y="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64" name="TextBox 63"/>
          <p:cNvSpPr txBox="1"/>
          <p:nvPr/>
        </p:nvSpPr>
        <p:spPr>
          <a:xfrm>
            <a:off x="530303" y="343135"/>
            <a:ext cx="8905002"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微信端移动应用价值：腾讯大数据分析</a:t>
            </a:r>
            <a:endParaRPr lang="en-US" altLang="en-US" sz="4000" dirty="0">
              <a:solidFill>
                <a:srgbClr val="FF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174810332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anim calcmode="lin" valueType="num">
                                      <p:cBhvr>
                                        <p:cTn id="8" dur="500" fill="hold"/>
                                        <p:tgtEl>
                                          <p:spTgt spid="64"/>
                                        </p:tgtEl>
                                        <p:attrNameLst>
                                          <p:attrName>ppt_x</p:attrName>
                                        </p:attrNameLst>
                                      </p:cBhvr>
                                      <p:tavLst>
                                        <p:tav tm="0">
                                          <p:val>
                                            <p:strVal val="#ppt_x"/>
                                          </p:val>
                                        </p:tav>
                                        <p:tav tm="100000">
                                          <p:val>
                                            <p:strVal val="#ppt_x"/>
                                          </p:val>
                                        </p:tav>
                                      </p:tavLst>
                                    </p:anim>
                                    <p:anim calcmode="lin" valueType="num">
                                      <p:cBhvr>
                                        <p:cTn id="9"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64" name="TextBox 63"/>
          <p:cNvSpPr txBox="1"/>
          <p:nvPr/>
        </p:nvSpPr>
        <p:spPr>
          <a:xfrm>
            <a:off x="530303" y="343135"/>
            <a:ext cx="7366119"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微信端移动应用价值：实名认证</a:t>
            </a:r>
            <a:endParaRPr lang="en-US" altLang="en-US" sz="4000" dirty="0">
              <a:solidFill>
                <a:srgbClr val="FF0000"/>
              </a:solidFill>
              <a:latin typeface="微软雅黑" pitchFamily="34" charset="-122"/>
              <a:ea typeface="微软雅黑" pitchFamily="34" charset="-122"/>
            </a:endParaRPr>
          </a:p>
        </p:txBody>
      </p:sp>
      <p:sp>
        <p:nvSpPr>
          <p:cNvPr id="65" name="KSO_Shape"/>
          <p:cNvSpPr/>
          <p:nvPr/>
        </p:nvSpPr>
        <p:spPr>
          <a:xfrm>
            <a:off x="689325" y="1237957"/>
            <a:ext cx="2785429" cy="4754881"/>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zh-CN" altLang="en-US" dirty="0">
              <a:solidFill>
                <a:schemeClr val="tx1"/>
              </a:solidFill>
            </a:endParaRPr>
          </a:p>
        </p:txBody>
      </p:sp>
      <p:pic>
        <p:nvPicPr>
          <p:cNvPr id="67" name="Picture 2" descr="http://pic.veryhuo.com/allimg/1607/10252M548-5.jpg"/>
          <p:cNvPicPr>
            <a:picLocks noChangeAspect="1" noChangeArrowheads="1"/>
          </p:cNvPicPr>
          <p:nvPr/>
        </p:nvPicPr>
        <p:blipFill>
          <a:blip r:embed="rId4"/>
          <a:srcRect/>
          <a:stretch>
            <a:fillRect/>
          </a:stretch>
        </p:blipFill>
        <p:spPr bwMode="auto">
          <a:xfrm>
            <a:off x="796065" y="1631851"/>
            <a:ext cx="2580181" cy="3995227"/>
          </a:xfrm>
          <a:prstGeom prst="rect">
            <a:avLst/>
          </a:prstGeom>
          <a:noFill/>
        </p:spPr>
      </p:pic>
      <p:sp>
        <p:nvSpPr>
          <p:cNvPr id="68" name="右箭头 67"/>
          <p:cNvSpPr/>
          <p:nvPr/>
        </p:nvSpPr>
        <p:spPr>
          <a:xfrm>
            <a:off x="3502858" y="3010480"/>
            <a:ext cx="562705" cy="478303"/>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70" name="圆角矩形 69"/>
          <p:cNvSpPr/>
          <p:nvPr/>
        </p:nvSpPr>
        <p:spPr>
          <a:xfrm>
            <a:off x="4164037" y="1237957"/>
            <a:ext cx="2912012" cy="4797083"/>
          </a:xfrm>
          <a:prstGeom prst="round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a:off x="4431323" y="1617785"/>
            <a:ext cx="2461846" cy="576775"/>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用户实名信息数据</a:t>
            </a:r>
            <a:endParaRPr lang="zh-CN" altLang="en-US" b="1" dirty="0">
              <a:latin typeface="微软雅黑" pitchFamily="34" charset="-122"/>
              <a:ea typeface="微软雅黑" pitchFamily="34" charset="-122"/>
            </a:endParaRPr>
          </a:p>
        </p:txBody>
      </p:sp>
      <p:sp>
        <p:nvSpPr>
          <p:cNvPr id="72" name="下箭头 71"/>
          <p:cNvSpPr/>
          <p:nvPr/>
        </p:nvSpPr>
        <p:spPr>
          <a:xfrm>
            <a:off x="5430130" y="2630658"/>
            <a:ext cx="407963" cy="829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a:off x="4386777" y="3824068"/>
            <a:ext cx="1127760" cy="424375"/>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社保</a:t>
            </a:r>
            <a:endParaRPr lang="zh-CN" altLang="en-US" sz="1600" b="1" dirty="0">
              <a:latin typeface="微软雅黑" pitchFamily="34" charset="-122"/>
              <a:ea typeface="微软雅黑" pitchFamily="34" charset="-122"/>
            </a:endParaRPr>
          </a:p>
        </p:txBody>
      </p:sp>
      <p:sp>
        <p:nvSpPr>
          <p:cNvPr id="74" name="圆角矩形 73"/>
          <p:cNvSpPr/>
          <p:nvPr/>
        </p:nvSpPr>
        <p:spPr>
          <a:xfrm>
            <a:off x="5748998" y="3821723"/>
            <a:ext cx="1127760" cy="424375"/>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医疗</a:t>
            </a:r>
            <a:endParaRPr lang="zh-CN" altLang="en-US" sz="1600" b="1" dirty="0">
              <a:latin typeface="微软雅黑" pitchFamily="34" charset="-122"/>
              <a:ea typeface="微软雅黑" pitchFamily="34" charset="-122"/>
            </a:endParaRPr>
          </a:p>
        </p:txBody>
      </p:sp>
      <p:sp>
        <p:nvSpPr>
          <p:cNvPr id="75" name="圆角矩形 74"/>
          <p:cNvSpPr/>
          <p:nvPr/>
        </p:nvSpPr>
        <p:spPr>
          <a:xfrm>
            <a:off x="4384432" y="4412564"/>
            <a:ext cx="1127760" cy="424375"/>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图书馆</a:t>
            </a:r>
            <a:endParaRPr lang="zh-CN" altLang="en-US" sz="1600" b="1" dirty="0">
              <a:latin typeface="微软雅黑" pitchFamily="34" charset="-122"/>
              <a:ea typeface="微软雅黑" pitchFamily="34" charset="-122"/>
            </a:endParaRPr>
          </a:p>
        </p:txBody>
      </p:sp>
      <p:sp>
        <p:nvSpPr>
          <p:cNvPr id="76" name="圆角矩形 75"/>
          <p:cNvSpPr/>
          <p:nvPr/>
        </p:nvSpPr>
        <p:spPr>
          <a:xfrm>
            <a:off x="5748998" y="4412564"/>
            <a:ext cx="1127760" cy="424375"/>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门禁</a:t>
            </a:r>
            <a:endParaRPr lang="zh-CN" altLang="en-US" sz="1600" b="1" dirty="0">
              <a:latin typeface="微软雅黑" pitchFamily="34" charset="-122"/>
              <a:ea typeface="微软雅黑" pitchFamily="34" charset="-122"/>
            </a:endParaRPr>
          </a:p>
        </p:txBody>
      </p:sp>
      <p:sp>
        <p:nvSpPr>
          <p:cNvPr id="77" name="TextBox 76"/>
          <p:cNvSpPr txBox="1"/>
          <p:nvPr/>
        </p:nvSpPr>
        <p:spPr>
          <a:xfrm>
            <a:off x="4670473" y="2250831"/>
            <a:ext cx="1969477" cy="384721"/>
          </a:xfrm>
          <a:prstGeom prst="rect">
            <a:avLst/>
          </a:prstGeom>
          <a:noFill/>
        </p:spPr>
        <p:txBody>
          <a:bodyPr wrap="square" rtlCol="0">
            <a:spAutoFit/>
          </a:bodyPr>
          <a:lstStyle/>
          <a:p>
            <a:pPr algn="ctr"/>
            <a:r>
              <a:rPr lang="zh-CN" altLang="en-US" dirty="0" smtClean="0">
                <a:solidFill>
                  <a:schemeClr val="bg1">
                    <a:lumMod val="95000"/>
                  </a:schemeClr>
                </a:solidFill>
                <a:latin typeface="微软雅黑" pitchFamily="34" charset="-122"/>
                <a:ea typeface="微软雅黑" pitchFamily="34" charset="-122"/>
              </a:rPr>
              <a:t>对接</a:t>
            </a:r>
            <a:endParaRPr lang="zh-CN" altLang="en-US" dirty="0">
              <a:solidFill>
                <a:schemeClr val="bg1">
                  <a:lumMod val="95000"/>
                </a:schemeClr>
              </a:solidFill>
              <a:latin typeface="微软雅黑" pitchFamily="34" charset="-122"/>
              <a:ea typeface="微软雅黑" pitchFamily="34" charset="-122"/>
            </a:endParaRPr>
          </a:p>
        </p:txBody>
      </p:sp>
      <p:sp>
        <p:nvSpPr>
          <p:cNvPr id="78" name="TextBox 77"/>
          <p:cNvSpPr txBox="1"/>
          <p:nvPr/>
        </p:nvSpPr>
        <p:spPr>
          <a:xfrm>
            <a:off x="4459459" y="5416066"/>
            <a:ext cx="2532185" cy="384721"/>
          </a:xfrm>
          <a:prstGeom prst="rect">
            <a:avLst/>
          </a:prstGeom>
          <a:noFill/>
        </p:spPr>
        <p:txBody>
          <a:bodyPr wrap="square" rtlCol="0">
            <a:spAutoFit/>
          </a:bodyPr>
          <a:lstStyle/>
          <a:p>
            <a:r>
              <a:rPr lang="zh-CN" altLang="en-US" dirty="0" smtClean="0">
                <a:solidFill>
                  <a:schemeClr val="bg1">
                    <a:lumMod val="95000"/>
                  </a:schemeClr>
                </a:solidFill>
                <a:latin typeface="微软雅黑" pitchFamily="34" charset="-122"/>
                <a:ea typeface="微软雅黑" pitchFamily="34" charset="-122"/>
              </a:rPr>
              <a:t>需要实名信息的场景</a:t>
            </a:r>
            <a:endParaRPr lang="zh-CN" altLang="en-US" dirty="0">
              <a:solidFill>
                <a:schemeClr val="bg1">
                  <a:lumMod val="95000"/>
                </a:schemeClr>
              </a:solidFill>
              <a:latin typeface="微软雅黑" pitchFamily="34" charset="-122"/>
              <a:ea typeface="微软雅黑" pitchFamily="34" charset="-122"/>
            </a:endParaRPr>
          </a:p>
        </p:txBody>
      </p:sp>
      <p:sp>
        <p:nvSpPr>
          <p:cNvPr id="79" name="右箭头 78"/>
          <p:cNvSpPr/>
          <p:nvPr/>
        </p:nvSpPr>
        <p:spPr>
          <a:xfrm>
            <a:off x="7186249" y="3134745"/>
            <a:ext cx="562705" cy="478303"/>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80" name="圆角矩形 79"/>
          <p:cNvSpPr/>
          <p:nvPr/>
        </p:nvSpPr>
        <p:spPr>
          <a:xfrm>
            <a:off x="7917766" y="1277815"/>
            <a:ext cx="2912012" cy="4797083"/>
          </a:xfrm>
          <a:prstGeom prst="round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TextBox 80"/>
          <p:cNvSpPr txBox="1"/>
          <p:nvPr/>
        </p:nvSpPr>
        <p:spPr>
          <a:xfrm>
            <a:off x="8145195" y="1997602"/>
            <a:ext cx="2504049" cy="2677654"/>
          </a:xfrm>
          <a:prstGeom prst="rect">
            <a:avLst/>
          </a:prstGeom>
          <a:noFill/>
        </p:spPr>
        <p:txBody>
          <a:bodyPr wrap="square" lIns="91438" tIns="45719" rIns="91438" bIns="45719" rtlCol="0">
            <a:spAutoFit/>
          </a:bodyPr>
          <a:lstStyle/>
          <a:p>
            <a:pPr algn="ctr">
              <a:lnSpc>
                <a:spcPct val="200000"/>
              </a:lnSpc>
            </a:pPr>
            <a:r>
              <a:rPr lang="zh-CN" altLang="en-US" sz="2800" b="1" dirty="0" smtClean="0">
                <a:solidFill>
                  <a:schemeClr val="bg1">
                    <a:lumMod val="95000"/>
                  </a:schemeClr>
                </a:solidFill>
                <a:latin typeface="微软雅黑" pitchFamily="34" charset="-122"/>
                <a:ea typeface="微软雅黑" pitchFamily="34" charset="-122"/>
              </a:rPr>
              <a:t>漳州开发区</a:t>
            </a:r>
            <a:endParaRPr lang="en-US" altLang="zh-CN" sz="2800" b="1" dirty="0" smtClean="0">
              <a:solidFill>
                <a:schemeClr val="bg1">
                  <a:lumMod val="95000"/>
                </a:schemeClr>
              </a:solidFill>
              <a:latin typeface="微软雅黑" pitchFamily="34" charset="-122"/>
              <a:ea typeface="微软雅黑" pitchFamily="34" charset="-122"/>
            </a:endParaRPr>
          </a:p>
          <a:p>
            <a:pPr algn="ctr">
              <a:lnSpc>
                <a:spcPct val="200000"/>
              </a:lnSpc>
            </a:pPr>
            <a:r>
              <a:rPr lang="zh-CN" altLang="en-US" sz="2800" b="1" dirty="0" smtClean="0">
                <a:solidFill>
                  <a:schemeClr val="bg1">
                    <a:lumMod val="95000"/>
                  </a:schemeClr>
                </a:solidFill>
                <a:latin typeface="微软雅黑" pitchFamily="34" charset="-122"/>
                <a:ea typeface="微软雅黑" pitchFamily="34" charset="-122"/>
              </a:rPr>
              <a:t>部分生态体系建设做准备</a:t>
            </a:r>
            <a:endParaRPr lang="zh-CN" altLang="en-US" sz="2800" b="1" dirty="0">
              <a:solidFill>
                <a:schemeClr val="bg1">
                  <a:lumMod val="95000"/>
                </a:schemeClr>
              </a:solidFill>
              <a:latin typeface="微软雅黑" pitchFamily="34" charset="-122"/>
              <a:ea typeface="微软雅黑" pitchFamily="34" charset="-122"/>
            </a:endParaRPr>
          </a:p>
        </p:txBody>
      </p:sp>
      <p:sp>
        <p:nvSpPr>
          <p:cNvPr id="83" name="圆角矩形 82"/>
          <p:cNvSpPr/>
          <p:nvPr/>
        </p:nvSpPr>
        <p:spPr>
          <a:xfrm>
            <a:off x="4410222" y="4944793"/>
            <a:ext cx="2468880" cy="424375"/>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Tree>
    <p:extLst>
      <p:ext uri="{BB962C8B-B14F-4D97-AF65-F5344CB8AC3E}">
        <p14:creationId xmlns="" xmlns:p14="http://schemas.microsoft.com/office/powerpoint/2010/main" val="174810332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anim calcmode="lin" valueType="num">
                                      <p:cBhvr>
                                        <p:cTn id="8" dur="500" fill="hold"/>
                                        <p:tgtEl>
                                          <p:spTgt spid="64"/>
                                        </p:tgtEl>
                                        <p:attrNameLst>
                                          <p:attrName>ppt_x</p:attrName>
                                        </p:attrNameLst>
                                      </p:cBhvr>
                                      <p:tavLst>
                                        <p:tav tm="0">
                                          <p:val>
                                            <p:strVal val="#ppt_x"/>
                                          </p:val>
                                        </p:tav>
                                        <p:tav tm="100000">
                                          <p:val>
                                            <p:strVal val="#ppt_x"/>
                                          </p:val>
                                        </p:tav>
                                      </p:tavLst>
                                    </p:anim>
                                    <p:anim calcmode="lin" valueType="num">
                                      <p:cBhvr>
                                        <p:cTn id="9"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5906" y="1417490"/>
            <a:ext cx="6519729" cy="384719"/>
          </a:xfrm>
          <a:prstGeom prst="rect">
            <a:avLst/>
          </a:prstGeom>
          <a:noFill/>
        </p:spPr>
        <p:txBody>
          <a:bodyPr wrap="none" lIns="91436" tIns="45718" rIns="91436" bIns="45718" rtlCol="0">
            <a:spAutoFit/>
          </a:bodyPr>
          <a:lstStyle/>
          <a:p>
            <a:pPr algn="ctr"/>
            <a:r>
              <a:rPr lang="zh-CN" altLang="en-US" dirty="0" smtClean="0">
                <a:solidFill>
                  <a:schemeClr val="bg1">
                    <a:lumMod val="65000"/>
                  </a:schemeClr>
                </a:solidFill>
                <a:latin typeface="微软雅黑" pitchFamily="34" charset="-122"/>
                <a:ea typeface="微软雅黑" pitchFamily="34" charset="-122"/>
              </a:rPr>
              <a:t>从载体到功能，从服务到大数据支撑的全方位互联网化升级</a:t>
            </a:r>
            <a:endParaRPr lang="en-US" dirty="0">
              <a:solidFill>
                <a:schemeClr val="bg1">
                  <a:lumMod val="65000"/>
                </a:schemeClr>
              </a:solidFill>
              <a:latin typeface="微软雅黑" pitchFamily="34" charset="-122"/>
              <a:ea typeface="微软雅黑" pitchFamily="34" charset="-122"/>
            </a:endParaRPr>
          </a:p>
        </p:txBody>
      </p:sp>
      <p:sp>
        <p:nvSpPr>
          <p:cNvPr id="55" name="Oval 5"/>
          <p:cNvSpPr>
            <a:spLocks noChangeArrowheads="1"/>
          </p:cNvSpPr>
          <p:nvPr/>
        </p:nvSpPr>
        <p:spPr bwMode="auto">
          <a:xfrm>
            <a:off x="1292880" y="2430771"/>
            <a:ext cx="1521933" cy="1521933"/>
          </a:xfrm>
          <a:prstGeom prst="ellipse">
            <a:avLst/>
          </a:prstGeom>
          <a:solidFill>
            <a:schemeClr val="accent1">
              <a:lumMod val="75000"/>
            </a:schemeClr>
          </a:solidFill>
          <a:ln>
            <a:noFill/>
          </a:ln>
          <a:extLst/>
        </p:spPr>
        <p:txBody>
          <a:bodyPr vert="horz" wrap="square" lIns="91436" tIns="45718" rIns="91436" bIns="45718" numCol="1" anchor="t" anchorCtr="0" compatLnSpc="1">
            <a:prstTxWarp prst="textNoShape">
              <a:avLst/>
            </a:prstTxWarp>
          </a:bodyPr>
          <a:lstStyle/>
          <a:p>
            <a:endParaRPr lang="id-ID"/>
          </a:p>
        </p:txBody>
      </p:sp>
      <p:grpSp>
        <p:nvGrpSpPr>
          <p:cNvPr id="2" name="Group 55"/>
          <p:cNvGrpSpPr/>
          <p:nvPr/>
        </p:nvGrpSpPr>
        <p:grpSpPr>
          <a:xfrm>
            <a:off x="1119259" y="2257147"/>
            <a:ext cx="1868076" cy="1868076"/>
            <a:chOff x="1119258" y="2257147"/>
            <a:chExt cx="1868076" cy="1868076"/>
          </a:xfrm>
        </p:grpSpPr>
        <p:sp>
          <p:nvSpPr>
            <p:cNvPr id="57"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61"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62"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63"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74"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76"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77"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1"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2"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3"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1">
                <a:lumMod val="75000"/>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1">
                <a:lumMod val="75000"/>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86" name="Oval 5"/>
          <p:cNvSpPr>
            <a:spLocks noChangeArrowheads="1"/>
          </p:cNvSpPr>
          <p:nvPr/>
        </p:nvSpPr>
        <p:spPr bwMode="auto">
          <a:xfrm>
            <a:off x="3973860" y="2430771"/>
            <a:ext cx="1521933" cy="1521933"/>
          </a:xfrm>
          <a:prstGeom prst="ellipse">
            <a:avLst/>
          </a:prstGeom>
          <a:solidFill>
            <a:schemeClr val="accent3"/>
          </a:solidFill>
          <a:ln>
            <a:noFill/>
          </a:ln>
          <a:extLst/>
        </p:spPr>
        <p:txBody>
          <a:bodyPr vert="horz" wrap="square" lIns="91436" tIns="45718" rIns="91436" bIns="45718" numCol="1" anchor="t" anchorCtr="0" compatLnSpc="1">
            <a:prstTxWarp prst="textNoShape">
              <a:avLst/>
            </a:prstTxWarp>
          </a:bodyPr>
          <a:lstStyle/>
          <a:p>
            <a:endParaRPr lang="id-ID"/>
          </a:p>
        </p:txBody>
      </p:sp>
      <p:grpSp>
        <p:nvGrpSpPr>
          <p:cNvPr id="5" name="Group 86"/>
          <p:cNvGrpSpPr/>
          <p:nvPr/>
        </p:nvGrpSpPr>
        <p:grpSpPr>
          <a:xfrm>
            <a:off x="3800239" y="2257147"/>
            <a:ext cx="1868076" cy="1868076"/>
            <a:chOff x="3800237" y="2257147"/>
            <a:chExt cx="1868076" cy="1868076"/>
          </a:xfrm>
        </p:grpSpPr>
        <p:sp>
          <p:nvSpPr>
            <p:cNvPr id="88" name="Freeform 6"/>
            <p:cNvSpPr>
              <a:spLocks/>
            </p:cNvSpPr>
            <p:nvPr/>
          </p:nvSpPr>
          <p:spPr bwMode="auto">
            <a:xfrm>
              <a:off x="5176020"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9" name="Freeform 7"/>
            <p:cNvSpPr>
              <a:spLocks/>
            </p:cNvSpPr>
            <p:nvPr/>
          </p:nvSpPr>
          <p:spPr bwMode="auto">
            <a:xfrm>
              <a:off x="4756252"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90" name="Freeform 8"/>
            <p:cNvSpPr>
              <a:spLocks/>
            </p:cNvSpPr>
            <p:nvPr/>
          </p:nvSpPr>
          <p:spPr bwMode="auto">
            <a:xfrm>
              <a:off x="5477110"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91" name="Freeform 9"/>
            <p:cNvSpPr>
              <a:spLocks/>
            </p:cNvSpPr>
            <p:nvPr/>
          </p:nvSpPr>
          <p:spPr bwMode="auto">
            <a:xfrm>
              <a:off x="5477110"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92" name="Freeform 10"/>
            <p:cNvSpPr>
              <a:spLocks/>
            </p:cNvSpPr>
            <p:nvPr/>
          </p:nvSpPr>
          <p:spPr bwMode="auto">
            <a:xfrm>
              <a:off x="5176020"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93" name="Freeform 11"/>
            <p:cNvSpPr>
              <a:spLocks/>
            </p:cNvSpPr>
            <p:nvPr/>
          </p:nvSpPr>
          <p:spPr bwMode="auto">
            <a:xfrm>
              <a:off x="4756252"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94" name="Freeform 12"/>
            <p:cNvSpPr>
              <a:spLocks/>
            </p:cNvSpPr>
            <p:nvPr/>
          </p:nvSpPr>
          <p:spPr bwMode="auto">
            <a:xfrm>
              <a:off x="4287036"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95" name="Freeform 13"/>
            <p:cNvSpPr>
              <a:spLocks/>
            </p:cNvSpPr>
            <p:nvPr/>
          </p:nvSpPr>
          <p:spPr bwMode="auto">
            <a:xfrm>
              <a:off x="3937595"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14"/>
            <p:cNvSpPr>
              <a:spLocks/>
            </p:cNvSpPr>
            <p:nvPr/>
          </p:nvSpPr>
          <p:spPr bwMode="auto">
            <a:xfrm>
              <a:off x="3800237"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15"/>
            <p:cNvSpPr>
              <a:spLocks/>
            </p:cNvSpPr>
            <p:nvPr/>
          </p:nvSpPr>
          <p:spPr bwMode="auto">
            <a:xfrm>
              <a:off x="3800237"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16"/>
            <p:cNvSpPr>
              <a:spLocks/>
            </p:cNvSpPr>
            <p:nvPr/>
          </p:nvSpPr>
          <p:spPr bwMode="auto">
            <a:xfrm>
              <a:off x="3937595"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9" name="Freeform 17"/>
            <p:cNvSpPr>
              <a:spLocks/>
            </p:cNvSpPr>
            <p:nvPr/>
          </p:nvSpPr>
          <p:spPr bwMode="auto">
            <a:xfrm>
              <a:off x="4287036"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00" name="Oval 5"/>
          <p:cNvSpPr>
            <a:spLocks noChangeArrowheads="1"/>
          </p:cNvSpPr>
          <p:nvPr/>
        </p:nvSpPr>
        <p:spPr bwMode="auto">
          <a:xfrm>
            <a:off x="6720036" y="2430771"/>
            <a:ext cx="1521933" cy="1521933"/>
          </a:xfrm>
          <a:prstGeom prst="ellipse">
            <a:avLst/>
          </a:prstGeom>
          <a:solidFill>
            <a:schemeClr val="accent2"/>
          </a:solidFill>
          <a:ln>
            <a:noFill/>
          </a:ln>
          <a:extLst/>
        </p:spPr>
        <p:txBody>
          <a:bodyPr vert="horz" wrap="square" lIns="91436" tIns="45718" rIns="91436" bIns="45718" numCol="1" anchor="t" anchorCtr="0" compatLnSpc="1">
            <a:prstTxWarp prst="textNoShape">
              <a:avLst/>
            </a:prstTxWarp>
          </a:bodyPr>
          <a:lstStyle/>
          <a:p>
            <a:endParaRPr lang="id-ID"/>
          </a:p>
        </p:txBody>
      </p:sp>
      <p:grpSp>
        <p:nvGrpSpPr>
          <p:cNvPr id="6" name="Group 100"/>
          <p:cNvGrpSpPr/>
          <p:nvPr/>
        </p:nvGrpSpPr>
        <p:grpSpPr>
          <a:xfrm>
            <a:off x="6546415" y="2257147"/>
            <a:ext cx="1868076" cy="1868076"/>
            <a:chOff x="6546413" y="2257147"/>
            <a:chExt cx="1868076" cy="1868076"/>
          </a:xfrm>
        </p:grpSpPr>
        <p:sp>
          <p:nvSpPr>
            <p:cNvPr id="102" name="Freeform 6"/>
            <p:cNvSpPr>
              <a:spLocks/>
            </p:cNvSpPr>
            <p:nvPr/>
          </p:nvSpPr>
          <p:spPr bwMode="auto">
            <a:xfrm>
              <a:off x="7922196"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03" name="Freeform 7"/>
            <p:cNvSpPr>
              <a:spLocks/>
            </p:cNvSpPr>
            <p:nvPr/>
          </p:nvSpPr>
          <p:spPr bwMode="auto">
            <a:xfrm>
              <a:off x="7502428"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04" name="Freeform 8"/>
            <p:cNvSpPr>
              <a:spLocks/>
            </p:cNvSpPr>
            <p:nvPr/>
          </p:nvSpPr>
          <p:spPr bwMode="auto">
            <a:xfrm>
              <a:off x="8223286"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05" name="Freeform 9"/>
            <p:cNvSpPr>
              <a:spLocks/>
            </p:cNvSpPr>
            <p:nvPr/>
          </p:nvSpPr>
          <p:spPr bwMode="auto">
            <a:xfrm>
              <a:off x="8223286"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06" name="Freeform 10"/>
            <p:cNvSpPr>
              <a:spLocks/>
            </p:cNvSpPr>
            <p:nvPr/>
          </p:nvSpPr>
          <p:spPr bwMode="auto">
            <a:xfrm>
              <a:off x="7922196"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2">
                <a:alpha val="25000"/>
              </a:schemeClr>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07" name="Freeform 11"/>
            <p:cNvSpPr>
              <a:spLocks/>
            </p:cNvSpPr>
            <p:nvPr/>
          </p:nvSpPr>
          <p:spPr bwMode="auto">
            <a:xfrm>
              <a:off x="7502428"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2">
                <a:alpha val="25000"/>
              </a:schemeClr>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08" name="Freeform 12"/>
            <p:cNvSpPr>
              <a:spLocks/>
            </p:cNvSpPr>
            <p:nvPr/>
          </p:nvSpPr>
          <p:spPr bwMode="auto">
            <a:xfrm>
              <a:off x="7033212"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9" name="Freeform 13"/>
            <p:cNvSpPr>
              <a:spLocks/>
            </p:cNvSpPr>
            <p:nvPr/>
          </p:nvSpPr>
          <p:spPr bwMode="auto">
            <a:xfrm>
              <a:off x="6683771"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0" name="Freeform 14"/>
            <p:cNvSpPr>
              <a:spLocks/>
            </p:cNvSpPr>
            <p:nvPr/>
          </p:nvSpPr>
          <p:spPr bwMode="auto">
            <a:xfrm>
              <a:off x="6546413"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1" name="Freeform 15"/>
            <p:cNvSpPr>
              <a:spLocks/>
            </p:cNvSpPr>
            <p:nvPr/>
          </p:nvSpPr>
          <p:spPr bwMode="auto">
            <a:xfrm>
              <a:off x="6546413"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2" name="Freeform 16"/>
            <p:cNvSpPr>
              <a:spLocks/>
            </p:cNvSpPr>
            <p:nvPr/>
          </p:nvSpPr>
          <p:spPr bwMode="auto">
            <a:xfrm>
              <a:off x="6683771"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3" name="Freeform 17"/>
            <p:cNvSpPr>
              <a:spLocks/>
            </p:cNvSpPr>
            <p:nvPr/>
          </p:nvSpPr>
          <p:spPr bwMode="auto">
            <a:xfrm>
              <a:off x="7033212"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14" name="Oval 5"/>
          <p:cNvSpPr>
            <a:spLocks noChangeArrowheads="1"/>
          </p:cNvSpPr>
          <p:nvPr/>
        </p:nvSpPr>
        <p:spPr bwMode="auto">
          <a:xfrm>
            <a:off x="9410820" y="2430771"/>
            <a:ext cx="1521933" cy="1521933"/>
          </a:xfrm>
          <a:prstGeom prst="ellipse">
            <a:avLst/>
          </a:prstGeom>
          <a:solidFill>
            <a:schemeClr val="accent4"/>
          </a:solidFill>
          <a:ln>
            <a:noFill/>
          </a:ln>
          <a:extLst/>
        </p:spPr>
        <p:txBody>
          <a:bodyPr vert="horz" wrap="square" lIns="91436" tIns="45718" rIns="91436" bIns="45718" numCol="1" anchor="t" anchorCtr="0" compatLnSpc="1">
            <a:prstTxWarp prst="textNoShape">
              <a:avLst/>
            </a:prstTxWarp>
          </a:bodyPr>
          <a:lstStyle/>
          <a:p>
            <a:endParaRPr lang="id-ID"/>
          </a:p>
        </p:txBody>
      </p:sp>
      <p:grpSp>
        <p:nvGrpSpPr>
          <p:cNvPr id="7" name="Group 114"/>
          <p:cNvGrpSpPr/>
          <p:nvPr/>
        </p:nvGrpSpPr>
        <p:grpSpPr>
          <a:xfrm>
            <a:off x="9237198" y="2257147"/>
            <a:ext cx="1868076" cy="1868076"/>
            <a:chOff x="9237196" y="2257147"/>
            <a:chExt cx="1868076" cy="1868076"/>
          </a:xfrm>
        </p:grpSpPr>
        <p:sp>
          <p:nvSpPr>
            <p:cNvPr id="116" name="Freeform 6"/>
            <p:cNvSpPr>
              <a:spLocks/>
            </p:cNvSpPr>
            <p:nvPr/>
          </p:nvSpPr>
          <p:spPr bwMode="auto">
            <a:xfrm>
              <a:off x="10612979"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17" name="Freeform 7"/>
            <p:cNvSpPr>
              <a:spLocks/>
            </p:cNvSpPr>
            <p:nvPr/>
          </p:nvSpPr>
          <p:spPr bwMode="auto">
            <a:xfrm>
              <a:off x="10193211"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18" name="Freeform 8"/>
            <p:cNvSpPr>
              <a:spLocks/>
            </p:cNvSpPr>
            <p:nvPr/>
          </p:nvSpPr>
          <p:spPr bwMode="auto">
            <a:xfrm>
              <a:off x="10914069"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19" name="Freeform 9"/>
            <p:cNvSpPr>
              <a:spLocks/>
            </p:cNvSpPr>
            <p:nvPr/>
          </p:nvSpPr>
          <p:spPr bwMode="auto">
            <a:xfrm>
              <a:off x="10914069"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20" name="Freeform 10"/>
            <p:cNvSpPr>
              <a:spLocks/>
            </p:cNvSpPr>
            <p:nvPr/>
          </p:nvSpPr>
          <p:spPr bwMode="auto">
            <a:xfrm>
              <a:off x="10612979"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21" name="Freeform 11"/>
            <p:cNvSpPr>
              <a:spLocks/>
            </p:cNvSpPr>
            <p:nvPr/>
          </p:nvSpPr>
          <p:spPr bwMode="auto">
            <a:xfrm>
              <a:off x="10193211"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22" name="Freeform 12"/>
            <p:cNvSpPr>
              <a:spLocks/>
            </p:cNvSpPr>
            <p:nvPr/>
          </p:nvSpPr>
          <p:spPr bwMode="auto">
            <a:xfrm>
              <a:off x="9723995"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23" name="Freeform 13"/>
            <p:cNvSpPr>
              <a:spLocks/>
            </p:cNvSpPr>
            <p:nvPr/>
          </p:nvSpPr>
          <p:spPr bwMode="auto">
            <a:xfrm>
              <a:off x="9374554"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24" name="Freeform 14"/>
            <p:cNvSpPr>
              <a:spLocks/>
            </p:cNvSpPr>
            <p:nvPr/>
          </p:nvSpPr>
          <p:spPr bwMode="auto">
            <a:xfrm>
              <a:off x="9237196"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25" name="Freeform 15"/>
            <p:cNvSpPr>
              <a:spLocks/>
            </p:cNvSpPr>
            <p:nvPr/>
          </p:nvSpPr>
          <p:spPr bwMode="auto">
            <a:xfrm>
              <a:off x="9237196"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4">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6" name="Freeform 16"/>
            <p:cNvSpPr>
              <a:spLocks/>
            </p:cNvSpPr>
            <p:nvPr/>
          </p:nvSpPr>
          <p:spPr bwMode="auto">
            <a:xfrm>
              <a:off x="9374554"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4">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7" name="Freeform 17"/>
            <p:cNvSpPr>
              <a:spLocks/>
            </p:cNvSpPr>
            <p:nvPr/>
          </p:nvSpPr>
          <p:spPr bwMode="auto">
            <a:xfrm>
              <a:off x="9723995"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4">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28" name="TextBox 127"/>
          <p:cNvSpPr txBox="1"/>
          <p:nvPr/>
        </p:nvSpPr>
        <p:spPr>
          <a:xfrm>
            <a:off x="1041012" y="4672897"/>
            <a:ext cx="2087003" cy="1131075"/>
          </a:xfrm>
          <a:prstGeom prst="rect">
            <a:avLst/>
          </a:prstGeom>
          <a:noFill/>
        </p:spPr>
        <p:txBody>
          <a:bodyPr wrap="square" lIns="91436" tIns="45718" rIns="91436" bIns="45718" rtlCol="0">
            <a:spAutoFit/>
          </a:bodyPr>
          <a:lstStyle/>
          <a:p>
            <a:pPr algn="ctr">
              <a:lnSpc>
                <a:spcPct val="150000"/>
              </a:lnSpc>
              <a:spcBef>
                <a:spcPct val="0"/>
              </a:spcBef>
              <a:buNone/>
            </a:pPr>
            <a:r>
              <a:rPr lang="zh-CN" altLang="en-US" sz="1500" dirty="0" smtClean="0">
                <a:solidFill>
                  <a:schemeClr val="bg1"/>
                </a:solidFill>
                <a:latin typeface="微软雅黑" pitchFamily="34" charset="-122"/>
                <a:ea typeface="微软雅黑" pitchFamily="34" charset="-122"/>
                <a:sym typeface="方正姚体" panose="02010601030101010101" pitchFamily="2" charset="-122"/>
              </a:rPr>
              <a:t>手机空发</a:t>
            </a:r>
            <a:endParaRPr lang="en-US" altLang="zh-CN" sz="1500" dirty="0" smtClean="0">
              <a:solidFill>
                <a:schemeClr val="bg1"/>
              </a:solidFill>
              <a:latin typeface="微软雅黑" pitchFamily="34" charset="-122"/>
              <a:ea typeface="微软雅黑" pitchFamily="34" charset="-122"/>
              <a:sym typeface="方正姚体" panose="02010601030101010101" pitchFamily="2" charset="-122"/>
            </a:endParaRPr>
          </a:p>
          <a:p>
            <a:pPr algn="ctr">
              <a:lnSpc>
                <a:spcPct val="150000"/>
              </a:lnSpc>
              <a:spcBef>
                <a:spcPct val="0"/>
              </a:spcBef>
              <a:buNone/>
            </a:pPr>
            <a:r>
              <a:rPr lang="zh-CN" altLang="en-US" sz="1500" dirty="0" smtClean="0">
                <a:solidFill>
                  <a:schemeClr val="bg1"/>
                </a:solidFill>
                <a:latin typeface="微软雅黑" pitchFamily="34" charset="-122"/>
                <a:ea typeface="微软雅黑" pitchFamily="34" charset="-122"/>
                <a:sym typeface="方正姚体" panose="02010601030101010101" pitchFamily="2" charset="-122"/>
              </a:rPr>
              <a:t>手机</a:t>
            </a:r>
            <a:r>
              <a:rPr lang="en-US" altLang="zh-CN" sz="1500" dirty="0" smtClean="0">
                <a:solidFill>
                  <a:schemeClr val="bg1"/>
                </a:solidFill>
                <a:latin typeface="微软雅黑" pitchFamily="34" charset="-122"/>
                <a:ea typeface="微软雅黑" pitchFamily="34" charset="-122"/>
                <a:sym typeface="方正姚体" panose="02010601030101010101" pitchFamily="2" charset="-122"/>
              </a:rPr>
              <a:t>SIM</a:t>
            </a:r>
            <a:r>
              <a:rPr lang="zh-CN" altLang="en-US" sz="1500" dirty="0" smtClean="0">
                <a:solidFill>
                  <a:schemeClr val="bg1"/>
                </a:solidFill>
                <a:latin typeface="微软雅黑" pitchFamily="34" charset="-122"/>
                <a:ea typeface="微软雅黑" pitchFamily="34" charset="-122"/>
                <a:sym typeface="方正姚体" panose="02010601030101010101" pitchFamily="2" charset="-122"/>
              </a:rPr>
              <a:t>卡</a:t>
            </a:r>
            <a:endParaRPr lang="en-US" altLang="zh-CN" sz="1500" dirty="0" smtClean="0">
              <a:solidFill>
                <a:schemeClr val="bg1"/>
              </a:solidFill>
              <a:latin typeface="微软雅黑" pitchFamily="34" charset="-122"/>
              <a:ea typeface="微软雅黑" pitchFamily="34" charset="-122"/>
              <a:sym typeface="方正姚体" panose="02010601030101010101" pitchFamily="2" charset="-122"/>
            </a:endParaRPr>
          </a:p>
          <a:p>
            <a:pPr algn="ctr">
              <a:lnSpc>
                <a:spcPct val="150000"/>
              </a:lnSpc>
              <a:spcBef>
                <a:spcPct val="0"/>
              </a:spcBef>
              <a:buNone/>
            </a:pPr>
            <a:r>
              <a:rPr lang="zh-CN" altLang="en-US" sz="1500" dirty="0" smtClean="0">
                <a:solidFill>
                  <a:schemeClr val="bg1"/>
                </a:solidFill>
                <a:latin typeface="微软雅黑" pitchFamily="34" charset="-122"/>
                <a:ea typeface="微软雅黑" pitchFamily="34" charset="-122"/>
                <a:sym typeface="方正姚体" panose="02010601030101010101" pitchFamily="2" charset="-122"/>
              </a:rPr>
              <a:t>微信端移动应用平台</a:t>
            </a:r>
            <a:endParaRPr lang="en-US" altLang="zh-CN" sz="1500" dirty="0">
              <a:solidFill>
                <a:schemeClr val="bg1"/>
              </a:solidFill>
              <a:latin typeface="微软雅黑" pitchFamily="34" charset="-122"/>
              <a:ea typeface="微软雅黑" pitchFamily="34" charset="-122"/>
              <a:sym typeface="方正姚体" panose="02010601030101010101" pitchFamily="2" charset="-122"/>
            </a:endParaRPr>
          </a:p>
        </p:txBody>
      </p:sp>
      <p:sp>
        <p:nvSpPr>
          <p:cNvPr id="129" name="TextBox 128"/>
          <p:cNvSpPr txBox="1"/>
          <p:nvPr/>
        </p:nvSpPr>
        <p:spPr>
          <a:xfrm>
            <a:off x="1058333" y="4249346"/>
            <a:ext cx="1989928" cy="461665"/>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微软雅黑" pitchFamily="34" charset="-122"/>
                <a:ea typeface="微软雅黑" pitchFamily="34" charset="-122"/>
              </a:rPr>
              <a:t>载体更多元</a:t>
            </a:r>
            <a:endParaRPr lang="en-US" sz="2400" b="1" dirty="0">
              <a:solidFill>
                <a:schemeClr val="bg1"/>
              </a:solidFill>
              <a:latin typeface="微软雅黑" pitchFamily="34" charset="-122"/>
              <a:ea typeface="微软雅黑" pitchFamily="34" charset="-122"/>
            </a:endParaRPr>
          </a:p>
        </p:txBody>
      </p:sp>
      <p:sp>
        <p:nvSpPr>
          <p:cNvPr id="130" name="TextBox 129"/>
          <p:cNvSpPr txBox="1"/>
          <p:nvPr/>
        </p:nvSpPr>
        <p:spPr>
          <a:xfrm>
            <a:off x="3800239" y="4672898"/>
            <a:ext cx="1868076" cy="1131075"/>
          </a:xfrm>
          <a:prstGeom prst="rect">
            <a:avLst/>
          </a:prstGeom>
          <a:noFill/>
        </p:spPr>
        <p:txBody>
          <a:bodyPr wrap="square" lIns="91436" tIns="45718" rIns="91436" bIns="45718" rtlCol="0">
            <a:spAutoFit/>
          </a:bodyPr>
          <a:lstStyle/>
          <a:p>
            <a:pPr algn="ctr">
              <a:lnSpc>
                <a:spcPct val="150000"/>
              </a:lnSpc>
              <a:spcBef>
                <a:spcPct val="0"/>
              </a:spcBef>
            </a:pPr>
            <a:r>
              <a:rPr lang="zh-CN" altLang="en-US" sz="1500" dirty="0" smtClean="0">
                <a:solidFill>
                  <a:schemeClr val="bg1"/>
                </a:solidFill>
                <a:latin typeface="微软雅黑" pitchFamily="34" charset="-122"/>
                <a:ea typeface="微软雅黑" pitchFamily="34" charset="-122"/>
                <a:sym typeface="方正姚体" panose="02010601030101010101" pitchFamily="2" charset="-122"/>
              </a:rPr>
              <a:t>微信</a:t>
            </a:r>
            <a:r>
              <a:rPr lang="en-US" altLang="zh-CN" sz="1500" dirty="0" smtClean="0">
                <a:solidFill>
                  <a:schemeClr val="bg1"/>
                </a:solidFill>
                <a:latin typeface="微软雅黑" pitchFamily="34" charset="-122"/>
                <a:ea typeface="微软雅黑" pitchFamily="34" charset="-122"/>
                <a:sym typeface="方正姚体" panose="02010601030101010101" pitchFamily="2" charset="-122"/>
              </a:rPr>
              <a:t>QQ</a:t>
            </a:r>
            <a:r>
              <a:rPr lang="zh-CN" altLang="en-US" sz="1500" dirty="0" smtClean="0">
                <a:solidFill>
                  <a:schemeClr val="bg1"/>
                </a:solidFill>
                <a:latin typeface="微软雅黑" pitchFamily="34" charset="-122"/>
                <a:ea typeface="微软雅黑" pitchFamily="34" charset="-122"/>
                <a:sym typeface="方正姚体" panose="02010601030101010101" pitchFamily="2" charset="-122"/>
              </a:rPr>
              <a:t>充值</a:t>
            </a:r>
            <a:endParaRPr lang="en-US" altLang="zh-CN" sz="1500" dirty="0" smtClean="0">
              <a:solidFill>
                <a:schemeClr val="bg1"/>
              </a:solidFill>
              <a:latin typeface="微软雅黑" pitchFamily="34" charset="-122"/>
              <a:ea typeface="微软雅黑" pitchFamily="34" charset="-122"/>
              <a:sym typeface="方正姚体" panose="02010601030101010101" pitchFamily="2" charset="-122"/>
            </a:endParaRPr>
          </a:p>
          <a:p>
            <a:pPr algn="ctr">
              <a:lnSpc>
                <a:spcPct val="150000"/>
              </a:lnSpc>
              <a:spcBef>
                <a:spcPct val="0"/>
              </a:spcBef>
            </a:pPr>
            <a:r>
              <a:rPr lang="zh-CN" altLang="en-US" sz="1500" dirty="0" smtClean="0">
                <a:solidFill>
                  <a:schemeClr val="bg1"/>
                </a:solidFill>
                <a:latin typeface="微软雅黑" pitchFamily="34" charset="-122"/>
                <a:ea typeface="微软雅黑" pitchFamily="34" charset="-122"/>
                <a:sym typeface="方正姚体" panose="02010601030101010101" pitchFamily="2" charset="-122"/>
              </a:rPr>
              <a:t>在线查询及消费</a:t>
            </a:r>
            <a:endParaRPr lang="en-US" altLang="zh-CN" sz="1500" dirty="0" smtClean="0">
              <a:solidFill>
                <a:schemeClr val="bg1"/>
              </a:solidFill>
              <a:latin typeface="微软雅黑" pitchFamily="34" charset="-122"/>
              <a:ea typeface="微软雅黑" pitchFamily="34" charset="-122"/>
              <a:sym typeface="方正姚体" panose="02010601030101010101" pitchFamily="2" charset="-122"/>
            </a:endParaRPr>
          </a:p>
          <a:p>
            <a:pPr algn="ctr">
              <a:lnSpc>
                <a:spcPct val="150000"/>
              </a:lnSpc>
              <a:spcBef>
                <a:spcPct val="0"/>
              </a:spcBef>
            </a:pPr>
            <a:r>
              <a:rPr lang="zh-CN" altLang="en-US" sz="1500" dirty="0" smtClean="0">
                <a:solidFill>
                  <a:schemeClr val="bg1"/>
                </a:solidFill>
                <a:latin typeface="微软雅黑" pitchFamily="34" charset="-122"/>
                <a:ea typeface="微软雅黑" pitchFamily="34" charset="-122"/>
                <a:sym typeface="方正姚体" panose="02010601030101010101" pitchFamily="2" charset="-122"/>
              </a:rPr>
              <a:t>多种便民服务</a:t>
            </a:r>
            <a:endParaRPr lang="en-US" altLang="zh-CN" sz="1500" dirty="0" smtClean="0">
              <a:solidFill>
                <a:schemeClr val="bg1"/>
              </a:solidFill>
              <a:latin typeface="微软雅黑" pitchFamily="34" charset="-122"/>
              <a:ea typeface="微软雅黑" pitchFamily="34" charset="-122"/>
              <a:sym typeface="方正姚体" panose="02010601030101010101" pitchFamily="2" charset="-122"/>
            </a:endParaRPr>
          </a:p>
        </p:txBody>
      </p:sp>
      <p:sp>
        <p:nvSpPr>
          <p:cNvPr id="131" name="TextBox 130"/>
          <p:cNvSpPr txBox="1"/>
          <p:nvPr/>
        </p:nvSpPr>
        <p:spPr>
          <a:xfrm>
            <a:off x="3739312" y="4249346"/>
            <a:ext cx="1989928" cy="461665"/>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微软雅黑" pitchFamily="34" charset="-122"/>
                <a:ea typeface="微软雅黑" pitchFamily="34" charset="-122"/>
              </a:rPr>
              <a:t>便捷性</a:t>
            </a:r>
            <a:endParaRPr lang="en-US" altLang="en-US" sz="2400" b="1" dirty="0">
              <a:solidFill>
                <a:schemeClr val="bg1"/>
              </a:solidFill>
              <a:latin typeface="微软雅黑" pitchFamily="34" charset="-122"/>
              <a:ea typeface="微软雅黑" pitchFamily="34" charset="-122"/>
            </a:endParaRPr>
          </a:p>
        </p:txBody>
      </p:sp>
      <p:sp>
        <p:nvSpPr>
          <p:cNvPr id="132" name="TextBox 131"/>
          <p:cNvSpPr txBox="1"/>
          <p:nvPr/>
        </p:nvSpPr>
        <p:spPr>
          <a:xfrm>
            <a:off x="6546415" y="4672896"/>
            <a:ext cx="1868076" cy="1477323"/>
          </a:xfrm>
          <a:prstGeom prst="rect">
            <a:avLst/>
          </a:prstGeom>
          <a:noFill/>
        </p:spPr>
        <p:txBody>
          <a:bodyPr wrap="square" lIns="91436" tIns="45718" rIns="91436" bIns="45718" rtlCol="0">
            <a:spAutoFit/>
          </a:bodyPr>
          <a:lstStyle/>
          <a:p>
            <a:pPr algn="ctr">
              <a:lnSpc>
                <a:spcPct val="150000"/>
              </a:lnSpc>
              <a:spcBef>
                <a:spcPct val="0"/>
              </a:spcBef>
              <a:buNone/>
            </a:pPr>
            <a:r>
              <a:rPr lang="zh-CN" altLang="en-US" sz="1500" dirty="0" smtClean="0">
                <a:solidFill>
                  <a:schemeClr val="bg1"/>
                </a:solidFill>
                <a:latin typeface="微软雅黑" pitchFamily="34" charset="-122"/>
                <a:ea typeface="微软雅黑" pitchFamily="34" charset="-122"/>
                <a:sym typeface="方正姚体" panose="02010601030101010101" pitchFamily="2" charset="-122"/>
              </a:rPr>
              <a:t>通过大数据分析</a:t>
            </a:r>
            <a:endParaRPr lang="en-US" altLang="zh-CN" sz="1500" dirty="0" smtClean="0">
              <a:solidFill>
                <a:schemeClr val="bg1"/>
              </a:solidFill>
              <a:latin typeface="微软雅黑" pitchFamily="34" charset="-122"/>
              <a:ea typeface="微软雅黑" pitchFamily="34" charset="-122"/>
              <a:sym typeface="方正姚体" panose="02010601030101010101" pitchFamily="2" charset="-122"/>
            </a:endParaRPr>
          </a:p>
          <a:p>
            <a:pPr algn="ctr">
              <a:lnSpc>
                <a:spcPct val="150000"/>
              </a:lnSpc>
              <a:spcBef>
                <a:spcPct val="0"/>
              </a:spcBef>
              <a:buNone/>
            </a:pPr>
            <a:r>
              <a:rPr lang="zh-CN" altLang="en-US" sz="1500" dirty="0" smtClean="0">
                <a:solidFill>
                  <a:schemeClr val="bg1"/>
                </a:solidFill>
                <a:latin typeface="微软雅黑" pitchFamily="34" charset="-122"/>
                <a:ea typeface="微软雅黑" pitchFamily="34" charset="-122"/>
                <a:sym typeface="方正姚体" panose="02010601030101010101" pitchFamily="2" charset="-122"/>
              </a:rPr>
              <a:t>为用户提供专业、个性化的服务推送与体验</a:t>
            </a:r>
            <a:endParaRPr lang="en-US" altLang="zh-CN" sz="1500" dirty="0" smtClean="0">
              <a:solidFill>
                <a:schemeClr val="bg1"/>
              </a:solidFill>
              <a:latin typeface="微软雅黑" pitchFamily="34" charset="-122"/>
              <a:ea typeface="微软雅黑" pitchFamily="34" charset="-122"/>
              <a:sym typeface="方正姚体" panose="02010601030101010101" pitchFamily="2" charset="-122"/>
            </a:endParaRPr>
          </a:p>
        </p:txBody>
      </p:sp>
      <p:sp>
        <p:nvSpPr>
          <p:cNvPr id="133" name="TextBox 132"/>
          <p:cNvSpPr txBox="1"/>
          <p:nvPr/>
        </p:nvSpPr>
        <p:spPr>
          <a:xfrm>
            <a:off x="6035312" y="4249346"/>
            <a:ext cx="2883595" cy="461663"/>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微软雅黑" pitchFamily="34" charset="-122"/>
                <a:ea typeface="微软雅黑" pitchFamily="34" charset="-122"/>
              </a:rPr>
              <a:t>腾讯大数据支撑</a:t>
            </a:r>
            <a:endParaRPr lang="en-US" altLang="en-US" sz="2400" b="1" dirty="0">
              <a:solidFill>
                <a:schemeClr val="bg1"/>
              </a:solidFill>
              <a:latin typeface="微软雅黑" pitchFamily="34" charset="-122"/>
              <a:ea typeface="微软雅黑" pitchFamily="34" charset="-122"/>
            </a:endParaRPr>
          </a:p>
        </p:txBody>
      </p:sp>
      <p:sp>
        <p:nvSpPr>
          <p:cNvPr id="134" name="TextBox 133"/>
          <p:cNvSpPr txBox="1"/>
          <p:nvPr/>
        </p:nvSpPr>
        <p:spPr>
          <a:xfrm>
            <a:off x="9237195" y="4672897"/>
            <a:ext cx="1868076" cy="1131075"/>
          </a:xfrm>
          <a:prstGeom prst="rect">
            <a:avLst/>
          </a:prstGeom>
          <a:noFill/>
        </p:spPr>
        <p:txBody>
          <a:bodyPr wrap="square" lIns="91436" tIns="45718" rIns="91436" bIns="45718" rtlCol="0">
            <a:spAutoFit/>
          </a:bodyPr>
          <a:lstStyle/>
          <a:p>
            <a:pPr algn="ctr">
              <a:lnSpc>
                <a:spcPct val="150000"/>
              </a:lnSpc>
              <a:spcBef>
                <a:spcPct val="0"/>
              </a:spcBef>
            </a:pPr>
            <a:r>
              <a:rPr lang="zh-CN" altLang="en-US" sz="1500" dirty="0" smtClean="0">
                <a:solidFill>
                  <a:schemeClr val="bg1"/>
                </a:solidFill>
                <a:latin typeface="微软雅黑" pitchFamily="34" charset="-122"/>
                <a:ea typeface="微软雅黑" pitchFamily="34" charset="-122"/>
              </a:rPr>
              <a:t>基于微信实名认证</a:t>
            </a:r>
            <a:endParaRPr lang="en-US" altLang="zh-CN" sz="1500" dirty="0" smtClean="0">
              <a:solidFill>
                <a:schemeClr val="bg1"/>
              </a:solidFill>
              <a:latin typeface="微软雅黑" pitchFamily="34" charset="-122"/>
              <a:ea typeface="微软雅黑" pitchFamily="34" charset="-122"/>
            </a:endParaRPr>
          </a:p>
          <a:p>
            <a:pPr algn="ctr">
              <a:lnSpc>
                <a:spcPct val="150000"/>
              </a:lnSpc>
              <a:spcBef>
                <a:spcPct val="0"/>
              </a:spcBef>
            </a:pPr>
            <a:r>
              <a:rPr lang="zh-CN" altLang="en-US" sz="1500" dirty="0" smtClean="0">
                <a:solidFill>
                  <a:schemeClr val="bg1"/>
                </a:solidFill>
                <a:latin typeface="微软雅黑" pitchFamily="34" charset="-122"/>
                <a:ea typeface="微软雅黑" pitchFamily="34" charset="-122"/>
              </a:rPr>
              <a:t>为后续生态系统构建打下基础</a:t>
            </a:r>
            <a:endParaRPr lang="en-US" altLang="en-US" sz="1500" dirty="0">
              <a:solidFill>
                <a:schemeClr val="bg1"/>
              </a:solidFill>
              <a:latin typeface="微软雅黑" pitchFamily="34" charset="-122"/>
              <a:ea typeface="微软雅黑" pitchFamily="34" charset="-122"/>
            </a:endParaRPr>
          </a:p>
        </p:txBody>
      </p:sp>
      <p:sp>
        <p:nvSpPr>
          <p:cNvPr id="135" name="TextBox 134"/>
          <p:cNvSpPr txBox="1"/>
          <p:nvPr/>
        </p:nvSpPr>
        <p:spPr>
          <a:xfrm>
            <a:off x="9176271" y="4249346"/>
            <a:ext cx="1989928" cy="461665"/>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微软雅黑" pitchFamily="34" charset="-122"/>
                <a:ea typeface="微软雅黑" pitchFamily="34" charset="-122"/>
              </a:rPr>
              <a:t>实名认证</a:t>
            </a:r>
            <a:endParaRPr lang="en-US" altLang="en-US" sz="2400" b="1" dirty="0">
              <a:solidFill>
                <a:schemeClr val="bg1"/>
              </a:solidFill>
              <a:latin typeface="微软雅黑" pitchFamily="34" charset="-122"/>
              <a:ea typeface="微软雅黑" pitchFamily="34" charset="-122"/>
            </a:endParaRPr>
          </a:p>
        </p:txBody>
      </p:sp>
      <p:pic>
        <p:nvPicPr>
          <p:cNvPr id="163" name="图片 162"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101" name="KSO_Shape"/>
          <p:cNvSpPr>
            <a:spLocks/>
          </p:cNvSpPr>
          <p:nvPr/>
        </p:nvSpPr>
        <p:spPr bwMode="auto">
          <a:xfrm>
            <a:off x="1801506" y="2893327"/>
            <a:ext cx="546303" cy="619780"/>
          </a:xfrm>
          <a:custGeom>
            <a:avLst/>
            <a:gdLst>
              <a:gd name="T0" fmla="*/ 1505593 w 3702"/>
              <a:gd name="T1" fmla="*/ 281382 h 4536"/>
              <a:gd name="T2" fmla="*/ 1477447 w 3702"/>
              <a:gd name="T3" fmla="*/ 213347 h 4536"/>
              <a:gd name="T4" fmla="*/ 1428297 w 3702"/>
              <a:gd name="T5" fmla="*/ 162950 h 4536"/>
              <a:gd name="T6" fmla="*/ 1290508 w 3702"/>
              <a:gd name="T7" fmla="*/ 92394 h 4536"/>
              <a:gd name="T8" fmla="*/ 1062401 w 3702"/>
              <a:gd name="T9" fmla="*/ 31078 h 4536"/>
              <a:gd name="T10" fmla="*/ 777582 w 3702"/>
              <a:gd name="T11" fmla="*/ 0 h 4536"/>
              <a:gd name="T12" fmla="*/ 527630 w 3702"/>
              <a:gd name="T13" fmla="*/ 24358 h 4536"/>
              <a:gd name="T14" fmla="*/ 284399 w 3702"/>
              <a:gd name="T15" fmla="*/ 84415 h 4536"/>
              <a:gd name="T16" fmla="*/ 141569 w 3702"/>
              <a:gd name="T17" fmla="*/ 152870 h 4536"/>
              <a:gd name="T18" fmla="*/ 82757 w 3702"/>
              <a:gd name="T19" fmla="*/ 205787 h 4536"/>
              <a:gd name="T20" fmla="*/ 51251 w 3702"/>
              <a:gd name="T21" fmla="*/ 271303 h 4536"/>
              <a:gd name="T22" fmla="*/ 130647 w 3702"/>
              <a:gd name="T23" fmla="*/ 1803786 h 4536"/>
              <a:gd name="T24" fmla="*/ 144090 w 3702"/>
              <a:gd name="T25" fmla="*/ 1850403 h 4536"/>
              <a:gd name="T26" fmla="*/ 180217 w 3702"/>
              <a:gd name="T27" fmla="*/ 1889041 h 4536"/>
              <a:gd name="T28" fmla="*/ 257934 w 3702"/>
              <a:gd name="T29" fmla="*/ 1903320 h 4536"/>
              <a:gd name="T30" fmla="*/ 318846 w 3702"/>
              <a:gd name="T31" fmla="*/ 1868462 h 4536"/>
              <a:gd name="T32" fmla="*/ 340271 w 3702"/>
              <a:gd name="T33" fmla="*/ 1829405 h 4536"/>
              <a:gd name="T34" fmla="*/ 1209431 w 3702"/>
              <a:gd name="T35" fmla="*/ 1664355 h 4536"/>
              <a:gd name="T36" fmla="*/ 1214892 w 3702"/>
              <a:gd name="T37" fmla="*/ 1829405 h 4536"/>
              <a:gd name="T38" fmla="*/ 1235477 w 3702"/>
              <a:gd name="T39" fmla="*/ 1868462 h 4536"/>
              <a:gd name="T40" fmla="*/ 1296809 w 3702"/>
              <a:gd name="T41" fmla="*/ 1903320 h 4536"/>
              <a:gd name="T42" fmla="*/ 1374946 w 3702"/>
              <a:gd name="T43" fmla="*/ 1889041 h 4536"/>
              <a:gd name="T44" fmla="*/ 1410653 w 3702"/>
              <a:gd name="T45" fmla="*/ 1850403 h 4536"/>
              <a:gd name="T46" fmla="*/ 1424516 w 3702"/>
              <a:gd name="T47" fmla="*/ 1803786 h 4536"/>
              <a:gd name="T48" fmla="*/ 1097268 w 3702"/>
              <a:gd name="T49" fmla="*/ 146991 h 4536"/>
              <a:gd name="T50" fmla="*/ 1129195 w 3702"/>
              <a:gd name="T51" fmla="*/ 158330 h 4536"/>
              <a:gd name="T52" fmla="*/ 1144318 w 3702"/>
              <a:gd name="T53" fmla="*/ 189828 h 4536"/>
              <a:gd name="T54" fmla="*/ 1135496 w 3702"/>
              <a:gd name="T55" fmla="*/ 223006 h 4536"/>
              <a:gd name="T56" fmla="*/ 1103149 w 3702"/>
              <a:gd name="T57" fmla="*/ 241065 h 4536"/>
              <a:gd name="T58" fmla="*/ 432690 w 3702"/>
              <a:gd name="T59" fmla="*/ 235185 h 4536"/>
              <a:gd name="T60" fmla="*/ 411686 w 3702"/>
              <a:gd name="T61" fmla="*/ 207467 h 4536"/>
              <a:gd name="T62" fmla="*/ 414626 w 3702"/>
              <a:gd name="T63" fmla="*/ 172609 h 4536"/>
              <a:gd name="T64" fmla="*/ 441512 w 3702"/>
              <a:gd name="T65" fmla="*/ 149091 h 4536"/>
              <a:gd name="T66" fmla="*/ 197021 w 3702"/>
              <a:gd name="T67" fmla="*/ 412414 h 4536"/>
              <a:gd name="T68" fmla="*/ 225167 w 3702"/>
              <a:gd name="T69" fmla="*/ 354458 h 4536"/>
              <a:gd name="T70" fmla="*/ 1266983 w 3702"/>
              <a:gd name="T71" fmla="*/ 336399 h 4536"/>
              <a:gd name="T72" fmla="*/ 1329156 w 3702"/>
              <a:gd name="T73" fmla="*/ 354458 h 4536"/>
              <a:gd name="T74" fmla="*/ 1357302 w 3702"/>
              <a:gd name="T75" fmla="*/ 412414 h 4536"/>
              <a:gd name="T76" fmla="*/ 1416954 w 3702"/>
              <a:gd name="T77" fmla="*/ 880265 h 4536"/>
              <a:gd name="T78" fmla="*/ 1382927 w 3702"/>
              <a:gd name="T79" fmla="*/ 920162 h 4536"/>
              <a:gd name="T80" fmla="*/ 171816 w 3702"/>
              <a:gd name="T81" fmla="*/ 920162 h 4536"/>
              <a:gd name="T82" fmla="*/ 137789 w 3702"/>
              <a:gd name="T83" fmla="*/ 880265 h 4536"/>
              <a:gd name="T84" fmla="*/ 374298 w 3702"/>
              <a:gd name="T85" fmla="*/ 1343495 h 4536"/>
              <a:gd name="T86" fmla="*/ 361695 w 3702"/>
              <a:gd name="T87" fmla="*/ 1374153 h 4536"/>
              <a:gd name="T88" fmla="*/ 330609 w 3702"/>
              <a:gd name="T89" fmla="*/ 1386753 h 4536"/>
              <a:gd name="T90" fmla="*/ 129387 w 3702"/>
              <a:gd name="T91" fmla="*/ 1379193 h 4536"/>
              <a:gd name="T92" fmla="*/ 110903 w 3702"/>
              <a:gd name="T93" fmla="*/ 1351895 h 4536"/>
              <a:gd name="T94" fmla="*/ 113424 w 3702"/>
              <a:gd name="T95" fmla="*/ 1251101 h 4536"/>
              <a:gd name="T96" fmla="*/ 136528 w 3702"/>
              <a:gd name="T97" fmla="*/ 1228003 h 4536"/>
              <a:gd name="T98" fmla="*/ 339430 w 3702"/>
              <a:gd name="T99" fmla="*/ 1225063 h 4536"/>
              <a:gd name="T100" fmla="*/ 367156 w 3702"/>
              <a:gd name="T101" fmla="*/ 1243542 h 4536"/>
              <a:gd name="T102" fmla="*/ 1444680 w 3702"/>
              <a:gd name="T103" fmla="*/ 1343495 h 4536"/>
              <a:gd name="T104" fmla="*/ 1434598 w 3702"/>
              <a:gd name="T105" fmla="*/ 1370794 h 4536"/>
              <a:gd name="T106" fmla="*/ 1405612 w 3702"/>
              <a:gd name="T107" fmla="*/ 1386753 h 4536"/>
              <a:gd name="T108" fmla="*/ 1203130 w 3702"/>
              <a:gd name="T109" fmla="*/ 1381713 h 4536"/>
              <a:gd name="T110" fmla="*/ 1182126 w 3702"/>
              <a:gd name="T111" fmla="*/ 1356095 h 4536"/>
              <a:gd name="T112" fmla="*/ 1182126 w 3702"/>
              <a:gd name="T113" fmla="*/ 1255301 h 4536"/>
              <a:gd name="T114" fmla="*/ 1203130 w 3702"/>
              <a:gd name="T115" fmla="*/ 1229683 h 4536"/>
              <a:gd name="T116" fmla="*/ 1405612 w 3702"/>
              <a:gd name="T117" fmla="*/ 1224643 h 4536"/>
              <a:gd name="T118" fmla="*/ 1434598 w 3702"/>
              <a:gd name="T119" fmla="*/ 1240182 h 4536"/>
              <a:gd name="T120" fmla="*/ 1444680 w 3702"/>
              <a:gd name="T121" fmla="*/ 1343495 h 4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702" h="4536">
                <a:moveTo>
                  <a:pt x="1832" y="0"/>
                </a:moveTo>
                <a:lnTo>
                  <a:pt x="1832" y="0"/>
                </a:lnTo>
                <a:lnTo>
                  <a:pt x="1851" y="0"/>
                </a:lnTo>
                <a:lnTo>
                  <a:pt x="1869" y="0"/>
                </a:lnTo>
                <a:lnTo>
                  <a:pt x="1832" y="0"/>
                </a:lnTo>
                <a:close/>
                <a:moveTo>
                  <a:pt x="3584" y="670"/>
                </a:moveTo>
                <a:lnTo>
                  <a:pt x="3584" y="670"/>
                </a:lnTo>
                <a:lnTo>
                  <a:pt x="3579" y="646"/>
                </a:lnTo>
                <a:lnTo>
                  <a:pt x="3573" y="624"/>
                </a:lnTo>
                <a:lnTo>
                  <a:pt x="3566" y="604"/>
                </a:lnTo>
                <a:lnTo>
                  <a:pt x="3558" y="583"/>
                </a:lnTo>
                <a:lnTo>
                  <a:pt x="3549" y="563"/>
                </a:lnTo>
                <a:lnTo>
                  <a:pt x="3539" y="544"/>
                </a:lnTo>
                <a:lnTo>
                  <a:pt x="3528" y="526"/>
                </a:lnTo>
                <a:lnTo>
                  <a:pt x="3517" y="508"/>
                </a:lnTo>
                <a:lnTo>
                  <a:pt x="3504" y="490"/>
                </a:lnTo>
                <a:lnTo>
                  <a:pt x="3492" y="475"/>
                </a:lnTo>
                <a:lnTo>
                  <a:pt x="3478" y="459"/>
                </a:lnTo>
                <a:lnTo>
                  <a:pt x="3463" y="444"/>
                </a:lnTo>
                <a:lnTo>
                  <a:pt x="3448" y="429"/>
                </a:lnTo>
                <a:lnTo>
                  <a:pt x="3433" y="415"/>
                </a:lnTo>
                <a:lnTo>
                  <a:pt x="3416" y="401"/>
                </a:lnTo>
                <a:lnTo>
                  <a:pt x="3400" y="388"/>
                </a:lnTo>
                <a:lnTo>
                  <a:pt x="3363" y="364"/>
                </a:lnTo>
                <a:lnTo>
                  <a:pt x="3326" y="340"/>
                </a:lnTo>
                <a:lnTo>
                  <a:pt x="3286" y="318"/>
                </a:lnTo>
                <a:lnTo>
                  <a:pt x="3246" y="297"/>
                </a:lnTo>
                <a:lnTo>
                  <a:pt x="3204" y="277"/>
                </a:lnTo>
                <a:lnTo>
                  <a:pt x="3161" y="257"/>
                </a:lnTo>
                <a:lnTo>
                  <a:pt x="3072" y="220"/>
                </a:lnTo>
                <a:lnTo>
                  <a:pt x="3024" y="201"/>
                </a:lnTo>
                <a:lnTo>
                  <a:pt x="2969" y="183"/>
                </a:lnTo>
                <a:lnTo>
                  <a:pt x="2907" y="163"/>
                </a:lnTo>
                <a:lnTo>
                  <a:pt x="2840" y="144"/>
                </a:lnTo>
                <a:lnTo>
                  <a:pt x="2768" y="125"/>
                </a:lnTo>
                <a:lnTo>
                  <a:pt x="2692" y="108"/>
                </a:lnTo>
                <a:lnTo>
                  <a:pt x="2612" y="90"/>
                </a:lnTo>
                <a:lnTo>
                  <a:pt x="2529" y="74"/>
                </a:lnTo>
                <a:lnTo>
                  <a:pt x="2444" y="58"/>
                </a:lnTo>
                <a:lnTo>
                  <a:pt x="2359" y="45"/>
                </a:lnTo>
                <a:lnTo>
                  <a:pt x="2272" y="33"/>
                </a:lnTo>
                <a:lnTo>
                  <a:pt x="2185" y="22"/>
                </a:lnTo>
                <a:lnTo>
                  <a:pt x="2098" y="13"/>
                </a:lnTo>
                <a:lnTo>
                  <a:pt x="2014" y="7"/>
                </a:lnTo>
                <a:lnTo>
                  <a:pt x="1931" y="2"/>
                </a:lnTo>
                <a:lnTo>
                  <a:pt x="1851" y="0"/>
                </a:lnTo>
                <a:lnTo>
                  <a:pt x="1771" y="2"/>
                </a:lnTo>
                <a:lnTo>
                  <a:pt x="1688" y="7"/>
                </a:lnTo>
                <a:lnTo>
                  <a:pt x="1603" y="13"/>
                </a:lnTo>
                <a:lnTo>
                  <a:pt x="1517" y="22"/>
                </a:lnTo>
                <a:lnTo>
                  <a:pt x="1430" y="33"/>
                </a:lnTo>
                <a:lnTo>
                  <a:pt x="1343" y="45"/>
                </a:lnTo>
                <a:lnTo>
                  <a:pt x="1256" y="58"/>
                </a:lnTo>
                <a:lnTo>
                  <a:pt x="1172" y="74"/>
                </a:lnTo>
                <a:lnTo>
                  <a:pt x="1089" y="90"/>
                </a:lnTo>
                <a:lnTo>
                  <a:pt x="1009" y="108"/>
                </a:lnTo>
                <a:lnTo>
                  <a:pt x="933" y="125"/>
                </a:lnTo>
                <a:lnTo>
                  <a:pt x="861" y="144"/>
                </a:lnTo>
                <a:lnTo>
                  <a:pt x="794" y="163"/>
                </a:lnTo>
                <a:lnTo>
                  <a:pt x="732" y="183"/>
                </a:lnTo>
                <a:lnTo>
                  <a:pt x="677" y="201"/>
                </a:lnTo>
                <a:lnTo>
                  <a:pt x="630" y="220"/>
                </a:lnTo>
                <a:lnTo>
                  <a:pt x="541" y="257"/>
                </a:lnTo>
                <a:lnTo>
                  <a:pt x="497" y="277"/>
                </a:lnTo>
                <a:lnTo>
                  <a:pt x="455" y="297"/>
                </a:lnTo>
                <a:lnTo>
                  <a:pt x="414" y="318"/>
                </a:lnTo>
                <a:lnTo>
                  <a:pt x="375" y="340"/>
                </a:lnTo>
                <a:lnTo>
                  <a:pt x="337" y="364"/>
                </a:lnTo>
                <a:lnTo>
                  <a:pt x="302" y="388"/>
                </a:lnTo>
                <a:lnTo>
                  <a:pt x="285" y="401"/>
                </a:lnTo>
                <a:lnTo>
                  <a:pt x="268" y="416"/>
                </a:lnTo>
                <a:lnTo>
                  <a:pt x="253" y="429"/>
                </a:lnTo>
                <a:lnTo>
                  <a:pt x="237" y="444"/>
                </a:lnTo>
                <a:lnTo>
                  <a:pt x="223" y="459"/>
                </a:lnTo>
                <a:lnTo>
                  <a:pt x="210" y="475"/>
                </a:lnTo>
                <a:lnTo>
                  <a:pt x="197" y="490"/>
                </a:lnTo>
                <a:lnTo>
                  <a:pt x="185" y="508"/>
                </a:lnTo>
                <a:lnTo>
                  <a:pt x="173" y="526"/>
                </a:lnTo>
                <a:lnTo>
                  <a:pt x="163" y="544"/>
                </a:lnTo>
                <a:lnTo>
                  <a:pt x="153" y="563"/>
                </a:lnTo>
                <a:lnTo>
                  <a:pt x="144" y="583"/>
                </a:lnTo>
                <a:lnTo>
                  <a:pt x="135" y="604"/>
                </a:lnTo>
                <a:lnTo>
                  <a:pt x="129" y="624"/>
                </a:lnTo>
                <a:lnTo>
                  <a:pt x="122" y="646"/>
                </a:lnTo>
                <a:lnTo>
                  <a:pt x="116" y="670"/>
                </a:lnTo>
                <a:lnTo>
                  <a:pt x="0" y="2054"/>
                </a:lnTo>
                <a:lnTo>
                  <a:pt x="0" y="3963"/>
                </a:lnTo>
                <a:lnTo>
                  <a:pt x="310" y="3963"/>
                </a:lnTo>
                <a:lnTo>
                  <a:pt x="310" y="4262"/>
                </a:lnTo>
                <a:lnTo>
                  <a:pt x="310" y="4279"/>
                </a:lnTo>
                <a:lnTo>
                  <a:pt x="311" y="4295"/>
                </a:lnTo>
                <a:lnTo>
                  <a:pt x="313" y="4311"/>
                </a:lnTo>
                <a:lnTo>
                  <a:pt x="315" y="4326"/>
                </a:lnTo>
                <a:lnTo>
                  <a:pt x="319" y="4342"/>
                </a:lnTo>
                <a:lnTo>
                  <a:pt x="322" y="4356"/>
                </a:lnTo>
                <a:lnTo>
                  <a:pt x="326" y="4369"/>
                </a:lnTo>
                <a:lnTo>
                  <a:pt x="332" y="4382"/>
                </a:lnTo>
                <a:lnTo>
                  <a:pt x="337" y="4394"/>
                </a:lnTo>
                <a:lnTo>
                  <a:pt x="343" y="4406"/>
                </a:lnTo>
                <a:lnTo>
                  <a:pt x="350" y="4418"/>
                </a:lnTo>
                <a:lnTo>
                  <a:pt x="357" y="4429"/>
                </a:lnTo>
                <a:lnTo>
                  <a:pt x="365" y="4439"/>
                </a:lnTo>
                <a:lnTo>
                  <a:pt x="373" y="4449"/>
                </a:lnTo>
                <a:lnTo>
                  <a:pt x="381" y="4459"/>
                </a:lnTo>
                <a:lnTo>
                  <a:pt x="390" y="4468"/>
                </a:lnTo>
                <a:lnTo>
                  <a:pt x="409" y="4483"/>
                </a:lnTo>
                <a:lnTo>
                  <a:pt x="429" y="4498"/>
                </a:lnTo>
                <a:lnTo>
                  <a:pt x="450" y="4510"/>
                </a:lnTo>
                <a:lnTo>
                  <a:pt x="472" y="4519"/>
                </a:lnTo>
                <a:lnTo>
                  <a:pt x="495" y="4526"/>
                </a:lnTo>
                <a:lnTo>
                  <a:pt x="519" y="4532"/>
                </a:lnTo>
                <a:lnTo>
                  <a:pt x="542" y="4535"/>
                </a:lnTo>
                <a:lnTo>
                  <a:pt x="566" y="4536"/>
                </a:lnTo>
                <a:lnTo>
                  <a:pt x="590" y="4535"/>
                </a:lnTo>
                <a:lnTo>
                  <a:pt x="614" y="4532"/>
                </a:lnTo>
                <a:lnTo>
                  <a:pt x="637" y="4526"/>
                </a:lnTo>
                <a:lnTo>
                  <a:pt x="661" y="4519"/>
                </a:lnTo>
                <a:lnTo>
                  <a:pt x="683" y="4510"/>
                </a:lnTo>
                <a:lnTo>
                  <a:pt x="703" y="4498"/>
                </a:lnTo>
                <a:lnTo>
                  <a:pt x="723" y="4483"/>
                </a:lnTo>
                <a:lnTo>
                  <a:pt x="743" y="4468"/>
                </a:lnTo>
                <a:lnTo>
                  <a:pt x="752" y="4459"/>
                </a:lnTo>
                <a:lnTo>
                  <a:pt x="759" y="4449"/>
                </a:lnTo>
                <a:lnTo>
                  <a:pt x="768" y="4439"/>
                </a:lnTo>
                <a:lnTo>
                  <a:pt x="775" y="4429"/>
                </a:lnTo>
                <a:lnTo>
                  <a:pt x="783" y="4418"/>
                </a:lnTo>
                <a:lnTo>
                  <a:pt x="789" y="4406"/>
                </a:lnTo>
                <a:lnTo>
                  <a:pt x="795" y="4394"/>
                </a:lnTo>
                <a:lnTo>
                  <a:pt x="800" y="4382"/>
                </a:lnTo>
                <a:lnTo>
                  <a:pt x="806" y="4369"/>
                </a:lnTo>
                <a:lnTo>
                  <a:pt x="810" y="4356"/>
                </a:lnTo>
                <a:lnTo>
                  <a:pt x="813" y="4342"/>
                </a:lnTo>
                <a:lnTo>
                  <a:pt x="817" y="4326"/>
                </a:lnTo>
                <a:lnTo>
                  <a:pt x="820" y="4311"/>
                </a:lnTo>
                <a:lnTo>
                  <a:pt x="821" y="4295"/>
                </a:lnTo>
                <a:lnTo>
                  <a:pt x="822" y="4279"/>
                </a:lnTo>
                <a:lnTo>
                  <a:pt x="822" y="4262"/>
                </a:lnTo>
                <a:lnTo>
                  <a:pt x="822" y="3963"/>
                </a:lnTo>
                <a:lnTo>
                  <a:pt x="2879" y="3963"/>
                </a:lnTo>
                <a:lnTo>
                  <a:pt x="2879" y="4262"/>
                </a:lnTo>
                <a:lnTo>
                  <a:pt x="2879" y="4279"/>
                </a:lnTo>
                <a:lnTo>
                  <a:pt x="2880" y="4295"/>
                </a:lnTo>
                <a:lnTo>
                  <a:pt x="2882" y="4311"/>
                </a:lnTo>
                <a:lnTo>
                  <a:pt x="2884" y="4326"/>
                </a:lnTo>
                <a:lnTo>
                  <a:pt x="2887" y="4342"/>
                </a:lnTo>
                <a:lnTo>
                  <a:pt x="2892" y="4356"/>
                </a:lnTo>
                <a:lnTo>
                  <a:pt x="2896" y="4369"/>
                </a:lnTo>
                <a:lnTo>
                  <a:pt x="2901" y="4382"/>
                </a:lnTo>
                <a:lnTo>
                  <a:pt x="2906" y="4394"/>
                </a:lnTo>
                <a:lnTo>
                  <a:pt x="2913" y="4406"/>
                </a:lnTo>
                <a:lnTo>
                  <a:pt x="2919" y="4418"/>
                </a:lnTo>
                <a:lnTo>
                  <a:pt x="2926" y="4429"/>
                </a:lnTo>
                <a:lnTo>
                  <a:pt x="2934" y="4439"/>
                </a:lnTo>
                <a:lnTo>
                  <a:pt x="2941" y="4449"/>
                </a:lnTo>
                <a:lnTo>
                  <a:pt x="2950" y="4459"/>
                </a:lnTo>
                <a:lnTo>
                  <a:pt x="2959" y="4468"/>
                </a:lnTo>
                <a:lnTo>
                  <a:pt x="2978" y="4483"/>
                </a:lnTo>
                <a:lnTo>
                  <a:pt x="2997" y="4498"/>
                </a:lnTo>
                <a:lnTo>
                  <a:pt x="3019" y="4510"/>
                </a:lnTo>
                <a:lnTo>
                  <a:pt x="3041" y="4519"/>
                </a:lnTo>
                <a:lnTo>
                  <a:pt x="3064" y="4526"/>
                </a:lnTo>
                <a:lnTo>
                  <a:pt x="3087" y="4532"/>
                </a:lnTo>
                <a:lnTo>
                  <a:pt x="3112" y="4535"/>
                </a:lnTo>
                <a:lnTo>
                  <a:pt x="3135" y="4536"/>
                </a:lnTo>
                <a:lnTo>
                  <a:pt x="3159" y="4535"/>
                </a:lnTo>
                <a:lnTo>
                  <a:pt x="3183" y="4532"/>
                </a:lnTo>
                <a:lnTo>
                  <a:pt x="3206" y="4526"/>
                </a:lnTo>
                <a:lnTo>
                  <a:pt x="3229" y="4519"/>
                </a:lnTo>
                <a:lnTo>
                  <a:pt x="3251" y="4510"/>
                </a:lnTo>
                <a:lnTo>
                  <a:pt x="3273" y="4498"/>
                </a:lnTo>
                <a:lnTo>
                  <a:pt x="3293" y="4483"/>
                </a:lnTo>
                <a:lnTo>
                  <a:pt x="3312" y="4468"/>
                </a:lnTo>
                <a:lnTo>
                  <a:pt x="3320" y="4459"/>
                </a:lnTo>
                <a:lnTo>
                  <a:pt x="3329" y="4449"/>
                </a:lnTo>
                <a:lnTo>
                  <a:pt x="3337" y="4439"/>
                </a:lnTo>
                <a:lnTo>
                  <a:pt x="3345" y="4429"/>
                </a:lnTo>
                <a:lnTo>
                  <a:pt x="3351" y="4418"/>
                </a:lnTo>
                <a:lnTo>
                  <a:pt x="3358" y="4406"/>
                </a:lnTo>
                <a:lnTo>
                  <a:pt x="3364" y="4394"/>
                </a:lnTo>
                <a:lnTo>
                  <a:pt x="3370" y="4382"/>
                </a:lnTo>
                <a:lnTo>
                  <a:pt x="3374" y="4369"/>
                </a:lnTo>
                <a:lnTo>
                  <a:pt x="3379" y="4356"/>
                </a:lnTo>
                <a:lnTo>
                  <a:pt x="3383" y="4342"/>
                </a:lnTo>
                <a:lnTo>
                  <a:pt x="3386" y="4326"/>
                </a:lnTo>
                <a:lnTo>
                  <a:pt x="3389" y="4311"/>
                </a:lnTo>
                <a:lnTo>
                  <a:pt x="3391" y="4295"/>
                </a:lnTo>
                <a:lnTo>
                  <a:pt x="3392" y="4279"/>
                </a:lnTo>
                <a:lnTo>
                  <a:pt x="3392" y="4262"/>
                </a:lnTo>
                <a:lnTo>
                  <a:pt x="3392" y="3963"/>
                </a:lnTo>
                <a:lnTo>
                  <a:pt x="3702" y="3963"/>
                </a:lnTo>
                <a:lnTo>
                  <a:pt x="3702" y="2054"/>
                </a:lnTo>
                <a:lnTo>
                  <a:pt x="3584" y="670"/>
                </a:lnTo>
                <a:close/>
                <a:moveTo>
                  <a:pt x="1089" y="350"/>
                </a:moveTo>
                <a:lnTo>
                  <a:pt x="2612" y="350"/>
                </a:lnTo>
                <a:lnTo>
                  <a:pt x="2626" y="350"/>
                </a:lnTo>
                <a:lnTo>
                  <a:pt x="2638" y="352"/>
                </a:lnTo>
                <a:lnTo>
                  <a:pt x="2650" y="355"/>
                </a:lnTo>
                <a:lnTo>
                  <a:pt x="2661" y="360"/>
                </a:lnTo>
                <a:lnTo>
                  <a:pt x="2671" y="364"/>
                </a:lnTo>
                <a:lnTo>
                  <a:pt x="2681" y="371"/>
                </a:lnTo>
                <a:lnTo>
                  <a:pt x="2688" y="377"/>
                </a:lnTo>
                <a:lnTo>
                  <a:pt x="2696" y="385"/>
                </a:lnTo>
                <a:lnTo>
                  <a:pt x="2703" y="393"/>
                </a:lnTo>
                <a:lnTo>
                  <a:pt x="2708" y="401"/>
                </a:lnTo>
                <a:lnTo>
                  <a:pt x="2714" y="411"/>
                </a:lnTo>
                <a:lnTo>
                  <a:pt x="2717" y="421"/>
                </a:lnTo>
                <a:lnTo>
                  <a:pt x="2720" y="431"/>
                </a:lnTo>
                <a:lnTo>
                  <a:pt x="2723" y="441"/>
                </a:lnTo>
                <a:lnTo>
                  <a:pt x="2724" y="452"/>
                </a:lnTo>
                <a:lnTo>
                  <a:pt x="2725" y="462"/>
                </a:lnTo>
                <a:lnTo>
                  <a:pt x="2724" y="473"/>
                </a:lnTo>
                <a:lnTo>
                  <a:pt x="2723" y="483"/>
                </a:lnTo>
                <a:lnTo>
                  <a:pt x="2720" y="494"/>
                </a:lnTo>
                <a:lnTo>
                  <a:pt x="2717" y="504"/>
                </a:lnTo>
                <a:lnTo>
                  <a:pt x="2714" y="513"/>
                </a:lnTo>
                <a:lnTo>
                  <a:pt x="2708" y="522"/>
                </a:lnTo>
                <a:lnTo>
                  <a:pt x="2703" y="531"/>
                </a:lnTo>
                <a:lnTo>
                  <a:pt x="2696" y="540"/>
                </a:lnTo>
                <a:lnTo>
                  <a:pt x="2688" y="546"/>
                </a:lnTo>
                <a:lnTo>
                  <a:pt x="2681" y="554"/>
                </a:lnTo>
                <a:lnTo>
                  <a:pt x="2671" y="560"/>
                </a:lnTo>
                <a:lnTo>
                  <a:pt x="2661" y="565"/>
                </a:lnTo>
                <a:lnTo>
                  <a:pt x="2650" y="568"/>
                </a:lnTo>
                <a:lnTo>
                  <a:pt x="2638" y="572"/>
                </a:lnTo>
                <a:lnTo>
                  <a:pt x="2626" y="574"/>
                </a:lnTo>
                <a:lnTo>
                  <a:pt x="2612" y="575"/>
                </a:lnTo>
                <a:lnTo>
                  <a:pt x="1089" y="575"/>
                </a:lnTo>
                <a:lnTo>
                  <a:pt x="1075" y="574"/>
                </a:lnTo>
                <a:lnTo>
                  <a:pt x="1063" y="572"/>
                </a:lnTo>
                <a:lnTo>
                  <a:pt x="1051" y="568"/>
                </a:lnTo>
                <a:lnTo>
                  <a:pt x="1040" y="565"/>
                </a:lnTo>
                <a:lnTo>
                  <a:pt x="1030" y="560"/>
                </a:lnTo>
                <a:lnTo>
                  <a:pt x="1020" y="554"/>
                </a:lnTo>
                <a:lnTo>
                  <a:pt x="1012" y="546"/>
                </a:lnTo>
                <a:lnTo>
                  <a:pt x="1005" y="540"/>
                </a:lnTo>
                <a:lnTo>
                  <a:pt x="998" y="531"/>
                </a:lnTo>
                <a:lnTo>
                  <a:pt x="992" y="522"/>
                </a:lnTo>
                <a:lnTo>
                  <a:pt x="987" y="513"/>
                </a:lnTo>
                <a:lnTo>
                  <a:pt x="984" y="504"/>
                </a:lnTo>
                <a:lnTo>
                  <a:pt x="980" y="494"/>
                </a:lnTo>
                <a:lnTo>
                  <a:pt x="978" y="483"/>
                </a:lnTo>
                <a:lnTo>
                  <a:pt x="977" y="473"/>
                </a:lnTo>
                <a:lnTo>
                  <a:pt x="976" y="462"/>
                </a:lnTo>
                <a:lnTo>
                  <a:pt x="977" y="452"/>
                </a:lnTo>
                <a:lnTo>
                  <a:pt x="978" y="441"/>
                </a:lnTo>
                <a:lnTo>
                  <a:pt x="980" y="431"/>
                </a:lnTo>
                <a:lnTo>
                  <a:pt x="984" y="421"/>
                </a:lnTo>
                <a:lnTo>
                  <a:pt x="987" y="411"/>
                </a:lnTo>
                <a:lnTo>
                  <a:pt x="992" y="401"/>
                </a:lnTo>
                <a:lnTo>
                  <a:pt x="998" y="393"/>
                </a:lnTo>
                <a:lnTo>
                  <a:pt x="1005" y="385"/>
                </a:lnTo>
                <a:lnTo>
                  <a:pt x="1012" y="377"/>
                </a:lnTo>
                <a:lnTo>
                  <a:pt x="1020" y="371"/>
                </a:lnTo>
                <a:lnTo>
                  <a:pt x="1030" y="364"/>
                </a:lnTo>
                <a:lnTo>
                  <a:pt x="1040" y="360"/>
                </a:lnTo>
                <a:lnTo>
                  <a:pt x="1051" y="355"/>
                </a:lnTo>
                <a:lnTo>
                  <a:pt x="1063" y="352"/>
                </a:lnTo>
                <a:lnTo>
                  <a:pt x="1075" y="350"/>
                </a:lnTo>
                <a:lnTo>
                  <a:pt x="1089" y="350"/>
                </a:lnTo>
                <a:close/>
                <a:moveTo>
                  <a:pt x="325" y="2008"/>
                </a:moveTo>
                <a:lnTo>
                  <a:pt x="466" y="1004"/>
                </a:lnTo>
                <a:lnTo>
                  <a:pt x="469" y="982"/>
                </a:lnTo>
                <a:lnTo>
                  <a:pt x="474" y="961"/>
                </a:lnTo>
                <a:lnTo>
                  <a:pt x="479" y="940"/>
                </a:lnTo>
                <a:lnTo>
                  <a:pt x="486" y="921"/>
                </a:lnTo>
                <a:lnTo>
                  <a:pt x="493" y="903"/>
                </a:lnTo>
                <a:lnTo>
                  <a:pt x="501" y="886"/>
                </a:lnTo>
                <a:lnTo>
                  <a:pt x="511" y="871"/>
                </a:lnTo>
                <a:lnTo>
                  <a:pt x="523" y="857"/>
                </a:lnTo>
                <a:lnTo>
                  <a:pt x="536" y="844"/>
                </a:lnTo>
                <a:lnTo>
                  <a:pt x="551" y="833"/>
                </a:lnTo>
                <a:lnTo>
                  <a:pt x="567" y="825"/>
                </a:lnTo>
                <a:lnTo>
                  <a:pt x="586" y="816"/>
                </a:lnTo>
                <a:lnTo>
                  <a:pt x="608" y="810"/>
                </a:lnTo>
                <a:lnTo>
                  <a:pt x="631" y="806"/>
                </a:lnTo>
                <a:lnTo>
                  <a:pt x="656" y="803"/>
                </a:lnTo>
                <a:lnTo>
                  <a:pt x="685" y="801"/>
                </a:lnTo>
                <a:lnTo>
                  <a:pt x="3016" y="801"/>
                </a:lnTo>
                <a:lnTo>
                  <a:pt x="3045" y="803"/>
                </a:lnTo>
                <a:lnTo>
                  <a:pt x="3070" y="806"/>
                </a:lnTo>
                <a:lnTo>
                  <a:pt x="3094" y="810"/>
                </a:lnTo>
                <a:lnTo>
                  <a:pt x="3115" y="816"/>
                </a:lnTo>
                <a:lnTo>
                  <a:pt x="3134" y="825"/>
                </a:lnTo>
                <a:lnTo>
                  <a:pt x="3150" y="833"/>
                </a:lnTo>
                <a:lnTo>
                  <a:pt x="3164" y="844"/>
                </a:lnTo>
                <a:lnTo>
                  <a:pt x="3178" y="857"/>
                </a:lnTo>
                <a:lnTo>
                  <a:pt x="3190" y="871"/>
                </a:lnTo>
                <a:lnTo>
                  <a:pt x="3200" y="886"/>
                </a:lnTo>
                <a:lnTo>
                  <a:pt x="3207" y="903"/>
                </a:lnTo>
                <a:lnTo>
                  <a:pt x="3215" y="921"/>
                </a:lnTo>
                <a:lnTo>
                  <a:pt x="3222" y="940"/>
                </a:lnTo>
                <a:lnTo>
                  <a:pt x="3227" y="961"/>
                </a:lnTo>
                <a:lnTo>
                  <a:pt x="3231" y="982"/>
                </a:lnTo>
                <a:lnTo>
                  <a:pt x="3235" y="1004"/>
                </a:lnTo>
                <a:lnTo>
                  <a:pt x="3375" y="2008"/>
                </a:lnTo>
                <a:lnTo>
                  <a:pt x="3378" y="2027"/>
                </a:lnTo>
                <a:lnTo>
                  <a:pt x="3378" y="2044"/>
                </a:lnTo>
                <a:lnTo>
                  <a:pt x="3378" y="2062"/>
                </a:lnTo>
                <a:lnTo>
                  <a:pt x="3377" y="2080"/>
                </a:lnTo>
                <a:lnTo>
                  <a:pt x="3373" y="2096"/>
                </a:lnTo>
                <a:lnTo>
                  <a:pt x="3369" y="2112"/>
                </a:lnTo>
                <a:lnTo>
                  <a:pt x="3363" y="2127"/>
                </a:lnTo>
                <a:lnTo>
                  <a:pt x="3356" y="2141"/>
                </a:lnTo>
                <a:lnTo>
                  <a:pt x="3347" y="2153"/>
                </a:lnTo>
                <a:lnTo>
                  <a:pt x="3336" y="2165"/>
                </a:lnTo>
                <a:lnTo>
                  <a:pt x="3323" y="2175"/>
                </a:lnTo>
                <a:lnTo>
                  <a:pt x="3308" y="2184"/>
                </a:lnTo>
                <a:lnTo>
                  <a:pt x="3292" y="2191"/>
                </a:lnTo>
                <a:lnTo>
                  <a:pt x="3272" y="2196"/>
                </a:lnTo>
                <a:lnTo>
                  <a:pt x="3251" y="2199"/>
                </a:lnTo>
                <a:lnTo>
                  <a:pt x="3227" y="2201"/>
                </a:lnTo>
                <a:lnTo>
                  <a:pt x="474" y="2201"/>
                </a:lnTo>
                <a:lnTo>
                  <a:pt x="450" y="2199"/>
                </a:lnTo>
                <a:lnTo>
                  <a:pt x="429" y="2196"/>
                </a:lnTo>
                <a:lnTo>
                  <a:pt x="409" y="2191"/>
                </a:lnTo>
                <a:lnTo>
                  <a:pt x="392" y="2184"/>
                </a:lnTo>
                <a:lnTo>
                  <a:pt x="378" y="2175"/>
                </a:lnTo>
                <a:lnTo>
                  <a:pt x="365" y="2165"/>
                </a:lnTo>
                <a:lnTo>
                  <a:pt x="354" y="2153"/>
                </a:lnTo>
                <a:lnTo>
                  <a:pt x="345" y="2141"/>
                </a:lnTo>
                <a:lnTo>
                  <a:pt x="337" y="2127"/>
                </a:lnTo>
                <a:lnTo>
                  <a:pt x="332" y="2112"/>
                </a:lnTo>
                <a:lnTo>
                  <a:pt x="328" y="2096"/>
                </a:lnTo>
                <a:lnTo>
                  <a:pt x="324" y="2080"/>
                </a:lnTo>
                <a:lnTo>
                  <a:pt x="323" y="2062"/>
                </a:lnTo>
                <a:lnTo>
                  <a:pt x="323" y="2044"/>
                </a:lnTo>
                <a:lnTo>
                  <a:pt x="324" y="2027"/>
                </a:lnTo>
                <a:lnTo>
                  <a:pt x="325" y="2008"/>
                </a:lnTo>
                <a:close/>
                <a:moveTo>
                  <a:pt x="891" y="3199"/>
                </a:moveTo>
                <a:lnTo>
                  <a:pt x="891" y="3199"/>
                </a:lnTo>
                <a:lnTo>
                  <a:pt x="890" y="3208"/>
                </a:lnTo>
                <a:lnTo>
                  <a:pt x="889" y="3219"/>
                </a:lnTo>
                <a:lnTo>
                  <a:pt x="887" y="3229"/>
                </a:lnTo>
                <a:lnTo>
                  <a:pt x="883" y="3238"/>
                </a:lnTo>
                <a:lnTo>
                  <a:pt x="878" y="3248"/>
                </a:lnTo>
                <a:lnTo>
                  <a:pt x="874" y="3257"/>
                </a:lnTo>
                <a:lnTo>
                  <a:pt x="867" y="3264"/>
                </a:lnTo>
                <a:lnTo>
                  <a:pt x="861" y="3272"/>
                </a:lnTo>
                <a:lnTo>
                  <a:pt x="853" y="3279"/>
                </a:lnTo>
                <a:lnTo>
                  <a:pt x="845" y="3284"/>
                </a:lnTo>
                <a:lnTo>
                  <a:pt x="836" y="3290"/>
                </a:lnTo>
                <a:lnTo>
                  <a:pt x="828" y="3294"/>
                </a:lnTo>
                <a:lnTo>
                  <a:pt x="818" y="3297"/>
                </a:lnTo>
                <a:lnTo>
                  <a:pt x="808" y="3301"/>
                </a:lnTo>
                <a:lnTo>
                  <a:pt x="798" y="3302"/>
                </a:lnTo>
                <a:lnTo>
                  <a:pt x="787" y="3302"/>
                </a:lnTo>
                <a:lnTo>
                  <a:pt x="366" y="3302"/>
                </a:lnTo>
                <a:lnTo>
                  <a:pt x="355" y="3302"/>
                </a:lnTo>
                <a:lnTo>
                  <a:pt x="345" y="3301"/>
                </a:lnTo>
                <a:lnTo>
                  <a:pt x="335" y="3297"/>
                </a:lnTo>
                <a:lnTo>
                  <a:pt x="325" y="3294"/>
                </a:lnTo>
                <a:lnTo>
                  <a:pt x="317" y="3290"/>
                </a:lnTo>
                <a:lnTo>
                  <a:pt x="308" y="3284"/>
                </a:lnTo>
                <a:lnTo>
                  <a:pt x="300" y="3279"/>
                </a:lnTo>
                <a:lnTo>
                  <a:pt x="292" y="3272"/>
                </a:lnTo>
                <a:lnTo>
                  <a:pt x="286" y="3264"/>
                </a:lnTo>
                <a:lnTo>
                  <a:pt x="279" y="3257"/>
                </a:lnTo>
                <a:lnTo>
                  <a:pt x="275" y="3248"/>
                </a:lnTo>
                <a:lnTo>
                  <a:pt x="270" y="3238"/>
                </a:lnTo>
                <a:lnTo>
                  <a:pt x="266" y="3229"/>
                </a:lnTo>
                <a:lnTo>
                  <a:pt x="264" y="3219"/>
                </a:lnTo>
                <a:lnTo>
                  <a:pt x="263" y="3208"/>
                </a:lnTo>
                <a:lnTo>
                  <a:pt x="262" y="3199"/>
                </a:lnTo>
                <a:lnTo>
                  <a:pt x="262" y="3019"/>
                </a:lnTo>
                <a:lnTo>
                  <a:pt x="263" y="3008"/>
                </a:lnTo>
                <a:lnTo>
                  <a:pt x="264" y="2998"/>
                </a:lnTo>
                <a:lnTo>
                  <a:pt x="266" y="2989"/>
                </a:lnTo>
                <a:lnTo>
                  <a:pt x="270" y="2979"/>
                </a:lnTo>
                <a:lnTo>
                  <a:pt x="275" y="2970"/>
                </a:lnTo>
                <a:lnTo>
                  <a:pt x="279" y="2961"/>
                </a:lnTo>
                <a:lnTo>
                  <a:pt x="286" y="2953"/>
                </a:lnTo>
                <a:lnTo>
                  <a:pt x="292" y="2946"/>
                </a:lnTo>
                <a:lnTo>
                  <a:pt x="300" y="2939"/>
                </a:lnTo>
                <a:lnTo>
                  <a:pt x="308" y="2933"/>
                </a:lnTo>
                <a:lnTo>
                  <a:pt x="317" y="2928"/>
                </a:lnTo>
                <a:lnTo>
                  <a:pt x="325" y="2924"/>
                </a:lnTo>
                <a:lnTo>
                  <a:pt x="335" y="2919"/>
                </a:lnTo>
                <a:lnTo>
                  <a:pt x="345" y="2917"/>
                </a:lnTo>
                <a:lnTo>
                  <a:pt x="355" y="2916"/>
                </a:lnTo>
                <a:lnTo>
                  <a:pt x="366" y="2915"/>
                </a:lnTo>
                <a:lnTo>
                  <a:pt x="787" y="2915"/>
                </a:lnTo>
                <a:lnTo>
                  <a:pt x="798" y="2916"/>
                </a:lnTo>
                <a:lnTo>
                  <a:pt x="808" y="2917"/>
                </a:lnTo>
                <a:lnTo>
                  <a:pt x="818" y="2919"/>
                </a:lnTo>
                <a:lnTo>
                  <a:pt x="828" y="2924"/>
                </a:lnTo>
                <a:lnTo>
                  <a:pt x="836" y="2928"/>
                </a:lnTo>
                <a:lnTo>
                  <a:pt x="845" y="2933"/>
                </a:lnTo>
                <a:lnTo>
                  <a:pt x="853" y="2939"/>
                </a:lnTo>
                <a:lnTo>
                  <a:pt x="861" y="2946"/>
                </a:lnTo>
                <a:lnTo>
                  <a:pt x="867" y="2953"/>
                </a:lnTo>
                <a:lnTo>
                  <a:pt x="874" y="2961"/>
                </a:lnTo>
                <a:lnTo>
                  <a:pt x="878" y="2970"/>
                </a:lnTo>
                <a:lnTo>
                  <a:pt x="883" y="2979"/>
                </a:lnTo>
                <a:lnTo>
                  <a:pt x="887" y="2989"/>
                </a:lnTo>
                <a:lnTo>
                  <a:pt x="889" y="2998"/>
                </a:lnTo>
                <a:lnTo>
                  <a:pt x="890" y="3008"/>
                </a:lnTo>
                <a:lnTo>
                  <a:pt x="891" y="3019"/>
                </a:lnTo>
                <a:lnTo>
                  <a:pt x="891" y="3199"/>
                </a:lnTo>
                <a:close/>
                <a:moveTo>
                  <a:pt x="3439" y="3199"/>
                </a:moveTo>
                <a:lnTo>
                  <a:pt x="3439" y="3199"/>
                </a:lnTo>
                <a:lnTo>
                  <a:pt x="3439" y="3208"/>
                </a:lnTo>
                <a:lnTo>
                  <a:pt x="3437" y="3219"/>
                </a:lnTo>
                <a:lnTo>
                  <a:pt x="3435" y="3229"/>
                </a:lnTo>
                <a:lnTo>
                  <a:pt x="3431" y="3238"/>
                </a:lnTo>
                <a:lnTo>
                  <a:pt x="3427" y="3248"/>
                </a:lnTo>
                <a:lnTo>
                  <a:pt x="3422" y="3257"/>
                </a:lnTo>
                <a:lnTo>
                  <a:pt x="3415" y="3264"/>
                </a:lnTo>
                <a:lnTo>
                  <a:pt x="3408" y="3272"/>
                </a:lnTo>
                <a:lnTo>
                  <a:pt x="3402" y="3279"/>
                </a:lnTo>
                <a:lnTo>
                  <a:pt x="3393" y="3284"/>
                </a:lnTo>
                <a:lnTo>
                  <a:pt x="3384" y="3290"/>
                </a:lnTo>
                <a:lnTo>
                  <a:pt x="3375" y="3294"/>
                </a:lnTo>
                <a:lnTo>
                  <a:pt x="3366" y="3297"/>
                </a:lnTo>
                <a:lnTo>
                  <a:pt x="3356" y="3301"/>
                </a:lnTo>
                <a:lnTo>
                  <a:pt x="3346" y="3302"/>
                </a:lnTo>
                <a:lnTo>
                  <a:pt x="3335" y="3302"/>
                </a:lnTo>
                <a:lnTo>
                  <a:pt x="2914" y="3302"/>
                </a:lnTo>
                <a:lnTo>
                  <a:pt x="2903" y="3302"/>
                </a:lnTo>
                <a:lnTo>
                  <a:pt x="2893" y="3301"/>
                </a:lnTo>
                <a:lnTo>
                  <a:pt x="2883" y="3297"/>
                </a:lnTo>
                <a:lnTo>
                  <a:pt x="2873" y="3294"/>
                </a:lnTo>
                <a:lnTo>
                  <a:pt x="2864" y="3290"/>
                </a:lnTo>
                <a:lnTo>
                  <a:pt x="2856" y="3284"/>
                </a:lnTo>
                <a:lnTo>
                  <a:pt x="2848" y="3279"/>
                </a:lnTo>
                <a:lnTo>
                  <a:pt x="2840" y="3272"/>
                </a:lnTo>
                <a:lnTo>
                  <a:pt x="2834" y="3264"/>
                </a:lnTo>
                <a:lnTo>
                  <a:pt x="2827" y="3257"/>
                </a:lnTo>
                <a:lnTo>
                  <a:pt x="2823" y="3248"/>
                </a:lnTo>
                <a:lnTo>
                  <a:pt x="2818" y="3238"/>
                </a:lnTo>
                <a:lnTo>
                  <a:pt x="2814" y="3229"/>
                </a:lnTo>
                <a:lnTo>
                  <a:pt x="2812" y="3219"/>
                </a:lnTo>
                <a:lnTo>
                  <a:pt x="2810" y="3208"/>
                </a:lnTo>
                <a:lnTo>
                  <a:pt x="2809" y="3199"/>
                </a:lnTo>
                <a:lnTo>
                  <a:pt x="2809" y="3019"/>
                </a:lnTo>
                <a:lnTo>
                  <a:pt x="2810" y="3008"/>
                </a:lnTo>
                <a:lnTo>
                  <a:pt x="2812" y="2998"/>
                </a:lnTo>
                <a:lnTo>
                  <a:pt x="2814" y="2989"/>
                </a:lnTo>
                <a:lnTo>
                  <a:pt x="2818" y="2979"/>
                </a:lnTo>
                <a:lnTo>
                  <a:pt x="2823" y="2970"/>
                </a:lnTo>
                <a:lnTo>
                  <a:pt x="2827" y="2961"/>
                </a:lnTo>
                <a:lnTo>
                  <a:pt x="2834" y="2953"/>
                </a:lnTo>
                <a:lnTo>
                  <a:pt x="2840" y="2946"/>
                </a:lnTo>
                <a:lnTo>
                  <a:pt x="2848" y="2939"/>
                </a:lnTo>
                <a:lnTo>
                  <a:pt x="2856" y="2933"/>
                </a:lnTo>
                <a:lnTo>
                  <a:pt x="2864" y="2928"/>
                </a:lnTo>
                <a:lnTo>
                  <a:pt x="2873" y="2924"/>
                </a:lnTo>
                <a:lnTo>
                  <a:pt x="2883" y="2919"/>
                </a:lnTo>
                <a:lnTo>
                  <a:pt x="2893" y="2917"/>
                </a:lnTo>
                <a:lnTo>
                  <a:pt x="2903" y="2916"/>
                </a:lnTo>
                <a:lnTo>
                  <a:pt x="2914" y="2915"/>
                </a:lnTo>
                <a:lnTo>
                  <a:pt x="3335" y="2915"/>
                </a:lnTo>
                <a:lnTo>
                  <a:pt x="3346" y="2916"/>
                </a:lnTo>
                <a:lnTo>
                  <a:pt x="3356" y="2917"/>
                </a:lnTo>
                <a:lnTo>
                  <a:pt x="3366" y="2919"/>
                </a:lnTo>
                <a:lnTo>
                  <a:pt x="3375" y="2924"/>
                </a:lnTo>
                <a:lnTo>
                  <a:pt x="3384" y="2928"/>
                </a:lnTo>
                <a:lnTo>
                  <a:pt x="3393" y="2933"/>
                </a:lnTo>
                <a:lnTo>
                  <a:pt x="3402" y="2939"/>
                </a:lnTo>
                <a:lnTo>
                  <a:pt x="3408" y="2946"/>
                </a:lnTo>
                <a:lnTo>
                  <a:pt x="3415" y="2953"/>
                </a:lnTo>
                <a:lnTo>
                  <a:pt x="3422" y="2961"/>
                </a:lnTo>
                <a:lnTo>
                  <a:pt x="3427" y="2970"/>
                </a:lnTo>
                <a:lnTo>
                  <a:pt x="3431" y="2979"/>
                </a:lnTo>
                <a:lnTo>
                  <a:pt x="3435" y="2989"/>
                </a:lnTo>
                <a:lnTo>
                  <a:pt x="3437" y="2998"/>
                </a:lnTo>
                <a:lnTo>
                  <a:pt x="3439" y="3008"/>
                </a:lnTo>
                <a:lnTo>
                  <a:pt x="3439" y="3019"/>
                </a:lnTo>
                <a:lnTo>
                  <a:pt x="3439" y="3199"/>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91436" tIns="45718" rIns="91436" bIns="45718"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8" name="组合 44"/>
          <p:cNvGrpSpPr>
            <a:grpSpLocks/>
          </p:cNvGrpSpPr>
          <p:nvPr/>
        </p:nvGrpSpPr>
        <p:grpSpPr bwMode="auto">
          <a:xfrm>
            <a:off x="4519351" y="2822647"/>
            <a:ext cx="673100" cy="723900"/>
            <a:chOff x="0" y="0"/>
            <a:chExt cx="466184" cy="501686"/>
          </a:xfrm>
        </p:grpSpPr>
        <p:sp>
          <p:nvSpPr>
            <p:cNvPr id="136" name="Freeform 154"/>
            <p:cNvSpPr>
              <a:spLocks noChangeArrowheads="1"/>
            </p:cNvSpPr>
            <p:nvPr/>
          </p:nvSpPr>
          <p:spPr bwMode="auto">
            <a:xfrm>
              <a:off x="141070" y="426012"/>
              <a:ext cx="50449" cy="46712"/>
            </a:xfrm>
            <a:custGeom>
              <a:avLst/>
              <a:gdLst>
                <a:gd name="T0" fmla="*/ 76978594 w 23"/>
                <a:gd name="T1" fmla="*/ 0 h 21"/>
                <a:gd name="T2" fmla="*/ 76978594 w 23"/>
                <a:gd name="T3" fmla="*/ 19792542 h 21"/>
                <a:gd name="T4" fmla="*/ 91411395 w 23"/>
                <a:gd name="T5" fmla="*/ 54426153 h 21"/>
                <a:gd name="T6" fmla="*/ 48110799 w 23"/>
                <a:gd name="T7" fmla="*/ 84112741 h 21"/>
                <a:gd name="T8" fmla="*/ 19245197 w 23"/>
                <a:gd name="T9" fmla="*/ 44529882 h 21"/>
                <a:gd name="T10" fmla="*/ 28867795 w 23"/>
                <a:gd name="T11" fmla="*/ 24739565 h 21"/>
                <a:gd name="T12" fmla="*/ 28867795 w 23"/>
                <a:gd name="T13" fmla="*/ 0 h 21"/>
                <a:gd name="T14" fmla="*/ 0 w 23"/>
                <a:gd name="T15" fmla="*/ 49479130 h 21"/>
                <a:gd name="T16" fmla="*/ 52923194 w 23"/>
                <a:gd name="T17" fmla="*/ 103905283 h 21"/>
                <a:gd name="T18" fmla="*/ 110656591 w 23"/>
                <a:gd name="T19" fmla="*/ 49479130 h 21"/>
                <a:gd name="T20" fmla="*/ 76978594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FFFFF"/>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en-US"/>
            </a:p>
          </p:txBody>
        </p:sp>
        <p:sp>
          <p:nvSpPr>
            <p:cNvPr id="144" name="Rectangle 155"/>
            <p:cNvSpPr>
              <a:spLocks noChangeArrowheads="1"/>
            </p:cNvSpPr>
            <p:nvPr/>
          </p:nvSpPr>
          <p:spPr bwMode="auto">
            <a:xfrm>
              <a:off x="160689" y="419472"/>
              <a:ext cx="9342" cy="32698"/>
            </a:xfrm>
            <a:prstGeom prst="rect">
              <a:avLst/>
            </a:prstGeom>
            <a:solidFill>
              <a:srgbClr val="FFFFFF"/>
            </a:solidFill>
            <a:ln>
              <a:noFill/>
            </a:ln>
            <a:extLst>
              <a:ext uri="{91240B29-F687-4F45-9708-019B960494DF}">
                <a14:hiddenLine xmlns=""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900" dirty="0">
                <a:solidFill>
                  <a:srgbClr val="000000"/>
                </a:solidFill>
                <a:sym typeface="宋体" panose="02010600030101010101" pitchFamily="2" charset="-122"/>
              </a:endParaRPr>
            </a:p>
          </p:txBody>
        </p:sp>
        <p:sp>
          <p:nvSpPr>
            <p:cNvPr id="149" name="Freeform 156"/>
            <p:cNvSpPr>
              <a:spLocks noEditPoints="1" noChangeArrowheads="1"/>
            </p:cNvSpPr>
            <p:nvPr/>
          </p:nvSpPr>
          <p:spPr bwMode="auto">
            <a:xfrm>
              <a:off x="39238" y="81278"/>
              <a:ext cx="260652" cy="260652"/>
            </a:xfrm>
            <a:custGeom>
              <a:avLst/>
              <a:gdLst>
                <a:gd name="T0" fmla="*/ 117103433 w 118"/>
                <a:gd name="T1" fmla="*/ 92705964 h 118"/>
                <a:gd name="T2" fmla="*/ 92705964 w 118"/>
                <a:gd name="T3" fmla="*/ 458654746 h 118"/>
                <a:gd name="T4" fmla="*/ 458654746 w 118"/>
                <a:gd name="T5" fmla="*/ 483052215 h 118"/>
                <a:gd name="T6" fmla="*/ 483052215 w 118"/>
                <a:gd name="T7" fmla="*/ 117103433 h 118"/>
                <a:gd name="T8" fmla="*/ 117103433 w 118"/>
                <a:gd name="T9" fmla="*/ 92705964 h 118"/>
                <a:gd name="T10" fmla="*/ 312276558 w 118"/>
                <a:gd name="T11" fmla="*/ 409862017 h 118"/>
                <a:gd name="T12" fmla="*/ 312276558 w 118"/>
                <a:gd name="T13" fmla="*/ 453775252 h 118"/>
                <a:gd name="T14" fmla="*/ 273240608 w 118"/>
                <a:gd name="T15" fmla="*/ 453775252 h 118"/>
                <a:gd name="T16" fmla="*/ 273240608 w 118"/>
                <a:gd name="T17" fmla="*/ 414741510 h 118"/>
                <a:gd name="T18" fmla="*/ 200052619 w 118"/>
                <a:gd name="T19" fmla="*/ 395223535 h 118"/>
                <a:gd name="T20" fmla="*/ 209809398 w 118"/>
                <a:gd name="T21" fmla="*/ 346430806 h 118"/>
                <a:gd name="T22" fmla="*/ 282999596 w 118"/>
                <a:gd name="T23" fmla="*/ 365948781 h 118"/>
                <a:gd name="T24" fmla="*/ 322033337 w 118"/>
                <a:gd name="T25" fmla="*/ 341551312 h 118"/>
                <a:gd name="T26" fmla="*/ 278120102 w 118"/>
                <a:gd name="T27" fmla="*/ 302517571 h 118"/>
                <a:gd name="T28" fmla="*/ 200052619 w 118"/>
                <a:gd name="T29" fmla="*/ 224447879 h 118"/>
                <a:gd name="T30" fmla="*/ 273240608 w 118"/>
                <a:gd name="T31" fmla="*/ 151257681 h 118"/>
                <a:gd name="T32" fmla="*/ 273240608 w 118"/>
                <a:gd name="T33" fmla="*/ 112223939 h 118"/>
                <a:gd name="T34" fmla="*/ 312276558 w 118"/>
                <a:gd name="T35" fmla="*/ 112223939 h 118"/>
                <a:gd name="T36" fmla="*/ 312276558 w 118"/>
                <a:gd name="T37" fmla="*/ 146378187 h 118"/>
                <a:gd name="T38" fmla="*/ 375705560 w 118"/>
                <a:gd name="T39" fmla="*/ 161016669 h 118"/>
                <a:gd name="T40" fmla="*/ 361069287 w 118"/>
                <a:gd name="T41" fmla="*/ 209809398 h 118"/>
                <a:gd name="T42" fmla="*/ 302517571 w 118"/>
                <a:gd name="T43" fmla="*/ 195173125 h 118"/>
                <a:gd name="T44" fmla="*/ 268361114 w 118"/>
                <a:gd name="T45" fmla="*/ 219568385 h 118"/>
                <a:gd name="T46" fmla="*/ 317153843 w 118"/>
                <a:gd name="T47" fmla="*/ 253724842 h 118"/>
                <a:gd name="T48" fmla="*/ 385464548 w 118"/>
                <a:gd name="T49" fmla="*/ 336671818 h 118"/>
                <a:gd name="T50" fmla="*/ 312276558 w 118"/>
                <a:gd name="T51" fmla="*/ 409862017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FFFFF"/>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en-US"/>
            </a:p>
          </p:txBody>
        </p:sp>
        <p:sp>
          <p:nvSpPr>
            <p:cNvPr id="154" name="Freeform 157"/>
            <p:cNvSpPr>
              <a:spLocks noEditPoints="1" noChangeArrowheads="1"/>
            </p:cNvSpPr>
            <p:nvPr/>
          </p:nvSpPr>
          <p:spPr bwMode="auto">
            <a:xfrm>
              <a:off x="0" y="0"/>
              <a:ext cx="338194" cy="501686"/>
            </a:xfrm>
            <a:custGeom>
              <a:avLst/>
              <a:gdLst>
                <a:gd name="T0" fmla="*/ 674261578 w 153"/>
                <a:gd name="T1" fmla="*/ 864539792 h 227"/>
                <a:gd name="T2" fmla="*/ 78175864 w 153"/>
                <a:gd name="T3" fmla="*/ 864539792 h 227"/>
                <a:gd name="T4" fmla="*/ 78175864 w 153"/>
                <a:gd name="T5" fmla="*/ 78150302 h 227"/>
                <a:gd name="T6" fmla="*/ 674261578 w 153"/>
                <a:gd name="T7" fmla="*/ 78150302 h 227"/>
                <a:gd name="T8" fmla="*/ 674261578 w 153"/>
                <a:gd name="T9" fmla="*/ 503093815 h 227"/>
                <a:gd name="T10" fmla="*/ 679146602 w 153"/>
                <a:gd name="T11" fmla="*/ 498209559 h 227"/>
                <a:gd name="T12" fmla="*/ 747550207 w 153"/>
                <a:gd name="T13" fmla="*/ 459135513 h 227"/>
                <a:gd name="T14" fmla="*/ 747550207 w 153"/>
                <a:gd name="T15" fmla="*/ 63497535 h 227"/>
                <a:gd name="T16" fmla="*/ 688918861 w 153"/>
                <a:gd name="T17" fmla="*/ 0 h 227"/>
                <a:gd name="T18" fmla="*/ 58631345 w 153"/>
                <a:gd name="T19" fmla="*/ 0 h 227"/>
                <a:gd name="T20" fmla="*/ 0 w 153"/>
                <a:gd name="T21" fmla="*/ 63497535 h 227"/>
                <a:gd name="T22" fmla="*/ 0 w 153"/>
                <a:gd name="T23" fmla="*/ 1050148142 h 227"/>
                <a:gd name="T24" fmla="*/ 58631345 w 153"/>
                <a:gd name="T25" fmla="*/ 1108761421 h 227"/>
                <a:gd name="T26" fmla="*/ 688918861 w 153"/>
                <a:gd name="T27" fmla="*/ 1108761421 h 227"/>
                <a:gd name="T28" fmla="*/ 747550207 w 153"/>
                <a:gd name="T29" fmla="*/ 1050148142 h 227"/>
                <a:gd name="T30" fmla="*/ 747550207 w 153"/>
                <a:gd name="T31" fmla="*/ 859655537 h 227"/>
                <a:gd name="T32" fmla="*/ 674261578 w 153"/>
                <a:gd name="T33" fmla="*/ 810812979 h 227"/>
                <a:gd name="T34" fmla="*/ 674261578 w 153"/>
                <a:gd name="T35" fmla="*/ 864539792 h 227"/>
                <a:gd name="T36" fmla="*/ 366445356 w 153"/>
                <a:gd name="T37" fmla="*/ 1079455887 h 227"/>
                <a:gd name="T38" fmla="*/ 273612209 w 153"/>
                <a:gd name="T39" fmla="*/ 981766351 h 227"/>
                <a:gd name="T40" fmla="*/ 366445356 w 153"/>
                <a:gd name="T41" fmla="*/ 888963281 h 227"/>
                <a:gd name="T42" fmla="*/ 464165739 w 153"/>
                <a:gd name="T43" fmla="*/ 981766351 h 227"/>
                <a:gd name="T44" fmla="*/ 366445356 w 153"/>
                <a:gd name="T45" fmla="*/ 1079455887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FFFFF"/>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en-US"/>
            </a:p>
          </p:txBody>
        </p:sp>
        <p:sp>
          <p:nvSpPr>
            <p:cNvPr id="164" name="Freeform 158"/>
            <p:cNvSpPr>
              <a:spLocks noEditPoints="1" noChangeArrowheads="1"/>
            </p:cNvSpPr>
            <p:nvPr/>
          </p:nvSpPr>
          <p:spPr bwMode="auto">
            <a:xfrm>
              <a:off x="275600" y="202729"/>
              <a:ext cx="190584" cy="190584"/>
            </a:xfrm>
            <a:custGeom>
              <a:avLst/>
              <a:gdLst>
                <a:gd name="T0" fmla="*/ 353597587 w 86"/>
                <a:gd name="T1" fmla="*/ 83489089 h 86"/>
                <a:gd name="T2" fmla="*/ 88399951 w 86"/>
                <a:gd name="T3" fmla="*/ 68754286 h 86"/>
                <a:gd name="T4" fmla="*/ 68754286 w 86"/>
                <a:gd name="T5" fmla="*/ 333951922 h 86"/>
                <a:gd name="T6" fmla="*/ 338862784 w 86"/>
                <a:gd name="T7" fmla="*/ 353597587 h 86"/>
                <a:gd name="T8" fmla="*/ 353597587 w 86"/>
                <a:gd name="T9" fmla="*/ 83489089 h 86"/>
                <a:gd name="T10" fmla="*/ 225908523 w 86"/>
                <a:gd name="T11" fmla="*/ 309397611 h 86"/>
                <a:gd name="T12" fmla="*/ 225908523 w 86"/>
                <a:gd name="T13" fmla="*/ 343775862 h 86"/>
                <a:gd name="T14" fmla="*/ 196443350 w 86"/>
                <a:gd name="T15" fmla="*/ 343775862 h 86"/>
                <a:gd name="T16" fmla="*/ 196443350 w 86"/>
                <a:gd name="T17" fmla="*/ 314308473 h 86"/>
                <a:gd name="T18" fmla="*/ 137510788 w 86"/>
                <a:gd name="T19" fmla="*/ 299575887 h 86"/>
                <a:gd name="T20" fmla="*/ 147332512 w 86"/>
                <a:gd name="T21" fmla="*/ 260286774 h 86"/>
                <a:gd name="T22" fmla="*/ 201354212 w 86"/>
                <a:gd name="T23" fmla="*/ 275019360 h 86"/>
                <a:gd name="T24" fmla="*/ 235730247 w 86"/>
                <a:gd name="T25" fmla="*/ 255375912 h 86"/>
                <a:gd name="T26" fmla="*/ 201354212 w 86"/>
                <a:gd name="T27" fmla="*/ 225908523 h 86"/>
                <a:gd name="T28" fmla="*/ 142421650 w 86"/>
                <a:gd name="T29" fmla="*/ 166975961 h 86"/>
                <a:gd name="T30" fmla="*/ 196443350 w 86"/>
                <a:gd name="T31" fmla="*/ 108043399 h 86"/>
                <a:gd name="T32" fmla="*/ 196443350 w 86"/>
                <a:gd name="T33" fmla="*/ 73665148 h 86"/>
                <a:gd name="T34" fmla="*/ 230819385 w 86"/>
                <a:gd name="T35" fmla="*/ 73665148 h 86"/>
                <a:gd name="T36" fmla="*/ 230819385 w 86"/>
                <a:gd name="T37" fmla="*/ 103132537 h 86"/>
                <a:gd name="T38" fmla="*/ 275019360 w 86"/>
                <a:gd name="T39" fmla="*/ 112954261 h 86"/>
                <a:gd name="T40" fmla="*/ 265197636 w 86"/>
                <a:gd name="T41" fmla="*/ 152243375 h 86"/>
                <a:gd name="T42" fmla="*/ 220997661 w 86"/>
                <a:gd name="T43" fmla="*/ 142421650 h 86"/>
                <a:gd name="T44" fmla="*/ 191532488 w 86"/>
                <a:gd name="T45" fmla="*/ 157154237 h 86"/>
                <a:gd name="T46" fmla="*/ 230819385 w 86"/>
                <a:gd name="T47" fmla="*/ 186621626 h 86"/>
                <a:gd name="T48" fmla="*/ 284841085 w 86"/>
                <a:gd name="T49" fmla="*/ 250465050 h 86"/>
                <a:gd name="T50" fmla="*/ 225908523 w 86"/>
                <a:gd name="T51" fmla="*/ 309397611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FFFFF"/>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en-US"/>
            </a:p>
          </p:txBody>
        </p:sp>
      </p:grpSp>
      <p:sp>
        <p:nvSpPr>
          <p:cNvPr id="165" name="KSO_Shape"/>
          <p:cNvSpPr>
            <a:spLocks/>
          </p:cNvSpPr>
          <p:nvPr/>
        </p:nvSpPr>
        <p:spPr bwMode="auto">
          <a:xfrm>
            <a:off x="9720051" y="2906975"/>
            <a:ext cx="938852" cy="557167"/>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chemeClr val="bg1">
              <a:lumMod val="9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lIns="91436" tIns="45718" rIns="91436" bIns="45718"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66" name="KSO_Shape"/>
          <p:cNvSpPr>
            <a:spLocks/>
          </p:cNvSpPr>
          <p:nvPr/>
        </p:nvSpPr>
        <p:spPr bwMode="auto">
          <a:xfrm>
            <a:off x="7164793" y="2838735"/>
            <a:ext cx="682673" cy="628364"/>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lumMod val="9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lIns="91436" tIns="45718" rIns="91436" bIns="45718"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78" name="TextBox 77"/>
          <p:cNvSpPr txBox="1"/>
          <p:nvPr/>
        </p:nvSpPr>
        <p:spPr>
          <a:xfrm>
            <a:off x="530303" y="343135"/>
            <a:ext cx="7366119"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微信端移动平台将要解决的问题</a:t>
            </a:r>
            <a:endParaRPr lang="en-US" altLang="en-US" sz="4000" dirty="0">
              <a:solidFill>
                <a:srgbClr val="FF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15352985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anim calcmode="lin" valueType="num">
                                      <p:cBhvr>
                                        <p:cTn id="8" dur="500" fill="hold"/>
                                        <p:tgtEl>
                                          <p:spTgt spid="78"/>
                                        </p:tgtEl>
                                        <p:attrNameLst>
                                          <p:attrName>ppt_x</p:attrName>
                                        </p:attrNameLst>
                                      </p:cBhvr>
                                      <p:tavLst>
                                        <p:tav tm="0">
                                          <p:val>
                                            <p:strVal val="#ppt_x"/>
                                          </p:val>
                                        </p:tav>
                                        <p:tav tm="100000">
                                          <p:val>
                                            <p:strVal val="#ppt_x"/>
                                          </p:val>
                                        </p:tav>
                                      </p:tavLst>
                                    </p:anim>
                                    <p:anim calcmode="lin" valueType="num">
                                      <p:cBhvr>
                                        <p:cTn id="9" dur="5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4" name="TextBox 3"/>
          <p:cNvSpPr txBox="1"/>
          <p:nvPr/>
        </p:nvSpPr>
        <p:spPr>
          <a:xfrm>
            <a:off x="633047" y="1434900"/>
            <a:ext cx="10855570" cy="1754326"/>
          </a:xfrm>
          <a:prstGeom prst="rect">
            <a:avLst/>
          </a:prstGeom>
          <a:noFill/>
        </p:spPr>
        <p:txBody>
          <a:bodyPr wrap="square" rtlCol="0">
            <a:spAutoFit/>
          </a:bodyPr>
          <a:lstStyle/>
          <a:p>
            <a:pPr algn="ctr">
              <a:lnSpc>
                <a:spcPct val="150000"/>
              </a:lnSpc>
            </a:pPr>
            <a:r>
              <a:rPr lang="zh-CN" altLang="en-US" sz="2400" b="1" dirty="0" smtClean="0">
                <a:solidFill>
                  <a:srgbClr val="FF3300"/>
                </a:solidFill>
                <a:latin typeface="微软雅黑" pitchFamily="34" charset="-122"/>
                <a:ea typeface="微软雅黑" pitchFamily="34" charset="-122"/>
              </a:rPr>
              <a:t>微信端移动平台的建设</a:t>
            </a:r>
            <a:endParaRPr lang="en-US" altLang="zh-CN" sz="2400" b="1" dirty="0" smtClean="0">
              <a:solidFill>
                <a:srgbClr val="FF3300"/>
              </a:solidFill>
              <a:latin typeface="微软雅黑" pitchFamily="34" charset="-122"/>
              <a:ea typeface="微软雅黑" pitchFamily="34" charset="-122"/>
            </a:endParaRPr>
          </a:p>
          <a:p>
            <a:pPr algn="ctr">
              <a:lnSpc>
                <a:spcPct val="150000"/>
              </a:lnSpc>
            </a:pPr>
            <a:r>
              <a:rPr lang="zh-CN" altLang="en-US" sz="2400" b="1" dirty="0" smtClean="0">
                <a:solidFill>
                  <a:srgbClr val="FF3300"/>
                </a:solidFill>
                <a:latin typeface="微软雅黑" pitchFamily="34" charset="-122"/>
                <a:ea typeface="微软雅黑" pitchFamily="34" charset="-122"/>
              </a:rPr>
              <a:t>将使漳州开发区成为国内继深圳之后</a:t>
            </a:r>
            <a:endParaRPr lang="en-US" altLang="zh-CN" sz="2400" b="1" dirty="0" smtClean="0">
              <a:solidFill>
                <a:srgbClr val="FF3300"/>
              </a:solidFill>
              <a:latin typeface="微软雅黑" pitchFamily="34" charset="-122"/>
              <a:ea typeface="微软雅黑" pitchFamily="34" charset="-122"/>
            </a:endParaRPr>
          </a:p>
          <a:p>
            <a:pPr algn="ctr">
              <a:lnSpc>
                <a:spcPct val="150000"/>
              </a:lnSpc>
            </a:pPr>
            <a:r>
              <a:rPr lang="zh-CN" altLang="en-US" sz="2400" b="1" dirty="0" smtClean="0">
                <a:solidFill>
                  <a:srgbClr val="FF3300"/>
                </a:solidFill>
                <a:latin typeface="微软雅黑" pitchFamily="34" charset="-122"/>
                <a:ea typeface="微软雅黑" pitchFamily="34" charset="-122"/>
              </a:rPr>
              <a:t>第二个实现移动端充值、消费、便民服务、大数据应用、实名认证的城市</a:t>
            </a:r>
            <a:endParaRPr lang="en-US" altLang="zh-CN" sz="2400" b="1" dirty="0" smtClean="0">
              <a:solidFill>
                <a:srgbClr val="FF3300"/>
              </a:solidFill>
              <a:latin typeface="微软雅黑" pitchFamily="34" charset="-122"/>
              <a:ea typeface="微软雅黑" pitchFamily="34" charset="-122"/>
            </a:endParaRPr>
          </a:p>
        </p:txBody>
      </p:sp>
      <p:sp>
        <p:nvSpPr>
          <p:cNvPr id="5" name="Freeform 63"/>
          <p:cNvSpPr>
            <a:spLocks noEditPoints="1"/>
          </p:cNvSpPr>
          <p:nvPr/>
        </p:nvSpPr>
        <p:spPr bwMode="auto">
          <a:xfrm>
            <a:off x="1591574" y="3642766"/>
            <a:ext cx="715528" cy="816693"/>
          </a:xfrm>
          <a:custGeom>
            <a:avLst/>
            <a:gdLst>
              <a:gd name="T0" fmla="*/ 319 w 352"/>
              <a:gd name="T1" fmla="*/ 209 h 400"/>
              <a:gd name="T2" fmla="*/ 238 w 352"/>
              <a:gd name="T3" fmla="*/ 134 h 400"/>
              <a:gd name="T4" fmla="*/ 251 w 352"/>
              <a:gd name="T5" fmla="*/ 134 h 400"/>
              <a:gd name="T6" fmla="*/ 313 w 352"/>
              <a:gd name="T7" fmla="*/ 114 h 400"/>
              <a:gd name="T8" fmla="*/ 283 w 352"/>
              <a:gd name="T9" fmla="*/ 96 h 400"/>
              <a:gd name="T10" fmla="*/ 292 w 352"/>
              <a:gd name="T11" fmla="*/ 82 h 400"/>
              <a:gd name="T12" fmla="*/ 289 w 352"/>
              <a:gd name="T13" fmla="*/ 75 h 400"/>
              <a:gd name="T14" fmla="*/ 237 w 352"/>
              <a:gd name="T15" fmla="*/ 97 h 400"/>
              <a:gd name="T16" fmla="*/ 231 w 352"/>
              <a:gd name="T17" fmla="*/ 16 h 400"/>
              <a:gd name="T18" fmla="*/ 142 w 352"/>
              <a:gd name="T19" fmla="*/ 17 h 400"/>
              <a:gd name="T20" fmla="*/ 136 w 352"/>
              <a:gd name="T21" fmla="*/ 108 h 400"/>
              <a:gd name="T22" fmla="*/ 121 w 352"/>
              <a:gd name="T23" fmla="*/ 112 h 400"/>
              <a:gd name="T24" fmla="*/ 111 w 352"/>
              <a:gd name="T25" fmla="*/ 119 h 400"/>
              <a:gd name="T26" fmla="*/ 127 w 352"/>
              <a:gd name="T27" fmla="*/ 130 h 400"/>
              <a:gd name="T28" fmla="*/ 34 w 352"/>
              <a:gd name="T29" fmla="*/ 214 h 400"/>
              <a:gd name="T30" fmla="*/ 149 w 352"/>
              <a:gd name="T31" fmla="*/ 391 h 400"/>
              <a:gd name="T32" fmla="*/ 343 w 352"/>
              <a:gd name="T33" fmla="*/ 268 h 400"/>
              <a:gd name="T34" fmla="*/ 303 w 352"/>
              <a:gd name="T35" fmla="*/ 109 h 400"/>
              <a:gd name="T36" fmla="*/ 251 w 352"/>
              <a:gd name="T37" fmla="*/ 123 h 400"/>
              <a:gd name="T38" fmla="*/ 243 w 352"/>
              <a:gd name="T39" fmla="*/ 122 h 400"/>
              <a:gd name="T40" fmla="*/ 280 w 352"/>
              <a:gd name="T41" fmla="*/ 85 h 400"/>
              <a:gd name="T42" fmla="*/ 239 w 352"/>
              <a:gd name="T43" fmla="*/ 111 h 400"/>
              <a:gd name="T44" fmla="*/ 280 w 352"/>
              <a:gd name="T45" fmla="*/ 85 h 400"/>
              <a:gd name="T46" fmla="*/ 218 w 352"/>
              <a:gd name="T47" fmla="*/ 315 h 400"/>
              <a:gd name="T48" fmla="*/ 183 w 352"/>
              <a:gd name="T49" fmla="*/ 326 h 400"/>
              <a:gd name="T50" fmla="*/ 169 w 352"/>
              <a:gd name="T51" fmla="*/ 344 h 400"/>
              <a:gd name="T52" fmla="*/ 147 w 352"/>
              <a:gd name="T53" fmla="*/ 322 h 400"/>
              <a:gd name="T54" fmla="*/ 122 w 352"/>
              <a:gd name="T55" fmla="*/ 300 h 400"/>
              <a:gd name="T56" fmla="*/ 155 w 352"/>
              <a:gd name="T57" fmla="*/ 280 h 400"/>
              <a:gd name="T58" fmla="*/ 169 w 352"/>
              <a:gd name="T59" fmla="*/ 301 h 400"/>
              <a:gd name="T60" fmla="*/ 142 w 352"/>
              <a:gd name="T61" fmla="*/ 258 h 400"/>
              <a:gd name="T62" fmla="*/ 122 w 352"/>
              <a:gd name="T63" fmla="*/ 225 h 400"/>
              <a:gd name="T64" fmla="*/ 169 w 352"/>
              <a:gd name="T65" fmla="*/ 184 h 400"/>
              <a:gd name="T66" fmla="*/ 183 w 352"/>
              <a:gd name="T67" fmla="*/ 175 h 400"/>
              <a:gd name="T68" fmla="*/ 215 w 352"/>
              <a:gd name="T69" fmla="*/ 194 h 400"/>
              <a:gd name="T70" fmla="*/ 195 w 352"/>
              <a:gd name="T71" fmla="*/ 223 h 400"/>
              <a:gd name="T72" fmla="*/ 183 w 352"/>
              <a:gd name="T73" fmla="*/ 209 h 400"/>
              <a:gd name="T74" fmla="*/ 221 w 352"/>
              <a:gd name="T75" fmla="*/ 252 h 400"/>
              <a:gd name="T76" fmla="*/ 230 w 352"/>
              <a:gd name="T77" fmla="*/ 30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2" h="400">
                <a:moveTo>
                  <a:pt x="343" y="268"/>
                </a:moveTo>
                <a:cubicBezTo>
                  <a:pt x="339" y="245"/>
                  <a:pt x="331" y="231"/>
                  <a:pt x="319" y="209"/>
                </a:cubicBezTo>
                <a:cubicBezTo>
                  <a:pt x="308" y="192"/>
                  <a:pt x="288" y="172"/>
                  <a:pt x="273" y="160"/>
                </a:cubicBezTo>
                <a:cubicBezTo>
                  <a:pt x="262" y="151"/>
                  <a:pt x="249" y="143"/>
                  <a:pt x="238" y="134"/>
                </a:cubicBezTo>
                <a:cubicBezTo>
                  <a:pt x="241" y="134"/>
                  <a:pt x="241" y="134"/>
                  <a:pt x="241" y="134"/>
                </a:cubicBezTo>
                <a:cubicBezTo>
                  <a:pt x="251" y="134"/>
                  <a:pt x="251" y="134"/>
                  <a:pt x="251" y="134"/>
                </a:cubicBezTo>
                <a:cubicBezTo>
                  <a:pt x="258" y="134"/>
                  <a:pt x="266" y="134"/>
                  <a:pt x="274" y="133"/>
                </a:cubicBezTo>
                <a:cubicBezTo>
                  <a:pt x="283" y="132"/>
                  <a:pt x="306" y="128"/>
                  <a:pt x="313" y="114"/>
                </a:cubicBezTo>
                <a:cubicBezTo>
                  <a:pt x="318" y="104"/>
                  <a:pt x="314" y="99"/>
                  <a:pt x="311" y="97"/>
                </a:cubicBezTo>
                <a:cubicBezTo>
                  <a:pt x="306" y="93"/>
                  <a:pt x="295" y="94"/>
                  <a:pt x="283" y="96"/>
                </a:cubicBezTo>
                <a:cubicBezTo>
                  <a:pt x="288" y="92"/>
                  <a:pt x="291" y="88"/>
                  <a:pt x="292" y="84"/>
                </a:cubicBezTo>
                <a:cubicBezTo>
                  <a:pt x="292" y="84"/>
                  <a:pt x="292" y="83"/>
                  <a:pt x="292" y="82"/>
                </a:cubicBezTo>
                <a:cubicBezTo>
                  <a:pt x="292" y="80"/>
                  <a:pt x="292" y="78"/>
                  <a:pt x="290" y="76"/>
                </a:cubicBezTo>
                <a:cubicBezTo>
                  <a:pt x="289" y="75"/>
                  <a:pt x="289" y="75"/>
                  <a:pt x="289" y="75"/>
                </a:cubicBezTo>
                <a:cubicBezTo>
                  <a:pt x="287" y="74"/>
                  <a:pt x="287" y="74"/>
                  <a:pt x="287" y="74"/>
                </a:cubicBezTo>
                <a:cubicBezTo>
                  <a:pt x="272" y="72"/>
                  <a:pt x="251" y="83"/>
                  <a:pt x="237" y="97"/>
                </a:cubicBezTo>
                <a:cubicBezTo>
                  <a:pt x="252" y="77"/>
                  <a:pt x="280" y="51"/>
                  <a:pt x="285" y="30"/>
                </a:cubicBezTo>
                <a:cubicBezTo>
                  <a:pt x="266" y="29"/>
                  <a:pt x="247" y="25"/>
                  <a:pt x="231" y="16"/>
                </a:cubicBezTo>
                <a:cubicBezTo>
                  <a:pt x="216" y="8"/>
                  <a:pt x="209" y="0"/>
                  <a:pt x="191" y="3"/>
                </a:cubicBezTo>
                <a:cubicBezTo>
                  <a:pt x="174" y="5"/>
                  <a:pt x="158" y="13"/>
                  <a:pt x="142" y="17"/>
                </a:cubicBezTo>
                <a:cubicBezTo>
                  <a:pt x="124" y="22"/>
                  <a:pt x="108" y="15"/>
                  <a:pt x="90" y="18"/>
                </a:cubicBezTo>
                <a:cubicBezTo>
                  <a:pt x="87" y="49"/>
                  <a:pt x="125" y="79"/>
                  <a:pt x="136" y="108"/>
                </a:cubicBezTo>
                <a:cubicBezTo>
                  <a:pt x="131" y="109"/>
                  <a:pt x="126" y="110"/>
                  <a:pt x="121" y="112"/>
                </a:cubicBezTo>
                <a:cubicBezTo>
                  <a:pt x="121" y="112"/>
                  <a:pt x="121" y="112"/>
                  <a:pt x="121" y="112"/>
                </a:cubicBezTo>
                <a:cubicBezTo>
                  <a:pt x="118" y="113"/>
                  <a:pt x="115" y="114"/>
                  <a:pt x="114" y="116"/>
                </a:cubicBezTo>
                <a:cubicBezTo>
                  <a:pt x="111" y="119"/>
                  <a:pt x="111" y="119"/>
                  <a:pt x="111" y="119"/>
                </a:cubicBezTo>
                <a:cubicBezTo>
                  <a:pt x="113" y="123"/>
                  <a:pt x="113" y="123"/>
                  <a:pt x="113" y="123"/>
                </a:cubicBezTo>
                <a:cubicBezTo>
                  <a:pt x="116" y="127"/>
                  <a:pt x="120" y="129"/>
                  <a:pt x="127" y="130"/>
                </a:cubicBezTo>
                <a:cubicBezTo>
                  <a:pt x="113" y="139"/>
                  <a:pt x="96" y="149"/>
                  <a:pt x="84" y="159"/>
                </a:cubicBezTo>
                <a:cubicBezTo>
                  <a:pt x="69" y="172"/>
                  <a:pt x="46" y="198"/>
                  <a:pt x="34" y="214"/>
                </a:cubicBezTo>
                <a:cubicBezTo>
                  <a:pt x="13" y="240"/>
                  <a:pt x="0" y="275"/>
                  <a:pt x="6" y="307"/>
                </a:cubicBezTo>
                <a:cubicBezTo>
                  <a:pt x="18" y="370"/>
                  <a:pt x="92" y="391"/>
                  <a:pt x="149" y="391"/>
                </a:cubicBezTo>
                <a:cubicBezTo>
                  <a:pt x="212" y="391"/>
                  <a:pt x="293" y="400"/>
                  <a:pt x="335" y="348"/>
                </a:cubicBezTo>
                <a:cubicBezTo>
                  <a:pt x="352" y="327"/>
                  <a:pt x="347" y="295"/>
                  <a:pt x="343" y="268"/>
                </a:cubicBezTo>
                <a:close/>
                <a:moveTo>
                  <a:pt x="305" y="105"/>
                </a:moveTo>
                <a:cubicBezTo>
                  <a:pt x="305" y="105"/>
                  <a:pt x="305" y="106"/>
                  <a:pt x="303" y="109"/>
                </a:cubicBezTo>
                <a:cubicBezTo>
                  <a:pt x="299" y="117"/>
                  <a:pt x="284" y="121"/>
                  <a:pt x="273" y="123"/>
                </a:cubicBezTo>
                <a:cubicBezTo>
                  <a:pt x="266" y="124"/>
                  <a:pt x="258" y="124"/>
                  <a:pt x="251" y="123"/>
                </a:cubicBezTo>
                <a:cubicBezTo>
                  <a:pt x="243" y="123"/>
                  <a:pt x="243" y="123"/>
                  <a:pt x="243" y="123"/>
                </a:cubicBezTo>
                <a:cubicBezTo>
                  <a:pt x="243" y="122"/>
                  <a:pt x="243" y="122"/>
                  <a:pt x="243" y="122"/>
                </a:cubicBezTo>
                <a:cubicBezTo>
                  <a:pt x="263" y="112"/>
                  <a:pt x="300" y="101"/>
                  <a:pt x="305" y="105"/>
                </a:cubicBezTo>
                <a:close/>
                <a:moveTo>
                  <a:pt x="280" y="85"/>
                </a:moveTo>
                <a:cubicBezTo>
                  <a:pt x="275" y="90"/>
                  <a:pt x="260" y="99"/>
                  <a:pt x="251" y="104"/>
                </a:cubicBezTo>
                <a:cubicBezTo>
                  <a:pt x="247" y="106"/>
                  <a:pt x="243" y="108"/>
                  <a:pt x="239" y="111"/>
                </a:cubicBezTo>
                <a:cubicBezTo>
                  <a:pt x="239" y="111"/>
                  <a:pt x="239" y="111"/>
                  <a:pt x="239" y="111"/>
                </a:cubicBezTo>
                <a:cubicBezTo>
                  <a:pt x="249" y="98"/>
                  <a:pt x="267" y="86"/>
                  <a:pt x="280" y="85"/>
                </a:cubicBezTo>
                <a:close/>
                <a:moveTo>
                  <a:pt x="230" y="301"/>
                </a:moveTo>
                <a:cubicBezTo>
                  <a:pt x="227" y="306"/>
                  <a:pt x="223" y="311"/>
                  <a:pt x="218" y="315"/>
                </a:cubicBezTo>
                <a:cubicBezTo>
                  <a:pt x="213" y="319"/>
                  <a:pt x="208" y="322"/>
                  <a:pt x="203" y="323"/>
                </a:cubicBezTo>
                <a:cubicBezTo>
                  <a:pt x="197" y="325"/>
                  <a:pt x="191" y="326"/>
                  <a:pt x="183" y="326"/>
                </a:cubicBezTo>
                <a:cubicBezTo>
                  <a:pt x="183" y="344"/>
                  <a:pt x="183" y="344"/>
                  <a:pt x="183" y="344"/>
                </a:cubicBezTo>
                <a:cubicBezTo>
                  <a:pt x="169" y="344"/>
                  <a:pt x="169" y="344"/>
                  <a:pt x="169" y="344"/>
                </a:cubicBezTo>
                <a:cubicBezTo>
                  <a:pt x="169" y="326"/>
                  <a:pt x="169" y="326"/>
                  <a:pt x="169" y="326"/>
                </a:cubicBezTo>
                <a:cubicBezTo>
                  <a:pt x="160" y="326"/>
                  <a:pt x="152" y="324"/>
                  <a:pt x="147" y="322"/>
                </a:cubicBezTo>
                <a:cubicBezTo>
                  <a:pt x="141" y="320"/>
                  <a:pt x="136" y="317"/>
                  <a:pt x="132" y="313"/>
                </a:cubicBezTo>
                <a:cubicBezTo>
                  <a:pt x="127" y="309"/>
                  <a:pt x="124" y="305"/>
                  <a:pt x="122" y="300"/>
                </a:cubicBezTo>
                <a:cubicBezTo>
                  <a:pt x="120" y="296"/>
                  <a:pt x="118" y="291"/>
                  <a:pt x="117" y="284"/>
                </a:cubicBezTo>
                <a:cubicBezTo>
                  <a:pt x="155" y="280"/>
                  <a:pt x="155" y="280"/>
                  <a:pt x="155" y="280"/>
                </a:cubicBezTo>
                <a:cubicBezTo>
                  <a:pt x="156" y="286"/>
                  <a:pt x="158" y="291"/>
                  <a:pt x="160" y="293"/>
                </a:cubicBezTo>
                <a:cubicBezTo>
                  <a:pt x="162" y="296"/>
                  <a:pt x="165" y="299"/>
                  <a:pt x="169" y="301"/>
                </a:cubicBezTo>
                <a:cubicBezTo>
                  <a:pt x="169" y="267"/>
                  <a:pt x="169" y="267"/>
                  <a:pt x="169" y="267"/>
                </a:cubicBezTo>
                <a:cubicBezTo>
                  <a:pt x="156" y="264"/>
                  <a:pt x="147" y="261"/>
                  <a:pt x="142" y="258"/>
                </a:cubicBezTo>
                <a:cubicBezTo>
                  <a:pt x="137" y="255"/>
                  <a:pt x="132" y="251"/>
                  <a:pt x="128" y="246"/>
                </a:cubicBezTo>
                <a:cubicBezTo>
                  <a:pt x="124" y="240"/>
                  <a:pt x="122" y="233"/>
                  <a:pt x="122" y="225"/>
                </a:cubicBezTo>
                <a:cubicBezTo>
                  <a:pt x="122" y="213"/>
                  <a:pt x="126" y="204"/>
                  <a:pt x="134" y="196"/>
                </a:cubicBezTo>
                <a:cubicBezTo>
                  <a:pt x="142" y="189"/>
                  <a:pt x="154" y="185"/>
                  <a:pt x="169" y="184"/>
                </a:cubicBezTo>
                <a:cubicBezTo>
                  <a:pt x="169" y="175"/>
                  <a:pt x="169" y="175"/>
                  <a:pt x="169" y="175"/>
                </a:cubicBezTo>
                <a:cubicBezTo>
                  <a:pt x="183" y="175"/>
                  <a:pt x="183" y="175"/>
                  <a:pt x="183" y="175"/>
                </a:cubicBezTo>
                <a:cubicBezTo>
                  <a:pt x="183" y="184"/>
                  <a:pt x="183" y="184"/>
                  <a:pt x="183" y="184"/>
                </a:cubicBezTo>
                <a:cubicBezTo>
                  <a:pt x="197" y="185"/>
                  <a:pt x="208" y="188"/>
                  <a:pt x="215" y="194"/>
                </a:cubicBezTo>
                <a:cubicBezTo>
                  <a:pt x="223" y="200"/>
                  <a:pt x="228" y="208"/>
                  <a:pt x="230" y="218"/>
                </a:cubicBezTo>
                <a:cubicBezTo>
                  <a:pt x="195" y="223"/>
                  <a:pt x="195" y="223"/>
                  <a:pt x="195" y="223"/>
                </a:cubicBezTo>
                <a:cubicBezTo>
                  <a:pt x="193" y="219"/>
                  <a:pt x="191" y="216"/>
                  <a:pt x="190" y="214"/>
                </a:cubicBezTo>
                <a:cubicBezTo>
                  <a:pt x="189" y="212"/>
                  <a:pt x="186" y="211"/>
                  <a:pt x="183" y="209"/>
                </a:cubicBezTo>
                <a:cubicBezTo>
                  <a:pt x="183" y="236"/>
                  <a:pt x="183" y="236"/>
                  <a:pt x="183" y="236"/>
                </a:cubicBezTo>
                <a:cubicBezTo>
                  <a:pt x="202" y="241"/>
                  <a:pt x="215" y="247"/>
                  <a:pt x="221" y="252"/>
                </a:cubicBezTo>
                <a:cubicBezTo>
                  <a:pt x="230" y="260"/>
                  <a:pt x="234" y="270"/>
                  <a:pt x="234" y="282"/>
                </a:cubicBezTo>
                <a:cubicBezTo>
                  <a:pt x="234" y="288"/>
                  <a:pt x="233" y="295"/>
                  <a:pt x="230" y="301"/>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6" name="组合 5"/>
          <p:cNvGrpSpPr/>
          <p:nvPr/>
        </p:nvGrpSpPr>
        <p:grpSpPr>
          <a:xfrm>
            <a:off x="3799981" y="3718889"/>
            <a:ext cx="617276" cy="740570"/>
            <a:chOff x="3828115" y="4478543"/>
            <a:chExt cx="342483" cy="506819"/>
          </a:xfrm>
          <a:solidFill>
            <a:schemeClr val="bg1">
              <a:lumMod val="95000"/>
            </a:schemeClr>
          </a:solidFill>
        </p:grpSpPr>
        <p:sp>
          <p:nvSpPr>
            <p:cNvPr id="7" name="Freeform 191"/>
            <p:cNvSpPr>
              <a:spLocks/>
            </p:cNvSpPr>
            <p:nvPr/>
          </p:nvSpPr>
          <p:spPr bwMode="auto">
            <a:xfrm>
              <a:off x="3861259" y="4573830"/>
              <a:ext cx="64906" cy="58001"/>
            </a:xfrm>
            <a:custGeom>
              <a:avLst/>
              <a:gdLst>
                <a:gd name="T0" fmla="*/ 24 w 24"/>
                <a:gd name="T1" fmla="*/ 17 h 21"/>
                <a:gd name="T2" fmla="*/ 20 w 24"/>
                <a:gd name="T3" fmla="*/ 21 h 21"/>
                <a:gd name="T4" fmla="*/ 4 w 24"/>
                <a:gd name="T5" fmla="*/ 21 h 21"/>
                <a:gd name="T6" fmla="*/ 0 w 24"/>
                <a:gd name="T7" fmla="*/ 17 h 21"/>
                <a:gd name="T8" fmla="*/ 0 w 24"/>
                <a:gd name="T9" fmla="*/ 4 h 21"/>
                <a:gd name="T10" fmla="*/ 4 w 24"/>
                <a:gd name="T11" fmla="*/ 0 h 21"/>
                <a:gd name="T12" fmla="*/ 20 w 24"/>
                <a:gd name="T13" fmla="*/ 0 h 21"/>
                <a:gd name="T14" fmla="*/ 24 w 24"/>
                <a:gd name="T15" fmla="*/ 4 h 21"/>
                <a:gd name="T16" fmla="*/ 24 w 24"/>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1">
                  <a:moveTo>
                    <a:pt x="24" y="17"/>
                  </a:moveTo>
                  <a:cubicBezTo>
                    <a:pt x="24" y="19"/>
                    <a:pt x="22" y="21"/>
                    <a:pt x="20" y="21"/>
                  </a:cubicBezTo>
                  <a:cubicBezTo>
                    <a:pt x="4" y="21"/>
                    <a:pt x="4" y="21"/>
                    <a:pt x="4" y="21"/>
                  </a:cubicBezTo>
                  <a:cubicBezTo>
                    <a:pt x="2" y="21"/>
                    <a:pt x="0" y="19"/>
                    <a:pt x="0" y="17"/>
                  </a:cubicBezTo>
                  <a:cubicBezTo>
                    <a:pt x="0" y="4"/>
                    <a:pt x="0" y="4"/>
                    <a:pt x="0" y="4"/>
                  </a:cubicBezTo>
                  <a:cubicBezTo>
                    <a:pt x="0" y="2"/>
                    <a:pt x="2" y="0"/>
                    <a:pt x="4" y="0"/>
                  </a:cubicBezTo>
                  <a:cubicBezTo>
                    <a:pt x="20" y="0"/>
                    <a:pt x="20" y="0"/>
                    <a:pt x="20" y="0"/>
                  </a:cubicBezTo>
                  <a:cubicBezTo>
                    <a:pt x="22" y="0"/>
                    <a:pt x="24" y="2"/>
                    <a:pt x="24" y="4"/>
                  </a:cubicBezTo>
                  <a:lnTo>
                    <a:pt x="24" y="17"/>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192"/>
            <p:cNvSpPr>
              <a:spLocks/>
            </p:cNvSpPr>
            <p:nvPr/>
          </p:nvSpPr>
          <p:spPr bwMode="auto">
            <a:xfrm>
              <a:off x="3861259" y="4648403"/>
              <a:ext cx="64906" cy="55239"/>
            </a:xfrm>
            <a:custGeom>
              <a:avLst/>
              <a:gdLst>
                <a:gd name="T0" fmla="*/ 24 w 24"/>
                <a:gd name="T1" fmla="*/ 16 h 20"/>
                <a:gd name="T2" fmla="*/ 20 w 24"/>
                <a:gd name="T3" fmla="*/ 20 h 20"/>
                <a:gd name="T4" fmla="*/ 4 w 24"/>
                <a:gd name="T5" fmla="*/ 20 h 20"/>
                <a:gd name="T6" fmla="*/ 0 w 24"/>
                <a:gd name="T7" fmla="*/ 16 h 20"/>
                <a:gd name="T8" fmla="*/ 0 w 24"/>
                <a:gd name="T9" fmla="*/ 4 h 20"/>
                <a:gd name="T10" fmla="*/ 4 w 24"/>
                <a:gd name="T11" fmla="*/ 0 h 20"/>
                <a:gd name="T12" fmla="*/ 20 w 24"/>
                <a:gd name="T13" fmla="*/ 0 h 20"/>
                <a:gd name="T14" fmla="*/ 24 w 24"/>
                <a:gd name="T15" fmla="*/ 4 h 20"/>
                <a:gd name="T16" fmla="*/ 24 w 24"/>
                <a:gd name="T1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0">
                  <a:moveTo>
                    <a:pt x="24" y="16"/>
                  </a:moveTo>
                  <a:cubicBezTo>
                    <a:pt x="24" y="19"/>
                    <a:pt x="22" y="20"/>
                    <a:pt x="20" y="20"/>
                  </a:cubicBezTo>
                  <a:cubicBezTo>
                    <a:pt x="4" y="20"/>
                    <a:pt x="4" y="20"/>
                    <a:pt x="4" y="20"/>
                  </a:cubicBezTo>
                  <a:cubicBezTo>
                    <a:pt x="2" y="20"/>
                    <a:pt x="0" y="19"/>
                    <a:pt x="0" y="16"/>
                  </a:cubicBezTo>
                  <a:cubicBezTo>
                    <a:pt x="0" y="4"/>
                    <a:pt x="0" y="4"/>
                    <a:pt x="0" y="4"/>
                  </a:cubicBezTo>
                  <a:cubicBezTo>
                    <a:pt x="0" y="2"/>
                    <a:pt x="2" y="0"/>
                    <a:pt x="4" y="0"/>
                  </a:cubicBezTo>
                  <a:cubicBezTo>
                    <a:pt x="20" y="0"/>
                    <a:pt x="20" y="0"/>
                    <a:pt x="20" y="0"/>
                  </a:cubicBezTo>
                  <a:cubicBezTo>
                    <a:pt x="22" y="0"/>
                    <a:pt x="24" y="2"/>
                    <a:pt x="24" y="4"/>
                  </a:cubicBezTo>
                  <a:lnTo>
                    <a:pt x="24" y="16"/>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193"/>
            <p:cNvSpPr>
              <a:spLocks/>
            </p:cNvSpPr>
            <p:nvPr/>
          </p:nvSpPr>
          <p:spPr bwMode="auto">
            <a:xfrm>
              <a:off x="3861259" y="4720214"/>
              <a:ext cx="59382" cy="56620"/>
            </a:xfrm>
            <a:custGeom>
              <a:avLst/>
              <a:gdLst>
                <a:gd name="T0" fmla="*/ 18 w 22"/>
                <a:gd name="T1" fmla="*/ 10 h 21"/>
                <a:gd name="T2" fmla="*/ 18 w 22"/>
                <a:gd name="T3" fmla="*/ 2 h 21"/>
                <a:gd name="T4" fmla="*/ 19 w 22"/>
                <a:gd name="T5" fmla="*/ 0 h 21"/>
                <a:gd name="T6" fmla="*/ 4 w 22"/>
                <a:gd name="T7" fmla="*/ 0 h 21"/>
                <a:gd name="T8" fmla="*/ 0 w 22"/>
                <a:gd name="T9" fmla="*/ 4 h 21"/>
                <a:gd name="T10" fmla="*/ 0 w 22"/>
                <a:gd name="T11" fmla="*/ 17 h 21"/>
                <a:gd name="T12" fmla="*/ 4 w 22"/>
                <a:gd name="T13" fmla="*/ 21 h 21"/>
                <a:gd name="T14" fmla="*/ 20 w 22"/>
                <a:gd name="T15" fmla="*/ 21 h 21"/>
                <a:gd name="T16" fmla="*/ 22 w 22"/>
                <a:gd name="T17" fmla="*/ 20 h 21"/>
                <a:gd name="T18" fmla="*/ 18 w 22"/>
                <a:gd name="T19"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8" y="10"/>
                  </a:moveTo>
                  <a:cubicBezTo>
                    <a:pt x="17" y="7"/>
                    <a:pt x="17" y="4"/>
                    <a:pt x="18" y="2"/>
                  </a:cubicBezTo>
                  <a:cubicBezTo>
                    <a:pt x="18" y="1"/>
                    <a:pt x="19" y="1"/>
                    <a:pt x="19" y="0"/>
                  </a:cubicBezTo>
                  <a:cubicBezTo>
                    <a:pt x="4" y="0"/>
                    <a:pt x="4" y="0"/>
                    <a:pt x="4" y="0"/>
                  </a:cubicBezTo>
                  <a:cubicBezTo>
                    <a:pt x="2" y="0"/>
                    <a:pt x="0" y="2"/>
                    <a:pt x="0" y="4"/>
                  </a:cubicBezTo>
                  <a:cubicBezTo>
                    <a:pt x="0" y="17"/>
                    <a:pt x="0" y="17"/>
                    <a:pt x="0" y="17"/>
                  </a:cubicBezTo>
                  <a:cubicBezTo>
                    <a:pt x="0" y="19"/>
                    <a:pt x="2" y="21"/>
                    <a:pt x="4" y="21"/>
                  </a:cubicBezTo>
                  <a:cubicBezTo>
                    <a:pt x="20" y="21"/>
                    <a:pt x="20" y="21"/>
                    <a:pt x="20" y="21"/>
                  </a:cubicBezTo>
                  <a:cubicBezTo>
                    <a:pt x="20" y="21"/>
                    <a:pt x="21" y="21"/>
                    <a:pt x="22" y="20"/>
                  </a:cubicBezTo>
                  <a:cubicBezTo>
                    <a:pt x="20" y="14"/>
                    <a:pt x="18" y="10"/>
                    <a:pt x="18" y="1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194"/>
            <p:cNvSpPr>
              <a:spLocks/>
            </p:cNvSpPr>
            <p:nvPr/>
          </p:nvSpPr>
          <p:spPr bwMode="auto">
            <a:xfrm>
              <a:off x="3945498" y="4648403"/>
              <a:ext cx="24858" cy="55239"/>
            </a:xfrm>
            <a:custGeom>
              <a:avLst/>
              <a:gdLst>
                <a:gd name="T0" fmla="*/ 3 w 9"/>
                <a:gd name="T1" fmla="*/ 18 h 20"/>
                <a:gd name="T2" fmla="*/ 9 w 9"/>
                <a:gd name="T3" fmla="*/ 20 h 20"/>
                <a:gd name="T4" fmla="*/ 9 w 9"/>
                <a:gd name="T5" fmla="*/ 0 h 20"/>
                <a:gd name="T6" fmla="*/ 4 w 9"/>
                <a:gd name="T7" fmla="*/ 0 h 20"/>
                <a:gd name="T8" fmla="*/ 0 w 9"/>
                <a:gd name="T9" fmla="*/ 4 h 20"/>
                <a:gd name="T10" fmla="*/ 0 w 9"/>
                <a:gd name="T11" fmla="*/ 16 h 20"/>
                <a:gd name="T12" fmla="*/ 0 w 9"/>
                <a:gd name="T13" fmla="*/ 18 h 20"/>
                <a:gd name="T14" fmla="*/ 3 w 9"/>
                <a:gd name="T15" fmla="*/ 18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0">
                  <a:moveTo>
                    <a:pt x="3" y="18"/>
                  </a:moveTo>
                  <a:cubicBezTo>
                    <a:pt x="5" y="18"/>
                    <a:pt x="7" y="19"/>
                    <a:pt x="9" y="20"/>
                  </a:cubicBezTo>
                  <a:cubicBezTo>
                    <a:pt x="9" y="0"/>
                    <a:pt x="9" y="0"/>
                    <a:pt x="9" y="0"/>
                  </a:cubicBezTo>
                  <a:cubicBezTo>
                    <a:pt x="4" y="0"/>
                    <a:pt x="4" y="0"/>
                    <a:pt x="4" y="0"/>
                  </a:cubicBezTo>
                  <a:cubicBezTo>
                    <a:pt x="1" y="0"/>
                    <a:pt x="0" y="2"/>
                    <a:pt x="0" y="4"/>
                  </a:cubicBezTo>
                  <a:cubicBezTo>
                    <a:pt x="0" y="16"/>
                    <a:pt x="0" y="16"/>
                    <a:pt x="0" y="16"/>
                  </a:cubicBezTo>
                  <a:cubicBezTo>
                    <a:pt x="0" y="17"/>
                    <a:pt x="0" y="18"/>
                    <a:pt x="0" y="18"/>
                  </a:cubicBezTo>
                  <a:cubicBezTo>
                    <a:pt x="1" y="18"/>
                    <a:pt x="2" y="18"/>
                    <a:pt x="3" y="1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195"/>
            <p:cNvSpPr>
              <a:spLocks/>
            </p:cNvSpPr>
            <p:nvPr/>
          </p:nvSpPr>
          <p:spPr bwMode="auto">
            <a:xfrm>
              <a:off x="3945498" y="4573830"/>
              <a:ext cx="63525" cy="58001"/>
            </a:xfrm>
            <a:custGeom>
              <a:avLst/>
              <a:gdLst>
                <a:gd name="T0" fmla="*/ 4 w 23"/>
                <a:gd name="T1" fmla="*/ 21 h 21"/>
                <a:gd name="T2" fmla="*/ 9 w 23"/>
                <a:gd name="T3" fmla="*/ 21 h 21"/>
                <a:gd name="T4" fmla="*/ 9 w 23"/>
                <a:gd name="T5" fmla="*/ 20 h 21"/>
                <a:gd name="T6" fmla="*/ 23 w 23"/>
                <a:gd name="T7" fmla="*/ 5 h 21"/>
                <a:gd name="T8" fmla="*/ 23 w 23"/>
                <a:gd name="T9" fmla="*/ 4 h 21"/>
                <a:gd name="T10" fmla="*/ 19 w 23"/>
                <a:gd name="T11" fmla="*/ 0 h 21"/>
                <a:gd name="T12" fmla="*/ 4 w 23"/>
                <a:gd name="T13" fmla="*/ 0 h 21"/>
                <a:gd name="T14" fmla="*/ 0 w 23"/>
                <a:gd name="T15" fmla="*/ 4 h 21"/>
                <a:gd name="T16" fmla="*/ 0 w 23"/>
                <a:gd name="T17" fmla="*/ 17 h 21"/>
                <a:gd name="T18" fmla="*/ 4 w 23"/>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1">
                  <a:moveTo>
                    <a:pt x="4" y="21"/>
                  </a:moveTo>
                  <a:cubicBezTo>
                    <a:pt x="9" y="21"/>
                    <a:pt x="9" y="21"/>
                    <a:pt x="9" y="21"/>
                  </a:cubicBezTo>
                  <a:cubicBezTo>
                    <a:pt x="9" y="20"/>
                    <a:pt x="9" y="20"/>
                    <a:pt x="9" y="20"/>
                  </a:cubicBezTo>
                  <a:cubicBezTo>
                    <a:pt x="9" y="12"/>
                    <a:pt x="15" y="6"/>
                    <a:pt x="23" y="5"/>
                  </a:cubicBezTo>
                  <a:cubicBezTo>
                    <a:pt x="23" y="4"/>
                    <a:pt x="23" y="4"/>
                    <a:pt x="23" y="4"/>
                  </a:cubicBezTo>
                  <a:cubicBezTo>
                    <a:pt x="23" y="2"/>
                    <a:pt x="21" y="0"/>
                    <a:pt x="19" y="0"/>
                  </a:cubicBezTo>
                  <a:cubicBezTo>
                    <a:pt x="4" y="0"/>
                    <a:pt x="4" y="0"/>
                    <a:pt x="4" y="0"/>
                  </a:cubicBezTo>
                  <a:cubicBezTo>
                    <a:pt x="1" y="0"/>
                    <a:pt x="0" y="2"/>
                    <a:pt x="0" y="4"/>
                  </a:cubicBezTo>
                  <a:cubicBezTo>
                    <a:pt x="0" y="17"/>
                    <a:pt x="0" y="17"/>
                    <a:pt x="0" y="17"/>
                  </a:cubicBezTo>
                  <a:cubicBezTo>
                    <a:pt x="0" y="19"/>
                    <a:pt x="1" y="21"/>
                    <a:pt x="4" y="21"/>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196"/>
            <p:cNvSpPr>
              <a:spLocks noEditPoints="1"/>
            </p:cNvSpPr>
            <p:nvPr/>
          </p:nvSpPr>
          <p:spPr bwMode="auto">
            <a:xfrm>
              <a:off x="3828115" y="4478543"/>
              <a:ext cx="241671" cy="479199"/>
            </a:xfrm>
            <a:custGeom>
              <a:avLst/>
              <a:gdLst>
                <a:gd name="T0" fmla="*/ 60 w 88"/>
                <a:gd name="T1" fmla="*/ 163 h 175"/>
                <a:gd name="T2" fmla="*/ 52 w 88"/>
                <a:gd name="T3" fmla="*/ 155 h 175"/>
                <a:gd name="T4" fmla="*/ 51 w 88"/>
                <a:gd name="T5" fmla="*/ 153 h 175"/>
                <a:gd name="T6" fmla="*/ 52 w 88"/>
                <a:gd name="T7" fmla="*/ 157 h 175"/>
                <a:gd name="T8" fmla="*/ 44 w 88"/>
                <a:gd name="T9" fmla="*/ 165 h 175"/>
                <a:gd name="T10" fmla="*/ 36 w 88"/>
                <a:gd name="T11" fmla="*/ 157 h 175"/>
                <a:gd name="T12" fmla="*/ 44 w 88"/>
                <a:gd name="T13" fmla="*/ 149 h 175"/>
                <a:gd name="T14" fmla="*/ 50 w 88"/>
                <a:gd name="T15" fmla="*/ 152 h 175"/>
                <a:gd name="T16" fmla="*/ 49 w 88"/>
                <a:gd name="T17" fmla="*/ 151 h 175"/>
                <a:gd name="T18" fmla="*/ 42 w 88"/>
                <a:gd name="T19" fmla="*/ 141 h 175"/>
                <a:gd name="T20" fmla="*/ 6 w 88"/>
                <a:gd name="T21" fmla="*/ 141 h 175"/>
                <a:gd name="T22" fmla="*/ 6 w 88"/>
                <a:gd name="T23" fmla="*/ 27 h 175"/>
                <a:gd name="T24" fmla="*/ 83 w 88"/>
                <a:gd name="T25" fmla="*/ 27 h 175"/>
                <a:gd name="T26" fmla="*/ 83 w 88"/>
                <a:gd name="T27" fmla="*/ 52 h 175"/>
                <a:gd name="T28" fmla="*/ 83 w 88"/>
                <a:gd name="T29" fmla="*/ 55 h 175"/>
                <a:gd name="T30" fmla="*/ 83 w 88"/>
                <a:gd name="T31" fmla="*/ 64 h 175"/>
                <a:gd name="T32" fmla="*/ 84 w 88"/>
                <a:gd name="T33" fmla="*/ 64 h 175"/>
                <a:gd name="T34" fmla="*/ 88 w 88"/>
                <a:gd name="T35" fmla="*/ 65 h 175"/>
                <a:gd name="T36" fmla="*/ 88 w 88"/>
                <a:gd name="T37" fmla="*/ 13 h 175"/>
                <a:gd name="T38" fmla="*/ 75 w 88"/>
                <a:gd name="T39" fmla="*/ 0 h 175"/>
                <a:gd name="T40" fmla="*/ 13 w 88"/>
                <a:gd name="T41" fmla="*/ 0 h 175"/>
                <a:gd name="T42" fmla="*/ 0 w 88"/>
                <a:gd name="T43" fmla="*/ 13 h 175"/>
                <a:gd name="T44" fmla="*/ 0 w 88"/>
                <a:gd name="T45" fmla="*/ 161 h 175"/>
                <a:gd name="T46" fmla="*/ 13 w 88"/>
                <a:gd name="T47" fmla="*/ 175 h 175"/>
                <a:gd name="T48" fmla="*/ 60 w 88"/>
                <a:gd name="T49" fmla="*/ 175 h 175"/>
                <a:gd name="T50" fmla="*/ 60 w 88"/>
                <a:gd name="T51" fmla="*/ 163 h 175"/>
                <a:gd name="T52" fmla="*/ 32 w 88"/>
                <a:gd name="T53" fmla="*/ 10 h 175"/>
                <a:gd name="T54" fmla="*/ 56 w 88"/>
                <a:gd name="T55" fmla="*/ 10 h 175"/>
                <a:gd name="T56" fmla="*/ 57 w 88"/>
                <a:gd name="T57" fmla="*/ 12 h 175"/>
                <a:gd name="T58" fmla="*/ 56 w 88"/>
                <a:gd name="T59" fmla="*/ 13 h 175"/>
                <a:gd name="T60" fmla="*/ 32 w 88"/>
                <a:gd name="T61" fmla="*/ 13 h 175"/>
                <a:gd name="T62" fmla="*/ 31 w 88"/>
                <a:gd name="T63" fmla="*/ 12 h 175"/>
                <a:gd name="T64" fmla="*/ 32 w 88"/>
                <a:gd name="T65" fmla="*/ 1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175">
                  <a:moveTo>
                    <a:pt x="60" y="163"/>
                  </a:moveTo>
                  <a:cubicBezTo>
                    <a:pt x="52" y="155"/>
                    <a:pt x="52" y="155"/>
                    <a:pt x="52" y="155"/>
                  </a:cubicBezTo>
                  <a:cubicBezTo>
                    <a:pt x="52" y="154"/>
                    <a:pt x="51" y="154"/>
                    <a:pt x="51" y="153"/>
                  </a:cubicBezTo>
                  <a:cubicBezTo>
                    <a:pt x="51" y="154"/>
                    <a:pt x="52" y="156"/>
                    <a:pt x="52" y="157"/>
                  </a:cubicBezTo>
                  <a:cubicBezTo>
                    <a:pt x="52" y="161"/>
                    <a:pt x="48" y="165"/>
                    <a:pt x="44" y="165"/>
                  </a:cubicBezTo>
                  <a:cubicBezTo>
                    <a:pt x="40" y="165"/>
                    <a:pt x="36" y="161"/>
                    <a:pt x="36" y="157"/>
                  </a:cubicBezTo>
                  <a:cubicBezTo>
                    <a:pt x="36" y="153"/>
                    <a:pt x="40" y="149"/>
                    <a:pt x="44" y="149"/>
                  </a:cubicBezTo>
                  <a:cubicBezTo>
                    <a:pt x="46" y="149"/>
                    <a:pt x="49" y="150"/>
                    <a:pt x="50" y="152"/>
                  </a:cubicBezTo>
                  <a:cubicBezTo>
                    <a:pt x="50" y="152"/>
                    <a:pt x="50" y="151"/>
                    <a:pt x="49" y="151"/>
                  </a:cubicBezTo>
                  <a:cubicBezTo>
                    <a:pt x="46" y="147"/>
                    <a:pt x="44" y="144"/>
                    <a:pt x="42" y="141"/>
                  </a:cubicBezTo>
                  <a:cubicBezTo>
                    <a:pt x="6" y="141"/>
                    <a:pt x="6" y="141"/>
                    <a:pt x="6" y="141"/>
                  </a:cubicBezTo>
                  <a:cubicBezTo>
                    <a:pt x="6" y="27"/>
                    <a:pt x="6" y="27"/>
                    <a:pt x="6" y="27"/>
                  </a:cubicBezTo>
                  <a:cubicBezTo>
                    <a:pt x="83" y="27"/>
                    <a:pt x="83" y="27"/>
                    <a:pt x="83" y="27"/>
                  </a:cubicBezTo>
                  <a:cubicBezTo>
                    <a:pt x="83" y="52"/>
                    <a:pt x="83" y="52"/>
                    <a:pt x="83" y="52"/>
                  </a:cubicBezTo>
                  <a:cubicBezTo>
                    <a:pt x="83" y="53"/>
                    <a:pt x="83" y="54"/>
                    <a:pt x="83" y="55"/>
                  </a:cubicBezTo>
                  <a:cubicBezTo>
                    <a:pt x="83" y="64"/>
                    <a:pt x="83" y="64"/>
                    <a:pt x="83" y="64"/>
                  </a:cubicBezTo>
                  <a:cubicBezTo>
                    <a:pt x="83" y="64"/>
                    <a:pt x="84" y="64"/>
                    <a:pt x="84" y="64"/>
                  </a:cubicBezTo>
                  <a:cubicBezTo>
                    <a:pt x="86" y="64"/>
                    <a:pt x="87" y="64"/>
                    <a:pt x="88" y="65"/>
                  </a:cubicBezTo>
                  <a:cubicBezTo>
                    <a:pt x="88" y="13"/>
                    <a:pt x="88" y="13"/>
                    <a:pt x="88" y="13"/>
                  </a:cubicBezTo>
                  <a:cubicBezTo>
                    <a:pt x="88" y="6"/>
                    <a:pt x="82" y="0"/>
                    <a:pt x="75" y="0"/>
                  </a:cubicBezTo>
                  <a:cubicBezTo>
                    <a:pt x="13" y="0"/>
                    <a:pt x="13" y="0"/>
                    <a:pt x="13" y="0"/>
                  </a:cubicBezTo>
                  <a:cubicBezTo>
                    <a:pt x="6" y="0"/>
                    <a:pt x="0" y="6"/>
                    <a:pt x="0" y="13"/>
                  </a:cubicBezTo>
                  <a:cubicBezTo>
                    <a:pt x="0" y="161"/>
                    <a:pt x="0" y="161"/>
                    <a:pt x="0" y="161"/>
                  </a:cubicBezTo>
                  <a:cubicBezTo>
                    <a:pt x="0" y="169"/>
                    <a:pt x="6" y="175"/>
                    <a:pt x="13" y="175"/>
                  </a:cubicBezTo>
                  <a:cubicBezTo>
                    <a:pt x="60" y="175"/>
                    <a:pt x="60" y="175"/>
                    <a:pt x="60" y="175"/>
                  </a:cubicBezTo>
                  <a:lnTo>
                    <a:pt x="60" y="163"/>
                  </a:lnTo>
                  <a:close/>
                  <a:moveTo>
                    <a:pt x="32" y="10"/>
                  </a:moveTo>
                  <a:cubicBezTo>
                    <a:pt x="56" y="10"/>
                    <a:pt x="56" y="10"/>
                    <a:pt x="56" y="10"/>
                  </a:cubicBezTo>
                  <a:cubicBezTo>
                    <a:pt x="56" y="10"/>
                    <a:pt x="57" y="11"/>
                    <a:pt x="57" y="12"/>
                  </a:cubicBezTo>
                  <a:cubicBezTo>
                    <a:pt x="57" y="13"/>
                    <a:pt x="56" y="13"/>
                    <a:pt x="56" y="13"/>
                  </a:cubicBezTo>
                  <a:cubicBezTo>
                    <a:pt x="32" y="13"/>
                    <a:pt x="32" y="13"/>
                    <a:pt x="32" y="13"/>
                  </a:cubicBezTo>
                  <a:cubicBezTo>
                    <a:pt x="32" y="13"/>
                    <a:pt x="31" y="13"/>
                    <a:pt x="31" y="12"/>
                  </a:cubicBezTo>
                  <a:cubicBezTo>
                    <a:pt x="31" y="11"/>
                    <a:pt x="32" y="10"/>
                    <a:pt x="32" y="1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197"/>
            <p:cNvSpPr>
              <a:spLocks/>
            </p:cNvSpPr>
            <p:nvPr/>
          </p:nvSpPr>
          <p:spPr bwMode="auto">
            <a:xfrm>
              <a:off x="3926165" y="4609736"/>
              <a:ext cx="244433" cy="375626"/>
            </a:xfrm>
            <a:custGeom>
              <a:avLst/>
              <a:gdLst>
                <a:gd name="T0" fmla="*/ 88 w 89"/>
                <a:gd name="T1" fmla="*/ 72 h 137"/>
                <a:gd name="T2" fmla="*/ 88 w 89"/>
                <a:gd name="T3" fmla="*/ 69 h 137"/>
                <a:gd name="T4" fmla="*/ 88 w 89"/>
                <a:gd name="T5" fmla="*/ 48 h 137"/>
                <a:gd name="T6" fmla="*/ 81 w 89"/>
                <a:gd name="T7" fmla="*/ 40 h 137"/>
                <a:gd name="T8" fmla="*/ 74 w 89"/>
                <a:gd name="T9" fmla="*/ 48 h 137"/>
                <a:gd name="T10" fmla="*/ 74 w 89"/>
                <a:gd name="T11" fmla="*/ 49 h 137"/>
                <a:gd name="T12" fmla="*/ 72 w 89"/>
                <a:gd name="T13" fmla="*/ 49 h 137"/>
                <a:gd name="T14" fmla="*/ 72 w 89"/>
                <a:gd name="T15" fmla="*/ 38 h 137"/>
                <a:gd name="T16" fmla="*/ 65 w 89"/>
                <a:gd name="T17" fmla="*/ 30 h 137"/>
                <a:gd name="T18" fmla="*/ 57 w 89"/>
                <a:gd name="T19" fmla="*/ 38 h 137"/>
                <a:gd name="T20" fmla="*/ 57 w 89"/>
                <a:gd name="T21" fmla="*/ 44 h 137"/>
                <a:gd name="T22" fmla="*/ 55 w 89"/>
                <a:gd name="T23" fmla="*/ 43 h 137"/>
                <a:gd name="T24" fmla="*/ 55 w 89"/>
                <a:gd name="T25" fmla="*/ 31 h 137"/>
                <a:gd name="T26" fmla="*/ 48 w 89"/>
                <a:gd name="T27" fmla="*/ 24 h 137"/>
                <a:gd name="T28" fmla="*/ 41 w 89"/>
                <a:gd name="T29" fmla="*/ 31 h 137"/>
                <a:gd name="T30" fmla="*/ 41 w 89"/>
                <a:gd name="T31" fmla="*/ 41 h 137"/>
                <a:gd name="T32" fmla="*/ 39 w 89"/>
                <a:gd name="T33" fmla="*/ 41 h 137"/>
                <a:gd name="T34" fmla="*/ 39 w 89"/>
                <a:gd name="T35" fmla="*/ 7 h 137"/>
                <a:gd name="T36" fmla="*/ 32 w 89"/>
                <a:gd name="T37" fmla="*/ 0 h 137"/>
                <a:gd name="T38" fmla="*/ 24 w 89"/>
                <a:gd name="T39" fmla="*/ 7 h 137"/>
                <a:gd name="T40" fmla="*/ 24 w 89"/>
                <a:gd name="T41" fmla="*/ 67 h 137"/>
                <a:gd name="T42" fmla="*/ 22 w 89"/>
                <a:gd name="T43" fmla="*/ 56 h 137"/>
                <a:gd name="T44" fmla="*/ 8 w 89"/>
                <a:gd name="T45" fmla="*/ 40 h 137"/>
                <a:gd name="T46" fmla="*/ 1 w 89"/>
                <a:gd name="T47" fmla="*/ 47 h 137"/>
                <a:gd name="T48" fmla="*/ 8 w 89"/>
                <a:gd name="T49" fmla="*/ 73 h 137"/>
                <a:gd name="T50" fmla="*/ 20 w 89"/>
                <a:gd name="T51" fmla="*/ 98 h 137"/>
                <a:gd name="T52" fmla="*/ 22 w 89"/>
                <a:gd name="T53" fmla="*/ 101 h 137"/>
                <a:gd name="T54" fmla="*/ 32 w 89"/>
                <a:gd name="T55" fmla="*/ 111 h 137"/>
                <a:gd name="T56" fmla="*/ 32 w 89"/>
                <a:gd name="T57" fmla="*/ 137 h 137"/>
                <a:gd name="T58" fmla="*/ 81 w 89"/>
                <a:gd name="T59" fmla="*/ 137 h 137"/>
                <a:gd name="T60" fmla="*/ 81 w 89"/>
                <a:gd name="T61" fmla="*/ 111 h 137"/>
                <a:gd name="T62" fmla="*/ 88 w 89"/>
                <a:gd name="T63" fmla="*/ 91 h 137"/>
                <a:gd name="T64" fmla="*/ 88 w 89"/>
                <a:gd name="T65" fmla="*/ 73 h 137"/>
                <a:gd name="T66" fmla="*/ 88 w 89"/>
                <a:gd name="T67" fmla="*/ 72 h 137"/>
                <a:gd name="T68" fmla="*/ 88 w 89"/>
                <a:gd name="T69" fmla="*/ 7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 h="137">
                  <a:moveTo>
                    <a:pt x="88" y="72"/>
                  </a:moveTo>
                  <a:cubicBezTo>
                    <a:pt x="89" y="71"/>
                    <a:pt x="88" y="70"/>
                    <a:pt x="88" y="69"/>
                  </a:cubicBezTo>
                  <a:cubicBezTo>
                    <a:pt x="88" y="48"/>
                    <a:pt x="88" y="48"/>
                    <a:pt x="88" y="48"/>
                  </a:cubicBezTo>
                  <a:cubicBezTo>
                    <a:pt x="88" y="44"/>
                    <a:pt x="85" y="40"/>
                    <a:pt x="81" y="40"/>
                  </a:cubicBezTo>
                  <a:cubicBezTo>
                    <a:pt x="77" y="40"/>
                    <a:pt x="74" y="44"/>
                    <a:pt x="74" y="48"/>
                  </a:cubicBezTo>
                  <a:cubicBezTo>
                    <a:pt x="74" y="49"/>
                    <a:pt x="74" y="49"/>
                    <a:pt x="74" y="49"/>
                  </a:cubicBezTo>
                  <a:cubicBezTo>
                    <a:pt x="73" y="49"/>
                    <a:pt x="73" y="49"/>
                    <a:pt x="72" y="49"/>
                  </a:cubicBezTo>
                  <a:cubicBezTo>
                    <a:pt x="72" y="38"/>
                    <a:pt x="72" y="38"/>
                    <a:pt x="72" y="38"/>
                  </a:cubicBezTo>
                  <a:cubicBezTo>
                    <a:pt x="72" y="34"/>
                    <a:pt x="69" y="30"/>
                    <a:pt x="65" y="30"/>
                  </a:cubicBezTo>
                  <a:cubicBezTo>
                    <a:pt x="61" y="30"/>
                    <a:pt x="57" y="34"/>
                    <a:pt x="57" y="38"/>
                  </a:cubicBezTo>
                  <a:cubicBezTo>
                    <a:pt x="57" y="44"/>
                    <a:pt x="57" y="44"/>
                    <a:pt x="57" y="44"/>
                  </a:cubicBezTo>
                  <a:cubicBezTo>
                    <a:pt x="57" y="44"/>
                    <a:pt x="56" y="44"/>
                    <a:pt x="55" y="43"/>
                  </a:cubicBezTo>
                  <a:cubicBezTo>
                    <a:pt x="55" y="31"/>
                    <a:pt x="55" y="31"/>
                    <a:pt x="55" y="31"/>
                  </a:cubicBezTo>
                  <a:cubicBezTo>
                    <a:pt x="55" y="27"/>
                    <a:pt x="52" y="24"/>
                    <a:pt x="48" y="24"/>
                  </a:cubicBezTo>
                  <a:cubicBezTo>
                    <a:pt x="44" y="24"/>
                    <a:pt x="41" y="27"/>
                    <a:pt x="41" y="31"/>
                  </a:cubicBezTo>
                  <a:cubicBezTo>
                    <a:pt x="41" y="41"/>
                    <a:pt x="41" y="41"/>
                    <a:pt x="41" y="41"/>
                  </a:cubicBezTo>
                  <a:cubicBezTo>
                    <a:pt x="40" y="41"/>
                    <a:pt x="40" y="41"/>
                    <a:pt x="39" y="41"/>
                  </a:cubicBezTo>
                  <a:cubicBezTo>
                    <a:pt x="39" y="7"/>
                    <a:pt x="39" y="7"/>
                    <a:pt x="39" y="7"/>
                  </a:cubicBezTo>
                  <a:cubicBezTo>
                    <a:pt x="39" y="3"/>
                    <a:pt x="36" y="0"/>
                    <a:pt x="32" y="0"/>
                  </a:cubicBezTo>
                  <a:cubicBezTo>
                    <a:pt x="28" y="0"/>
                    <a:pt x="24" y="3"/>
                    <a:pt x="24" y="7"/>
                  </a:cubicBezTo>
                  <a:cubicBezTo>
                    <a:pt x="24" y="67"/>
                    <a:pt x="24" y="67"/>
                    <a:pt x="24" y="67"/>
                  </a:cubicBezTo>
                  <a:cubicBezTo>
                    <a:pt x="23" y="64"/>
                    <a:pt x="23" y="60"/>
                    <a:pt x="22" y="56"/>
                  </a:cubicBezTo>
                  <a:cubicBezTo>
                    <a:pt x="19" y="44"/>
                    <a:pt x="12" y="39"/>
                    <a:pt x="8" y="40"/>
                  </a:cubicBezTo>
                  <a:cubicBezTo>
                    <a:pt x="7" y="41"/>
                    <a:pt x="0" y="43"/>
                    <a:pt x="1" y="47"/>
                  </a:cubicBezTo>
                  <a:cubicBezTo>
                    <a:pt x="2" y="49"/>
                    <a:pt x="7" y="61"/>
                    <a:pt x="8" y="73"/>
                  </a:cubicBezTo>
                  <a:cubicBezTo>
                    <a:pt x="8" y="82"/>
                    <a:pt x="14" y="91"/>
                    <a:pt x="20" y="98"/>
                  </a:cubicBezTo>
                  <a:cubicBezTo>
                    <a:pt x="21" y="99"/>
                    <a:pt x="21" y="100"/>
                    <a:pt x="22" y="101"/>
                  </a:cubicBezTo>
                  <a:cubicBezTo>
                    <a:pt x="32" y="111"/>
                    <a:pt x="32" y="111"/>
                    <a:pt x="32" y="111"/>
                  </a:cubicBezTo>
                  <a:cubicBezTo>
                    <a:pt x="32" y="137"/>
                    <a:pt x="32" y="137"/>
                    <a:pt x="32" y="137"/>
                  </a:cubicBezTo>
                  <a:cubicBezTo>
                    <a:pt x="81" y="137"/>
                    <a:pt x="81" y="137"/>
                    <a:pt x="81" y="137"/>
                  </a:cubicBezTo>
                  <a:cubicBezTo>
                    <a:pt x="81" y="111"/>
                    <a:pt x="81" y="111"/>
                    <a:pt x="81" y="111"/>
                  </a:cubicBezTo>
                  <a:cubicBezTo>
                    <a:pt x="85" y="105"/>
                    <a:pt x="87" y="98"/>
                    <a:pt x="88" y="91"/>
                  </a:cubicBezTo>
                  <a:cubicBezTo>
                    <a:pt x="88" y="85"/>
                    <a:pt x="88" y="79"/>
                    <a:pt x="88" y="73"/>
                  </a:cubicBezTo>
                  <a:cubicBezTo>
                    <a:pt x="88" y="72"/>
                    <a:pt x="88" y="72"/>
                    <a:pt x="88" y="72"/>
                  </a:cubicBezTo>
                  <a:cubicBezTo>
                    <a:pt x="88" y="72"/>
                    <a:pt x="88" y="72"/>
                    <a:pt x="88" y="7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0" name="组合 19"/>
          <p:cNvGrpSpPr/>
          <p:nvPr/>
        </p:nvGrpSpPr>
        <p:grpSpPr>
          <a:xfrm>
            <a:off x="7912651" y="3733557"/>
            <a:ext cx="781184" cy="739970"/>
            <a:chOff x="7181130" y="3241186"/>
            <a:chExt cx="486104" cy="452962"/>
          </a:xfrm>
          <a:solidFill>
            <a:schemeClr val="bg1">
              <a:lumMod val="95000"/>
            </a:schemeClr>
          </a:solidFill>
        </p:grpSpPr>
        <p:sp>
          <p:nvSpPr>
            <p:cNvPr id="21" name="Freeform 143"/>
            <p:cNvSpPr>
              <a:spLocks/>
            </p:cNvSpPr>
            <p:nvPr/>
          </p:nvSpPr>
          <p:spPr bwMode="auto">
            <a:xfrm>
              <a:off x="7244655" y="3324045"/>
              <a:ext cx="120145" cy="120145"/>
            </a:xfrm>
            <a:custGeom>
              <a:avLst/>
              <a:gdLst>
                <a:gd name="T0" fmla="*/ 0 w 44"/>
                <a:gd name="T1" fmla="*/ 22 h 44"/>
                <a:gd name="T2" fmla="*/ 22 w 44"/>
                <a:gd name="T3" fmla="*/ 44 h 44"/>
                <a:gd name="T4" fmla="*/ 44 w 44"/>
                <a:gd name="T5" fmla="*/ 25 h 44"/>
                <a:gd name="T6" fmla="*/ 19 w 44"/>
                <a:gd name="T7" fmla="*/ 25 h 44"/>
                <a:gd name="T8" fmla="*/ 19 w 44"/>
                <a:gd name="T9" fmla="*/ 0 h 44"/>
                <a:gd name="T10" fmla="*/ 0 w 44"/>
                <a:gd name="T11" fmla="*/ 22 h 44"/>
              </a:gdLst>
              <a:ahLst/>
              <a:cxnLst>
                <a:cxn ang="0">
                  <a:pos x="T0" y="T1"/>
                </a:cxn>
                <a:cxn ang="0">
                  <a:pos x="T2" y="T3"/>
                </a:cxn>
                <a:cxn ang="0">
                  <a:pos x="T4" y="T5"/>
                </a:cxn>
                <a:cxn ang="0">
                  <a:pos x="T6" y="T7"/>
                </a:cxn>
                <a:cxn ang="0">
                  <a:pos x="T8" y="T9"/>
                </a:cxn>
                <a:cxn ang="0">
                  <a:pos x="T10" y="T11"/>
                </a:cxn>
              </a:cxnLst>
              <a:rect l="0" t="0" r="r" b="b"/>
              <a:pathLst>
                <a:path w="44" h="44">
                  <a:moveTo>
                    <a:pt x="0" y="22"/>
                  </a:moveTo>
                  <a:cubicBezTo>
                    <a:pt x="0" y="34"/>
                    <a:pt x="10" y="44"/>
                    <a:pt x="22" y="44"/>
                  </a:cubicBezTo>
                  <a:cubicBezTo>
                    <a:pt x="33" y="44"/>
                    <a:pt x="43" y="36"/>
                    <a:pt x="44" y="25"/>
                  </a:cubicBezTo>
                  <a:cubicBezTo>
                    <a:pt x="19" y="25"/>
                    <a:pt x="19" y="25"/>
                    <a:pt x="19" y="25"/>
                  </a:cubicBezTo>
                  <a:cubicBezTo>
                    <a:pt x="19" y="0"/>
                    <a:pt x="19" y="0"/>
                    <a:pt x="19" y="0"/>
                  </a:cubicBezTo>
                  <a:cubicBezTo>
                    <a:pt x="8" y="2"/>
                    <a:pt x="0" y="11"/>
                    <a:pt x="0" y="2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144"/>
            <p:cNvSpPr>
              <a:spLocks noEditPoints="1"/>
            </p:cNvSpPr>
            <p:nvPr/>
          </p:nvSpPr>
          <p:spPr bwMode="auto">
            <a:xfrm>
              <a:off x="7305418" y="3324045"/>
              <a:ext cx="59382" cy="59382"/>
            </a:xfrm>
            <a:custGeom>
              <a:avLst/>
              <a:gdLst>
                <a:gd name="T0" fmla="*/ 0 w 22"/>
                <a:gd name="T1" fmla="*/ 0 h 22"/>
                <a:gd name="T2" fmla="*/ 0 w 22"/>
                <a:gd name="T3" fmla="*/ 0 h 22"/>
                <a:gd name="T4" fmla="*/ 0 w 22"/>
                <a:gd name="T5" fmla="*/ 22 h 22"/>
                <a:gd name="T6" fmla="*/ 22 w 22"/>
                <a:gd name="T7" fmla="*/ 22 h 22"/>
                <a:gd name="T8" fmla="*/ 0 w 22"/>
                <a:gd name="T9" fmla="*/ 0 h 22"/>
                <a:gd name="T10" fmla="*/ 2 w 22"/>
                <a:gd name="T11" fmla="*/ 3 h 22"/>
                <a:gd name="T12" fmla="*/ 19 w 22"/>
                <a:gd name="T13" fmla="*/ 20 h 22"/>
                <a:gd name="T14" fmla="*/ 2 w 22"/>
                <a:gd name="T15" fmla="*/ 20 h 22"/>
                <a:gd name="T16" fmla="*/ 2 w 22"/>
                <a:gd name="T17"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0" y="0"/>
                  </a:moveTo>
                  <a:cubicBezTo>
                    <a:pt x="0" y="0"/>
                    <a:pt x="0" y="0"/>
                    <a:pt x="0" y="0"/>
                  </a:cubicBezTo>
                  <a:cubicBezTo>
                    <a:pt x="0" y="22"/>
                    <a:pt x="0" y="22"/>
                    <a:pt x="0" y="22"/>
                  </a:cubicBezTo>
                  <a:cubicBezTo>
                    <a:pt x="22" y="22"/>
                    <a:pt x="22" y="22"/>
                    <a:pt x="22" y="22"/>
                  </a:cubicBezTo>
                  <a:cubicBezTo>
                    <a:pt x="22" y="10"/>
                    <a:pt x="12" y="0"/>
                    <a:pt x="0" y="0"/>
                  </a:cubicBezTo>
                  <a:close/>
                  <a:moveTo>
                    <a:pt x="2" y="3"/>
                  </a:moveTo>
                  <a:cubicBezTo>
                    <a:pt x="11" y="4"/>
                    <a:pt x="18" y="11"/>
                    <a:pt x="19" y="20"/>
                  </a:cubicBezTo>
                  <a:cubicBezTo>
                    <a:pt x="2" y="20"/>
                    <a:pt x="2" y="20"/>
                    <a:pt x="2" y="20"/>
                  </a:cubicBezTo>
                  <a:lnTo>
                    <a:pt x="2" y="3"/>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145"/>
            <p:cNvSpPr>
              <a:spLocks/>
            </p:cNvSpPr>
            <p:nvPr/>
          </p:nvSpPr>
          <p:spPr bwMode="auto">
            <a:xfrm>
              <a:off x="7392419" y="3364094"/>
              <a:ext cx="110478" cy="13810"/>
            </a:xfrm>
            <a:custGeom>
              <a:avLst/>
              <a:gdLst>
                <a:gd name="T0" fmla="*/ 0 w 80"/>
                <a:gd name="T1" fmla="*/ 6 h 10"/>
                <a:gd name="T2" fmla="*/ 30 w 80"/>
                <a:gd name="T3" fmla="*/ 10 h 10"/>
                <a:gd name="T4" fmla="*/ 72 w 80"/>
                <a:gd name="T5" fmla="*/ 10 h 10"/>
                <a:gd name="T6" fmla="*/ 80 w 80"/>
                <a:gd name="T7" fmla="*/ 0 h 10"/>
                <a:gd name="T8" fmla="*/ 0 w 80"/>
                <a:gd name="T9" fmla="*/ 0 h 10"/>
                <a:gd name="T10" fmla="*/ 0 w 80"/>
                <a:gd name="T11" fmla="*/ 6 h 10"/>
              </a:gdLst>
              <a:ahLst/>
              <a:cxnLst>
                <a:cxn ang="0">
                  <a:pos x="T0" y="T1"/>
                </a:cxn>
                <a:cxn ang="0">
                  <a:pos x="T2" y="T3"/>
                </a:cxn>
                <a:cxn ang="0">
                  <a:pos x="T4" y="T5"/>
                </a:cxn>
                <a:cxn ang="0">
                  <a:pos x="T6" y="T7"/>
                </a:cxn>
                <a:cxn ang="0">
                  <a:pos x="T8" y="T9"/>
                </a:cxn>
                <a:cxn ang="0">
                  <a:pos x="T10" y="T11"/>
                </a:cxn>
              </a:cxnLst>
              <a:rect l="0" t="0" r="r" b="b"/>
              <a:pathLst>
                <a:path w="80" h="10">
                  <a:moveTo>
                    <a:pt x="0" y="6"/>
                  </a:moveTo>
                  <a:lnTo>
                    <a:pt x="30" y="10"/>
                  </a:lnTo>
                  <a:lnTo>
                    <a:pt x="72" y="10"/>
                  </a:lnTo>
                  <a:lnTo>
                    <a:pt x="80" y="0"/>
                  </a:lnTo>
                  <a:lnTo>
                    <a:pt x="0" y="0"/>
                  </a:lnTo>
                  <a:lnTo>
                    <a:pt x="0" y="6"/>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146"/>
            <p:cNvSpPr>
              <a:spLocks/>
            </p:cNvSpPr>
            <p:nvPr/>
          </p:nvSpPr>
          <p:spPr bwMode="auto">
            <a:xfrm>
              <a:off x="7392419" y="3336474"/>
              <a:ext cx="145003" cy="13810"/>
            </a:xfrm>
            <a:custGeom>
              <a:avLst/>
              <a:gdLst>
                <a:gd name="T0" fmla="*/ 0 w 53"/>
                <a:gd name="T1" fmla="*/ 0 h 5"/>
                <a:gd name="T2" fmla="*/ 0 w 53"/>
                <a:gd name="T3" fmla="*/ 5 h 5"/>
                <a:gd name="T4" fmla="*/ 53 w 53"/>
                <a:gd name="T5" fmla="*/ 5 h 5"/>
                <a:gd name="T6" fmla="*/ 50 w 53"/>
                <a:gd name="T7" fmla="*/ 0 h 5"/>
                <a:gd name="T8" fmla="*/ 0 w 53"/>
                <a:gd name="T9" fmla="*/ 0 h 5"/>
              </a:gdLst>
              <a:ahLst/>
              <a:cxnLst>
                <a:cxn ang="0">
                  <a:pos x="T0" y="T1"/>
                </a:cxn>
                <a:cxn ang="0">
                  <a:pos x="T2" y="T3"/>
                </a:cxn>
                <a:cxn ang="0">
                  <a:pos x="T4" y="T5"/>
                </a:cxn>
                <a:cxn ang="0">
                  <a:pos x="T6" y="T7"/>
                </a:cxn>
                <a:cxn ang="0">
                  <a:pos x="T8" y="T9"/>
                </a:cxn>
              </a:cxnLst>
              <a:rect l="0" t="0" r="r" b="b"/>
              <a:pathLst>
                <a:path w="53" h="5">
                  <a:moveTo>
                    <a:pt x="0" y="0"/>
                  </a:moveTo>
                  <a:cubicBezTo>
                    <a:pt x="0" y="5"/>
                    <a:pt x="0" y="5"/>
                    <a:pt x="0" y="5"/>
                  </a:cubicBezTo>
                  <a:cubicBezTo>
                    <a:pt x="53" y="5"/>
                    <a:pt x="53" y="5"/>
                    <a:pt x="53" y="5"/>
                  </a:cubicBezTo>
                  <a:cubicBezTo>
                    <a:pt x="52" y="4"/>
                    <a:pt x="51" y="2"/>
                    <a:pt x="50"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147"/>
            <p:cNvSpPr>
              <a:spLocks/>
            </p:cNvSpPr>
            <p:nvPr/>
          </p:nvSpPr>
          <p:spPr bwMode="auto">
            <a:xfrm>
              <a:off x="7181130" y="3241186"/>
              <a:ext cx="486104" cy="249957"/>
            </a:xfrm>
            <a:custGeom>
              <a:avLst/>
              <a:gdLst>
                <a:gd name="T0" fmla="*/ 0 w 177"/>
                <a:gd name="T1" fmla="*/ 0 h 91"/>
                <a:gd name="T2" fmla="*/ 0 w 177"/>
                <a:gd name="T3" fmla="*/ 20 h 91"/>
                <a:gd name="T4" fmla="*/ 9 w 177"/>
                <a:gd name="T5" fmla="*/ 20 h 91"/>
                <a:gd name="T6" fmla="*/ 9 w 177"/>
                <a:gd name="T7" fmla="*/ 91 h 91"/>
                <a:gd name="T8" fmla="*/ 116 w 177"/>
                <a:gd name="T9" fmla="*/ 91 h 91"/>
                <a:gd name="T10" fmla="*/ 117 w 177"/>
                <a:gd name="T11" fmla="*/ 85 h 91"/>
                <a:gd name="T12" fmla="*/ 14 w 177"/>
                <a:gd name="T13" fmla="*/ 85 h 91"/>
                <a:gd name="T14" fmla="*/ 14 w 177"/>
                <a:gd name="T15" fmla="*/ 20 h 91"/>
                <a:gd name="T16" fmla="*/ 126 w 177"/>
                <a:gd name="T17" fmla="*/ 20 h 91"/>
                <a:gd name="T18" fmla="*/ 141 w 177"/>
                <a:gd name="T19" fmla="*/ 8 h 91"/>
                <a:gd name="T20" fmla="*/ 156 w 177"/>
                <a:gd name="T21" fmla="*/ 20 h 91"/>
                <a:gd name="T22" fmla="*/ 163 w 177"/>
                <a:gd name="T23" fmla="*/ 20 h 91"/>
                <a:gd name="T24" fmla="*/ 163 w 177"/>
                <a:gd name="T25" fmla="*/ 42 h 91"/>
                <a:gd name="T26" fmla="*/ 168 w 177"/>
                <a:gd name="T27" fmla="*/ 48 h 91"/>
                <a:gd name="T28" fmla="*/ 168 w 177"/>
                <a:gd name="T29" fmla="*/ 20 h 91"/>
                <a:gd name="T30" fmla="*/ 177 w 177"/>
                <a:gd name="T31" fmla="*/ 20 h 91"/>
                <a:gd name="T32" fmla="*/ 177 w 177"/>
                <a:gd name="T33" fmla="*/ 0 h 91"/>
                <a:gd name="T34" fmla="*/ 0 w 177"/>
                <a:gd name="T3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7" h="91">
                  <a:moveTo>
                    <a:pt x="0" y="0"/>
                  </a:moveTo>
                  <a:cubicBezTo>
                    <a:pt x="0" y="20"/>
                    <a:pt x="0" y="20"/>
                    <a:pt x="0" y="20"/>
                  </a:cubicBezTo>
                  <a:cubicBezTo>
                    <a:pt x="9" y="20"/>
                    <a:pt x="9" y="20"/>
                    <a:pt x="9" y="20"/>
                  </a:cubicBezTo>
                  <a:cubicBezTo>
                    <a:pt x="9" y="91"/>
                    <a:pt x="9" y="91"/>
                    <a:pt x="9" y="91"/>
                  </a:cubicBezTo>
                  <a:cubicBezTo>
                    <a:pt x="116" y="91"/>
                    <a:pt x="116" y="91"/>
                    <a:pt x="116" y="91"/>
                  </a:cubicBezTo>
                  <a:cubicBezTo>
                    <a:pt x="117" y="89"/>
                    <a:pt x="117" y="87"/>
                    <a:pt x="117" y="85"/>
                  </a:cubicBezTo>
                  <a:cubicBezTo>
                    <a:pt x="14" y="85"/>
                    <a:pt x="14" y="85"/>
                    <a:pt x="14" y="85"/>
                  </a:cubicBezTo>
                  <a:cubicBezTo>
                    <a:pt x="14" y="20"/>
                    <a:pt x="14" y="20"/>
                    <a:pt x="14" y="20"/>
                  </a:cubicBezTo>
                  <a:cubicBezTo>
                    <a:pt x="126" y="20"/>
                    <a:pt x="126" y="20"/>
                    <a:pt x="126" y="20"/>
                  </a:cubicBezTo>
                  <a:cubicBezTo>
                    <a:pt x="128" y="13"/>
                    <a:pt x="134" y="8"/>
                    <a:pt x="141" y="8"/>
                  </a:cubicBezTo>
                  <a:cubicBezTo>
                    <a:pt x="148" y="8"/>
                    <a:pt x="154" y="13"/>
                    <a:pt x="156" y="20"/>
                  </a:cubicBezTo>
                  <a:cubicBezTo>
                    <a:pt x="163" y="20"/>
                    <a:pt x="163" y="20"/>
                    <a:pt x="163" y="20"/>
                  </a:cubicBezTo>
                  <a:cubicBezTo>
                    <a:pt x="163" y="42"/>
                    <a:pt x="163" y="42"/>
                    <a:pt x="163" y="42"/>
                  </a:cubicBezTo>
                  <a:cubicBezTo>
                    <a:pt x="165" y="43"/>
                    <a:pt x="167" y="45"/>
                    <a:pt x="168" y="48"/>
                  </a:cubicBezTo>
                  <a:cubicBezTo>
                    <a:pt x="168" y="20"/>
                    <a:pt x="168" y="20"/>
                    <a:pt x="168" y="20"/>
                  </a:cubicBezTo>
                  <a:cubicBezTo>
                    <a:pt x="177" y="20"/>
                    <a:pt x="177" y="20"/>
                    <a:pt x="177" y="20"/>
                  </a:cubicBezTo>
                  <a:cubicBezTo>
                    <a:pt x="177" y="0"/>
                    <a:pt x="177" y="0"/>
                    <a:pt x="177"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Oval 148"/>
            <p:cNvSpPr>
              <a:spLocks noChangeArrowheads="1"/>
            </p:cNvSpPr>
            <p:nvPr/>
          </p:nvSpPr>
          <p:spPr bwMode="auto">
            <a:xfrm>
              <a:off x="7534660" y="3274330"/>
              <a:ext cx="66287" cy="7871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149"/>
            <p:cNvSpPr>
              <a:spLocks/>
            </p:cNvSpPr>
            <p:nvPr/>
          </p:nvSpPr>
          <p:spPr bwMode="auto">
            <a:xfrm>
              <a:off x="7395181" y="3358570"/>
              <a:ext cx="249957" cy="335578"/>
            </a:xfrm>
            <a:custGeom>
              <a:avLst/>
              <a:gdLst>
                <a:gd name="T0" fmla="*/ 80 w 91"/>
                <a:gd name="T1" fmla="*/ 2 h 122"/>
                <a:gd name="T2" fmla="*/ 79 w 91"/>
                <a:gd name="T3" fmla="*/ 2 h 122"/>
                <a:gd name="T4" fmla="*/ 79 w 91"/>
                <a:gd name="T5" fmla="*/ 2 h 122"/>
                <a:gd name="T6" fmla="*/ 73 w 91"/>
                <a:gd name="T7" fmla="*/ 1 h 122"/>
                <a:gd name="T8" fmla="*/ 73 w 91"/>
                <a:gd name="T9" fmla="*/ 2 h 122"/>
                <a:gd name="T10" fmla="*/ 78 w 91"/>
                <a:gd name="T11" fmla="*/ 6 h 122"/>
                <a:gd name="T12" fmla="*/ 72 w 91"/>
                <a:gd name="T13" fmla="*/ 9 h 122"/>
                <a:gd name="T14" fmla="*/ 75 w 91"/>
                <a:gd name="T15" fmla="*/ 14 h 122"/>
                <a:gd name="T16" fmla="*/ 67 w 91"/>
                <a:gd name="T17" fmla="*/ 31 h 122"/>
                <a:gd name="T18" fmla="*/ 66 w 91"/>
                <a:gd name="T19" fmla="*/ 7 h 122"/>
                <a:gd name="T20" fmla="*/ 67 w 91"/>
                <a:gd name="T21" fmla="*/ 6 h 122"/>
                <a:gd name="T22" fmla="*/ 65 w 91"/>
                <a:gd name="T23" fmla="*/ 0 h 122"/>
                <a:gd name="T24" fmla="*/ 61 w 91"/>
                <a:gd name="T25" fmla="*/ 0 h 122"/>
                <a:gd name="T26" fmla="*/ 59 w 91"/>
                <a:gd name="T27" fmla="*/ 6 h 122"/>
                <a:gd name="T28" fmla="*/ 60 w 91"/>
                <a:gd name="T29" fmla="*/ 7 h 122"/>
                <a:gd name="T30" fmla="*/ 59 w 91"/>
                <a:gd name="T31" fmla="*/ 31 h 122"/>
                <a:gd name="T32" fmla="*/ 51 w 91"/>
                <a:gd name="T33" fmla="*/ 14 h 122"/>
                <a:gd name="T34" fmla="*/ 54 w 91"/>
                <a:gd name="T35" fmla="*/ 9 h 122"/>
                <a:gd name="T36" fmla="*/ 48 w 91"/>
                <a:gd name="T37" fmla="*/ 6 h 122"/>
                <a:gd name="T38" fmla="*/ 53 w 91"/>
                <a:gd name="T39" fmla="*/ 2 h 122"/>
                <a:gd name="T40" fmla="*/ 53 w 91"/>
                <a:gd name="T41" fmla="*/ 1 h 122"/>
                <a:gd name="T42" fmla="*/ 49 w 91"/>
                <a:gd name="T43" fmla="*/ 2 h 122"/>
                <a:gd name="T44" fmla="*/ 47 w 91"/>
                <a:gd name="T45" fmla="*/ 2 h 122"/>
                <a:gd name="T46" fmla="*/ 47 w 91"/>
                <a:gd name="T47" fmla="*/ 2 h 122"/>
                <a:gd name="T48" fmla="*/ 46 w 91"/>
                <a:gd name="T49" fmla="*/ 2 h 122"/>
                <a:gd name="T50" fmla="*/ 44 w 91"/>
                <a:gd name="T51" fmla="*/ 4 h 122"/>
                <a:gd name="T52" fmla="*/ 34 w 91"/>
                <a:gd name="T53" fmla="*/ 13 h 122"/>
                <a:gd name="T54" fmla="*/ 34 w 91"/>
                <a:gd name="T55" fmla="*/ 14 h 122"/>
                <a:gd name="T56" fmla="*/ 29 w 91"/>
                <a:gd name="T57" fmla="*/ 13 h 122"/>
                <a:gd name="T58" fmla="*/ 2 w 91"/>
                <a:gd name="T59" fmla="*/ 9 h 122"/>
                <a:gd name="T60" fmla="*/ 0 w 91"/>
                <a:gd name="T61" fmla="*/ 26 h 122"/>
                <a:gd name="T62" fmla="*/ 27 w 91"/>
                <a:gd name="T63" fmla="*/ 28 h 122"/>
                <a:gd name="T64" fmla="*/ 34 w 91"/>
                <a:gd name="T65" fmla="*/ 29 h 122"/>
                <a:gd name="T66" fmla="*/ 35 w 91"/>
                <a:gd name="T67" fmla="*/ 29 h 122"/>
                <a:gd name="T68" fmla="*/ 36 w 91"/>
                <a:gd name="T69" fmla="*/ 29 h 122"/>
                <a:gd name="T70" fmla="*/ 43 w 91"/>
                <a:gd name="T71" fmla="*/ 26 h 122"/>
                <a:gd name="T72" fmla="*/ 43 w 91"/>
                <a:gd name="T73" fmla="*/ 25 h 122"/>
                <a:gd name="T74" fmla="*/ 42 w 91"/>
                <a:gd name="T75" fmla="*/ 65 h 122"/>
                <a:gd name="T76" fmla="*/ 42 w 91"/>
                <a:gd name="T77" fmla="*/ 65 h 122"/>
                <a:gd name="T78" fmla="*/ 44 w 91"/>
                <a:gd name="T79" fmla="*/ 65 h 122"/>
                <a:gd name="T80" fmla="*/ 46 w 91"/>
                <a:gd name="T81" fmla="*/ 122 h 122"/>
                <a:gd name="T82" fmla="*/ 62 w 91"/>
                <a:gd name="T83" fmla="*/ 122 h 122"/>
                <a:gd name="T84" fmla="*/ 62 w 91"/>
                <a:gd name="T85" fmla="*/ 65 h 122"/>
                <a:gd name="T86" fmla="*/ 64 w 91"/>
                <a:gd name="T87" fmla="*/ 65 h 122"/>
                <a:gd name="T88" fmla="*/ 66 w 91"/>
                <a:gd name="T89" fmla="*/ 122 h 122"/>
                <a:gd name="T90" fmla="*/ 82 w 91"/>
                <a:gd name="T91" fmla="*/ 122 h 122"/>
                <a:gd name="T92" fmla="*/ 82 w 91"/>
                <a:gd name="T93" fmla="*/ 65 h 122"/>
                <a:gd name="T94" fmla="*/ 84 w 91"/>
                <a:gd name="T95" fmla="*/ 65 h 122"/>
                <a:gd name="T96" fmla="*/ 84 w 91"/>
                <a:gd name="T97" fmla="*/ 65 h 122"/>
                <a:gd name="T98" fmla="*/ 91 w 91"/>
                <a:gd name="T99" fmla="*/ 64 h 122"/>
                <a:gd name="T100" fmla="*/ 87 w 91"/>
                <a:gd name="T101" fmla="*/ 9 h 122"/>
                <a:gd name="T102" fmla="*/ 80 w 91"/>
                <a:gd name="T103"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 h="122">
                  <a:moveTo>
                    <a:pt x="80" y="2"/>
                  </a:moveTo>
                  <a:cubicBezTo>
                    <a:pt x="79" y="2"/>
                    <a:pt x="79" y="2"/>
                    <a:pt x="79" y="2"/>
                  </a:cubicBezTo>
                  <a:cubicBezTo>
                    <a:pt x="79" y="2"/>
                    <a:pt x="79" y="2"/>
                    <a:pt x="79" y="2"/>
                  </a:cubicBezTo>
                  <a:cubicBezTo>
                    <a:pt x="77" y="2"/>
                    <a:pt x="75" y="2"/>
                    <a:pt x="73" y="1"/>
                  </a:cubicBezTo>
                  <a:cubicBezTo>
                    <a:pt x="73" y="2"/>
                    <a:pt x="73" y="2"/>
                    <a:pt x="73" y="2"/>
                  </a:cubicBezTo>
                  <a:cubicBezTo>
                    <a:pt x="78" y="6"/>
                    <a:pt x="78" y="6"/>
                    <a:pt x="78" y="6"/>
                  </a:cubicBezTo>
                  <a:cubicBezTo>
                    <a:pt x="72" y="9"/>
                    <a:pt x="72" y="9"/>
                    <a:pt x="72" y="9"/>
                  </a:cubicBezTo>
                  <a:cubicBezTo>
                    <a:pt x="75" y="14"/>
                    <a:pt x="75" y="14"/>
                    <a:pt x="75" y="14"/>
                  </a:cubicBezTo>
                  <a:cubicBezTo>
                    <a:pt x="67" y="31"/>
                    <a:pt x="67" y="31"/>
                    <a:pt x="67" y="31"/>
                  </a:cubicBezTo>
                  <a:cubicBezTo>
                    <a:pt x="66" y="7"/>
                    <a:pt x="66" y="7"/>
                    <a:pt x="66" y="7"/>
                  </a:cubicBezTo>
                  <a:cubicBezTo>
                    <a:pt x="67" y="6"/>
                    <a:pt x="67" y="6"/>
                    <a:pt x="67" y="6"/>
                  </a:cubicBezTo>
                  <a:cubicBezTo>
                    <a:pt x="65" y="0"/>
                    <a:pt x="65" y="0"/>
                    <a:pt x="65" y="0"/>
                  </a:cubicBezTo>
                  <a:cubicBezTo>
                    <a:pt x="61" y="0"/>
                    <a:pt x="61" y="0"/>
                    <a:pt x="61" y="0"/>
                  </a:cubicBezTo>
                  <a:cubicBezTo>
                    <a:pt x="59" y="6"/>
                    <a:pt x="59" y="6"/>
                    <a:pt x="59" y="6"/>
                  </a:cubicBezTo>
                  <a:cubicBezTo>
                    <a:pt x="60" y="7"/>
                    <a:pt x="60" y="7"/>
                    <a:pt x="60" y="7"/>
                  </a:cubicBezTo>
                  <a:cubicBezTo>
                    <a:pt x="59" y="31"/>
                    <a:pt x="59" y="31"/>
                    <a:pt x="59" y="31"/>
                  </a:cubicBezTo>
                  <a:cubicBezTo>
                    <a:pt x="51" y="14"/>
                    <a:pt x="51" y="14"/>
                    <a:pt x="51" y="14"/>
                  </a:cubicBezTo>
                  <a:cubicBezTo>
                    <a:pt x="54" y="9"/>
                    <a:pt x="54" y="9"/>
                    <a:pt x="54" y="9"/>
                  </a:cubicBezTo>
                  <a:cubicBezTo>
                    <a:pt x="48" y="6"/>
                    <a:pt x="48" y="6"/>
                    <a:pt x="48" y="6"/>
                  </a:cubicBezTo>
                  <a:cubicBezTo>
                    <a:pt x="53" y="2"/>
                    <a:pt x="53" y="2"/>
                    <a:pt x="53" y="2"/>
                  </a:cubicBezTo>
                  <a:cubicBezTo>
                    <a:pt x="53" y="1"/>
                    <a:pt x="53" y="1"/>
                    <a:pt x="53" y="1"/>
                  </a:cubicBezTo>
                  <a:cubicBezTo>
                    <a:pt x="52" y="2"/>
                    <a:pt x="50" y="2"/>
                    <a:pt x="49" y="2"/>
                  </a:cubicBezTo>
                  <a:cubicBezTo>
                    <a:pt x="48" y="2"/>
                    <a:pt x="48" y="2"/>
                    <a:pt x="47" y="2"/>
                  </a:cubicBezTo>
                  <a:cubicBezTo>
                    <a:pt x="47" y="2"/>
                    <a:pt x="47" y="2"/>
                    <a:pt x="47" y="2"/>
                  </a:cubicBezTo>
                  <a:cubicBezTo>
                    <a:pt x="47" y="2"/>
                    <a:pt x="47" y="2"/>
                    <a:pt x="46" y="2"/>
                  </a:cubicBezTo>
                  <a:cubicBezTo>
                    <a:pt x="45" y="3"/>
                    <a:pt x="45" y="3"/>
                    <a:pt x="44" y="4"/>
                  </a:cubicBezTo>
                  <a:cubicBezTo>
                    <a:pt x="34" y="13"/>
                    <a:pt x="34" y="13"/>
                    <a:pt x="34" y="13"/>
                  </a:cubicBezTo>
                  <a:cubicBezTo>
                    <a:pt x="34" y="14"/>
                    <a:pt x="34" y="14"/>
                    <a:pt x="34" y="14"/>
                  </a:cubicBezTo>
                  <a:cubicBezTo>
                    <a:pt x="29" y="13"/>
                    <a:pt x="29" y="13"/>
                    <a:pt x="29" y="13"/>
                  </a:cubicBezTo>
                  <a:cubicBezTo>
                    <a:pt x="2" y="9"/>
                    <a:pt x="2" y="9"/>
                    <a:pt x="2" y="9"/>
                  </a:cubicBezTo>
                  <a:cubicBezTo>
                    <a:pt x="2" y="14"/>
                    <a:pt x="1" y="20"/>
                    <a:pt x="0" y="26"/>
                  </a:cubicBezTo>
                  <a:cubicBezTo>
                    <a:pt x="27" y="28"/>
                    <a:pt x="27" y="28"/>
                    <a:pt x="27" y="28"/>
                  </a:cubicBezTo>
                  <a:cubicBezTo>
                    <a:pt x="34" y="29"/>
                    <a:pt x="34" y="29"/>
                    <a:pt x="34" y="29"/>
                  </a:cubicBezTo>
                  <a:cubicBezTo>
                    <a:pt x="35" y="29"/>
                    <a:pt x="35" y="29"/>
                    <a:pt x="35" y="29"/>
                  </a:cubicBezTo>
                  <a:cubicBezTo>
                    <a:pt x="36" y="29"/>
                    <a:pt x="36" y="29"/>
                    <a:pt x="36" y="29"/>
                  </a:cubicBezTo>
                  <a:cubicBezTo>
                    <a:pt x="36" y="28"/>
                    <a:pt x="43" y="26"/>
                    <a:pt x="43" y="26"/>
                  </a:cubicBezTo>
                  <a:cubicBezTo>
                    <a:pt x="43" y="25"/>
                    <a:pt x="43" y="25"/>
                    <a:pt x="43" y="25"/>
                  </a:cubicBezTo>
                  <a:cubicBezTo>
                    <a:pt x="43" y="38"/>
                    <a:pt x="43" y="51"/>
                    <a:pt x="42" y="65"/>
                  </a:cubicBezTo>
                  <a:cubicBezTo>
                    <a:pt x="42" y="65"/>
                    <a:pt x="42" y="65"/>
                    <a:pt x="42" y="65"/>
                  </a:cubicBezTo>
                  <a:cubicBezTo>
                    <a:pt x="43" y="65"/>
                    <a:pt x="44" y="65"/>
                    <a:pt x="44" y="65"/>
                  </a:cubicBezTo>
                  <a:cubicBezTo>
                    <a:pt x="46" y="122"/>
                    <a:pt x="46" y="122"/>
                    <a:pt x="46" y="122"/>
                  </a:cubicBezTo>
                  <a:cubicBezTo>
                    <a:pt x="62" y="122"/>
                    <a:pt x="62" y="122"/>
                    <a:pt x="62" y="122"/>
                  </a:cubicBezTo>
                  <a:cubicBezTo>
                    <a:pt x="63" y="105"/>
                    <a:pt x="62" y="76"/>
                    <a:pt x="62" y="65"/>
                  </a:cubicBezTo>
                  <a:cubicBezTo>
                    <a:pt x="63" y="65"/>
                    <a:pt x="63" y="65"/>
                    <a:pt x="64" y="65"/>
                  </a:cubicBezTo>
                  <a:cubicBezTo>
                    <a:pt x="66" y="122"/>
                    <a:pt x="66" y="122"/>
                    <a:pt x="66" y="122"/>
                  </a:cubicBezTo>
                  <a:cubicBezTo>
                    <a:pt x="82" y="122"/>
                    <a:pt x="82" y="122"/>
                    <a:pt x="82" y="122"/>
                  </a:cubicBezTo>
                  <a:cubicBezTo>
                    <a:pt x="82" y="105"/>
                    <a:pt x="82" y="76"/>
                    <a:pt x="82" y="65"/>
                  </a:cubicBezTo>
                  <a:cubicBezTo>
                    <a:pt x="82" y="65"/>
                    <a:pt x="83" y="65"/>
                    <a:pt x="84" y="65"/>
                  </a:cubicBezTo>
                  <a:cubicBezTo>
                    <a:pt x="84" y="65"/>
                    <a:pt x="84" y="65"/>
                    <a:pt x="84" y="65"/>
                  </a:cubicBezTo>
                  <a:cubicBezTo>
                    <a:pt x="86" y="65"/>
                    <a:pt x="89" y="64"/>
                    <a:pt x="91" y="64"/>
                  </a:cubicBezTo>
                  <a:cubicBezTo>
                    <a:pt x="87" y="9"/>
                    <a:pt x="87" y="9"/>
                    <a:pt x="87" y="9"/>
                  </a:cubicBezTo>
                  <a:cubicBezTo>
                    <a:pt x="86" y="5"/>
                    <a:pt x="83" y="2"/>
                    <a:pt x="80" y="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5" name="组合 34"/>
          <p:cNvGrpSpPr/>
          <p:nvPr/>
        </p:nvGrpSpPr>
        <p:grpSpPr>
          <a:xfrm>
            <a:off x="5752347" y="3610893"/>
            <a:ext cx="972010" cy="834498"/>
            <a:chOff x="8284531" y="544136"/>
            <a:chExt cx="643536" cy="555154"/>
          </a:xfrm>
          <a:solidFill>
            <a:schemeClr val="bg1">
              <a:lumMod val="95000"/>
            </a:schemeClr>
          </a:solidFill>
        </p:grpSpPr>
        <p:sp>
          <p:nvSpPr>
            <p:cNvPr id="36" name="Oval 43"/>
            <p:cNvSpPr>
              <a:spLocks noChangeArrowheads="1"/>
            </p:cNvSpPr>
            <p:nvPr/>
          </p:nvSpPr>
          <p:spPr bwMode="auto">
            <a:xfrm>
              <a:off x="8665681" y="687758"/>
              <a:ext cx="42810" cy="53858"/>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Oval 44"/>
            <p:cNvSpPr>
              <a:spLocks noChangeArrowheads="1"/>
            </p:cNvSpPr>
            <p:nvPr/>
          </p:nvSpPr>
          <p:spPr bwMode="auto">
            <a:xfrm>
              <a:off x="8488916" y="687758"/>
              <a:ext cx="44191" cy="53858"/>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45"/>
            <p:cNvSpPr>
              <a:spLocks noEditPoints="1"/>
            </p:cNvSpPr>
            <p:nvPr/>
          </p:nvSpPr>
          <p:spPr bwMode="auto">
            <a:xfrm>
              <a:off x="8651871" y="744378"/>
              <a:ext cx="114621" cy="222337"/>
            </a:xfrm>
            <a:custGeom>
              <a:avLst/>
              <a:gdLst>
                <a:gd name="T0" fmla="*/ 3 w 42"/>
                <a:gd name="T1" fmla="*/ 48 h 81"/>
                <a:gd name="T2" fmla="*/ 6 w 42"/>
                <a:gd name="T3" fmla="*/ 47 h 81"/>
                <a:gd name="T4" fmla="*/ 2 w 42"/>
                <a:gd name="T5" fmla="*/ 5 h 81"/>
                <a:gd name="T6" fmla="*/ 1 w 42"/>
                <a:gd name="T7" fmla="*/ 1 h 81"/>
                <a:gd name="T8" fmla="*/ 2 w 42"/>
                <a:gd name="T9" fmla="*/ 1 h 81"/>
                <a:gd name="T10" fmla="*/ 2 w 42"/>
                <a:gd name="T11" fmla="*/ 1 h 81"/>
                <a:gd name="T12" fmla="*/ 6 w 42"/>
                <a:gd name="T13" fmla="*/ 1 h 81"/>
                <a:gd name="T14" fmla="*/ 6 w 42"/>
                <a:gd name="T15" fmla="*/ 1 h 81"/>
                <a:gd name="T16" fmla="*/ 3 w 42"/>
                <a:gd name="T17" fmla="*/ 4 h 81"/>
                <a:gd name="T18" fmla="*/ 7 w 42"/>
                <a:gd name="T19" fmla="*/ 6 h 81"/>
                <a:gd name="T20" fmla="*/ 5 w 42"/>
                <a:gd name="T21" fmla="*/ 9 h 81"/>
                <a:gd name="T22" fmla="*/ 10 w 42"/>
                <a:gd name="T23" fmla="*/ 20 h 81"/>
                <a:gd name="T24" fmla="*/ 11 w 42"/>
                <a:gd name="T25" fmla="*/ 4 h 81"/>
                <a:gd name="T26" fmla="*/ 10 w 42"/>
                <a:gd name="T27" fmla="*/ 4 h 81"/>
                <a:gd name="T28" fmla="*/ 11 w 42"/>
                <a:gd name="T29" fmla="*/ 0 h 81"/>
                <a:gd name="T30" fmla="*/ 14 w 42"/>
                <a:gd name="T31" fmla="*/ 0 h 81"/>
                <a:gd name="T32" fmla="*/ 15 w 42"/>
                <a:gd name="T33" fmla="*/ 4 h 81"/>
                <a:gd name="T34" fmla="*/ 15 w 42"/>
                <a:gd name="T35" fmla="*/ 4 h 81"/>
                <a:gd name="T36" fmla="*/ 15 w 42"/>
                <a:gd name="T37" fmla="*/ 20 h 81"/>
                <a:gd name="T38" fmla="*/ 21 w 42"/>
                <a:gd name="T39" fmla="*/ 9 h 81"/>
                <a:gd name="T40" fmla="*/ 19 w 42"/>
                <a:gd name="T41" fmla="*/ 6 h 81"/>
                <a:gd name="T42" fmla="*/ 23 w 42"/>
                <a:gd name="T43" fmla="*/ 4 h 81"/>
                <a:gd name="T44" fmla="*/ 19 w 42"/>
                <a:gd name="T45" fmla="*/ 1 h 81"/>
                <a:gd name="T46" fmla="*/ 19 w 42"/>
                <a:gd name="T47" fmla="*/ 1 h 81"/>
                <a:gd name="T48" fmla="*/ 23 w 42"/>
                <a:gd name="T49" fmla="*/ 1 h 81"/>
                <a:gd name="T50" fmla="*/ 24 w 42"/>
                <a:gd name="T51" fmla="*/ 1 h 81"/>
                <a:gd name="T52" fmla="*/ 27 w 42"/>
                <a:gd name="T53" fmla="*/ 3 h 81"/>
                <a:gd name="T54" fmla="*/ 40 w 42"/>
                <a:gd name="T55" fmla="*/ 17 h 81"/>
                <a:gd name="T56" fmla="*/ 40 w 42"/>
                <a:gd name="T57" fmla="*/ 17 h 81"/>
                <a:gd name="T58" fmla="*/ 40 w 42"/>
                <a:gd name="T59" fmla="*/ 17 h 81"/>
                <a:gd name="T60" fmla="*/ 41 w 42"/>
                <a:gd name="T61" fmla="*/ 23 h 81"/>
                <a:gd name="T62" fmla="*/ 41 w 42"/>
                <a:gd name="T63" fmla="*/ 23 h 81"/>
                <a:gd name="T64" fmla="*/ 41 w 42"/>
                <a:gd name="T65" fmla="*/ 23 h 81"/>
                <a:gd name="T66" fmla="*/ 41 w 42"/>
                <a:gd name="T67" fmla="*/ 23 h 81"/>
                <a:gd name="T68" fmla="*/ 41 w 42"/>
                <a:gd name="T69" fmla="*/ 23 h 81"/>
                <a:gd name="T70" fmla="*/ 41 w 42"/>
                <a:gd name="T71" fmla="*/ 24 h 81"/>
                <a:gd name="T72" fmla="*/ 40 w 42"/>
                <a:gd name="T73" fmla="*/ 25 h 81"/>
                <a:gd name="T74" fmla="*/ 39 w 42"/>
                <a:gd name="T75" fmla="*/ 27 h 81"/>
                <a:gd name="T76" fmla="*/ 37 w 42"/>
                <a:gd name="T77" fmla="*/ 32 h 81"/>
                <a:gd name="T78" fmla="*/ 32 w 42"/>
                <a:gd name="T79" fmla="*/ 40 h 81"/>
                <a:gd name="T80" fmla="*/ 26 w 42"/>
                <a:gd name="T81" fmla="*/ 37 h 81"/>
                <a:gd name="T82" fmla="*/ 26 w 42"/>
                <a:gd name="T83" fmla="*/ 43 h 81"/>
                <a:gd name="T84" fmla="*/ 26 w 42"/>
                <a:gd name="T85" fmla="*/ 43 h 81"/>
                <a:gd name="T86" fmla="*/ 25 w 42"/>
                <a:gd name="T87" fmla="*/ 43 h 81"/>
                <a:gd name="T88" fmla="*/ 24 w 42"/>
                <a:gd name="T89" fmla="*/ 81 h 81"/>
                <a:gd name="T90" fmla="*/ 13 w 42"/>
                <a:gd name="T91" fmla="*/ 81 h 81"/>
                <a:gd name="T92" fmla="*/ 13 w 42"/>
                <a:gd name="T93" fmla="*/ 43 h 81"/>
                <a:gd name="T94" fmla="*/ 12 w 42"/>
                <a:gd name="T95" fmla="*/ 43 h 81"/>
                <a:gd name="T96" fmla="*/ 11 w 42"/>
                <a:gd name="T97" fmla="*/ 81 h 81"/>
                <a:gd name="T98" fmla="*/ 0 w 42"/>
                <a:gd name="T99" fmla="*/ 81 h 81"/>
                <a:gd name="T100" fmla="*/ 0 w 42"/>
                <a:gd name="T101" fmla="*/ 48 h 81"/>
                <a:gd name="T102" fmla="*/ 3 w 42"/>
                <a:gd name="T103" fmla="*/ 48 h 81"/>
                <a:gd name="T104" fmla="*/ 26 w 42"/>
                <a:gd name="T105" fmla="*/ 29 h 81"/>
                <a:gd name="T106" fmla="*/ 27 w 42"/>
                <a:gd name="T107" fmla="*/ 26 h 81"/>
                <a:gd name="T108" fmla="*/ 30 w 42"/>
                <a:gd name="T109" fmla="*/ 22 h 81"/>
                <a:gd name="T110" fmla="*/ 31 w 42"/>
                <a:gd name="T111" fmla="*/ 21 h 81"/>
                <a:gd name="T112" fmla="*/ 26 w 42"/>
                <a:gd name="T113" fmla="*/ 15 h 81"/>
                <a:gd name="T114" fmla="*/ 26 w 42"/>
                <a:gd name="T115" fmla="*/ 2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 h="81">
                  <a:moveTo>
                    <a:pt x="3" y="48"/>
                  </a:moveTo>
                  <a:cubicBezTo>
                    <a:pt x="6" y="47"/>
                    <a:pt x="6" y="47"/>
                    <a:pt x="6" y="47"/>
                  </a:cubicBezTo>
                  <a:cubicBezTo>
                    <a:pt x="2" y="5"/>
                    <a:pt x="2" y="5"/>
                    <a:pt x="2" y="5"/>
                  </a:cubicBezTo>
                  <a:cubicBezTo>
                    <a:pt x="2" y="3"/>
                    <a:pt x="2" y="2"/>
                    <a:pt x="1" y="1"/>
                  </a:cubicBezTo>
                  <a:cubicBezTo>
                    <a:pt x="2" y="1"/>
                    <a:pt x="2" y="1"/>
                    <a:pt x="2" y="1"/>
                  </a:cubicBezTo>
                  <a:cubicBezTo>
                    <a:pt x="2" y="1"/>
                    <a:pt x="2" y="1"/>
                    <a:pt x="2" y="1"/>
                  </a:cubicBezTo>
                  <a:cubicBezTo>
                    <a:pt x="4" y="1"/>
                    <a:pt x="5" y="1"/>
                    <a:pt x="6" y="1"/>
                  </a:cubicBezTo>
                  <a:cubicBezTo>
                    <a:pt x="6" y="1"/>
                    <a:pt x="6" y="1"/>
                    <a:pt x="6" y="1"/>
                  </a:cubicBezTo>
                  <a:cubicBezTo>
                    <a:pt x="3" y="4"/>
                    <a:pt x="3" y="4"/>
                    <a:pt x="3" y="4"/>
                  </a:cubicBezTo>
                  <a:cubicBezTo>
                    <a:pt x="7" y="6"/>
                    <a:pt x="7" y="6"/>
                    <a:pt x="7" y="6"/>
                  </a:cubicBezTo>
                  <a:cubicBezTo>
                    <a:pt x="5" y="9"/>
                    <a:pt x="5" y="9"/>
                    <a:pt x="5" y="9"/>
                  </a:cubicBezTo>
                  <a:cubicBezTo>
                    <a:pt x="10" y="20"/>
                    <a:pt x="10" y="20"/>
                    <a:pt x="10" y="20"/>
                  </a:cubicBezTo>
                  <a:cubicBezTo>
                    <a:pt x="11" y="4"/>
                    <a:pt x="11" y="4"/>
                    <a:pt x="11" y="4"/>
                  </a:cubicBezTo>
                  <a:cubicBezTo>
                    <a:pt x="10" y="4"/>
                    <a:pt x="10" y="4"/>
                    <a:pt x="10" y="4"/>
                  </a:cubicBezTo>
                  <a:cubicBezTo>
                    <a:pt x="11" y="0"/>
                    <a:pt x="11" y="0"/>
                    <a:pt x="11" y="0"/>
                  </a:cubicBezTo>
                  <a:cubicBezTo>
                    <a:pt x="14" y="0"/>
                    <a:pt x="14" y="0"/>
                    <a:pt x="14" y="0"/>
                  </a:cubicBezTo>
                  <a:cubicBezTo>
                    <a:pt x="15" y="4"/>
                    <a:pt x="15" y="4"/>
                    <a:pt x="15" y="4"/>
                  </a:cubicBezTo>
                  <a:cubicBezTo>
                    <a:pt x="15" y="4"/>
                    <a:pt x="15" y="4"/>
                    <a:pt x="15" y="4"/>
                  </a:cubicBezTo>
                  <a:cubicBezTo>
                    <a:pt x="15" y="20"/>
                    <a:pt x="15" y="20"/>
                    <a:pt x="15" y="20"/>
                  </a:cubicBezTo>
                  <a:cubicBezTo>
                    <a:pt x="21" y="9"/>
                    <a:pt x="21" y="9"/>
                    <a:pt x="21" y="9"/>
                  </a:cubicBezTo>
                  <a:cubicBezTo>
                    <a:pt x="19" y="6"/>
                    <a:pt x="19" y="6"/>
                    <a:pt x="19" y="6"/>
                  </a:cubicBezTo>
                  <a:cubicBezTo>
                    <a:pt x="23" y="4"/>
                    <a:pt x="23" y="4"/>
                    <a:pt x="23" y="4"/>
                  </a:cubicBezTo>
                  <a:cubicBezTo>
                    <a:pt x="19" y="1"/>
                    <a:pt x="19" y="1"/>
                    <a:pt x="19" y="1"/>
                  </a:cubicBezTo>
                  <a:cubicBezTo>
                    <a:pt x="19" y="1"/>
                    <a:pt x="19" y="1"/>
                    <a:pt x="19" y="1"/>
                  </a:cubicBezTo>
                  <a:cubicBezTo>
                    <a:pt x="21" y="1"/>
                    <a:pt x="22" y="1"/>
                    <a:pt x="23" y="1"/>
                  </a:cubicBezTo>
                  <a:cubicBezTo>
                    <a:pt x="23" y="1"/>
                    <a:pt x="24" y="1"/>
                    <a:pt x="24" y="1"/>
                  </a:cubicBezTo>
                  <a:cubicBezTo>
                    <a:pt x="25" y="1"/>
                    <a:pt x="26" y="2"/>
                    <a:pt x="27" y="3"/>
                  </a:cubicBezTo>
                  <a:cubicBezTo>
                    <a:pt x="40" y="17"/>
                    <a:pt x="40" y="17"/>
                    <a:pt x="40" y="17"/>
                  </a:cubicBezTo>
                  <a:cubicBezTo>
                    <a:pt x="40" y="17"/>
                    <a:pt x="40" y="17"/>
                    <a:pt x="40" y="17"/>
                  </a:cubicBezTo>
                  <a:cubicBezTo>
                    <a:pt x="40" y="17"/>
                    <a:pt x="40" y="17"/>
                    <a:pt x="40" y="17"/>
                  </a:cubicBezTo>
                  <a:cubicBezTo>
                    <a:pt x="42" y="29"/>
                    <a:pt x="41" y="20"/>
                    <a:pt x="41" y="23"/>
                  </a:cubicBezTo>
                  <a:cubicBezTo>
                    <a:pt x="41" y="23"/>
                    <a:pt x="41" y="23"/>
                    <a:pt x="41" y="23"/>
                  </a:cubicBezTo>
                  <a:cubicBezTo>
                    <a:pt x="41" y="23"/>
                    <a:pt x="41" y="23"/>
                    <a:pt x="41" y="23"/>
                  </a:cubicBezTo>
                  <a:cubicBezTo>
                    <a:pt x="41" y="23"/>
                    <a:pt x="41" y="23"/>
                    <a:pt x="41" y="23"/>
                  </a:cubicBezTo>
                  <a:cubicBezTo>
                    <a:pt x="41" y="23"/>
                    <a:pt x="41" y="23"/>
                    <a:pt x="41" y="23"/>
                  </a:cubicBezTo>
                  <a:cubicBezTo>
                    <a:pt x="41" y="24"/>
                    <a:pt x="41" y="24"/>
                    <a:pt x="41" y="24"/>
                  </a:cubicBezTo>
                  <a:cubicBezTo>
                    <a:pt x="40" y="25"/>
                    <a:pt x="40" y="25"/>
                    <a:pt x="40" y="25"/>
                  </a:cubicBezTo>
                  <a:cubicBezTo>
                    <a:pt x="39" y="27"/>
                    <a:pt x="39" y="27"/>
                    <a:pt x="39" y="27"/>
                  </a:cubicBezTo>
                  <a:cubicBezTo>
                    <a:pt x="37" y="32"/>
                    <a:pt x="37" y="32"/>
                    <a:pt x="37" y="32"/>
                  </a:cubicBezTo>
                  <a:cubicBezTo>
                    <a:pt x="32" y="40"/>
                    <a:pt x="32" y="40"/>
                    <a:pt x="32" y="40"/>
                  </a:cubicBezTo>
                  <a:cubicBezTo>
                    <a:pt x="30" y="39"/>
                    <a:pt x="28" y="38"/>
                    <a:pt x="26" y="37"/>
                  </a:cubicBezTo>
                  <a:cubicBezTo>
                    <a:pt x="26" y="39"/>
                    <a:pt x="26" y="41"/>
                    <a:pt x="26" y="43"/>
                  </a:cubicBezTo>
                  <a:cubicBezTo>
                    <a:pt x="26" y="43"/>
                    <a:pt x="26" y="43"/>
                    <a:pt x="26" y="43"/>
                  </a:cubicBezTo>
                  <a:cubicBezTo>
                    <a:pt x="26" y="43"/>
                    <a:pt x="26" y="43"/>
                    <a:pt x="25" y="43"/>
                  </a:cubicBezTo>
                  <a:cubicBezTo>
                    <a:pt x="24" y="81"/>
                    <a:pt x="24" y="81"/>
                    <a:pt x="24" y="81"/>
                  </a:cubicBezTo>
                  <a:cubicBezTo>
                    <a:pt x="13" y="81"/>
                    <a:pt x="13" y="81"/>
                    <a:pt x="13" y="81"/>
                  </a:cubicBezTo>
                  <a:cubicBezTo>
                    <a:pt x="13" y="70"/>
                    <a:pt x="13" y="50"/>
                    <a:pt x="13" y="43"/>
                  </a:cubicBezTo>
                  <a:cubicBezTo>
                    <a:pt x="13" y="43"/>
                    <a:pt x="13" y="43"/>
                    <a:pt x="12" y="43"/>
                  </a:cubicBezTo>
                  <a:cubicBezTo>
                    <a:pt x="11" y="81"/>
                    <a:pt x="11" y="81"/>
                    <a:pt x="11" y="81"/>
                  </a:cubicBezTo>
                  <a:cubicBezTo>
                    <a:pt x="0" y="81"/>
                    <a:pt x="0" y="81"/>
                    <a:pt x="0" y="81"/>
                  </a:cubicBezTo>
                  <a:cubicBezTo>
                    <a:pt x="0" y="72"/>
                    <a:pt x="0" y="57"/>
                    <a:pt x="0" y="48"/>
                  </a:cubicBezTo>
                  <a:cubicBezTo>
                    <a:pt x="1" y="48"/>
                    <a:pt x="2" y="48"/>
                    <a:pt x="3" y="48"/>
                  </a:cubicBezTo>
                  <a:close/>
                  <a:moveTo>
                    <a:pt x="26" y="29"/>
                  </a:moveTo>
                  <a:cubicBezTo>
                    <a:pt x="27" y="26"/>
                    <a:pt x="27" y="26"/>
                    <a:pt x="27" y="26"/>
                  </a:cubicBezTo>
                  <a:cubicBezTo>
                    <a:pt x="30" y="22"/>
                    <a:pt x="30" y="22"/>
                    <a:pt x="30" y="22"/>
                  </a:cubicBezTo>
                  <a:cubicBezTo>
                    <a:pt x="31" y="21"/>
                    <a:pt x="31" y="21"/>
                    <a:pt x="31" y="21"/>
                  </a:cubicBezTo>
                  <a:cubicBezTo>
                    <a:pt x="26" y="15"/>
                    <a:pt x="26" y="15"/>
                    <a:pt x="26" y="15"/>
                  </a:cubicBezTo>
                  <a:cubicBezTo>
                    <a:pt x="26" y="20"/>
                    <a:pt x="26" y="24"/>
                    <a:pt x="26" y="29"/>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46"/>
            <p:cNvSpPr>
              <a:spLocks/>
            </p:cNvSpPr>
            <p:nvPr/>
          </p:nvSpPr>
          <p:spPr bwMode="auto">
            <a:xfrm>
              <a:off x="8451629" y="747140"/>
              <a:ext cx="98049" cy="219576"/>
            </a:xfrm>
            <a:custGeom>
              <a:avLst/>
              <a:gdLst>
                <a:gd name="T0" fmla="*/ 0 w 36"/>
                <a:gd name="T1" fmla="*/ 23 h 80"/>
                <a:gd name="T2" fmla="*/ 0 w 36"/>
                <a:gd name="T3" fmla="*/ 23 h 80"/>
                <a:gd name="T4" fmla="*/ 0 w 36"/>
                <a:gd name="T5" fmla="*/ 23 h 80"/>
                <a:gd name="T6" fmla="*/ 0 w 36"/>
                <a:gd name="T7" fmla="*/ 23 h 80"/>
                <a:gd name="T8" fmla="*/ 0 w 36"/>
                <a:gd name="T9" fmla="*/ 22 h 80"/>
                <a:gd name="T10" fmla="*/ 7 w 36"/>
                <a:gd name="T11" fmla="*/ 4 h 80"/>
                <a:gd name="T12" fmla="*/ 11 w 36"/>
                <a:gd name="T13" fmla="*/ 0 h 80"/>
                <a:gd name="T14" fmla="*/ 12 w 36"/>
                <a:gd name="T15" fmla="*/ 0 h 80"/>
                <a:gd name="T16" fmla="*/ 15 w 36"/>
                <a:gd name="T17" fmla="*/ 0 h 80"/>
                <a:gd name="T18" fmla="*/ 15 w 36"/>
                <a:gd name="T19" fmla="*/ 0 h 80"/>
                <a:gd name="T20" fmla="*/ 12 w 36"/>
                <a:gd name="T21" fmla="*/ 3 h 80"/>
                <a:gd name="T22" fmla="*/ 16 w 36"/>
                <a:gd name="T23" fmla="*/ 5 h 80"/>
                <a:gd name="T24" fmla="*/ 14 w 36"/>
                <a:gd name="T25" fmla="*/ 8 h 80"/>
                <a:gd name="T26" fmla="*/ 19 w 36"/>
                <a:gd name="T27" fmla="*/ 19 h 80"/>
                <a:gd name="T28" fmla="*/ 20 w 36"/>
                <a:gd name="T29" fmla="*/ 3 h 80"/>
                <a:gd name="T30" fmla="*/ 19 w 36"/>
                <a:gd name="T31" fmla="*/ 3 h 80"/>
                <a:gd name="T32" fmla="*/ 20 w 36"/>
                <a:gd name="T33" fmla="*/ 0 h 80"/>
                <a:gd name="T34" fmla="*/ 24 w 36"/>
                <a:gd name="T35" fmla="*/ 0 h 80"/>
                <a:gd name="T36" fmla="*/ 25 w 36"/>
                <a:gd name="T37" fmla="*/ 3 h 80"/>
                <a:gd name="T38" fmla="*/ 24 w 36"/>
                <a:gd name="T39" fmla="*/ 3 h 80"/>
                <a:gd name="T40" fmla="*/ 25 w 36"/>
                <a:gd name="T41" fmla="*/ 19 h 80"/>
                <a:gd name="T42" fmla="*/ 30 w 36"/>
                <a:gd name="T43" fmla="*/ 8 h 80"/>
                <a:gd name="T44" fmla="*/ 28 w 36"/>
                <a:gd name="T45" fmla="*/ 5 h 80"/>
                <a:gd name="T46" fmla="*/ 32 w 36"/>
                <a:gd name="T47" fmla="*/ 3 h 80"/>
                <a:gd name="T48" fmla="*/ 29 w 36"/>
                <a:gd name="T49" fmla="*/ 0 h 80"/>
                <a:gd name="T50" fmla="*/ 29 w 36"/>
                <a:gd name="T51" fmla="*/ 0 h 80"/>
                <a:gd name="T52" fmla="*/ 33 w 36"/>
                <a:gd name="T53" fmla="*/ 0 h 80"/>
                <a:gd name="T54" fmla="*/ 33 w 36"/>
                <a:gd name="T55" fmla="*/ 0 h 80"/>
                <a:gd name="T56" fmla="*/ 36 w 36"/>
                <a:gd name="T57" fmla="*/ 1 h 80"/>
                <a:gd name="T58" fmla="*/ 35 w 36"/>
                <a:gd name="T59" fmla="*/ 3 h 80"/>
                <a:gd name="T60" fmla="*/ 32 w 36"/>
                <a:gd name="T61" fmla="*/ 46 h 80"/>
                <a:gd name="T62" fmla="*/ 34 w 36"/>
                <a:gd name="T63" fmla="*/ 47 h 80"/>
                <a:gd name="T64" fmla="*/ 33 w 36"/>
                <a:gd name="T65" fmla="*/ 80 h 80"/>
                <a:gd name="T66" fmla="*/ 23 w 36"/>
                <a:gd name="T67" fmla="*/ 80 h 80"/>
                <a:gd name="T68" fmla="*/ 23 w 36"/>
                <a:gd name="T69" fmla="*/ 42 h 80"/>
                <a:gd name="T70" fmla="*/ 22 w 36"/>
                <a:gd name="T71" fmla="*/ 42 h 80"/>
                <a:gd name="T72" fmla="*/ 20 w 36"/>
                <a:gd name="T73" fmla="*/ 80 h 80"/>
                <a:gd name="T74" fmla="*/ 10 w 36"/>
                <a:gd name="T75" fmla="*/ 80 h 80"/>
                <a:gd name="T76" fmla="*/ 10 w 36"/>
                <a:gd name="T77" fmla="*/ 43 h 80"/>
                <a:gd name="T78" fmla="*/ 8 w 36"/>
                <a:gd name="T79" fmla="*/ 44 h 80"/>
                <a:gd name="T80" fmla="*/ 4 w 36"/>
                <a:gd name="T81" fmla="*/ 35 h 80"/>
                <a:gd name="T82" fmla="*/ 2 w 36"/>
                <a:gd name="T83" fmla="*/ 30 h 80"/>
                <a:gd name="T84" fmla="*/ 1 w 36"/>
                <a:gd name="T85" fmla="*/ 28 h 80"/>
                <a:gd name="T86" fmla="*/ 0 w 36"/>
                <a:gd name="T87" fmla="*/ 27 h 80"/>
                <a:gd name="T88" fmla="*/ 0 w 36"/>
                <a:gd name="T89" fmla="*/ 27 h 80"/>
                <a:gd name="T90" fmla="*/ 0 w 36"/>
                <a:gd name="T91" fmla="*/ 27 h 80"/>
                <a:gd name="T92" fmla="*/ 0 w 36"/>
                <a:gd name="T93" fmla="*/ 27 h 80"/>
                <a:gd name="T94" fmla="*/ 0 w 36"/>
                <a:gd name="T95" fmla="*/ 2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 h="80">
                  <a:moveTo>
                    <a:pt x="0" y="23"/>
                  </a:moveTo>
                  <a:cubicBezTo>
                    <a:pt x="0" y="23"/>
                    <a:pt x="0" y="23"/>
                    <a:pt x="0" y="23"/>
                  </a:cubicBezTo>
                  <a:cubicBezTo>
                    <a:pt x="0" y="23"/>
                    <a:pt x="0" y="23"/>
                    <a:pt x="0" y="23"/>
                  </a:cubicBezTo>
                  <a:cubicBezTo>
                    <a:pt x="0" y="23"/>
                    <a:pt x="0" y="23"/>
                    <a:pt x="0" y="23"/>
                  </a:cubicBezTo>
                  <a:cubicBezTo>
                    <a:pt x="0" y="22"/>
                    <a:pt x="0" y="22"/>
                    <a:pt x="0" y="22"/>
                  </a:cubicBezTo>
                  <a:cubicBezTo>
                    <a:pt x="7" y="4"/>
                    <a:pt x="7" y="4"/>
                    <a:pt x="7" y="4"/>
                  </a:cubicBezTo>
                  <a:cubicBezTo>
                    <a:pt x="8" y="2"/>
                    <a:pt x="10" y="0"/>
                    <a:pt x="11" y="0"/>
                  </a:cubicBezTo>
                  <a:cubicBezTo>
                    <a:pt x="11" y="0"/>
                    <a:pt x="11" y="0"/>
                    <a:pt x="12" y="0"/>
                  </a:cubicBezTo>
                  <a:cubicBezTo>
                    <a:pt x="13" y="0"/>
                    <a:pt x="14" y="0"/>
                    <a:pt x="15" y="0"/>
                  </a:cubicBezTo>
                  <a:cubicBezTo>
                    <a:pt x="15" y="0"/>
                    <a:pt x="15" y="0"/>
                    <a:pt x="15" y="0"/>
                  </a:cubicBezTo>
                  <a:cubicBezTo>
                    <a:pt x="12" y="3"/>
                    <a:pt x="12" y="3"/>
                    <a:pt x="12" y="3"/>
                  </a:cubicBezTo>
                  <a:cubicBezTo>
                    <a:pt x="16" y="5"/>
                    <a:pt x="16" y="5"/>
                    <a:pt x="16" y="5"/>
                  </a:cubicBezTo>
                  <a:cubicBezTo>
                    <a:pt x="14" y="8"/>
                    <a:pt x="14" y="8"/>
                    <a:pt x="14" y="8"/>
                  </a:cubicBezTo>
                  <a:cubicBezTo>
                    <a:pt x="19" y="19"/>
                    <a:pt x="19" y="19"/>
                    <a:pt x="19" y="19"/>
                  </a:cubicBezTo>
                  <a:cubicBezTo>
                    <a:pt x="20" y="3"/>
                    <a:pt x="20" y="3"/>
                    <a:pt x="20" y="3"/>
                  </a:cubicBezTo>
                  <a:cubicBezTo>
                    <a:pt x="19" y="3"/>
                    <a:pt x="19" y="3"/>
                    <a:pt x="19" y="3"/>
                  </a:cubicBezTo>
                  <a:cubicBezTo>
                    <a:pt x="20" y="0"/>
                    <a:pt x="20" y="0"/>
                    <a:pt x="20" y="0"/>
                  </a:cubicBezTo>
                  <a:cubicBezTo>
                    <a:pt x="24" y="0"/>
                    <a:pt x="24" y="0"/>
                    <a:pt x="24" y="0"/>
                  </a:cubicBezTo>
                  <a:cubicBezTo>
                    <a:pt x="25" y="3"/>
                    <a:pt x="25" y="3"/>
                    <a:pt x="25" y="3"/>
                  </a:cubicBezTo>
                  <a:cubicBezTo>
                    <a:pt x="24" y="3"/>
                    <a:pt x="24" y="3"/>
                    <a:pt x="24" y="3"/>
                  </a:cubicBezTo>
                  <a:cubicBezTo>
                    <a:pt x="25" y="19"/>
                    <a:pt x="25" y="19"/>
                    <a:pt x="25" y="19"/>
                  </a:cubicBezTo>
                  <a:cubicBezTo>
                    <a:pt x="30" y="8"/>
                    <a:pt x="30" y="8"/>
                    <a:pt x="30" y="8"/>
                  </a:cubicBezTo>
                  <a:cubicBezTo>
                    <a:pt x="28" y="5"/>
                    <a:pt x="28" y="5"/>
                    <a:pt x="28" y="5"/>
                  </a:cubicBezTo>
                  <a:cubicBezTo>
                    <a:pt x="32" y="3"/>
                    <a:pt x="32" y="3"/>
                    <a:pt x="32" y="3"/>
                  </a:cubicBezTo>
                  <a:cubicBezTo>
                    <a:pt x="29" y="0"/>
                    <a:pt x="29" y="0"/>
                    <a:pt x="29" y="0"/>
                  </a:cubicBezTo>
                  <a:cubicBezTo>
                    <a:pt x="29" y="0"/>
                    <a:pt x="29" y="0"/>
                    <a:pt x="29" y="0"/>
                  </a:cubicBezTo>
                  <a:cubicBezTo>
                    <a:pt x="30" y="0"/>
                    <a:pt x="31" y="0"/>
                    <a:pt x="33" y="0"/>
                  </a:cubicBezTo>
                  <a:cubicBezTo>
                    <a:pt x="33" y="0"/>
                    <a:pt x="33" y="0"/>
                    <a:pt x="33" y="0"/>
                  </a:cubicBezTo>
                  <a:cubicBezTo>
                    <a:pt x="34" y="0"/>
                    <a:pt x="35" y="1"/>
                    <a:pt x="36" y="1"/>
                  </a:cubicBezTo>
                  <a:cubicBezTo>
                    <a:pt x="36" y="2"/>
                    <a:pt x="35" y="3"/>
                    <a:pt x="35" y="3"/>
                  </a:cubicBezTo>
                  <a:cubicBezTo>
                    <a:pt x="32" y="46"/>
                    <a:pt x="32" y="46"/>
                    <a:pt x="32" y="46"/>
                  </a:cubicBezTo>
                  <a:cubicBezTo>
                    <a:pt x="34" y="47"/>
                    <a:pt x="34" y="47"/>
                    <a:pt x="34" y="47"/>
                  </a:cubicBezTo>
                  <a:cubicBezTo>
                    <a:pt x="33" y="80"/>
                    <a:pt x="33" y="80"/>
                    <a:pt x="33" y="80"/>
                  </a:cubicBezTo>
                  <a:cubicBezTo>
                    <a:pt x="23" y="80"/>
                    <a:pt x="23" y="80"/>
                    <a:pt x="23" y="80"/>
                  </a:cubicBezTo>
                  <a:cubicBezTo>
                    <a:pt x="22" y="69"/>
                    <a:pt x="22" y="49"/>
                    <a:pt x="23" y="42"/>
                  </a:cubicBezTo>
                  <a:cubicBezTo>
                    <a:pt x="22" y="42"/>
                    <a:pt x="22" y="42"/>
                    <a:pt x="22" y="42"/>
                  </a:cubicBezTo>
                  <a:cubicBezTo>
                    <a:pt x="20" y="80"/>
                    <a:pt x="20" y="80"/>
                    <a:pt x="20" y="80"/>
                  </a:cubicBezTo>
                  <a:cubicBezTo>
                    <a:pt x="10" y="80"/>
                    <a:pt x="10" y="80"/>
                    <a:pt x="10" y="80"/>
                  </a:cubicBezTo>
                  <a:cubicBezTo>
                    <a:pt x="9" y="69"/>
                    <a:pt x="9" y="51"/>
                    <a:pt x="10" y="43"/>
                  </a:cubicBezTo>
                  <a:cubicBezTo>
                    <a:pt x="9" y="43"/>
                    <a:pt x="8" y="44"/>
                    <a:pt x="8" y="44"/>
                  </a:cubicBezTo>
                  <a:cubicBezTo>
                    <a:pt x="4" y="35"/>
                    <a:pt x="4" y="35"/>
                    <a:pt x="4" y="35"/>
                  </a:cubicBezTo>
                  <a:cubicBezTo>
                    <a:pt x="2" y="30"/>
                    <a:pt x="2" y="30"/>
                    <a:pt x="2" y="30"/>
                  </a:cubicBezTo>
                  <a:cubicBezTo>
                    <a:pt x="1" y="28"/>
                    <a:pt x="1" y="28"/>
                    <a:pt x="1" y="28"/>
                  </a:cubicBezTo>
                  <a:cubicBezTo>
                    <a:pt x="0" y="27"/>
                    <a:pt x="0" y="27"/>
                    <a:pt x="0" y="27"/>
                  </a:cubicBezTo>
                  <a:cubicBezTo>
                    <a:pt x="0" y="27"/>
                    <a:pt x="0" y="27"/>
                    <a:pt x="0" y="27"/>
                  </a:cubicBezTo>
                  <a:cubicBezTo>
                    <a:pt x="0" y="27"/>
                    <a:pt x="0" y="27"/>
                    <a:pt x="0" y="27"/>
                  </a:cubicBezTo>
                  <a:cubicBezTo>
                    <a:pt x="0" y="27"/>
                    <a:pt x="0" y="27"/>
                    <a:pt x="0" y="27"/>
                  </a:cubicBezTo>
                  <a:cubicBezTo>
                    <a:pt x="0" y="25"/>
                    <a:pt x="0" y="30"/>
                    <a:pt x="0" y="2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Oval 47"/>
            <p:cNvSpPr>
              <a:spLocks noChangeArrowheads="1"/>
            </p:cNvSpPr>
            <p:nvPr/>
          </p:nvSpPr>
          <p:spPr bwMode="auto">
            <a:xfrm>
              <a:off x="8580060" y="679472"/>
              <a:ext cx="46953" cy="58001"/>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48"/>
            <p:cNvSpPr>
              <a:spLocks/>
            </p:cNvSpPr>
            <p:nvPr/>
          </p:nvSpPr>
          <p:spPr bwMode="auto">
            <a:xfrm>
              <a:off x="8546917" y="741616"/>
              <a:ext cx="113240" cy="241671"/>
            </a:xfrm>
            <a:custGeom>
              <a:avLst/>
              <a:gdLst>
                <a:gd name="T0" fmla="*/ 9 w 41"/>
                <a:gd name="T1" fmla="*/ 1 h 88"/>
                <a:gd name="T2" fmla="*/ 9 w 41"/>
                <a:gd name="T3" fmla="*/ 1 h 88"/>
                <a:gd name="T4" fmla="*/ 13 w 41"/>
                <a:gd name="T5" fmla="*/ 0 h 88"/>
                <a:gd name="T6" fmla="*/ 13 w 41"/>
                <a:gd name="T7" fmla="*/ 0 h 88"/>
                <a:gd name="T8" fmla="*/ 9 w 41"/>
                <a:gd name="T9" fmla="*/ 4 h 88"/>
                <a:gd name="T10" fmla="*/ 14 w 41"/>
                <a:gd name="T11" fmla="*/ 6 h 88"/>
                <a:gd name="T12" fmla="*/ 12 w 41"/>
                <a:gd name="T13" fmla="*/ 9 h 88"/>
                <a:gd name="T14" fmla="*/ 17 w 41"/>
                <a:gd name="T15" fmla="*/ 22 h 88"/>
                <a:gd name="T16" fmla="*/ 18 w 41"/>
                <a:gd name="T17" fmla="*/ 4 h 88"/>
                <a:gd name="T18" fmla="*/ 18 w 41"/>
                <a:gd name="T19" fmla="*/ 4 h 88"/>
                <a:gd name="T20" fmla="*/ 19 w 41"/>
                <a:gd name="T21" fmla="*/ 0 h 88"/>
                <a:gd name="T22" fmla="*/ 22 w 41"/>
                <a:gd name="T23" fmla="*/ 0 h 88"/>
                <a:gd name="T24" fmla="*/ 23 w 41"/>
                <a:gd name="T25" fmla="*/ 4 h 88"/>
                <a:gd name="T26" fmla="*/ 22 w 41"/>
                <a:gd name="T27" fmla="*/ 4 h 88"/>
                <a:gd name="T28" fmla="*/ 23 w 41"/>
                <a:gd name="T29" fmla="*/ 22 h 88"/>
                <a:gd name="T30" fmla="*/ 29 w 41"/>
                <a:gd name="T31" fmla="*/ 9 h 88"/>
                <a:gd name="T32" fmla="*/ 27 w 41"/>
                <a:gd name="T33" fmla="*/ 6 h 88"/>
                <a:gd name="T34" fmla="*/ 31 w 41"/>
                <a:gd name="T35" fmla="*/ 4 h 88"/>
                <a:gd name="T36" fmla="*/ 28 w 41"/>
                <a:gd name="T37" fmla="*/ 0 h 88"/>
                <a:gd name="T38" fmla="*/ 28 w 41"/>
                <a:gd name="T39" fmla="*/ 0 h 88"/>
                <a:gd name="T40" fmla="*/ 32 w 41"/>
                <a:gd name="T41" fmla="*/ 1 h 88"/>
                <a:gd name="T42" fmla="*/ 32 w 41"/>
                <a:gd name="T43" fmla="*/ 1 h 88"/>
                <a:gd name="T44" fmla="*/ 37 w 41"/>
                <a:gd name="T45" fmla="*/ 6 h 88"/>
                <a:gd name="T46" fmla="*/ 41 w 41"/>
                <a:gd name="T47" fmla="*/ 46 h 88"/>
                <a:gd name="T48" fmla="*/ 35 w 41"/>
                <a:gd name="T49" fmla="*/ 46 h 88"/>
                <a:gd name="T50" fmla="*/ 35 w 41"/>
                <a:gd name="T51" fmla="*/ 46 h 88"/>
                <a:gd name="T52" fmla="*/ 35 w 41"/>
                <a:gd name="T53" fmla="*/ 46 h 88"/>
                <a:gd name="T54" fmla="*/ 34 w 41"/>
                <a:gd name="T55" fmla="*/ 46 h 88"/>
                <a:gd name="T56" fmla="*/ 33 w 41"/>
                <a:gd name="T57" fmla="*/ 88 h 88"/>
                <a:gd name="T58" fmla="*/ 21 w 41"/>
                <a:gd name="T59" fmla="*/ 88 h 88"/>
                <a:gd name="T60" fmla="*/ 21 w 41"/>
                <a:gd name="T61" fmla="*/ 46 h 88"/>
                <a:gd name="T62" fmla="*/ 20 w 41"/>
                <a:gd name="T63" fmla="*/ 46 h 88"/>
                <a:gd name="T64" fmla="*/ 18 w 41"/>
                <a:gd name="T65" fmla="*/ 88 h 88"/>
                <a:gd name="T66" fmla="*/ 7 w 41"/>
                <a:gd name="T67" fmla="*/ 88 h 88"/>
                <a:gd name="T68" fmla="*/ 7 w 41"/>
                <a:gd name="T69" fmla="*/ 46 h 88"/>
                <a:gd name="T70" fmla="*/ 6 w 41"/>
                <a:gd name="T71" fmla="*/ 46 h 88"/>
                <a:gd name="T72" fmla="*/ 5 w 41"/>
                <a:gd name="T73" fmla="*/ 46 h 88"/>
                <a:gd name="T74" fmla="*/ 5 w 41"/>
                <a:gd name="T75" fmla="*/ 46 h 88"/>
                <a:gd name="T76" fmla="*/ 0 w 41"/>
                <a:gd name="T77" fmla="*/ 46 h 88"/>
                <a:gd name="T78" fmla="*/ 4 w 41"/>
                <a:gd name="T79" fmla="*/ 6 h 88"/>
                <a:gd name="T80" fmla="*/ 9 w 41"/>
                <a:gd name="T81"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88">
                  <a:moveTo>
                    <a:pt x="9" y="1"/>
                  </a:moveTo>
                  <a:cubicBezTo>
                    <a:pt x="9" y="1"/>
                    <a:pt x="9" y="1"/>
                    <a:pt x="9" y="1"/>
                  </a:cubicBezTo>
                  <a:cubicBezTo>
                    <a:pt x="10" y="1"/>
                    <a:pt x="12" y="0"/>
                    <a:pt x="13" y="0"/>
                  </a:cubicBezTo>
                  <a:cubicBezTo>
                    <a:pt x="13" y="0"/>
                    <a:pt x="13" y="0"/>
                    <a:pt x="13" y="0"/>
                  </a:cubicBezTo>
                  <a:cubicBezTo>
                    <a:pt x="9" y="4"/>
                    <a:pt x="9" y="4"/>
                    <a:pt x="9" y="4"/>
                  </a:cubicBezTo>
                  <a:cubicBezTo>
                    <a:pt x="14" y="6"/>
                    <a:pt x="14" y="6"/>
                    <a:pt x="14" y="6"/>
                  </a:cubicBezTo>
                  <a:cubicBezTo>
                    <a:pt x="12" y="9"/>
                    <a:pt x="12" y="9"/>
                    <a:pt x="12" y="9"/>
                  </a:cubicBezTo>
                  <a:cubicBezTo>
                    <a:pt x="17" y="22"/>
                    <a:pt x="17" y="22"/>
                    <a:pt x="17" y="22"/>
                  </a:cubicBezTo>
                  <a:cubicBezTo>
                    <a:pt x="18" y="4"/>
                    <a:pt x="18" y="4"/>
                    <a:pt x="18" y="4"/>
                  </a:cubicBezTo>
                  <a:cubicBezTo>
                    <a:pt x="18" y="4"/>
                    <a:pt x="18" y="4"/>
                    <a:pt x="18" y="4"/>
                  </a:cubicBezTo>
                  <a:cubicBezTo>
                    <a:pt x="19" y="0"/>
                    <a:pt x="19" y="0"/>
                    <a:pt x="19" y="0"/>
                  </a:cubicBezTo>
                  <a:cubicBezTo>
                    <a:pt x="22" y="0"/>
                    <a:pt x="22" y="0"/>
                    <a:pt x="22" y="0"/>
                  </a:cubicBezTo>
                  <a:cubicBezTo>
                    <a:pt x="23" y="4"/>
                    <a:pt x="23" y="4"/>
                    <a:pt x="23" y="4"/>
                  </a:cubicBezTo>
                  <a:cubicBezTo>
                    <a:pt x="22" y="4"/>
                    <a:pt x="22" y="4"/>
                    <a:pt x="22" y="4"/>
                  </a:cubicBezTo>
                  <a:cubicBezTo>
                    <a:pt x="23" y="22"/>
                    <a:pt x="23" y="22"/>
                    <a:pt x="23" y="22"/>
                  </a:cubicBezTo>
                  <a:cubicBezTo>
                    <a:pt x="29" y="9"/>
                    <a:pt x="29" y="9"/>
                    <a:pt x="29" y="9"/>
                  </a:cubicBezTo>
                  <a:cubicBezTo>
                    <a:pt x="27" y="6"/>
                    <a:pt x="27" y="6"/>
                    <a:pt x="27" y="6"/>
                  </a:cubicBezTo>
                  <a:cubicBezTo>
                    <a:pt x="31" y="4"/>
                    <a:pt x="31" y="4"/>
                    <a:pt x="31" y="4"/>
                  </a:cubicBezTo>
                  <a:cubicBezTo>
                    <a:pt x="28" y="0"/>
                    <a:pt x="28" y="0"/>
                    <a:pt x="28" y="0"/>
                  </a:cubicBezTo>
                  <a:cubicBezTo>
                    <a:pt x="28" y="0"/>
                    <a:pt x="28" y="0"/>
                    <a:pt x="28" y="0"/>
                  </a:cubicBezTo>
                  <a:cubicBezTo>
                    <a:pt x="29" y="0"/>
                    <a:pt x="30" y="1"/>
                    <a:pt x="32" y="1"/>
                  </a:cubicBezTo>
                  <a:cubicBezTo>
                    <a:pt x="32" y="1"/>
                    <a:pt x="32" y="1"/>
                    <a:pt x="32" y="1"/>
                  </a:cubicBezTo>
                  <a:cubicBezTo>
                    <a:pt x="35" y="1"/>
                    <a:pt x="37" y="3"/>
                    <a:pt x="37" y="6"/>
                  </a:cubicBezTo>
                  <a:cubicBezTo>
                    <a:pt x="41" y="46"/>
                    <a:pt x="41" y="46"/>
                    <a:pt x="41" y="46"/>
                  </a:cubicBezTo>
                  <a:cubicBezTo>
                    <a:pt x="39" y="46"/>
                    <a:pt x="37" y="46"/>
                    <a:pt x="35" y="46"/>
                  </a:cubicBezTo>
                  <a:cubicBezTo>
                    <a:pt x="35" y="46"/>
                    <a:pt x="35" y="46"/>
                    <a:pt x="35" y="46"/>
                  </a:cubicBezTo>
                  <a:cubicBezTo>
                    <a:pt x="35" y="46"/>
                    <a:pt x="35" y="46"/>
                    <a:pt x="35" y="46"/>
                  </a:cubicBezTo>
                  <a:cubicBezTo>
                    <a:pt x="34" y="46"/>
                    <a:pt x="34" y="46"/>
                    <a:pt x="34" y="46"/>
                  </a:cubicBezTo>
                  <a:cubicBezTo>
                    <a:pt x="33" y="88"/>
                    <a:pt x="33" y="88"/>
                    <a:pt x="33" y="88"/>
                  </a:cubicBezTo>
                  <a:cubicBezTo>
                    <a:pt x="21" y="88"/>
                    <a:pt x="21" y="88"/>
                    <a:pt x="21" y="88"/>
                  </a:cubicBezTo>
                  <a:cubicBezTo>
                    <a:pt x="21" y="76"/>
                    <a:pt x="21" y="54"/>
                    <a:pt x="21" y="46"/>
                  </a:cubicBezTo>
                  <a:cubicBezTo>
                    <a:pt x="21" y="46"/>
                    <a:pt x="20" y="46"/>
                    <a:pt x="20" y="46"/>
                  </a:cubicBezTo>
                  <a:cubicBezTo>
                    <a:pt x="18" y="88"/>
                    <a:pt x="18" y="88"/>
                    <a:pt x="18" y="88"/>
                  </a:cubicBezTo>
                  <a:cubicBezTo>
                    <a:pt x="7" y="88"/>
                    <a:pt x="7" y="88"/>
                    <a:pt x="7" y="88"/>
                  </a:cubicBezTo>
                  <a:cubicBezTo>
                    <a:pt x="6" y="76"/>
                    <a:pt x="7" y="55"/>
                    <a:pt x="7" y="46"/>
                  </a:cubicBezTo>
                  <a:cubicBezTo>
                    <a:pt x="6" y="46"/>
                    <a:pt x="6" y="46"/>
                    <a:pt x="6" y="46"/>
                  </a:cubicBezTo>
                  <a:cubicBezTo>
                    <a:pt x="6" y="46"/>
                    <a:pt x="6" y="46"/>
                    <a:pt x="5" y="46"/>
                  </a:cubicBezTo>
                  <a:cubicBezTo>
                    <a:pt x="5" y="46"/>
                    <a:pt x="5" y="46"/>
                    <a:pt x="5" y="46"/>
                  </a:cubicBezTo>
                  <a:cubicBezTo>
                    <a:pt x="4" y="46"/>
                    <a:pt x="2" y="46"/>
                    <a:pt x="0" y="46"/>
                  </a:cubicBezTo>
                  <a:cubicBezTo>
                    <a:pt x="4" y="6"/>
                    <a:pt x="4" y="6"/>
                    <a:pt x="4" y="6"/>
                  </a:cubicBezTo>
                  <a:cubicBezTo>
                    <a:pt x="4" y="3"/>
                    <a:pt x="6" y="1"/>
                    <a:pt x="9" y="1"/>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49"/>
            <p:cNvSpPr>
              <a:spLocks/>
            </p:cNvSpPr>
            <p:nvPr/>
          </p:nvSpPr>
          <p:spPr bwMode="auto">
            <a:xfrm>
              <a:off x="8327341" y="821713"/>
              <a:ext cx="541343" cy="277577"/>
            </a:xfrm>
            <a:custGeom>
              <a:avLst/>
              <a:gdLst>
                <a:gd name="T0" fmla="*/ 101 w 197"/>
                <a:gd name="T1" fmla="*/ 101 h 101"/>
                <a:gd name="T2" fmla="*/ 0 w 197"/>
                <a:gd name="T3" fmla="*/ 0 h 101"/>
                <a:gd name="T4" fmla="*/ 25 w 197"/>
                <a:gd name="T5" fmla="*/ 0 h 101"/>
                <a:gd name="T6" fmla="*/ 101 w 197"/>
                <a:gd name="T7" fmla="*/ 76 h 101"/>
                <a:gd name="T8" fmla="*/ 174 w 197"/>
                <a:gd name="T9" fmla="*/ 24 h 101"/>
                <a:gd name="T10" fmla="*/ 197 w 197"/>
                <a:gd name="T11" fmla="*/ 32 h 101"/>
                <a:gd name="T12" fmla="*/ 101 w 197"/>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197" h="101">
                  <a:moveTo>
                    <a:pt x="101" y="101"/>
                  </a:moveTo>
                  <a:cubicBezTo>
                    <a:pt x="46" y="101"/>
                    <a:pt x="0" y="56"/>
                    <a:pt x="0" y="0"/>
                  </a:cubicBezTo>
                  <a:cubicBezTo>
                    <a:pt x="25" y="0"/>
                    <a:pt x="25" y="0"/>
                    <a:pt x="25" y="0"/>
                  </a:cubicBezTo>
                  <a:cubicBezTo>
                    <a:pt x="25" y="42"/>
                    <a:pt x="60" y="76"/>
                    <a:pt x="101" y="76"/>
                  </a:cubicBezTo>
                  <a:cubicBezTo>
                    <a:pt x="134" y="76"/>
                    <a:pt x="163" y="55"/>
                    <a:pt x="174" y="24"/>
                  </a:cubicBezTo>
                  <a:cubicBezTo>
                    <a:pt x="197" y="32"/>
                    <a:pt x="197" y="32"/>
                    <a:pt x="197" y="32"/>
                  </a:cubicBezTo>
                  <a:cubicBezTo>
                    <a:pt x="184" y="74"/>
                    <a:pt x="145" y="101"/>
                    <a:pt x="101" y="101"/>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50"/>
            <p:cNvSpPr>
              <a:spLocks/>
            </p:cNvSpPr>
            <p:nvPr/>
          </p:nvSpPr>
          <p:spPr bwMode="auto">
            <a:xfrm>
              <a:off x="8284531" y="758188"/>
              <a:ext cx="158812" cy="77335"/>
            </a:xfrm>
            <a:custGeom>
              <a:avLst/>
              <a:gdLst>
                <a:gd name="T0" fmla="*/ 115 w 115"/>
                <a:gd name="T1" fmla="*/ 56 h 56"/>
                <a:gd name="T2" fmla="*/ 57 w 115"/>
                <a:gd name="T3" fmla="*/ 0 h 56"/>
                <a:gd name="T4" fmla="*/ 0 w 115"/>
                <a:gd name="T5" fmla="*/ 56 h 56"/>
                <a:gd name="T6" fmla="*/ 115 w 115"/>
                <a:gd name="T7" fmla="*/ 56 h 56"/>
              </a:gdLst>
              <a:ahLst/>
              <a:cxnLst>
                <a:cxn ang="0">
                  <a:pos x="T0" y="T1"/>
                </a:cxn>
                <a:cxn ang="0">
                  <a:pos x="T2" y="T3"/>
                </a:cxn>
                <a:cxn ang="0">
                  <a:pos x="T4" y="T5"/>
                </a:cxn>
                <a:cxn ang="0">
                  <a:pos x="T6" y="T7"/>
                </a:cxn>
              </a:cxnLst>
              <a:rect l="0" t="0" r="r" b="b"/>
              <a:pathLst>
                <a:path w="115" h="56">
                  <a:moveTo>
                    <a:pt x="115" y="56"/>
                  </a:moveTo>
                  <a:lnTo>
                    <a:pt x="57" y="0"/>
                  </a:lnTo>
                  <a:lnTo>
                    <a:pt x="0" y="56"/>
                  </a:lnTo>
                  <a:lnTo>
                    <a:pt x="115" y="56"/>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51"/>
            <p:cNvSpPr>
              <a:spLocks/>
            </p:cNvSpPr>
            <p:nvPr/>
          </p:nvSpPr>
          <p:spPr bwMode="auto">
            <a:xfrm>
              <a:off x="8343913" y="544136"/>
              <a:ext cx="539962" cy="277577"/>
            </a:xfrm>
            <a:custGeom>
              <a:avLst/>
              <a:gdLst>
                <a:gd name="T0" fmla="*/ 197 w 197"/>
                <a:gd name="T1" fmla="*/ 101 h 101"/>
                <a:gd name="T2" fmla="*/ 172 w 197"/>
                <a:gd name="T3" fmla="*/ 101 h 101"/>
                <a:gd name="T4" fmla="*/ 96 w 197"/>
                <a:gd name="T5" fmla="*/ 25 h 101"/>
                <a:gd name="T6" fmla="*/ 24 w 197"/>
                <a:gd name="T7" fmla="*/ 77 h 101"/>
                <a:gd name="T8" fmla="*/ 0 w 197"/>
                <a:gd name="T9" fmla="*/ 69 h 101"/>
                <a:gd name="T10" fmla="*/ 96 w 197"/>
                <a:gd name="T11" fmla="*/ 0 h 101"/>
                <a:gd name="T12" fmla="*/ 197 w 197"/>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197" h="101">
                  <a:moveTo>
                    <a:pt x="197" y="101"/>
                  </a:moveTo>
                  <a:cubicBezTo>
                    <a:pt x="172" y="101"/>
                    <a:pt x="172" y="101"/>
                    <a:pt x="172" y="101"/>
                  </a:cubicBezTo>
                  <a:cubicBezTo>
                    <a:pt x="172" y="59"/>
                    <a:pt x="138" y="25"/>
                    <a:pt x="96" y="25"/>
                  </a:cubicBezTo>
                  <a:cubicBezTo>
                    <a:pt x="63" y="25"/>
                    <a:pt x="34" y="46"/>
                    <a:pt x="24" y="77"/>
                  </a:cubicBezTo>
                  <a:cubicBezTo>
                    <a:pt x="0" y="69"/>
                    <a:pt x="0" y="69"/>
                    <a:pt x="0" y="69"/>
                  </a:cubicBezTo>
                  <a:cubicBezTo>
                    <a:pt x="14" y="28"/>
                    <a:pt x="52" y="0"/>
                    <a:pt x="96" y="0"/>
                  </a:cubicBezTo>
                  <a:cubicBezTo>
                    <a:pt x="152" y="0"/>
                    <a:pt x="197" y="45"/>
                    <a:pt x="197" y="101"/>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52"/>
            <p:cNvSpPr>
              <a:spLocks/>
            </p:cNvSpPr>
            <p:nvPr/>
          </p:nvSpPr>
          <p:spPr bwMode="auto">
            <a:xfrm>
              <a:off x="8772016" y="807903"/>
              <a:ext cx="156051" cy="80097"/>
            </a:xfrm>
            <a:custGeom>
              <a:avLst/>
              <a:gdLst>
                <a:gd name="T0" fmla="*/ 0 w 113"/>
                <a:gd name="T1" fmla="*/ 0 h 58"/>
                <a:gd name="T2" fmla="*/ 56 w 113"/>
                <a:gd name="T3" fmla="*/ 58 h 58"/>
                <a:gd name="T4" fmla="*/ 113 w 113"/>
                <a:gd name="T5" fmla="*/ 0 h 58"/>
                <a:gd name="T6" fmla="*/ 0 w 113"/>
                <a:gd name="T7" fmla="*/ 0 h 58"/>
              </a:gdLst>
              <a:ahLst/>
              <a:cxnLst>
                <a:cxn ang="0">
                  <a:pos x="T0" y="T1"/>
                </a:cxn>
                <a:cxn ang="0">
                  <a:pos x="T2" y="T3"/>
                </a:cxn>
                <a:cxn ang="0">
                  <a:pos x="T4" y="T5"/>
                </a:cxn>
                <a:cxn ang="0">
                  <a:pos x="T6" y="T7"/>
                </a:cxn>
              </a:cxnLst>
              <a:rect l="0" t="0" r="r" b="b"/>
              <a:pathLst>
                <a:path w="113" h="58">
                  <a:moveTo>
                    <a:pt x="0" y="0"/>
                  </a:moveTo>
                  <a:lnTo>
                    <a:pt x="56" y="58"/>
                  </a:lnTo>
                  <a:lnTo>
                    <a:pt x="113" y="0"/>
                  </a:lnTo>
                  <a:lnTo>
                    <a:pt x="0" y="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6" name="TextBox 45"/>
          <p:cNvSpPr txBox="1"/>
          <p:nvPr/>
        </p:nvSpPr>
        <p:spPr>
          <a:xfrm>
            <a:off x="1322366" y="4797084"/>
            <a:ext cx="1659988" cy="384721"/>
          </a:xfrm>
          <a:prstGeom prst="rect">
            <a:avLst/>
          </a:prstGeom>
          <a:noFill/>
        </p:spPr>
        <p:txBody>
          <a:bodyPr wrap="square" rtlCol="0">
            <a:spAutoFit/>
          </a:bodyPr>
          <a:lstStyle/>
          <a:p>
            <a:r>
              <a:rPr lang="zh-CN" altLang="en-US" dirty="0" smtClean="0">
                <a:solidFill>
                  <a:schemeClr val="bg1">
                    <a:lumMod val="95000"/>
                  </a:schemeClr>
                </a:solidFill>
                <a:latin typeface="微软雅黑" pitchFamily="34" charset="-122"/>
                <a:ea typeface="微软雅黑" pitchFamily="34" charset="-122"/>
              </a:rPr>
              <a:t>在线充值</a:t>
            </a:r>
            <a:endParaRPr lang="zh-CN" altLang="en-US" dirty="0">
              <a:solidFill>
                <a:schemeClr val="bg1">
                  <a:lumMod val="95000"/>
                </a:schemeClr>
              </a:solidFill>
              <a:latin typeface="微软雅黑" pitchFamily="34" charset="-122"/>
              <a:ea typeface="微软雅黑" pitchFamily="34" charset="-122"/>
            </a:endParaRPr>
          </a:p>
        </p:txBody>
      </p:sp>
      <p:sp>
        <p:nvSpPr>
          <p:cNvPr id="47" name="TextBox 46"/>
          <p:cNvSpPr txBox="1"/>
          <p:nvPr/>
        </p:nvSpPr>
        <p:spPr>
          <a:xfrm>
            <a:off x="3317632" y="4808807"/>
            <a:ext cx="1659988" cy="384721"/>
          </a:xfrm>
          <a:prstGeom prst="rect">
            <a:avLst/>
          </a:prstGeom>
          <a:noFill/>
        </p:spPr>
        <p:txBody>
          <a:bodyPr wrap="square" rtlCol="0">
            <a:spAutoFit/>
          </a:bodyPr>
          <a:lstStyle/>
          <a:p>
            <a:r>
              <a:rPr lang="zh-CN" altLang="en-US" dirty="0" smtClean="0">
                <a:solidFill>
                  <a:schemeClr val="bg1">
                    <a:lumMod val="95000"/>
                  </a:schemeClr>
                </a:solidFill>
                <a:latin typeface="微软雅黑" pitchFamily="34" charset="-122"/>
                <a:ea typeface="微软雅黑" pitchFamily="34" charset="-122"/>
              </a:rPr>
              <a:t>多场景消费</a:t>
            </a:r>
            <a:endParaRPr lang="zh-CN" altLang="en-US" dirty="0">
              <a:solidFill>
                <a:schemeClr val="bg1">
                  <a:lumMod val="95000"/>
                </a:schemeClr>
              </a:solidFill>
              <a:latin typeface="微软雅黑" pitchFamily="34" charset="-122"/>
              <a:ea typeface="微软雅黑" pitchFamily="34" charset="-122"/>
            </a:endParaRPr>
          </a:p>
        </p:txBody>
      </p:sp>
      <p:sp>
        <p:nvSpPr>
          <p:cNvPr id="48" name="TextBox 47"/>
          <p:cNvSpPr txBox="1"/>
          <p:nvPr/>
        </p:nvSpPr>
        <p:spPr>
          <a:xfrm>
            <a:off x="5664596" y="4792395"/>
            <a:ext cx="1659988" cy="384721"/>
          </a:xfrm>
          <a:prstGeom prst="rect">
            <a:avLst/>
          </a:prstGeom>
          <a:noFill/>
        </p:spPr>
        <p:txBody>
          <a:bodyPr wrap="square" rtlCol="0">
            <a:spAutoFit/>
          </a:bodyPr>
          <a:lstStyle/>
          <a:p>
            <a:r>
              <a:rPr lang="zh-CN" altLang="en-US" dirty="0" smtClean="0">
                <a:solidFill>
                  <a:schemeClr val="bg1">
                    <a:lumMod val="95000"/>
                  </a:schemeClr>
                </a:solidFill>
                <a:latin typeface="微软雅黑" pitchFamily="34" charset="-122"/>
                <a:ea typeface="微软雅黑" pitchFamily="34" charset="-122"/>
              </a:rPr>
              <a:t>便民服务</a:t>
            </a:r>
            <a:endParaRPr lang="zh-CN" altLang="en-US" dirty="0">
              <a:solidFill>
                <a:schemeClr val="bg1">
                  <a:lumMod val="95000"/>
                </a:schemeClr>
              </a:solidFill>
              <a:latin typeface="微软雅黑" pitchFamily="34" charset="-122"/>
              <a:ea typeface="微软雅黑" pitchFamily="34" charset="-122"/>
            </a:endParaRPr>
          </a:p>
        </p:txBody>
      </p:sp>
      <p:sp>
        <p:nvSpPr>
          <p:cNvPr id="49" name="TextBox 48"/>
          <p:cNvSpPr txBox="1"/>
          <p:nvPr/>
        </p:nvSpPr>
        <p:spPr>
          <a:xfrm>
            <a:off x="7634067" y="4764259"/>
            <a:ext cx="1659988" cy="384721"/>
          </a:xfrm>
          <a:prstGeom prst="rect">
            <a:avLst/>
          </a:prstGeom>
          <a:noFill/>
        </p:spPr>
        <p:txBody>
          <a:bodyPr wrap="square" rtlCol="0">
            <a:spAutoFit/>
          </a:bodyPr>
          <a:lstStyle/>
          <a:p>
            <a:r>
              <a:rPr lang="zh-CN" altLang="en-US" dirty="0" smtClean="0">
                <a:solidFill>
                  <a:schemeClr val="bg1">
                    <a:lumMod val="95000"/>
                  </a:schemeClr>
                </a:solidFill>
                <a:latin typeface="微软雅黑" pitchFamily="34" charset="-122"/>
                <a:ea typeface="微软雅黑" pitchFamily="34" charset="-122"/>
              </a:rPr>
              <a:t>大数据应用</a:t>
            </a:r>
            <a:endParaRPr lang="zh-CN" altLang="en-US" dirty="0">
              <a:solidFill>
                <a:schemeClr val="bg1">
                  <a:lumMod val="95000"/>
                </a:schemeClr>
              </a:solidFill>
              <a:latin typeface="微软雅黑" pitchFamily="34" charset="-122"/>
              <a:ea typeface="微软雅黑" pitchFamily="34" charset="-122"/>
            </a:endParaRPr>
          </a:p>
        </p:txBody>
      </p:sp>
      <p:grpSp>
        <p:nvGrpSpPr>
          <p:cNvPr id="50" name="组合 49"/>
          <p:cNvGrpSpPr/>
          <p:nvPr/>
        </p:nvGrpSpPr>
        <p:grpSpPr>
          <a:xfrm>
            <a:off x="9845260" y="3767211"/>
            <a:ext cx="818051" cy="523436"/>
            <a:chOff x="11139488" y="419101"/>
            <a:chExt cx="481013" cy="247650"/>
          </a:xfrm>
          <a:solidFill>
            <a:schemeClr val="bg1">
              <a:lumMod val="95000"/>
            </a:schemeClr>
          </a:solidFill>
        </p:grpSpPr>
        <p:sp>
          <p:nvSpPr>
            <p:cNvPr id="51" name="Freeform 168"/>
            <p:cNvSpPr>
              <a:spLocks/>
            </p:cNvSpPr>
            <p:nvPr/>
          </p:nvSpPr>
          <p:spPr bwMode="auto">
            <a:xfrm>
              <a:off x="11252200" y="419101"/>
              <a:ext cx="255588" cy="247650"/>
            </a:xfrm>
            <a:custGeom>
              <a:avLst/>
              <a:gdLst>
                <a:gd name="T0" fmla="*/ 62 w 68"/>
                <a:gd name="T1" fmla="*/ 52 h 66"/>
                <a:gd name="T2" fmla="*/ 44 w 68"/>
                <a:gd name="T3" fmla="*/ 44 h 66"/>
                <a:gd name="T4" fmla="*/ 45 w 68"/>
                <a:gd name="T5" fmla="*/ 37 h 66"/>
                <a:gd name="T6" fmla="*/ 46 w 68"/>
                <a:gd name="T7" fmla="*/ 35 h 66"/>
                <a:gd name="T8" fmla="*/ 46 w 68"/>
                <a:gd name="T9" fmla="*/ 35 h 66"/>
                <a:gd name="T10" fmla="*/ 51 w 68"/>
                <a:gd name="T11" fmla="*/ 18 h 66"/>
                <a:gd name="T12" fmla="*/ 34 w 68"/>
                <a:gd name="T13" fmla="*/ 0 h 66"/>
                <a:gd name="T14" fmla="*/ 34 w 68"/>
                <a:gd name="T15" fmla="*/ 0 h 66"/>
                <a:gd name="T16" fmla="*/ 34 w 68"/>
                <a:gd name="T17" fmla="*/ 0 h 66"/>
                <a:gd name="T18" fmla="*/ 34 w 68"/>
                <a:gd name="T19" fmla="*/ 0 h 66"/>
                <a:gd name="T20" fmla="*/ 34 w 68"/>
                <a:gd name="T21" fmla="*/ 0 h 66"/>
                <a:gd name="T22" fmla="*/ 17 w 68"/>
                <a:gd name="T23" fmla="*/ 18 h 66"/>
                <a:gd name="T24" fmla="*/ 22 w 68"/>
                <a:gd name="T25" fmla="*/ 35 h 66"/>
                <a:gd name="T26" fmla="*/ 22 w 68"/>
                <a:gd name="T27" fmla="*/ 35 h 66"/>
                <a:gd name="T28" fmla="*/ 22 w 68"/>
                <a:gd name="T29" fmla="*/ 35 h 66"/>
                <a:gd name="T30" fmla="*/ 23 w 68"/>
                <a:gd name="T31" fmla="*/ 37 h 66"/>
                <a:gd name="T32" fmla="*/ 24 w 68"/>
                <a:gd name="T33" fmla="*/ 44 h 66"/>
                <a:gd name="T34" fmla="*/ 6 w 68"/>
                <a:gd name="T35" fmla="*/ 52 h 66"/>
                <a:gd name="T36" fmla="*/ 0 w 68"/>
                <a:gd name="T37" fmla="*/ 59 h 66"/>
                <a:gd name="T38" fmla="*/ 0 w 68"/>
                <a:gd name="T39" fmla="*/ 66 h 66"/>
                <a:gd name="T40" fmla="*/ 68 w 68"/>
                <a:gd name="T41" fmla="*/ 66 h 66"/>
                <a:gd name="T42" fmla="*/ 68 w 68"/>
                <a:gd name="T43" fmla="*/ 59 h 66"/>
                <a:gd name="T44" fmla="*/ 62 w 68"/>
                <a:gd name="T45"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66">
                  <a:moveTo>
                    <a:pt x="62" y="52"/>
                  </a:moveTo>
                  <a:cubicBezTo>
                    <a:pt x="62" y="52"/>
                    <a:pt x="46" y="48"/>
                    <a:pt x="44" y="44"/>
                  </a:cubicBezTo>
                  <a:cubicBezTo>
                    <a:pt x="43" y="42"/>
                    <a:pt x="44" y="39"/>
                    <a:pt x="45" y="37"/>
                  </a:cubicBezTo>
                  <a:cubicBezTo>
                    <a:pt x="46" y="37"/>
                    <a:pt x="46" y="36"/>
                    <a:pt x="46" y="35"/>
                  </a:cubicBezTo>
                  <a:cubicBezTo>
                    <a:pt x="46" y="35"/>
                    <a:pt x="46" y="35"/>
                    <a:pt x="46" y="35"/>
                  </a:cubicBezTo>
                  <a:cubicBezTo>
                    <a:pt x="49" y="31"/>
                    <a:pt x="51" y="25"/>
                    <a:pt x="51" y="18"/>
                  </a:cubicBezTo>
                  <a:cubicBezTo>
                    <a:pt x="52" y="8"/>
                    <a:pt x="44" y="0"/>
                    <a:pt x="34" y="0"/>
                  </a:cubicBezTo>
                  <a:cubicBezTo>
                    <a:pt x="34" y="0"/>
                    <a:pt x="34" y="0"/>
                    <a:pt x="34" y="0"/>
                  </a:cubicBezTo>
                  <a:cubicBezTo>
                    <a:pt x="34" y="0"/>
                    <a:pt x="34" y="0"/>
                    <a:pt x="34" y="0"/>
                  </a:cubicBezTo>
                  <a:cubicBezTo>
                    <a:pt x="34" y="0"/>
                    <a:pt x="34" y="0"/>
                    <a:pt x="34" y="0"/>
                  </a:cubicBezTo>
                  <a:cubicBezTo>
                    <a:pt x="34" y="0"/>
                    <a:pt x="34" y="0"/>
                    <a:pt x="34" y="0"/>
                  </a:cubicBezTo>
                  <a:cubicBezTo>
                    <a:pt x="24" y="0"/>
                    <a:pt x="16" y="8"/>
                    <a:pt x="17" y="18"/>
                  </a:cubicBezTo>
                  <a:cubicBezTo>
                    <a:pt x="17" y="25"/>
                    <a:pt x="19" y="31"/>
                    <a:pt x="22" y="35"/>
                  </a:cubicBezTo>
                  <a:cubicBezTo>
                    <a:pt x="22" y="35"/>
                    <a:pt x="22" y="35"/>
                    <a:pt x="22" y="35"/>
                  </a:cubicBezTo>
                  <a:cubicBezTo>
                    <a:pt x="22" y="35"/>
                    <a:pt x="22" y="35"/>
                    <a:pt x="22" y="35"/>
                  </a:cubicBezTo>
                  <a:cubicBezTo>
                    <a:pt x="22" y="36"/>
                    <a:pt x="22" y="37"/>
                    <a:pt x="23" y="37"/>
                  </a:cubicBezTo>
                  <a:cubicBezTo>
                    <a:pt x="24" y="39"/>
                    <a:pt x="25" y="42"/>
                    <a:pt x="24" y="44"/>
                  </a:cubicBezTo>
                  <a:cubicBezTo>
                    <a:pt x="22" y="48"/>
                    <a:pt x="6" y="52"/>
                    <a:pt x="6" y="52"/>
                  </a:cubicBezTo>
                  <a:cubicBezTo>
                    <a:pt x="3" y="53"/>
                    <a:pt x="0" y="56"/>
                    <a:pt x="0" y="59"/>
                  </a:cubicBezTo>
                  <a:cubicBezTo>
                    <a:pt x="0" y="66"/>
                    <a:pt x="0" y="66"/>
                    <a:pt x="0" y="66"/>
                  </a:cubicBezTo>
                  <a:cubicBezTo>
                    <a:pt x="68" y="66"/>
                    <a:pt x="68" y="66"/>
                    <a:pt x="68" y="66"/>
                  </a:cubicBezTo>
                  <a:cubicBezTo>
                    <a:pt x="68" y="59"/>
                    <a:pt x="68" y="59"/>
                    <a:pt x="68" y="59"/>
                  </a:cubicBezTo>
                  <a:cubicBezTo>
                    <a:pt x="68" y="56"/>
                    <a:pt x="65" y="53"/>
                    <a:pt x="62" y="52"/>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Freeform 169"/>
            <p:cNvSpPr>
              <a:spLocks/>
            </p:cNvSpPr>
            <p:nvPr/>
          </p:nvSpPr>
          <p:spPr bwMode="auto">
            <a:xfrm>
              <a:off x="11482388" y="487363"/>
              <a:ext cx="138113" cy="179388"/>
            </a:xfrm>
            <a:custGeom>
              <a:avLst/>
              <a:gdLst>
                <a:gd name="T0" fmla="*/ 33 w 37"/>
                <a:gd name="T1" fmla="*/ 38 h 48"/>
                <a:gd name="T2" fmla="*/ 33 w 37"/>
                <a:gd name="T3" fmla="*/ 38 h 48"/>
                <a:gd name="T4" fmla="*/ 20 w 37"/>
                <a:gd name="T5" fmla="*/ 32 h 48"/>
                <a:gd name="T6" fmla="*/ 21 w 37"/>
                <a:gd name="T7" fmla="*/ 27 h 48"/>
                <a:gd name="T8" fmla="*/ 22 w 37"/>
                <a:gd name="T9" fmla="*/ 26 h 48"/>
                <a:gd name="T10" fmla="*/ 22 w 37"/>
                <a:gd name="T11" fmla="*/ 26 h 48"/>
                <a:gd name="T12" fmla="*/ 25 w 37"/>
                <a:gd name="T13" fmla="*/ 14 h 48"/>
                <a:gd name="T14" fmla="*/ 13 w 37"/>
                <a:gd name="T15" fmla="*/ 0 h 48"/>
                <a:gd name="T16" fmla="*/ 13 w 37"/>
                <a:gd name="T17" fmla="*/ 0 h 48"/>
                <a:gd name="T18" fmla="*/ 13 w 37"/>
                <a:gd name="T19" fmla="*/ 0 h 48"/>
                <a:gd name="T20" fmla="*/ 13 w 37"/>
                <a:gd name="T21" fmla="*/ 0 h 48"/>
                <a:gd name="T22" fmla="*/ 13 w 37"/>
                <a:gd name="T23" fmla="*/ 0 h 48"/>
                <a:gd name="T24" fmla="*/ 0 w 37"/>
                <a:gd name="T25" fmla="*/ 14 h 48"/>
                <a:gd name="T26" fmla="*/ 4 w 37"/>
                <a:gd name="T27" fmla="*/ 26 h 48"/>
                <a:gd name="T28" fmla="*/ 4 w 37"/>
                <a:gd name="T29" fmla="*/ 26 h 48"/>
                <a:gd name="T30" fmla="*/ 4 w 37"/>
                <a:gd name="T31" fmla="*/ 26 h 48"/>
                <a:gd name="T32" fmla="*/ 5 w 37"/>
                <a:gd name="T33" fmla="*/ 27 h 48"/>
                <a:gd name="T34" fmla="*/ 5 w 37"/>
                <a:gd name="T35" fmla="*/ 27 h 48"/>
                <a:gd name="T36" fmla="*/ 14 w 37"/>
                <a:gd name="T37" fmla="*/ 41 h 48"/>
                <a:gd name="T38" fmla="*/ 14 w 37"/>
                <a:gd name="T39" fmla="*/ 48 h 48"/>
                <a:gd name="T40" fmla="*/ 37 w 37"/>
                <a:gd name="T41" fmla="*/ 48 h 48"/>
                <a:gd name="T42" fmla="*/ 37 w 37"/>
                <a:gd name="T43" fmla="*/ 43 h 48"/>
                <a:gd name="T44" fmla="*/ 33 w 37"/>
                <a:gd name="T45"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 h="48">
                  <a:moveTo>
                    <a:pt x="33" y="38"/>
                  </a:moveTo>
                  <a:cubicBezTo>
                    <a:pt x="33" y="38"/>
                    <a:pt x="33" y="38"/>
                    <a:pt x="33" y="38"/>
                  </a:cubicBezTo>
                  <a:cubicBezTo>
                    <a:pt x="33" y="38"/>
                    <a:pt x="22" y="35"/>
                    <a:pt x="20" y="32"/>
                  </a:cubicBezTo>
                  <a:cubicBezTo>
                    <a:pt x="19" y="30"/>
                    <a:pt x="20" y="28"/>
                    <a:pt x="21" y="27"/>
                  </a:cubicBezTo>
                  <a:cubicBezTo>
                    <a:pt x="21" y="27"/>
                    <a:pt x="21" y="26"/>
                    <a:pt x="22" y="26"/>
                  </a:cubicBezTo>
                  <a:cubicBezTo>
                    <a:pt x="22" y="26"/>
                    <a:pt x="22" y="26"/>
                    <a:pt x="22" y="26"/>
                  </a:cubicBezTo>
                  <a:cubicBezTo>
                    <a:pt x="24" y="23"/>
                    <a:pt x="25" y="19"/>
                    <a:pt x="25" y="14"/>
                  </a:cubicBezTo>
                  <a:cubicBezTo>
                    <a:pt x="25" y="6"/>
                    <a:pt x="20" y="0"/>
                    <a:pt x="13" y="0"/>
                  </a:cubicBezTo>
                  <a:cubicBezTo>
                    <a:pt x="13" y="0"/>
                    <a:pt x="13" y="0"/>
                    <a:pt x="13" y="0"/>
                  </a:cubicBezTo>
                  <a:cubicBezTo>
                    <a:pt x="13" y="0"/>
                    <a:pt x="13" y="0"/>
                    <a:pt x="13" y="0"/>
                  </a:cubicBezTo>
                  <a:cubicBezTo>
                    <a:pt x="13" y="0"/>
                    <a:pt x="13" y="0"/>
                    <a:pt x="13" y="0"/>
                  </a:cubicBezTo>
                  <a:cubicBezTo>
                    <a:pt x="13" y="0"/>
                    <a:pt x="13" y="0"/>
                    <a:pt x="13" y="0"/>
                  </a:cubicBezTo>
                  <a:cubicBezTo>
                    <a:pt x="6" y="0"/>
                    <a:pt x="0" y="6"/>
                    <a:pt x="0" y="14"/>
                  </a:cubicBezTo>
                  <a:cubicBezTo>
                    <a:pt x="0" y="19"/>
                    <a:pt x="2" y="23"/>
                    <a:pt x="4" y="26"/>
                  </a:cubicBezTo>
                  <a:cubicBezTo>
                    <a:pt x="4" y="26"/>
                    <a:pt x="4" y="26"/>
                    <a:pt x="4" y="26"/>
                  </a:cubicBezTo>
                  <a:cubicBezTo>
                    <a:pt x="4" y="26"/>
                    <a:pt x="4" y="26"/>
                    <a:pt x="4" y="26"/>
                  </a:cubicBezTo>
                  <a:cubicBezTo>
                    <a:pt x="4" y="26"/>
                    <a:pt x="4" y="27"/>
                    <a:pt x="5" y="27"/>
                  </a:cubicBezTo>
                  <a:cubicBezTo>
                    <a:pt x="5" y="27"/>
                    <a:pt x="5" y="27"/>
                    <a:pt x="5" y="27"/>
                  </a:cubicBezTo>
                  <a:cubicBezTo>
                    <a:pt x="10" y="30"/>
                    <a:pt x="14" y="35"/>
                    <a:pt x="14" y="41"/>
                  </a:cubicBezTo>
                  <a:cubicBezTo>
                    <a:pt x="14" y="48"/>
                    <a:pt x="14" y="48"/>
                    <a:pt x="14" y="48"/>
                  </a:cubicBezTo>
                  <a:cubicBezTo>
                    <a:pt x="37" y="48"/>
                    <a:pt x="37" y="48"/>
                    <a:pt x="37" y="48"/>
                  </a:cubicBezTo>
                  <a:cubicBezTo>
                    <a:pt x="37" y="43"/>
                    <a:pt x="37" y="43"/>
                    <a:pt x="37" y="43"/>
                  </a:cubicBezTo>
                  <a:cubicBezTo>
                    <a:pt x="37" y="41"/>
                    <a:pt x="35" y="39"/>
                    <a:pt x="33" y="38"/>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Freeform 170"/>
            <p:cNvSpPr>
              <a:spLocks/>
            </p:cNvSpPr>
            <p:nvPr/>
          </p:nvSpPr>
          <p:spPr bwMode="auto">
            <a:xfrm>
              <a:off x="11139488" y="487363"/>
              <a:ext cx="139700" cy="179388"/>
            </a:xfrm>
            <a:custGeom>
              <a:avLst/>
              <a:gdLst>
                <a:gd name="T0" fmla="*/ 32 w 37"/>
                <a:gd name="T1" fmla="*/ 27 h 48"/>
                <a:gd name="T2" fmla="*/ 33 w 37"/>
                <a:gd name="T3" fmla="*/ 26 h 48"/>
                <a:gd name="T4" fmla="*/ 33 w 37"/>
                <a:gd name="T5" fmla="*/ 26 h 48"/>
                <a:gd name="T6" fmla="*/ 33 w 37"/>
                <a:gd name="T7" fmla="*/ 26 h 48"/>
                <a:gd name="T8" fmla="*/ 37 w 37"/>
                <a:gd name="T9" fmla="*/ 14 h 48"/>
                <a:gd name="T10" fmla="*/ 24 w 37"/>
                <a:gd name="T11" fmla="*/ 0 h 48"/>
                <a:gd name="T12" fmla="*/ 24 w 37"/>
                <a:gd name="T13" fmla="*/ 0 h 48"/>
                <a:gd name="T14" fmla="*/ 24 w 37"/>
                <a:gd name="T15" fmla="*/ 0 h 48"/>
                <a:gd name="T16" fmla="*/ 24 w 37"/>
                <a:gd name="T17" fmla="*/ 0 h 48"/>
                <a:gd name="T18" fmla="*/ 24 w 37"/>
                <a:gd name="T19" fmla="*/ 0 h 48"/>
                <a:gd name="T20" fmla="*/ 12 w 37"/>
                <a:gd name="T21" fmla="*/ 14 h 48"/>
                <a:gd name="T22" fmla="*/ 15 w 37"/>
                <a:gd name="T23" fmla="*/ 26 h 48"/>
                <a:gd name="T24" fmla="*/ 15 w 37"/>
                <a:gd name="T25" fmla="*/ 26 h 48"/>
                <a:gd name="T26" fmla="*/ 16 w 37"/>
                <a:gd name="T27" fmla="*/ 27 h 48"/>
                <a:gd name="T28" fmla="*/ 17 w 37"/>
                <a:gd name="T29" fmla="*/ 32 h 48"/>
                <a:gd name="T30" fmla="*/ 4 w 37"/>
                <a:gd name="T31" fmla="*/ 38 h 48"/>
                <a:gd name="T32" fmla="*/ 4 w 37"/>
                <a:gd name="T33" fmla="*/ 38 h 48"/>
                <a:gd name="T34" fmla="*/ 0 w 37"/>
                <a:gd name="T35" fmla="*/ 43 h 48"/>
                <a:gd name="T36" fmla="*/ 0 w 37"/>
                <a:gd name="T37" fmla="*/ 48 h 48"/>
                <a:gd name="T38" fmla="*/ 23 w 37"/>
                <a:gd name="T39" fmla="*/ 48 h 48"/>
                <a:gd name="T40" fmla="*/ 23 w 37"/>
                <a:gd name="T41" fmla="*/ 41 h 48"/>
                <a:gd name="T42" fmla="*/ 32 w 37"/>
                <a:gd name="T43" fmla="*/ 27 h 48"/>
                <a:gd name="T44" fmla="*/ 32 w 37"/>
                <a:gd name="T45"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 h="48">
                  <a:moveTo>
                    <a:pt x="32" y="27"/>
                  </a:moveTo>
                  <a:cubicBezTo>
                    <a:pt x="33" y="27"/>
                    <a:pt x="33" y="26"/>
                    <a:pt x="33" y="26"/>
                  </a:cubicBezTo>
                  <a:cubicBezTo>
                    <a:pt x="33" y="26"/>
                    <a:pt x="33" y="26"/>
                    <a:pt x="33" y="26"/>
                  </a:cubicBezTo>
                  <a:cubicBezTo>
                    <a:pt x="33" y="26"/>
                    <a:pt x="33" y="26"/>
                    <a:pt x="33" y="26"/>
                  </a:cubicBezTo>
                  <a:cubicBezTo>
                    <a:pt x="35" y="23"/>
                    <a:pt x="37" y="19"/>
                    <a:pt x="37" y="14"/>
                  </a:cubicBezTo>
                  <a:cubicBezTo>
                    <a:pt x="37" y="6"/>
                    <a:pt x="31" y="0"/>
                    <a:pt x="24" y="0"/>
                  </a:cubicBezTo>
                  <a:cubicBezTo>
                    <a:pt x="24" y="0"/>
                    <a:pt x="24" y="0"/>
                    <a:pt x="24" y="0"/>
                  </a:cubicBezTo>
                  <a:cubicBezTo>
                    <a:pt x="24" y="0"/>
                    <a:pt x="24" y="0"/>
                    <a:pt x="24" y="0"/>
                  </a:cubicBezTo>
                  <a:cubicBezTo>
                    <a:pt x="24" y="0"/>
                    <a:pt x="24" y="0"/>
                    <a:pt x="24" y="0"/>
                  </a:cubicBezTo>
                  <a:cubicBezTo>
                    <a:pt x="24" y="0"/>
                    <a:pt x="24" y="0"/>
                    <a:pt x="24" y="0"/>
                  </a:cubicBezTo>
                  <a:cubicBezTo>
                    <a:pt x="17" y="0"/>
                    <a:pt x="12" y="6"/>
                    <a:pt x="12" y="14"/>
                  </a:cubicBezTo>
                  <a:cubicBezTo>
                    <a:pt x="12" y="19"/>
                    <a:pt x="13" y="23"/>
                    <a:pt x="15" y="26"/>
                  </a:cubicBezTo>
                  <a:cubicBezTo>
                    <a:pt x="15" y="26"/>
                    <a:pt x="15" y="26"/>
                    <a:pt x="15" y="26"/>
                  </a:cubicBezTo>
                  <a:cubicBezTo>
                    <a:pt x="16" y="26"/>
                    <a:pt x="16" y="27"/>
                    <a:pt x="16" y="27"/>
                  </a:cubicBezTo>
                  <a:cubicBezTo>
                    <a:pt x="17" y="28"/>
                    <a:pt x="18" y="30"/>
                    <a:pt x="17" y="32"/>
                  </a:cubicBezTo>
                  <a:cubicBezTo>
                    <a:pt x="15" y="35"/>
                    <a:pt x="4" y="38"/>
                    <a:pt x="4" y="38"/>
                  </a:cubicBezTo>
                  <a:cubicBezTo>
                    <a:pt x="4" y="38"/>
                    <a:pt x="4" y="38"/>
                    <a:pt x="4" y="38"/>
                  </a:cubicBezTo>
                  <a:cubicBezTo>
                    <a:pt x="2" y="39"/>
                    <a:pt x="0" y="41"/>
                    <a:pt x="0" y="43"/>
                  </a:cubicBezTo>
                  <a:cubicBezTo>
                    <a:pt x="0" y="48"/>
                    <a:pt x="0" y="48"/>
                    <a:pt x="0" y="48"/>
                  </a:cubicBezTo>
                  <a:cubicBezTo>
                    <a:pt x="23" y="48"/>
                    <a:pt x="23" y="48"/>
                    <a:pt x="23" y="48"/>
                  </a:cubicBezTo>
                  <a:cubicBezTo>
                    <a:pt x="23" y="41"/>
                    <a:pt x="23" y="41"/>
                    <a:pt x="23" y="41"/>
                  </a:cubicBezTo>
                  <a:cubicBezTo>
                    <a:pt x="23" y="35"/>
                    <a:pt x="27" y="30"/>
                    <a:pt x="32" y="27"/>
                  </a:cubicBezTo>
                  <a:cubicBezTo>
                    <a:pt x="32" y="27"/>
                    <a:pt x="32" y="27"/>
                    <a:pt x="32" y="27"/>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4" name="TextBox 53"/>
          <p:cNvSpPr txBox="1"/>
          <p:nvPr/>
        </p:nvSpPr>
        <p:spPr>
          <a:xfrm>
            <a:off x="9699675" y="4733780"/>
            <a:ext cx="1659988" cy="384721"/>
          </a:xfrm>
          <a:prstGeom prst="rect">
            <a:avLst/>
          </a:prstGeom>
          <a:noFill/>
        </p:spPr>
        <p:txBody>
          <a:bodyPr wrap="square" rtlCol="0">
            <a:spAutoFit/>
          </a:bodyPr>
          <a:lstStyle/>
          <a:p>
            <a:r>
              <a:rPr lang="zh-CN" altLang="en-US" dirty="0" smtClean="0">
                <a:solidFill>
                  <a:schemeClr val="bg1">
                    <a:lumMod val="95000"/>
                  </a:schemeClr>
                </a:solidFill>
                <a:latin typeface="微软雅黑" pitchFamily="34" charset="-122"/>
                <a:ea typeface="微软雅黑" pitchFamily="34" charset="-122"/>
              </a:rPr>
              <a:t>实名认证</a:t>
            </a:r>
            <a:endParaRPr lang="zh-CN" altLang="en-US" dirty="0">
              <a:solidFill>
                <a:schemeClr val="bg1">
                  <a:lumMod val="95000"/>
                </a:schemeClr>
              </a:solidFill>
              <a:latin typeface="微软雅黑" pitchFamily="34" charset="-122"/>
              <a:ea typeface="微软雅黑" pitchFamily="34" charset="-122"/>
            </a:endParaRPr>
          </a:p>
        </p:txBody>
      </p:sp>
    </p:spTree>
    <p:extLst>
      <p:ext uri="{BB962C8B-B14F-4D97-AF65-F5344CB8AC3E}">
        <p14:creationId xmlns="" xmlns:p14="http://schemas.microsoft.com/office/powerpoint/2010/main" val="174810332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33.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327340" y="6065977"/>
            <a:ext cx="2619629" cy="620513"/>
          </a:xfrm>
          <a:prstGeom prst="rect">
            <a:avLst/>
          </a:prstGeom>
        </p:spPr>
      </p:pic>
      <p:sp>
        <p:nvSpPr>
          <p:cNvPr id="12" name="TextBox 11"/>
          <p:cNvSpPr txBox="1"/>
          <p:nvPr/>
        </p:nvSpPr>
        <p:spPr>
          <a:xfrm>
            <a:off x="530303" y="343135"/>
            <a:ext cx="8905002"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第二阶段移动端应用平台建设周期预估</a:t>
            </a:r>
            <a:endParaRPr lang="en-US" altLang="en-US" sz="4000" dirty="0">
              <a:solidFill>
                <a:srgbClr val="FF0000"/>
              </a:solidFill>
              <a:latin typeface="微软雅黑" pitchFamily="34" charset="-122"/>
              <a:ea typeface="微软雅黑" pitchFamily="34" charset="-122"/>
            </a:endParaRPr>
          </a:p>
        </p:txBody>
      </p:sp>
      <p:graphicFrame>
        <p:nvGraphicFramePr>
          <p:cNvPr id="13" name="表格 12"/>
          <p:cNvGraphicFramePr>
            <a:graphicFrameLocks noGrp="1"/>
          </p:cNvGraphicFramePr>
          <p:nvPr/>
        </p:nvGraphicFramePr>
        <p:xfrm>
          <a:off x="695567" y="1493385"/>
          <a:ext cx="9194019" cy="3384713"/>
        </p:xfrm>
        <a:graphic>
          <a:graphicData uri="http://schemas.openxmlformats.org/drawingml/2006/table">
            <a:tbl>
              <a:tblPr firstRow="1" bandRow="1">
                <a:tableStyleId>{5C22544A-7EE6-4342-B048-85BDC9FD1C3A}</a:tableStyleId>
              </a:tblPr>
              <a:tblGrid>
                <a:gridCol w="3064673"/>
                <a:gridCol w="4244274"/>
                <a:gridCol w="1885072"/>
              </a:tblGrid>
              <a:tr h="370840">
                <a:tc>
                  <a:txBody>
                    <a:bodyPr/>
                    <a:lstStyle/>
                    <a:p>
                      <a:pPr algn="ctr"/>
                      <a:r>
                        <a:rPr lang="zh-CN" altLang="en-US" dirty="0" smtClean="0">
                          <a:latin typeface="微软雅黑" pitchFamily="34" charset="-122"/>
                          <a:ea typeface="微软雅黑" pitchFamily="34" charset="-122"/>
                        </a:rPr>
                        <a:t>项目</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内容</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周期</a:t>
                      </a:r>
                      <a:endParaRPr lang="zh-CN" altLang="en-US" dirty="0">
                        <a:latin typeface="微软雅黑" pitchFamily="34" charset="-122"/>
                        <a:ea typeface="微软雅黑" pitchFamily="34" charset="-122"/>
                      </a:endParaRPr>
                    </a:p>
                  </a:txBody>
                  <a:tcPr anchor="ctr"/>
                </a:tc>
              </a:tr>
              <a:tr h="1656601">
                <a:tc>
                  <a:txBody>
                    <a:bodyPr/>
                    <a:lstStyle/>
                    <a:p>
                      <a:pPr algn="ctr"/>
                      <a:r>
                        <a:rPr lang="zh-CN" altLang="en-US" b="1" dirty="0" smtClean="0">
                          <a:solidFill>
                            <a:srgbClr val="FF3300"/>
                          </a:solidFill>
                          <a:latin typeface="微软雅黑" pitchFamily="34" charset="-122"/>
                          <a:ea typeface="微软雅黑" pitchFamily="34" charset="-122"/>
                        </a:rPr>
                        <a:t>基础建设</a:t>
                      </a:r>
                      <a:endParaRPr lang="zh-CN" altLang="en-US" b="1" dirty="0">
                        <a:solidFill>
                          <a:srgbClr val="FF3300"/>
                        </a:solidFill>
                        <a:latin typeface="微软雅黑" pitchFamily="34" charset="-122"/>
                        <a:ea typeface="微软雅黑" pitchFamily="34" charset="-122"/>
                      </a:endParaRPr>
                    </a:p>
                  </a:txBody>
                  <a:tcPr anchor="ctr"/>
                </a:tc>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endParaRPr lang="en-US" altLang="zh-CN" dirty="0" smtClean="0">
                        <a:latin typeface="微软雅黑" pitchFamily="34" charset="-122"/>
                        <a:ea typeface="微软雅黑" pitchFamily="34" charset="-122"/>
                      </a:endParaRPr>
                    </a:p>
                    <a:p>
                      <a:pPr marL="0" marR="0" indent="0" algn="ctr" defTabSz="914354" rtl="0" eaLnBrk="1" fontAlgn="auto" latinLnBrk="0" hangingPunct="1">
                        <a:lnSpc>
                          <a:spcPct val="100000"/>
                        </a:lnSpc>
                        <a:spcBef>
                          <a:spcPts val="0"/>
                        </a:spcBef>
                        <a:spcAft>
                          <a:spcPts val="0"/>
                        </a:spcAft>
                        <a:buClrTx/>
                        <a:buSzTx/>
                        <a:buFontTx/>
                        <a:buNone/>
                        <a:tabLst/>
                        <a:defRPr/>
                      </a:pPr>
                      <a:r>
                        <a:rPr lang="zh-CN" altLang="en-US" sz="1900" kern="1200" dirty="0" smtClean="0">
                          <a:solidFill>
                            <a:schemeClr val="dk1"/>
                          </a:solidFill>
                          <a:latin typeface="微软雅黑" pitchFamily="34" charset="-122"/>
                          <a:ea typeface="微软雅黑" pitchFamily="34" charset="-122"/>
                          <a:cs typeface="+mn-cs"/>
                        </a:rPr>
                        <a:t>在线充值、微信及</a:t>
                      </a:r>
                      <a:r>
                        <a:rPr lang="en-US" altLang="zh-CN" sz="1900" kern="1200" dirty="0" smtClean="0">
                          <a:solidFill>
                            <a:schemeClr val="dk1"/>
                          </a:solidFill>
                          <a:latin typeface="微软雅黑" pitchFamily="34" charset="-122"/>
                          <a:ea typeface="微软雅黑" pitchFamily="34" charset="-122"/>
                          <a:cs typeface="+mn-cs"/>
                        </a:rPr>
                        <a:t>QQ</a:t>
                      </a:r>
                      <a:r>
                        <a:rPr lang="zh-CN" altLang="en-US" sz="1900" kern="1200" dirty="0" smtClean="0">
                          <a:solidFill>
                            <a:schemeClr val="dk1"/>
                          </a:solidFill>
                          <a:latin typeface="微软雅黑" pitchFamily="34" charset="-122"/>
                          <a:ea typeface="微软雅黑" pitchFamily="34" charset="-122"/>
                          <a:cs typeface="+mn-cs"/>
                        </a:rPr>
                        <a:t>平台搭建</a:t>
                      </a:r>
                      <a:endParaRPr lang="en-US" altLang="zh-CN" sz="1900" kern="1200" dirty="0" smtClean="0">
                        <a:solidFill>
                          <a:schemeClr val="dk1"/>
                        </a:solidFill>
                        <a:latin typeface="微软雅黑" pitchFamily="34" charset="-122"/>
                        <a:ea typeface="微软雅黑" pitchFamily="34" charset="-122"/>
                        <a:cs typeface="+mn-cs"/>
                      </a:endParaRPr>
                    </a:p>
                    <a:p>
                      <a:pPr marL="0" marR="0" indent="0" algn="ctr" defTabSz="914354" rtl="0" eaLnBrk="1" fontAlgn="auto" latinLnBrk="0" hangingPunct="1">
                        <a:lnSpc>
                          <a:spcPct val="100000"/>
                        </a:lnSpc>
                        <a:spcBef>
                          <a:spcPts val="0"/>
                        </a:spcBef>
                        <a:spcAft>
                          <a:spcPts val="0"/>
                        </a:spcAft>
                        <a:buClrTx/>
                        <a:buSzTx/>
                        <a:buFontTx/>
                        <a:buNone/>
                        <a:tabLst/>
                        <a:defRPr/>
                      </a:pPr>
                      <a:r>
                        <a:rPr lang="zh-CN" altLang="en-US" sz="1900" kern="1200" dirty="0" smtClean="0">
                          <a:solidFill>
                            <a:schemeClr val="dk1"/>
                          </a:solidFill>
                          <a:latin typeface="微软雅黑" pitchFamily="34" charset="-122"/>
                          <a:ea typeface="微软雅黑" pitchFamily="34" charset="-122"/>
                          <a:cs typeface="+mn-cs"/>
                        </a:rPr>
                        <a:t>数据分析、实名认证</a:t>
                      </a:r>
                    </a:p>
                    <a:p>
                      <a:pPr algn="ctr"/>
                      <a:endParaRPr lang="zh-CN" altLang="en-US" sz="1900" kern="1200" dirty="0" smtClean="0">
                        <a:solidFill>
                          <a:schemeClr val="dk1"/>
                        </a:solidFill>
                        <a:latin typeface="微软雅黑" pitchFamily="34" charset="-122"/>
                        <a:ea typeface="微软雅黑" pitchFamily="34" charset="-122"/>
                        <a:cs typeface="+mn-cs"/>
                      </a:endParaRPr>
                    </a:p>
                  </a:txBody>
                  <a:tcPr anchor="ctr"/>
                </a:tc>
                <a:tc>
                  <a:txBody>
                    <a:bodyPr/>
                    <a:lstStyle/>
                    <a:p>
                      <a:pPr algn="ctr"/>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个月</a:t>
                      </a:r>
                      <a:endParaRPr lang="zh-CN" altLang="en-US" dirty="0">
                        <a:latin typeface="微软雅黑" pitchFamily="34" charset="-122"/>
                        <a:ea typeface="微软雅黑" pitchFamily="34" charset="-122"/>
                      </a:endParaRPr>
                    </a:p>
                  </a:txBody>
                  <a:tcPr anchor="ctr"/>
                </a:tc>
              </a:tr>
              <a:tr h="1347112">
                <a:tc>
                  <a:txBody>
                    <a:bodyPr/>
                    <a:lstStyle/>
                    <a:p>
                      <a:pPr marL="0" algn="ctr" defTabSz="914354" rtl="0" eaLnBrk="1" latinLnBrk="0" hangingPunct="1"/>
                      <a:r>
                        <a:rPr lang="zh-CN" altLang="en-US" sz="1900" b="1" kern="1200" dirty="0" smtClean="0">
                          <a:solidFill>
                            <a:srgbClr val="FF3300"/>
                          </a:solidFill>
                          <a:latin typeface="微软雅黑" pitchFamily="34" charset="-122"/>
                          <a:ea typeface="微软雅黑" pitchFamily="34" charset="-122"/>
                          <a:cs typeface="+mn-cs"/>
                        </a:rPr>
                        <a:t>增值与第三方业务</a:t>
                      </a:r>
                    </a:p>
                  </a:txBody>
                  <a:tcPr anchor="ctr"/>
                </a:tc>
                <a:tc>
                  <a:txBody>
                    <a:bodyPr/>
                    <a:lstStyle/>
                    <a:p>
                      <a:pPr algn="ctr"/>
                      <a:r>
                        <a:rPr lang="zh-CN" altLang="en-US" dirty="0" smtClean="0">
                          <a:latin typeface="微软雅黑" pitchFamily="34" charset="-122"/>
                          <a:ea typeface="微软雅黑" pitchFamily="34" charset="-122"/>
                        </a:rPr>
                        <a:t>通信运营商对接、</a:t>
                      </a:r>
                      <a:r>
                        <a:rPr lang="en-US" altLang="zh-CN" dirty="0" smtClean="0">
                          <a:latin typeface="微软雅黑" pitchFamily="34" charset="-122"/>
                          <a:ea typeface="微软雅黑" pitchFamily="34" charset="-122"/>
                        </a:rPr>
                        <a:t>NFC</a:t>
                      </a:r>
                      <a:r>
                        <a:rPr lang="zh-CN" altLang="en-US" dirty="0" smtClean="0">
                          <a:latin typeface="微软雅黑" pitchFamily="34" charset="-122"/>
                          <a:ea typeface="微软雅黑" pitchFamily="34" charset="-122"/>
                        </a:rPr>
                        <a:t>手机终端商对接、银行对接</a:t>
                      </a:r>
                      <a:endParaRPr lang="en-US" altLang="zh-CN" dirty="0" smtClean="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根据实际情况</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确定建设周期</a:t>
                      </a:r>
                      <a:endParaRPr lang="zh-CN" altLang="en-US" dirty="0">
                        <a:latin typeface="微软雅黑" pitchFamily="34" charset="-122"/>
                        <a:ea typeface="微软雅黑" pitchFamily="34" charset="-122"/>
                      </a:endParaRPr>
                    </a:p>
                  </a:txBody>
                  <a:tcPr anchor="ctr"/>
                </a:tc>
              </a:tr>
            </a:tbl>
          </a:graphicData>
        </a:graphic>
      </p:graphicFrame>
    </p:spTree>
    <p:extLst>
      <p:ext uri="{BB962C8B-B14F-4D97-AF65-F5344CB8AC3E}">
        <p14:creationId xmlns:p14="http://schemas.microsoft.com/office/powerpoint/2010/main" xmlns="" val="34821701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15" name="TextBox 14"/>
          <p:cNvSpPr txBox="1"/>
          <p:nvPr/>
        </p:nvSpPr>
        <p:spPr>
          <a:xfrm>
            <a:off x="1378617" y="2532187"/>
            <a:ext cx="10550786" cy="923328"/>
          </a:xfrm>
          <a:prstGeom prst="rect">
            <a:avLst/>
          </a:prstGeom>
          <a:noFill/>
        </p:spPr>
        <p:txBody>
          <a:bodyPr wrap="square" lIns="91438" tIns="45719" rIns="91438" bIns="45719" rtlCol="0">
            <a:spAutoFit/>
          </a:bodyPr>
          <a:lstStyle/>
          <a:p>
            <a:r>
              <a:rPr lang="zh-CN" altLang="en-US" sz="5400" dirty="0" smtClean="0">
                <a:solidFill>
                  <a:schemeClr val="bg1"/>
                </a:solidFill>
                <a:latin typeface="微软雅黑" pitchFamily="34" charset="-122"/>
                <a:ea typeface="微软雅黑" pitchFamily="34" charset="-122"/>
              </a:rPr>
              <a:t>第三阶段：一卡通生态体系建设</a:t>
            </a:r>
            <a:endParaRPr lang="zh-CN" altLang="en-US" sz="5400"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287451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70" name="圆角矩形 69"/>
          <p:cNvSpPr/>
          <p:nvPr/>
        </p:nvSpPr>
        <p:spPr>
          <a:xfrm>
            <a:off x="914411" y="5416070"/>
            <a:ext cx="3249626" cy="675249"/>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itchFamily="34" charset="-122"/>
                <a:ea typeface="微软雅黑" pitchFamily="34" charset="-122"/>
              </a:rPr>
              <a:t>基础平台</a:t>
            </a:r>
            <a:endParaRPr lang="zh-CN" altLang="en-US" sz="2800" dirty="0">
              <a:latin typeface="微软雅黑" pitchFamily="34" charset="-122"/>
              <a:ea typeface="微软雅黑" pitchFamily="34" charset="-122"/>
            </a:endParaRPr>
          </a:p>
        </p:txBody>
      </p:sp>
      <p:sp>
        <p:nvSpPr>
          <p:cNvPr id="71" name="圆角矩形 70"/>
          <p:cNvSpPr/>
          <p:nvPr/>
        </p:nvSpPr>
        <p:spPr>
          <a:xfrm>
            <a:off x="4513400" y="5413726"/>
            <a:ext cx="3249626" cy="675249"/>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itchFamily="34" charset="-122"/>
                <a:ea typeface="微软雅黑" pitchFamily="34" charset="-122"/>
              </a:rPr>
              <a:t>微信端移动平台</a:t>
            </a:r>
            <a:endParaRPr lang="zh-CN" altLang="en-US" sz="2800" dirty="0">
              <a:latin typeface="微软雅黑" pitchFamily="34" charset="-122"/>
              <a:ea typeface="微软雅黑" pitchFamily="34" charset="-122"/>
            </a:endParaRPr>
          </a:p>
        </p:txBody>
      </p:sp>
      <p:sp>
        <p:nvSpPr>
          <p:cNvPr id="72" name="矩形 71"/>
          <p:cNvSpPr/>
          <p:nvPr/>
        </p:nvSpPr>
        <p:spPr>
          <a:xfrm>
            <a:off x="914373" y="2715069"/>
            <a:ext cx="6865071" cy="2138285"/>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上箭头 72"/>
          <p:cNvSpPr/>
          <p:nvPr/>
        </p:nvSpPr>
        <p:spPr>
          <a:xfrm>
            <a:off x="2377440" y="4867422"/>
            <a:ext cx="492369" cy="4923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上箭头 74"/>
          <p:cNvSpPr/>
          <p:nvPr/>
        </p:nvSpPr>
        <p:spPr>
          <a:xfrm>
            <a:off x="5835748" y="4865077"/>
            <a:ext cx="492369" cy="4923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1207443" y="2923751"/>
            <a:ext cx="1720982" cy="37277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社保</a:t>
            </a:r>
            <a:endParaRPr lang="zh-CN" altLang="en-US" sz="2000" b="1" dirty="0">
              <a:latin typeface="微软雅黑" pitchFamily="34" charset="-122"/>
              <a:ea typeface="微软雅黑" pitchFamily="34" charset="-122"/>
            </a:endParaRPr>
          </a:p>
        </p:txBody>
      </p:sp>
      <p:sp>
        <p:nvSpPr>
          <p:cNvPr id="79" name="圆角矩形 78"/>
          <p:cNvSpPr/>
          <p:nvPr/>
        </p:nvSpPr>
        <p:spPr>
          <a:xfrm>
            <a:off x="3469997" y="2935474"/>
            <a:ext cx="1720982" cy="37277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医疗</a:t>
            </a:r>
            <a:endParaRPr lang="zh-CN" altLang="en-US" sz="2000" b="1" dirty="0">
              <a:latin typeface="微软雅黑" pitchFamily="34" charset="-122"/>
              <a:ea typeface="微软雅黑" pitchFamily="34" charset="-122"/>
            </a:endParaRPr>
          </a:p>
        </p:txBody>
      </p:sp>
      <p:sp>
        <p:nvSpPr>
          <p:cNvPr id="101" name="圆角矩形 100"/>
          <p:cNvSpPr/>
          <p:nvPr/>
        </p:nvSpPr>
        <p:spPr>
          <a:xfrm>
            <a:off x="5678624" y="2935474"/>
            <a:ext cx="1720982" cy="37277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园区管理</a:t>
            </a:r>
            <a:endParaRPr lang="zh-CN" altLang="en-US" sz="2000" b="1" dirty="0">
              <a:latin typeface="微软雅黑" pitchFamily="34" charset="-122"/>
              <a:ea typeface="微软雅黑" pitchFamily="34" charset="-122"/>
            </a:endParaRPr>
          </a:p>
        </p:txBody>
      </p:sp>
      <p:sp>
        <p:nvSpPr>
          <p:cNvPr id="114" name="圆角矩形 113"/>
          <p:cNvSpPr/>
          <p:nvPr/>
        </p:nvSpPr>
        <p:spPr>
          <a:xfrm>
            <a:off x="1205098" y="3568513"/>
            <a:ext cx="1720982" cy="37277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共享单车</a:t>
            </a:r>
            <a:endParaRPr lang="zh-CN" altLang="en-US" sz="2000" b="1" dirty="0">
              <a:latin typeface="微软雅黑" pitchFamily="34" charset="-122"/>
              <a:ea typeface="微软雅黑" pitchFamily="34" charset="-122"/>
            </a:endParaRPr>
          </a:p>
        </p:txBody>
      </p:sp>
      <p:sp>
        <p:nvSpPr>
          <p:cNvPr id="116" name="圆角矩形 115"/>
          <p:cNvSpPr/>
          <p:nvPr/>
        </p:nvSpPr>
        <p:spPr>
          <a:xfrm>
            <a:off x="3467652" y="3566168"/>
            <a:ext cx="1720982" cy="37277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图书馆</a:t>
            </a:r>
            <a:endParaRPr lang="zh-CN" altLang="en-US" sz="2000" b="1" dirty="0">
              <a:latin typeface="微软雅黑" pitchFamily="34" charset="-122"/>
              <a:ea typeface="微软雅黑" pitchFamily="34" charset="-122"/>
            </a:endParaRPr>
          </a:p>
        </p:txBody>
      </p:sp>
      <p:sp>
        <p:nvSpPr>
          <p:cNvPr id="117" name="圆角矩形 116"/>
          <p:cNvSpPr/>
          <p:nvPr/>
        </p:nvSpPr>
        <p:spPr>
          <a:xfrm>
            <a:off x="5676279" y="3566168"/>
            <a:ext cx="1720982" cy="37277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公园景点</a:t>
            </a:r>
            <a:endParaRPr lang="zh-CN" altLang="en-US" sz="2000" b="1" dirty="0">
              <a:latin typeface="微软雅黑" pitchFamily="34" charset="-122"/>
              <a:ea typeface="微软雅黑" pitchFamily="34" charset="-122"/>
            </a:endParaRPr>
          </a:p>
        </p:txBody>
      </p:sp>
      <p:sp>
        <p:nvSpPr>
          <p:cNvPr id="118" name="圆角矩形 117"/>
          <p:cNvSpPr/>
          <p:nvPr/>
        </p:nvSpPr>
        <p:spPr>
          <a:xfrm>
            <a:off x="1216821" y="4213282"/>
            <a:ext cx="1720982" cy="37277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体育场馆</a:t>
            </a:r>
            <a:endParaRPr lang="zh-CN" altLang="en-US" sz="2000" b="1" dirty="0">
              <a:latin typeface="微软雅黑" pitchFamily="34" charset="-122"/>
              <a:ea typeface="微软雅黑" pitchFamily="34" charset="-122"/>
            </a:endParaRPr>
          </a:p>
        </p:txBody>
      </p:sp>
      <p:sp>
        <p:nvSpPr>
          <p:cNvPr id="119" name="圆角矩形 118"/>
          <p:cNvSpPr/>
          <p:nvPr/>
        </p:nvSpPr>
        <p:spPr>
          <a:xfrm>
            <a:off x="3479375" y="4210937"/>
            <a:ext cx="1720982" cy="37277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油站</a:t>
            </a:r>
            <a:endParaRPr lang="zh-CN" altLang="en-US" sz="2000" b="1" dirty="0">
              <a:latin typeface="微软雅黑" pitchFamily="34" charset="-122"/>
              <a:ea typeface="微软雅黑" pitchFamily="34" charset="-122"/>
            </a:endParaRPr>
          </a:p>
        </p:txBody>
      </p:sp>
      <p:sp>
        <p:nvSpPr>
          <p:cNvPr id="120" name="圆角矩形 119"/>
          <p:cNvSpPr/>
          <p:nvPr/>
        </p:nvSpPr>
        <p:spPr>
          <a:xfrm>
            <a:off x="5688002" y="4210937"/>
            <a:ext cx="1720982" cy="37277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高速收费</a:t>
            </a:r>
            <a:endParaRPr lang="zh-CN" altLang="en-US" sz="2000" b="1" dirty="0">
              <a:latin typeface="微软雅黑" pitchFamily="34" charset="-122"/>
              <a:ea typeface="微软雅黑" pitchFamily="34" charset="-122"/>
            </a:endParaRPr>
          </a:p>
        </p:txBody>
      </p:sp>
      <p:sp>
        <p:nvSpPr>
          <p:cNvPr id="121" name="上箭头 120"/>
          <p:cNvSpPr/>
          <p:nvPr/>
        </p:nvSpPr>
        <p:spPr>
          <a:xfrm>
            <a:off x="4074941" y="2147668"/>
            <a:ext cx="492369" cy="4923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912028" y="365760"/>
            <a:ext cx="6865071" cy="1772525"/>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itchFamily="34" charset="-122"/>
                <a:ea typeface="微软雅黑" pitchFamily="34" charset="-122"/>
              </a:rPr>
              <a:t>民生服务、便捷服务</a:t>
            </a:r>
            <a:endParaRPr lang="en-US" altLang="zh-CN" sz="2400" dirty="0" smtClean="0">
              <a:latin typeface="微软雅黑" pitchFamily="34" charset="-122"/>
              <a:ea typeface="微软雅黑" pitchFamily="34" charset="-122"/>
            </a:endParaRPr>
          </a:p>
          <a:p>
            <a:pPr algn="ctr"/>
            <a:r>
              <a:rPr lang="zh-CN" altLang="en-US" sz="2400" dirty="0" smtClean="0">
                <a:latin typeface="微软雅黑" pitchFamily="34" charset="-122"/>
                <a:ea typeface="微软雅黑" pitchFamily="34" charset="-122"/>
              </a:rPr>
              <a:t>多种应用场景全覆盖</a:t>
            </a:r>
            <a:endParaRPr lang="en-US" altLang="zh-CN" sz="2400" dirty="0" smtClean="0">
              <a:latin typeface="微软雅黑" pitchFamily="34" charset="-122"/>
              <a:ea typeface="微软雅黑" pitchFamily="34" charset="-122"/>
            </a:endParaRPr>
          </a:p>
          <a:p>
            <a:pPr algn="ctr"/>
            <a:r>
              <a:rPr lang="zh-CN" altLang="en-US" sz="2400" dirty="0" smtClean="0">
                <a:latin typeface="微软雅黑" pitchFamily="34" charset="-122"/>
                <a:ea typeface="微软雅黑" pitchFamily="34" charset="-122"/>
              </a:rPr>
              <a:t>真正实现开发区内“一卡通行”</a:t>
            </a:r>
            <a:endParaRPr lang="zh-CN" altLang="en-US" sz="2400" dirty="0">
              <a:latin typeface="微软雅黑" pitchFamily="34" charset="-122"/>
              <a:ea typeface="微软雅黑" pitchFamily="34" charset="-122"/>
            </a:endParaRPr>
          </a:p>
        </p:txBody>
      </p:sp>
      <p:sp>
        <p:nvSpPr>
          <p:cNvPr id="123" name="TextBox 122"/>
          <p:cNvSpPr txBox="1"/>
          <p:nvPr/>
        </p:nvSpPr>
        <p:spPr>
          <a:xfrm>
            <a:off x="8328075" y="2546214"/>
            <a:ext cx="3390313" cy="1754326"/>
          </a:xfrm>
          <a:prstGeom prst="rect">
            <a:avLst/>
          </a:prstGeom>
          <a:noFill/>
        </p:spPr>
        <p:txBody>
          <a:bodyPr wrap="square" rtlCol="0">
            <a:spAutoFit/>
          </a:bodyPr>
          <a:lstStyle/>
          <a:p>
            <a:pPr algn="ctr">
              <a:lnSpc>
                <a:spcPct val="150000"/>
              </a:lnSpc>
            </a:pPr>
            <a:r>
              <a:rPr lang="zh-CN" altLang="en-US" sz="2400" b="1" dirty="0" smtClean="0">
                <a:solidFill>
                  <a:schemeClr val="bg1">
                    <a:lumMod val="95000"/>
                  </a:schemeClr>
                </a:solidFill>
                <a:latin typeface="微软雅黑" pitchFamily="34" charset="-122"/>
                <a:ea typeface="微软雅黑" pitchFamily="34" charset="-122"/>
              </a:rPr>
              <a:t>构建</a:t>
            </a:r>
            <a:endParaRPr lang="en-US" altLang="zh-CN" sz="2400" b="1" dirty="0" smtClean="0">
              <a:solidFill>
                <a:schemeClr val="bg1">
                  <a:lumMod val="95000"/>
                </a:schemeClr>
              </a:solidFill>
              <a:latin typeface="微软雅黑" pitchFamily="34" charset="-122"/>
              <a:ea typeface="微软雅黑" pitchFamily="34" charset="-122"/>
            </a:endParaRPr>
          </a:p>
          <a:p>
            <a:pPr algn="ctr">
              <a:lnSpc>
                <a:spcPct val="150000"/>
              </a:lnSpc>
            </a:pPr>
            <a:r>
              <a:rPr lang="zh-CN" altLang="en-US" sz="2400" b="1" dirty="0" smtClean="0">
                <a:solidFill>
                  <a:schemeClr val="bg1">
                    <a:lumMod val="95000"/>
                  </a:schemeClr>
                </a:solidFill>
                <a:latin typeface="微软雅黑" pitchFamily="34" charset="-122"/>
                <a:ea typeface="微软雅黑" pitchFamily="34" charset="-122"/>
              </a:rPr>
              <a:t>漳州开发区</a:t>
            </a:r>
            <a:endParaRPr lang="en-US" altLang="zh-CN" sz="2400" b="1" dirty="0" smtClean="0">
              <a:solidFill>
                <a:schemeClr val="bg1">
                  <a:lumMod val="95000"/>
                </a:schemeClr>
              </a:solidFill>
              <a:latin typeface="微软雅黑" pitchFamily="34" charset="-122"/>
              <a:ea typeface="微软雅黑" pitchFamily="34" charset="-122"/>
            </a:endParaRPr>
          </a:p>
          <a:p>
            <a:pPr algn="ctr">
              <a:lnSpc>
                <a:spcPct val="150000"/>
              </a:lnSpc>
            </a:pPr>
            <a:r>
              <a:rPr lang="zh-CN" altLang="en-US" sz="2400" b="1" dirty="0" smtClean="0">
                <a:solidFill>
                  <a:schemeClr val="bg1">
                    <a:lumMod val="95000"/>
                  </a:schemeClr>
                </a:solidFill>
                <a:latin typeface="微软雅黑" pitchFamily="34" charset="-122"/>
                <a:ea typeface="微软雅黑" pitchFamily="34" charset="-122"/>
              </a:rPr>
              <a:t>一卡通生态体系</a:t>
            </a:r>
            <a:endParaRPr lang="zh-CN" altLang="en-US" sz="2400" b="1" dirty="0">
              <a:solidFill>
                <a:schemeClr val="bg1">
                  <a:lumMod val="95000"/>
                </a:schemeClr>
              </a:solidFill>
              <a:latin typeface="微软雅黑" pitchFamily="34" charset="-122"/>
              <a:ea typeface="微软雅黑" pitchFamily="34" charset="-122"/>
            </a:endParaRPr>
          </a:p>
        </p:txBody>
      </p:sp>
    </p:spTree>
    <p:extLst>
      <p:ext uri="{BB962C8B-B14F-4D97-AF65-F5344CB8AC3E}">
        <p14:creationId xmlns="" xmlns:p14="http://schemas.microsoft.com/office/powerpoint/2010/main" val="15352985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7" name="Oval 13"/>
          <p:cNvSpPr/>
          <p:nvPr/>
        </p:nvSpPr>
        <p:spPr>
          <a:xfrm>
            <a:off x="6580385" y="2276860"/>
            <a:ext cx="1374152" cy="1374149"/>
          </a:xfrm>
          <a:prstGeom prst="ellipse">
            <a:avLst/>
          </a:prstGeom>
          <a:solidFill>
            <a:schemeClr val="accent4"/>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algn="ctr"/>
            <a:endParaRPr lang="en-US" sz="3200" dirty="0">
              <a:solidFill>
                <a:schemeClr val="accent3">
                  <a:lumMod val="75000"/>
                </a:schemeClr>
              </a:solidFill>
              <a:latin typeface="FontAwesome" pitchFamily="2" charset="0"/>
            </a:endParaRPr>
          </a:p>
        </p:txBody>
      </p:sp>
      <p:sp>
        <p:nvSpPr>
          <p:cNvPr id="8" name="Oval 14"/>
          <p:cNvSpPr/>
          <p:nvPr/>
        </p:nvSpPr>
        <p:spPr>
          <a:xfrm>
            <a:off x="4237463" y="2276860"/>
            <a:ext cx="1374152" cy="1374149"/>
          </a:xfrm>
          <a:prstGeom prst="ellipse">
            <a:avLst/>
          </a:prstGeom>
          <a:solidFill>
            <a:schemeClr val="accent6"/>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algn="ctr"/>
            <a:endParaRPr lang="en-US" sz="3200" dirty="0">
              <a:solidFill>
                <a:schemeClr val="accent3">
                  <a:lumMod val="75000"/>
                </a:schemeClr>
              </a:solidFill>
              <a:latin typeface="FontAwesome" pitchFamily="2" charset="0"/>
            </a:endParaRPr>
          </a:p>
        </p:txBody>
      </p:sp>
      <p:sp>
        <p:nvSpPr>
          <p:cNvPr id="9" name="Freeform 5"/>
          <p:cNvSpPr>
            <a:spLocks/>
          </p:cNvSpPr>
          <p:nvPr/>
        </p:nvSpPr>
        <p:spPr bwMode="auto">
          <a:xfrm>
            <a:off x="5173139" y="2880826"/>
            <a:ext cx="1845725" cy="3371817"/>
          </a:xfrm>
          <a:custGeom>
            <a:avLst/>
            <a:gdLst/>
            <a:ahLst/>
            <a:cxnLst>
              <a:cxn ang="0">
                <a:pos x="173" y="908"/>
              </a:cxn>
              <a:cxn ang="0">
                <a:pos x="187" y="613"/>
              </a:cxn>
              <a:cxn ang="0">
                <a:pos x="0" y="357"/>
              </a:cxn>
              <a:cxn ang="0">
                <a:pos x="0" y="357"/>
              </a:cxn>
              <a:cxn ang="0">
                <a:pos x="203" y="547"/>
              </a:cxn>
              <a:cxn ang="0">
                <a:pos x="230" y="0"/>
              </a:cxn>
              <a:cxn ang="0">
                <a:pos x="255" y="237"/>
              </a:cxn>
              <a:cxn ang="0">
                <a:pos x="271" y="439"/>
              </a:cxn>
              <a:cxn ang="0">
                <a:pos x="496" y="295"/>
              </a:cxn>
              <a:cxn ang="0">
                <a:pos x="496" y="295"/>
              </a:cxn>
              <a:cxn ang="0">
                <a:pos x="291" y="500"/>
              </a:cxn>
              <a:cxn ang="0">
                <a:pos x="282" y="660"/>
              </a:cxn>
              <a:cxn ang="0">
                <a:pos x="307" y="905"/>
              </a:cxn>
              <a:cxn ang="0">
                <a:pos x="173" y="908"/>
              </a:cxn>
            </a:cxnLst>
            <a:rect l="0" t="0" r="r" b="b"/>
            <a:pathLst>
              <a:path w="496" h="908">
                <a:moveTo>
                  <a:pt x="173" y="908"/>
                </a:moveTo>
                <a:cubicBezTo>
                  <a:pt x="173" y="908"/>
                  <a:pt x="208" y="680"/>
                  <a:pt x="187" y="613"/>
                </a:cubicBezTo>
                <a:cubicBezTo>
                  <a:pt x="0" y="357"/>
                  <a:pt x="0" y="357"/>
                  <a:pt x="0" y="357"/>
                </a:cubicBezTo>
                <a:cubicBezTo>
                  <a:pt x="0" y="357"/>
                  <a:pt x="0" y="357"/>
                  <a:pt x="0" y="357"/>
                </a:cubicBezTo>
                <a:cubicBezTo>
                  <a:pt x="203" y="547"/>
                  <a:pt x="203" y="547"/>
                  <a:pt x="203" y="547"/>
                </a:cubicBezTo>
                <a:cubicBezTo>
                  <a:pt x="230" y="0"/>
                  <a:pt x="230" y="0"/>
                  <a:pt x="230" y="0"/>
                </a:cubicBezTo>
                <a:cubicBezTo>
                  <a:pt x="255" y="237"/>
                  <a:pt x="255" y="237"/>
                  <a:pt x="255" y="237"/>
                </a:cubicBezTo>
                <a:cubicBezTo>
                  <a:pt x="271" y="439"/>
                  <a:pt x="271" y="439"/>
                  <a:pt x="271" y="439"/>
                </a:cubicBezTo>
                <a:cubicBezTo>
                  <a:pt x="496" y="295"/>
                  <a:pt x="496" y="295"/>
                  <a:pt x="496" y="295"/>
                </a:cubicBezTo>
                <a:cubicBezTo>
                  <a:pt x="496" y="295"/>
                  <a:pt x="496" y="295"/>
                  <a:pt x="496" y="295"/>
                </a:cubicBezTo>
                <a:cubicBezTo>
                  <a:pt x="291" y="500"/>
                  <a:pt x="291" y="500"/>
                  <a:pt x="291" y="500"/>
                </a:cubicBezTo>
                <a:cubicBezTo>
                  <a:pt x="291" y="500"/>
                  <a:pt x="268" y="500"/>
                  <a:pt x="282" y="660"/>
                </a:cubicBezTo>
                <a:cubicBezTo>
                  <a:pt x="295" y="819"/>
                  <a:pt x="307" y="905"/>
                  <a:pt x="307" y="905"/>
                </a:cubicBezTo>
                <a:lnTo>
                  <a:pt x="173" y="908"/>
                </a:lnTo>
                <a:close/>
              </a:path>
            </a:pathLst>
          </a:custGeom>
          <a:solidFill>
            <a:schemeClr val="bg1">
              <a:lumMod val="50000"/>
            </a:schemeClr>
          </a:solidFill>
          <a:ln w="9525">
            <a:noFill/>
            <a:round/>
            <a:headEnd/>
            <a:tailEnd/>
          </a:ln>
        </p:spPr>
        <p:txBody>
          <a:bodyPr vert="horz" wrap="square" lIns="121914" tIns="60957" rIns="121914" bIns="60957" numCol="1" anchor="t" anchorCtr="0" compatLnSpc="1">
            <a:prstTxWarp prst="textNoShape">
              <a:avLst/>
            </a:prstTxWarp>
          </a:bodyPr>
          <a:lstStyle/>
          <a:p>
            <a:endParaRPr lang="en-US"/>
          </a:p>
        </p:txBody>
      </p:sp>
      <p:sp>
        <p:nvSpPr>
          <p:cNvPr id="10" name="Freeform 5"/>
          <p:cNvSpPr>
            <a:spLocks/>
          </p:cNvSpPr>
          <p:nvPr/>
        </p:nvSpPr>
        <p:spPr bwMode="auto">
          <a:xfrm>
            <a:off x="0" y="5963709"/>
            <a:ext cx="12192000" cy="886627"/>
          </a:xfrm>
          <a:custGeom>
            <a:avLst/>
            <a:gdLst/>
            <a:ahLst/>
            <a:cxnLst>
              <a:cxn ang="0">
                <a:pos x="0" y="1489"/>
              </a:cxn>
              <a:cxn ang="0">
                <a:pos x="0" y="700"/>
              </a:cxn>
              <a:cxn ang="0">
                <a:pos x="940" y="320"/>
              </a:cxn>
              <a:cxn ang="0">
                <a:pos x="3842" y="0"/>
              </a:cxn>
              <a:cxn ang="0">
                <a:pos x="6745" y="320"/>
              </a:cxn>
              <a:cxn ang="0">
                <a:pos x="7680" y="696"/>
              </a:cxn>
              <a:cxn ang="0">
                <a:pos x="7680" y="1492"/>
              </a:cxn>
              <a:cxn ang="0">
                <a:pos x="7659" y="1506"/>
              </a:cxn>
              <a:cxn ang="0">
                <a:pos x="25" y="1506"/>
              </a:cxn>
              <a:cxn ang="0">
                <a:pos x="0" y="1489"/>
              </a:cxn>
            </a:cxnLst>
            <a:rect l="0" t="0" r="r" b="b"/>
            <a:pathLst>
              <a:path w="7680" h="1506">
                <a:moveTo>
                  <a:pt x="0" y="1489"/>
                </a:moveTo>
                <a:cubicBezTo>
                  <a:pt x="0" y="700"/>
                  <a:pt x="0" y="700"/>
                  <a:pt x="0" y="700"/>
                </a:cubicBezTo>
                <a:cubicBezTo>
                  <a:pt x="199" y="561"/>
                  <a:pt x="512" y="434"/>
                  <a:pt x="940" y="320"/>
                </a:cubicBezTo>
                <a:cubicBezTo>
                  <a:pt x="1741" y="107"/>
                  <a:pt x="2709" y="0"/>
                  <a:pt x="3842" y="0"/>
                </a:cubicBezTo>
                <a:cubicBezTo>
                  <a:pt x="4976" y="0"/>
                  <a:pt x="5943" y="107"/>
                  <a:pt x="6745" y="320"/>
                </a:cubicBezTo>
                <a:cubicBezTo>
                  <a:pt x="7168" y="433"/>
                  <a:pt x="7480" y="559"/>
                  <a:pt x="7680" y="696"/>
                </a:cubicBezTo>
                <a:cubicBezTo>
                  <a:pt x="7680" y="1492"/>
                  <a:pt x="7680" y="1492"/>
                  <a:pt x="7680" y="1492"/>
                </a:cubicBezTo>
                <a:cubicBezTo>
                  <a:pt x="7673" y="1497"/>
                  <a:pt x="7666" y="1501"/>
                  <a:pt x="7659" y="1506"/>
                </a:cubicBezTo>
                <a:cubicBezTo>
                  <a:pt x="25" y="1506"/>
                  <a:pt x="25" y="1506"/>
                  <a:pt x="25" y="1506"/>
                </a:cubicBezTo>
                <a:cubicBezTo>
                  <a:pt x="16" y="1500"/>
                  <a:pt x="8" y="1494"/>
                  <a:pt x="0" y="1489"/>
                </a:cubicBezTo>
                <a:close/>
              </a:path>
            </a:pathLst>
          </a:custGeom>
          <a:solidFill>
            <a:schemeClr val="accent4">
              <a:lumMod val="75000"/>
            </a:schemeClr>
          </a:solidFill>
          <a:ln w="9525">
            <a:noFill/>
            <a:round/>
            <a:headEnd/>
            <a:tailEnd/>
          </a:ln>
        </p:spPr>
        <p:txBody>
          <a:bodyPr vert="horz" wrap="square" lIns="121914" tIns="60957" rIns="121914" bIns="60957" numCol="1" anchor="t" anchorCtr="0" compatLnSpc="1">
            <a:prstTxWarp prst="textNoShape">
              <a:avLst/>
            </a:prstTxWarp>
          </a:bodyPr>
          <a:lstStyle/>
          <a:p>
            <a:endParaRPr lang="en-US"/>
          </a:p>
        </p:txBody>
      </p:sp>
      <p:sp>
        <p:nvSpPr>
          <p:cNvPr id="11" name="Oval 11"/>
          <p:cNvSpPr/>
          <p:nvPr/>
        </p:nvSpPr>
        <p:spPr>
          <a:xfrm>
            <a:off x="5173139" y="1972969"/>
            <a:ext cx="1788893" cy="1788891"/>
          </a:xfrm>
          <a:prstGeom prst="ellipse">
            <a:avLst/>
          </a:prstGeom>
          <a:solidFill>
            <a:schemeClr val="accent2"/>
          </a:solidFill>
          <a:ln w="381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algn="ctr"/>
            <a:endParaRPr lang="en-US" sz="4300" dirty="0">
              <a:solidFill>
                <a:schemeClr val="accent3">
                  <a:lumMod val="75000"/>
                </a:schemeClr>
              </a:solidFill>
              <a:latin typeface="FontAwesome" pitchFamily="2" charset="0"/>
            </a:endParaRPr>
          </a:p>
        </p:txBody>
      </p:sp>
      <p:sp>
        <p:nvSpPr>
          <p:cNvPr id="13" name="Oval 12"/>
          <p:cNvSpPr/>
          <p:nvPr/>
        </p:nvSpPr>
        <p:spPr>
          <a:xfrm>
            <a:off x="6339023" y="3275115"/>
            <a:ext cx="1459644" cy="1459644"/>
          </a:xfrm>
          <a:prstGeom prst="ellipse">
            <a:avLst/>
          </a:prstGeom>
          <a:solidFill>
            <a:schemeClr val="accent3"/>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121914" tIns="0" rIns="121914" bIns="121914" rtlCol="0" anchor="ctr"/>
          <a:lstStyle/>
          <a:p>
            <a:pPr algn="ctr"/>
            <a:endParaRPr lang="en-US" sz="4300" dirty="0">
              <a:solidFill>
                <a:schemeClr val="accent3">
                  <a:lumMod val="75000"/>
                </a:schemeClr>
              </a:solidFill>
              <a:latin typeface="FontAwesome" pitchFamily="2" charset="0"/>
            </a:endParaRPr>
          </a:p>
        </p:txBody>
      </p:sp>
      <p:sp>
        <p:nvSpPr>
          <p:cNvPr id="14" name="Oval 15"/>
          <p:cNvSpPr/>
          <p:nvPr/>
        </p:nvSpPr>
        <p:spPr>
          <a:xfrm>
            <a:off x="4379103" y="3275115"/>
            <a:ext cx="1459644" cy="1459644"/>
          </a:xfrm>
          <a:prstGeom prst="ellipse">
            <a:avLst/>
          </a:prstGeom>
          <a:solidFill>
            <a:schemeClr val="accent1"/>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algn="ctr"/>
            <a:endParaRPr lang="en-US" sz="4300" dirty="0">
              <a:solidFill>
                <a:schemeClr val="accent3">
                  <a:lumMod val="75000"/>
                </a:schemeClr>
              </a:solidFill>
              <a:latin typeface="FontAwesome" pitchFamily="2" charset="0"/>
            </a:endParaRPr>
          </a:p>
        </p:txBody>
      </p:sp>
      <p:sp>
        <p:nvSpPr>
          <p:cNvPr id="31" name="Freeform 127"/>
          <p:cNvSpPr>
            <a:spLocks/>
          </p:cNvSpPr>
          <p:nvPr/>
        </p:nvSpPr>
        <p:spPr bwMode="auto">
          <a:xfrm>
            <a:off x="6826572" y="3737987"/>
            <a:ext cx="484547" cy="533900"/>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bg1"/>
          </a:solidFill>
          <a:ln w="9525">
            <a:noFill/>
            <a:round/>
            <a:headEnd/>
            <a:tailEnd/>
          </a:ln>
        </p:spPr>
        <p:txBody>
          <a:bodyPr vert="horz" wrap="square" lIns="121914" tIns="60957" rIns="121914" bIns="60957" numCol="1" anchor="t" anchorCtr="0" compatLnSpc="1">
            <a:prstTxWarp prst="textNoShape">
              <a:avLst/>
            </a:prstTxWarp>
          </a:bodyPr>
          <a:lstStyle/>
          <a:p>
            <a:endParaRPr lang="en-US"/>
          </a:p>
        </p:txBody>
      </p:sp>
      <p:sp>
        <p:nvSpPr>
          <p:cNvPr id="35" name="TextBox 34"/>
          <p:cNvSpPr txBox="1"/>
          <p:nvPr/>
        </p:nvSpPr>
        <p:spPr>
          <a:xfrm>
            <a:off x="3829796" y="6122612"/>
            <a:ext cx="4493530" cy="523216"/>
          </a:xfrm>
          <a:prstGeom prst="rect">
            <a:avLst/>
          </a:prstGeom>
          <a:noFill/>
        </p:spPr>
        <p:txBody>
          <a:bodyPr wrap="none" lIns="91436" tIns="45718" rIns="91436" bIns="45718" rtlCol="0">
            <a:spAutoFit/>
          </a:bodyPr>
          <a:lstStyle/>
          <a:p>
            <a:pPr algn="ctr"/>
            <a:r>
              <a:rPr lang="zh-CN" altLang="en-US" sz="2800" dirty="0" smtClean="0">
                <a:solidFill>
                  <a:schemeClr val="bg1"/>
                </a:solidFill>
                <a:latin typeface="微软雅黑" pitchFamily="34" charset="-122"/>
                <a:ea typeface="微软雅黑" pitchFamily="34" charset="-122"/>
              </a:rPr>
              <a:t>漳州开发区一卡通生态体系</a:t>
            </a:r>
            <a:endParaRPr lang="en-US" sz="2800" dirty="0">
              <a:solidFill>
                <a:schemeClr val="bg1"/>
              </a:solidFill>
              <a:latin typeface="微软雅黑" pitchFamily="34" charset="-122"/>
              <a:ea typeface="微软雅黑" pitchFamily="34" charset="-122"/>
            </a:endParaRPr>
          </a:p>
        </p:txBody>
      </p:sp>
      <p:sp>
        <p:nvSpPr>
          <p:cNvPr id="36" name="TextBox 35"/>
          <p:cNvSpPr txBox="1"/>
          <p:nvPr/>
        </p:nvSpPr>
        <p:spPr>
          <a:xfrm>
            <a:off x="4417251" y="942535"/>
            <a:ext cx="3348111" cy="923330"/>
          </a:xfrm>
          <a:prstGeom prst="rect">
            <a:avLst/>
          </a:prstGeom>
          <a:noFill/>
        </p:spPr>
        <p:txBody>
          <a:bodyPr wrap="square" rtlCol="0">
            <a:spAutoFit/>
          </a:bodyPr>
          <a:lstStyle/>
          <a:p>
            <a:pPr algn="ctr">
              <a:lnSpc>
                <a:spcPct val="150000"/>
              </a:lnSpc>
            </a:pPr>
            <a:r>
              <a:rPr lang="zh-CN" altLang="en-US" sz="2000" b="1" dirty="0" smtClean="0">
                <a:solidFill>
                  <a:srgbClr val="FF3300"/>
                </a:solidFill>
                <a:latin typeface="微软雅黑" pitchFamily="34" charset="-122"/>
                <a:ea typeface="微软雅黑" pitchFamily="34" charset="-122"/>
              </a:rPr>
              <a:t>园区管理</a:t>
            </a:r>
            <a:endParaRPr lang="en-US" altLang="zh-CN" sz="2000" b="1" dirty="0" smtClean="0">
              <a:solidFill>
                <a:srgbClr val="FF3300"/>
              </a:solidFill>
              <a:latin typeface="微软雅黑" pitchFamily="34" charset="-122"/>
              <a:ea typeface="微软雅黑" pitchFamily="34" charset="-122"/>
            </a:endParaRPr>
          </a:p>
          <a:p>
            <a:pPr algn="ctr">
              <a:lnSpc>
                <a:spcPct val="150000"/>
              </a:lnSpc>
            </a:pPr>
            <a:r>
              <a:rPr lang="zh-CN" altLang="en-US" sz="1600" dirty="0" smtClean="0">
                <a:solidFill>
                  <a:schemeClr val="bg1">
                    <a:lumMod val="95000"/>
                  </a:schemeClr>
                </a:solidFill>
                <a:latin typeface="微软雅黑" pitchFamily="34" charset="-122"/>
                <a:ea typeface="微软雅黑" pitchFamily="34" charset="-122"/>
              </a:rPr>
              <a:t>门禁识别、停车场、签到</a:t>
            </a:r>
            <a:endParaRPr lang="zh-CN" altLang="en-US" sz="1600" dirty="0">
              <a:solidFill>
                <a:schemeClr val="bg1">
                  <a:lumMod val="95000"/>
                </a:schemeClr>
              </a:solidFill>
              <a:latin typeface="微软雅黑" pitchFamily="34" charset="-122"/>
              <a:ea typeface="微软雅黑" pitchFamily="34" charset="-122"/>
            </a:endParaRPr>
          </a:p>
        </p:txBody>
      </p:sp>
      <p:sp>
        <p:nvSpPr>
          <p:cNvPr id="37" name="TextBox 36"/>
          <p:cNvSpPr txBox="1"/>
          <p:nvPr/>
        </p:nvSpPr>
        <p:spPr>
          <a:xfrm>
            <a:off x="1207473" y="2192215"/>
            <a:ext cx="3348111" cy="923330"/>
          </a:xfrm>
          <a:prstGeom prst="rect">
            <a:avLst/>
          </a:prstGeom>
          <a:noFill/>
        </p:spPr>
        <p:txBody>
          <a:bodyPr wrap="square" rtlCol="0">
            <a:spAutoFit/>
          </a:bodyPr>
          <a:lstStyle/>
          <a:p>
            <a:pPr algn="ctr">
              <a:lnSpc>
                <a:spcPct val="150000"/>
              </a:lnSpc>
            </a:pPr>
            <a:r>
              <a:rPr lang="zh-CN" altLang="en-US" sz="2000" b="1" dirty="0" smtClean="0">
                <a:solidFill>
                  <a:srgbClr val="FF3300"/>
                </a:solidFill>
                <a:latin typeface="微软雅黑" pitchFamily="34" charset="-122"/>
                <a:ea typeface="微软雅黑" pitchFamily="34" charset="-122"/>
              </a:rPr>
              <a:t>民生服务</a:t>
            </a:r>
            <a:endParaRPr lang="en-US" altLang="zh-CN" sz="2000" b="1" dirty="0" smtClean="0">
              <a:solidFill>
                <a:srgbClr val="FF3300"/>
              </a:solidFill>
              <a:latin typeface="微软雅黑" pitchFamily="34" charset="-122"/>
              <a:ea typeface="微软雅黑" pitchFamily="34" charset="-122"/>
            </a:endParaRPr>
          </a:p>
          <a:p>
            <a:pPr algn="ctr">
              <a:lnSpc>
                <a:spcPct val="150000"/>
              </a:lnSpc>
            </a:pPr>
            <a:r>
              <a:rPr lang="zh-CN" altLang="en-US" sz="1600" dirty="0" smtClean="0">
                <a:solidFill>
                  <a:schemeClr val="bg1">
                    <a:lumMod val="95000"/>
                  </a:schemeClr>
                </a:solidFill>
                <a:latin typeface="微软雅黑" pitchFamily="34" charset="-122"/>
                <a:ea typeface="微软雅黑" pitchFamily="34" charset="-122"/>
              </a:rPr>
              <a:t>社保、公积金、医疗</a:t>
            </a:r>
            <a:endParaRPr lang="zh-CN" altLang="en-US" sz="1600" dirty="0">
              <a:solidFill>
                <a:schemeClr val="bg1">
                  <a:lumMod val="95000"/>
                </a:schemeClr>
              </a:solidFill>
              <a:latin typeface="微软雅黑" pitchFamily="34" charset="-122"/>
              <a:ea typeface="微软雅黑" pitchFamily="34" charset="-122"/>
            </a:endParaRPr>
          </a:p>
        </p:txBody>
      </p:sp>
      <p:sp>
        <p:nvSpPr>
          <p:cNvPr id="38" name="TextBox 37"/>
          <p:cNvSpPr txBox="1"/>
          <p:nvPr/>
        </p:nvSpPr>
        <p:spPr>
          <a:xfrm>
            <a:off x="1179339" y="3613052"/>
            <a:ext cx="3348111" cy="923330"/>
          </a:xfrm>
          <a:prstGeom prst="rect">
            <a:avLst/>
          </a:prstGeom>
          <a:noFill/>
        </p:spPr>
        <p:txBody>
          <a:bodyPr wrap="square" rtlCol="0">
            <a:spAutoFit/>
          </a:bodyPr>
          <a:lstStyle/>
          <a:p>
            <a:pPr algn="ctr">
              <a:lnSpc>
                <a:spcPct val="150000"/>
              </a:lnSpc>
            </a:pPr>
            <a:r>
              <a:rPr lang="zh-CN" altLang="en-US" sz="2000" b="1" dirty="0" smtClean="0">
                <a:solidFill>
                  <a:srgbClr val="FF3300"/>
                </a:solidFill>
                <a:latin typeface="微软雅黑" pitchFamily="34" charset="-122"/>
                <a:ea typeface="微软雅黑" pitchFamily="34" charset="-122"/>
              </a:rPr>
              <a:t>景点、图书馆</a:t>
            </a:r>
            <a:endParaRPr lang="en-US" altLang="zh-CN" sz="2000" b="1" dirty="0" smtClean="0">
              <a:solidFill>
                <a:srgbClr val="FF3300"/>
              </a:solidFill>
              <a:latin typeface="微软雅黑" pitchFamily="34" charset="-122"/>
              <a:ea typeface="微软雅黑" pitchFamily="34" charset="-122"/>
            </a:endParaRPr>
          </a:p>
          <a:p>
            <a:pPr algn="ctr">
              <a:lnSpc>
                <a:spcPct val="150000"/>
              </a:lnSpc>
            </a:pPr>
            <a:r>
              <a:rPr lang="zh-CN" altLang="en-US" sz="1600" dirty="0" smtClean="0">
                <a:solidFill>
                  <a:schemeClr val="bg1">
                    <a:lumMod val="95000"/>
                  </a:schemeClr>
                </a:solidFill>
                <a:latin typeface="微软雅黑" pitchFamily="34" charset="-122"/>
                <a:ea typeface="微软雅黑" pitchFamily="34" charset="-122"/>
              </a:rPr>
              <a:t>景点公园年票、图书馆借记</a:t>
            </a:r>
            <a:endParaRPr lang="zh-CN" altLang="en-US" sz="1600" dirty="0">
              <a:solidFill>
                <a:schemeClr val="bg1">
                  <a:lumMod val="95000"/>
                </a:schemeClr>
              </a:solidFill>
              <a:latin typeface="微软雅黑" pitchFamily="34" charset="-122"/>
              <a:ea typeface="微软雅黑" pitchFamily="34" charset="-122"/>
            </a:endParaRPr>
          </a:p>
        </p:txBody>
      </p:sp>
      <p:sp>
        <p:nvSpPr>
          <p:cNvPr id="39" name="TextBox 38"/>
          <p:cNvSpPr txBox="1"/>
          <p:nvPr/>
        </p:nvSpPr>
        <p:spPr>
          <a:xfrm>
            <a:off x="7690331" y="2175801"/>
            <a:ext cx="3348111" cy="923330"/>
          </a:xfrm>
          <a:prstGeom prst="rect">
            <a:avLst/>
          </a:prstGeom>
          <a:noFill/>
        </p:spPr>
        <p:txBody>
          <a:bodyPr wrap="square" rtlCol="0">
            <a:spAutoFit/>
          </a:bodyPr>
          <a:lstStyle/>
          <a:p>
            <a:pPr algn="ctr">
              <a:lnSpc>
                <a:spcPct val="150000"/>
              </a:lnSpc>
            </a:pPr>
            <a:r>
              <a:rPr lang="zh-CN" altLang="en-US" sz="2000" b="1" dirty="0" smtClean="0">
                <a:solidFill>
                  <a:srgbClr val="FF3300"/>
                </a:solidFill>
                <a:latin typeface="微软雅黑" pitchFamily="34" charset="-122"/>
                <a:ea typeface="微软雅黑" pitchFamily="34" charset="-122"/>
              </a:rPr>
              <a:t>共享单车</a:t>
            </a:r>
            <a:endParaRPr lang="en-US" altLang="zh-CN" sz="2000" b="1" dirty="0" smtClean="0">
              <a:solidFill>
                <a:srgbClr val="FF3300"/>
              </a:solidFill>
              <a:latin typeface="微软雅黑" pitchFamily="34" charset="-122"/>
              <a:ea typeface="微软雅黑" pitchFamily="34" charset="-122"/>
            </a:endParaRPr>
          </a:p>
          <a:p>
            <a:pPr algn="ctr">
              <a:lnSpc>
                <a:spcPct val="150000"/>
              </a:lnSpc>
            </a:pPr>
            <a:r>
              <a:rPr lang="zh-CN" altLang="en-US" sz="1600" dirty="0" smtClean="0">
                <a:solidFill>
                  <a:schemeClr val="bg1">
                    <a:lumMod val="95000"/>
                  </a:schemeClr>
                </a:solidFill>
                <a:latin typeface="微软雅黑" pitchFamily="34" charset="-122"/>
                <a:ea typeface="微软雅黑" pitchFamily="34" charset="-122"/>
              </a:rPr>
              <a:t>开发区内单车共享服务</a:t>
            </a:r>
            <a:endParaRPr lang="zh-CN" altLang="en-US" sz="1600" dirty="0">
              <a:solidFill>
                <a:schemeClr val="bg1">
                  <a:lumMod val="95000"/>
                </a:schemeClr>
              </a:solidFill>
              <a:latin typeface="微软雅黑" pitchFamily="34" charset="-122"/>
              <a:ea typeface="微软雅黑" pitchFamily="34" charset="-122"/>
            </a:endParaRPr>
          </a:p>
        </p:txBody>
      </p:sp>
      <p:sp>
        <p:nvSpPr>
          <p:cNvPr id="40" name="TextBox 39"/>
          <p:cNvSpPr txBox="1"/>
          <p:nvPr/>
        </p:nvSpPr>
        <p:spPr>
          <a:xfrm>
            <a:off x="7662197" y="3596638"/>
            <a:ext cx="3348111" cy="923330"/>
          </a:xfrm>
          <a:prstGeom prst="rect">
            <a:avLst/>
          </a:prstGeom>
          <a:noFill/>
        </p:spPr>
        <p:txBody>
          <a:bodyPr wrap="square" rtlCol="0">
            <a:spAutoFit/>
          </a:bodyPr>
          <a:lstStyle/>
          <a:p>
            <a:pPr algn="ctr">
              <a:lnSpc>
                <a:spcPct val="150000"/>
              </a:lnSpc>
            </a:pPr>
            <a:r>
              <a:rPr lang="zh-CN" altLang="en-US" sz="2000" b="1" dirty="0" smtClean="0">
                <a:solidFill>
                  <a:srgbClr val="FF3300"/>
                </a:solidFill>
                <a:latin typeface="微软雅黑" pitchFamily="34" charset="-122"/>
                <a:ea typeface="微软雅黑" pitchFamily="34" charset="-122"/>
              </a:rPr>
              <a:t>其他服务</a:t>
            </a:r>
            <a:endParaRPr lang="en-US" altLang="zh-CN" sz="2000" b="1" dirty="0" smtClean="0">
              <a:solidFill>
                <a:srgbClr val="FF3300"/>
              </a:solidFill>
              <a:latin typeface="微软雅黑" pitchFamily="34" charset="-122"/>
              <a:ea typeface="微软雅黑" pitchFamily="34" charset="-122"/>
            </a:endParaRPr>
          </a:p>
          <a:p>
            <a:pPr algn="ctr">
              <a:lnSpc>
                <a:spcPct val="150000"/>
              </a:lnSpc>
            </a:pPr>
            <a:r>
              <a:rPr lang="zh-CN" altLang="en-US" sz="1600" dirty="0" smtClean="0">
                <a:solidFill>
                  <a:schemeClr val="bg1">
                    <a:lumMod val="95000"/>
                  </a:schemeClr>
                </a:solidFill>
                <a:latin typeface="微软雅黑" pitchFamily="34" charset="-122"/>
                <a:ea typeface="微软雅黑" pitchFamily="34" charset="-122"/>
              </a:rPr>
              <a:t>体育场馆消费、高速收费、油站等</a:t>
            </a:r>
            <a:endParaRPr lang="zh-CN" altLang="en-US" sz="1600" dirty="0">
              <a:solidFill>
                <a:schemeClr val="bg1">
                  <a:lumMod val="95000"/>
                </a:schemeClr>
              </a:solidFill>
              <a:latin typeface="微软雅黑" pitchFamily="34" charset="-122"/>
              <a:ea typeface="微软雅黑" pitchFamily="34" charset="-122"/>
            </a:endParaRPr>
          </a:p>
        </p:txBody>
      </p:sp>
      <p:grpSp>
        <p:nvGrpSpPr>
          <p:cNvPr id="41" name="组合 40"/>
          <p:cNvGrpSpPr/>
          <p:nvPr/>
        </p:nvGrpSpPr>
        <p:grpSpPr>
          <a:xfrm>
            <a:off x="4514389" y="2668358"/>
            <a:ext cx="643536" cy="555154"/>
            <a:chOff x="8284531" y="544136"/>
            <a:chExt cx="643536" cy="555154"/>
          </a:xfrm>
        </p:grpSpPr>
        <p:sp>
          <p:nvSpPr>
            <p:cNvPr id="42" name="Oval 43"/>
            <p:cNvSpPr>
              <a:spLocks noChangeArrowheads="1"/>
            </p:cNvSpPr>
            <p:nvPr/>
          </p:nvSpPr>
          <p:spPr bwMode="auto">
            <a:xfrm>
              <a:off x="8665681" y="687758"/>
              <a:ext cx="42810" cy="5385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Oval 44"/>
            <p:cNvSpPr>
              <a:spLocks noChangeArrowheads="1"/>
            </p:cNvSpPr>
            <p:nvPr/>
          </p:nvSpPr>
          <p:spPr bwMode="auto">
            <a:xfrm>
              <a:off x="8488916" y="687758"/>
              <a:ext cx="44191" cy="5385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45"/>
            <p:cNvSpPr>
              <a:spLocks noEditPoints="1"/>
            </p:cNvSpPr>
            <p:nvPr/>
          </p:nvSpPr>
          <p:spPr bwMode="auto">
            <a:xfrm>
              <a:off x="8651871" y="744378"/>
              <a:ext cx="114621" cy="222337"/>
            </a:xfrm>
            <a:custGeom>
              <a:avLst/>
              <a:gdLst>
                <a:gd name="T0" fmla="*/ 3 w 42"/>
                <a:gd name="T1" fmla="*/ 48 h 81"/>
                <a:gd name="T2" fmla="*/ 6 w 42"/>
                <a:gd name="T3" fmla="*/ 47 h 81"/>
                <a:gd name="T4" fmla="*/ 2 w 42"/>
                <a:gd name="T5" fmla="*/ 5 h 81"/>
                <a:gd name="T6" fmla="*/ 1 w 42"/>
                <a:gd name="T7" fmla="*/ 1 h 81"/>
                <a:gd name="T8" fmla="*/ 2 w 42"/>
                <a:gd name="T9" fmla="*/ 1 h 81"/>
                <a:gd name="T10" fmla="*/ 2 w 42"/>
                <a:gd name="T11" fmla="*/ 1 h 81"/>
                <a:gd name="T12" fmla="*/ 6 w 42"/>
                <a:gd name="T13" fmla="*/ 1 h 81"/>
                <a:gd name="T14" fmla="*/ 6 w 42"/>
                <a:gd name="T15" fmla="*/ 1 h 81"/>
                <a:gd name="T16" fmla="*/ 3 w 42"/>
                <a:gd name="T17" fmla="*/ 4 h 81"/>
                <a:gd name="T18" fmla="*/ 7 w 42"/>
                <a:gd name="T19" fmla="*/ 6 h 81"/>
                <a:gd name="T20" fmla="*/ 5 w 42"/>
                <a:gd name="T21" fmla="*/ 9 h 81"/>
                <a:gd name="T22" fmla="*/ 10 w 42"/>
                <a:gd name="T23" fmla="*/ 20 h 81"/>
                <a:gd name="T24" fmla="*/ 11 w 42"/>
                <a:gd name="T25" fmla="*/ 4 h 81"/>
                <a:gd name="T26" fmla="*/ 10 w 42"/>
                <a:gd name="T27" fmla="*/ 4 h 81"/>
                <a:gd name="T28" fmla="*/ 11 w 42"/>
                <a:gd name="T29" fmla="*/ 0 h 81"/>
                <a:gd name="T30" fmla="*/ 14 w 42"/>
                <a:gd name="T31" fmla="*/ 0 h 81"/>
                <a:gd name="T32" fmla="*/ 15 w 42"/>
                <a:gd name="T33" fmla="*/ 4 h 81"/>
                <a:gd name="T34" fmla="*/ 15 w 42"/>
                <a:gd name="T35" fmla="*/ 4 h 81"/>
                <a:gd name="T36" fmla="*/ 15 w 42"/>
                <a:gd name="T37" fmla="*/ 20 h 81"/>
                <a:gd name="T38" fmla="*/ 21 w 42"/>
                <a:gd name="T39" fmla="*/ 9 h 81"/>
                <a:gd name="T40" fmla="*/ 19 w 42"/>
                <a:gd name="T41" fmla="*/ 6 h 81"/>
                <a:gd name="T42" fmla="*/ 23 w 42"/>
                <a:gd name="T43" fmla="*/ 4 h 81"/>
                <a:gd name="T44" fmla="*/ 19 w 42"/>
                <a:gd name="T45" fmla="*/ 1 h 81"/>
                <a:gd name="T46" fmla="*/ 19 w 42"/>
                <a:gd name="T47" fmla="*/ 1 h 81"/>
                <a:gd name="T48" fmla="*/ 23 w 42"/>
                <a:gd name="T49" fmla="*/ 1 h 81"/>
                <a:gd name="T50" fmla="*/ 24 w 42"/>
                <a:gd name="T51" fmla="*/ 1 h 81"/>
                <a:gd name="T52" fmla="*/ 27 w 42"/>
                <a:gd name="T53" fmla="*/ 3 h 81"/>
                <a:gd name="T54" fmla="*/ 40 w 42"/>
                <a:gd name="T55" fmla="*/ 17 h 81"/>
                <a:gd name="T56" fmla="*/ 40 w 42"/>
                <a:gd name="T57" fmla="*/ 17 h 81"/>
                <a:gd name="T58" fmla="*/ 40 w 42"/>
                <a:gd name="T59" fmla="*/ 17 h 81"/>
                <a:gd name="T60" fmla="*/ 41 w 42"/>
                <a:gd name="T61" fmla="*/ 23 h 81"/>
                <a:gd name="T62" fmla="*/ 41 w 42"/>
                <a:gd name="T63" fmla="*/ 23 h 81"/>
                <a:gd name="T64" fmla="*/ 41 w 42"/>
                <a:gd name="T65" fmla="*/ 23 h 81"/>
                <a:gd name="T66" fmla="*/ 41 w 42"/>
                <a:gd name="T67" fmla="*/ 23 h 81"/>
                <a:gd name="T68" fmla="*/ 41 w 42"/>
                <a:gd name="T69" fmla="*/ 23 h 81"/>
                <a:gd name="T70" fmla="*/ 41 w 42"/>
                <a:gd name="T71" fmla="*/ 24 h 81"/>
                <a:gd name="T72" fmla="*/ 40 w 42"/>
                <a:gd name="T73" fmla="*/ 25 h 81"/>
                <a:gd name="T74" fmla="*/ 39 w 42"/>
                <a:gd name="T75" fmla="*/ 27 h 81"/>
                <a:gd name="T76" fmla="*/ 37 w 42"/>
                <a:gd name="T77" fmla="*/ 32 h 81"/>
                <a:gd name="T78" fmla="*/ 32 w 42"/>
                <a:gd name="T79" fmla="*/ 40 h 81"/>
                <a:gd name="T80" fmla="*/ 26 w 42"/>
                <a:gd name="T81" fmla="*/ 37 h 81"/>
                <a:gd name="T82" fmla="*/ 26 w 42"/>
                <a:gd name="T83" fmla="*/ 43 h 81"/>
                <a:gd name="T84" fmla="*/ 26 w 42"/>
                <a:gd name="T85" fmla="*/ 43 h 81"/>
                <a:gd name="T86" fmla="*/ 25 w 42"/>
                <a:gd name="T87" fmla="*/ 43 h 81"/>
                <a:gd name="T88" fmla="*/ 24 w 42"/>
                <a:gd name="T89" fmla="*/ 81 h 81"/>
                <a:gd name="T90" fmla="*/ 13 w 42"/>
                <a:gd name="T91" fmla="*/ 81 h 81"/>
                <a:gd name="T92" fmla="*/ 13 w 42"/>
                <a:gd name="T93" fmla="*/ 43 h 81"/>
                <a:gd name="T94" fmla="*/ 12 w 42"/>
                <a:gd name="T95" fmla="*/ 43 h 81"/>
                <a:gd name="T96" fmla="*/ 11 w 42"/>
                <a:gd name="T97" fmla="*/ 81 h 81"/>
                <a:gd name="T98" fmla="*/ 0 w 42"/>
                <a:gd name="T99" fmla="*/ 81 h 81"/>
                <a:gd name="T100" fmla="*/ 0 w 42"/>
                <a:gd name="T101" fmla="*/ 48 h 81"/>
                <a:gd name="T102" fmla="*/ 3 w 42"/>
                <a:gd name="T103" fmla="*/ 48 h 81"/>
                <a:gd name="T104" fmla="*/ 26 w 42"/>
                <a:gd name="T105" fmla="*/ 29 h 81"/>
                <a:gd name="T106" fmla="*/ 27 w 42"/>
                <a:gd name="T107" fmla="*/ 26 h 81"/>
                <a:gd name="T108" fmla="*/ 30 w 42"/>
                <a:gd name="T109" fmla="*/ 22 h 81"/>
                <a:gd name="T110" fmla="*/ 31 w 42"/>
                <a:gd name="T111" fmla="*/ 21 h 81"/>
                <a:gd name="T112" fmla="*/ 26 w 42"/>
                <a:gd name="T113" fmla="*/ 15 h 81"/>
                <a:gd name="T114" fmla="*/ 26 w 42"/>
                <a:gd name="T115" fmla="*/ 2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 h="81">
                  <a:moveTo>
                    <a:pt x="3" y="48"/>
                  </a:moveTo>
                  <a:cubicBezTo>
                    <a:pt x="6" y="47"/>
                    <a:pt x="6" y="47"/>
                    <a:pt x="6" y="47"/>
                  </a:cubicBezTo>
                  <a:cubicBezTo>
                    <a:pt x="2" y="5"/>
                    <a:pt x="2" y="5"/>
                    <a:pt x="2" y="5"/>
                  </a:cubicBezTo>
                  <a:cubicBezTo>
                    <a:pt x="2" y="3"/>
                    <a:pt x="2" y="2"/>
                    <a:pt x="1" y="1"/>
                  </a:cubicBezTo>
                  <a:cubicBezTo>
                    <a:pt x="2" y="1"/>
                    <a:pt x="2" y="1"/>
                    <a:pt x="2" y="1"/>
                  </a:cubicBezTo>
                  <a:cubicBezTo>
                    <a:pt x="2" y="1"/>
                    <a:pt x="2" y="1"/>
                    <a:pt x="2" y="1"/>
                  </a:cubicBezTo>
                  <a:cubicBezTo>
                    <a:pt x="4" y="1"/>
                    <a:pt x="5" y="1"/>
                    <a:pt x="6" y="1"/>
                  </a:cubicBezTo>
                  <a:cubicBezTo>
                    <a:pt x="6" y="1"/>
                    <a:pt x="6" y="1"/>
                    <a:pt x="6" y="1"/>
                  </a:cubicBezTo>
                  <a:cubicBezTo>
                    <a:pt x="3" y="4"/>
                    <a:pt x="3" y="4"/>
                    <a:pt x="3" y="4"/>
                  </a:cubicBezTo>
                  <a:cubicBezTo>
                    <a:pt x="7" y="6"/>
                    <a:pt x="7" y="6"/>
                    <a:pt x="7" y="6"/>
                  </a:cubicBezTo>
                  <a:cubicBezTo>
                    <a:pt x="5" y="9"/>
                    <a:pt x="5" y="9"/>
                    <a:pt x="5" y="9"/>
                  </a:cubicBezTo>
                  <a:cubicBezTo>
                    <a:pt x="10" y="20"/>
                    <a:pt x="10" y="20"/>
                    <a:pt x="10" y="20"/>
                  </a:cubicBezTo>
                  <a:cubicBezTo>
                    <a:pt x="11" y="4"/>
                    <a:pt x="11" y="4"/>
                    <a:pt x="11" y="4"/>
                  </a:cubicBezTo>
                  <a:cubicBezTo>
                    <a:pt x="10" y="4"/>
                    <a:pt x="10" y="4"/>
                    <a:pt x="10" y="4"/>
                  </a:cubicBezTo>
                  <a:cubicBezTo>
                    <a:pt x="11" y="0"/>
                    <a:pt x="11" y="0"/>
                    <a:pt x="11" y="0"/>
                  </a:cubicBezTo>
                  <a:cubicBezTo>
                    <a:pt x="14" y="0"/>
                    <a:pt x="14" y="0"/>
                    <a:pt x="14" y="0"/>
                  </a:cubicBezTo>
                  <a:cubicBezTo>
                    <a:pt x="15" y="4"/>
                    <a:pt x="15" y="4"/>
                    <a:pt x="15" y="4"/>
                  </a:cubicBezTo>
                  <a:cubicBezTo>
                    <a:pt x="15" y="4"/>
                    <a:pt x="15" y="4"/>
                    <a:pt x="15" y="4"/>
                  </a:cubicBezTo>
                  <a:cubicBezTo>
                    <a:pt x="15" y="20"/>
                    <a:pt x="15" y="20"/>
                    <a:pt x="15" y="20"/>
                  </a:cubicBezTo>
                  <a:cubicBezTo>
                    <a:pt x="21" y="9"/>
                    <a:pt x="21" y="9"/>
                    <a:pt x="21" y="9"/>
                  </a:cubicBezTo>
                  <a:cubicBezTo>
                    <a:pt x="19" y="6"/>
                    <a:pt x="19" y="6"/>
                    <a:pt x="19" y="6"/>
                  </a:cubicBezTo>
                  <a:cubicBezTo>
                    <a:pt x="23" y="4"/>
                    <a:pt x="23" y="4"/>
                    <a:pt x="23" y="4"/>
                  </a:cubicBezTo>
                  <a:cubicBezTo>
                    <a:pt x="19" y="1"/>
                    <a:pt x="19" y="1"/>
                    <a:pt x="19" y="1"/>
                  </a:cubicBezTo>
                  <a:cubicBezTo>
                    <a:pt x="19" y="1"/>
                    <a:pt x="19" y="1"/>
                    <a:pt x="19" y="1"/>
                  </a:cubicBezTo>
                  <a:cubicBezTo>
                    <a:pt x="21" y="1"/>
                    <a:pt x="22" y="1"/>
                    <a:pt x="23" y="1"/>
                  </a:cubicBezTo>
                  <a:cubicBezTo>
                    <a:pt x="23" y="1"/>
                    <a:pt x="24" y="1"/>
                    <a:pt x="24" y="1"/>
                  </a:cubicBezTo>
                  <a:cubicBezTo>
                    <a:pt x="25" y="1"/>
                    <a:pt x="26" y="2"/>
                    <a:pt x="27" y="3"/>
                  </a:cubicBezTo>
                  <a:cubicBezTo>
                    <a:pt x="40" y="17"/>
                    <a:pt x="40" y="17"/>
                    <a:pt x="40" y="17"/>
                  </a:cubicBezTo>
                  <a:cubicBezTo>
                    <a:pt x="40" y="17"/>
                    <a:pt x="40" y="17"/>
                    <a:pt x="40" y="17"/>
                  </a:cubicBezTo>
                  <a:cubicBezTo>
                    <a:pt x="40" y="17"/>
                    <a:pt x="40" y="17"/>
                    <a:pt x="40" y="17"/>
                  </a:cubicBezTo>
                  <a:cubicBezTo>
                    <a:pt x="42" y="29"/>
                    <a:pt x="41" y="20"/>
                    <a:pt x="41" y="23"/>
                  </a:cubicBezTo>
                  <a:cubicBezTo>
                    <a:pt x="41" y="23"/>
                    <a:pt x="41" y="23"/>
                    <a:pt x="41" y="23"/>
                  </a:cubicBezTo>
                  <a:cubicBezTo>
                    <a:pt x="41" y="23"/>
                    <a:pt x="41" y="23"/>
                    <a:pt x="41" y="23"/>
                  </a:cubicBezTo>
                  <a:cubicBezTo>
                    <a:pt x="41" y="23"/>
                    <a:pt x="41" y="23"/>
                    <a:pt x="41" y="23"/>
                  </a:cubicBezTo>
                  <a:cubicBezTo>
                    <a:pt x="41" y="23"/>
                    <a:pt x="41" y="23"/>
                    <a:pt x="41" y="23"/>
                  </a:cubicBezTo>
                  <a:cubicBezTo>
                    <a:pt x="41" y="24"/>
                    <a:pt x="41" y="24"/>
                    <a:pt x="41" y="24"/>
                  </a:cubicBezTo>
                  <a:cubicBezTo>
                    <a:pt x="40" y="25"/>
                    <a:pt x="40" y="25"/>
                    <a:pt x="40" y="25"/>
                  </a:cubicBezTo>
                  <a:cubicBezTo>
                    <a:pt x="39" y="27"/>
                    <a:pt x="39" y="27"/>
                    <a:pt x="39" y="27"/>
                  </a:cubicBezTo>
                  <a:cubicBezTo>
                    <a:pt x="37" y="32"/>
                    <a:pt x="37" y="32"/>
                    <a:pt x="37" y="32"/>
                  </a:cubicBezTo>
                  <a:cubicBezTo>
                    <a:pt x="32" y="40"/>
                    <a:pt x="32" y="40"/>
                    <a:pt x="32" y="40"/>
                  </a:cubicBezTo>
                  <a:cubicBezTo>
                    <a:pt x="30" y="39"/>
                    <a:pt x="28" y="38"/>
                    <a:pt x="26" y="37"/>
                  </a:cubicBezTo>
                  <a:cubicBezTo>
                    <a:pt x="26" y="39"/>
                    <a:pt x="26" y="41"/>
                    <a:pt x="26" y="43"/>
                  </a:cubicBezTo>
                  <a:cubicBezTo>
                    <a:pt x="26" y="43"/>
                    <a:pt x="26" y="43"/>
                    <a:pt x="26" y="43"/>
                  </a:cubicBezTo>
                  <a:cubicBezTo>
                    <a:pt x="26" y="43"/>
                    <a:pt x="26" y="43"/>
                    <a:pt x="25" y="43"/>
                  </a:cubicBezTo>
                  <a:cubicBezTo>
                    <a:pt x="24" y="81"/>
                    <a:pt x="24" y="81"/>
                    <a:pt x="24" y="81"/>
                  </a:cubicBezTo>
                  <a:cubicBezTo>
                    <a:pt x="13" y="81"/>
                    <a:pt x="13" y="81"/>
                    <a:pt x="13" y="81"/>
                  </a:cubicBezTo>
                  <a:cubicBezTo>
                    <a:pt x="13" y="70"/>
                    <a:pt x="13" y="50"/>
                    <a:pt x="13" y="43"/>
                  </a:cubicBezTo>
                  <a:cubicBezTo>
                    <a:pt x="13" y="43"/>
                    <a:pt x="13" y="43"/>
                    <a:pt x="12" y="43"/>
                  </a:cubicBezTo>
                  <a:cubicBezTo>
                    <a:pt x="11" y="81"/>
                    <a:pt x="11" y="81"/>
                    <a:pt x="11" y="81"/>
                  </a:cubicBezTo>
                  <a:cubicBezTo>
                    <a:pt x="0" y="81"/>
                    <a:pt x="0" y="81"/>
                    <a:pt x="0" y="81"/>
                  </a:cubicBezTo>
                  <a:cubicBezTo>
                    <a:pt x="0" y="72"/>
                    <a:pt x="0" y="57"/>
                    <a:pt x="0" y="48"/>
                  </a:cubicBezTo>
                  <a:cubicBezTo>
                    <a:pt x="1" y="48"/>
                    <a:pt x="2" y="48"/>
                    <a:pt x="3" y="48"/>
                  </a:cubicBezTo>
                  <a:close/>
                  <a:moveTo>
                    <a:pt x="26" y="29"/>
                  </a:moveTo>
                  <a:cubicBezTo>
                    <a:pt x="27" y="26"/>
                    <a:pt x="27" y="26"/>
                    <a:pt x="27" y="26"/>
                  </a:cubicBezTo>
                  <a:cubicBezTo>
                    <a:pt x="30" y="22"/>
                    <a:pt x="30" y="22"/>
                    <a:pt x="30" y="22"/>
                  </a:cubicBezTo>
                  <a:cubicBezTo>
                    <a:pt x="31" y="21"/>
                    <a:pt x="31" y="21"/>
                    <a:pt x="31" y="21"/>
                  </a:cubicBezTo>
                  <a:cubicBezTo>
                    <a:pt x="26" y="15"/>
                    <a:pt x="26" y="15"/>
                    <a:pt x="26" y="15"/>
                  </a:cubicBezTo>
                  <a:cubicBezTo>
                    <a:pt x="26" y="20"/>
                    <a:pt x="26" y="24"/>
                    <a:pt x="26" y="2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46"/>
            <p:cNvSpPr>
              <a:spLocks/>
            </p:cNvSpPr>
            <p:nvPr/>
          </p:nvSpPr>
          <p:spPr bwMode="auto">
            <a:xfrm>
              <a:off x="8451629" y="747140"/>
              <a:ext cx="98049" cy="219576"/>
            </a:xfrm>
            <a:custGeom>
              <a:avLst/>
              <a:gdLst>
                <a:gd name="T0" fmla="*/ 0 w 36"/>
                <a:gd name="T1" fmla="*/ 23 h 80"/>
                <a:gd name="T2" fmla="*/ 0 w 36"/>
                <a:gd name="T3" fmla="*/ 23 h 80"/>
                <a:gd name="T4" fmla="*/ 0 w 36"/>
                <a:gd name="T5" fmla="*/ 23 h 80"/>
                <a:gd name="T6" fmla="*/ 0 w 36"/>
                <a:gd name="T7" fmla="*/ 23 h 80"/>
                <a:gd name="T8" fmla="*/ 0 w 36"/>
                <a:gd name="T9" fmla="*/ 22 h 80"/>
                <a:gd name="T10" fmla="*/ 7 w 36"/>
                <a:gd name="T11" fmla="*/ 4 h 80"/>
                <a:gd name="T12" fmla="*/ 11 w 36"/>
                <a:gd name="T13" fmla="*/ 0 h 80"/>
                <a:gd name="T14" fmla="*/ 12 w 36"/>
                <a:gd name="T15" fmla="*/ 0 h 80"/>
                <a:gd name="T16" fmla="*/ 15 w 36"/>
                <a:gd name="T17" fmla="*/ 0 h 80"/>
                <a:gd name="T18" fmla="*/ 15 w 36"/>
                <a:gd name="T19" fmla="*/ 0 h 80"/>
                <a:gd name="T20" fmla="*/ 12 w 36"/>
                <a:gd name="T21" fmla="*/ 3 h 80"/>
                <a:gd name="T22" fmla="*/ 16 w 36"/>
                <a:gd name="T23" fmla="*/ 5 h 80"/>
                <a:gd name="T24" fmla="*/ 14 w 36"/>
                <a:gd name="T25" fmla="*/ 8 h 80"/>
                <a:gd name="T26" fmla="*/ 19 w 36"/>
                <a:gd name="T27" fmla="*/ 19 h 80"/>
                <a:gd name="T28" fmla="*/ 20 w 36"/>
                <a:gd name="T29" fmla="*/ 3 h 80"/>
                <a:gd name="T30" fmla="*/ 19 w 36"/>
                <a:gd name="T31" fmla="*/ 3 h 80"/>
                <a:gd name="T32" fmla="*/ 20 w 36"/>
                <a:gd name="T33" fmla="*/ 0 h 80"/>
                <a:gd name="T34" fmla="*/ 24 w 36"/>
                <a:gd name="T35" fmla="*/ 0 h 80"/>
                <a:gd name="T36" fmla="*/ 25 w 36"/>
                <a:gd name="T37" fmla="*/ 3 h 80"/>
                <a:gd name="T38" fmla="*/ 24 w 36"/>
                <a:gd name="T39" fmla="*/ 3 h 80"/>
                <a:gd name="T40" fmla="*/ 25 w 36"/>
                <a:gd name="T41" fmla="*/ 19 h 80"/>
                <a:gd name="T42" fmla="*/ 30 w 36"/>
                <a:gd name="T43" fmla="*/ 8 h 80"/>
                <a:gd name="T44" fmla="*/ 28 w 36"/>
                <a:gd name="T45" fmla="*/ 5 h 80"/>
                <a:gd name="T46" fmla="*/ 32 w 36"/>
                <a:gd name="T47" fmla="*/ 3 h 80"/>
                <a:gd name="T48" fmla="*/ 29 w 36"/>
                <a:gd name="T49" fmla="*/ 0 h 80"/>
                <a:gd name="T50" fmla="*/ 29 w 36"/>
                <a:gd name="T51" fmla="*/ 0 h 80"/>
                <a:gd name="T52" fmla="*/ 33 w 36"/>
                <a:gd name="T53" fmla="*/ 0 h 80"/>
                <a:gd name="T54" fmla="*/ 33 w 36"/>
                <a:gd name="T55" fmla="*/ 0 h 80"/>
                <a:gd name="T56" fmla="*/ 36 w 36"/>
                <a:gd name="T57" fmla="*/ 1 h 80"/>
                <a:gd name="T58" fmla="*/ 35 w 36"/>
                <a:gd name="T59" fmla="*/ 3 h 80"/>
                <a:gd name="T60" fmla="*/ 32 w 36"/>
                <a:gd name="T61" fmla="*/ 46 h 80"/>
                <a:gd name="T62" fmla="*/ 34 w 36"/>
                <a:gd name="T63" fmla="*/ 47 h 80"/>
                <a:gd name="T64" fmla="*/ 33 w 36"/>
                <a:gd name="T65" fmla="*/ 80 h 80"/>
                <a:gd name="T66" fmla="*/ 23 w 36"/>
                <a:gd name="T67" fmla="*/ 80 h 80"/>
                <a:gd name="T68" fmla="*/ 23 w 36"/>
                <a:gd name="T69" fmla="*/ 42 h 80"/>
                <a:gd name="T70" fmla="*/ 22 w 36"/>
                <a:gd name="T71" fmla="*/ 42 h 80"/>
                <a:gd name="T72" fmla="*/ 20 w 36"/>
                <a:gd name="T73" fmla="*/ 80 h 80"/>
                <a:gd name="T74" fmla="*/ 10 w 36"/>
                <a:gd name="T75" fmla="*/ 80 h 80"/>
                <a:gd name="T76" fmla="*/ 10 w 36"/>
                <a:gd name="T77" fmla="*/ 43 h 80"/>
                <a:gd name="T78" fmla="*/ 8 w 36"/>
                <a:gd name="T79" fmla="*/ 44 h 80"/>
                <a:gd name="T80" fmla="*/ 4 w 36"/>
                <a:gd name="T81" fmla="*/ 35 h 80"/>
                <a:gd name="T82" fmla="*/ 2 w 36"/>
                <a:gd name="T83" fmla="*/ 30 h 80"/>
                <a:gd name="T84" fmla="*/ 1 w 36"/>
                <a:gd name="T85" fmla="*/ 28 h 80"/>
                <a:gd name="T86" fmla="*/ 0 w 36"/>
                <a:gd name="T87" fmla="*/ 27 h 80"/>
                <a:gd name="T88" fmla="*/ 0 w 36"/>
                <a:gd name="T89" fmla="*/ 27 h 80"/>
                <a:gd name="T90" fmla="*/ 0 w 36"/>
                <a:gd name="T91" fmla="*/ 27 h 80"/>
                <a:gd name="T92" fmla="*/ 0 w 36"/>
                <a:gd name="T93" fmla="*/ 27 h 80"/>
                <a:gd name="T94" fmla="*/ 0 w 36"/>
                <a:gd name="T95" fmla="*/ 2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 h="80">
                  <a:moveTo>
                    <a:pt x="0" y="23"/>
                  </a:moveTo>
                  <a:cubicBezTo>
                    <a:pt x="0" y="23"/>
                    <a:pt x="0" y="23"/>
                    <a:pt x="0" y="23"/>
                  </a:cubicBezTo>
                  <a:cubicBezTo>
                    <a:pt x="0" y="23"/>
                    <a:pt x="0" y="23"/>
                    <a:pt x="0" y="23"/>
                  </a:cubicBezTo>
                  <a:cubicBezTo>
                    <a:pt x="0" y="23"/>
                    <a:pt x="0" y="23"/>
                    <a:pt x="0" y="23"/>
                  </a:cubicBezTo>
                  <a:cubicBezTo>
                    <a:pt x="0" y="22"/>
                    <a:pt x="0" y="22"/>
                    <a:pt x="0" y="22"/>
                  </a:cubicBezTo>
                  <a:cubicBezTo>
                    <a:pt x="7" y="4"/>
                    <a:pt x="7" y="4"/>
                    <a:pt x="7" y="4"/>
                  </a:cubicBezTo>
                  <a:cubicBezTo>
                    <a:pt x="8" y="2"/>
                    <a:pt x="10" y="0"/>
                    <a:pt x="11" y="0"/>
                  </a:cubicBezTo>
                  <a:cubicBezTo>
                    <a:pt x="11" y="0"/>
                    <a:pt x="11" y="0"/>
                    <a:pt x="12" y="0"/>
                  </a:cubicBezTo>
                  <a:cubicBezTo>
                    <a:pt x="13" y="0"/>
                    <a:pt x="14" y="0"/>
                    <a:pt x="15" y="0"/>
                  </a:cubicBezTo>
                  <a:cubicBezTo>
                    <a:pt x="15" y="0"/>
                    <a:pt x="15" y="0"/>
                    <a:pt x="15" y="0"/>
                  </a:cubicBezTo>
                  <a:cubicBezTo>
                    <a:pt x="12" y="3"/>
                    <a:pt x="12" y="3"/>
                    <a:pt x="12" y="3"/>
                  </a:cubicBezTo>
                  <a:cubicBezTo>
                    <a:pt x="16" y="5"/>
                    <a:pt x="16" y="5"/>
                    <a:pt x="16" y="5"/>
                  </a:cubicBezTo>
                  <a:cubicBezTo>
                    <a:pt x="14" y="8"/>
                    <a:pt x="14" y="8"/>
                    <a:pt x="14" y="8"/>
                  </a:cubicBezTo>
                  <a:cubicBezTo>
                    <a:pt x="19" y="19"/>
                    <a:pt x="19" y="19"/>
                    <a:pt x="19" y="19"/>
                  </a:cubicBezTo>
                  <a:cubicBezTo>
                    <a:pt x="20" y="3"/>
                    <a:pt x="20" y="3"/>
                    <a:pt x="20" y="3"/>
                  </a:cubicBezTo>
                  <a:cubicBezTo>
                    <a:pt x="19" y="3"/>
                    <a:pt x="19" y="3"/>
                    <a:pt x="19" y="3"/>
                  </a:cubicBezTo>
                  <a:cubicBezTo>
                    <a:pt x="20" y="0"/>
                    <a:pt x="20" y="0"/>
                    <a:pt x="20" y="0"/>
                  </a:cubicBezTo>
                  <a:cubicBezTo>
                    <a:pt x="24" y="0"/>
                    <a:pt x="24" y="0"/>
                    <a:pt x="24" y="0"/>
                  </a:cubicBezTo>
                  <a:cubicBezTo>
                    <a:pt x="25" y="3"/>
                    <a:pt x="25" y="3"/>
                    <a:pt x="25" y="3"/>
                  </a:cubicBezTo>
                  <a:cubicBezTo>
                    <a:pt x="24" y="3"/>
                    <a:pt x="24" y="3"/>
                    <a:pt x="24" y="3"/>
                  </a:cubicBezTo>
                  <a:cubicBezTo>
                    <a:pt x="25" y="19"/>
                    <a:pt x="25" y="19"/>
                    <a:pt x="25" y="19"/>
                  </a:cubicBezTo>
                  <a:cubicBezTo>
                    <a:pt x="30" y="8"/>
                    <a:pt x="30" y="8"/>
                    <a:pt x="30" y="8"/>
                  </a:cubicBezTo>
                  <a:cubicBezTo>
                    <a:pt x="28" y="5"/>
                    <a:pt x="28" y="5"/>
                    <a:pt x="28" y="5"/>
                  </a:cubicBezTo>
                  <a:cubicBezTo>
                    <a:pt x="32" y="3"/>
                    <a:pt x="32" y="3"/>
                    <a:pt x="32" y="3"/>
                  </a:cubicBezTo>
                  <a:cubicBezTo>
                    <a:pt x="29" y="0"/>
                    <a:pt x="29" y="0"/>
                    <a:pt x="29" y="0"/>
                  </a:cubicBezTo>
                  <a:cubicBezTo>
                    <a:pt x="29" y="0"/>
                    <a:pt x="29" y="0"/>
                    <a:pt x="29" y="0"/>
                  </a:cubicBezTo>
                  <a:cubicBezTo>
                    <a:pt x="30" y="0"/>
                    <a:pt x="31" y="0"/>
                    <a:pt x="33" y="0"/>
                  </a:cubicBezTo>
                  <a:cubicBezTo>
                    <a:pt x="33" y="0"/>
                    <a:pt x="33" y="0"/>
                    <a:pt x="33" y="0"/>
                  </a:cubicBezTo>
                  <a:cubicBezTo>
                    <a:pt x="34" y="0"/>
                    <a:pt x="35" y="1"/>
                    <a:pt x="36" y="1"/>
                  </a:cubicBezTo>
                  <a:cubicBezTo>
                    <a:pt x="36" y="2"/>
                    <a:pt x="35" y="3"/>
                    <a:pt x="35" y="3"/>
                  </a:cubicBezTo>
                  <a:cubicBezTo>
                    <a:pt x="32" y="46"/>
                    <a:pt x="32" y="46"/>
                    <a:pt x="32" y="46"/>
                  </a:cubicBezTo>
                  <a:cubicBezTo>
                    <a:pt x="34" y="47"/>
                    <a:pt x="34" y="47"/>
                    <a:pt x="34" y="47"/>
                  </a:cubicBezTo>
                  <a:cubicBezTo>
                    <a:pt x="33" y="80"/>
                    <a:pt x="33" y="80"/>
                    <a:pt x="33" y="80"/>
                  </a:cubicBezTo>
                  <a:cubicBezTo>
                    <a:pt x="23" y="80"/>
                    <a:pt x="23" y="80"/>
                    <a:pt x="23" y="80"/>
                  </a:cubicBezTo>
                  <a:cubicBezTo>
                    <a:pt x="22" y="69"/>
                    <a:pt x="22" y="49"/>
                    <a:pt x="23" y="42"/>
                  </a:cubicBezTo>
                  <a:cubicBezTo>
                    <a:pt x="22" y="42"/>
                    <a:pt x="22" y="42"/>
                    <a:pt x="22" y="42"/>
                  </a:cubicBezTo>
                  <a:cubicBezTo>
                    <a:pt x="20" y="80"/>
                    <a:pt x="20" y="80"/>
                    <a:pt x="20" y="80"/>
                  </a:cubicBezTo>
                  <a:cubicBezTo>
                    <a:pt x="10" y="80"/>
                    <a:pt x="10" y="80"/>
                    <a:pt x="10" y="80"/>
                  </a:cubicBezTo>
                  <a:cubicBezTo>
                    <a:pt x="9" y="69"/>
                    <a:pt x="9" y="51"/>
                    <a:pt x="10" y="43"/>
                  </a:cubicBezTo>
                  <a:cubicBezTo>
                    <a:pt x="9" y="43"/>
                    <a:pt x="8" y="44"/>
                    <a:pt x="8" y="44"/>
                  </a:cubicBezTo>
                  <a:cubicBezTo>
                    <a:pt x="4" y="35"/>
                    <a:pt x="4" y="35"/>
                    <a:pt x="4" y="35"/>
                  </a:cubicBezTo>
                  <a:cubicBezTo>
                    <a:pt x="2" y="30"/>
                    <a:pt x="2" y="30"/>
                    <a:pt x="2" y="30"/>
                  </a:cubicBezTo>
                  <a:cubicBezTo>
                    <a:pt x="1" y="28"/>
                    <a:pt x="1" y="28"/>
                    <a:pt x="1" y="28"/>
                  </a:cubicBezTo>
                  <a:cubicBezTo>
                    <a:pt x="0" y="27"/>
                    <a:pt x="0" y="27"/>
                    <a:pt x="0" y="27"/>
                  </a:cubicBezTo>
                  <a:cubicBezTo>
                    <a:pt x="0" y="27"/>
                    <a:pt x="0" y="27"/>
                    <a:pt x="0" y="27"/>
                  </a:cubicBezTo>
                  <a:cubicBezTo>
                    <a:pt x="0" y="27"/>
                    <a:pt x="0" y="27"/>
                    <a:pt x="0" y="27"/>
                  </a:cubicBezTo>
                  <a:cubicBezTo>
                    <a:pt x="0" y="27"/>
                    <a:pt x="0" y="27"/>
                    <a:pt x="0" y="27"/>
                  </a:cubicBezTo>
                  <a:cubicBezTo>
                    <a:pt x="0" y="25"/>
                    <a:pt x="0" y="30"/>
                    <a:pt x="0" y="2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Oval 47"/>
            <p:cNvSpPr>
              <a:spLocks noChangeArrowheads="1"/>
            </p:cNvSpPr>
            <p:nvPr/>
          </p:nvSpPr>
          <p:spPr bwMode="auto">
            <a:xfrm>
              <a:off x="8580060" y="679472"/>
              <a:ext cx="46953" cy="5800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48"/>
            <p:cNvSpPr>
              <a:spLocks/>
            </p:cNvSpPr>
            <p:nvPr/>
          </p:nvSpPr>
          <p:spPr bwMode="auto">
            <a:xfrm>
              <a:off x="8546917" y="741616"/>
              <a:ext cx="113240" cy="241671"/>
            </a:xfrm>
            <a:custGeom>
              <a:avLst/>
              <a:gdLst>
                <a:gd name="T0" fmla="*/ 9 w 41"/>
                <a:gd name="T1" fmla="*/ 1 h 88"/>
                <a:gd name="T2" fmla="*/ 9 w 41"/>
                <a:gd name="T3" fmla="*/ 1 h 88"/>
                <a:gd name="T4" fmla="*/ 13 w 41"/>
                <a:gd name="T5" fmla="*/ 0 h 88"/>
                <a:gd name="T6" fmla="*/ 13 w 41"/>
                <a:gd name="T7" fmla="*/ 0 h 88"/>
                <a:gd name="T8" fmla="*/ 9 w 41"/>
                <a:gd name="T9" fmla="*/ 4 h 88"/>
                <a:gd name="T10" fmla="*/ 14 w 41"/>
                <a:gd name="T11" fmla="*/ 6 h 88"/>
                <a:gd name="T12" fmla="*/ 12 w 41"/>
                <a:gd name="T13" fmla="*/ 9 h 88"/>
                <a:gd name="T14" fmla="*/ 17 w 41"/>
                <a:gd name="T15" fmla="*/ 22 h 88"/>
                <a:gd name="T16" fmla="*/ 18 w 41"/>
                <a:gd name="T17" fmla="*/ 4 h 88"/>
                <a:gd name="T18" fmla="*/ 18 w 41"/>
                <a:gd name="T19" fmla="*/ 4 h 88"/>
                <a:gd name="T20" fmla="*/ 19 w 41"/>
                <a:gd name="T21" fmla="*/ 0 h 88"/>
                <a:gd name="T22" fmla="*/ 22 w 41"/>
                <a:gd name="T23" fmla="*/ 0 h 88"/>
                <a:gd name="T24" fmla="*/ 23 w 41"/>
                <a:gd name="T25" fmla="*/ 4 h 88"/>
                <a:gd name="T26" fmla="*/ 22 w 41"/>
                <a:gd name="T27" fmla="*/ 4 h 88"/>
                <a:gd name="T28" fmla="*/ 23 w 41"/>
                <a:gd name="T29" fmla="*/ 22 h 88"/>
                <a:gd name="T30" fmla="*/ 29 w 41"/>
                <a:gd name="T31" fmla="*/ 9 h 88"/>
                <a:gd name="T32" fmla="*/ 27 w 41"/>
                <a:gd name="T33" fmla="*/ 6 h 88"/>
                <a:gd name="T34" fmla="*/ 31 w 41"/>
                <a:gd name="T35" fmla="*/ 4 h 88"/>
                <a:gd name="T36" fmla="*/ 28 w 41"/>
                <a:gd name="T37" fmla="*/ 0 h 88"/>
                <a:gd name="T38" fmla="*/ 28 w 41"/>
                <a:gd name="T39" fmla="*/ 0 h 88"/>
                <a:gd name="T40" fmla="*/ 32 w 41"/>
                <a:gd name="T41" fmla="*/ 1 h 88"/>
                <a:gd name="T42" fmla="*/ 32 w 41"/>
                <a:gd name="T43" fmla="*/ 1 h 88"/>
                <a:gd name="T44" fmla="*/ 37 w 41"/>
                <a:gd name="T45" fmla="*/ 6 h 88"/>
                <a:gd name="T46" fmla="*/ 41 w 41"/>
                <a:gd name="T47" fmla="*/ 46 h 88"/>
                <a:gd name="T48" fmla="*/ 35 w 41"/>
                <a:gd name="T49" fmla="*/ 46 h 88"/>
                <a:gd name="T50" fmla="*/ 35 w 41"/>
                <a:gd name="T51" fmla="*/ 46 h 88"/>
                <a:gd name="T52" fmla="*/ 35 w 41"/>
                <a:gd name="T53" fmla="*/ 46 h 88"/>
                <a:gd name="T54" fmla="*/ 34 w 41"/>
                <a:gd name="T55" fmla="*/ 46 h 88"/>
                <a:gd name="T56" fmla="*/ 33 w 41"/>
                <a:gd name="T57" fmla="*/ 88 h 88"/>
                <a:gd name="T58" fmla="*/ 21 w 41"/>
                <a:gd name="T59" fmla="*/ 88 h 88"/>
                <a:gd name="T60" fmla="*/ 21 w 41"/>
                <a:gd name="T61" fmla="*/ 46 h 88"/>
                <a:gd name="T62" fmla="*/ 20 w 41"/>
                <a:gd name="T63" fmla="*/ 46 h 88"/>
                <a:gd name="T64" fmla="*/ 18 w 41"/>
                <a:gd name="T65" fmla="*/ 88 h 88"/>
                <a:gd name="T66" fmla="*/ 7 w 41"/>
                <a:gd name="T67" fmla="*/ 88 h 88"/>
                <a:gd name="T68" fmla="*/ 7 w 41"/>
                <a:gd name="T69" fmla="*/ 46 h 88"/>
                <a:gd name="T70" fmla="*/ 6 w 41"/>
                <a:gd name="T71" fmla="*/ 46 h 88"/>
                <a:gd name="T72" fmla="*/ 5 w 41"/>
                <a:gd name="T73" fmla="*/ 46 h 88"/>
                <a:gd name="T74" fmla="*/ 5 w 41"/>
                <a:gd name="T75" fmla="*/ 46 h 88"/>
                <a:gd name="T76" fmla="*/ 0 w 41"/>
                <a:gd name="T77" fmla="*/ 46 h 88"/>
                <a:gd name="T78" fmla="*/ 4 w 41"/>
                <a:gd name="T79" fmla="*/ 6 h 88"/>
                <a:gd name="T80" fmla="*/ 9 w 41"/>
                <a:gd name="T81"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88">
                  <a:moveTo>
                    <a:pt x="9" y="1"/>
                  </a:moveTo>
                  <a:cubicBezTo>
                    <a:pt x="9" y="1"/>
                    <a:pt x="9" y="1"/>
                    <a:pt x="9" y="1"/>
                  </a:cubicBezTo>
                  <a:cubicBezTo>
                    <a:pt x="10" y="1"/>
                    <a:pt x="12" y="0"/>
                    <a:pt x="13" y="0"/>
                  </a:cubicBezTo>
                  <a:cubicBezTo>
                    <a:pt x="13" y="0"/>
                    <a:pt x="13" y="0"/>
                    <a:pt x="13" y="0"/>
                  </a:cubicBezTo>
                  <a:cubicBezTo>
                    <a:pt x="9" y="4"/>
                    <a:pt x="9" y="4"/>
                    <a:pt x="9" y="4"/>
                  </a:cubicBezTo>
                  <a:cubicBezTo>
                    <a:pt x="14" y="6"/>
                    <a:pt x="14" y="6"/>
                    <a:pt x="14" y="6"/>
                  </a:cubicBezTo>
                  <a:cubicBezTo>
                    <a:pt x="12" y="9"/>
                    <a:pt x="12" y="9"/>
                    <a:pt x="12" y="9"/>
                  </a:cubicBezTo>
                  <a:cubicBezTo>
                    <a:pt x="17" y="22"/>
                    <a:pt x="17" y="22"/>
                    <a:pt x="17" y="22"/>
                  </a:cubicBezTo>
                  <a:cubicBezTo>
                    <a:pt x="18" y="4"/>
                    <a:pt x="18" y="4"/>
                    <a:pt x="18" y="4"/>
                  </a:cubicBezTo>
                  <a:cubicBezTo>
                    <a:pt x="18" y="4"/>
                    <a:pt x="18" y="4"/>
                    <a:pt x="18" y="4"/>
                  </a:cubicBezTo>
                  <a:cubicBezTo>
                    <a:pt x="19" y="0"/>
                    <a:pt x="19" y="0"/>
                    <a:pt x="19" y="0"/>
                  </a:cubicBezTo>
                  <a:cubicBezTo>
                    <a:pt x="22" y="0"/>
                    <a:pt x="22" y="0"/>
                    <a:pt x="22" y="0"/>
                  </a:cubicBezTo>
                  <a:cubicBezTo>
                    <a:pt x="23" y="4"/>
                    <a:pt x="23" y="4"/>
                    <a:pt x="23" y="4"/>
                  </a:cubicBezTo>
                  <a:cubicBezTo>
                    <a:pt x="22" y="4"/>
                    <a:pt x="22" y="4"/>
                    <a:pt x="22" y="4"/>
                  </a:cubicBezTo>
                  <a:cubicBezTo>
                    <a:pt x="23" y="22"/>
                    <a:pt x="23" y="22"/>
                    <a:pt x="23" y="22"/>
                  </a:cubicBezTo>
                  <a:cubicBezTo>
                    <a:pt x="29" y="9"/>
                    <a:pt x="29" y="9"/>
                    <a:pt x="29" y="9"/>
                  </a:cubicBezTo>
                  <a:cubicBezTo>
                    <a:pt x="27" y="6"/>
                    <a:pt x="27" y="6"/>
                    <a:pt x="27" y="6"/>
                  </a:cubicBezTo>
                  <a:cubicBezTo>
                    <a:pt x="31" y="4"/>
                    <a:pt x="31" y="4"/>
                    <a:pt x="31" y="4"/>
                  </a:cubicBezTo>
                  <a:cubicBezTo>
                    <a:pt x="28" y="0"/>
                    <a:pt x="28" y="0"/>
                    <a:pt x="28" y="0"/>
                  </a:cubicBezTo>
                  <a:cubicBezTo>
                    <a:pt x="28" y="0"/>
                    <a:pt x="28" y="0"/>
                    <a:pt x="28" y="0"/>
                  </a:cubicBezTo>
                  <a:cubicBezTo>
                    <a:pt x="29" y="0"/>
                    <a:pt x="30" y="1"/>
                    <a:pt x="32" y="1"/>
                  </a:cubicBezTo>
                  <a:cubicBezTo>
                    <a:pt x="32" y="1"/>
                    <a:pt x="32" y="1"/>
                    <a:pt x="32" y="1"/>
                  </a:cubicBezTo>
                  <a:cubicBezTo>
                    <a:pt x="35" y="1"/>
                    <a:pt x="37" y="3"/>
                    <a:pt x="37" y="6"/>
                  </a:cubicBezTo>
                  <a:cubicBezTo>
                    <a:pt x="41" y="46"/>
                    <a:pt x="41" y="46"/>
                    <a:pt x="41" y="46"/>
                  </a:cubicBezTo>
                  <a:cubicBezTo>
                    <a:pt x="39" y="46"/>
                    <a:pt x="37" y="46"/>
                    <a:pt x="35" y="46"/>
                  </a:cubicBezTo>
                  <a:cubicBezTo>
                    <a:pt x="35" y="46"/>
                    <a:pt x="35" y="46"/>
                    <a:pt x="35" y="46"/>
                  </a:cubicBezTo>
                  <a:cubicBezTo>
                    <a:pt x="35" y="46"/>
                    <a:pt x="35" y="46"/>
                    <a:pt x="35" y="46"/>
                  </a:cubicBezTo>
                  <a:cubicBezTo>
                    <a:pt x="34" y="46"/>
                    <a:pt x="34" y="46"/>
                    <a:pt x="34" y="46"/>
                  </a:cubicBezTo>
                  <a:cubicBezTo>
                    <a:pt x="33" y="88"/>
                    <a:pt x="33" y="88"/>
                    <a:pt x="33" y="88"/>
                  </a:cubicBezTo>
                  <a:cubicBezTo>
                    <a:pt x="21" y="88"/>
                    <a:pt x="21" y="88"/>
                    <a:pt x="21" y="88"/>
                  </a:cubicBezTo>
                  <a:cubicBezTo>
                    <a:pt x="21" y="76"/>
                    <a:pt x="21" y="54"/>
                    <a:pt x="21" y="46"/>
                  </a:cubicBezTo>
                  <a:cubicBezTo>
                    <a:pt x="21" y="46"/>
                    <a:pt x="20" y="46"/>
                    <a:pt x="20" y="46"/>
                  </a:cubicBezTo>
                  <a:cubicBezTo>
                    <a:pt x="18" y="88"/>
                    <a:pt x="18" y="88"/>
                    <a:pt x="18" y="88"/>
                  </a:cubicBezTo>
                  <a:cubicBezTo>
                    <a:pt x="7" y="88"/>
                    <a:pt x="7" y="88"/>
                    <a:pt x="7" y="88"/>
                  </a:cubicBezTo>
                  <a:cubicBezTo>
                    <a:pt x="6" y="76"/>
                    <a:pt x="7" y="55"/>
                    <a:pt x="7" y="46"/>
                  </a:cubicBezTo>
                  <a:cubicBezTo>
                    <a:pt x="6" y="46"/>
                    <a:pt x="6" y="46"/>
                    <a:pt x="6" y="46"/>
                  </a:cubicBezTo>
                  <a:cubicBezTo>
                    <a:pt x="6" y="46"/>
                    <a:pt x="6" y="46"/>
                    <a:pt x="5" y="46"/>
                  </a:cubicBezTo>
                  <a:cubicBezTo>
                    <a:pt x="5" y="46"/>
                    <a:pt x="5" y="46"/>
                    <a:pt x="5" y="46"/>
                  </a:cubicBezTo>
                  <a:cubicBezTo>
                    <a:pt x="4" y="46"/>
                    <a:pt x="2" y="46"/>
                    <a:pt x="0" y="46"/>
                  </a:cubicBezTo>
                  <a:cubicBezTo>
                    <a:pt x="4" y="6"/>
                    <a:pt x="4" y="6"/>
                    <a:pt x="4" y="6"/>
                  </a:cubicBezTo>
                  <a:cubicBezTo>
                    <a:pt x="4" y="3"/>
                    <a:pt x="6" y="1"/>
                    <a:pt x="9"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49"/>
            <p:cNvSpPr>
              <a:spLocks/>
            </p:cNvSpPr>
            <p:nvPr/>
          </p:nvSpPr>
          <p:spPr bwMode="auto">
            <a:xfrm>
              <a:off x="8327341" y="821713"/>
              <a:ext cx="541343" cy="277577"/>
            </a:xfrm>
            <a:custGeom>
              <a:avLst/>
              <a:gdLst>
                <a:gd name="T0" fmla="*/ 101 w 197"/>
                <a:gd name="T1" fmla="*/ 101 h 101"/>
                <a:gd name="T2" fmla="*/ 0 w 197"/>
                <a:gd name="T3" fmla="*/ 0 h 101"/>
                <a:gd name="T4" fmla="*/ 25 w 197"/>
                <a:gd name="T5" fmla="*/ 0 h 101"/>
                <a:gd name="T6" fmla="*/ 101 w 197"/>
                <a:gd name="T7" fmla="*/ 76 h 101"/>
                <a:gd name="T8" fmla="*/ 174 w 197"/>
                <a:gd name="T9" fmla="*/ 24 h 101"/>
                <a:gd name="T10" fmla="*/ 197 w 197"/>
                <a:gd name="T11" fmla="*/ 32 h 101"/>
                <a:gd name="T12" fmla="*/ 101 w 197"/>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197" h="101">
                  <a:moveTo>
                    <a:pt x="101" y="101"/>
                  </a:moveTo>
                  <a:cubicBezTo>
                    <a:pt x="46" y="101"/>
                    <a:pt x="0" y="56"/>
                    <a:pt x="0" y="0"/>
                  </a:cubicBezTo>
                  <a:cubicBezTo>
                    <a:pt x="25" y="0"/>
                    <a:pt x="25" y="0"/>
                    <a:pt x="25" y="0"/>
                  </a:cubicBezTo>
                  <a:cubicBezTo>
                    <a:pt x="25" y="42"/>
                    <a:pt x="60" y="76"/>
                    <a:pt x="101" y="76"/>
                  </a:cubicBezTo>
                  <a:cubicBezTo>
                    <a:pt x="134" y="76"/>
                    <a:pt x="163" y="55"/>
                    <a:pt x="174" y="24"/>
                  </a:cubicBezTo>
                  <a:cubicBezTo>
                    <a:pt x="197" y="32"/>
                    <a:pt x="197" y="32"/>
                    <a:pt x="197" y="32"/>
                  </a:cubicBezTo>
                  <a:cubicBezTo>
                    <a:pt x="184" y="74"/>
                    <a:pt x="145" y="101"/>
                    <a:pt x="101"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50"/>
            <p:cNvSpPr>
              <a:spLocks/>
            </p:cNvSpPr>
            <p:nvPr/>
          </p:nvSpPr>
          <p:spPr bwMode="auto">
            <a:xfrm>
              <a:off x="8284531" y="758188"/>
              <a:ext cx="158812" cy="77335"/>
            </a:xfrm>
            <a:custGeom>
              <a:avLst/>
              <a:gdLst>
                <a:gd name="T0" fmla="*/ 115 w 115"/>
                <a:gd name="T1" fmla="*/ 56 h 56"/>
                <a:gd name="T2" fmla="*/ 57 w 115"/>
                <a:gd name="T3" fmla="*/ 0 h 56"/>
                <a:gd name="T4" fmla="*/ 0 w 115"/>
                <a:gd name="T5" fmla="*/ 56 h 56"/>
                <a:gd name="T6" fmla="*/ 115 w 115"/>
                <a:gd name="T7" fmla="*/ 56 h 56"/>
              </a:gdLst>
              <a:ahLst/>
              <a:cxnLst>
                <a:cxn ang="0">
                  <a:pos x="T0" y="T1"/>
                </a:cxn>
                <a:cxn ang="0">
                  <a:pos x="T2" y="T3"/>
                </a:cxn>
                <a:cxn ang="0">
                  <a:pos x="T4" y="T5"/>
                </a:cxn>
                <a:cxn ang="0">
                  <a:pos x="T6" y="T7"/>
                </a:cxn>
              </a:cxnLst>
              <a:rect l="0" t="0" r="r" b="b"/>
              <a:pathLst>
                <a:path w="115" h="56">
                  <a:moveTo>
                    <a:pt x="115" y="56"/>
                  </a:moveTo>
                  <a:lnTo>
                    <a:pt x="57" y="0"/>
                  </a:lnTo>
                  <a:lnTo>
                    <a:pt x="0" y="56"/>
                  </a:lnTo>
                  <a:lnTo>
                    <a:pt x="115" y="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51"/>
            <p:cNvSpPr>
              <a:spLocks/>
            </p:cNvSpPr>
            <p:nvPr/>
          </p:nvSpPr>
          <p:spPr bwMode="auto">
            <a:xfrm>
              <a:off x="8343913" y="544136"/>
              <a:ext cx="539962" cy="277577"/>
            </a:xfrm>
            <a:custGeom>
              <a:avLst/>
              <a:gdLst>
                <a:gd name="T0" fmla="*/ 197 w 197"/>
                <a:gd name="T1" fmla="*/ 101 h 101"/>
                <a:gd name="T2" fmla="*/ 172 w 197"/>
                <a:gd name="T3" fmla="*/ 101 h 101"/>
                <a:gd name="T4" fmla="*/ 96 w 197"/>
                <a:gd name="T5" fmla="*/ 25 h 101"/>
                <a:gd name="T6" fmla="*/ 24 w 197"/>
                <a:gd name="T7" fmla="*/ 77 h 101"/>
                <a:gd name="T8" fmla="*/ 0 w 197"/>
                <a:gd name="T9" fmla="*/ 69 h 101"/>
                <a:gd name="T10" fmla="*/ 96 w 197"/>
                <a:gd name="T11" fmla="*/ 0 h 101"/>
                <a:gd name="T12" fmla="*/ 197 w 197"/>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197" h="101">
                  <a:moveTo>
                    <a:pt x="197" y="101"/>
                  </a:moveTo>
                  <a:cubicBezTo>
                    <a:pt x="172" y="101"/>
                    <a:pt x="172" y="101"/>
                    <a:pt x="172" y="101"/>
                  </a:cubicBezTo>
                  <a:cubicBezTo>
                    <a:pt x="172" y="59"/>
                    <a:pt x="138" y="25"/>
                    <a:pt x="96" y="25"/>
                  </a:cubicBezTo>
                  <a:cubicBezTo>
                    <a:pt x="63" y="25"/>
                    <a:pt x="34" y="46"/>
                    <a:pt x="24" y="77"/>
                  </a:cubicBezTo>
                  <a:cubicBezTo>
                    <a:pt x="0" y="69"/>
                    <a:pt x="0" y="69"/>
                    <a:pt x="0" y="69"/>
                  </a:cubicBezTo>
                  <a:cubicBezTo>
                    <a:pt x="14" y="28"/>
                    <a:pt x="52" y="0"/>
                    <a:pt x="96" y="0"/>
                  </a:cubicBezTo>
                  <a:cubicBezTo>
                    <a:pt x="152" y="0"/>
                    <a:pt x="197" y="45"/>
                    <a:pt x="197"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52"/>
            <p:cNvSpPr>
              <a:spLocks/>
            </p:cNvSpPr>
            <p:nvPr/>
          </p:nvSpPr>
          <p:spPr bwMode="auto">
            <a:xfrm>
              <a:off x="8772016" y="807903"/>
              <a:ext cx="156051" cy="80097"/>
            </a:xfrm>
            <a:custGeom>
              <a:avLst/>
              <a:gdLst>
                <a:gd name="T0" fmla="*/ 0 w 113"/>
                <a:gd name="T1" fmla="*/ 0 h 58"/>
                <a:gd name="T2" fmla="*/ 56 w 113"/>
                <a:gd name="T3" fmla="*/ 58 h 58"/>
                <a:gd name="T4" fmla="*/ 113 w 113"/>
                <a:gd name="T5" fmla="*/ 0 h 58"/>
                <a:gd name="T6" fmla="*/ 0 w 113"/>
                <a:gd name="T7" fmla="*/ 0 h 58"/>
              </a:gdLst>
              <a:ahLst/>
              <a:cxnLst>
                <a:cxn ang="0">
                  <a:pos x="T0" y="T1"/>
                </a:cxn>
                <a:cxn ang="0">
                  <a:pos x="T2" y="T3"/>
                </a:cxn>
                <a:cxn ang="0">
                  <a:pos x="T4" y="T5"/>
                </a:cxn>
                <a:cxn ang="0">
                  <a:pos x="T6" y="T7"/>
                </a:cxn>
              </a:cxnLst>
              <a:rect l="0" t="0" r="r" b="b"/>
              <a:pathLst>
                <a:path w="113" h="58">
                  <a:moveTo>
                    <a:pt x="0" y="0"/>
                  </a:moveTo>
                  <a:lnTo>
                    <a:pt x="56" y="58"/>
                  </a:lnTo>
                  <a:lnTo>
                    <a:pt x="113"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2" name="组合 51"/>
          <p:cNvGrpSpPr/>
          <p:nvPr/>
        </p:nvGrpSpPr>
        <p:grpSpPr>
          <a:xfrm>
            <a:off x="5738018" y="2494228"/>
            <a:ext cx="789391" cy="699135"/>
            <a:chOff x="10633575" y="5800139"/>
            <a:chExt cx="562057" cy="488866"/>
          </a:xfrm>
          <a:solidFill>
            <a:schemeClr val="bg1">
              <a:lumMod val="95000"/>
            </a:schemeClr>
          </a:solidFill>
        </p:grpSpPr>
        <p:sp>
          <p:nvSpPr>
            <p:cNvPr id="53" name="Oval 251"/>
            <p:cNvSpPr>
              <a:spLocks noChangeArrowheads="1"/>
            </p:cNvSpPr>
            <p:nvPr/>
          </p:nvSpPr>
          <p:spPr bwMode="auto">
            <a:xfrm>
              <a:off x="10730243" y="5830520"/>
              <a:ext cx="70430" cy="88383"/>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252"/>
            <p:cNvSpPr>
              <a:spLocks noEditPoints="1"/>
            </p:cNvSpPr>
            <p:nvPr/>
          </p:nvSpPr>
          <p:spPr bwMode="auto">
            <a:xfrm>
              <a:off x="10633575" y="5896807"/>
              <a:ext cx="225099" cy="392198"/>
            </a:xfrm>
            <a:custGeom>
              <a:avLst/>
              <a:gdLst>
                <a:gd name="T0" fmla="*/ 82 w 82"/>
                <a:gd name="T1" fmla="*/ 18 h 143"/>
                <a:gd name="T2" fmla="*/ 80 w 82"/>
                <a:gd name="T3" fmla="*/ 0 h 143"/>
                <a:gd name="T4" fmla="*/ 76 w 82"/>
                <a:gd name="T5" fmla="*/ 3 h 143"/>
                <a:gd name="T6" fmla="*/ 59 w 82"/>
                <a:gd name="T7" fmla="*/ 10 h 143"/>
                <a:gd name="T8" fmla="*/ 59 w 82"/>
                <a:gd name="T9" fmla="*/ 12 h 143"/>
                <a:gd name="T10" fmla="*/ 64 w 82"/>
                <a:gd name="T11" fmla="*/ 16 h 143"/>
                <a:gd name="T12" fmla="*/ 58 w 82"/>
                <a:gd name="T13" fmla="*/ 20 h 143"/>
                <a:gd name="T14" fmla="*/ 61 w 82"/>
                <a:gd name="T15" fmla="*/ 25 h 143"/>
                <a:gd name="T16" fmla="*/ 52 w 82"/>
                <a:gd name="T17" fmla="*/ 44 h 143"/>
                <a:gd name="T18" fmla="*/ 51 w 82"/>
                <a:gd name="T19" fmla="*/ 17 h 143"/>
                <a:gd name="T20" fmla="*/ 52 w 82"/>
                <a:gd name="T21" fmla="*/ 16 h 143"/>
                <a:gd name="T22" fmla="*/ 51 w 82"/>
                <a:gd name="T23" fmla="*/ 10 h 143"/>
                <a:gd name="T24" fmla="*/ 45 w 82"/>
                <a:gd name="T25" fmla="*/ 10 h 143"/>
                <a:gd name="T26" fmla="*/ 44 w 82"/>
                <a:gd name="T27" fmla="*/ 16 h 143"/>
                <a:gd name="T28" fmla="*/ 45 w 82"/>
                <a:gd name="T29" fmla="*/ 17 h 143"/>
                <a:gd name="T30" fmla="*/ 44 w 82"/>
                <a:gd name="T31" fmla="*/ 44 h 143"/>
                <a:gd name="T32" fmla="*/ 35 w 82"/>
                <a:gd name="T33" fmla="*/ 25 h 143"/>
                <a:gd name="T34" fmla="*/ 38 w 82"/>
                <a:gd name="T35" fmla="*/ 20 h 143"/>
                <a:gd name="T36" fmla="*/ 31 w 82"/>
                <a:gd name="T37" fmla="*/ 16 h 143"/>
                <a:gd name="T38" fmla="*/ 37 w 82"/>
                <a:gd name="T39" fmla="*/ 12 h 143"/>
                <a:gd name="T40" fmla="*/ 37 w 82"/>
                <a:gd name="T41" fmla="*/ 11 h 143"/>
                <a:gd name="T42" fmla="*/ 30 w 82"/>
                <a:gd name="T43" fmla="*/ 12 h 143"/>
                <a:gd name="T44" fmla="*/ 24 w 82"/>
                <a:gd name="T45" fmla="*/ 15 h 143"/>
                <a:gd name="T46" fmla="*/ 3 w 82"/>
                <a:gd name="T47" fmla="*/ 39 h 143"/>
                <a:gd name="T48" fmla="*/ 2 w 82"/>
                <a:gd name="T49" fmla="*/ 39 h 143"/>
                <a:gd name="T50" fmla="*/ 2 w 82"/>
                <a:gd name="T51" fmla="*/ 39 h 143"/>
                <a:gd name="T52" fmla="*/ 1 w 82"/>
                <a:gd name="T53" fmla="*/ 48 h 143"/>
                <a:gd name="T54" fmla="*/ 1 w 82"/>
                <a:gd name="T55" fmla="*/ 48 h 143"/>
                <a:gd name="T56" fmla="*/ 1 w 82"/>
                <a:gd name="T57" fmla="*/ 48 h 143"/>
                <a:gd name="T58" fmla="*/ 2 w 82"/>
                <a:gd name="T59" fmla="*/ 48 h 143"/>
                <a:gd name="T60" fmla="*/ 2 w 82"/>
                <a:gd name="T61" fmla="*/ 49 h 143"/>
                <a:gd name="T62" fmla="*/ 2 w 82"/>
                <a:gd name="T63" fmla="*/ 50 h 143"/>
                <a:gd name="T64" fmla="*/ 3 w 82"/>
                <a:gd name="T65" fmla="*/ 52 h 143"/>
                <a:gd name="T66" fmla="*/ 5 w 82"/>
                <a:gd name="T67" fmla="*/ 55 h 143"/>
                <a:gd name="T68" fmla="*/ 9 w 82"/>
                <a:gd name="T69" fmla="*/ 62 h 143"/>
                <a:gd name="T70" fmla="*/ 16 w 82"/>
                <a:gd name="T71" fmla="*/ 77 h 143"/>
                <a:gd name="T72" fmla="*/ 26 w 82"/>
                <a:gd name="T73" fmla="*/ 71 h 143"/>
                <a:gd name="T74" fmla="*/ 25 w 82"/>
                <a:gd name="T75" fmla="*/ 81 h 143"/>
                <a:gd name="T76" fmla="*/ 26 w 82"/>
                <a:gd name="T77" fmla="*/ 81 h 143"/>
                <a:gd name="T78" fmla="*/ 27 w 82"/>
                <a:gd name="T79" fmla="*/ 81 h 143"/>
                <a:gd name="T80" fmla="*/ 29 w 82"/>
                <a:gd name="T81" fmla="*/ 143 h 143"/>
                <a:gd name="T82" fmla="*/ 47 w 82"/>
                <a:gd name="T83" fmla="*/ 143 h 143"/>
                <a:gd name="T84" fmla="*/ 47 w 82"/>
                <a:gd name="T85" fmla="*/ 81 h 143"/>
                <a:gd name="T86" fmla="*/ 49 w 82"/>
                <a:gd name="T87" fmla="*/ 81 h 143"/>
                <a:gd name="T88" fmla="*/ 51 w 82"/>
                <a:gd name="T89" fmla="*/ 143 h 143"/>
                <a:gd name="T90" fmla="*/ 69 w 82"/>
                <a:gd name="T91" fmla="*/ 143 h 143"/>
                <a:gd name="T92" fmla="*/ 69 w 82"/>
                <a:gd name="T93" fmla="*/ 81 h 143"/>
                <a:gd name="T94" fmla="*/ 70 w 82"/>
                <a:gd name="T95" fmla="*/ 81 h 143"/>
                <a:gd name="T96" fmla="*/ 70 w 82"/>
                <a:gd name="T97" fmla="*/ 81 h 143"/>
                <a:gd name="T98" fmla="*/ 69 w 82"/>
                <a:gd name="T99" fmla="*/ 23 h 143"/>
                <a:gd name="T100" fmla="*/ 82 w 82"/>
                <a:gd name="T101" fmla="*/ 18 h 143"/>
                <a:gd name="T102" fmla="*/ 26 w 82"/>
                <a:gd name="T103" fmla="*/ 58 h 143"/>
                <a:gd name="T104" fmla="*/ 24 w 82"/>
                <a:gd name="T105" fmla="*/ 54 h 143"/>
                <a:gd name="T106" fmla="*/ 20 w 82"/>
                <a:gd name="T107" fmla="*/ 47 h 143"/>
                <a:gd name="T108" fmla="*/ 19 w 82"/>
                <a:gd name="T109" fmla="*/ 45 h 143"/>
                <a:gd name="T110" fmla="*/ 27 w 82"/>
                <a:gd name="T111" fmla="*/ 35 h 143"/>
                <a:gd name="T112" fmla="*/ 26 w 82"/>
                <a:gd name="T113"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 h="143">
                  <a:moveTo>
                    <a:pt x="82" y="18"/>
                  </a:moveTo>
                  <a:cubicBezTo>
                    <a:pt x="80" y="0"/>
                    <a:pt x="80" y="0"/>
                    <a:pt x="80" y="0"/>
                  </a:cubicBezTo>
                  <a:cubicBezTo>
                    <a:pt x="76" y="3"/>
                    <a:pt x="76" y="3"/>
                    <a:pt x="76" y="3"/>
                  </a:cubicBezTo>
                  <a:cubicBezTo>
                    <a:pt x="73" y="4"/>
                    <a:pt x="59" y="10"/>
                    <a:pt x="59" y="10"/>
                  </a:cubicBezTo>
                  <a:cubicBezTo>
                    <a:pt x="59" y="12"/>
                    <a:pt x="59" y="12"/>
                    <a:pt x="59" y="12"/>
                  </a:cubicBezTo>
                  <a:cubicBezTo>
                    <a:pt x="64" y="16"/>
                    <a:pt x="64" y="16"/>
                    <a:pt x="64" y="16"/>
                  </a:cubicBezTo>
                  <a:cubicBezTo>
                    <a:pt x="58" y="20"/>
                    <a:pt x="58" y="20"/>
                    <a:pt x="58" y="20"/>
                  </a:cubicBezTo>
                  <a:cubicBezTo>
                    <a:pt x="61" y="25"/>
                    <a:pt x="61" y="25"/>
                    <a:pt x="61" y="25"/>
                  </a:cubicBezTo>
                  <a:cubicBezTo>
                    <a:pt x="52" y="44"/>
                    <a:pt x="52" y="44"/>
                    <a:pt x="52" y="44"/>
                  </a:cubicBezTo>
                  <a:cubicBezTo>
                    <a:pt x="51" y="17"/>
                    <a:pt x="51" y="17"/>
                    <a:pt x="51" y="17"/>
                  </a:cubicBezTo>
                  <a:cubicBezTo>
                    <a:pt x="52" y="16"/>
                    <a:pt x="52" y="16"/>
                    <a:pt x="52" y="16"/>
                  </a:cubicBezTo>
                  <a:cubicBezTo>
                    <a:pt x="51" y="10"/>
                    <a:pt x="51" y="10"/>
                    <a:pt x="51" y="10"/>
                  </a:cubicBezTo>
                  <a:cubicBezTo>
                    <a:pt x="45" y="10"/>
                    <a:pt x="45" y="10"/>
                    <a:pt x="45" y="10"/>
                  </a:cubicBezTo>
                  <a:cubicBezTo>
                    <a:pt x="44" y="16"/>
                    <a:pt x="44" y="16"/>
                    <a:pt x="44" y="16"/>
                  </a:cubicBezTo>
                  <a:cubicBezTo>
                    <a:pt x="45" y="17"/>
                    <a:pt x="45" y="17"/>
                    <a:pt x="45" y="17"/>
                  </a:cubicBezTo>
                  <a:cubicBezTo>
                    <a:pt x="44" y="44"/>
                    <a:pt x="44" y="44"/>
                    <a:pt x="44" y="44"/>
                  </a:cubicBezTo>
                  <a:cubicBezTo>
                    <a:pt x="35" y="25"/>
                    <a:pt x="35" y="25"/>
                    <a:pt x="35" y="25"/>
                  </a:cubicBezTo>
                  <a:cubicBezTo>
                    <a:pt x="38" y="20"/>
                    <a:pt x="38" y="20"/>
                    <a:pt x="38" y="20"/>
                  </a:cubicBezTo>
                  <a:cubicBezTo>
                    <a:pt x="31" y="16"/>
                    <a:pt x="31" y="16"/>
                    <a:pt x="31" y="16"/>
                  </a:cubicBezTo>
                  <a:cubicBezTo>
                    <a:pt x="37" y="12"/>
                    <a:pt x="37" y="12"/>
                    <a:pt x="37" y="12"/>
                  </a:cubicBezTo>
                  <a:cubicBezTo>
                    <a:pt x="37" y="11"/>
                    <a:pt x="37" y="11"/>
                    <a:pt x="37" y="11"/>
                  </a:cubicBezTo>
                  <a:cubicBezTo>
                    <a:pt x="35" y="12"/>
                    <a:pt x="30" y="12"/>
                    <a:pt x="30" y="12"/>
                  </a:cubicBezTo>
                  <a:cubicBezTo>
                    <a:pt x="28" y="12"/>
                    <a:pt x="26" y="13"/>
                    <a:pt x="24" y="15"/>
                  </a:cubicBezTo>
                  <a:cubicBezTo>
                    <a:pt x="3" y="39"/>
                    <a:pt x="3" y="39"/>
                    <a:pt x="3" y="39"/>
                  </a:cubicBezTo>
                  <a:cubicBezTo>
                    <a:pt x="2" y="39"/>
                    <a:pt x="2" y="39"/>
                    <a:pt x="2" y="39"/>
                  </a:cubicBezTo>
                  <a:cubicBezTo>
                    <a:pt x="2" y="39"/>
                    <a:pt x="2" y="39"/>
                    <a:pt x="2" y="39"/>
                  </a:cubicBezTo>
                  <a:cubicBezTo>
                    <a:pt x="0" y="57"/>
                    <a:pt x="2" y="44"/>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3" y="52"/>
                    <a:pt x="3" y="52"/>
                    <a:pt x="3" y="52"/>
                  </a:cubicBezTo>
                  <a:cubicBezTo>
                    <a:pt x="5" y="55"/>
                    <a:pt x="5" y="55"/>
                    <a:pt x="5" y="55"/>
                  </a:cubicBezTo>
                  <a:cubicBezTo>
                    <a:pt x="9" y="62"/>
                    <a:pt x="9" y="62"/>
                    <a:pt x="9" y="62"/>
                  </a:cubicBezTo>
                  <a:cubicBezTo>
                    <a:pt x="16" y="77"/>
                    <a:pt x="16" y="77"/>
                    <a:pt x="16" y="77"/>
                  </a:cubicBezTo>
                  <a:cubicBezTo>
                    <a:pt x="19" y="75"/>
                    <a:pt x="22" y="73"/>
                    <a:pt x="26" y="71"/>
                  </a:cubicBezTo>
                  <a:cubicBezTo>
                    <a:pt x="26" y="74"/>
                    <a:pt x="26" y="78"/>
                    <a:pt x="25" y="81"/>
                  </a:cubicBezTo>
                  <a:cubicBezTo>
                    <a:pt x="25" y="81"/>
                    <a:pt x="26" y="81"/>
                    <a:pt x="26" y="81"/>
                  </a:cubicBezTo>
                  <a:cubicBezTo>
                    <a:pt x="26" y="81"/>
                    <a:pt x="27" y="81"/>
                    <a:pt x="27" y="81"/>
                  </a:cubicBezTo>
                  <a:cubicBezTo>
                    <a:pt x="29" y="143"/>
                    <a:pt x="29" y="143"/>
                    <a:pt x="29" y="143"/>
                  </a:cubicBezTo>
                  <a:cubicBezTo>
                    <a:pt x="47" y="143"/>
                    <a:pt x="47" y="143"/>
                    <a:pt x="47" y="143"/>
                  </a:cubicBezTo>
                  <a:cubicBezTo>
                    <a:pt x="48" y="125"/>
                    <a:pt x="47" y="93"/>
                    <a:pt x="47" y="81"/>
                  </a:cubicBezTo>
                  <a:cubicBezTo>
                    <a:pt x="48" y="81"/>
                    <a:pt x="48" y="81"/>
                    <a:pt x="49" y="81"/>
                  </a:cubicBezTo>
                  <a:cubicBezTo>
                    <a:pt x="51" y="143"/>
                    <a:pt x="51" y="143"/>
                    <a:pt x="51" y="143"/>
                  </a:cubicBezTo>
                  <a:cubicBezTo>
                    <a:pt x="69" y="143"/>
                    <a:pt x="69" y="143"/>
                    <a:pt x="69" y="143"/>
                  </a:cubicBezTo>
                  <a:cubicBezTo>
                    <a:pt x="69" y="125"/>
                    <a:pt x="69" y="93"/>
                    <a:pt x="69" y="81"/>
                  </a:cubicBezTo>
                  <a:cubicBezTo>
                    <a:pt x="69" y="81"/>
                    <a:pt x="70" y="81"/>
                    <a:pt x="70" y="81"/>
                  </a:cubicBezTo>
                  <a:cubicBezTo>
                    <a:pt x="70" y="81"/>
                    <a:pt x="70" y="81"/>
                    <a:pt x="70" y="81"/>
                  </a:cubicBezTo>
                  <a:cubicBezTo>
                    <a:pt x="70" y="61"/>
                    <a:pt x="70" y="42"/>
                    <a:pt x="69" y="23"/>
                  </a:cubicBezTo>
                  <a:cubicBezTo>
                    <a:pt x="73" y="22"/>
                    <a:pt x="77" y="20"/>
                    <a:pt x="82" y="18"/>
                  </a:cubicBezTo>
                  <a:close/>
                  <a:moveTo>
                    <a:pt x="26" y="58"/>
                  </a:moveTo>
                  <a:cubicBezTo>
                    <a:pt x="24" y="54"/>
                    <a:pt x="24" y="54"/>
                    <a:pt x="24" y="54"/>
                  </a:cubicBezTo>
                  <a:cubicBezTo>
                    <a:pt x="20" y="47"/>
                    <a:pt x="20" y="47"/>
                    <a:pt x="20" y="47"/>
                  </a:cubicBezTo>
                  <a:cubicBezTo>
                    <a:pt x="19" y="45"/>
                    <a:pt x="19" y="45"/>
                    <a:pt x="19" y="45"/>
                  </a:cubicBezTo>
                  <a:cubicBezTo>
                    <a:pt x="27" y="35"/>
                    <a:pt x="27" y="35"/>
                    <a:pt x="27" y="35"/>
                  </a:cubicBezTo>
                  <a:cubicBezTo>
                    <a:pt x="26" y="43"/>
                    <a:pt x="26" y="50"/>
                    <a:pt x="26" y="5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253"/>
            <p:cNvSpPr>
              <a:spLocks noEditPoints="1"/>
            </p:cNvSpPr>
            <p:nvPr/>
          </p:nvSpPr>
          <p:spPr bwMode="auto">
            <a:xfrm>
              <a:off x="10833816" y="5800139"/>
              <a:ext cx="361816" cy="283100"/>
            </a:xfrm>
            <a:custGeom>
              <a:avLst/>
              <a:gdLst>
                <a:gd name="T0" fmla="*/ 23 w 132"/>
                <a:gd name="T1" fmla="*/ 103 h 103"/>
                <a:gd name="T2" fmla="*/ 8 w 132"/>
                <a:gd name="T3" fmla="*/ 89 h 103"/>
                <a:gd name="T4" fmla="*/ 0 w 132"/>
                <a:gd name="T5" fmla="*/ 30 h 103"/>
                <a:gd name="T6" fmla="*/ 4 w 132"/>
                <a:gd name="T7" fmla="*/ 18 h 103"/>
                <a:gd name="T8" fmla="*/ 14 w 132"/>
                <a:gd name="T9" fmla="*/ 13 h 103"/>
                <a:gd name="T10" fmla="*/ 108 w 132"/>
                <a:gd name="T11" fmla="*/ 1 h 103"/>
                <a:gd name="T12" fmla="*/ 125 w 132"/>
                <a:gd name="T13" fmla="*/ 14 h 103"/>
                <a:gd name="T14" fmla="*/ 132 w 132"/>
                <a:gd name="T15" fmla="*/ 74 h 103"/>
                <a:gd name="T16" fmla="*/ 129 w 132"/>
                <a:gd name="T17" fmla="*/ 85 h 103"/>
                <a:gd name="T18" fmla="*/ 119 w 132"/>
                <a:gd name="T19" fmla="*/ 91 h 103"/>
                <a:gd name="T20" fmla="*/ 25 w 132"/>
                <a:gd name="T21" fmla="*/ 102 h 103"/>
                <a:gd name="T22" fmla="*/ 23 w 132"/>
                <a:gd name="T23" fmla="*/ 103 h 103"/>
                <a:gd name="T24" fmla="*/ 109 w 132"/>
                <a:gd name="T25" fmla="*/ 12 h 103"/>
                <a:gd name="T26" fmla="*/ 109 w 132"/>
                <a:gd name="T27" fmla="*/ 12 h 103"/>
                <a:gd name="T28" fmla="*/ 15 w 132"/>
                <a:gd name="T29" fmla="*/ 24 h 103"/>
                <a:gd name="T30" fmla="*/ 13 w 132"/>
                <a:gd name="T31" fmla="*/ 26 h 103"/>
                <a:gd name="T32" fmla="*/ 12 w 132"/>
                <a:gd name="T33" fmla="*/ 28 h 103"/>
                <a:gd name="T34" fmla="*/ 19 w 132"/>
                <a:gd name="T35" fmla="*/ 88 h 103"/>
                <a:gd name="T36" fmla="*/ 23 w 132"/>
                <a:gd name="T37" fmla="*/ 91 h 103"/>
                <a:gd name="T38" fmla="*/ 117 w 132"/>
                <a:gd name="T39" fmla="*/ 79 h 103"/>
                <a:gd name="T40" fmla="*/ 120 w 132"/>
                <a:gd name="T41" fmla="*/ 78 h 103"/>
                <a:gd name="T42" fmla="*/ 120 w 132"/>
                <a:gd name="T43" fmla="*/ 75 h 103"/>
                <a:gd name="T44" fmla="*/ 113 w 132"/>
                <a:gd name="T45" fmla="*/ 16 h 103"/>
                <a:gd name="T46" fmla="*/ 109 w 132"/>
                <a:gd name="T47" fmla="*/ 1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03">
                  <a:moveTo>
                    <a:pt x="23" y="103"/>
                  </a:moveTo>
                  <a:cubicBezTo>
                    <a:pt x="15" y="103"/>
                    <a:pt x="9" y="97"/>
                    <a:pt x="8" y="89"/>
                  </a:cubicBezTo>
                  <a:cubicBezTo>
                    <a:pt x="0" y="30"/>
                    <a:pt x="0" y="30"/>
                    <a:pt x="0" y="30"/>
                  </a:cubicBezTo>
                  <a:cubicBezTo>
                    <a:pt x="0" y="26"/>
                    <a:pt x="1" y="22"/>
                    <a:pt x="4" y="18"/>
                  </a:cubicBezTo>
                  <a:cubicBezTo>
                    <a:pt x="6" y="15"/>
                    <a:pt x="10" y="13"/>
                    <a:pt x="14" y="13"/>
                  </a:cubicBezTo>
                  <a:cubicBezTo>
                    <a:pt x="108" y="1"/>
                    <a:pt x="108" y="1"/>
                    <a:pt x="108" y="1"/>
                  </a:cubicBezTo>
                  <a:cubicBezTo>
                    <a:pt x="116" y="0"/>
                    <a:pt x="124" y="6"/>
                    <a:pt x="125" y="14"/>
                  </a:cubicBezTo>
                  <a:cubicBezTo>
                    <a:pt x="132" y="74"/>
                    <a:pt x="132" y="74"/>
                    <a:pt x="132" y="74"/>
                  </a:cubicBezTo>
                  <a:cubicBezTo>
                    <a:pt x="132" y="78"/>
                    <a:pt x="131" y="82"/>
                    <a:pt x="129" y="85"/>
                  </a:cubicBezTo>
                  <a:cubicBezTo>
                    <a:pt x="126" y="88"/>
                    <a:pt x="123" y="90"/>
                    <a:pt x="119" y="91"/>
                  </a:cubicBezTo>
                  <a:cubicBezTo>
                    <a:pt x="25" y="102"/>
                    <a:pt x="25" y="102"/>
                    <a:pt x="25" y="102"/>
                  </a:cubicBezTo>
                  <a:cubicBezTo>
                    <a:pt x="24" y="102"/>
                    <a:pt x="24" y="103"/>
                    <a:pt x="23" y="103"/>
                  </a:cubicBezTo>
                  <a:close/>
                  <a:moveTo>
                    <a:pt x="109" y="12"/>
                  </a:moveTo>
                  <a:cubicBezTo>
                    <a:pt x="109" y="12"/>
                    <a:pt x="109" y="12"/>
                    <a:pt x="109" y="12"/>
                  </a:cubicBezTo>
                  <a:cubicBezTo>
                    <a:pt x="15" y="24"/>
                    <a:pt x="15" y="24"/>
                    <a:pt x="15" y="24"/>
                  </a:cubicBezTo>
                  <a:cubicBezTo>
                    <a:pt x="14" y="24"/>
                    <a:pt x="13" y="25"/>
                    <a:pt x="13" y="26"/>
                  </a:cubicBezTo>
                  <a:cubicBezTo>
                    <a:pt x="12" y="26"/>
                    <a:pt x="12" y="27"/>
                    <a:pt x="12" y="28"/>
                  </a:cubicBezTo>
                  <a:cubicBezTo>
                    <a:pt x="19" y="88"/>
                    <a:pt x="19" y="88"/>
                    <a:pt x="19" y="88"/>
                  </a:cubicBezTo>
                  <a:cubicBezTo>
                    <a:pt x="20" y="90"/>
                    <a:pt x="21" y="91"/>
                    <a:pt x="23" y="91"/>
                  </a:cubicBezTo>
                  <a:cubicBezTo>
                    <a:pt x="117" y="79"/>
                    <a:pt x="117" y="79"/>
                    <a:pt x="117" y="79"/>
                  </a:cubicBezTo>
                  <a:cubicBezTo>
                    <a:pt x="118" y="79"/>
                    <a:pt x="119" y="79"/>
                    <a:pt x="120" y="78"/>
                  </a:cubicBezTo>
                  <a:cubicBezTo>
                    <a:pt x="120" y="77"/>
                    <a:pt x="121" y="76"/>
                    <a:pt x="120" y="75"/>
                  </a:cubicBezTo>
                  <a:cubicBezTo>
                    <a:pt x="113" y="16"/>
                    <a:pt x="113" y="16"/>
                    <a:pt x="113" y="16"/>
                  </a:cubicBezTo>
                  <a:cubicBezTo>
                    <a:pt x="113" y="14"/>
                    <a:pt x="111" y="12"/>
                    <a:pt x="109" y="1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254"/>
            <p:cNvSpPr>
              <a:spLocks/>
            </p:cNvSpPr>
            <p:nvPr/>
          </p:nvSpPr>
          <p:spPr bwMode="auto">
            <a:xfrm>
              <a:off x="10889055" y="5934094"/>
              <a:ext cx="60763" cy="41429"/>
            </a:xfrm>
            <a:custGeom>
              <a:avLst/>
              <a:gdLst>
                <a:gd name="T0" fmla="*/ 44 w 44"/>
                <a:gd name="T1" fmla="*/ 24 h 30"/>
                <a:gd name="T2" fmla="*/ 4 w 44"/>
                <a:gd name="T3" fmla="*/ 30 h 30"/>
                <a:gd name="T4" fmla="*/ 0 w 44"/>
                <a:gd name="T5" fmla="*/ 4 h 30"/>
                <a:gd name="T6" fmla="*/ 40 w 44"/>
                <a:gd name="T7" fmla="*/ 0 h 30"/>
                <a:gd name="T8" fmla="*/ 44 w 44"/>
                <a:gd name="T9" fmla="*/ 24 h 30"/>
              </a:gdLst>
              <a:ahLst/>
              <a:cxnLst>
                <a:cxn ang="0">
                  <a:pos x="T0" y="T1"/>
                </a:cxn>
                <a:cxn ang="0">
                  <a:pos x="T2" y="T3"/>
                </a:cxn>
                <a:cxn ang="0">
                  <a:pos x="T4" y="T5"/>
                </a:cxn>
                <a:cxn ang="0">
                  <a:pos x="T6" y="T7"/>
                </a:cxn>
                <a:cxn ang="0">
                  <a:pos x="T8" y="T9"/>
                </a:cxn>
              </a:cxnLst>
              <a:rect l="0" t="0" r="r" b="b"/>
              <a:pathLst>
                <a:path w="44" h="30">
                  <a:moveTo>
                    <a:pt x="44" y="24"/>
                  </a:moveTo>
                  <a:lnTo>
                    <a:pt x="4" y="30"/>
                  </a:lnTo>
                  <a:lnTo>
                    <a:pt x="0" y="4"/>
                  </a:lnTo>
                  <a:lnTo>
                    <a:pt x="40" y="0"/>
                  </a:lnTo>
                  <a:lnTo>
                    <a:pt x="44" y="24"/>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255"/>
            <p:cNvSpPr>
              <a:spLocks/>
            </p:cNvSpPr>
            <p:nvPr/>
          </p:nvSpPr>
          <p:spPr bwMode="auto">
            <a:xfrm>
              <a:off x="10897341" y="5989333"/>
              <a:ext cx="95287" cy="24858"/>
            </a:xfrm>
            <a:custGeom>
              <a:avLst/>
              <a:gdLst>
                <a:gd name="T0" fmla="*/ 69 w 69"/>
                <a:gd name="T1" fmla="*/ 10 h 18"/>
                <a:gd name="T2" fmla="*/ 0 w 69"/>
                <a:gd name="T3" fmla="*/ 18 h 18"/>
                <a:gd name="T4" fmla="*/ 0 w 69"/>
                <a:gd name="T5" fmla="*/ 8 h 18"/>
                <a:gd name="T6" fmla="*/ 67 w 69"/>
                <a:gd name="T7" fmla="*/ 0 h 18"/>
                <a:gd name="T8" fmla="*/ 69 w 69"/>
                <a:gd name="T9" fmla="*/ 10 h 18"/>
              </a:gdLst>
              <a:ahLst/>
              <a:cxnLst>
                <a:cxn ang="0">
                  <a:pos x="T0" y="T1"/>
                </a:cxn>
                <a:cxn ang="0">
                  <a:pos x="T2" y="T3"/>
                </a:cxn>
                <a:cxn ang="0">
                  <a:pos x="T4" y="T5"/>
                </a:cxn>
                <a:cxn ang="0">
                  <a:pos x="T6" y="T7"/>
                </a:cxn>
                <a:cxn ang="0">
                  <a:pos x="T8" y="T9"/>
                </a:cxn>
              </a:cxnLst>
              <a:rect l="0" t="0" r="r" b="b"/>
              <a:pathLst>
                <a:path w="69" h="18">
                  <a:moveTo>
                    <a:pt x="69" y="10"/>
                  </a:moveTo>
                  <a:lnTo>
                    <a:pt x="0" y="18"/>
                  </a:lnTo>
                  <a:lnTo>
                    <a:pt x="0" y="8"/>
                  </a:lnTo>
                  <a:lnTo>
                    <a:pt x="67" y="0"/>
                  </a:lnTo>
                  <a:lnTo>
                    <a:pt x="69" y="1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256"/>
            <p:cNvSpPr>
              <a:spLocks/>
            </p:cNvSpPr>
            <p:nvPr/>
          </p:nvSpPr>
          <p:spPr bwMode="auto">
            <a:xfrm>
              <a:off x="10998153" y="5981047"/>
              <a:ext cx="58001" cy="22096"/>
            </a:xfrm>
            <a:custGeom>
              <a:avLst/>
              <a:gdLst>
                <a:gd name="T0" fmla="*/ 42 w 42"/>
                <a:gd name="T1" fmla="*/ 10 h 16"/>
                <a:gd name="T2" fmla="*/ 2 w 42"/>
                <a:gd name="T3" fmla="*/ 16 h 16"/>
                <a:gd name="T4" fmla="*/ 0 w 42"/>
                <a:gd name="T5" fmla="*/ 6 h 16"/>
                <a:gd name="T6" fmla="*/ 40 w 42"/>
                <a:gd name="T7" fmla="*/ 0 h 16"/>
                <a:gd name="T8" fmla="*/ 42 w 42"/>
                <a:gd name="T9" fmla="*/ 10 h 16"/>
              </a:gdLst>
              <a:ahLst/>
              <a:cxnLst>
                <a:cxn ang="0">
                  <a:pos x="T0" y="T1"/>
                </a:cxn>
                <a:cxn ang="0">
                  <a:pos x="T2" y="T3"/>
                </a:cxn>
                <a:cxn ang="0">
                  <a:pos x="T4" y="T5"/>
                </a:cxn>
                <a:cxn ang="0">
                  <a:pos x="T6" y="T7"/>
                </a:cxn>
                <a:cxn ang="0">
                  <a:pos x="T8" y="T9"/>
                </a:cxn>
              </a:cxnLst>
              <a:rect l="0" t="0" r="r" b="b"/>
              <a:pathLst>
                <a:path w="42" h="16">
                  <a:moveTo>
                    <a:pt x="42" y="10"/>
                  </a:moveTo>
                  <a:lnTo>
                    <a:pt x="2" y="16"/>
                  </a:lnTo>
                  <a:lnTo>
                    <a:pt x="0" y="6"/>
                  </a:lnTo>
                  <a:lnTo>
                    <a:pt x="40" y="0"/>
                  </a:lnTo>
                  <a:lnTo>
                    <a:pt x="42" y="1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257"/>
            <p:cNvSpPr>
              <a:spLocks/>
            </p:cNvSpPr>
            <p:nvPr/>
          </p:nvSpPr>
          <p:spPr bwMode="auto">
            <a:xfrm>
              <a:off x="11067202" y="5969999"/>
              <a:ext cx="74573" cy="24858"/>
            </a:xfrm>
            <a:custGeom>
              <a:avLst/>
              <a:gdLst>
                <a:gd name="T0" fmla="*/ 54 w 54"/>
                <a:gd name="T1" fmla="*/ 10 h 18"/>
                <a:gd name="T2" fmla="*/ 0 w 54"/>
                <a:gd name="T3" fmla="*/ 18 h 18"/>
                <a:gd name="T4" fmla="*/ 0 w 54"/>
                <a:gd name="T5" fmla="*/ 8 h 18"/>
                <a:gd name="T6" fmla="*/ 54 w 54"/>
                <a:gd name="T7" fmla="*/ 0 h 18"/>
                <a:gd name="T8" fmla="*/ 54 w 54"/>
                <a:gd name="T9" fmla="*/ 10 h 18"/>
              </a:gdLst>
              <a:ahLst/>
              <a:cxnLst>
                <a:cxn ang="0">
                  <a:pos x="T0" y="T1"/>
                </a:cxn>
                <a:cxn ang="0">
                  <a:pos x="T2" y="T3"/>
                </a:cxn>
                <a:cxn ang="0">
                  <a:pos x="T4" y="T5"/>
                </a:cxn>
                <a:cxn ang="0">
                  <a:pos x="T6" y="T7"/>
                </a:cxn>
                <a:cxn ang="0">
                  <a:pos x="T8" y="T9"/>
                </a:cxn>
              </a:cxnLst>
              <a:rect l="0" t="0" r="r" b="b"/>
              <a:pathLst>
                <a:path w="54" h="18">
                  <a:moveTo>
                    <a:pt x="54" y="10"/>
                  </a:moveTo>
                  <a:lnTo>
                    <a:pt x="0" y="18"/>
                  </a:lnTo>
                  <a:lnTo>
                    <a:pt x="0" y="8"/>
                  </a:lnTo>
                  <a:lnTo>
                    <a:pt x="54" y="0"/>
                  </a:lnTo>
                  <a:lnTo>
                    <a:pt x="54" y="1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258"/>
            <p:cNvSpPr>
              <a:spLocks noEditPoints="1"/>
            </p:cNvSpPr>
            <p:nvPr/>
          </p:nvSpPr>
          <p:spPr bwMode="auto">
            <a:xfrm>
              <a:off x="11034058" y="5855378"/>
              <a:ext cx="96668" cy="92526"/>
            </a:xfrm>
            <a:custGeom>
              <a:avLst/>
              <a:gdLst>
                <a:gd name="T0" fmla="*/ 17 w 35"/>
                <a:gd name="T1" fmla="*/ 34 h 34"/>
                <a:gd name="T2" fmla="*/ 1 w 35"/>
                <a:gd name="T3" fmla="*/ 20 h 34"/>
                <a:gd name="T4" fmla="*/ 15 w 35"/>
                <a:gd name="T5" fmla="*/ 1 h 34"/>
                <a:gd name="T6" fmla="*/ 34 w 35"/>
                <a:gd name="T7" fmla="*/ 16 h 34"/>
                <a:gd name="T8" fmla="*/ 19 w 35"/>
                <a:gd name="T9" fmla="*/ 34 h 34"/>
                <a:gd name="T10" fmla="*/ 17 w 35"/>
                <a:gd name="T11" fmla="*/ 34 h 34"/>
                <a:gd name="T12" fmla="*/ 17 w 35"/>
                <a:gd name="T13" fmla="*/ 4 h 34"/>
                <a:gd name="T14" fmla="*/ 16 w 35"/>
                <a:gd name="T15" fmla="*/ 4 h 34"/>
                <a:gd name="T16" fmla="*/ 4 w 35"/>
                <a:gd name="T17" fmla="*/ 19 h 34"/>
                <a:gd name="T18" fmla="*/ 19 w 35"/>
                <a:gd name="T19" fmla="*/ 31 h 34"/>
                <a:gd name="T20" fmla="*/ 31 w 35"/>
                <a:gd name="T21" fmla="*/ 16 h 34"/>
                <a:gd name="T22" fmla="*/ 17 w 35"/>
                <a:gd name="T23"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4">
                  <a:moveTo>
                    <a:pt x="17" y="34"/>
                  </a:moveTo>
                  <a:cubicBezTo>
                    <a:pt x="9" y="34"/>
                    <a:pt x="2" y="28"/>
                    <a:pt x="1" y="20"/>
                  </a:cubicBezTo>
                  <a:cubicBezTo>
                    <a:pt x="0" y="11"/>
                    <a:pt x="6" y="2"/>
                    <a:pt x="15" y="1"/>
                  </a:cubicBezTo>
                  <a:cubicBezTo>
                    <a:pt x="24" y="0"/>
                    <a:pt x="32" y="7"/>
                    <a:pt x="34" y="16"/>
                  </a:cubicBezTo>
                  <a:cubicBezTo>
                    <a:pt x="35" y="25"/>
                    <a:pt x="28" y="33"/>
                    <a:pt x="19" y="34"/>
                  </a:cubicBezTo>
                  <a:cubicBezTo>
                    <a:pt x="19" y="34"/>
                    <a:pt x="18" y="34"/>
                    <a:pt x="17" y="34"/>
                  </a:cubicBezTo>
                  <a:close/>
                  <a:moveTo>
                    <a:pt x="17" y="4"/>
                  </a:moveTo>
                  <a:cubicBezTo>
                    <a:pt x="17" y="4"/>
                    <a:pt x="16" y="4"/>
                    <a:pt x="16" y="4"/>
                  </a:cubicBezTo>
                  <a:cubicBezTo>
                    <a:pt x="8" y="5"/>
                    <a:pt x="3" y="12"/>
                    <a:pt x="4" y="19"/>
                  </a:cubicBezTo>
                  <a:cubicBezTo>
                    <a:pt x="5" y="27"/>
                    <a:pt x="12" y="32"/>
                    <a:pt x="19" y="31"/>
                  </a:cubicBezTo>
                  <a:cubicBezTo>
                    <a:pt x="26" y="30"/>
                    <a:pt x="32" y="23"/>
                    <a:pt x="31" y="16"/>
                  </a:cubicBezTo>
                  <a:cubicBezTo>
                    <a:pt x="30" y="9"/>
                    <a:pt x="24" y="4"/>
                    <a:pt x="17" y="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259"/>
            <p:cNvSpPr>
              <a:spLocks noEditPoints="1"/>
            </p:cNvSpPr>
            <p:nvPr/>
          </p:nvSpPr>
          <p:spPr bwMode="auto">
            <a:xfrm>
              <a:off x="11058916" y="5858140"/>
              <a:ext cx="44191" cy="89764"/>
            </a:xfrm>
            <a:custGeom>
              <a:avLst/>
              <a:gdLst>
                <a:gd name="T0" fmla="*/ 10 w 16"/>
                <a:gd name="T1" fmla="*/ 33 h 33"/>
                <a:gd name="T2" fmla="*/ 1 w 16"/>
                <a:gd name="T3" fmla="*/ 18 h 33"/>
                <a:gd name="T4" fmla="*/ 6 w 16"/>
                <a:gd name="T5" fmla="*/ 1 h 33"/>
                <a:gd name="T6" fmla="*/ 16 w 16"/>
                <a:gd name="T7" fmla="*/ 16 h 33"/>
                <a:gd name="T8" fmla="*/ 15 w 16"/>
                <a:gd name="T9" fmla="*/ 27 h 33"/>
                <a:gd name="T10" fmla="*/ 10 w 16"/>
                <a:gd name="T11" fmla="*/ 33 h 33"/>
                <a:gd name="T12" fmla="*/ 10 w 16"/>
                <a:gd name="T13" fmla="*/ 33 h 33"/>
                <a:gd name="T14" fmla="*/ 7 w 16"/>
                <a:gd name="T15" fmla="*/ 4 h 33"/>
                <a:gd name="T16" fmla="*/ 4 w 16"/>
                <a:gd name="T17" fmla="*/ 17 h 33"/>
                <a:gd name="T18" fmla="*/ 10 w 16"/>
                <a:gd name="T19" fmla="*/ 30 h 33"/>
                <a:gd name="T20" fmla="*/ 10 w 16"/>
                <a:gd name="T21" fmla="*/ 30 h 33"/>
                <a:gd name="T22" fmla="*/ 13 w 16"/>
                <a:gd name="T23" fmla="*/ 26 h 33"/>
                <a:gd name="T24" fmla="*/ 13 w 16"/>
                <a:gd name="T25" fmla="*/ 16 h 33"/>
                <a:gd name="T26" fmla="*/ 7 w 16"/>
                <a:gd name="T27"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10" y="33"/>
                  </a:moveTo>
                  <a:cubicBezTo>
                    <a:pt x="5" y="33"/>
                    <a:pt x="2" y="25"/>
                    <a:pt x="1" y="18"/>
                  </a:cubicBezTo>
                  <a:cubicBezTo>
                    <a:pt x="0" y="8"/>
                    <a:pt x="2" y="1"/>
                    <a:pt x="6" y="1"/>
                  </a:cubicBezTo>
                  <a:cubicBezTo>
                    <a:pt x="11" y="0"/>
                    <a:pt x="15" y="8"/>
                    <a:pt x="16" y="16"/>
                  </a:cubicBezTo>
                  <a:cubicBezTo>
                    <a:pt x="16" y="20"/>
                    <a:pt x="16" y="24"/>
                    <a:pt x="15" y="27"/>
                  </a:cubicBezTo>
                  <a:cubicBezTo>
                    <a:pt x="14" y="30"/>
                    <a:pt x="13" y="32"/>
                    <a:pt x="10" y="33"/>
                  </a:cubicBezTo>
                  <a:cubicBezTo>
                    <a:pt x="10" y="33"/>
                    <a:pt x="10" y="33"/>
                    <a:pt x="10" y="33"/>
                  </a:cubicBezTo>
                  <a:close/>
                  <a:moveTo>
                    <a:pt x="7" y="4"/>
                  </a:moveTo>
                  <a:cubicBezTo>
                    <a:pt x="5" y="4"/>
                    <a:pt x="3" y="9"/>
                    <a:pt x="4" y="17"/>
                  </a:cubicBezTo>
                  <a:cubicBezTo>
                    <a:pt x="5" y="25"/>
                    <a:pt x="8" y="30"/>
                    <a:pt x="10" y="30"/>
                  </a:cubicBezTo>
                  <a:cubicBezTo>
                    <a:pt x="10" y="30"/>
                    <a:pt x="10" y="30"/>
                    <a:pt x="10" y="30"/>
                  </a:cubicBezTo>
                  <a:cubicBezTo>
                    <a:pt x="11" y="30"/>
                    <a:pt x="12" y="28"/>
                    <a:pt x="13" y="26"/>
                  </a:cubicBezTo>
                  <a:cubicBezTo>
                    <a:pt x="13" y="23"/>
                    <a:pt x="13" y="20"/>
                    <a:pt x="13" y="16"/>
                  </a:cubicBezTo>
                  <a:cubicBezTo>
                    <a:pt x="12" y="8"/>
                    <a:pt x="9" y="4"/>
                    <a:pt x="7" y="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260"/>
            <p:cNvSpPr>
              <a:spLocks/>
            </p:cNvSpPr>
            <p:nvPr/>
          </p:nvSpPr>
          <p:spPr bwMode="auto">
            <a:xfrm>
              <a:off x="11036820" y="5894045"/>
              <a:ext cx="91145" cy="19334"/>
            </a:xfrm>
            <a:custGeom>
              <a:avLst/>
              <a:gdLst>
                <a:gd name="T0" fmla="*/ 2 w 33"/>
                <a:gd name="T1" fmla="*/ 7 h 7"/>
                <a:gd name="T2" fmla="*/ 0 w 33"/>
                <a:gd name="T3" fmla="*/ 6 h 7"/>
                <a:gd name="T4" fmla="*/ 1 w 33"/>
                <a:gd name="T5" fmla="*/ 4 h 7"/>
                <a:gd name="T6" fmla="*/ 31 w 33"/>
                <a:gd name="T7" fmla="*/ 0 h 7"/>
                <a:gd name="T8" fmla="*/ 33 w 33"/>
                <a:gd name="T9" fmla="*/ 2 h 7"/>
                <a:gd name="T10" fmla="*/ 31 w 33"/>
                <a:gd name="T11" fmla="*/ 3 h 7"/>
                <a:gd name="T12" fmla="*/ 2 w 33"/>
                <a:gd name="T13" fmla="*/ 7 h 7"/>
                <a:gd name="T14" fmla="*/ 2 w 33"/>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7">
                  <a:moveTo>
                    <a:pt x="2" y="7"/>
                  </a:moveTo>
                  <a:cubicBezTo>
                    <a:pt x="1" y="7"/>
                    <a:pt x="0" y="6"/>
                    <a:pt x="0" y="6"/>
                  </a:cubicBezTo>
                  <a:cubicBezTo>
                    <a:pt x="0" y="5"/>
                    <a:pt x="1" y="4"/>
                    <a:pt x="1" y="4"/>
                  </a:cubicBezTo>
                  <a:cubicBezTo>
                    <a:pt x="31" y="0"/>
                    <a:pt x="31" y="0"/>
                    <a:pt x="31" y="0"/>
                  </a:cubicBezTo>
                  <a:cubicBezTo>
                    <a:pt x="32" y="0"/>
                    <a:pt x="33" y="1"/>
                    <a:pt x="33" y="2"/>
                  </a:cubicBezTo>
                  <a:cubicBezTo>
                    <a:pt x="33" y="2"/>
                    <a:pt x="32" y="3"/>
                    <a:pt x="31" y="3"/>
                  </a:cubicBezTo>
                  <a:cubicBezTo>
                    <a:pt x="2" y="7"/>
                    <a:pt x="2" y="7"/>
                    <a:pt x="2" y="7"/>
                  </a:cubicBezTo>
                  <a:cubicBezTo>
                    <a:pt x="2" y="7"/>
                    <a:pt x="2" y="7"/>
                    <a:pt x="2" y="7"/>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261"/>
            <p:cNvSpPr>
              <a:spLocks/>
            </p:cNvSpPr>
            <p:nvPr/>
          </p:nvSpPr>
          <p:spPr bwMode="auto">
            <a:xfrm>
              <a:off x="11042344" y="5877474"/>
              <a:ext cx="74573" cy="16572"/>
            </a:xfrm>
            <a:custGeom>
              <a:avLst/>
              <a:gdLst>
                <a:gd name="T0" fmla="*/ 1 w 27"/>
                <a:gd name="T1" fmla="*/ 6 h 6"/>
                <a:gd name="T2" fmla="*/ 0 w 27"/>
                <a:gd name="T3" fmla="*/ 4 h 6"/>
                <a:gd name="T4" fmla="*/ 1 w 27"/>
                <a:gd name="T5" fmla="*/ 3 h 6"/>
                <a:gd name="T6" fmla="*/ 26 w 27"/>
                <a:gd name="T7" fmla="*/ 0 h 6"/>
                <a:gd name="T8" fmla="*/ 27 w 27"/>
                <a:gd name="T9" fmla="*/ 1 h 6"/>
                <a:gd name="T10" fmla="*/ 26 w 27"/>
                <a:gd name="T11" fmla="*/ 3 h 6"/>
                <a:gd name="T12" fmla="*/ 1 w 27"/>
                <a:gd name="T13" fmla="*/ 6 h 6"/>
                <a:gd name="T14" fmla="*/ 1 w 27"/>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
                  <a:moveTo>
                    <a:pt x="1" y="6"/>
                  </a:moveTo>
                  <a:cubicBezTo>
                    <a:pt x="0" y="6"/>
                    <a:pt x="0" y="5"/>
                    <a:pt x="0" y="4"/>
                  </a:cubicBezTo>
                  <a:cubicBezTo>
                    <a:pt x="0" y="4"/>
                    <a:pt x="0" y="3"/>
                    <a:pt x="1" y="3"/>
                  </a:cubicBezTo>
                  <a:cubicBezTo>
                    <a:pt x="26" y="0"/>
                    <a:pt x="26" y="0"/>
                    <a:pt x="26" y="0"/>
                  </a:cubicBezTo>
                  <a:cubicBezTo>
                    <a:pt x="26" y="0"/>
                    <a:pt x="27" y="0"/>
                    <a:pt x="27" y="1"/>
                  </a:cubicBezTo>
                  <a:cubicBezTo>
                    <a:pt x="27" y="2"/>
                    <a:pt x="27" y="3"/>
                    <a:pt x="26" y="3"/>
                  </a:cubicBezTo>
                  <a:cubicBezTo>
                    <a:pt x="1" y="6"/>
                    <a:pt x="1" y="6"/>
                    <a:pt x="1" y="6"/>
                  </a:cubicBezTo>
                  <a:cubicBezTo>
                    <a:pt x="1" y="6"/>
                    <a:pt x="1" y="6"/>
                    <a:pt x="1" y="6"/>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262"/>
            <p:cNvSpPr>
              <a:spLocks/>
            </p:cNvSpPr>
            <p:nvPr/>
          </p:nvSpPr>
          <p:spPr bwMode="auto">
            <a:xfrm>
              <a:off x="11045106" y="5916141"/>
              <a:ext cx="77335" cy="15191"/>
            </a:xfrm>
            <a:custGeom>
              <a:avLst/>
              <a:gdLst>
                <a:gd name="T0" fmla="*/ 2 w 28"/>
                <a:gd name="T1" fmla="*/ 6 h 6"/>
                <a:gd name="T2" fmla="*/ 0 w 28"/>
                <a:gd name="T3" fmla="*/ 4 h 6"/>
                <a:gd name="T4" fmla="*/ 2 w 28"/>
                <a:gd name="T5" fmla="*/ 3 h 6"/>
                <a:gd name="T6" fmla="*/ 26 w 28"/>
                <a:gd name="T7" fmla="*/ 0 h 6"/>
                <a:gd name="T8" fmla="*/ 28 w 28"/>
                <a:gd name="T9" fmla="*/ 1 h 6"/>
                <a:gd name="T10" fmla="*/ 27 w 28"/>
                <a:gd name="T11" fmla="*/ 3 h 6"/>
                <a:gd name="T12" fmla="*/ 2 w 28"/>
                <a:gd name="T13" fmla="*/ 6 h 6"/>
                <a:gd name="T14" fmla="*/ 2 w 28"/>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
                  <a:moveTo>
                    <a:pt x="2" y="6"/>
                  </a:moveTo>
                  <a:cubicBezTo>
                    <a:pt x="1" y="6"/>
                    <a:pt x="0" y="5"/>
                    <a:pt x="0" y="4"/>
                  </a:cubicBezTo>
                  <a:cubicBezTo>
                    <a:pt x="0" y="4"/>
                    <a:pt x="1" y="3"/>
                    <a:pt x="2" y="3"/>
                  </a:cubicBezTo>
                  <a:cubicBezTo>
                    <a:pt x="26" y="0"/>
                    <a:pt x="26" y="0"/>
                    <a:pt x="26" y="0"/>
                  </a:cubicBezTo>
                  <a:cubicBezTo>
                    <a:pt x="27" y="0"/>
                    <a:pt x="28" y="0"/>
                    <a:pt x="28" y="1"/>
                  </a:cubicBezTo>
                  <a:cubicBezTo>
                    <a:pt x="28" y="2"/>
                    <a:pt x="28" y="2"/>
                    <a:pt x="27" y="3"/>
                  </a:cubicBezTo>
                  <a:cubicBezTo>
                    <a:pt x="2" y="6"/>
                    <a:pt x="2" y="6"/>
                    <a:pt x="2" y="6"/>
                  </a:cubicBezTo>
                  <a:cubicBezTo>
                    <a:pt x="2" y="6"/>
                    <a:pt x="2" y="6"/>
                    <a:pt x="2" y="6"/>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5" name="组合 64"/>
          <p:cNvGrpSpPr/>
          <p:nvPr/>
        </p:nvGrpSpPr>
        <p:grpSpPr>
          <a:xfrm>
            <a:off x="4756464" y="3708501"/>
            <a:ext cx="719838" cy="602269"/>
            <a:chOff x="9581683" y="2358003"/>
            <a:chExt cx="719838" cy="602269"/>
          </a:xfrm>
          <a:solidFill>
            <a:schemeClr val="bg1">
              <a:lumMod val="95000"/>
            </a:schemeClr>
          </a:solidFill>
        </p:grpSpPr>
        <p:sp>
          <p:nvSpPr>
            <p:cNvPr id="66" name="Freeform 236"/>
            <p:cNvSpPr>
              <a:spLocks noEditPoints="1"/>
            </p:cNvSpPr>
            <p:nvPr/>
          </p:nvSpPr>
          <p:spPr bwMode="auto">
            <a:xfrm>
              <a:off x="9907702" y="2521734"/>
              <a:ext cx="393819" cy="438538"/>
            </a:xfrm>
            <a:custGeom>
              <a:avLst/>
              <a:gdLst>
                <a:gd name="T0" fmla="*/ 226 w 231"/>
                <a:gd name="T1" fmla="*/ 214 h 257"/>
                <a:gd name="T2" fmla="*/ 178 w 231"/>
                <a:gd name="T3" fmla="*/ 147 h 257"/>
                <a:gd name="T4" fmla="*/ 169 w 231"/>
                <a:gd name="T5" fmla="*/ 135 h 257"/>
                <a:gd name="T6" fmla="*/ 166 w 231"/>
                <a:gd name="T7" fmla="*/ 38 h 257"/>
                <a:gd name="T8" fmla="*/ 87 w 231"/>
                <a:gd name="T9" fmla="*/ 3 h 257"/>
                <a:gd name="T10" fmla="*/ 47 w 231"/>
                <a:gd name="T11" fmla="*/ 19 h 257"/>
                <a:gd name="T12" fmla="*/ 27 w 231"/>
                <a:gd name="T13" fmla="*/ 138 h 257"/>
                <a:gd name="T14" fmla="*/ 87 w 231"/>
                <a:gd name="T15" fmla="*/ 173 h 257"/>
                <a:gd name="T16" fmla="*/ 122 w 231"/>
                <a:gd name="T17" fmla="*/ 170 h 257"/>
                <a:gd name="T18" fmla="*/ 131 w 231"/>
                <a:gd name="T19" fmla="*/ 183 h 257"/>
                <a:gd name="T20" fmla="*/ 178 w 231"/>
                <a:gd name="T21" fmla="*/ 249 h 257"/>
                <a:gd name="T22" fmla="*/ 200 w 231"/>
                <a:gd name="T23" fmla="*/ 252 h 257"/>
                <a:gd name="T24" fmla="*/ 223 w 231"/>
                <a:gd name="T25" fmla="*/ 236 h 257"/>
                <a:gd name="T26" fmla="*/ 226 w 231"/>
                <a:gd name="T27" fmla="*/ 214 h 257"/>
                <a:gd name="T28" fmla="*/ 87 w 231"/>
                <a:gd name="T29" fmla="*/ 140 h 257"/>
                <a:gd name="T30" fmla="*/ 87 w 231"/>
                <a:gd name="T31" fmla="*/ 37 h 257"/>
                <a:gd name="T32" fmla="*/ 139 w 231"/>
                <a:gd name="T33" fmla="*/ 57 h 257"/>
                <a:gd name="T34" fmla="*/ 127 w 231"/>
                <a:gd name="T35" fmla="*/ 131 h 257"/>
                <a:gd name="T36" fmla="*/ 87 w 231"/>
                <a:gd name="T37" fmla="*/ 14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57">
                  <a:moveTo>
                    <a:pt x="226" y="214"/>
                  </a:moveTo>
                  <a:cubicBezTo>
                    <a:pt x="178" y="147"/>
                    <a:pt x="178" y="147"/>
                    <a:pt x="178" y="147"/>
                  </a:cubicBezTo>
                  <a:cubicBezTo>
                    <a:pt x="169" y="135"/>
                    <a:pt x="169" y="135"/>
                    <a:pt x="169" y="135"/>
                  </a:cubicBezTo>
                  <a:cubicBezTo>
                    <a:pt x="187" y="106"/>
                    <a:pt x="187" y="68"/>
                    <a:pt x="166" y="38"/>
                  </a:cubicBezTo>
                  <a:cubicBezTo>
                    <a:pt x="147" y="12"/>
                    <a:pt x="117" y="0"/>
                    <a:pt x="87" y="3"/>
                  </a:cubicBezTo>
                  <a:cubicBezTo>
                    <a:pt x="73" y="5"/>
                    <a:pt x="59" y="10"/>
                    <a:pt x="47" y="19"/>
                  </a:cubicBezTo>
                  <a:cubicBezTo>
                    <a:pt x="8" y="46"/>
                    <a:pt x="0" y="100"/>
                    <a:pt x="27" y="138"/>
                  </a:cubicBezTo>
                  <a:cubicBezTo>
                    <a:pt x="42" y="159"/>
                    <a:pt x="64" y="170"/>
                    <a:pt x="87" y="173"/>
                  </a:cubicBezTo>
                  <a:cubicBezTo>
                    <a:pt x="99" y="174"/>
                    <a:pt x="110" y="173"/>
                    <a:pt x="122" y="170"/>
                  </a:cubicBezTo>
                  <a:cubicBezTo>
                    <a:pt x="131" y="183"/>
                    <a:pt x="131" y="183"/>
                    <a:pt x="131" y="183"/>
                  </a:cubicBezTo>
                  <a:cubicBezTo>
                    <a:pt x="178" y="249"/>
                    <a:pt x="178" y="249"/>
                    <a:pt x="178" y="249"/>
                  </a:cubicBezTo>
                  <a:cubicBezTo>
                    <a:pt x="183" y="255"/>
                    <a:pt x="193" y="257"/>
                    <a:pt x="200" y="252"/>
                  </a:cubicBezTo>
                  <a:cubicBezTo>
                    <a:pt x="223" y="236"/>
                    <a:pt x="223" y="236"/>
                    <a:pt x="223" y="236"/>
                  </a:cubicBezTo>
                  <a:cubicBezTo>
                    <a:pt x="229" y="231"/>
                    <a:pt x="231" y="221"/>
                    <a:pt x="226" y="214"/>
                  </a:cubicBezTo>
                  <a:close/>
                  <a:moveTo>
                    <a:pt x="87" y="140"/>
                  </a:moveTo>
                  <a:cubicBezTo>
                    <a:pt x="87" y="37"/>
                    <a:pt x="87" y="37"/>
                    <a:pt x="87" y="37"/>
                  </a:cubicBezTo>
                  <a:cubicBezTo>
                    <a:pt x="107" y="33"/>
                    <a:pt x="127" y="40"/>
                    <a:pt x="139" y="57"/>
                  </a:cubicBezTo>
                  <a:cubicBezTo>
                    <a:pt x="156" y="81"/>
                    <a:pt x="151" y="114"/>
                    <a:pt x="127" y="131"/>
                  </a:cubicBezTo>
                  <a:cubicBezTo>
                    <a:pt x="115" y="140"/>
                    <a:pt x="101" y="142"/>
                    <a:pt x="87" y="14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Freeform 237"/>
            <p:cNvSpPr>
              <a:spLocks/>
            </p:cNvSpPr>
            <p:nvPr/>
          </p:nvSpPr>
          <p:spPr bwMode="auto">
            <a:xfrm>
              <a:off x="9581683" y="2896799"/>
              <a:ext cx="502732" cy="32458"/>
            </a:xfrm>
            <a:custGeom>
              <a:avLst/>
              <a:gdLst>
                <a:gd name="T0" fmla="*/ 286 w 295"/>
                <a:gd name="T1" fmla="*/ 0 h 19"/>
                <a:gd name="T2" fmla="*/ 146 w 295"/>
                <a:gd name="T3" fmla="*/ 0 h 19"/>
                <a:gd name="T4" fmla="*/ 21 w 295"/>
                <a:gd name="T5" fmla="*/ 0 h 19"/>
                <a:gd name="T6" fmla="*/ 10 w 295"/>
                <a:gd name="T7" fmla="*/ 0 h 19"/>
                <a:gd name="T8" fmla="*/ 3 w 295"/>
                <a:gd name="T9" fmla="*/ 3 h 19"/>
                <a:gd name="T10" fmla="*/ 0 w 295"/>
                <a:gd name="T11" fmla="*/ 10 h 19"/>
                <a:gd name="T12" fmla="*/ 10 w 295"/>
                <a:gd name="T13" fmla="*/ 19 h 19"/>
                <a:gd name="T14" fmla="*/ 286 w 295"/>
                <a:gd name="T15" fmla="*/ 19 h 19"/>
                <a:gd name="T16" fmla="*/ 295 w 295"/>
                <a:gd name="T17" fmla="*/ 10 h 19"/>
                <a:gd name="T18" fmla="*/ 286 w 295"/>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5" h="19">
                  <a:moveTo>
                    <a:pt x="286" y="0"/>
                  </a:moveTo>
                  <a:cubicBezTo>
                    <a:pt x="146" y="0"/>
                    <a:pt x="146" y="0"/>
                    <a:pt x="146" y="0"/>
                  </a:cubicBezTo>
                  <a:cubicBezTo>
                    <a:pt x="21" y="0"/>
                    <a:pt x="21" y="0"/>
                    <a:pt x="21" y="0"/>
                  </a:cubicBezTo>
                  <a:cubicBezTo>
                    <a:pt x="10" y="0"/>
                    <a:pt x="10" y="0"/>
                    <a:pt x="10" y="0"/>
                  </a:cubicBezTo>
                  <a:cubicBezTo>
                    <a:pt x="7" y="0"/>
                    <a:pt x="5" y="2"/>
                    <a:pt x="3" y="3"/>
                  </a:cubicBezTo>
                  <a:cubicBezTo>
                    <a:pt x="1" y="5"/>
                    <a:pt x="0" y="7"/>
                    <a:pt x="0" y="10"/>
                  </a:cubicBezTo>
                  <a:cubicBezTo>
                    <a:pt x="0" y="15"/>
                    <a:pt x="5" y="19"/>
                    <a:pt x="10" y="19"/>
                  </a:cubicBezTo>
                  <a:cubicBezTo>
                    <a:pt x="286" y="19"/>
                    <a:pt x="286" y="19"/>
                    <a:pt x="286" y="19"/>
                  </a:cubicBezTo>
                  <a:cubicBezTo>
                    <a:pt x="291" y="19"/>
                    <a:pt x="295" y="15"/>
                    <a:pt x="295" y="10"/>
                  </a:cubicBezTo>
                  <a:cubicBezTo>
                    <a:pt x="295" y="5"/>
                    <a:pt x="291" y="0"/>
                    <a:pt x="286"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Freeform 238"/>
            <p:cNvSpPr>
              <a:spLocks/>
            </p:cNvSpPr>
            <p:nvPr/>
          </p:nvSpPr>
          <p:spPr bwMode="auto">
            <a:xfrm>
              <a:off x="9755511" y="2451769"/>
              <a:ext cx="300052" cy="431325"/>
            </a:xfrm>
            <a:custGeom>
              <a:avLst/>
              <a:gdLst>
                <a:gd name="T0" fmla="*/ 44 w 176"/>
                <a:gd name="T1" fmla="*/ 253 h 253"/>
                <a:gd name="T2" fmla="*/ 176 w 176"/>
                <a:gd name="T3" fmla="*/ 253 h 253"/>
                <a:gd name="T4" fmla="*/ 176 w 176"/>
                <a:gd name="T5" fmla="*/ 229 h 253"/>
                <a:gd name="T6" fmla="*/ 104 w 176"/>
                <a:gd name="T7" fmla="*/ 188 h 253"/>
                <a:gd name="T8" fmla="*/ 127 w 176"/>
                <a:gd name="T9" fmla="*/ 48 h 253"/>
                <a:gd name="T10" fmla="*/ 176 w 176"/>
                <a:gd name="T11" fmla="*/ 29 h 253"/>
                <a:gd name="T12" fmla="*/ 176 w 176"/>
                <a:gd name="T13" fmla="*/ 0 h 253"/>
                <a:gd name="T14" fmla="*/ 0 w 176"/>
                <a:gd name="T15" fmla="*/ 0 h 253"/>
                <a:gd name="T16" fmla="*/ 0 w 176"/>
                <a:gd name="T17" fmla="*/ 81 h 253"/>
                <a:gd name="T18" fmla="*/ 44 w 176"/>
                <a:gd name="T19" fmla="*/ 81 h 253"/>
                <a:gd name="T20" fmla="*/ 44 w 176"/>
                <a:gd name="T21"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253">
                  <a:moveTo>
                    <a:pt x="44" y="253"/>
                  </a:moveTo>
                  <a:cubicBezTo>
                    <a:pt x="176" y="253"/>
                    <a:pt x="176" y="253"/>
                    <a:pt x="176" y="253"/>
                  </a:cubicBezTo>
                  <a:cubicBezTo>
                    <a:pt x="176" y="229"/>
                    <a:pt x="176" y="229"/>
                    <a:pt x="176" y="229"/>
                  </a:cubicBezTo>
                  <a:cubicBezTo>
                    <a:pt x="148" y="226"/>
                    <a:pt x="122" y="212"/>
                    <a:pt x="104" y="188"/>
                  </a:cubicBezTo>
                  <a:cubicBezTo>
                    <a:pt x="72" y="143"/>
                    <a:pt x="82" y="80"/>
                    <a:pt x="127" y="48"/>
                  </a:cubicBezTo>
                  <a:cubicBezTo>
                    <a:pt x="142" y="37"/>
                    <a:pt x="159" y="31"/>
                    <a:pt x="176" y="29"/>
                  </a:cubicBezTo>
                  <a:cubicBezTo>
                    <a:pt x="176" y="0"/>
                    <a:pt x="176" y="0"/>
                    <a:pt x="176" y="0"/>
                  </a:cubicBezTo>
                  <a:cubicBezTo>
                    <a:pt x="0" y="0"/>
                    <a:pt x="0" y="0"/>
                    <a:pt x="0" y="0"/>
                  </a:cubicBezTo>
                  <a:cubicBezTo>
                    <a:pt x="0" y="81"/>
                    <a:pt x="0" y="81"/>
                    <a:pt x="0" y="81"/>
                  </a:cubicBezTo>
                  <a:cubicBezTo>
                    <a:pt x="44" y="81"/>
                    <a:pt x="44" y="81"/>
                    <a:pt x="44" y="81"/>
                  </a:cubicBezTo>
                  <a:lnTo>
                    <a:pt x="44" y="253"/>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Freeform 239"/>
            <p:cNvSpPr>
              <a:spLocks/>
            </p:cNvSpPr>
            <p:nvPr/>
          </p:nvSpPr>
          <p:spPr bwMode="auto">
            <a:xfrm>
              <a:off x="9796625" y="2358003"/>
              <a:ext cx="218548" cy="78620"/>
            </a:xfrm>
            <a:custGeom>
              <a:avLst/>
              <a:gdLst>
                <a:gd name="T0" fmla="*/ 67 w 128"/>
                <a:gd name="T1" fmla="*/ 46 h 46"/>
                <a:gd name="T2" fmla="*/ 128 w 128"/>
                <a:gd name="T3" fmla="*/ 46 h 46"/>
                <a:gd name="T4" fmla="*/ 67 w 128"/>
                <a:gd name="T5" fmla="*/ 0 h 46"/>
                <a:gd name="T6" fmla="*/ 61 w 128"/>
                <a:gd name="T7" fmla="*/ 0 h 46"/>
                <a:gd name="T8" fmla="*/ 0 w 128"/>
                <a:gd name="T9" fmla="*/ 46 h 46"/>
                <a:gd name="T10" fmla="*/ 61 w 128"/>
                <a:gd name="T11" fmla="*/ 46 h 46"/>
                <a:gd name="T12" fmla="*/ 67 w 12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128" h="46">
                  <a:moveTo>
                    <a:pt x="67" y="46"/>
                  </a:moveTo>
                  <a:cubicBezTo>
                    <a:pt x="128" y="46"/>
                    <a:pt x="128" y="46"/>
                    <a:pt x="128" y="46"/>
                  </a:cubicBezTo>
                  <a:cubicBezTo>
                    <a:pt x="128" y="46"/>
                    <a:pt x="119" y="0"/>
                    <a:pt x="67" y="0"/>
                  </a:cubicBezTo>
                  <a:cubicBezTo>
                    <a:pt x="61" y="0"/>
                    <a:pt x="61" y="0"/>
                    <a:pt x="61" y="0"/>
                  </a:cubicBezTo>
                  <a:cubicBezTo>
                    <a:pt x="9" y="0"/>
                    <a:pt x="0" y="46"/>
                    <a:pt x="0" y="46"/>
                  </a:cubicBezTo>
                  <a:cubicBezTo>
                    <a:pt x="61" y="46"/>
                    <a:pt x="61" y="46"/>
                    <a:pt x="61" y="46"/>
                  </a:cubicBezTo>
                  <a:lnTo>
                    <a:pt x="67" y="46"/>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Freeform 240"/>
            <p:cNvSpPr>
              <a:spLocks noEditPoints="1"/>
            </p:cNvSpPr>
            <p:nvPr/>
          </p:nvSpPr>
          <p:spPr bwMode="auto">
            <a:xfrm>
              <a:off x="9617747" y="2590255"/>
              <a:ext cx="137765" cy="292839"/>
            </a:xfrm>
            <a:custGeom>
              <a:avLst/>
              <a:gdLst>
                <a:gd name="T0" fmla="*/ 191 w 191"/>
                <a:gd name="T1" fmla="*/ 0 h 406"/>
                <a:gd name="T2" fmla="*/ 0 w 191"/>
                <a:gd name="T3" fmla="*/ 0 h 406"/>
                <a:gd name="T4" fmla="*/ 0 w 191"/>
                <a:gd name="T5" fmla="*/ 406 h 406"/>
                <a:gd name="T6" fmla="*/ 191 w 191"/>
                <a:gd name="T7" fmla="*/ 406 h 406"/>
                <a:gd name="T8" fmla="*/ 191 w 191"/>
                <a:gd name="T9" fmla="*/ 0 h 406"/>
                <a:gd name="T10" fmla="*/ 146 w 191"/>
                <a:gd name="T11" fmla="*/ 354 h 406"/>
                <a:gd name="T12" fmla="*/ 28 w 191"/>
                <a:gd name="T13" fmla="*/ 354 h 406"/>
                <a:gd name="T14" fmla="*/ 28 w 191"/>
                <a:gd name="T15" fmla="*/ 324 h 406"/>
                <a:gd name="T16" fmla="*/ 146 w 191"/>
                <a:gd name="T17" fmla="*/ 324 h 406"/>
                <a:gd name="T18" fmla="*/ 146 w 191"/>
                <a:gd name="T19" fmla="*/ 354 h 406"/>
                <a:gd name="T20" fmla="*/ 146 w 191"/>
                <a:gd name="T21" fmla="*/ 302 h 406"/>
                <a:gd name="T22" fmla="*/ 28 w 191"/>
                <a:gd name="T23" fmla="*/ 302 h 406"/>
                <a:gd name="T24" fmla="*/ 28 w 191"/>
                <a:gd name="T25" fmla="*/ 269 h 406"/>
                <a:gd name="T26" fmla="*/ 146 w 191"/>
                <a:gd name="T27" fmla="*/ 269 h 406"/>
                <a:gd name="T28" fmla="*/ 146 w 191"/>
                <a:gd name="T29" fmla="*/ 302 h 406"/>
                <a:gd name="T30" fmla="*/ 146 w 191"/>
                <a:gd name="T31" fmla="*/ 246 h 406"/>
                <a:gd name="T32" fmla="*/ 28 w 191"/>
                <a:gd name="T33" fmla="*/ 246 h 406"/>
                <a:gd name="T34" fmla="*/ 28 w 191"/>
                <a:gd name="T35" fmla="*/ 212 h 406"/>
                <a:gd name="T36" fmla="*/ 146 w 191"/>
                <a:gd name="T37" fmla="*/ 212 h 406"/>
                <a:gd name="T38" fmla="*/ 146 w 191"/>
                <a:gd name="T39" fmla="*/ 246 h 406"/>
                <a:gd name="T40" fmla="*/ 146 w 191"/>
                <a:gd name="T41" fmla="*/ 191 h 406"/>
                <a:gd name="T42" fmla="*/ 28 w 191"/>
                <a:gd name="T43" fmla="*/ 191 h 406"/>
                <a:gd name="T44" fmla="*/ 28 w 191"/>
                <a:gd name="T45" fmla="*/ 161 h 406"/>
                <a:gd name="T46" fmla="*/ 146 w 191"/>
                <a:gd name="T47" fmla="*/ 161 h 406"/>
                <a:gd name="T48" fmla="*/ 146 w 191"/>
                <a:gd name="T49" fmla="*/ 191 h 406"/>
                <a:gd name="T50" fmla="*/ 146 w 191"/>
                <a:gd name="T51" fmla="*/ 139 h 406"/>
                <a:gd name="T52" fmla="*/ 28 w 191"/>
                <a:gd name="T53" fmla="*/ 139 h 406"/>
                <a:gd name="T54" fmla="*/ 28 w 191"/>
                <a:gd name="T55" fmla="*/ 109 h 406"/>
                <a:gd name="T56" fmla="*/ 146 w 191"/>
                <a:gd name="T57" fmla="*/ 109 h 406"/>
                <a:gd name="T58" fmla="*/ 146 w 191"/>
                <a:gd name="T59" fmla="*/ 139 h 406"/>
                <a:gd name="T60" fmla="*/ 146 w 191"/>
                <a:gd name="T61" fmla="*/ 87 h 406"/>
                <a:gd name="T62" fmla="*/ 28 w 191"/>
                <a:gd name="T63" fmla="*/ 87 h 406"/>
                <a:gd name="T64" fmla="*/ 28 w 191"/>
                <a:gd name="T65" fmla="*/ 54 h 406"/>
                <a:gd name="T66" fmla="*/ 146 w 191"/>
                <a:gd name="T67" fmla="*/ 54 h 406"/>
                <a:gd name="T68" fmla="*/ 146 w 191"/>
                <a:gd name="T69" fmla="*/ 8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406">
                  <a:moveTo>
                    <a:pt x="191" y="0"/>
                  </a:moveTo>
                  <a:lnTo>
                    <a:pt x="0" y="0"/>
                  </a:lnTo>
                  <a:lnTo>
                    <a:pt x="0" y="406"/>
                  </a:lnTo>
                  <a:lnTo>
                    <a:pt x="191" y="406"/>
                  </a:lnTo>
                  <a:lnTo>
                    <a:pt x="191" y="0"/>
                  </a:lnTo>
                  <a:close/>
                  <a:moveTo>
                    <a:pt x="146" y="354"/>
                  </a:moveTo>
                  <a:lnTo>
                    <a:pt x="28" y="354"/>
                  </a:lnTo>
                  <a:lnTo>
                    <a:pt x="28" y="324"/>
                  </a:lnTo>
                  <a:lnTo>
                    <a:pt x="146" y="324"/>
                  </a:lnTo>
                  <a:lnTo>
                    <a:pt x="146" y="354"/>
                  </a:lnTo>
                  <a:close/>
                  <a:moveTo>
                    <a:pt x="146" y="302"/>
                  </a:moveTo>
                  <a:lnTo>
                    <a:pt x="28" y="302"/>
                  </a:lnTo>
                  <a:lnTo>
                    <a:pt x="28" y="269"/>
                  </a:lnTo>
                  <a:lnTo>
                    <a:pt x="146" y="269"/>
                  </a:lnTo>
                  <a:lnTo>
                    <a:pt x="146" y="302"/>
                  </a:lnTo>
                  <a:close/>
                  <a:moveTo>
                    <a:pt x="146" y="246"/>
                  </a:moveTo>
                  <a:lnTo>
                    <a:pt x="28" y="246"/>
                  </a:lnTo>
                  <a:lnTo>
                    <a:pt x="28" y="212"/>
                  </a:lnTo>
                  <a:lnTo>
                    <a:pt x="146" y="212"/>
                  </a:lnTo>
                  <a:lnTo>
                    <a:pt x="146" y="246"/>
                  </a:lnTo>
                  <a:close/>
                  <a:moveTo>
                    <a:pt x="146" y="191"/>
                  </a:moveTo>
                  <a:lnTo>
                    <a:pt x="28" y="191"/>
                  </a:lnTo>
                  <a:lnTo>
                    <a:pt x="28" y="161"/>
                  </a:lnTo>
                  <a:lnTo>
                    <a:pt x="146" y="161"/>
                  </a:lnTo>
                  <a:lnTo>
                    <a:pt x="146" y="191"/>
                  </a:lnTo>
                  <a:close/>
                  <a:moveTo>
                    <a:pt x="146" y="139"/>
                  </a:moveTo>
                  <a:lnTo>
                    <a:pt x="28" y="139"/>
                  </a:lnTo>
                  <a:lnTo>
                    <a:pt x="28" y="109"/>
                  </a:lnTo>
                  <a:lnTo>
                    <a:pt x="146" y="109"/>
                  </a:lnTo>
                  <a:lnTo>
                    <a:pt x="146" y="139"/>
                  </a:lnTo>
                  <a:close/>
                  <a:moveTo>
                    <a:pt x="146" y="87"/>
                  </a:moveTo>
                  <a:lnTo>
                    <a:pt x="28" y="87"/>
                  </a:lnTo>
                  <a:lnTo>
                    <a:pt x="28" y="54"/>
                  </a:lnTo>
                  <a:lnTo>
                    <a:pt x="146" y="54"/>
                  </a:lnTo>
                  <a:lnTo>
                    <a:pt x="146" y="87"/>
                  </a:ln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71" name="组合 70"/>
          <p:cNvGrpSpPr/>
          <p:nvPr/>
        </p:nvGrpSpPr>
        <p:grpSpPr>
          <a:xfrm>
            <a:off x="7075536" y="2658794"/>
            <a:ext cx="577290" cy="482134"/>
            <a:chOff x="9045012" y="1202862"/>
            <a:chExt cx="953031" cy="911124"/>
          </a:xfrm>
          <a:solidFill>
            <a:schemeClr val="bg1">
              <a:lumMod val="95000"/>
            </a:schemeClr>
          </a:solidFill>
        </p:grpSpPr>
        <p:sp>
          <p:nvSpPr>
            <p:cNvPr id="72" name="Freeform 59"/>
            <p:cNvSpPr>
              <a:spLocks/>
            </p:cNvSpPr>
            <p:nvPr/>
          </p:nvSpPr>
          <p:spPr bwMode="auto">
            <a:xfrm>
              <a:off x="9535496" y="1202862"/>
              <a:ext cx="114861" cy="162978"/>
            </a:xfrm>
            <a:custGeom>
              <a:avLst/>
              <a:gdLst>
                <a:gd name="T0" fmla="*/ 36 w 51"/>
                <a:gd name="T1" fmla="*/ 72 h 72"/>
                <a:gd name="T2" fmla="*/ 48 w 51"/>
                <a:gd name="T3" fmla="*/ 31 h 72"/>
                <a:gd name="T4" fmla="*/ 15 w 51"/>
                <a:gd name="T5" fmla="*/ 8 h 72"/>
                <a:gd name="T6" fmla="*/ 4 w 51"/>
                <a:gd name="T7" fmla="*/ 41 h 72"/>
                <a:gd name="T8" fmla="*/ 36 w 51"/>
                <a:gd name="T9" fmla="*/ 72 h 72"/>
              </a:gdLst>
              <a:ahLst/>
              <a:cxnLst>
                <a:cxn ang="0">
                  <a:pos x="T0" y="T1"/>
                </a:cxn>
                <a:cxn ang="0">
                  <a:pos x="T2" y="T3"/>
                </a:cxn>
                <a:cxn ang="0">
                  <a:pos x="T4" y="T5"/>
                </a:cxn>
                <a:cxn ang="0">
                  <a:pos x="T6" y="T7"/>
                </a:cxn>
                <a:cxn ang="0">
                  <a:pos x="T8" y="T9"/>
                </a:cxn>
              </a:cxnLst>
              <a:rect l="0" t="0" r="r" b="b"/>
              <a:pathLst>
                <a:path w="51" h="72">
                  <a:moveTo>
                    <a:pt x="36" y="72"/>
                  </a:moveTo>
                  <a:cubicBezTo>
                    <a:pt x="49" y="71"/>
                    <a:pt x="51" y="43"/>
                    <a:pt x="48" y="31"/>
                  </a:cubicBezTo>
                  <a:cubicBezTo>
                    <a:pt x="45" y="18"/>
                    <a:pt x="33" y="0"/>
                    <a:pt x="15" y="8"/>
                  </a:cubicBezTo>
                  <a:cubicBezTo>
                    <a:pt x="1" y="14"/>
                    <a:pt x="0" y="29"/>
                    <a:pt x="4" y="41"/>
                  </a:cubicBezTo>
                  <a:cubicBezTo>
                    <a:pt x="7" y="52"/>
                    <a:pt x="25" y="72"/>
                    <a:pt x="36" y="72"/>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60"/>
            <p:cNvSpPr>
              <a:spLocks noEditPoints="1"/>
            </p:cNvSpPr>
            <p:nvPr/>
          </p:nvSpPr>
          <p:spPr bwMode="auto">
            <a:xfrm>
              <a:off x="9045012" y="1305306"/>
              <a:ext cx="953031" cy="808680"/>
            </a:xfrm>
            <a:custGeom>
              <a:avLst/>
              <a:gdLst>
                <a:gd name="T0" fmla="*/ 293 w 422"/>
                <a:gd name="T1" fmla="*/ 186 h 358"/>
                <a:gd name="T2" fmla="*/ 302 w 422"/>
                <a:gd name="T3" fmla="*/ 128 h 358"/>
                <a:gd name="T4" fmla="*/ 302 w 422"/>
                <a:gd name="T5" fmla="*/ 158 h 358"/>
                <a:gd name="T6" fmla="*/ 329 w 422"/>
                <a:gd name="T7" fmla="*/ 119 h 358"/>
                <a:gd name="T8" fmla="*/ 298 w 422"/>
                <a:gd name="T9" fmla="*/ 95 h 358"/>
                <a:gd name="T10" fmla="*/ 239 w 422"/>
                <a:gd name="T11" fmla="*/ 49 h 358"/>
                <a:gd name="T12" fmla="*/ 89 w 422"/>
                <a:gd name="T13" fmla="*/ 62 h 358"/>
                <a:gd name="T14" fmla="*/ 121 w 422"/>
                <a:gd name="T15" fmla="*/ 183 h 358"/>
                <a:gd name="T16" fmla="*/ 0 w 422"/>
                <a:gd name="T17" fmla="*/ 267 h 358"/>
                <a:gd name="T18" fmla="*/ 154 w 422"/>
                <a:gd name="T19" fmla="*/ 329 h 358"/>
                <a:gd name="T20" fmla="*/ 163 w 422"/>
                <a:gd name="T21" fmla="*/ 317 h 358"/>
                <a:gd name="T22" fmla="*/ 278 w 422"/>
                <a:gd name="T23" fmla="*/ 185 h 358"/>
                <a:gd name="T24" fmla="*/ 243 w 422"/>
                <a:gd name="T25" fmla="*/ 267 h 358"/>
                <a:gd name="T26" fmla="*/ 422 w 422"/>
                <a:gd name="T27" fmla="*/ 267 h 358"/>
                <a:gd name="T28" fmla="*/ 300 w 422"/>
                <a:gd name="T29" fmla="*/ 114 h 358"/>
                <a:gd name="T30" fmla="*/ 263 w 422"/>
                <a:gd name="T31" fmla="*/ 149 h 358"/>
                <a:gd name="T32" fmla="*/ 228 w 422"/>
                <a:gd name="T33" fmla="*/ 112 h 358"/>
                <a:gd name="T34" fmla="*/ 215 w 422"/>
                <a:gd name="T35" fmla="*/ 62 h 358"/>
                <a:gd name="T36" fmla="*/ 300 w 422"/>
                <a:gd name="T37" fmla="*/ 114 h 358"/>
                <a:gd name="T38" fmla="*/ 154 w 422"/>
                <a:gd name="T39" fmla="*/ 166 h 358"/>
                <a:gd name="T40" fmla="*/ 156 w 422"/>
                <a:gd name="T41" fmla="*/ 171 h 358"/>
                <a:gd name="T42" fmla="*/ 138 w 422"/>
                <a:gd name="T43" fmla="*/ 119 h 358"/>
                <a:gd name="T44" fmla="*/ 169 w 422"/>
                <a:gd name="T45" fmla="*/ 151 h 358"/>
                <a:gd name="T46" fmla="*/ 89 w 422"/>
                <a:gd name="T47" fmla="*/ 346 h 358"/>
                <a:gd name="T48" fmla="*/ 89 w 422"/>
                <a:gd name="T49" fmla="*/ 188 h 358"/>
                <a:gd name="T50" fmla="*/ 139 w 422"/>
                <a:gd name="T51" fmla="*/ 217 h 358"/>
                <a:gd name="T52" fmla="*/ 142 w 422"/>
                <a:gd name="T53" fmla="*/ 325 h 358"/>
                <a:gd name="T54" fmla="*/ 156 w 422"/>
                <a:gd name="T55" fmla="*/ 307 h 358"/>
                <a:gd name="T56" fmla="*/ 162 w 422"/>
                <a:gd name="T57" fmla="*/ 241 h 358"/>
                <a:gd name="T58" fmla="*/ 156 w 422"/>
                <a:gd name="T59" fmla="*/ 307 h 358"/>
                <a:gd name="T60" fmla="*/ 178 w 422"/>
                <a:gd name="T61" fmla="*/ 267 h 358"/>
                <a:gd name="T62" fmla="*/ 168 w 422"/>
                <a:gd name="T63" fmla="*/ 220 h 358"/>
                <a:gd name="T64" fmla="*/ 176 w 422"/>
                <a:gd name="T65" fmla="*/ 194 h 358"/>
                <a:gd name="T66" fmla="*/ 269 w 422"/>
                <a:gd name="T67" fmla="*/ 165 h 358"/>
                <a:gd name="T68" fmla="*/ 333 w 422"/>
                <a:gd name="T69" fmla="*/ 346 h 358"/>
                <a:gd name="T70" fmla="*/ 286 w 422"/>
                <a:gd name="T71" fmla="*/ 204 h 358"/>
                <a:gd name="T72" fmla="*/ 321 w 422"/>
                <a:gd name="T73" fmla="*/ 253 h 358"/>
                <a:gd name="T74" fmla="*/ 333 w 422"/>
                <a:gd name="T75" fmla="*/ 188 h 358"/>
                <a:gd name="T76" fmla="*/ 333 w 422"/>
                <a:gd name="T77" fmla="*/ 346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2" h="358">
                  <a:moveTo>
                    <a:pt x="333" y="177"/>
                  </a:moveTo>
                  <a:cubicBezTo>
                    <a:pt x="318" y="177"/>
                    <a:pt x="305" y="180"/>
                    <a:pt x="293" y="186"/>
                  </a:cubicBezTo>
                  <a:cubicBezTo>
                    <a:pt x="283" y="160"/>
                    <a:pt x="273" y="136"/>
                    <a:pt x="273" y="136"/>
                  </a:cubicBezTo>
                  <a:cubicBezTo>
                    <a:pt x="273" y="136"/>
                    <a:pt x="299" y="127"/>
                    <a:pt x="302" y="128"/>
                  </a:cubicBezTo>
                  <a:cubicBezTo>
                    <a:pt x="305" y="129"/>
                    <a:pt x="306" y="140"/>
                    <a:pt x="299" y="143"/>
                  </a:cubicBezTo>
                  <a:cubicBezTo>
                    <a:pt x="294" y="146"/>
                    <a:pt x="297" y="160"/>
                    <a:pt x="302" y="158"/>
                  </a:cubicBezTo>
                  <a:cubicBezTo>
                    <a:pt x="306" y="156"/>
                    <a:pt x="322" y="137"/>
                    <a:pt x="321" y="124"/>
                  </a:cubicBezTo>
                  <a:cubicBezTo>
                    <a:pt x="329" y="119"/>
                    <a:pt x="329" y="119"/>
                    <a:pt x="329" y="119"/>
                  </a:cubicBezTo>
                  <a:cubicBezTo>
                    <a:pt x="329" y="119"/>
                    <a:pt x="332" y="105"/>
                    <a:pt x="326" y="100"/>
                  </a:cubicBezTo>
                  <a:cubicBezTo>
                    <a:pt x="321" y="95"/>
                    <a:pt x="298" y="95"/>
                    <a:pt x="298" y="95"/>
                  </a:cubicBezTo>
                  <a:cubicBezTo>
                    <a:pt x="251" y="73"/>
                    <a:pt x="251" y="73"/>
                    <a:pt x="251" y="73"/>
                  </a:cubicBezTo>
                  <a:cubicBezTo>
                    <a:pt x="251" y="73"/>
                    <a:pt x="245" y="61"/>
                    <a:pt x="239" y="49"/>
                  </a:cubicBezTo>
                  <a:cubicBezTo>
                    <a:pt x="238" y="36"/>
                    <a:pt x="219" y="2"/>
                    <a:pt x="205" y="1"/>
                  </a:cubicBezTo>
                  <a:cubicBezTo>
                    <a:pt x="195" y="0"/>
                    <a:pt x="96" y="54"/>
                    <a:pt x="89" y="62"/>
                  </a:cubicBezTo>
                  <a:cubicBezTo>
                    <a:pt x="81" y="69"/>
                    <a:pt x="68" y="85"/>
                    <a:pt x="84" y="103"/>
                  </a:cubicBezTo>
                  <a:cubicBezTo>
                    <a:pt x="91" y="123"/>
                    <a:pt x="108" y="157"/>
                    <a:pt x="121" y="183"/>
                  </a:cubicBezTo>
                  <a:cubicBezTo>
                    <a:pt x="111" y="179"/>
                    <a:pt x="100" y="177"/>
                    <a:pt x="89" y="177"/>
                  </a:cubicBezTo>
                  <a:cubicBezTo>
                    <a:pt x="40" y="177"/>
                    <a:pt x="0" y="217"/>
                    <a:pt x="0" y="267"/>
                  </a:cubicBezTo>
                  <a:cubicBezTo>
                    <a:pt x="0" y="317"/>
                    <a:pt x="40" y="358"/>
                    <a:pt x="89" y="358"/>
                  </a:cubicBezTo>
                  <a:cubicBezTo>
                    <a:pt x="114" y="358"/>
                    <a:pt x="137" y="347"/>
                    <a:pt x="154" y="329"/>
                  </a:cubicBezTo>
                  <a:cubicBezTo>
                    <a:pt x="163" y="333"/>
                    <a:pt x="171" y="335"/>
                    <a:pt x="171" y="332"/>
                  </a:cubicBezTo>
                  <a:cubicBezTo>
                    <a:pt x="171" y="330"/>
                    <a:pt x="168" y="324"/>
                    <a:pt x="163" y="317"/>
                  </a:cubicBezTo>
                  <a:cubicBezTo>
                    <a:pt x="168" y="310"/>
                    <a:pt x="172" y="302"/>
                    <a:pt x="174" y="294"/>
                  </a:cubicBezTo>
                  <a:cubicBezTo>
                    <a:pt x="193" y="276"/>
                    <a:pt x="259" y="205"/>
                    <a:pt x="278" y="185"/>
                  </a:cubicBezTo>
                  <a:cubicBezTo>
                    <a:pt x="279" y="188"/>
                    <a:pt x="280" y="190"/>
                    <a:pt x="281" y="193"/>
                  </a:cubicBezTo>
                  <a:cubicBezTo>
                    <a:pt x="258" y="210"/>
                    <a:pt x="243" y="237"/>
                    <a:pt x="243" y="267"/>
                  </a:cubicBezTo>
                  <a:cubicBezTo>
                    <a:pt x="243" y="317"/>
                    <a:pt x="283" y="358"/>
                    <a:pt x="333" y="358"/>
                  </a:cubicBezTo>
                  <a:cubicBezTo>
                    <a:pt x="382" y="358"/>
                    <a:pt x="422" y="317"/>
                    <a:pt x="422" y="267"/>
                  </a:cubicBezTo>
                  <a:cubicBezTo>
                    <a:pt x="422" y="217"/>
                    <a:pt x="382" y="177"/>
                    <a:pt x="333" y="177"/>
                  </a:cubicBezTo>
                  <a:close/>
                  <a:moveTo>
                    <a:pt x="300" y="114"/>
                  </a:moveTo>
                  <a:cubicBezTo>
                    <a:pt x="283" y="116"/>
                    <a:pt x="260" y="126"/>
                    <a:pt x="258" y="128"/>
                  </a:cubicBezTo>
                  <a:cubicBezTo>
                    <a:pt x="257" y="130"/>
                    <a:pt x="260" y="140"/>
                    <a:pt x="263" y="149"/>
                  </a:cubicBezTo>
                  <a:cubicBezTo>
                    <a:pt x="206" y="150"/>
                    <a:pt x="206" y="150"/>
                    <a:pt x="206" y="150"/>
                  </a:cubicBezTo>
                  <a:cubicBezTo>
                    <a:pt x="218" y="133"/>
                    <a:pt x="229" y="116"/>
                    <a:pt x="228" y="112"/>
                  </a:cubicBezTo>
                  <a:cubicBezTo>
                    <a:pt x="226" y="105"/>
                    <a:pt x="183" y="91"/>
                    <a:pt x="157" y="83"/>
                  </a:cubicBezTo>
                  <a:cubicBezTo>
                    <a:pt x="166" y="80"/>
                    <a:pt x="194" y="70"/>
                    <a:pt x="215" y="62"/>
                  </a:cubicBezTo>
                  <a:cubicBezTo>
                    <a:pt x="226" y="75"/>
                    <a:pt x="237" y="88"/>
                    <a:pt x="237" y="88"/>
                  </a:cubicBezTo>
                  <a:lnTo>
                    <a:pt x="300" y="114"/>
                  </a:lnTo>
                  <a:close/>
                  <a:moveTo>
                    <a:pt x="156" y="171"/>
                  </a:moveTo>
                  <a:cubicBezTo>
                    <a:pt x="154" y="166"/>
                    <a:pt x="154" y="166"/>
                    <a:pt x="154" y="166"/>
                  </a:cubicBezTo>
                  <a:cubicBezTo>
                    <a:pt x="159" y="166"/>
                    <a:pt x="159" y="166"/>
                    <a:pt x="159" y="166"/>
                  </a:cubicBezTo>
                  <a:cubicBezTo>
                    <a:pt x="158" y="168"/>
                    <a:pt x="157" y="170"/>
                    <a:pt x="156" y="171"/>
                  </a:cubicBezTo>
                  <a:close/>
                  <a:moveTo>
                    <a:pt x="149" y="151"/>
                  </a:moveTo>
                  <a:cubicBezTo>
                    <a:pt x="138" y="119"/>
                    <a:pt x="138" y="119"/>
                    <a:pt x="138" y="119"/>
                  </a:cubicBezTo>
                  <a:cubicBezTo>
                    <a:pt x="160" y="122"/>
                    <a:pt x="180" y="123"/>
                    <a:pt x="182" y="123"/>
                  </a:cubicBezTo>
                  <a:cubicBezTo>
                    <a:pt x="184" y="124"/>
                    <a:pt x="177" y="136"/>
                    <a:pt x="169" y="151"/>
                  </a:cubicBezTo>
                  <a:lnTo>
                    <a:pt x="149" y="151"/>
                  </a:lnTo>
                  <a:close/>
                  <a:moveTo>
                    <a:pt x="89" y="346"/>
                  </a:moveTo>
                  <a:cubicBezTo>
                    <a:pt x="46" y="346"/>
                    <a:pt x="11" y="311"/>
                    <a:pt x="11" y="267"/>
                  </a:cubicBezTo>
                  <a:cubicBezTo>
                    <a:pt x="11" y="224"/>
                    <a:pt x="46" y="188"/>
                    <a:pt x="89" y="188"/>
                  </a:cubicBezTo>
                  <a:cubicBezTo>
                    <a:pt x="104" y="188"/>
                    <a:pt x="118" y="193"/>
                    <a:pt x="130" y="200"/>
                  </a:cubicBezTo>
                  <a:cubicBezTo>
                    <a:pt x="135" y="210"/>
                    <a:pt x="139" y="217"/>
                    <a:pt x="139" y="217"/>
                  </a:cubicBezTo>
                  <a:cubicBezTo>
                    <a:pt x="139" y="217"/>
                    <a:pt x="115" y="304"/>
                    <a:pt x="116" y="310"/>
                  </a:cubicBezTo>
                  <a:cubicBezTo>
                    <a:pt x="116" y="312"/>
                    <a:pt x="129" y="319"/>
                    <a:pt x="142" y="325"/>
                  </a:cubicBezTo>
                  <a:cubicBezTo>
                    <a:pt x="128" y="338"/>
                    <a:pt x="109" y="346"/>
                    <a:pt x="89" y="346"/>
                  </a:cubicBezTo>
                  <a:close/>
                  <a:moveTo>
                    <a:pt x="156" y="307"/>
                  </a:moveTo>
                  <a:cubicBezTo>
                    <a:pt x="152" y="301"/>
                    <a:pt x="148" y="295"/>
                    <a:pt x="148" y="294"/>
                  </a:cubicBezTo>
                  <a:cubicBezTo>
                    <a:pt x="148" y="291"/>
                    <a:pt x="156" y="264"/>
                    <a:pt x="162" y="241"/>
                  </a:cubicBezTo>
                  <a:cubicBezTo>
                    <a:pt x="165" y="250"/>
                    <a:pt x="166" y="258"/>
                    <a:pt x="166" y="267"/>
                  </a:cubicBezTo>
                  <a:cubicBezTo>
                    <a:pt x="166" y="282"/>
                    <a:pt x="163" y="295"/>
                    <a:pt x="156" y="307"/>
                  </a:cubicBezTo>
                  <a:close/>
                  <a:moveTo>
                    <a:pt x="178" y="268"/>
                  </a:moveTo>
                  <a:cubicBezTo>
                    <a:pt x="178" y="268"/>
                    <a:pt x="178" y="267"/>
                    <a:pt x="178" y="267"/>
                  </a:cubicBezTo>
                  <a:cubicBezTo>
                    <a:pt x="178" y="252"/>
                    <a:pt x="174" y="237"/>
                    <a:pt x="167" y="224"/>
                  </a:cubicBezTo>
                  <a:cubicBezTo>
                    <a:pt x="168" y="222"/>
                    <a:pt x="168" y="221"/>
                    <a:pt x="168" y="220"/>
                  </a:cubicBezTo>
                  <a:cubicBezTo>
                    <a:pt x="184" y="226"/>
                    <a:pt x="200" y="231"/>
                    <a:pt x="201" y="229"/>
                  </a:cubicBezTo>
                  <a:cubicBezTo>
                    <a:pt x="202" y="225"/>
                    <a:pt x="176" y="200"/>
                    <a:pt x="176" y="194"/>
                  </a:cubicBezTo>
                  <a:cubicBezTo>
                    <a:pt x="176" y="191"/>
                    <a:pt x="184" y="179"/>
                    <a:pt x="194" y="166"/>
                  </a:cubicBezTo>
                  <a:cubicBezTo>
                    <a:pt x="269" y="165"/>
                    <a:pt x="269" y="165"/>
                    <a:pt x="269" y="165"/>
                  </a:cubicBezTo>
                  <a:lnTo>
                    <a:pt x="178" y="268"/>
                  </a:lnTo>
                  <a:close/>
                  <a:moveTo>
                    <a:pt x="333" y="346"/>
                  </a:moveTo>
                  <a:cubicBezTo>
                    <a:pt x="290" y="346"/>
                    <a:pt x="255" y="311"/>
                    <a:pt x="255" y="267"/>
                  </a:cubicBezTo>
                  <a:cubicBezTo>
                    <a:pt x="255" y="241"/>
                    <a:pt x="267" y="219"/>
                    <a:pt x="286" y="204"/>
                  </a:cubicBezTo>
                  <a:cubicBezTo>
                    <a:pt x="299" y="232"/>
                    <a:pt x="315" y="265"/>
                    <a:pt x="320" y="268"/>
                  </a:cubicBezTo>
                  <a:cubicBezTo>
                    <a:pt x="330" y="272"/>
                    <a:pt x="324" y="262"/>
                    <a:pt x="321" y="253"/>
                  </a:cubicBezTo>
                  <a:cubicBezTo>
                    <a:pt x="319" y="251"/>
                    <a:pt x="309" y="224"/>
                    <a:pt x="297" y="197"/>
                  </a:cubicBezTo>
                  <a:cubicBezTo>
                    <a:pt x="308" y="191"/>
                    <a:pt x="320" y="188"/>
                    <a:pt x="333" y="188"/>
                  </a:cubicBezTo>
                  <a:cubicBezTo>
                    <a:pt x="375" y="188"/>
                    <a:pt x="410" y="224"/>
                    <a:pt x="410" y="267"/>
                  </a:cubicBezTo>
                  <a:cubicBezTo>
                    <a:pt x="410" y="311"/>
                    <a:pt x="375" y="346"/>
                    <a:pt x="333" y="346"/>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74" name="TextBox 73"/>
          <p:cNvSpPr txBox="1"/>
          <p:nvPr/>
        </p:nvSpPr>
        <p:spPr>
          <a:xfrm>
            <a:off x="530303" y="343135"/>
            <a:ext cx="7366120"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漳州开发区一卡通生态体系构成</a:t>
            </a:r>
            <a:endParaRPr lang="en-US" altLang="en-US" sz="4000" dirty="0">
              <a:solidFill>
                <a:srgbClr val="FF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2287451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4896908" y="2139792"/>
            <a:ext cx="0" cy="4285561"/>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8" name="图片 17"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24" name="TextBox 23"/>
          <p:cNvSpPr txBox="1"/>
          <p:nvPr/>
        </p:nvSpPr>
        <p:spPr>
          <a:xfrm>
            <a:off x="1337492" y="4926843"/>
            <a:ext cx="3862317" cy="523220"/>
          </a:xfrm>
          <a:prstGeom prst="rect">
            <a:avLst/>
          </a:prstGeom>
          <a:noFill/>
        </p:spPr>
        <p:txBody>
          <a:bodyPr wrap="square" lIns="91436" tIns="45718" rIns="91436" bIns="45718" rtlCol="0">
            <a:spAutoFit/>
          </a:bodyPr>
          <a:lstStyle/>
          <a:p>
            <a:r>
              <a:rPr lang="zh-CN" altLang="en-US" sz="2800" dirty="0" smtClean="0">
                <a:solidFill>
                  <a:schemeClr val="bg1"/>
                </a:solidFill>
                <a:latin typeface="微软雅黑" pitchFamily="34" charset="-122"/>
                <a:ea typeface="微软雅黑" pitchFamily="34" charset="-122"/>
              </a:rPr>
              <a:t>服务民生</a:t>
            </a:r>
            <a:endParaRPr lang="zh-CN" altLang="en-US" sz="2800" dirty="0">
              <a:solidFill>
                <a:schemeClr val="bg1"/>
              </a:solidFill>
              <a:latin typeface="微软雅黑" pitchFamily="34" charset="-122"/>
              <a:ea typeface="微软雅黑" pitchFamily="34" charset="-122"/>
            </a:endParaRPr>
          </a:p>
        </p:txBody>
      </p:sp>
      <p:pic>
        <p:nvPicPr>
          <p:cNvPr id="178178" name="Picture 2" descr="http://img01.taopic.com/150307/318767-15030G3554317.jpg"/>
          <p:cNvPicPr>
            <a:picLocks noChangeAspect="1" noChangeArrowheads="1"/>
          </p:cNvPicPr>
          <p:nvPr/>
        </p:nvPicPr>
        <p:blipFill>
          <a:blip r:embed="rId4" cstate="print"/>
          <a:srcRect/>
          <a:stretch>
            <a:fillRect/>
          </a:stretch>
        </p:blipFill>
        <p:spPr bwMode="auto">
          <a:xfrm>
            <a:off x="1064526" y="2320122"/>
            <a:ext cx="2265529" cy="2265529"/>
          </a:xfrm>
          <a:prstGeom prst="rect">
            <a:avLst/>
          </a:prstGeom>
          <a:noFill/>
        </p:spPr>
      </p:pic>
      <p:sp>
        <p:nvSpPr>
          <p:cNvPr id="13" name="TextBox 34"/>
          <p:cNvSpPr txBox="1"/>
          <p:nvPr/>
        </p:nvSpPr>
        <p:spPr>
          <a:xfrm>
            <a:off x="5968879" y="4385607"/>
            <a:ext cx="4983052" cy="923326"/>
          </a:xfrm>
          <a:prstGeom prst="rect">
            <a:avLst/>
          </a:prstGeom>
          <a:noFill/>
        </p:spPr>
        <p:txBody>
          <a:bodyPr wrap="square" lIns="91436" tIns="45718" rIns="91436" bIns="45718"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lnSpc>
                <a:spcPct val="150000"/>
              </a:lnSpc>
            </a:pPr>
            <a:r>
              <a:rPr lang="zh-CN" altLang="en-US" dirty="0" smtClean="0">
                <a:solidFill>
                  <a:schemeClr val="bg1"/>
                </a:solidFill>
                <a:latin typeface="微软雅黑" pitchFamily="34" charset="-122"/>
                <a:ea typeface="微软雅黑" pitchFamily="34" charset="-122"/>
              </a:rPr>
              <a:t>与社保卡、公积金打通，方便挂号、消费等</a:t>
            </a:r>
            <a:endParaRPr lang="en-US" altLang="zh-CN" dirty="0" smtClean="0">
              <a:solidFill>
                <a:schemeClr val="bg1"/>
              </a:solidFill>
              <a:latin typeface="微软雅黑" pitchFamily="34" charset="-122"/>
              <a:ea typeface="微软雅黑" pitchFamily="34" charset="-122"/>
            </a:endParaRPr>
          </a:p>
          <a:p>
            <a:pPr algn="ctr">
              <a:lnSpc>
                <a:spcPct val="150000"/>
              </a:lnSpc>
            </a:pPr>
            <a:r>
              <a:rPr lang="zh-CN" altLang="en-US" dirty="0" smtClean="0">
                <a:solidFill>
                  <a:schemeClr val="bg1"/>
                </a:solidFill>
                <a:latin typeface="微软雅黑" pitchFamily="34" charset="-122"/>
                <a:ea typeface="微软雅黑" pitchFamily="34" charset="-122"/>
              </a:rPr>
              <a:t>图书馆借记，网吧登记管理</a:t>
            </a:r>
            <a:endParaRPr lang="en-US" altLang="zh-CN" dirty="0" smtClean="0">
              <a:solidFill>
                <a:schemeClr val="bg1"/>
              </a:solidFill>
              <a:latin typeface="微软雅黑" pitchFamily="34" charset="-122"/>
              <a:ea typeface="微软雅黑" pitchFamily="34" charset="-122"/>
            </a:endParaRPr>
          </a:p>
        </p:txBody>
      </p:sp>
      <p:sp>
        <p:nvSpPr>
          <p:cNvPr id="8" name="KSO_Shape"/>
          <p:cNvSpPr>
            <a:spLocks/>
          </p:cNvSpPr>
          <p:nvPr/>
        </p:nvSpPr>
        <p:spPr bwMode="auto">
          <a:xfrm>
            <a:off x="5612075" y="2920623"/>
            <a:ext cx="1129920" cy="781879"/>
          </a:xfrm>
          <a:custGeom>
            <a:avLst/>
            <a:gdLst>
              <a:gd name="T0" fmla="*/ 1855787 w 2462213"/>
              <a:gd name="T1" fmla="*/ 1260475 h 1693863"/>
              <a:gd name="T2" fmla="*/ 1271587 w 2462213"/>
              <a:gd name="T3" fmla="*/ 1387475 h 1693863"/>
              <a:gd name="T4" fmla="*/ 1195387 w 2462213"/>
              <a:gd name="T5" fmla="*/ 1387475 h 1693863"/>
              <a:gd name="T6" fmla="*/ 612775 w 2462213"/>
              <a:gd name="T7" fmla="*/ 1260475 h 1693863"/>
              <a:gd name="T8" fmla="*/ 280987 w 2462213"/>
              <a:gd name="T9" fmla="*/ 1260475 h 1693863"/>
              <a:gd name="T10" fmla="*/ 1855787 w 2462213"/>
              <a:gd name="T11" fmla="*/ 1047750 h 1693863"/>
              <a:gd name="T12" fmla="*/ 1271587 w 2462213"/>
              <a:gd name="T13" fmla="*/ 1174750 h 1693863"/>
              <a:gd name="T14" fmla="*/ 1195387 w 2462213"/>
              <a:gd name="T15" fmla="*/ 1174750 h 1693863"/>
              <a:gd name="T16" fmla="*/ 612775 w 2462213"/>
              <a:gd name="T17" fmla="*/ 1047750 h 1693863"/>
              <a:gd name="T18" fmla="*/ 280987 w 2462213"/>
              <a:gd name="T19" fmla="*/ 1047750 h 1693863"/>
              <a:gd name="T20" fmla="*/ 1855787 w 2462213"/>
              <a:gd name="T21" fmla="*/ 817562 h 1693863"/>
              <a:gd name="T22" fmla="*/ 1271587 w 2462213"/>
              <a:gd name="T23" fmla="*/ 944562 h 1693863"/>
              <a:gd name="T24" fmla="*/ 1195387 w 2462213"/>
              <a:gd name="T25" fmla="*/ 944562 h 1693863"/>
              <a:gd name="T26" fmla="*/ 612775 w 2462213"/>
              <a:gd name="T27" fmla="*/ 817562 h 1693863"/>
              <a:gd name="T28" fmla="*/ 280987 w 2462213"/>
              <a:gd name="T29" fmla="*/ 817562 h 1693863"/>
              <a:gd name="T30" fmla="*/ 1855787 w 2462213"/>
              <a:gd name="T31" fmla="*/ 604837 h 1693863"/>
              <a:gd name="T32" fmla="*/ 1271587 w 2462213"/>
              <a:gd name="T33" fmla="*/ 731837 h 1693863"/>
              <a:gd name="T34" fmla="*/ 1195387 w 2462213"/>
              <a:gd name="T35" fmla="*/ 731837 h 1693863"/>
              <a:gd name="T36" fmla="*/ 612775 w 2462213"/>
              <a:gd name="T37" fmla="*/ 604837 h 1693863"/>
              <a:gd name="T38" fmla="*/ 280987 w 2462213"/>
              <a:gd name="T39" fmla="*/ 604837 h 1693863"/>
              <a:gd name="T40" fmla="*/ 1217659 w 2462213"/>
              <a:gd name="T41" fmla="*/ 88928 h 1693863"/>
              <a:gd name="T42" fmla="*/ 1211327 w 2462213"/>
              <a:gd name="T43" fmla="*/ 104873 h 1693863"/>
              <a:gd name="T44" fmla="*/ 1139150 w 2462213"/>
              <a:gd name="T45" fmla="*/ 170566 h 1693863"/>
              <a:gd name="T46" fmla="*/ 1126487 w 2462213"/>
              <a:gd name="T47" fmla="*/ 186829 h 1693863"/>
              <a:gd name="T48" fmla="*/ 1127437 w 2462213"/>
              <a:gd name="T49" fmla="*/ 199904 h 1693863"/>
              <a:gd name="T50" fmla="*/ 1143582 w 2462213"/>
              <a:gd name="T51" fmla="*/ 213298 h 1693863"/>
              <a:gd name="T52" fmla="*/ 1211644 w 2462213"/>
              <a:gd name="T53" fmla="*/ 281861 h 1693863"/>
              <a:gd name="T54" fmla="*/ 1224940 w 2462213"/>
              <a:gd name="T55" fmla="*/ 298125 h 1693863"/>
              <a:gd name="T56" fmla="*/ 1238236 w 2462213"/>
              <a:gd name="T57" fmla="*/ 299400 h 1693863"/>
              <a:gd name="T58" fmla="*/ 1254381 w 2462213"/>
              <a:gd name="T59" fmla="*/ 286325 h 1693863"/>
              <a:gd name="T60" fmla="*/ 1319277 w 2462213"/>
              <a:gd name="T61" fmla="*/ 213617 h 1693863"/>
              <a:gd name="T62" fmla="*/ 1335106 w 2462213"/>
              <a:gd name="T63" fmla="*/ 207239 h 1693863"/>
              <a:gd name="T64" fmla="*/ 1341437 w 2462213"/>
              <a:gd name="T65" fmla="*/ 191294 h 1693863"/>
              <a:gd name="T66" fmla="*/ 1335106 w 2462213"/>
              <a:gd name="T67" fmla="*/ 175349 h 1693863"/>
              <a:gd name="T68" fmla="*/ 1319277 w 2462213"/>
              <a:gd name="T69" fmla="*/ 168652 h 1693863"/>
              <a:gd name="T70" fmla="*/ 1254381 w 2462213"/>
              <a:gd name="T71" fmla="*/ 96263 h 1693863"/>
              <a:gd name="T72" fmla="*/ 1238236 w 2462213"/>
              <a:gd name="T73" fmla="*/ 82869 h 1693863"/>
              <a:gd name="T74" fmla="*/ 1630998 w 2462213"/>
              <a:gd name="T75" fmla="*/ 0 h 1693863"/>
              <a:gd name="T76" fmla="*/ 1669733 w 2462213"/>
              <a:gd name="T77" fmla="*/ 6352 h 1693863"/>
              <a:gd name="T78" fmla="*/ 1703388 w 2462213"/>
              <a:gd name="T79" fmla="*/ 23186 h 1693863"/>
              <a:gd name="T80" fmla="*/ 1731328 w 2462213"/>
              <a:gd name="T81" fmla="*/ 48913 h 1693863"/>
              <a:gd name="T82" fmla="*/ 1750696 w 2462213"/>
              <a:gd name="T83" fmla="*/ 82581 h 1693863"/>
              <a:gd name="T84" fmla="*/ 1759903 w 2462213"/>
              <a:gd name="T85" fmla="*/ 121331 h 1693863"/>
              <a:gd name="T86" fmla="*/ 2206626 w 2462213"/>
              <a:gd name="T87" fmla="*/ 382731 h 1693863"/>
              <a:gd name="T88" fmla="*/ 2243456 w 2462213"/>
              <a:gd name="T89" fmla="*/ 392895 h 1693863"/>
              <a:gd name="T90" fmla="*/ 2275841 w 2462213"/>
              <a:gd name="T91" fmla="*/ 413540 h 1693863"/>
              <a:gd name="T92" fmla="*/ 2300923 w 2462213"/>
              <a:gd name="T93" fmla="*/ 442444 h 1693863"/>
              <a:gd name="T94" fmla="*/ 2317433 w 2462213"/>
              <a:gd name="T95" fmla="*/ 478652 h 1693863"/>
              <a:gd name="T96" fmla="*/ 2323148 w 2462213"/>
              <a:gd name="T97" fmla="*/ 519307 h 1693863"/>
              <a:gd name="T98" fmla="*/ 0 w 2462213"/>
              <a:gd name="T99" fmla="*/ 1693863 h 1693863"/>
              <a:gd name="T100" fmla="*/ 133350 w 2462213"/>
              <a:gd name="T101" fmla="*/ 512320 h 1693863"/>
              <a:gd name="T102" fmla="*/ 141288 w 2462213"/>
              <a:gd name="T103" fmla="*/ 471982 h 1693863"/>
              <a:gd name="T104" fmla="*/ 159068 w 2462213"/>
              <a:gd name="T105" fmla="*/ 437362 h 1693863"/>
              <a:gd name="T106" fmla="*/ 185420 w 2462213"/>
              <a:gd name="T107" fmla="*/ 409094 h 1693863"/>
              <a:gd name="T108" fmla="*/ 218440 w 2462213"/>
              <a:gd name="T109" fmla="*/ 390354 h 1693863"/>
              <a:gd name="T110" fmla="*/ 256223 w 2462213"/>
              <a:gd name="T111" fmla="*/ 382096 h 1693863"/>
              <a:gd name="T112" fmla="*/ 708978 w 2462213"/>
              <a:gd name="T113" fmla="*/ 114661 h 1693863"/>
              <a:gd name="T114" fmla="*/ 720090 w 2462213"/>
              <a:gd name="T115" fmla="*/ 76864 h 1693863"/>
              <a:gd name="T116" fmla="*/ 741045 w 2462213"/>
              <a:gd name="T117" fmla="*/ 44467 h 1693863"/>
              <a:gd name="T118" fmla="*/ 769620 w 2462213"/>
              <a:gd name="T119" fmla="*/ 19692 h 1693863"/>
              <a:gd name="T120" fmla="*/ 804545 w 2462213"/>
              <a:gd name="T121" fmla="*/ 4447 h 1693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62213" h="1693863">
                <a:moveTo>
                  <a:pt x="2058987" y="1260475"/>
                </a:moveTo>
                <a:lnTo>
                  <a:pt x="2058987" y="1387475"/>
                </a:lnTo>
                <a:lnTo>
                  <a:pt x="2185987" y="1387475"/>
                </a:lnTo>
                <a:lnTo>
                  <a:pt x="2185987" y="1260475"/>
                </a:lnTo>
                <a:lnTo>
                  <a:pt x="2058987" y="1260475"/>
                </a:lnTo>
                <a:close/>
                <a:moveTo>
                  <a:pt x="1855787" y="1260475"/>
                </a:moveTo>
                <a:lnTo>
                  <a:pt x="1855787" y="1387475"/>
                </a:lnTo>
                <a:lnTo>
                  <a:pt x="1982787" y="1387475"/>
                </a:lnTo>
                <a:lnTo>
                  <a:pt x="1982787" y="1260475"/>
                </a:lnTo>
                <a:lnTo>
                  <a:pt x="1855787" y="1260475"/>
                </a:lnTo>
                <a:close/>
                <a:moveTo>
                  <a:pt x="1271587" y="1260475"/>
                </a:moveTo>
                <a:lnTo>
                  <a:pt x="1271587" y="1387475"/>
                </a:lnTo>
                <a:lnTo>
                  <a:pt x="1398587" y="1387475"/>
                </a:lnTo>
                <a:lnTo>
                  <a:pt x="1398587" y="1260475"/>
                </a:lnTo>
                <a:lnTo>
                  <a:pt x="1271587" y="1260475"/>
                </a:lnTo>
                <a:close/>
                <a:moveTo>
                  <a:pt x="1068387" y="1260475"/>
                </a:moveTo>
                <a:lnTo>
                  <a:pt x="1068387" y="1387475"/>
                </a:lnTo>
                <a:lnTo>
                  <a:pt x="1195387" y="1387475"/>
                </a:lnTo>
                <a:lnTo>
                  <a:pt x="1195387" y="1260475"/>
                </a:lnTo>
                <a:lnTo>
                  <a:pt x="1068387" y="1260475"/>
                </a:lnTo>
                <a:close/>
                <a:moveTo>
                  <a:pt x="484187" y="1260475"/>
                </a:moveTo>
                <a:lnTo>
                  <a:pt x="484187" y="1387475"/>
                </a:lnTo>
                <a:lnTo>
                  <a:pt x="612775" y="1387475"/>
                </a:lnTo>
                <a:lnTo>
                  <a:pt x="612775" y="1260475"/>
                </a:lnTo>
                <a:lnTo>
                  <a:pt x="484187" y="1260475"/>
                </a:lnTo>
                <a:close/>
                <a:moveTo>
                  <a:pt x="280987" y="1260475"/>
                </a:moveTo>
                <a:lnTo>
                  <a:pt x="280987" y="1387475"/>
                </a:lnTo>
                <a:lnTo>
                  <a:pt x="407987" y="1387475"/>
                </a:lnTo>
                <a:lnTo>
                  <a:pt x="407987" y="1260475"/>
                </a:lnTo>
                <a:lnTo>
                  <a:pt x="280987" y="1260475"/>
                </a:lnTo>
                <a:close/>
                <a:moveTo>
                  <a:pt x="2058987" y="1047750"/>
                </a:moveTo>
                <a:lnTo>
                  <a:pt x="2058987" y="1174750"/>
                </a:lnTo>
                <a:lnTo>
                  <a:pt x="2185987" y="1174750"/>
                </a:lnTo>
                <a:lnTo>
                  <a:pt x="2185987" y="1047750"/>
                </a:lnTo>
                <a:lnTo>
                  <a:pt x="2058987" y="1047750"/>
                </a:lnTo>
                <a:close/>
                <a:moveTo>
                  <a:pt x="1855787" y="1047750"/>
                </a:moveTo>
                <a:lnTo>
                  <a:pt x="1855787" y="1174750"/>
                </a:lnTo>
                <a:lnTo>
                  <a:pt x="1982787" y="1174750"/>
                </a:lnTo>
                <a:lnTo>
                  <a:pt x="1982787" y="1047750"/>
                </a:lnTo>
                <a:lnTo>
                  <a:pt x="1855787" y="1047750"/>
                </a:lnTo>
                <a:close/>
                <a:moveTo>
                  <a:pt x="1271587" y="1047750"/>
                </a:moveTo>
                <a:lnTo>
                  <a:pt x="1271587" y="1174750"/>
                </a:lnTo>
                <a:lnTo>
                  <a:pt x="1398587" y="1174750"/>
                </a:lnTo>
                <a:lnTo>
                  <a:pt x="1398587" y="1047750"/>
                </a:lnTo>
                <a:lnTo>
                  <a:pt x="1271587" y="1047750"/>
                </a:lnTo>
                <a:close/>
                <a:moveTo>
                  <a:pt x="1068387" y="1047750"/>
                </a:moveTo>
                <a:lnTo>
                  <a:pt x="1068387" y="1174750"/>
                </a:lnTo>
                <a:lnTo>
                  <a:pt x="1195387" y="1174750"/>
                </a:lnTo>
                <a:lnTo>
                  <a:pt x="1195387" y="1047750"/>
                </a:lnTo>
                <a:lnTo>
                  <a:pt x="1068387" y="1047750"/>
                </a:lnTo>
                <a:close/>
                <a:moveTo>
                  <a:pt x="484187" y="1047750"/>
                </a:moveTo>
                <a:lnTo>
                  <a:pt x="484187" y="1174750"/>
                </a:lnTo>
                <a:lnTo>
                  <a:pt x="612775" y="1174750"/>
                </a:lnTo>
                <a:lnTo>
                  <a:pt x="612775" y="1047750"/>
                </a:lnTo>
                <a:lnTo>
                  <a:pt x="484187" y="1047750"/>
                </a:lnTo>
                <a:close/>
                <a:moveTo>
                  <a:pt x="280987" y="1047750"/>
                </a:moveTo>
                <a:lnTo>
                  <a:pt x="280987" y="1174750"/>
                </a:lnTo>
                <a:lnTo>
                  <a:pt x="407987" y="1174750"/>
                </a:lnTo>
                <a:lnTo>
                  <a:pt x="407987" y="1047750"/>
                </a:lnTo>
                <a:lnTo>
                  <a:pt x="280987" y="1047750"/>
                </a:lnTo>
                <a:close/>
                <a:moveTo>
                  <a:pt x="2058987" y="817562"/>
                </a:moveTo>
                <a:lnTo>
                  <a:pt x="2058987" y="944562"/>
                </a:lnTo>
                <a:lnTo>
                  <a:pt x="2185987" y="944562"/>
                </a:lnTo>
                <a:lnTo>
                  <a:pt x="2185987" y="817562"/>
                </a:lnTo>
                <a:lnTo>
                  <a:pt x="2058987" y="817562"/>
                </a:lnTo>
                <a:close/>
                <a:moveTo>
                  <a:pt x="1855787" y="817562"/>
                </a:moveTo>
                <a:lnTo>
                  <a:pt x="1855787" y="944562"/>
                </a:lnTo>
                <a:lnTo>
                  <a:pt x="1982787" y="944562"/>
                </a:lnTo>
                <a:lnTo>
                  <a:pt x="1982787" y="817562"/>
                </a:lnTo>
                <a:lnTo>
                  <a:pt x="1855787" y="817562"/>
                </a:lnTo>
                <a:close/>
                <a:moveTo>
                  <a:pt x="1271587" y="817562"/>
                </a:moveTo>
                <a:lnTo>
                  <a:pt x="1271587" y="944562"/>
                </a:lnTo>
                <a:lnTo>
                  <a:pt x="1398587" y="944562"/>
                </a:lnTo>
                <a:lnTo>
                  <a:pt x="1398587" y="817562"/>
                </a:lnTo>
                <a:lnTo>
                  <a:pt x="1271587" y="817562"/>
                </a:lnTo>
                <a:close/>
                <a:moveTo>
                  <a:pt x="1068387" y="817562"/>
                </a:moveTo>
                <a:lnTo>
                  <a:pt x="1068387" y="944562"/>
                </a:lnTo>
                <a:lnTo>
                  <a:pt x="1195387" y="944562"/>
                </a:lnTo>
                <a:lnTo>
                  <a:pt x="1195387" y="817562"/>
                </a:lnTo>
                <a:lnTo>
                  <a:pt x="1068387" y="817562"/>
                </a:lnTo>
                <a:close/>
                <a:moveTo>
                  <a:pt x="484187" y="817562"/>
                </a:moveTo>
                <a:lnTo>
                  <a:pt x="484187" y="944562"/>
                </a:lnTo>
                <a:lnTo>
                  <a:pt x="612775" y="944562"/>
                </a:lnTo>
                <a:lnTo>
                  <a:pt x="612775" y="817562"/>
                </a:lnTo>
                <a:lnTo>
                  <a:pt x="484187" y="817562"/>
                </a:lnTo>
                <a:close/>
                <a:moveTo>
                  <a:pt x="280987" y="817562"/>
                </a:moveTo>
                <a:lnTo>
                  <a:pt x="280987" y="944562"/>
                </a:lnTo>
                <a:lnTo>
                  <a:pt x="407987" y="944562"/>
                </a:lnTo>
                <a:lnTo>
                  <a:pt x="407987" y="817562"/>
                </a:lnTo>
                <a:lnTo>
                  <a:pt x="280987" y="817562"/>
                </a:lnTo>
                <a:close/>
                <a:moveTo>
                  <a:pt x="2058987" y="604837"/>
                </a:moveTo>
                <a:lnTo>
                  <a:pt x="2058987" y="731837"/>
                </a:lnTo>
                <a:lnTo>
                  <a:pt x="2185987" y="731837"/>
                </a:lnTo>
                <a:lnTo>
                  <a:pt x="2185987" y="604837"/>
                </a:lnTo>
                <a:lnTo>
                  <a:pt x="2058987" y="604837"/>
                </a:lnTo>
                <a:close/>
                <a:moveTo>
                  <a:pt x="1855787" y="604837"/>
                </a:moveTo>
                <a:lnTo>
                  <a:pt x="1855787" y="731837"/>
                </a:lnTo>
                <a:lnTo>
                  <a:pt x="1982787" y="731837"/>
                </a:lnTo>
                <a:lnTo>
                  <a:pt x="1982787" y="604837"/>
                </a:lnTo>
                <a:lnTo>
                  <a:pt x="1855787" y="604837"/>
                </a:lnTo>
                <a:close/>
                <a:moveTo>
                  <a:pt x="1271587" y="604837"/>
                </a:moveTo>
                <a:lnTo>
                  <a:pt x="1271587" y="731837"/>
                </a:lnTo>
                <a:lnTo>
                  <a:pt x="1398587" y="731837"/>
                </a:lnTo>
                <a:lnTo>
                  <a:pt x="1398587" y="604837"/>
                </a:lnTo>
                <a:lnTo>
                  <a:pt x="1271587" y="604837"/>
                </a:lnTo>
                <a:close/>
                <a:moveTo>
                  <a:pt x="1068387" y="604837"/>
                </a:moveTo>
                <a:lnTo>
                  <a:pt x="1068387" y="731837"/>
                </a:lnTo>
                <a:lnTo>
                  <a:pt x="1195387" y="731837"/>
                </a:lnTo>
                <a:lnTo>
                  <a:pt x="1195387" y="604837"/>
                </a:lnTo>
                <a:lnTo>
                  <a:pt x="1068387" y="604837"/>
                </a:lnTo>
                <a:close/>
                <a:moveTo>
                  <a:pt x="484187" y="604837"/>
                </a:moveTo>
                <a:lnTo>
                  <a:pt x="484187" y="731837"/>
                </a:lnTo>
                <a:lnTo>
                  <a:pt x="612775" y="731837"/>
                </a:lnTo>
                <a:lnTo>
                  <a:pt x="612775" y="604837"/>
                </a:lnTo>
                <a:lnTo>
                  <a:pt x="484187" y="604837"/>
                </a:lnTo>
                <a:close/>
                <a:moveTo>
                  <a:pt x="280987" y="604837"/>
                </a:moveTo>
                <a:lnTo>
                  <a:pt x="280987" y="731837"/>
                </a:lnTo>
                <a:lnTo>
                  <a:pt x="407987" y="731837"/>
                </a:lnTo>
                <a:lnTo>
                  <a:pt x="407987" y="604837"/>
                </a:lnTo>
                <a:lnTo>
                  <a:pt x="280987" y="604837"/>
                </a:lnTo>
                <a:close/>
                <a:moveTo>
                  <a:pt x="1231588" y="82550"/>
                </a:moveTo>
                <a:lnTo>
                  <a:pt x="1229372" y="82869"/>
                </a:lnTo>
                <a:lnTo>
                  <a:pt x="1227156" y="83507"/>
                </a:lnTo>
                <a:lnTo>
                  <a:pt x="1224940" y="84145"/>
                </a:lnTo>
                <a:lnTo>
                  <a:pt x="1221458" y="86377"/>
                </a:lnTo>
                <a:lnTo>
                  <a:pt x="1217659" y="88928"/>
                </a:lnTo>
                <a:lnTo>
                  <a:pt x="1215443" y="92755"/>
                </a:lnTo>
                <a:lnTo>
                  <a:pt x="1213227" y="96263"/>
                </a:lnTo>
                <a:lnTo>
                  <a:pt x="1212594" y="98495"/>
                </a:lnTo>
                <a:lnTo>
                  <a:pt x="1211644" y="100408"/>
                </a:lnTo>
                <a:lnTo>
                  <a:pt x="1211327" y="102641"/>
                </a:lnTo>
                <a:lnTo>
                  <a:pt x="1211327" y="104873"/>
                </a:lnTo>
                <a:lnTo>
                  <a:pt x="1211327" y="168652"/>
                </a:lnTo>
                <a:lnTo>
                  <a:pt x="1148330" y="168652"/>
                </a:lnTo>
                <a:lnTo>
                  <a:pt x="1145798" y="168652"/>
                </a:lnTo>
                <a:lnTo>
                  <a:pt x="1143582" y="169290"/>
                </a:lnTo>
                <a:lnTo>
                  <a:pt x="1141366" y="169928"/>
                </a:lnTo>
                <a:lnTo>
                  <a:pt x="1139150" y="170566"/>
                </a:lnTo>
                <a:lnTo>
                  <a:pt x="1135667" y="172798"/>
                </a:lnTo>
                <a:lnTo>
                  <a:pt x="1132502" y="175349"/>
                </a:lnTo>
                <a:lnTo>
                  <a:pt x="1129653" y="178538"/>
                </a:lnTo>
                <a:lnTo>
                  <a:pt x="1127437" y="182684"/>
                </a:lnTo>
                <a:lnTo>
                  <a:pt x="1126804" y="184597"/>
                </a:lnTo>
                <a:lnTo>
                  <a:pt x="1126487" y="186829"/>
                </a:lnTo>
                <a:lnTo>
                  <a:pt x="1126170" y="189062"/>
                </a:lnTo>
                <a:lnTo>
                  <a:pt x="1125537" y="191294"/>
                </a:lnTo>
                <a:lnTo>
                  <a:pt x="1126170" y="193845"/>
                </a:lnTo>
                <a:lnTo>
                  <a:pt x="1126487" y="195759"/>
                </a:lnTo>
                <a:lnTo>
                  <a:pt x="1126804" y="197991"/>
                </a:lnTo>
                <a:lnTo>
                  <a:pt x="1127437" y="199904"/>
                </a:lnTo>
                <a:lnTo>
                  <a:pt x="1129653" y="203731"/>
                </a:lnTo>
                <a:lnTo>
                  <a:pt x="1132502" y="207239"/>
                </a:lnTo>
                <a:lnTo>
                  <a:pt x="1135667" y="210109"/>
                </a:lnTo>
                <a:lnTo>
                  <a:pt x="1139150" y="212022"/>
                </a:lnTo>
                <a:lnTo>
                  <a:pt x="1141366" y="212979"/>
                </a:lnTo>
                <a:lnTo>
                  <a:pt x="1143582" y="213298"/>
                </a:lnTo>
                <a:lnTo>
                  <a:pt x="1145798" y="213617"/>
                </a:lnTo>
                <a:lnTo>
                  <a:pt x="1148330" y="213617"/>
                </a:lnTo>
                <a:lnTo>
                  <a:pt x="1211327" y="213617"/>
                </a:lnTo>
                <a:lnTo>
                  <a:pt x="1211327" y="277396"/>
                </a:lnTo>
                <a:lnTo>
                  <a:pt x="1211327" y="279629"/>
                </a:lnTo>
                <a:lnTo>
                  <a:pt x="1211644" y="281861"/>
                </a:lnTo>
                <a:lnTo>
                  <a:pt x="1212594" y="284093"/>
                </a:lnTo>
                <a:lnTo>
                  <a:pt x="1213227" y="286325"/>
                </a:lnTo>
                <a:lnTo>
                  <a:pt x="1215443" y="290152"/>
                </a:lnTo>
                <a:lnTo>
                  <a:pt x="1217659" y="293341"/>
                </a:lnTo>
                <a:lnTo>
                  <a:pt x="1221458" y="296211"/>
                </a:lnTo>
                <a:lnTo>
                  <a:pt x="1224940" y="298125"/>
                </a:lnTo>
                <a:lnTo>
                  <a:pt x="1227156" y="298762"/>
                </a:lnTo>
                <a:lnTo>
                  <a:pt x="1229372" y="299400"/>
                </a:lnTo>
                <a:lnTo>
                  <a:pt x="1231588" y="300038"/>
                </a:lnTo>
                <a:lnTo>
                  <a:pt x="1233487" y="300038"/>
                </a:lnTo>
                <a:lnTo>
                  <a:pt x="1236020" y="300038"/>
                </a:lnTo>
                <a:lnTo>
                  <a:pt x="1238236" y="299400"/>
                </a:lnTo>
                <a:lnTo>
                  <a:pt x="1240452" y="298762"/>
                </a:lnTo>
                <a:lnTo>
                  <a:pt x="1242668" y="298125"/>
                </a:lnTo>
                <a:lnTo>
                  <a:pt x="1246150" y="296211"/>
                </a:lnTo>
                <a:lnTo>
                  <a:pt x="1249316" y="293341"/>
                </a:lnTo>
                <a:lnTo>
                  <a:pt x="1252165" y="290152"/>
                </a:lnTo>
                <a:lnTo>
                  <a:pt x="1254381" y="286325"/>
                </a:lnTo>
                <a:lnTo>
                  <a:pt x="1255014" y="284093"/>
                </a:lnTo>
                <a:lnTo>
                  <a:pt x="1255331" y="281861"/>
                </a:lnTo>
                <a:lnTo>
                  <a:pt x="1255964" y="279629"/>
                </a:lnTo>
                <a:lnTo>
                  <a:pt x="1256280" y="277396"/>
                </a:lnTo>
                <a:lnTo>
                  <a:pt x="1256280" y="213617"/>
                </a:lnTo>
                <a:lnTo>
                  <a:pt x="1319277" y="213617"/>
                </a:lnTo>
                <a:lnTo>
                  <a:pt x="1321493" y="213617"/>
                </a:lnTo>
                <a:lnTo>
                  <a:pt x="1324026" y="213298"/>
                </a:lnTo>
                <a:lnTo>
                  <a:pt x="1326242" y="212979"/>
                </a:lnTo>
                <a:lnTo>
                  <a:pt x="1327825" y="212022"/>
                </a:lnTo>
                <a:lnTo>
                  <a:pt x="1331940" y="210109"/>
                </a:lnTo>
                <a:lnTo>
                  <a:pt x="1335106" y="207239"/>
                </a:lnTo>
                <a:lnTo>
                  <a:pt x="1337955" y="203731"/>
                </a:lnTo>
                <a:lnTo>
                  <a:pt x="1339854" y="199904"/>
                </a:lnTo>
                <a:lnTo>
                  <a:pt x="1340804" y="197991"/>
                </a:lnTo>
                <a:lnTo>
                  <a:pt x="1341121" y="195759"/>
                </a:lnTo>
                <a:lnTo>
                  <a:pt x="1341437" y="193845"/>
                </a:lnTo>
                <a:lnTo>
                  <a:pt x="1341437" y="191294"/>
                </a:lnTo>
                <a:lnTo>
                  <a:pt x="1341437" y="189062"/>
                </a:lnTo>
                <a:lnTo>
                  <a:pt x="1341121" y="186829"/>
                </a:lnTo>
                <a:lnTo>
                  <a:pt x="1340804" y="184597"/>
                </a:lnTo>
                <a:lnTo>
                  <a:pt x="1339854" y="182684"/>
                </a:lnTo>
                <a:lnTo>
                  <a:pt x="1337955" y="178538"/>
                </a:lnTo>
                <a:lnTo>
                  <a:pt x="1335106" y="175349"/>
                </a:lnTo>
                <a:lnTo>
                  <a:pt x="1331940" y="172798"/>
                </a:lnTo>
                <a:lnTo>
                  <a:pt x="1327825" y="170566"/>
                </a:lnTo>
                <a:lnTo>
                  <a:pt x="1326242" y="169928"/>
                </a:lnTo>
                <a:lnTo>
                  <a:pt x="1324026" y="169290"/>
                </a:lnTo>
                <a:lnTo>
                  <a:pt x="1321493" y="168652"/>
                </a:lnTo>
                <a:lnTo>
                  <a:pt x="1319277" y="168652"/>
                </a:lnTo>
                <a:lnTo>
                  <a:pt x="1256280" y="168652"/>
                </a:lnTo>
                <a:lnTo>
                  <a:pt x="1256280" y="104873"/>
                </a:lnTo>
                <a:lnTo>
                  <a:pt x="1255964" y="102641"/>
                </a:lnTo>
                <a:lnTo>
                  <a:pt x="1255331" y="100408"/>
                </a:lnTo>
                <a:lnTo>
                  <a:pt x="1255014" y="98495"/>
                </a:lnTo>
                <a:lnTo>
                  <a:pt x="1254381" y="96263"/>
                </a:lnTo>
                <a:lnTo>
                  <a:pt x="1252165" y="92755"/>
                </a:lnTo>
                <a:lnTo>
                  <a:pt x="1249316" y="88928"/>
                </a:lnTo>
                <a:lnTo>
                  <a:pt x="1246150" y="86377"/>
                </a:lnTo>
                <a:lnTo>
                  <a:pt x="1242668" y="84145"/>
                </a:lnTo>
                <a:lnTo>
                  <a:pt x="1240452" y="83507"/>
                </a:lnTo>
                <a:lnTo>
                  <a:pt x="1238236" y="82869"/>
                </a:lnTo>
                <a:lnTo>
                  <a:pt x="1236020" y="82550"/>
                </a:lnTo>
                <a:lnTo>
                  <a:pt x="1233487" y="82550"/>
                </a:lnTo>
                <a:lnTo>
                  <a:pt x="1231588" y="82550"/>
                </a:lnTo>
                <a:close/>
                <a:moveTo>
                  <a:pt x="830580" y="0"/>
                </a:moveTo>
                <a:lnTo>
                  <a:pt x="837248" y="0"/>
                </a:lnTo>
                <a:lnTo>
                  <a:pt x="1630998" y="0"/>
                </a:lnTo>
                <a:lnTo>
                  <a:pt x="1637666" y="0"/>
                </a:lnTo>
                <a:lnTo>
                  <a:pt x="1644333" y="953"/>
                </a:lnTo>
                <a:lnTo>
                  <a:pt x="1650683" y="1588"/>
                </a:lnTo>
                <a:lnTo>
                  <a:pt x="1657033" y="3176"/>
                </a:lnTo>
                <a:lnTo>
                  <a:pt x="1663383" y="4447"/>
                </a:lnTo>
                <a:lnTo>
                  <a:pt x="1669733" y="6352"/>
                </a:lnTo>
                <a:lnTo>
                  <a:pt x="1675448" y="8576"/>
                </a:lnTo>
                <a:lnTo>
                  <a:pt x="1681481" y="10481"/>
                </a:lnTo>
                <a:lnTo>
                  <a:pt x="1687196" y="13340"/>
                </a:lnTo>
                <a:lnTo>
                  <a:pt x="1692593" y="16199"/>
                </a:lnTo>
                <a:lnTo>
                  <a:pt x="1697991" y="19692"/>
                </a:lnTo>
                <a:lnTo>
                  <a:pt x="1703388" y="23186"/>
                </a:lnTo>
                <a:lnTo>
                  <a:pt x="1708468" y="26680"/>
                </a:lnTo>
                <a:lnTo>
                  <a:pt x="1713548" y="31127"/>
                </a:lnTo>
                <a:lnTo>
                  <a:pt x="1718311" y="34938"/>
                </a:lnTo>
                <a:lnTo>
                  <a:pt x="1722438" y="39702"/>
                </a:lnTo>
                <a:lnTo>
                  <a:pt x="1726883" y="44467"/>
                </a:lnTo>
                <a:lnTo>
                  <a:pt x="1731328" y="48913"/>
                </a:lnTo>
                <a:lnTo>
                  <a:pt x="1735138" y="54313"/>
                </a:lnTo>
                <a:lnTo>
                  <a:pt x="1738631" y="59395"/>
                </a:lnTo>
                <a:lnTo>
                  <a:pt x="1742123" y="65112"/>
                </a:lnTo>
                <a:lnTo>
                  <a:pt x="1745298" y="70511"/>
                </a:lnTo>
                <a:lnTo>
                  <a:pt x="1748156" y="76864"/>
                </a:lnTo>
                <a:lnTo>
                  <a:pt x="1750696" y="82581"/>
                </a:lnTo>
                <a:lnTo>
                  <a:pt x="1752918" y="88616"/>
                </a:lnTo>
                <a:lnTo>
                  <a:pt x="1754823" y="94968"/>
                </a:lnTo>
                <a:lnTo>
                  <a:pt x="1756728" y="101321"/>
                </a:lnTo>
                <a:lnTo>
                  <a:pt x="1758316" y="107991"/>
                </a:lnTo>
                <a:lnTo>
                  <a:pt x="1759268" y="114661"/>
                </a:lnTo>
                <a:lnTo>
                  <a:pt x="1759903" y="121331"/>
                </a:lnTo>
                <a:lnTo>
                  <a:pt x="1760538" y="128318"/>
                </a:lnTo>
                <a:lnTo>
                  <a:pt x="1760538" y="134988"/>
                </a:lnTo>
                <a:lnTo>
                  <a:pt x="1760538" y="382096"/>
                </a:lnTo>
                <a:lnTo>
                  <a:pt x="2193291" y="382096"/>
                </a:lnTo>
                <a:lnTo>
                  <a:pt x="2199641" y="382096"/>
                </a:lnTo>
                <a:lnTo>
                  <a:pt x="2206626" y="382731"/>
                </a:lnTo>
                <a:lnTo>
                  <a:pt x="2212976" y="383684"/>
                </a:lnTo>
                <a:lnTo>
                  <a:pt x="2219643" y="384637"/>
                </a:lnTo>
                <a:lnTo>
                  <a:pt x="2225676" y="386543"/>
                </a:lnTo>
                <a:lnTo>
                  <a:pt x="2231708" y="388131"/>
                </a:lnTo>
                <a:lnTo>
                  <a:pt x="2237741" y="390354"/>
                </a:lnTo>
                <a:lnTo>
                  <a:pt x="2243456" y="392895"/>
                </a:lnTo>
                <a:lnTo>
                  <a:pt x="2249488" y="395436"/>
                </a:lnTo>
                <a:lnTo>
                  <a:pt x="2255203" y="398612"/>
                </a:lnTo>
                <a:lnTo>
                  <a:pt x="2260601" y="402106"/>
                </a:lnTo>
                <a:lnTo>
                  <a:pt x="2265998" y="405600"/>
                </a:lnTo>
                <a:lnTo>
                  <a:pt x="2271078" y="409094"/>
                </a:lnTo>
                <a:lnTo>
                  <a:pt x="2275841" y="413540"/>
                </a:lnTo>
                <a:lnTo>
                  <a:pt x="2280603" y="417669"/>
                </a:lnTo>
                <a:lnTo>
                  <a:pt x="2285048" y="422116"/>
                </a:lnTo>
                <a:lnTo>
                  <a:pt x="2289175" y="427198"/>
                </a:lnTo>
                <a:lnTo>
                  <a:pt x="2293621" y="431962"/>
                </a:lnTo>
                <a:lnTo>
                  <a:pt x="2297113" y="437362"/>
                </a:lnTo>
                <a:lnTo>
                  <a:pt x="2300923" y="442444"/>
                </a:lnTo>
                <a:lnTo>
                  <a:pt x="2304415" y="447843"/>
                </a:lnTo>
                <a:lnTo>
                  <a:pt x="2307273" y="453878"/>
                </a:lnTo>
                <a:lnTo>
                  <a:pt x="2310131" y="459913"/>
                </a:lnTo>
                <a:lnTo>
                  <a:pt x="2312988" y="465947"/>
                </a:lnTo>
                <a:lnTo>
                  <a:pt x="2315211" y="471982"/>
                </a:lnTo>
                <a:lnTo>
                  <a:pt x="2317433" y="478652"/>
                </a:lnTo>
                <a:lnTo>
                  <a:pt x="2319021" y="485005"/>
                </a:lnTo>
                <a:lnTo>
                  <a:pt x="2320608" y="491675"/>
                </a:lnTo>
                <a:lnTo>
                  <a:pt x="2321561" y="498345"/>
                </a:lnTo>
                <a:lnTo>
                  <a:pt x="2322195" y="505332"/>
                </a:lnTo>
                <a:lnTo>
                  <a:pt x="2322831" y="512320"/>
                </a:lnTo>
                <a:lnTo>
                  <a:pt x="2323148" y="519307"/>
                </a:lnTo>
                <a:lnTo>
                  <a:pt x="2323148" y="1505833"/>
                </a:lnTo>
                <a:lnTo>
                  <a:pt x="2322831" y="1509644"/>
                </a:lnTo>
                <a:lnTo>
                  <a:pt x="2322195" y="1512820"/>
                </a:lnTo>
                <a:lnTo>
                  <a:pt x="2462213" y="1512820"/>
                </a:lnTo>
                <a:lnTo>
                  <a:pt x="2462213" y="1693863"/>
                </a:lnTo>
                <a:lnTo>
                  <a:pt x="0" y="1693863"/>
                </a:lnTo>
                <a:lnTo>
                  <a:pt x="0" y="1512820"/>
                </a:lnTo>
                <a:lnTo>
                  <a:pt x="133985" y="1512820"/>
                </a:lnTo>
                <a:lnTo>
                  <a:pt x="133668" y="1509644"/>
                </a:lnTo>
                <a:lnTo>
                  <a:pt x="133350" y="1505833"/>
                </a:lnTo>
                <a:lnTo>
                  <a:pt x="133350" y="519307"/>
                </a:lnTo>
                <a:lnTo>
                  <a:pt x="133350" y="512320"/>
                </a:lnTo>
                <a:lnTo>
                  <a:pt x="133985" y="505332"/>
                </a:lnTo>
                <a:lnTo>
                  <a:pt x="134620" y="498345"/>
                </a:lnTo>
                <a:lnTo>
                  <a:pt x="135890" y="491675"/>
                </a:lnTo>
                <a:lnTo>
                  <a:pt x="137160" y="485005"/>
                </a:lnTo>
                <a:lnTo>
                  <a:pt x="139065" y="478652"/>
                </a:lnTo>
                <a:lnTo>
                  <a:pt x="141288" y="471982"/>
                </a:lnTo>
                <a:lnTo>
                  <a:pt x="143193" y="465947"/>
                </a:lnTo>
                <a:lnTo>
                  <a:pt x="145733" y="459913"/>
                </a:lnTo>
                <a:lnTo>
                  <a:pt x="148590" y="453878"/>
                </a:lnTo>
                <a:lnTo>
                  <a:pt x="152083" y="447843"/>
                </a:lnTo>
                <a:lnTo>
                  <a:pt x="155258" y="442444"/>
                </a:lnTo>
                <a:lnTo>
                  <a:pt x="159068" y="437362"/>
                </a:lnTo>
                <a:lnTo>
                  <a:pt x="162878" y="431962"/>
                </a:lnTo>
                <a:lnTo>
                  <a:pt x="167005" y="427198"/>
                </a:lnTo>
                <a:lnTo>
                  <a:pt x="171450" y="422116"/>
                </a:lnTo>
                <a:lnTo>
                  <a:pt x="175578" y="417669"/>
                </a:lnTo>
                <a:lnTo>
                  <a:pt x="180340" y="413540"/>
                </a:lnTo>
                <a:lnTo>
                  <a:pt x="185420" y="409094"/>
                </a:lnTo>
                <a:lnTo>
                  <a:pt x="190500" y="405600"/>
                </a:lnTo>
                <a:lnTo>
                  <a:pt x="195898" y="402106"/>
                </a:lnTo>
                <a:lnTo>
                  <a:pt x="201295" y="398612"/>
                </a:lnTo>
                <a:lnTo>
                  <a:pt x="206693" y="395436"/>
                </a:lnTo>
                <a:lnTo>
                  <a:pt x="212408" y="392895"/>
                </a:lnTo>
                <a:lnTo>
                  <a:pt x="218440" y="390354"/>
                </a:lnTo>
                <a:lnTo>
                  <a:pt x="224155" y="388131"/>
                </a:lnTo>
                <a:lnTo>
                  <a:pt x="230823" y="386543"/>
                </a:lnTo>
                <a:lnTo>
                  <a:pt x="236855" y="384637"/>
                </a:lnTo>
                <a:lnTo>
                  <a:pt x="243205" y="383684"/>
                </a:lnTo>
                <a:lnTo>
                  <a:pt x="249873" y="382731"/>
                </a:lnTo>
                <a:lnTo>
                  <a:pt x="256223" y="382096"/>
                </a:lnTo>
                <a:lnTo>
                  <a:pt x="263208" y="382096"/>
                </a:lnTo>
                <a:lnTo>
                  <a:pt x="707073" y="382096"/>
                </a:lnTo>
                <a:lnTo>
                  <a:pt x="707073" y="134988"/>
                </a:lnTo>
                <a:lnTo>
                  <a:pt x="707390" y="128318"/>
                </a:lnTo>
                <a:lnTo>
                  <a:pt x="707708" y="121331"/>
                </a:lnTo>
                <a:lnTo>
                  <a:pt x="708978" y="114661"/>
                </a:lnTo>
                <a:lnTo>
                  <a:pt x="709930" y="107991"/>
                </a:lnTo>
                <a:lnTo>
                  <a:pt x="711518" y="101321"/>
                </a:lnTo>
                <a:lnTo>
                  <a:pt x="713105" y="94968"/>
                </a:lnTo>
                <a:lnTo>
                  <a:pt x="715010" y="88616"/>
                </a:lnTo>
                <a:lnTo>
                  <a:pt x="717550" y="82581"/>
                </a:lnTo>
                <a:lnTo>
                  <a:pt x="720090" y="76864"/>
                </a:lnTo>
                <a:lnTo>
                  <a:pt x="722948" y="70511"/>
                </a:lnTo>
                <a:lnTo>
                  <a:pt x="726123" y="65112"/>
                </a:lnTo>
                <a:lnTo>
                  <a:pt x="729298" y="59395"/>
                </a:lnTo>
                <a:lnTo>
                  <a:pt x="733108" y="54313"/>
                </a:lnTo>
                <a:lnTo>
                  <a:pt x="736918" y="48913"/>
                </a:lnTo>
                <a:lnTo>
                  <a:pt x="741045" y="44467"/>
                </a:lnTo>
                <a:lnTo>
                  <a:pt x="745173" y="39702"/>
                </a:lnTo>
                <a:lnTo>
                  <a:pt x="749935" y="34938"/>
                </a:lnTo>
                <a:lnTo>
                  <a:pt x="754698" y="31127"/>
                </a:lnTo>
                <a:lnTo>
                  <a:pt x="759143" y="26680"/>
                </a:lnTo>
                <a:lnTo>
                  <a:pt x="764540" y="23186"/>
                </a:lnTo>
                <a:lnTo>
                  <a:pt x="769620" y="19692"/>
                </a:lnTo>
                <a:lnTo>
                  <a:pt x="775018" y="16199"/>
                </a:lnTo>
                <a:lnTo>
                  <a:pt x="780733" y="13340"/>
                </a:lnTo>
                <a:lnTo>
                  <a:pt x="786448" y="10481"/>
                </a:lnTo>
                <a:lnTo>
                  <a:pt x="792480" y="8576"/>
                </a:lnTo>
                <a:lnTo>
                  <a:pt x="798513" y="6352"/>
                </a:lnTo>
                <a:lnTo>
                  <a:pt x="804545" y="4447"/>
                </a:lnTo>
                <a:lnTo>
                  <a:pt x="810895" y="3176"/>
                </a:lnTo>
                <a:lnTo>
                  <a:pt x="817563" y="1588"/>
                </a:lnTo>
                <a:lnTo>
                  <a:pt x="823913" y="953"/>
                </a:lnTo>
                <a:lnTo>
                  <a:pt x="830580" y="0"/>
                </a:lnTo>
                <a:close/>
              </a:path>
            </a:pathLst>
          </a:custGeom>
          <a:solidFill>
            <a:srgbClr val="E0000D"/>
          </a:solidFill>
          <a:ln>
            <a:noFill/>
          </a:ln>
          <a:extLst>
            <a:ext uri="{91240B29-F687-4F45-9708-019B960494DF}">
              <a14:hiddenLine xmlns="" xmlns:a14="http://schemas.microsoft.com/office/drawing/2010/main" w="1588">
                <a:solidFill>
                  <a:srgbClr val="000000"/>
                </a:solidFill>
                <a:prstDash val="solid"/>
                <a:round/>
                <a:headEnd/>
                <a:tailEnd/>
              </a14:hiddenLine>
            </a:ext>
          </a:extLst>
        </p:spPr>
        <p:txBody>
          <a:bodyPr lIns="91436" tIns="45718" rIns="91436" bIns="45718"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9" name="Freeform 85"/>
          <p:cNvSpPr>
            <a:spLocks noEditPoints="1"/>
          </p:cNvSpPr>
          <p:nvPr/>
        </p:nvSpPr>
        <p:spPr bwMode="auto">
          <a:xfrm>
            <a:off x="7770307" y="2868249"/>
            <a:ext cx="1264332" cy="930432"/>
          </a:xfrm>
          <a:custGeom>
            <a:avLst/>
            <a:gdLst>
              <a:gd name="T0" fmla="*/ 248 w 405"/>
              <a:gd name="T1" fmla="*/ 35 h 296"/>
              <a:gd name="T2" fmla="*/ 216 w 405"/>
              <a:gd name="T3" fmla="*/ 44 h 296"/>
              <a:gd name="T4" fmla="*/ 248 w 405"/>
              <a:gd name="T5" fmla="*/ 49 h 296"/>
              <a:gd name="T6" fmla="*/ 215 w 405"/>
              <a:gd name="T7" fmla="*/ 58 h 296"/>
              <a:gd name="T8" fmla="*/ 248 w 405"/>
              <a:gd name="T9" fmla="*/ 49 h 296"/>
              <a:gd name="T10" fmla="*/ 148 w 405"/>
              <a:gd name="T11" fmla="*/ 35 h 296"/>
              <a:gd name="T12" fmla="*/ 180 w 405"/>
              <a:gd name="T13" fmla="*/ 44 h 296"/>
              <a:gd name="T14" fmla="*/ 405 w 405"/>
              <a:gd name="T15" fmla="*/ 209 h 296"/>
              <a:gd name="T16" fmla="*/ 357 w 405"/>
              <a:gd name="T17" fmla="*/ 230 h 296"/>
              <a:gd name="T18" fmla="*/ 330 w 405"/>
              <a:gd name="T19" fmla="*/ 294 h 296"/>
              <a:gd name="T20" fmla="*/ 73 w 405"/>
              <a:gd name="T21" fmla="*/ 230 h 296"/>
              <a:gd name="T22" fmla="*/ 45 w 405"/>
              <a:gd name="T23" fmla="*/ 296 h 296"/>
              <a:gd name="T24" fmla="*/ 0 w 405"/>
              <a:gd name="T25" fmla="*/ 230 h 296"/>
              <a:gd name="T26" fmla="*/ 59 w 405"/>
              <a:gd name="T27" fmla="*/ 209 h 296"/>
              <a:gd name="T28" fmla="*/ 73 w 405"/>
              <a:gd name="T29" fmla="*/ 0 h 296"/>
              <a:gd name="T30" fmla="*/ 132 w 405"/>
              <a:gd name="T31" fmla="*/ 6 h 296"/>
              <a:gd name="T32" fmla="*/ 196 w 405"/>
              <a:gd name="T33" fmla="*/ 209 h 296"/>
              <a:gd name="T34" fmla="*/ 200 w 405"/>
              <a:gd name="T35" fmla="*/ 4 h 296"/>
              <a:gd name="T36" fmla="*/ 263 w 405"/>
              <a:gd name="T37" fmla="*/ 209 h 296"/>
              <a:gd name="T38" fmla="*/ 272 w 405"/>
              <a:gd name="T39" fmla="*/ 4 h 296"/>
              <a:gd name="T40" fmla="*/ 335 w 405"/>
              <a:gd name="T41" fmla="*/ 209 h 296"/>
              <a:gd name="T42" fmla="*/ 82 w 405"/>
              <a:gd name="T43" fmla="*/ 205 h 296"/>
              <a:gd name="T44" fmla="*/ 79 w 405"/>
              <a:gd name="T45" fmla="*/ 10 h 296"/>
              <a:gd name="T46" fmla="*/ 82 w 405"/>
              <a:gd name="T47" fmla="*/ 205 h 296"/>
              <a:gd name="T48" fmla="*/ 90 w 405"/>
              <a:gd name="T49" fmla="*/ 209 h 296"/>
              <a:gd name="T50" fmla="*/ 132 w 405"/>
              <a:gd name="T51" fmla="*/ 25 h 296"/>
              <a:gd name="T52" fmla="*/ 141 w 405"/>
              <a:gd name="T53" fmla="*/ 184 h 296"/>
              <a:gd name="T54" fmla="*/ 187 w 405"/>
              <a:gd name="T55" fmla="*/ 204 h 296"/>
              <a:gd name="T56" fmla="*/ 149 w 405"/>
              <a:gd name="T57" fmla="*/ 161 h 296"/>
              <a:gd name="T58" fmla="*/ 180 w 405"/>
              <a:gd name="T59" fmla="*/ 169 h 296"/>
              <a:gd name="T60" fmla="*/ 149 w 405"/>
              <a:gd name="T61" fmla="*/ 161 h 296"/>
              <a:gd name="T62" fmla="*/ 180 w 405"/>
              <a:gd name="T63" fmla="*/ 147 h 296"/>
              <a:gd name="T64" fmla="*/ 149 w 405"/>
              <a:gd name="T65" fmla="*/ 155 h 296"/>
              <a:gd name="T66" fmla="*/ 187 w 405"/>
              <a:gd name="T67" fmla="*/ 15 h 296"/>
              <a:gd name="T68" fmla="*/ 141 w 405"/>
              <a:gd name="T69" fmla="*/ 132 h 296"/>
              <a:gd name="T70" fmla="*/ 187 w 405"/>
              <a:gd name="T71" fmla="*/ 15 h 296"/>
              <a:gd name="T72" fmla="*/ 255 w 405"/>
              <a:gd name="T73" fmla="*/ 13 h 296"/>
              <a:gd name="T74" fmla="*/ 209 w 405"/>
              <a:gd name="T75" fmla="*/ 202 h 296"/>
              <a:gd name="T76" fmla="*/ 326 w 405"/>
              <a:gd name="T77" fmla="*/ 13 h 296"/>
              <a:gd name="T78" fmla="*/ 280 w 405"/>
              <a:gd name="T79" fmla="*/ 202 h 296"/>
              <a:gd name="T80" fmla="*/ 326 w 405"/>
              <a:gd name="T81" fmla="*/ 13 h 296"/>
              <a:gd name="T82" fmla="*/ 306 w 405"/>
              <a:gd name="T83" fmla="*/ 31 h 296"/>
              <a:gd name="T84" fmla="*/ 315 w 405"/>
              <a:gd name="T85" fmla="*/ 136 h 296"/>
              <a:gd name="T86" fmla="*/ 300 w 405"/>
              <a:gd name="T87" fmla="*/ 30 h 296"/>
              <a:gd name="T88" fmla="*/ 292 w 405"/>
              <a:gd name="T89" fmla="*/ 135 h 296"/>
              <a:gd name="T90" fmla="*/ 300 w 405"/>
              <a:gd name="T91" fmla="*/ 30 h 296"/>
              <a:gd name="T92" fmla="*/ 77 w 405"/>
              <a:gd name="T93" fmla="*/ 143 h 296"/>
              <a:gd name="T94" fmla="*/ 109 w 405"/>
              <a:gd name="T95" fmla="*/ 40 h 296"/>
              <a:gd name="T96" fmla="*/ 85 w 405"/>
              <a:gd name="T97" fmla="*/ 35 h 296"/>
              <a:gd name="T98" fmla="*/ 69 w 405"/>
              <a:gd name="T99" fmla="*/ 142 h 296"/>
              <a:gd name="T100" fmla="*/ 85 w 405"/>
              <a:gd name="T101" fmla="*/ 35 h 296"/>
              <a:gd name="T102" fmla="*/ 215 w 405"/>
              <a:gd name="T103" fmla="*/ 147 h 296"/>
              <a:gd name="T104" fmla="*/ 248 w 405"/>
              <a:gd name="T105" fmla="*/ 156 h 296"/>
              <a:gd name="T106" fmla="*/ 216 w 405"/>
              <a:gd name="T107" fmla="*/ 172 h 296"/>
              <a:gd name="T108" fmla="*/ 248 w 405"/>
              <a:gd name="T109" fmla="*/ 163 h 296"/>
              <a:gd name="T110" fmla="*/ 216 w 405"/>
              <a:gd name="T111" fmla="*/ 17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5" h="296">
                <a:moveTo>
                  <a:pt x="216" y="35"/>
                </a:moveTo>
                <a:cubicBezTo>
                  <a:pt x="248" y="35"/>
                  <a:pt x="248" y="35"/>
                  <a:pt x="248" y="35"/>
                </a:cubicBezTo>
                <a:cubicBezTo>
                  <a:pt x="248" y="44"/>
                  <a:pt x="248" y="44"/>
                  <a:pt x="248" y="44"/>
                </a:cubicBezTo>
                <a:cubicBezTo>
                  <a:pt x="216" y="44"/>
                  <a:pt x="216" y="44"/>
                  <a:pt x="216" y="44"/>
                </a:cubicBezTo>
                <a:lnTo>
                  <a:pt x="216" y="35"/>
                </a:lnTo>
                <a:close/>
                <a:moveTo>
                  <a:pt x="248" y="49"/>
                </a:moveTo>
                <a:cubicBezTo>
                  <a:pt x="215" y="49"/>
                  <a:pt x="215" y="49"/>
                  <a:pt x="215" y="49"/>
                </a:cubicBezTo>
                <a:cubicBezTo>
                  <a:pt x="215" y="58"/>
                  <a:pt x="215" y="58"/>
                  <a:pt x="215" y="58"/>
                </a:cubicBezTo>
                <a:cubicBezTo>
                  <a:pt x="248" y="58"/>
                  <a:pt x="248" y="58"/>
                  <a:pt x="248" y="58"/>
                </a:cubicBezTo>
                <a:lnTo>
                  <a:pt x="248" y="49"/>
                </a:lnTo>
                <a:close/>
                <a:moveTo>
                  <a:pt x="180" y="35"/>
                </a:moveTo>
                <a:cubicBezTo>
                  <a:pt x="148" y="35"/>
                  <a:pt x="148" y="35"/>
                  <a:pt x="148" y="35"/>
                </a:cubicBezTo>
                <a:cubicBezTo>
                  <a:pt x="148" y="44"/>
                  <a:pt x="148" y="44"/>
                  <a:pt x="148" y="44"/>
                </a:cubicBezTo>
                <a:cubicBezTo>
                  <a:pt x="180" y="44"/>
                  <a:pt x="180" y="44"/>
                  <a:pt x="180" y="44"/>
                </a:cubicBezTo>
                <a:lnTo>
                  <a:pt x="180" y="35"/>
                </a:lnTo>
                <a:close/>
                <a:moveTo>
                  <a:pt x="405" y="209"/>
                </a:moveTo>
                <a:cubicBezTo>
                  <a:pt x="405" y="230"/>
                  <a:pt x="405" y="230"/>
                  <a:pt x="405" y="230"/>
                </a:cubicBezTo>
                <a:cubicBezTo>
                  <a:pt x="357" y="230"/>
                  <a:pt x="357" y="230"/>
                  <a:pt x="357" y="230"/>
                </a:cubicBezTo>
                <a:cubicBezTo>
                  <a:pt x="357" y="294"/>
                  <a:pt x="357" y="294"/>
                  <a:pt x="357" y="294"/>
                </a:cubicBezTo>
                <a:cubicBezTo>
                  <a:pt x="330" y="294"/>
                  <a:pt x="330" y="294"/>
                  <a:pt x="330" y="294"/>
                </a:cubicBezTo>
                <a:cubicBezTo>
                  <a:pt x="330" y="230"/>
                  <a:pt x="330" y="230"/>
                  <a:pt x="330" y="230"/>
                </a:cubicBezTo>
                <a:cubicBezTo>
                  <a:pt x="73" y="230"/>
                  <a:pt x="73" y="230"/>
                  <a:pt x="73" y="230"/>
                </a:cubicBezTo>
                <a:cubicBezTo>
                  <a:pt x="73" y="296"/>
                  <a:pt x="73" y="296"/>
                  <a:pt x="73" y="296"/>
                </a:cubicBezTo>
                <a:cubicBezTo>
                  <a:pt x="45" y="296"/>
                  <a:pt x="45" y="296"/>
                  <a:pt x="45" y="296"/>
                </a:cubicBezTo>
                <a:cubicBezTo>
                  <a:pt x="45" y="230"/>
                  <a:pt x="45" y="230"/>
                  <a:pt x="45" y="230"/>
                </a:cubicBezTo>
                <a:cubicBezTo>
                  <a:pt x="0" y="230"/>
                  <a:pt x="0" y="230"/>
                  <a:pt x="0" y="230"/>
                </a:cubicBezTo>
                <a:cubicBezTo>
                  <a:pt x="0" y="209"/>
                  <a:pt x="0" y="209"/>
                  <a:pt x="0" y="209"/>
                </a:cubicBezTo>
                <a:cubicBezTo>
                  <a:pt x="59" y="209"/>
                  <a:pt x="59" y="209"/>
                  <a:pt x="59" y="209"/>
                </a:cubicBezTo>
                <a:cubicBezTo>
                  <a:pt x="27" y="201"/>
                  <a:pt x="27" y="201"/>
                  <a:pt x="27" y="201"/>
                </a:cubicBezTo>
                <a:cubicBezTo>
                  <a:pt x="73" y="0"/>
                  <a:pt x="73" y="0"/>
                  <a:pt x="73" y="0"/>
                </a:cubicBezTo>
                <a:cubicBezTo>
                  <a:pt x="132" y="13"/>
                  <a:pt x="132" y="13"/>
                  <a:pt x="132" y="13"/>
                </a:cubicBezTo>
                <a:cubicBezTo>
                  <a:pt x="132" y="6"/>
                  <a:pt x="132" y="6"/>
                  <a:pt x="132" y="6"/>
                </a:cubicBezTo>
                <a:cubicBezTo>
                  <a:pt x="196" y="6"/>
                  <a:pt x="196" y="6"/>
                  <a:pt x="196" y="6"/>
                </a:cubicBezTo>
                <a:cubicBezTo>
                  <a:pt x="196" y="209"/>
                  <a:pt x="196" y="209"/>
                  <a:pt x="196" y="209"/>
                </a:cubicBezTo>
                <a:cubicBezTo>
                  <a:pt x="200" y="209"/>
                  <a:pt x="200" y="209"/>
                  <a:pt x="200" y="209"/>
                </a:cubicBezTo>
                <a:cubicBezTo>
                  <a:pt x="200" y="4"/>
                  <a:pt x="200" y="4"/>
                  <a:pt x="200" y="4"/>
                </a:cubicBezTo>
                <a:cubicBezTo>
                  <a:pt x="263" y="4"/>
                  <a:pt x="263" y="4"/>
                  <a:pt x="263" y="4"/>
                </a:cubicBezTo>
                <a:cubicBezTo>
                  <a:pt x="263" y="209"/>
                  <a:pt x="263" y="209"/>
                  <a:pt x="263" y="209"/>
                </a:cubicBezTo>
                <a:cubicBezTo>
                  <a:pt x="272" y="209"/>
                  <a:pt x="272" y="209"/>
                  <a:pt x="272" y="209"/>
                </a:cubicBezTo>
                <a:cubicBezTo>
                  <a:pt x="272" y="4"/>
                  <a:pt x="272" y="4"/>
                  <a:pt x="272" y="4"/>
                </a:cubicBezTo>
                <a:cubicBezTo>
                  <a:pt x="335" y="4"/>
                  <a:pt x="335" y="4"/>
                  <a:pt x="335" y="4"/>
                </a:cubicBezTo>
                <a:cubicBezTo>
                  <a:pt x="335" y="209"/>
                  <a:pt x="335" y="209"/>
                  <a:pt x="335" y="209"/>
                </a:cubicBezTo>
                <a:cubicBezTo>
                  <a:pt x="335" y="209"/>
                  <a:pt x="405" y="209"/>
                  <a:pt x="405" y="209"/>
                </a:cubicBezTo>
                <a:close/>
                <a:moveTo>
                  <a:pt x="82" y="205"/>
                </a:moveTo>
                <a:cubicBezTo>
                  <a:pt x="124" y="21"/>
                  <a:pt x="124" y="21"/>
                  <a:pt x="124" y="21"/>
                </a:cubicBezTo>
                <a:cubicBezTo>
                  <a:pt x="79" y="10"/>
                  <a:pt x="79" y="10"/>
                  <a:pt x="79" y="10"/>
                </a:cubicBezTo>
                <a:cubicBezTo>
                  <a:pt x="37" y="195"/>
                  <a:pt x="37" y="195"/>
                  <a:pt x="37" y="195"/>
                </a:cubicBezTo>
                <a:lnTo>
                  <a:pt x="82" y="205"/>
                </a:lnTo>
                <a:close/>
                <a:moveTo>
                  <a:pt x="132" y="25"/>
                </a:moveTo>
                <a:cubicBezTo>
                  <a:pt x="90" y="209"/>
                  <a:pt x="90" y="209"/>
                  <a:pt x="90" y="209"/>
                </a:cubicBezTo>
                <a:cubicBezTo>
                  <a:pt x="132" y="209"/>
                  <a:pt x="132" y="209"/>
                  <a:pt x="132" y="209"/>
                </a:cubicBezTo>
                <a:lnTo>
                  <a:pt x="132" y="25"/>
                </a:lnTo>
                <a:close/>
                <a:moveTo>
                  <a:pt x="187" y="184"/>
                </a:moveTo>
                <a:cubicBezTo>
                  <a:pt x="141" y="184"/>
                  <a:pt x="141" y="184"/>
                  <a:pt x="141" y="184"/>
                </a:cubicBezTo>
                <a:cubicBezTo>
                  <a:pt x="141" y="204"/>
                  <a:pt x="141" y="204"/>
                  <a:pt x="141" y="204"/>
                </a:cubicBezTo>
                <a:cubicBezTo>
                  <a:pt x="187" y="204"/>
                  <a:pt x="187" y="204"/>
                  <a:pt x="187" y="204"/>
                </a:cubicBezTo>
                <a:lnTo>
                  <a:pt x="187" y="184"/>
                </a:lnTo>
                <a:close/>
                <a:moveTo>
                  <a:pt x="149" y="161"/>
                </a:moveTo>
                <a:cubicBezTo>
                  <a:pt x="149" y="169"/>
                  <a:pt x="149" y="169"/>
                  <a:pt x="149" y="169"/>
                </a:cubicBezTo>
                <a:cubicBezTo>
                  <a:pt x="180" y="169"/>
                  <a:pt x="180" y="169"/>
                  <a:pt x="180" y="169"/>
                </a:cubicBezTo>
                <a:cubicBezTo>
                  <a:pt x="180" y="161"/>
                  <a:pt x="180" y="161"/>
                  <a:pt x="180" y="161"/>
                </a:cubicBezTo>
                <a:lnTo>
                  <a:pt x="149" y="161"/>
                </a:lnTo>
                <a:close/>
                <a:moveTo>
                  <a:pt x="180" y="155"/>
                </a:moveTo>
                <a:cubicBezTo>
                  <a:pt x="180" y="147"/>
                  <a:pt x="180" y="147"/>
                  <a:pt x="180" y="147"/>
                </a:cubicBezTo>
                <a:cubicBezTo>
                  <a:pt x="149" y="147"/>
                  <a:pt x="149" y="147"/>
                  <a:pt x="149" y="147"/>
                </a:cubicBezTo>
                <a:cubicBezTo>
                  <a:pt x="149" y="155"/>
                  <a:pt x="149" y="155"/>
                  <a:pt x="149" y="155"/>
                </a:cubicBezTo>
                <a:lnTo>
                  <a:pt x="180" y="155"/>
                </a:lnTo>
                <a:close/>
                <a:moveTo>
                  <a:pt x="187" y="15"/>
                </a:moveTo>
                <a:cubicBezTo>
                  <a:pt x="141" y="15"/>
                  <a:pt x="141" y="15"/>
                  <a:pt x="141" y="15"/>
                </a:cubicBezTo>
                <a:cubicBezTo>
                  <a:pt x="141" y="132"/>
                  <a:pt x="141" y="132"/>
                  <a:pt x="141" y="132"/>
                </a:cubicBezTo>
                <a:cubicBezTo>
                  <a:pt x="187" y="132"/>
                  <a:pt x="187" y="132"/>
                  <a:pt x="187" y="132"/>
                </a:cubicBezTo>
                <a:lnTo>
                  <a:pt x="187" y="15"/>
                </a:lnTo>
                <a:close/>
                <a:moveTo>
                  <a:pt x="255" y="202"/>
                </a:moveTo>
                <a:cubicBezTo>
                  <a:pt x="255" y="13"/>
                  <a:pt x="255" y="13"/>
                  <a:pt x="255" y="13"/>
                </a:cubicBezTo>
                <a:cubicBezTo>
                  <a:pt x="209" y="13"/>
                  <a:pt x="209" y="13"/>
                  <a:pt x="209" y="13"/>
                </a:cubicBezTo>
                <a:cubicBezTo>
                  <a:pt x="209" y="202"/>
                  <a:pt x="209" y="202"/>
                  <a:pt x="209" y="202"/>
                </a:cubicBezTo>
                <a:lnTo>
                  <a:pt x="255" y="202"/>
                </a:lnTo>
                <a:close/>
                <a:moveTo>
                  <a:pt x="326" y="13"/>
                </a:moveTo>
                <a:cubicBezTo>
                  <a:pt x="280" y="13"/>
                  <a:pt x="280" y="13"/>
                  <a:pt x="280" y="13"/>
                </a:cubicBezTo>
                <a:cubicBezTo>
                  <a:pt x="280" y="202"/>
                  <a:pt x="280" y="202"/>
                  <a:pt x="280" y="202"/>
                </a:cubicBezTo>
                <a:cubicBezTo>
                  <a:pt x="326" y="202"/>
                  <a:pt x="326" y="202"/>
                  <a:pt x="326" y="202"/>
                </a:cubicBezTo>
                <a:lnTo>
                  <a:pt x="326" y="13"/>
                </a:lnTo>
                <a:close/>
                <a:moveTo>
                  <a:pt x="315" y="31"/>
                </a:moveTo>
                <a:cubicBezTo>
                  <a:pt x="306" y="31"/>
                  <a:pt x="306" y="31"/>
                  <a:pt x="306" y="31"/>
                </a:cubicBezTo>
                <a:cubicBezTo>
                  <a:pt x="306" y="136"/>
                  <a:pt x="306" y="136"/>
                  <a:pt x="306" y="136"/>
                </a:cubicBezTo>
                <a:cubicBezTo>
                  <a:pt x="315" y="136"/>
                  <a:pt x="315" y="136"/>
                  <a:pt x="315" y="136"/>
                </a:cubicBezTo>
                <a:lnTo>
                  <a:pt x="315" y="31"/>
                </a:lnTo>
                <a:close/>
                <a:moveTo>
                  <a:pt x="300" y="30"/>
                </a:moveTo>
                <a:cubicBezTo>
                  <a:pt x="292" y="30"/>
                  <a:pt x="292" y="30"/>
                  <a:pt x="292" y="30"/>
                </a:cubicBezTo>
                <a:cubicBezTo>
                  <a:pt x="292" y="135"/>
                  <a:pt x="292" y="135"/>
                  <a:pt x="292" y="135"/>
                </a:cubicBezTo>
                <a:cubicBezTo>
                  <a:pt x="300" y="135"/>
                  <a:pt x="300" y="135"/>
                  <a:pt x="300" y="135"/>
                </a:cubicBezTo>
                <a:lnTo>
                  <a:pt x="300" y="30"/>
                </a:lnTo>
                <a:close/>
                <a:moveTo>
                  <a:pt x="101" y="38"/>
                </a:moveTo>
                <a:cubicBezTo>
                  <a:pt x="77" y="143"/>
                  <a:pt x="77" y="143"/>
                  <a:pt x="77" y="143"/>
                </a:cubicBezTo>
                <a:cubicBezTo>
                  <a:pt x="85" y="145"/>
                  <a:pt x="85" y="145"/>
                  <a:pt x="85" y="145"/>
                </a:cubicBezTo>
                <a:cubicBezTo>
                  <a:pt x="109" y="40"/>
                  <a:pt x="109" y="40"/>
                  <a:pt x="109" y="40"/>
                </a:cubicBezTo>
                <a:lnTo>
                  <a:pt x="101" y="38"/>
                </a:lnTo>
                <a:close/>
                <a:moveTo>
                  <a:pt x="85" y="35"/>
                </a:moveTo>
                <a:cubicBezTo>
                  <a:pt x="61" y="140"/>
                  <a:pt x="61" y="140"/>
                  <a:pt x="61" y="140"/>
                </a:cubicBezTo>
                <a:cubicBezTo>
                  <a:pt x="69" y="142"/>
                  <a:pt x="69" y="142"/>
                  <a:pt x="69" y="142"/>
                </a:cubicBezTo>
                <a:cubicBezTo>
                  <a:pt x="93" y="37"/>
                  <a:pt x="93" y="37"/>
                  <a:pt x="93" y="37"/>
                </a:cubicBezTo>
                <a:lnTo>
                  <a:pt x="85" y="35"/>
                </a:lnTo>
                <a:close/>
                <a:moveTo>
                  <a:pt x="248" y="147"/>
                </a:moveTo>
                <a:cubicBezTo>
                  <a:pt x="215" y="147"/>
                  <a:pt x="215" y="147"/>
                  <a:pt x="215" y="147"/>
                </a:cubicBezTo>
                <a:cubicBezTo>
                  <a:pt x="215" y="156"/>
                  <a:pt x="215" y="156"/>
                  <a:pt x="215" y="156"/>
                </a:cubicBezTo>
                <a:cubicBezTo>
                  <a:pt x="248" y="156"/>
                  <a:pt x="248" y="156"/>
                  <a:pt x="248" y="156"/>
                </a:cubicBezTo>
                <a:lnTo>
                  <a:pt x="248" y="147"/>
                </a:lnTo>
                <a:close/>
                <a:moveTo>
                  <a:pt x="216" y="172"/>
                </a:moveTo>
                <a:cubicBezTo>
                  <a:pt x="248" y="172"/>
                  <a:pt x="248" y="172"/>
                  <a:pt x="248" y="172"/>
                </a:cubicBezTo>
                <a:cubicBezTo>
                  <a:pt x="248" y="163"/>
                  <a:pt x="248" y="163"/>
                  <a:pt x="248" y="163"/>
                </a:cubicBezTo>
                <a:cubicBezTo>
                  <a:pt x="216" y="163"/>
                  <a:pt x="216" y="163"/>
                  <a:pt x="216" y="163"/>
                </a:cubicBezTo>
                <a:lnTo>
                  <a:pt x="216" y="172"/>
                </a:lnTo>
                <a:close/>
              </a:path>
            </a:pathLst>
          </a:custGeom>
          <a:solidFill>
            <a:srgbClr val="E0000D"/>
          </a:solidFill>
          <a:ln>
            <a:noFill/>
          </a:ln>
          <a:extLst/>
        </p:spPr>
        <p:txBody>
          <a:bodyPr vert="horz" wrap="square" lIns="91436" tIns="45718" rIns="91436" bIns="45718"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blipFill dpi="0" rotWithShape="1">
                <a:blip r:embed="rId5">
                  <a:extLst>
                    <a:ext uri="{28A0092B-C50C-407E-A947-70E740481C1C}">
                      <a14:useLocalDpi xmlns="" xmlns:a14="http://schemas.microsoft.com/office/drawing/2010/main" val="0"/>
                    </a:ext>
                  </a:extLst>
                </a:blip>
                <a:srcRect/>
                <a:stretch>
                  <a:fillRect/>
                </a:stretch>
              </a:blipFill>
            </a:endParaRPr>
          </a:p>
        </p:txBody>
      </p:sp>
      <p:grpSp>
        <p:nvGrpSpPr>
          <p:cNvPr id="11" name="组合 10"/>
          <p:cNvGrpSpPr/>
          <p:nvPr/>
        </p:nvGrpSpPr>
        <p:grpSpPr>
          <a:xfrm>
            <a:off x="10118617" y="2874882"/>
            <a:ext cx="1099843" cy="1001084"/>
            <a:chOff x="4135438" y="3567113"/>
            <a:chExt cx="798512" cy="671512"/>
          </a:xfrm>
          <a:solidFill>
            <a:srgbClr val="E0000D"/>
          </a:solidFill>
        </p:grpSpPr>
        <p:sp>
          <p:nvSpPr>
            <p:cNvPr id="12" name="Freeform 53"/>
            <p:cNvSpPr>
              <a:spLocks/>
            </p:cNvSpPr>
            <p:nvPr/>
          </p:nvSpPr>
          <p:spPr bwMode="auto">
            <a:xfrm>
              <a:off x="4424363" y="3567113"/>
              <a:ext cx="509587" cy="511175"/>
            </a:xfrm>
            <a:custGeom>
              <a:avLst/>
              <a:gdLst>
                <a:gd name="T0" fmla="*/ 123 w 134"/>
                <a:gd name="T1" fmla="*/ 0 h 134"/>
                <a:gd name="T2" fmla="*/ 11 w 134"/>
                <a:gd name="T3" fmla="*/ 0 h 134"/>
                <a:gd name="T4" fmla="*/ 0 w 134"/>
                <a:gd name="T5" fmla="*/ 11 h 134"/>
                <a:gd name="T6" fmla="*/ 0 w 134"/>
                <a:gd name="T7" fmla="*/ 35 h 134"/>
                <a:gd name="T8" fmla="*/ 49 w 134"/>
                <a:gd name="T9" fmla="*/ 35 h 134"/>
                <a:gd name="T10" fmla="*/ 65 w 134"/>
                <a:gd name="T11" fmla="*/ 51 h 134"/>
                <a:gd name="T12" fmla="*/ 65 w 134"/>
                <a:gd name="T13" fmla="*/ 134 h 134"/>
                <a:gd name="T14" fmla="*/ 90 w 134"/>
                <a:gd name="T15" fmla="*/ 134 h 134"/>
                <a:gd name="T16" fmla="*/ 93 w 134"/>
                <a:gd name="T17" fmla="*/ 129 h 134"/>
                <a:gd name="T18" fmla="*/ 85 w 134"/>
                <a:gd name="T19" fmla="*/ 109 h 134"/>
                <a:gd name="T20" fmla="*/ 126 w 134"/>
                <a:gd name="T21" fmla="*/ 109 h 134"/>
                <a:gd name="T22" fmla="*/ 134 w 134"/>
                <a:gd name="T23" fmla="*/ 100 h 134"/>
                <a:gd name="T24" fmla="*/ 134 w 134"/>
                <a:gd name="T25" fmla="*/ 11 h 134"/>
                <a:gd name="T26" fmla="*/ 123 w 134"/>
                <a:gd name="T2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34">
                  <a:moveTo>
                    <a:pt x="123" y="0"/>
                  </a:moveTo>
                  <a:cubicBezTo>
                    <a:pt x="11" y="0"/>
                    <a:pt x="11" y="0"/>
                    <a:pt x="11" y="0"/>
                  </a:cubicBezTo>
                  <a:cubicBezTo>
                    <a:pt x="5" y="0"/>
                    <a:pt x="0" y="5"/>
                    <a:pt x="0" y="11"/>
                  </a:cubicBezTo>
                  <a:cubicBezTo>
                    <a:pt x="0" y="35"/>
                    <a:pt x="0" y="35"/>
                    <a:pt x="0" y="35"/>
                  </a:cubicBezTo>
                  <a:cubicBezTo>
                    <a:pt x="49" y="35"/>
                    <a:pt x="49" y="35"/>
                    <a:pt x="49" y="35"/>
                  </a:cubicBezTo>
                  <a:cubicBezTo>
                    <a:pt x="58" y="35"/>
                    <a:pt x="65" y="42"/>
                    <a:pt x="65" y="51"/>
                  </a:cubicBezTo>
                  <a:cubicBezTo>
                    <a:pt x="65" y="134"/>
                    <a:pt x="65" y="134"/>
                    <a:pt x="65" y="134"/>
                  </a:cubicBezTo>
                  <a:cubicBezTo>
                    <a:pt x="90" y="134"/>
                    <a:pt x="90" y="134"/>
                    <a:pt x="90" y="134"/>
                  </a:cubicBezTo>
                  <a:cubicBezTo>
                    <a:pt x="93" y="134"/>
                    <a:pt x="94" y="132"/>
                    <a:pt x="93" y="129"/>
                  </a:cubicBezTo>
                  <a:cubicBezTo>
                    <a:pt x="85" y="109"/>
                    <a:pt x="85" y="109"/>
                    <a:pt x="85" y="109"/>
                  </a:cubicBezTo>
                  <a:cubicBezTo>
                    <a:pt x="126" y="109"/>
                    <a:pt x="126" y="109"/>
                    <a:pt x="126" y="109"/>
                  </a:cubicBezTo>
                  <a:cubicBezTo>
                    <a:pt x="130" y="109"/>
                    <a:pt x="134" y="105"/>
                    <a:pt x="134" y="100"/>
                  </a:cubicBezTo>
                  <a:cubicBezTo>
                    <a:pt x="134" y="11"/>
                    <a:pt x="134" y="11"/>
                    <a:pt x="134" y="11"/>
                  </a:cubicBezTo>
                  <a:cubicBezTo>
                    <a:pt x="134" y="5"/>
                    <a:pt x="129" y="0"/>
                    <a:pt x="123"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Freeform 54"/>
            <p:cNvSpPr>
              <a:spLocks noEditPoints="1"/>
            </p:cNvSpPr>
            <p:nvPr/>
          </p:nvSpPr>
          <p:spPr bwMode="auto">
            <a:xfrm>
              <a:off x="4135438" y="3727450"/>
              <a:ext cx="509587" cy="511175"/>
            </a:xfrm>
            <a:custGeom>
              <a:avLst/>
              <a:gdLst>
                <a:gd name="T0" fmla="*/ 123 w 134"/>
                <a:gd name="T1" fmla="*/ 0 h 134"/>
                <a:gd name="T2" fmla="*/ 11 w 134"/>
                <a:gd name="T3" fmla="*/ 0 h 134"/>
                <a:gd name="T4" fmla="*/ 0 w 134"/>
                <a:gd name="T5" fmla="*/ 11 h 134"/>
                <a:gd name="T6" fmla="*/ 0 w 134"/>
                <a:gd name="T7" fmla="*/ 101 h 134"/>
                <a:gd name="T8" fmla="*/ 8 w 134"/>
                <a:gd name="T9" fmla="*/ 109 h 134"/>
                <a:gd name="T10" fmla="*/ 49 w 134"/>
                <a:gd name="T11" fmla="*/ 109 h 134"/>
                <a:gd name="T12" fmla="*/ 41 w 134"/>
                <a:gd name="T13" fmla="*/ 129 h 134"/>
                <a:gd name="T14" fmla="*/ 44 w 134"/>
                <a:gd name="T15" fmla="*/ 134 h 134"/>
                <a:gd name="T16" fmla="*/ 89 w 134"/>
                <a:gd name="T17" fmla="*/ 134 h 134"/>
                <a:gd name="T18" fmla="*/ 93 w 134"/>
                <a:gd name="T19" fmla="*/ 129 h 134"/>
                <a:gd name="T20" fmla="*/ 85 w 134"/>
                <a:gd name="T21" fmla="*/ 109 h 134"/>
                <a:gd name="T22" fmla="*/ 125 w 134"/>
                <a:gd name="T23" fmla="*/ 109 h 134"/>
                <a:gd name="T24" fmla="*/ 134 w 134"/>
                <a:gd name="T25" fmla="*/ 101 h 134"/>
                <a:gd name="T26" fmla="*/ 134 w 134"/>
                <a:gd name="T27" fmla="*/ 11 h 134"/>
                <a:gd name="T28" fmla="*/ 123 w 134"/>
                <a:gd name="T29" fmla="*/ 0 h 134"/>
                <a:gd name="T30" fmla="*/ 67 w 134"/>
                <a:gd name="T31" fmla="*/ 102 h 134"/>
                <a:gd name="T32" fmla="*/ 61 w 134"/>
                <a:gd name="T33" fmla="*/ 96 h 134"/>
                <a:gd name="T34" fmla="*/ 67 w 134"/>
                <a:gd name="T35" fmla="*/ 90 h 134"/>
                <a:gd name="T36" fmla="*/ 73 w 134"/>
                <a:gd name="T37" fmla="*/ 96 h 134"/>
                <a:gd name="T38" fmla="*/ 67 w 134"/>
                <a:gd name="T39" fmla="*/ 102 h 134"/>
                <a:gd name="T40" fmla="*/ 118 w 134"/>
                <a:gd name="T41" fmla="*/ 81 h 134"/>
                <a:gd name="T42" fmla="*/ 16 w 134"/>
                <a:gd name="T43" fmla="*/ 81 h 134"/>
                <a:gd name="T44" fmla="*/ 16 w 134"/>
                <a:gd name="T45" fmla="*/ 16 h 134"/>
                <a:gd name="T46" fmla="*/ 118 w 134"/>
                <a:gd name="T47" fmla="*/ 16 h 134"/>
                <a:gd name="T48" fmla="*/ 118 w 134"/>
                <a:gd name="T49"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4" h="134">
                  <a:moveTo>
                    <a:pt x="123" y="0"/>
                  </a:moveTo>
                  <a:cubicBezTo>
                    <a:pt x="11" y="0"/>
                    <a:pt x="11" y="0"/>
                    <a:pt x="11" y="0"/>
                  </a:cubicBezTo>
                  <a:cubicBezTo>
                    <a:pt x="5" y="0"/>
                    <a:pt x="0" y="5"/>
                    <a:pt x="0" y="11"/>
                  </a:cubicBezTo>
                  <a:cubicBezTo>
                    <a:pt x="0" y="101"/>
                    <a:pt x="0" y="101"/>
                    <a:pt x="0" y="101"/>
                  </a:cubicBezTo>
                  <a:cubicBezTo>
                    <a:pt x="0" y="105"/>
                    <a:pt x="4" y="109"/>
                    <a:pt x="8" y="109"/>
                  </a:cubicBezTo>
                  <a:cubicBezTo>
                    <a:pt x="49" y="109"/>
                    <a:pt x="49" y="109"/>
                    <a:pt x="49" y="109"/>
                  </a:cubicBezTo>
                  <a:cubicBezTo>
                    <a:pt x="41" y="129"/>
                    <a:pt x="41" y="129"/>
                    <a:pt x="41" y="129"/>
                  </a:cubicBezTo>
                  <a:cubicBezTo>
                    <a:pt x="40" y="132"/>
                    <a:pt x="41" y="134"/>
                    <a:pt x="44" y="134"/>
                  </a:cubicBezTo>
                  <a:cubicBezTo>
                    <a:pt x="89" y="134"/>
                    <a:pt x="89" y="134"/>
                    <a:pt x="89" y="134"/>
                  </a:cubicBezTo>
                  <a:cubicBezTo>
                    <a:pt x="92" y="134"/>
                    <a:pt x="94" y="132"/>
                    <a:pt x="93" y="129"/>
                  </a:cubicBezTo>
                  <a:cubicBezTo>
                    <a:pt x="85" y="109"/>
                    <a:pt x="85" y="109"/>
                    <a:pt x="85" y="109"/>
                  </a:cubicBezTo>
                  <a:cubicBezTo>
                    <a:pt x="125" y="109"/>
                    <a:pt x="125" y="109"/>
                    <a:pt x="125" y="109"/>
                  </a:cubicBezTo>
                  <a:cubicBezTo>
                    <a:pt x="130" y="109"/>
                    <a:pt x="134" y="105"/>
                    <a:pt x="134" y="101"/>
                  </a:cubicBezTo>
                  <a:cubicBezTo>
                    <a:pt x="134" y="11"/>
                    <a:pt x="134" y="11"/>
                    <a:pt x="134" y="11"/>
                  </a:cubicBezTo>
                  <a:cubicBezTo>
                    <a:pt x="134" y="5"/>
                    <a:pt x="129" y="0"/>
                    <a:pt x="123" y="0"/>
                  </a:cubicBezTo>
                  <a:close/>
                  <a:moveTo>
                    <a:pt x="67" y="102"/>
                  </a:moveTo>
                  <a:cubicBezTo>
                    <a:pt x="63" y="102"/>
                    <a:pt x="61" y="99"/>
                    <a:pt x="61" y="96"/>
                  </a:cubicBezTo>
                  <a:cubicBezTo>
                    <a:pt x="61" y="93"/>
                    <a:pt x="63" y="90"/>
                    <a:pt x="67" y="90"/>
                  </a:cubicBezTo>
                  <a:cubicBezTo>
                    <a:pt x="70" y="90"/>
                    <a:pt x="73" y="93"/>
                    <a:pt x="73" y="96"/>
                  </a:cubicBezTo>
                  <a:cubicBezTo>
                    <a:pt x="73" y="99"/>
                    <a:pt x="70" y="102"/>
                    <a:pt x="67" y="102"/>
                  </a:cubicBezTo>
                  <a:close/>
                  <a:moveTo>
                    <a:pt x="118" y="81"/>
                  </a:moveTo>
                  <a:cubicBezTo>
                    <a:pt x="16" y="81"/>
                    <a:pt x="16" y="81"/>
                    <a:pt x="16" y="81"/>
                  </a:cubicBezTo>
                  <a:cubicBezTo>
                    <a:pt x="16" y="16"/>
                    <a:pt x="16" y="16"/>
                    <a:pt x="16" y="16"/>
                  </a:cubicBezTo>
                  <a:cubicBezTo>
                    <a:pt x="118" y="16"/>
                    <a:pt x="118" y="16"/>
                    <a:pt x="118" y="16"/>
                  </a:cubicBezTo>
                  <a:lnTo>
                    <a:pt x="118" y="81"/>
                  </a:lnTo>
                  <a:close/>
                </a:path>
              </a:pathLst>
            </a:custGeom>
            <a:gr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TextBox 14"/>
          <p:cNvSpPr txBox="1"/>
          <p:nvPr/>
        </p:nvSpPr>
        <p:spPr>
          <a:xfrm>
            <a:off x="530303" y="343135"/>
            <a:ext cx="6340198"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一卡通生态体系的建设价值</a:t>
            </a:r>
            <a:endParaRPr lang="en-US" altLang="en-US" sz="4000" dirty="0">
              <a:solidFill>
                <a:srgbClr val="FF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2287451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62" name="圆角矩形 61"/>
          <p:cNvSpPr/>
          <p:nvPr/>
        </p:nvSpPr>
        <p:spPr>
          <a:xfrm>
            <a:off x="267286" y="379817"/>
            <a:ext cx="11648049" cy="618990"/>
          </a:xfrm>
          <a:prstGeom prst="roundRect">
            <a:avLst/>
          </a:prstGeom>
          <a:noFill/>
          <a:ln w="28575">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微软雅黑" pitchFamily="34" charset="-122"/>
                <a:ea typeface="微软雅黑" pitchFamily="34" charset="-122"/>
              </a:rPr>
              <a:t>漳州开发区一卡通体系</a:t>
            </a:r>
            <a:endParaRPr lang="zh-CN" altLang="en-US" sz="3200" dirty="0">
              <a:latin typeface="微软雅黑" pitchFamily="34" charset="-122"/>
              <a:ea typeface="微软雅黑" pitchFamily="34" charset="-122"/>
            </a:endParaRPr>
          </a:p>
        </p:txBody>
      </p:sp>
      <p:sp>
        <p:nvSpPr>
          <p:cNvPr id="70" name="圆角矩形 69"/>
          <p:cNvSpPr/>
          <p:nvPr/>
        </p:nvSpPr>
        <p:spPr>
          <a:xfrm>
            <a:off x="604917" y="1575581"/>
            <a:ext cx="2307101" cy="562707"/>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基础平台建设</a:t>
            </a:r>
            <a:endParaRPr lang="zh-CN" altLang="en-US" b="1" dirty="0">
              <a:latin typeface="微软雅黑" pitchFamily="34" charset="-122"/>
              <a:ea typeface="微软雅黑" pitchFamily="34" charset="-122"/>
            </a:endParaRPr>
          </a:p>
        </p:txBody>
      </p:sp>
      <p:sp>
        <p:nvSpPr>
          <p:cNvPr id="72" name="圆角矩形 71"/>
          <p:cNvSpPr/>
          <p:nvPr/>
        </p:nvSpPr>
        <p:spPr>
          <a:xfrm>
            <a:off x="3570854" y="1559169"/>
            <a:ext cx="2307101" cy="562707"/>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移动端建设</a:t>
            </a:r>
            <a:endParaRPr lang="zh-CN" altLang="en-US" b="1" dirty="0">
              <a:latin typeface="微软雅黑" pitchFamily="34" charset="-122"/>
              <a:ea typeface="微软雅黑" pitchFamily="34" charset="-122"/>
            </a:endParaRPr>
          </a:p>
        </p:txBody>
      </p:sp>
      <p:sp>
        <p:nvSpPr>
          <p:cNvPr id="84" name="圆角矩形 83"/>
          <p:cNvSpPr/>
          <p:nvPr/>
        </p:nvSpPr>
        <p:spPr>
          <a:xfrm>
            <a:off x="6482863" y="1573236"/>
            <a:ext cx="2307101" cy="562707"/>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一卡通生态体系</a:t>
            </a:r>
            <a:endParaRPr lang="zh-CN" altLang="en-US" b="1" dirty="0">
              <a:latin typeface="微软雅黑" pitchFamily="34" charset="-122"/>
              <a:ea typeface="微软雅黑" pitchFamily="34" charset="-122"/>
            </a:endParaRPr>
          </a:p>
        </p:txBody>
      </p:sp>
      <p:sp>
        <p:nvSpPr>
          <p:cNvPr id="109" name="圆角矩形 108"/>
          <p:cNvSpPr/>
          <p:nvPr/>
        </p:nvSpPr>
        <p:spPr>
          <a:xfrm>
            <a:off x="9338598" y="1587304"/>
            <a:ext cx="2307101" cy="562707"/>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后续功能扩展</a:t>
            </a:r>
            <a:endParaRPr lang="zh-CN" altLang="en-US" b="1" dirty="0">
              <a:latin typeface="微软雅黑" pitchFamily="34" charset="-122"/>
              <a:ea typeface="微软雅黑" pitchFamily="34" charset="-122"/>
            </a:endParaRPr>
          </a:p>
        </p:txBody>
      </p:sp>
      <p:cxnSp>
        <p:nvCxnSpPr>
          <p:cNvPr id="111" name="直接箭头连接符 110"/>
          <p:cNvCxnSpPr/>
          <p:nvPr/>
        </p:nvCxnSpPr>
        <p:spPr>
          <a:xfrm rot="5400000">
            <a:off x="858136" y="2433709"/>
            <a:ext cx="590843" cy="1588"/>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rot="5400000">
            <a:off x="2079678" y="2445433"/>
            <a:ext cx="590843" cy="1588"/>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3" name="圆角矩形 112"/>
          <p:cNvSpPr/>
          <p:nvPr/>
        </p:nvSpPr>
        <p:spPr>
          <a:xfrm>
            <a:off x="504099" y="2768990"/>
            <a:ext cx="1254365" cy="522849"/>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卡片</a:t>
            </a:r>
            <a:endParaRPr lang="zh-CN" altLang="en-US" sz="1600" b="1" dirty="0">
              <a:latin typeface="微软雅黑" pitchFamily="34" charset="-122"/>
              <a:ea typeface="微软雅黑" pitchFamily="34" charset="-122"/>
            </a:endParaRPr>
          </a:p>
        </p:txBody>
      </p:sp>
      <p:sp>
        <p:nvSpPr>
          <p:cNvPr id="114" name="圆角矩形 113"/>
          <p:cNvSpPr/>
          <p:nvPr/>
        </p:nvSpPr>
        <p:spPr>
          <a:xfrm>
            <a:off x="1838185" y="2780713"/>
            <a:ext cx="1254365" cy="522849"/>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itchFamily="34" charset="-122"/>
                <a:ea typeface="微软雅黑" pitchFamily="34" charset="-122"/>
              </a:rPr>
              <a:t>POS</a:t>
            </a:r>
            <a:r>
              <a:rPr lang="zh-CN" altLang="en-US" sz="1600" b="1" dirty="0" smtClean="0">
                <a:latin typeface="微软雅黑" pitchFamily="34" charset="-122"/>
                <a:ea typeface="微软雅黑" pitchFamily="34" charset="-122"/>
              </a:rPr>
              <a:t>终端</a:t>
            </a:r>
            <a:endParaRPr lang="zh-CN" altLang="en-US" sz="1600" b="1" dirty="0">
              <a:latin typeface="微软雅黑" pitchFamily="34" charset="-122"/>
              <a:ea typeface="微软雅黑" pitchFamily="34" charset="-122"/>
            </a:endParaRPr>
          </a:p>
        </p:txBody>
      </p:sp>
      <p:cxnSp>
        <p:nvCxnSpPr>
          <p:cNvPr id="115" name="直接箭头连接符 114"/>
          <p:cNvCxnSpPr/>
          <p:nvPr/>
        </p:nvCxnSpPr>
        <p:spPr>
          <a:xfrm rot="16200000" flipH="1">
            <a:off x="933954" y="3522409"/>
            <a:ext cx="437652" cy="1546"/>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rot="16200000" flipH="1">
            <a:off x="2169567" y="3534132"/>
            <a:ext cx="437652" cy="1546"/>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9" name="矩形 118"/>
          <p:cNvSpPr/>
          <p:nvPr/>
        </p:nvSpPr>
        <p:spPr>
          <a:xfrm>
            <a:off x="998803" y="3770141"/>
            <a:ext cx="1603720" cy="151931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itchFamily="34" charset="-122"/>
                <a:ea typeface="微软雅黑" pitchFamily="34" charset="-122"/>
              </a:rPr>
              <a:t>卡管系统</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清算系统</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密钥系统</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商户系统</a:t>
            </a:r>
            <a:endParaRPr lang="en-US" altLang="zh-CN" sz="1400" b="1" dirty="0" smtClean="0">
              <a:latin typeface="微软雅黑" pitchFamily="34" charset="-122"/>
              <a:ea typeface="微软雅黑" pitchFamily="34" charset="-122"/>
            </a:endParaRPr>
          </a:p>
          <a:p>
            <a:pPr algn="ctr"/>
            <a:r>
              <a:rPr lang="en-US" altLang="zh-CN" sz="1400" b="1" dirty="0" smtClean="0">
                <a:latin typeface="微软雅黑" pitchFamily="34" charset="-122"/>
                <a:ea typeface="微软雅黑" pitchFamily="34" charset="-122"/>
              </a:rPr>
              <a:t>………</a:t>
            </a:r>
          </a:p>
        </p:txBody>
      </p:sp>
      <p:sp>
        <p:nvSpPr>
          <p:cNvPr id="121" name="圆角矩形 120"/>
          <p:cNvSpPr/>
          <p:nvPr/>
        </p:nvSpPr>
        <p:spPr>
          <a:xfrm>
            <a:off x="647114" y="5373855"/>
            <a:ext cx="2236763" cy="532221"/>
          </a:xfrm>
          <a:prstGeom prst="roundRect">
            <a:avLst/>
          </a:prstGeom>
          <a:noFill/>
          <a:ln w="28575">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实体卡片</a:t>
            </a:r>
            <a:endParaRPr lang="zh-CN" altLang="en-US" sz="2000" dirty="0">
              <a:latin typeface="微软雅黑" pitchFamily="34" charset="-122"/>
              <a:ea typeface="微软雅黑" pitchFamily="34" charset="-122"/>
            </a:endParaRPr>
          </a:p>
        </p:txBody>
      </p:sp>
      <p:cxnSp>
        <p:nvCxnSpPr>
          <p:cNvPr id="122" name="直接箭头连接符 121"/>
          <p:cNvCxnSpPr/>
          <p:nvPr/>
        </p:nvCxnSpPr>
        <p:spPr>
          <a:xfrm rot="5400000">
            <a:off x="4440706" y="2414954"/>
            <a:ext cx="590843" cy="1588"/>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3" name="圆角矩形 122"/>
          <p:cNvSpPr/>
          <p:nvPr/>
        </p:nvSpPr>
        <p:spPr>
          <a:xfrm>
            <a:off x="3573194" y="2792436"/>
            <a:ext cx="2335237" cy="522849"/>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手机</a:t>
            </a:r>
            <a:r>
              <a:rPr lang="en-US" altLang="zh-CN" sz="1600" b="1" dirty="0" smtClean="0">
                <a:latin typeface="微软雅黑" pitchFamily="34" charset="-122"/>
                <a:ea typeface="微软雅黑" pitchFamily="34" charset="-122"/>
              </a:rPr>
              <a:t>SIM</a:t>
            </a:r>
            <a:r>
              <a:rPr lang="zh-CN" altLang="en-US" sz="1600" b="1" dirty="0" smtClean="0">
                <a:latin typeface="微软雅黑" pitchFamily="34" charset="-122"/>
                <a:ea typeface="微软雅黑" pitchFamily="34" charset="-122"/>
              </a:rPr>
              <a:t>卡，手机空发微信端应用平台</a:t>
            </a:r>
            <a:endParaRPr lang="zh-CN" altLang="en-US" sz="1600" b="1" dirty="0">
              <a:latin typeface="微软雅黑" pitchFamily="34" charset="-122"/>
              <a:ea typeface="微软雅黑" pitchFamily="34" charset="-122"/>
            </a:endParaRPr>
          </a:p>
        </p:txBody>
      </p:sp>
      <p:cxnSp>
        <p:nvCxnSpPr>
          <p:cNvPr id="124" name="直接箭头连接符 123"/>
          <p:cNvCxnSpPr/>
          <p:nvPr/>
        </p:nvCxnSpPr>
        <p:spPr>
          <a:xfrm rot="16200000" flipH="1">
            <a:off x="4516527" y="3531787"/>
            <a:ext cx="437652" cy="1546"/>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a:xfrm>
            <a:off x="4046799" y="3751383"/>
            <a:ext cx="1406769" cy="151931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itchFamily="34" charset="-122"/>
                <a:ea typeface="微软雅黑" pitchFamily="34" charset="-122"/>
              </a:rPr>
              <a:t>在线充值</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查询消费</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实名认证</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便民服务</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微信支付</a:t>
            </a:r>
            <a:endParaRPr lang="en-US" altLang="zh-CN" sz="1400" b="1" dirty="0" smtClean="0">
              <a:latin typeface="微软雅黑" pitchFamily="34" charset="-122"/>
              <a:ea typeface="微软雅黑" pitchFamily="34" charset="-122"/>
            </a:endParaRPr>
          </a:p>
          <a:p>
            <a:pPr algn="ctr"/>
            <a:r>
              <a:rPr lang="en-US" altLang="zh-CN"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cxnSp>
        <p:nvCxnSpPr>
          <p:cNvPr id="126" name="直接箭头连接符 125"/>
          <p:cNvCxnSpPr/>
          <p:nvPr/>
        </p:nvCxnSpPr>
        <p:spPr>
          <a:xfrm rot="5400000">
            <a:off x="7308173" y="2412609"/>
            <a:ext cx="590843" cy="1588"/>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6468794" y="2790092"/>
            <a:ext cx="2335237" cy="522849"/>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覆盖多种应用场景</a:t>
            </a:r>
            <a:endParaRPr lang="zh-CN" altLang="en-US" sz="1600" b="1" dirty="0">
              <a:latin typeface="微软雅黑" pitchFamily="34" charset="-122"/>
              <a:ea typeface="微软雅黑" pitchFamily="34" charset="-122"/>
            </a:endParaRPr>
          </a:p>
        </p:txBody>
      </p:sp>
      <p:cxnSp>
        <p:nvCxnSpPr>
          <p:cNvPr id="128" name="直接箭头连接符 127"/>
          <p:cNvCxnSpPr/>
          <p:nvPr/>
        </p:nvCxnSpPr>
        <p:spPr>
          <a:xfrm rot="16200000" flipH="1">
            <a:off x="7398059" y="3529443"/>
            <a:ext cx="437652" cy="1546"/>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6928332" y="3777175"/>
            <a:ext cx="1406769" cy="151931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医疗社保</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共享单车</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消费场景</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园区管理</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城市服务</a:t>
            </a:r>
            <a:endParaRPr lang="en-US" altLang="zh-CN" sz="1400" b="1" dirty="0" smtClean="0">
              <a:latin typeface="微软雅黑" pitchFamily="34" charset="-122"/>
              <a:ea typeface="微软雅黑" pitchFamily="34" charset="-122"/>
            </a:endParaRPr>
          </a:p>
          <a:p>
            <a:pPr algn="ctr"/>
            <a:r>
              <a:rPr lang="en-US" altLang="zh-CN" sz="1400" b="1" dirty="0" smtClean="0">
                <a:latin typeface="微软雅黑" pitchFamily="34" charset="-122"/>
                <a:ea typeface="微软雅黑" pitchFamily="34" charset="-122"/>
              </a:rPr>
              <a:t>……….</a:t>
            </a:r>
          </a:p>
          <a:p>
            <a:pPr algn="ctr"/>
            <a:endParaRPr lang="zh-CN" altLang="en-US" sz="1400" b="1" dirty="0">
              <a:latin typeface="微软雅黑" pitchFamily="34" charset="-122"/>
              <a:ea typeface="微软雅黑" pitchFamily="34" charset="-122"/>
            </a:endParaRPr>
          </a:p>
        </p:txBody>
      </p:sp>
      <p:sp>
        <p:nvSpPr>
          <p:cNvPr id="130" name="圆角矩形 129"/>
          <p:cNvSpPr/>
          <p:nvPr/>
        </p:nvSpPr>
        <p:spPr>
          <a:xfrm>
            <a:off x="3739662" y="5371510"/>
            <a:ext cx="4954172" cy="532221"/>
          </a:xfrm>
          <a:prstGeom prst="roundRect">
            <a:avLst/>
          </a:prstGeom>
          <a:noFill/>
          <a:ln w="28575">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手机或微信端应用代替实体卡片</a:t>
            </a:r>
            <a:endParaRPr lang="zh-CN" altLang="en-US" sz="2000" dirty="0">
              <a:latin typeface="微软雅黑" pitchFamily="34" charset="-122"/>
              <a:ea typeface="微软雅黑" pitchFamily="34" charset="-122"/>
            </a:endParaRPr>
          </a:p>
        </p:txBody>
      </p:sp>
      <p:cxnSp>
        <p:nvCxnSpPr>
          <p:cNvPr id="131" name="直接箭头连接符 130"/>
          <p:cNvCxnSpPr/>
          <p:nvPr/>
        </p:nvCxnSpPr>
        <p:spPr>
          <a:xfrm rot="5400000">
            <a:off x="10203775" y="2438400"/>
            <a:ext cx="590843" cy="1588"/>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32" name="圆角矩形 131"/>
          <p:cNvSpPr/>
          <p:nvPr/>
        </p:nvSpPr>
        <p:spPr>
          <a:xfrm>
            <a:off x="9336259" y="2787747"/>
            <a:ext cx="2335237" cy="522849"/>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指纹识别、刷脸识别</a:t>
            </a:r>
            <a:endParaRPr lang="zh-CN" altLang="en-US" sz="1600" b="1" dirty="0">
              <a:latin typeface="微软雅黑" pitchFamily="34" charset="-122"/>
              <a:ea typeface="微软雅黑" pitchFamily="34" charset="-122"/>
            </a:endParaRPr>
          </a:p>
        </p:txBody>
      </p:sp>
      <p:cxnSp>
        <p:nvCxnSpPr>
          <p:cNvPr id="133" name="直接箭头连接符 132"/>
          <p:cNvCxnSpPr/>
          <p:nvPr/>
        </p:nvCxnSpPr>
        <p:spPr>
          <a:xfrm rot="16200000" flipH="1">
            <a:off x="10293659" y="3541166"/>
            <a:ext cx="437652" cy="1546"/>
          </a:xfrm>
          <a:prstGeom prst="straightConnector1">
            <a:avLst/>
          </a:prstGeom>
          <a:ln w="158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9823932" y="3774831"/>
            <a:ext cx="1406769" cy="151931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无预付费</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指纹或刷脸完成消费</a:t>
            </a:r>
            <a:endParaRPr lang="en-US" altLang="zh-CN" sz="1400" b="1" dirty="0" smtClean="0">
              <a:latin typeface="微软雅黑" pitchFamily="34" charset="-122"/>
              <a:ea typeface="微软雅黑" pitchFamily="34" charset="-122"/>
            </a:endParaRPr>
          </a:p>
          <a:p>
            <a:pPr algn="ctr"/>
            <a:r>
              <a:rPr lang="en-US" altLang="zh-CN"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135" name="圆角矩形 134"/>
          <p:cNvSpPr/>
          <p:nvPr/>
        </p:nvSpPr>
        <p:spPr>
          <a:xfrm>
            <a:off x="9465213" y="5385578"/>
            <a:ext cx="2236763" cy="532221"/>
          </a:xfrm>
          <a:prstGeom prst="roundRect">
            <a:avLst/>
          </a:prstGeom>
          <a:noFill/>
          <a:ln w="28575">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完全无卡化</a:t>
            </a:r>
            <a:endParaRPr lang="zh-CN" altLang="en-US" sz="2000" dirty="0">
              <a:latin typeface="微软雅黑" pitchFamily="34" charset="-122"/>
              <a:ea typeface="微软雅黑" pitchFamily="34" charset="-122"/>
            </a:endParaRPr>
          </a:p>
        </p:txBody>
      </p:sp>
      <p:sp>
        <p:nvSpPr>
          <p:cNvPr id="30" name="TextBox 29"/>
          <p:cNvSpPr txBox="1"/>
          <p:nvPr/>
        </p:nvSpPr>
        <p:spPr>
          <a:xfrm>
            <a:off x="759654" y="1125417"/>
            <a:ext cx="2039816" cy="369332"/>
          </a:xfrm>
          <a:prstGeom prst="rect">
            <a:avLst/>
          </a:prstGeom>
          <a:noFill/>
        </p:spPr>
        <p:txBody>
          <a:bodyPr wrap="square" rtlCol="0">
            <a:spAutoFit/>
          </a:bodyPr>
          <a:lstStyle/>
          <a:p>
            <a:pPr algn="ctr"/>
            <a:r>
              <a:rPr lang="zh-CN" altLang="en-US" sz="1800" b="1" dirty="0" smtClean="0">
                <a:solidFill>
                  <a:schemeClr val="bg1">
                    <a:lumMod val="95000"/>
                  </a:schemeClr>
                </a:solidFill>
                <a:latin typeface="微软雅黑" pitchFamily="34" charset="-122"/>
                <a:ea typeface="微软雅黑" pitchFamily="34" charset="-122"/>
              </a:rPr>
              <a:t>第一阶段</a:t>
            </a:r>
            <a:endParaRPr lang="zh-CN" altLang="en-US" sz="1800" b="1" dirty="0">
              <a:solidFill>
                <a:schemeClr val="bg1">
                  <a:lumMod val="95000"/>
                </a:schemeClr>
              </a:solidFill>
              <a:latin typeface="微软雅黑" pitchFamily="34" charset="-122"/>
              <a:ea typeface="微软雅黑" pitchFamily="34" charset="-122"/>
            </a:endParaRPr>
          </a:p>
        </p:txBody>
      </p:sp>
      <p:sp>
        <p:nvSpPr>
          <p:cNvPr id="31" name="TextBox 30"/>
          <p:cNvSpPr txBox="1"/>
          <p:nvPr/>
        </p:nvSpPr>
        <p:spPr>
          <a:xfrm>
            <a:off x="3711524" y="1123072"/>
            <a:ext cx="2039816" cy="369332"/>
          </a:xfrm>
          <a:prstGeom prst="rect">
            <a:avLst/>
          </a:prstGeom>
          <a:noFill/>
        </p:spPr>
        <p:txBody>
          <a:bodyPr wrap="square" rtlCol="0">
            <a:spAutoFit/>
          </a:bodyPr>
          <a:lstStyle/>
          <a:p>
            <a:pPr algn="ctr"/>
            <a:r>
              <a:rPr lang="zh-CN" altLang="en-US" sz="1800" b="1" dirty="0" smtClean="0">
                <a:solidFill>
                  <a:schemeClr val="bg1">
                    <a:lumMod val="95000"/>
                  </a:schemeClr>
                </a:solidFill>
                <a:latin typeface="微软雅黑" pitchFamily="34" charset="-122"/>
                <a:ea typeface="微软雅黑" pitchFamily="34" charset="-122"/>
              </a:rPr>
              <a:t>第二阶段</a:t>
            </a:r>
            <a:endParaRPr lang="zh-CN" altLang="en-US" sz="1800" b="1" dirty="0">
              <a:solidFill>
                <a:schemeClr val="bg1">
                  <a:lumMod val="95000"/>
                </a:schemeClr>
              </a:solidFill>
              <a:latin typeface="微软雅黑" pitchFamily="34" charset="-122"/>
              <a:ea typeface="微软雅黑" pitchFamily="34" charset="-122"/>
            </a:endParaRPr>
          </a:p>
        </p:txBody>
      </p:sp>
      <p:sp>
        <p:nvSpPr>
          <p:cNvPr id="32" name="TextBox 31"/>
          <p:cNvSpPr txBox="1"/>
          <p:nvPr/>
        </p:nvSpPr>
        <p:spPr>
          <a:xfrm>
            <a:off x="6621193" y="1134795"/>
            <a:ext cx="2039816" cy="369332"/>
          </a:xfrm>
          <a:prstGeom prst="rect">
            <a:avLst/>
          </a:prstGeom>
          <a:noFill/>
        </p:spPr>
        <p:txBody>
          <a:bodyPr wrap="square" rtlCol="0">
            <a:spAutoFit/>
          </a:bodyPr>
          <a:lstStyle/>
          <a:p>
            <a:pPr algn="ctr"/>
            <a:r>
              <a:rPr lang="zh-CN" altLang="en-US" sz="1800" b="1" dirty="0" smtClean="0">
                <a:solidFill>
                  <a:schemeClr val="bg1">
                    <a:lumMod val="95000"/>
                  </a:schemeClr>
                </a:solidFill>
                <a:latin typeface="微软雅黑" pitchFamily="34" charset="-122"/>
                <a:ea typeface="微软雅黑" pitchFamily="34" charset="-122"/>
              </a:rPr>
              <a:t>第三阶段</a:t>
            </a:r>
            <a:endParaRPr lang="zh-CN" altLang="en-US" sz="1800" b="1" dirty="0">
              <a:solidFill>
                <a:schemeClr val="bg1">
                  <a:lumMod val="95000"/>
                </a:schemeClr>
              </a:solidFill>
              <a:latin typeface="微软雅黑" pitchFamily="34" charset="-122"/>
              <a:ea typeface="微软雅黑" pitchFamily="34" charset="-122"/>
            </a:endParaRPr>
          </a:p>
        </p:txBody>
      </p:sp>
      <p:sp>
        <p:nvSpPr>
          <p:cNvPr id="33" name="TextBox 32"/>
          <p:cNvSpPr txBox="1"/>
          <p:nvPr/>
        </p:nvSpPr>
        <p:spPr>
          <a:xfrm>
            <a:off x="9474591" y="1146518"/>
            <a:ext cx="2039816" cy="369332"/>
          </a:xfrm>
          <a:prstGeom prst="rect">
            <a:avLst/>
          </a:prstGeom>
          <a:noFill/>
        </p:spPr>
        <p:txBody>
          <a:bodyPr wrap="square" rtlCol="0">
            <a:spAutoFit/>
          </a:bodyPr>
          <a:lstStyle/>
          <a:p>
            <a:pPr algn="ctr"/>
            <a:r>
              <a:rPr lang="zh-CN" altLang="en-US" sz="1800" b="1" dirty="0" smtClean="0">
                <a:solidFill>
                  <a:schemeClr val="bg1">
                    <a:lumMod val="95000"/>
                  </a:schemeClr>
                </a:solidFill>
                <a:latin typeface="微软雅黑" pitchFamily="34" charset="-122"/>
                <a:ea typeface="微软雅黑" pitchFamily="34" charset="-122"/>
              </a:rPr>
              <a:t>第四阶段</a:t>
            </a:r>
            <a:endParaRPr lang="zh-CN" altLang="en-US" sz="1800" b="1" dirty="0">
              <a:solidFill>
                <a:schemeClr val="bg1">
                  <a:lumMod val="95000"/>
                </a:schemeClr>
              </a:solidFill>
              <a:latin typeface="微软雅黑" pitchFamily="34" charset="-122"/>
              <a:ea typeface="微软雅黑" pitchFamily="34" charset="-122"/>
            </a:endParaRPr>
          </a:p>
        </p:txBody>
      </p:sp>
    </p:spTree>
    <p:extLst>
      <p:ext uri="{BB962C8B-B14F-4D97-AF65-F5344CB8AC3E}">
        <p14:creationId xmlns="" xmlns:p14="http://schemas.microsoft.com/office/powerpoint/2010/main" val="15352985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7410387" y="2465937"/>
            <a:ext cx="0" cy="358969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20" name="图片 19"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22" name="TextBox 21"/>
          <p:cNvSpPr txBox="1"/>
          <p:nvPr/>
        </p:nvSpPr>
        <p:spPr>
          <a:xfrm>
            <a:off x="8684527" y="4885899"/>
            <a:ext cx="3862317" cy="523220"/>
          </a:xfrm>
          <a:prstGeom prst="rect">
            <a:avLst/>
          </a:prstGeom>
          <a:noFill/>
        </p:spPr>
        <p:txBody>
          <a:bodyPr wrap="square" lIns="91436" tIns="45718" rIns="91436" bIns="45718" rtlCol="0">
            <a:spAutoFit/>
          </a:bodyPr>
          <a:lstStyle/>
          <a:p>
            <a:r>
              <a:rPr lang="zh-CN" altLang="en-US" sz="2800" dirty="0" smtClean="0">
                <a:solidFill>
                  <a:schemeClr val="bg1"/>
                </a:solidFill>
                <a:latin typeface="微软雅黑" pitchFamily="34" charset="-122"/>
                <a:ea typeface="微软雅黑" pitchFamily="34" charset="-122"/>
              </a:rPr>
              <a:t>生活更便捷</a:t>
            </a:r>
            <a:endParaRPr lang="zh-CN" altLang="en-US" sz="2800" dirty="0">
              <a:solidFill>
                <a:schemeClr val="bg1"/>
              </a:solidFill>
              <a:latin typeface="微软雅黑" pitchFamily="34" charset="-122"/>
              <a:ea typeface="微软雅黑" pitchFamily="34" charset="-122"/>
            </a:endParaRPr>
          </a:p>
        </p:txBody>
      </p:sp>
      <p:sp>
        <p:nvSpPr>
          <p:cNvPr id="23" name="TextBox 34"/>
          <p:cNvSpPr txBox="1"/>
          <p:nvPr/>
        </p:nvSpPr>
        <p:spPr>
          <a:xfrm>
            <a:off x="482463" y="4192011"/>
            <a:ext cx="6518823" cy="1754322"/>
          </a:xfrm>
          <a:prstGeom prst="rect">
            <a:avLst/>
          </a:prstGeom>
          <a:noFill/>
        </p:spPr>
        <p:txBody>
          <a:bodyPr wrap="square" lIns="91436" tIns="45718" rIns="91436" bIns="45718"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lnSpc>
                <a:spcPct val="150000"/>
              </a:lnSpc>
            </a:pPr>
            <a:r>
              <a:rPr lang="zh-CN" altLang="en-US" dirty="0" smtClean="0">
                <a:solidFill>
                  <a:schemeClr val="bg1"/>
                </a:solidFill>
                <a:latin typeface="微软雅黑" pitchFamily="34" charset="-122"/>
                <a:ea typeface="微软雅黑" pitchFamily="34" charset="-122"/>
              </a:rPr>
              <a:t>高速公路收费、停车场收费、油站加油</a:t>
            </a:r>
            <a:endParaRPr lang="en-US" altLang="zh-CN" dirty="0" smtClean="0">
              <a:solidFill>
                <a:schemeClr val="bg1"/>
              </a:solidFill>
              <a:latin typeface="微软雅黑" pitchFamily="34" charset="-122"/>
              <a:ea typeface="微软雅黑" pitchFamily="34" charset="-122"/>
            </a:endParaRPr>
          </a:p>
          <a:p>
            <a:pPr algn="ctr">
              <a:lnSpc>
                <a:spcPct val="150000"/>
              </a:lnSpc>
            </a:pPr>
            <a:r>
              <a:rPr lang="zh-CN" altLang="en-US" dirty="0" smtClean="0">
                <a:solidFill>
                  <a:schemeClr val="bg1"/>
                </a:solidFill>
                <a:latin typeface="微软雅黑" pitchFamily="34" charset="-122"/>
                <a:ea typeface="微软雅黑" pitchFamily="34" charset="-122"/>
              </a:rPr>
              <a:t>景点公园年票、体育健身场馆消费</a:t>
            </a:r>
            <a:endParaRPr lang="en-US" altLang="zh-CN" dirty="0" smtClean="0">
              <a:solidFill>
                <a:schemeClr val="bg1"/>
              </a:solidFill>
              <a:latin typeface="微软雅黑" pitchFamily="34" charset="-122"/>
              <a:ea typeface="微软雅黑" pitchFamily="34" charset="-122"/>
            </a:endParaRPr>
          </a:p>
          <a:p>
            <a:pPr algn="ctr">
              <a:lnSpc>
                <a:spcPct val="150000"/>
              </a:lnSpc>
            </a:pPr>
            <a:r>
              <a:rPr lang="zh-CN" altLang="en-US" dirty="0" smtClean="0">
                <a:solidFill>
                  <a:schemeClr val="bg1"/>
                </a:solidFill>
                <a:latin typeface="微软雅黑" pitchFamily="34" charset="-122"/>
                <a:ea typeface="微软雅黑" pitchFamily="34" charset="-122"/>
              </a:rPr>
              <a:t>共享单车出行</a:t>
            </a:r>
            <a:endParaRPr lang="en-US" altLang="zh-CN" dirty="0" smtClean="0">
              <a:solidFill>
                <a:schemeClr val="bg1"/>
              </a:solidFill>
              <a:latin typeface="微软雅黑" pitchFamily="34" charset="-122"/>
              <a:ea typeface="微软雅黑" pitchFamily="34" charset="-122"/>
            </a:endParaRPr>
          </a:p>
          <a:p>
            <a:pPr algn="ctr">
              <a:lnSpc>
                <a:spcPct val="150000"/>
              </a:lnSpc>
            </a:pPr>
            <a:r>
              <a:rPr lang="zh-CN" altLang="en-US" dirty="0" smtClean="0">
                <a:solidFill>
                  <a:schemeClr val="bg1"/>
                </a:solidFill>
                <a:latin typeface="微软雅黑" pitchFamily="34" charset="-122"/>
                <a:ea typeface="微软雅黑" pitchFamily="34" charset="-122"/>
              </a:rPr>
              <a:t>门禁管理</a:t>
            </a:r>
            <a:endParaRPr lang="en-US" altLang="zh-CN" dirty="0" smtClean="0">
              <a:solidFill>
                <a:schemeClr val="bg1"/>
              </a:solidFill>
              <a:latin typeface="微软雅黑" pitchFamily="34" charset="-122"/>
              <a:ea typeface="微软雅黑" pitchFamily="34" charset="-122"/>
            </a:endParaRPr>
          </a:p>
        </p:txBody>
      </p:sp>
      <p:sp>
        <p:nvSpPr>
          <p:cNvPr id="12" name="KSO_Shape"/>
          <p:cNvSpPr>
            <a:spLocks/>
          </p:cNvSpPr>
          <p:nvPr/>
        </p:nvSpPr>
        <p:spPr bwMode="auto">
          <a:xfrm>
            <a:off x="710324" y="2947918"/>
            <a:ext cx="1063885" cy="719351"/>
          </a:xfrm>
          <a:custGeom>
            <a:avLst/>
            <a:gdLst>
              <a:gd name="T0" fmla="*/ 1476105 w 3431"/>
              <a:gd name="T1" fmla="*/ 1080647 h 2471"/>
              <a:gd name="T2" fmla="*/ 684266 w 3431"/>
              <a:gd name="T3" fmla="*/ 1296881 h 2471"/>
              <a:gd name="T4" fmla="*/ 359974 w 3431"/>
              <a:gd name="T5" fmla="*/ 1080647 h 2471"/>
              <a:gd name="T6" fmla="*/ 359974 w 3431"/>
              <a:gd name="T7" fmla="*/ 720606 h 2471"/>
              <a:gd name="T8" fmla="*/ 414023 w 3431"/>
              <a:gd name="T9" fmla="*/ 576800 h 2471"/>
              <a:gd name="T10" fmla="*/ 414023 w 3431"/>
              <a:gd name="T11" fmla="*/ 468683 h 2471"/>
              <a:gd name="T12" fmla="*/ 544684 w 3431"/>
              <a:gd name="T13" fmla="*/ 473931 h 2471"/>
              <a:gd name="T14" fmla="*/ 1476105 w 3431"/>
              <a:gd name="T15" fmla="*/ 288137 h 2471"/>
              <a:gd name="T16" fmla="*/ 1638251 w 3431"/>
              <a:gd name="T17" fmla="*/ 468683 h 2471"/>
              <a:gd name="T18" fmla="*/ 1800397 w 3431"/>
              <a:gd name="T19" fmla="*/ 522741 h 2471"/>
              <a:gd name="T20" fmla="*/ 1692300 w 3431"/>
              <a:gd name="T21" fmla="*/ 576800 h 2471"/>
              <a:gd name="T22" fmla="*/ 1800397 w 3431"/>
              <a:gd name="T23" fmla="*/ 900626 h 2471"/>
              <a:gd name="T24" fmla="*/ 1800397 w 3431"/>
              <a:gd name="T25" fmla="*/ 1296881 h 2471"/>
              <a:gd name="T26" fmla="*/ 504279 w 3431"/>
              <a:gd name="T27" fmla="*/ 720606 h 2471"/>
              <a:gd name="T28" fmla="*/ 684266 w 3431"/>
              <a:gd name="T29" fmla="*/ 792509 h 2471"/>
              <a:gd name="T30" fmla="*/ 684266 w 3431"/>
              <a:gd name="T31" fmla="*/ 648703 h 2471"/>
              <a:gd name="T32" fmla="*/ 504279 w 3431"/>
              <a:gd name="T33" fmla="*/ 720606 h 2471"/>
              <a:gd name="T34" fmla="*/ 728870 w 3431"/>
              <a:gd name="T35" fmla="*/ 360565 h 2471"/>
              <a:gd name="T36" fmla="*/ 1586826 w 3431"/>
              <a:gd name="T37" fmla="*/ 576800 h 2471"/>
              <a:gd name="T38" fmla="*/ 1584202 w 3431"/>
              <a:gd name="T39" fmla="*/ 648703 h 2471"/>
              <a:gd name="T40" fmla="*/ 1404215 w 3431"/>
              <a:gd name="T41" fmla="*/ 720606 h 2471"/>
              <a:gd name="T42" fmla="*/ 1584202 w 3431"/>
              <a:gd name="T43" fmla="*/ 792509 h 2471"/>
              <a:gd name="T44" fmla="*/ 1584202 w 3431"/>
              <a:gd name="T45" fmla="*/ 648703 h 2471"/>
              <a:gd name="T46" fmla="*/ 913055 w 3431"/>
              <a:gd name="T47" fmla="*/ 197865 h 2471"/>
              <a:gd name="T48" fmla="*/ 856907 w 3431"/>
              <a:gd name="T49" fmla="*/ 250874 h 2471"/>
              <a:gd name="T50" fmla="*/ 765077 w 3431"/>
              <a:gd name="T51" fmla="*/ 247200 h 2471"/>
              <a:gd name="T52" fmla="*/ 643336 w 3431"/>
              <a:gd name="T53" fmla="*/ 250874 h 2471"/>
              <a:gd name="T54" fmla="*/ 469121 w 3431"/>
              <a:gd name="T55" fmla="*/ 430894 h 2471"/>
              <a:gd name="T56" fmla="*/ 283887 w 3431"/>
              <a:gd name="T57" fmla="*/ 502272 h 2471"/>
              <a:gd name="T58" fmla="*/ 213046 w 3431"/>
              <a:gd name="T59" fmla="*/ 543210 h 2471"/>
              <a:gd name="T60" fmla="*/ 0 w 3431"/>
              <a:gd name="T61" fmla="*/ 682293 h 2471"/>
              <a:gd name="T62" fmla="*/ 0 w 3431"/>
              <a:gd name="T63" fmla="*/ 419872 h 2471"/>
              <a:gd name="T64" fmla="*/ 73989 w 3431"/>
              <a:gd name="T65" fmla="*/ 197865 h 2471"/>
              <a:gd name="T66" fmla="*/ 0 w 3431"/>
              <a:gd name="T67" fmla="*/ 160601 h 2471"/>
              <a:gd name="T68" fmla="*/ 110721 w 3431"/>
              <a:gd name="T69" fmla="*/ 123338 h 2471"/>
              <a:gd name="T70" fmla="*/ 221967 w 3431"/>
              <a:gd name="T71" fmla="*/ 0 h 2471"/>
              <a:gd name="T72" fmla="*/ 860056 w 3431"/>
              <a:gd name="T73" fmla="*/ 127536 h 2471"/>
              <a:gd name="T74" fmla="*/ 949787 w 3431"/>
              <a:gd name="T75" fmla="*/ 123338 h 2471"/>
              <a:gd name="T76" fmla="*/ 949787 w 3431"/>
              <a:gd name="T77" fmla="*/ 197865 h 2471"/>
              <a:gd name="T78" fmla="*/ 147978 w 3431"/>
              <a:gd name="T79" fmla="*/ 345870 h 2471"/>
              <a:gd name="T80" fmla="*/ 271293 w 3431"/>
              <a:gd name="T81" fmla="*/ 296535 h 2471"/>
              <a:gd name="T82" fmla="*/ 147978 w 3431"/>
              <a:gd name="T83" fmla="*/ 247200 h 2471"/>
              <a:gd name="T84" fmla="*/ 729394 w 3431"/>
              <a:gd name="T85" fmla="*/ 70329 h 2471"/>
              <a:gd name="T86" fmla="*/ 165819 w 3431"/>
              <a:gd name="T87" fmla="*/ 182645 h 2471"/>
              <a:gd name="T88" fmla="*/ 729394 w 3431"/>
              <a:gd name="T89" fmla="*/ 70329 h 24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431" h="2471">
                <a:moveTo>
                  <a:pt x="2813" y="2471"/>
                </a:moveTo>
                <a:cubicBezTo>
                  <a:pt x="2813" y="2059"/>
                  <a:pt x="2813" y="2059"/>
                  <a:pt x="2813" y="2059"/>
                </a:cubicBezTo>
                <a:cubicBezTo>
                  <a:pt x="1304" y="2059"/>
                  <a:pt x="1304" y="2059"/>
                  <a:pt x="1304" y="2059"/>
                </a:cubicBezTo>
                <a:cubicBezTo>
                  <a:pt x="1304" y="2471"/>
                  <a:pt x="1304" y="2471"/>
                  <a:pt x="1304" y="2471"/>
                </a:cubicBezTo>
                <a:cubicBezTo>
                  <a:pt x="686" y="2471"/>
                  <a:pt x="686" y="2471"/>
                  <a:pt x="686" y="2471"/>
                </a:cubicBezTo>
                <a:cubicBezTo>
                  <a:pt x="686" y="2059"/>
                  <a:pt x="686" y="2059"/>
                  <a:pt x="686" y="2059"/>
                </a:cubicBezTo>
                <a:cubicBezTo>
                  <a:pt x="686" y="1716"/>
                  <a:pt x="686" y="1716"/>
                  <a:pt x="686" y="1716"/>
                </a:cubicBezTo>
                <a:cubicBezTo>
                  <a:pt x="686" y="1373"/>
                  <a:pt x="686" y="1373"/>
                  <a:pt x="686" y="1373"/>
                </a:cubicBezTo>
                <a:cubicBezTo>
                  <a:pt x="892" y="1099"/>
                  <a:pt x="892" y="1099"/>
                  <a:pt x="892" y="1099"/>
                </a:cubicBezTo>
                <a:cubicBezTo>
                  <a:pt x="789" y="1099"/>
                  <a:pt x="789" y="1099"/>
                  <a:pt x="789" y="1099"/>
                </a:cubicBezTo>
                <a:cubicBezTo>
                  <a:pt x="732" y="1099"/>
                  <a:pt x="686" y="1052"/>
                  <a:pt x="686" y="996"/>
                </a:cubicBezTo>
                <a:cubicBezTo>
                  <a:pt x="686" y="939"/>
                  <a:pt x="732" y="893"/>
                  <a:pt x="789" y="893"/>
                </a:cubicBezTo>
                <a:cubicBezTo>
                  <a:pt x="995" y="893"/>
                  <a:pt x="995" y="893"/>
                  <a:pt x="995" y="893"/>
                </a:cubicBezTo>
                <a:cubicBezTo>
                  <a:pt x="1011" y="893"/>
                  <a:pt x="1025" y="897"/>
                  <a:pt x="1038" y="903"/>
                </a:cubicBezTo>
                <a:cubicBezTo>
                  <a:pt x="1304" y="549"/>
                  <a:pt x="1304" y="549"/>
                  <a:pt x="1304" y="549"/>
                </a:cubicBezTo>
                <a:cubicBezTo>
                  <a:pt x="2813" y="549"/>
                  <a:pt x="2813" y="549"/>
                  <a:pt x="2813" y="549"/>
                </a:cubicBezTo>
                <a:cubicBezTo>
                  <a:pt x="3079" y="903"/>
                  <a:pt x="3079" y="903"/>
                  <a:pt x="3079" y="903"/>
                </a:cubicBezTo>
                <a:cubicBezTo>
                  <a:pt x="3092" y="897"/>
                  <a:pt x="3106" y="893"/>
                  <a:pt x="3122" y="893"/>
                </a:cubicBezTo>
                <a:cubicBezTo>
                  <a:pt x="3328" y="893"/>
                  <a:pt x="3328" y="893"/>
                  <a:pt x="3328" y="893"/>
                </a:cubicBezTo>
                <a:cubicBezTo>
                  <a:pt x="3385" y="893"/>
                  <a:pt x="3431" y="939"/>
                  <a:pt x="3431" y="996"/>
                </a:cubicBezTo>
                <a:cubicBezTo>
                  <a:pt x="3431" y="1052"/>
                  <a:pt x="3385" y="1099"/>
                  <a:pt x="3328" y="1099"/>
                </a:cubicBezTo>
                <a:cubicBezTo>
                  <a:pt x="3225" y="1099"/>
                  <a:pt x="3225" y="1099"/>
                  <a:pt x="3225" y="1099"/>
                </a:cubicBezTo>
                <a:cubicBezTo>
                  <a:pt x="3431" y="1373"/>
                  <a:pt x="3431" y="1373"/>
                  <a:pt x="3431" y="1373"/>
                </a:cubicBezTo>
                <a:cubicBezTo>
                  <a:pt x="3431" y="1716"/>
                  <a:pt x="3431" y="1716"/>
                  <a:pt x="3431" y="1716"/>
                </a:cubicBezTo>
                <a:cubicBezTo>
                  <a:pt x="3431" y="2059"/>
                  <a:pt x="3431" y="2059"/>
                  <a:pt x="3431" y="2059"/>
                </a:cubicBezTo>
                <a:cubicBezTo>
                  <a:pt x="3431" y="2471"/>
                  <a:pt x="3431" y="2471"/>
                  <a:pt x="3431" y="2471"/>
                </a:cubicBezTo>
                <a:lnTo>
                  <a:pt x="2813" y="2471"/>
                </a:lnTo>
                <a:close/>
                <a:moveTo>
                  <a:pt x="961" y="1373"/>
                </a:moveTo>
                <a:cubicBezTo>
                  <a:pt x="961" y="1449"/>
                  <a:pt x="1022" y="1510"/>
                  <a:pt x="1098" y="1510"/>
                </a:cubicBezTo>
                <a:cubicBezTo>
                  <a:pt x="1304" y="1510"/>
                  <a:pt x="1304" y="1510"/>
                  <a:pt x="1304" y="1510"/>
                </a:cubicBezTo>
                <a:cubicBezTo>
                  <a:pt x="1379" y="1510"/>
                  <a:pt x="1441" y="1449"/>
                  <a:pt x="1441" y="1373"/>
                </a:cubicBezTo>
                <a:cubicBezTo>
                  <a:pt x="1441" y="1297"/>
                  <a:pt x="1379" y="1236"/>
                  <a:pt x="1304" y="1236"/>
                </a:cubicBezTo>
                <a:cubicBezTo>
                  <a:pt x="1098" y="1236"/>
                  <a:pt x="1098" y="1236"/>
                  <a:pt x="1098" y="1236"/>
                </a:cubicBezTo>
                <a:cubicBezTo>
                  <a:pt x="1022" y="1236"/>
                  <a:pt x="961" y="1297"/>
                  <a:pt x="961" y="1373"/>
                </a:cubicBezTo>
                <a:close/>
                <a:moveTo>
                  <a:pt x="2715" y="687"/>
                </a:moveTo>
                <a:cubicBezTo>
                  <a:pt x="1389" y="687"/>
                  <a:pt x="1389" y="687"/>
                  <a:pt x="1389" y="687"/>
                </a:cubicBezTo>
                <a:cubicBezTo>
                  <a:pt x="1081" y="1099"/>
                  <a:pt x="1081" y="1099"/>
                  <a:pt x="1081" y="1099"/>
                </a:cubicBezTo>
                <a:cubicBezTo>
                  <a:pt x="3024" y="1099"/>
                  <a:pt x="3024" y="1099"/>
                  <a:pt x="3024" y="1099"/>
                </a:cubicBezTo>
                <a:lnTo>
                  <a:pt x="2715" y="687"/>
                </a:lnTo>
                <a:close/>
                <a:moveTo>
                  <a:pt x="3019" y="1236"/>
                </a:moveTo>
                <a:cubicBezTo>
                  <a:pt x="2813" y="1236"/>
                  <a:pt x="2813" y="1236"/>
                  <a:pt x="2813" y="1236"/>
                </a:cubicBezTo>
                <a:cubicBezTo>
                  <a:pt x="2738" y="1236"/>
                  <a:pt x="2676" y="1297"/>
                  <a:pt x="2676" y="1373"/>
                </a:cubicBezTo>
                <a:cubicBezTo>
                  <a:pt x="2676" y="1449"/>
                  <a:pt x="2738" y="1510"/>
                  <a:pt x="2813" y="1510"/>
                </a:cubicBezTo>
                <a:cubicBezTo>
                  <a:pt x="3019" y="1510"/>
                  <a:pt x="3019" y="1510"/>
                  <a:pt x="3019" y="1510"/>
                </a:cubicBezTo>
                <a:cubicBezTo>
                  <a:pt x="3095" y="1510"/>
                  <a:pt x="3157" y="1449"/>
                  <a:pt x="3157" y="1373"/>
                </a:cubicBezTo>
                <a:cubicBezTo>
                  <a:pt x="3157" y="1297"/>
                  <a:pt x="3095" y="1236"/>
                  <a:pt x="3019" y="1236"/>
                </a:cubicBezTo>
                <a:close/>
                <a:moveTo>
                  <a:pt x="1810" y="377"/>
                </a:moveTo>
                <a:cubicBezTo>
                  <a:pt x="1740" y="377"/>
                  <a:pt x="1740" y="377"/>
                  <a:pt x="1740" y="377"/>
                </a:cubicBezTo>
                <a:cubicBezTo>
                  <a:pt x="1816" y="478"/>
                  <a:pt x="1816" y="478"/>
                  <a:pt x="1816" y="478"/>
                </a:cubicBezTo>
                <a:cubicBezTo>
                  <a:pt x="1633" y="478"/>
                  <a:pt x="1633" y="478"/>
                  <a:pt x="1633" y="478"/>
                </a:cubicBezTo>
                <a:cubicBezTo>
                  <a:pt x="1623" y="473"/>
                  <a:pt x="1611" y="471"/>
                  <a:pt x="1599" y="471"/>
                </a:cubicBezTo>
                <a:cubicBezTo>
                  <a:pt x="1458" y="471"/>
                  <a:pt x="1458" y="471"/>
                  <a:pt x="1458" y="471"/>
                </a:cubicBezTo>
                <a:cubicBezTo>
                  <a:pt x="1445" y="471"/>
                  <a:pt x="1434" y="473"/>
                  <a:pt x="1423" y="478"/>
                </a:cubicBezTo>
                <a:cubicBezTo>
                  <a:pt x="1226" y="478"/>
                  <a:pt x="1226" y="478"/>
                  <a:pt x="1226" y="478"/>
                </a:cubicBezTo>
                <a:cubicBezTo>
                  <a:pt x="941" y="832"/>
                  <a:pt x="941" y="832"/>
                  <a:pt x="941" y="832"/>
                </a:cubicBezTo>
                <a:cubicBezTo>
                  <a:pt x="927" y="825"/>
                  <a:pt x="911" y="821"/>
                  <a:pt x="894" y="821"/>
                </a:cubicBezTo>
                <a:cubicBezTo>
                  <a:pt x="673" y="821"/>
                  <a:pt x="673" y="821"/>
                  <a:pt x="673" y="821"/>
                </a:cubicBezTo>
                <a:cubicBezTo>
                  <a:pt x="612" y="821"/>
                  <a:pt x="541" y="896"/>
                  <a:pt x="541" y="957"/>
                </a:cubicBezTo>
                <a:cubicBezTo>
                  <a:pt x="541" y="982"/>
                  <a:pt x="551" y="1010"/>
                  <a:pt x="567" y="1035"/>
                </a:cubicBezTo>
                <a:cubicBezTo>
                  <a:pt x="406" y="1035"/>
                  <a:pt x="406" y="1035"/>
                  <a:pt x="406" y="1035"/>
                </a:cubicBezTo>
                <a:cubicBezTo>
                  <a:pt x="406" y="1300"/>
                  <a:pt x="406" y="1300"/>
                  <a:pt x="406" y="1300"/>
                </a:cubicBezTo>
                <a:cubicBezTo>
                  <a:pt x="0" y="1300"/>
                  <a:pt x="0" y="1300"/>
                  <a:pt x="0" y="1300"/>
                </a:cubicBezTo>
                <a:cubicBezTo>
                  <a:pt x="0" y="1035"/>
                  <a:pt x="0" y="1035"/>
                  <a:pt x="0" y="1035"/>
                </a:cubicBezTo>
                <a:cubicBezTo>
                  <a:pt x="0" y="800"/>
                  <a:pt x="0" y="800"/>
                  <a:pt x="0" y="800"/>
                </a:cubicBezTo>
                <a:cubicBezTo>
                  <a:pt x="0" y="565"/>
                  <a:pt x="0" y="565"/>
                  <a:pt x="0" y="565"/>
                </a:cubicBezTo>
                <a:cubicBezTo>
                  <a:pt x="141" y="377"/>
                  <a:pt x="141" y="377"/>
                  <a:pt x="141" y="377"/>
                </a:cubicBezTo>
                <a:cubicBezTo>
                  <a:pt x="70" y="377"/>
                  <a:pt x="70" y="377"/>
                  <a:pt x="70" y="377"/>
                </a:cubicBezTo>
                <a:cubicBezTo>
                  <a:pt x="31" y="377"/>
                  <a:pt x="0" y="345"/>
                  <a:pt x="0" y="306"/>
                </a:cubicBezTo>
                <a:cubicBezTo>
                  <a:pt x="0" y="267"/>
                  <a:pt x="31" y="235"/>
                  <a:pt x="70" y="235"/>
                </a:cubicBezTo>
                <a:cubicBezTo>
                  <a:pt x="211" y="235"/>
                  <a:pt x="211" y="235"/>
                  <a:pt x="211" y="235"/>
                </a:cubicBezTo>
                <a:cubicBezTo>
                  <a:pt x="222" y="235"/>
                  <a:pt x="232" y="238"/>
                  <a:pt x="241" y="243"/>
                </a:cubicBezTo>
                <a:cubicBezTo>
                  <a:pt x="423" y="0"/>
                  <a:pt x="423" y="0"/>
                  <a:pt x="423" y="0"/>
                </a:cubicBezTo>
                <a:cubicBezTo>
                  <a:pt x="1458" y="0"/>
                  <a:pt x="1458" y="0"/>
                  <a:pt x="1458" y="0"/>
                </a:cubicBezTo>
                <a:cubicBezTo>
                  <a:pt x="1639" y="243"/>
                  <a:pt x="1639" y="243"/>
                  <a:pt x="1639" y="243"/>
                </a:cubicBezTo>
                <a:cubicBezTo>
                  <a:pt x="1649" y="238"/>
                  <a:pt x="1658" y="235"/>
                  <a:pt x="1669" y="235"/>
                </a:cubicBezTo>
                <a:cubicBezTo>
                  <a:pt x="1810" y="235"/>
                  <a:pt x="1810" y="235"/>
                  <a:pt x="1810" y="235"/>
                </a:cubicBezTo>
                <a:cubicBezTo>
                  <a:pt x="1849" y="235"/>
                  <a:pt x="1881" y="267"/>
                  <a:pt x="1881" y="306"/>
                </a:cubicBezTo>
                <a:cubicBezTo>
                  <a:pt x="1881" y="345"/>
                  <a:pt x="1849" y="377"/>
                  <a:pt x="1810" y="377"/>
                </a:cubicBezTo>
                <a:close/>
                <a:moveTo>
                  <a:pt x="188" y="565"/>
                </a:moveTo>
                <a:cubicBezTo>
                  <a:pt x="188" y="617"/>
                  <a:pt x="230" y="659"/>
                  <a:pt x="282" y="659"/>
                </a:cubicBezTo>
                <a:cubicBezTo>
                  <a:pt x="423" y="659"/>
                  <a:pt x="423" y="659"/>
                  <a:pt x="423" y="659"/>
                </a:cubicBezTo>
                <a:cubicBezTo>
                  <a:pt x="475" y="659"/>
                  <a:pt x="517" y="617"/>
                  <a:pt x="517" y="565"/>
                </a:cubicBezTo>
                <a:cubicBezTo>
                  <a:pt x="517" y="513"/>
                  <a:pt x="475" y="471"/>
                  <a:pt x="423" y="471"/>
                </a:cubicBezTo>
                <a:cubicBezTo>
                  <a:pt x="282" y="471"/>
                  <a:pt x="282" y="471"/>
                  <a:pt x="282" y="471"/>
                </a:cubicBezTo>
                <a:cubicBezTo>
                  <a:pt x="230" y="471"/>
                  <a:pt x="188" y="513"/>
                  <a:pt x="188" y="565"/>
                </a:cubicBezTo>
                <a:close/>
                <a:moveTo>
                  <a:pt x="1390" y="134"/>
                </a:moveTo>
                <a:cubicBezTo>
                  <a:pt x="482" y="134"/>
                  <a:pt x="482" y="134"/>
                  <a:pt x="482" y="134"/>
                </a:cubicBezTo>
                <a:cubicBezTo>
                  <a:pt x="316" y="348"/>
                  <a:pt x="316" y="348"/>
                  <a:pt x="316" y="348"/>
                </a:cubicBezTo>
                <a:cubicBezTo>
                  <a:pt x="1567" y="348"/>
                  <a:pt x="1567" y="348"/>
                  <a:pt x="1567" y="348"/>
                </a:cubicBezTo>
                <a:lnTo>
                  <a:pt x="1390" y="134"/>
                </a:lnTo>
                <a:close/>
              </a:path>
            </a:pathLst>
          </a:custGeom>
          <a:solidFill>
            <a:srgbClr val="FF3300"/>
          </a:solidFill>
          <a:ln>
            <a:noFill/>
          </a:ln>
          <a:extLst>
            <a:ext uri="{91240B29-F687-4F45-9708-019B960494DF}">
              <a14:hiddenLine xmlns="" xmlns:a14="http://schemas.microsoft.com/office/drawing/2010/main" w="9525">
                <a:solidFill>
                  <a:srgbClr val="000000"/>
                </a:solidFill>
                <a:round/>
                <a:headEnd/>
                <a:tailEnd/>
              </a14:hiddenLine>
            </a:ext>
          </a:extLst>
        </p:spPr>
        <p:txBody>
          <a:bodyPr lIns="91436" tIns="45718" rIns="91436" bIns="45718"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 name="KSO_Shape"/>
          <p:cNvSpPr>
            <a:spLocks/>
          </p:cNvSpPr>
          <p:nvPr/>
        </p:nvSpPr>
        <p:spPr bwMode="auto">
          <a:xfrm>
            <a:off x="2636859" y="2784144"/>
            <a:ext cx="938852" cy="890163"/>
          </a:xfrm>
          <a:custGeom>
            <a:avLst/>
            <a:gdLst>
              <a:gd name="T0" fmla="*/ 1817186 w 4816"/>
              <a:gd name="T1" fmla="*/ 940731 h 4070"/>
              <a:gd name="T2" fmla="*/ 1839733 w 4816"/>
              <a:gd name="T3" fmla="*/ 747446 h 4070"/>
              <a:gd name="T4" fmla="*/ 1819955 w 4816"/>
              <a:gd name="T5" fmla="*/ 619380 h 4070"/>
              <a:gd name="T6" fmla="*/ 1713551 w 4816"/>
              <a:gd name="T7" fmla="*/ 508311 h 4070"/>
              <a:gd name="T8" fmla="*/ 1686257 w 4816"/>
              <a:gd name="T9" fmla="*/ 424515 h 4070"/>
              <a:gd name="T10" fmla="*/ 1429937 w 4816"/>
              <a:gd name="T11" fmla="*/ 269571 h 4070"/>
              <a:gd name="T12" fmla="*/ 1321950 w 4816"/>
              <a:gd name="T13" fmla="*/ 255341 h 4070"/>
              <a:gd name="T14" fmla="*/ 1240465 w 4816"/>
              <a:gd name="T15" fmla="*/ 279057 h 4070"/>
              <a:gd name="T16" fmla="*/ 1218314 w 4816"/>
              <a:gd name="T17" fmla="*/ 344276 h 4070"/>
              <a:gd name="T18" fmla="*/ 1248376 w 4816"/>
              <a:gd name="T19" fmla="*/ 387360 h 4070"/>
              <a:gd name="T20" fmla="*/ 1335399 w 4816"/>
              <a:gd name="T21" fmla="*/ 418981 h 4070"/>
              <a:gd name="T22" fmla="*/ 1463559 w 4816"/>
              <a:gd name="T23" fmla="*/ 518588 h 4070"/>
              <a:gd name="T24" fmla="*/ 1537132 w 4816"/>
              <a:gd name="T25" fmla="*/ 584202 h 4070"/>
              <a:gd name="T26" fmla="*/ 1607937 w 4816"/>
              <a:gd name="T27" fmla="*/ 607127 h 4070"/>
              <a:gd name="T28" fmla="*/ 1687839 w 4816"/>
              <a:gd name="T29" fmla="*/ 658907 h 4070"/>
              <a:gd name="T30" fmla="*/ 1706826 w 4816"/>
              <a:gd name="T31" fmla="*/ 732031 h 4070"/>
              <a:gd name="T32" fmla="*/ 1683488 w 4816"/>
              <a:gd name="T33" fmla="*/ 924525 h 4070"/>
              <a:gd name="T34" fmla="*/ 1700893 w 4816"/>
              <a:gd name="T35" fmla="*/ 1084212 h 4070"/>
              <a:gd name="T36" fmla="*/ 1761809 w 4816"/>
              <a:gd name="T37" fmla="*/ 1251014 h 4070"/>
              <a:gd name="T38" fmla="*/ 1768533 w 4816"/>
              <a:gd name="T39" fmla="*/ 1352597 h 4070"/>
              <a:gd name="T40" fmla="*/ 1730164 w 4816"/>
              <a:gd name="T41" fmla="*/ 1424140 h 4070"/>
              <a:gd name="T42" fmla="*/ 1657382 w 4816"/>
              <a:gd name="T43" fmla="*/ 1465643 h 4070"/>
              <a:gd name="T44" fmla="*/ 1573524 w 4816"/>
              <a:gd name="T45" fmla="*/ 1464062 h 4070"/>
              <a:gd name="T46" fmla="*/ 1472657 w 4816"/>
              <a:gd name="T47" fmla="*/ 1409120 h 4070"/>
              <a:gd name="T48" fmla="*/ 1429937 w 4816"/>
              <a:gd name="T49" fmla="*/ 1322557 h 4070"/>
              <a:gd name="T50" fmla="*/ 1423608 w 4816"/>
              <a:gd name="T51" fmla="*/ 1115043 h 4070"/>
              <a:gd name="T52" fmla="*/ 1414114 w 4816"/>
              <a:gd name="T53" fmla="*/ 880651 h 4070"/>
              <a:gd name="T54" fmla="*/ 1342123 w 4816"/>
              <a:gd name="T55" fmla="*/ 747051 h 4070"/>
              <a:gd name="T56" fmla="*/ 1231367 w 4816"/>
              <a:gd name="T57" fmla="*/ 683018 h 4070"/>
              <a:gd name="T58" fmla="*/ 1073145 w 4816"/>
              <a:gd name="T59" fmla="*/ 60080 h 4070"/>
              <a:gd name="T60" fmla="*/ 1032402 w 4816"/>
              <a:gd name="T61" fmla="*/ 5534 h 4070"/>
              <a:gd name="T62" fmla="*/ 169694 w 4816"/>
              <a:gd name="T63" fmla="*/ 8301 h 4070"/>
              <a:gd name="T64" fmla="*/ 134489 w 4816"/>
              <a:gd name="T65" fmla="*/ 67195 h 4070"/>
              <a:gd name="T66" fmla="*/ 21360 w 4816"/>
              <a:gd name="T67" fmla="*/ 1490940 h 4070"/>
              <a:gd name="T68" fmla="*/ 396 w 4816"/>
              <a:gd name="T69" fmla="*/ 1535605 h 4070"/>
              <a:gd name="T70" fmla="*/ 1207634 w 4816"/>
              <a:gd name="T71" fmla="*/ 1541534 h 4070"/>
              <a:gd name="T72" fmla="*/ 1182714 w 4816"/>
              <a:gd name="T73" fmla="*/ 1487778 h 4070"/>
              <a:gd name="T74" fmla="*/ 1073540 w 4816"/>
              <a:gd name="T75" fmla="*/ 804365 h 4070"/>
              <a:gd name="T76" fmla="*/ 1223852 w 4816"/>
              <a:gd name="T77" fmla="*/ 824523 h 4070"/>
              <a:gd name="T78" fmla="*/ 1272110 w 4816"/>
              <a:gd name="T79" fmla="*/ 877884 h 4070"/>
              <a:gd name="T80" fmla="*/ 1292283 w 4816"/>
              <a:gd name="T81" fmla="*/ 990930 h 4070"/>
              <a:gd name="T82" fmla="*/ 1287141 w 4816"/>
              <a:gd name="T83" fmla="*/ 1258524 h 4070"/>
              <a:gd name="T84" fmla="*/ 1319181 w 4816"/>
              <a:gd name="T85" fmla="*/ 1416235 h 4070"/>
              <a:gd name="T86" fmla="*/ 1425586 w 4816"/>
              <a:gd name="T87" fmla="*/ 1543510 h 4070"/>
              <a:gd name="T88" fmla="*/ 1545044 w 4816"/>
              <a:gd name="T89" fmla="*/ 1595290 h 4070"/>
              <a:gd name="T90" fmla="*/ 1673995 w 4816"/>
              <a:gd name="T91" fmla="*/ 1598452 h 4070"/>
              <a:gd name="T92" fmla="*/ 1813231 w 4816"/>
              <a:gd name="T93" fmla="*/ 1530071 h 4070"/>
              <a:gd name="T94" fmla="*/ 1873751 w 4816"/>
              <a:gd name="T95" fmla="*/ 1454180 h 4070"/>
              <a:gd name="T96" fmla="*/ 1905000 w 4816"/>
              <a:gd name="T97" fmla="*/ 1319000 h 4070"/>
              <a:gd name="T98" fmla="*/ 1873751 w 4816"/>
              <a:gd name="T99" fmla="*/ 1155360 h 4070"/>
              <a:gd name="T100" fmla="*/ 1517750 w 4816"/>
              <a:gd name="T101" fmla="*/ 511473 h 4070"/>
              <a:gd name="T102" fmla="*/ 1500741 w 4816"/>
              <a:gd name="T103" fmla="*/ 481828 h 4070"/>
              <a:gd name="T104" fmla="*/ 1515377 w 4816"/>
              <a:gd name="T105" fmla="*/ 454160 h 4070"/>
              <a:gd name="T106" fmla="*/ 1547021 w 4816"/>
              <a:gd name="T107" fmla="*/ 450997 h 4070"/>
              <a:gd name="T108" fmla="*/ 1567195 w 4816"/>
              <a:gd name="T109" fmla="*/ 478666 h 4070"/>
              <a:gd name="T110" fmla="*/ 1555328 w 4816"/>
              <a:gd name="T111" fmla="*/ 507916 h 4070"/>
              <a:gd name="T112" fmla="*/ 270165 w 4816"/>
              <a:gd name="T113" fmla="*/ 187751 h 4070"/>
              <a:gd name="T114" fmla="*/ 315654 w 4816"/>
              <a:gd name="T115" fmla="*/ 137157 h 4070"/>
              <a:gd name="T116" fmla="*/ 909780 w 4816"/>
              <a:gd name="T117" fmla="*/ 145853 h 4070"/>
              <a:gd name="T118" fmla="*/ 939447 w 4816"/>
              <a:gd name="T119" fmla="*/ 603175 h 4070"/>
              <a:gd name="T120" fmla="*/ 909780 w 4816"/>
              <a:gd name="T121" fmla="*/ 658907 h 4070"/>
              <a:gd name="T122" fmla="*/ 315654 w 4816"/>
              <a:gd name="T123" fmla="*/ 667603 h 4070"/>
              <a:gd name="T124" fmla="*/ 270165 w 4816"/>
              <a:gd name="T125" fmla="*/ 616614 h 40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816" h="4070">
                <a:moveTo>
                  <a:pt x="4650" y="2711"/>
                </a:moveTo>
                <a:lnTo>
                  <a:pt x="4650" y="2711"/>
                </a:lnTo>
                <a:lnTo>
                  <a:pt x="4634" y="2673"/>
                </a:lnTo>
                <a:lnTo>
                  <a:pt x="4622" y="2637"/>
                </a:lnTo>
                <a:lnTo>
                  <a:pt x="4612" y="2601"/>
                </a:lnTo>
                <a:lnTo>
                  <a:pt x="4605" y="2565"/>
                </a:lnTo>
                <a:lnTo>
                  <a:pt x="4599" y="2527"/>
                </a:lnTo>
                <a:lnTo>
                  <a:pt x="4596" y="2491"/>
                </a:lnTo>
                <a:lnTo>
                  <a:pt x="4594" y="2454"/>
                </a:lnTo>
                <a:lnTo>
                  <a:pt x="4593" y="2417"/>
                </a:lnTo>
                <a:lnTo>
                  <a:pt x="4594" y="2380"/>
                </a:lnTo>
                <a:lnTo>
                  <a:pt x="4596" y="2343"/>
                </a:lnTo>
                <a:lnTo>
                  <a:pt x="4599" y="2306"/>
                </a:lnTo>
                <a:lnTo>
                  <a:pt x="4602" y="2270"/>
                </a:lnTo>
                <a:lnTo>
                  <a:pt x="4612" y="2196"/>
                </a:lnTo>
                <a:lnTo>
                  <a:pt x="4623" y="2124"/>
                </a:lnTo>
                <a:lnTo>
                  <a:pt x="4632" y="2067"/>
                </a:lnTo>
                <a:lnTo>
                  <a:pt x="4640" y="2010"/>
                </a:lnTo>
                <a:lnTo>
                  <a:pt x="4646" y="1950"/>
                </a:lnTo>
                <a:lnTo>
                  <a:pt x="4649" y="1921"/>
                </a:lnTo>
                <a:lnTo>
                  <a:pt x="4651" y="1891"/>
                </a:lnTo>
                <a:lnTo>
                  <a:pt x="4652" y="1861"/>
                </a:lnTo>
                <a:lnTo>
                  <a:pt x="4653" y="1830"/>
                </a:lnTo>
                <a:lnTo>
                  <a:pt x="4652" y="1801"/>
                </a:lnTo>
                <a:lnTo>
                  <a:pt x="4651" y="1771"/>
                </a:lnTo>
                <a:lnTo>
                  <a:pt x="4648" y="1741"/>
                </a:lnTo>
                <a:lnTo>
                  <a:pt x="4643" y="1712"/>
                </a:lnTo>
                <a:lnTo>
                  <a:pt x="4639" y="1682"/>
                </a:lnTo>
                <a:lnTo>
                  <a:pt x="4632" y="1652"/>
                </a:lnTo>
                <a:lnTo>
                  <a:pt x="4623" y="1624"/>
                </a:lnTo>
                <a:lnTo>
                  <a:pt x="4613" y="1595"/>
                </a:lnTo>
                <a:lnTo>
                  <a:pt x="4601" y="1567"/>
                </a:lnTo>
                <a:lnTo>
                  <a:pt x="4588" y="1538"/>
                </a:lnTo>
                <a:lnTo>
                  <a:pt x="4573" y="1511"/>
                </a:lnTo>
                <a:lnTo>
                  <a:pt x="4555" y="1483"/>
                </a:lnTo>
                <a:lnTo>
                  <a:pt x="4537" y="1457"/>
                </a:lnTo>
                <a:lnTo>
                  <a:pt x="4515" y="1430"/>
                </a:lnTo>
                <a:lnTo>
                  <a:pt x="4490" y="1405"/>
                </a:lnTo>
                <a:lnTo>
                  <a:pt x="4464" y="1380"/>
                </a:lnTo>
                <a:lnTo>
                  <a:pt x="4435" y="1356"/>
                </a:lnTo>
                <a:lnTo>
                  <a:pt x="4404" y="1333"/>
                </a:lnTo>
                <a:lnTo>
                  <a:pt x="4369" y="1309"/>
                </a:lnTo>
                <a:lnTo>
                  <a:pt x="4332" y="1286"/>
                </a:lnTo>
                <a:lnTo>
                  <a:pt x="4291" y="1265"/>
                </a:lnTo>
                <a:lnTo>
                  <a:pt x="4249" y="1245"/>
                </a:lnTo>
                <a:lnTo>
                  <a:pt x="4254" y="1224"/>
                </a:lnTo>
                <a:lnTo>
                  <a:pt x="4258" y="1202"/>
                </a:lnTo>
                <a:lnTo>
                  <a:pt x="4263" y="1180"/>
                </a:lnTo>
                <a:lnTo>
                  <a:pt x="4265" y="1158"/>
                </a:lnTo>
                <a:lnTo>
                  <a:pt x="4266" y="1137"/>
                </a:lnTo>
                <a:lnTo>
                  <a:pt x="4267" y="1115"/>
                </a:lnTo>
                <a:lnTo>
                  <a:pt x="4266" y="1094"/>
                </a:lnTo>
                <a:lnTo>
                  <a:pt x="4263" y="1074"/>
                </a:lnTo>
                <a:lnTo>
                  <a:pt x="4260" y="1054"/>
                </a:lnTo>
                <a:lnTo>
                  <a:pt x="4254" y="1037"/>
                </a:lnTo>
                <a:lnTo>
                  <a:pt x="4246" y="1019"/>
                </a:lnTo>
                <a:lnTo>
                  <a:pt x="4238" y="1003"/>
                </a:lnTo>
                <a:lnTo>
                  <a:pt x="4227" y="989"/>
                </a:lnTo>
                <a:lnTo>
                  <a:pt x="4213" y="975"/>
                </a:lnTo>
                <a:lnTo>
                  <a:pt x="4207" y="969"/>
                </a:lnTo>
                <a:lnTo>
                  <a:pt x="4199" y="963"/>
                </a:lnTo>
                <a:lnTo>
                  <a:pt x="4190" y="959"/>
                </a:lnTo>
                <a:lnTo>
                  <a:pt x="4182" y="954"/>
                </a:lnTo>
                <a:lnTo>
                  <a:pt x="3615" y="682"/>
                </a:lnTo>
                <a:lnTo>
                  <a:pt x="3603" y="676"/>
                </a:lnTo>
                <a:lnTo>
                  <a:pt x="3590" y="671"/>
                </a:lnTo>
                <a:lnTo>
                  <a:pt x="3576" y="666"/>
                </a:lnTo>
                <a:lnTo>
                  <a:pt x="3562" y="662"/>
                </a:lnTo>
                <a:lnTo>
                  <a:pt x="3529" y="655"/>
                </a:lnTo>
                <a:lnTo>
                  <a:pt x="3493" y="650"/>
                </a:lnTo>
                <a:lnTo>
                  <a:pt x="3456" y="647"/>
                </a:lnTo>
                <a:lnTo>
                  <a:pt x="3419" y="645"/>
                </a:lnTo>
                <a:lnTo>
                  <a:pt x="3380" y="645"/>
                </a:lnTo>
                <a:lnTo>
                  <a:pt x="3342" y="646"/>
                </a:lnTo>
                <a:lnTo>
                  <a:pt x="3304" y="649"/>
                </a:lnTo>
                <a:lnTo>
                  <a:pt x="3269" y="653"/>
                </a:lnTo>
                <a:lnTo>
                  <a:pt x="3236" y="659"/>
                </a:lnTo>
                <a:lnTo>
                  <a:pt x="3207" y="666"/>
                </a:lnTo>
                <a:lnTo>
                  <a:pt x="3192" y="671"/>
                </a:lnTo>
                <a:lnTo>
                  <a:pt x="3180" y="676"/>
                </a:lnTo>
                <a:lnTo>
                  <a:pt x="3168" y="681"/>
                </a:lnTo>
                <a:lnTo>
                  <a:pt x="3158" y="686"/>
                </a:lnTo>
                <a:lnTo>
                  <a:pt x="3149" y="693"/>
                </a:lnTo>
                <a:lnTo>
                  <a:pt x="3142" y="699"/>
                </a:lnTo>
                <a:lnTo>
                  <a:pt x="3136" y="706"/>
                </a:lnTo>
                <a:lnTo>
                  <a:pt x="3132" y="713"/>
                </a:lnTo>
                <a:lnTo>
                  <a:pt x="3115" y="746"/>
                </a:lnTo>
                <a:lnTo>
                  <a:pt x="3107" y="764"/>
                </a:lnTo>
                <a:lnTo>
                  <a:pt x="3098" y="785"/>
                </a:lnTo>
                <a:lnTo>
                  <a:pt x="3090" y="806"/>
                </a:lnTo>
                <a:lnTo>
                  <a:pt x="3085" y="827"/>
                </a:lnTo>
                <a:lnTo>
                  <a:pt x="3082" y="838"/>
                </a:lnTo>
                <a:lnTo>
                  <a:pt x="3081" y="849"/>
                </a:lnTo>
                <a:lnTo>
                  <a:pt x="3080" y="860"/>
                </a:lnTo>
                <a:lnTo>
                  <a:pt x="3080" y="871"/>
                </a:lnTo>
                <a:lnTo>
                  <a:pt x="3081" y="882"/>
                </a:lnTo>
                <a:lnTo>
                  <a:pt x="3082" y="893"/>
                </a:lnTo>
                <a:lnTo>
                  <a:pt x="3086" y="903"/>
                </a:lnTo>
                <a:lnTo>
                  <a:pt x="3090" y="914"/>
                </a:lnTo>
                <a:lnTo>
                  <a:pt x="3094" y="924"/>
                </a:lnTo>
                <a:lnTo>
                  <a:pt x="3101" y="934"/>
                </a:lnTo>
                <a:lnTo>
                  <a:pt x="3109" y="943"/>
                </a:lnTo>
                <a:lnTo>
                  <a:pt x="3119" y="953"/>
                </a:lnTo>
                <a:lnTo>
                  <a:pt x="3130" y="962"/>
                </a:lnTo>
                <a:lnTo>
                  <a:pt x="3142" y="972"/>
                </a:lnTo>
                <a:lnTo>
                  <a:pt x="3156" y="980"/>
                </a:lnTo>
                <a:lnTo>
                  <a:pt x="3171" y="989"/>
                </a:lnTo>
                <a:lnTo>
                  <a:pt x="3189" y="995"/>
                </a:lnTo>
                <a:lnTo>
                  <a:pt x="3209" y="1003"/>
                </a:lnTo>
                <a:lnTo>
                  <a:pt x="3231" y="1009"/>
                </a:lnTo>
                <a:lnTo>
                  <a:pt x="3254" y="1015"/>
                </a:lnTo>
                <a:lnTo>
                  <a:pt x="3279" y="1021"/>
                </a:lnTo>
                <a:lnTo>
                  <a:pt x="3303" y="1029"/>
                </a:lnTo>
                <a:lnTo>
                  <a:pt x="3327" y="1039"/>
                </a:lnTo>
                <a:lnTo>
                  <a:pt x="3352" y="1049"/>
                </a:lnTo>
                <a:lnTo>
                  <a:pt x="3376" y="1060"/>
                </a:lnTo>
                <a:lnTo>
                  <a:pt x="3400" y="1072"/>
                </a:lnTo>
                <a:lnTo>
                  <a:pt x="3423" y="1085"/>
                </a:lnTo>
                <a:lnTo>
                  <a:pt x="3445" y="1098"/>
                </a:lnTo>
                <a:lnTo>
                  <a:pt x="3468" y="1114"/>
                </a:lnTo>
                <a:lnTo>
                  <a:pt x="3490" y="1128"/>
                </a:lnTo>
                <a:lnTo>
                  <a:pt x="3532" y="1159"/>
                </a:lnTo>
                <a:lnTo>
                  <a:pt x="3571" y="1192"/>
                </a:lnTo>
                <a:lnTo>
                  <a:pt x="3609" y="1224"/>
                </a:lnTo>
                <a:lnTo>
                  <a:pt x="3643" y="1254"/>
                </a:lnTo>
                <a:lnTo>
                  <a:pt x="3673" y="1284"/>
                </a:lnTo>
                <a:lnTo>
                  <a:pt x="3700" y="1312"/>
                </a:lnTo>
                <a:lnTo>
                  <a:pt x="3722" y="1337"/>
                </a:lnTo>
                <a:lnTo>
                  <a:pt x="3754" y="1372"/>
                </a:lnTo>
                <a:lnTo>
                  <a:pt x="3765" y="1385"/>
                </a:lnTo>
                <a:lnTo>
                  <a:pt x="3781" y="1402"/>
                </a:lnTo>
                <a:lnTo>
                  <a:pt x="3799" y="1416"/>
                </a:lnTo>
                <a:lnTo>
                  <a:pt x="3817" y="1430"/>
                </a:lnTo>
                <a:lnTo>
                  <a:pt x="3833" y="1444"/>
                </a:lnTo>
                <a:lnTo>
                  <a:pt x="3851" y="1456"/>
                </a:lnTo>
                <a:lnTo>
                  <a:pt x="3868" y="1468"/>
                </a:lnTo>
                <a:lnTo>
                  <a:pt x="3886" y="1478"/>
                </a:lnTo>
                <a:lnTo>
                  <a:pt x="3903" y="1487"/>
                </a:lnTo>
                <a:lnTo>
                  <a:pt x="3921" y="1496"/>
                </a:lnTo>
                <a:lnTo>
                  <a:pt x="3939" y="1503"/>
                </a:lnTo>
                <a:lnTo>
                  <a:pt x="3955" y="1509"/>
                </a:lnTo>
                <a:lnTo>
                  <a:pt x="3973" y="1515"/>
                </a:lnTo>
                <a:lnTo>
                  <a:pt x="3989" y="1519"/>
                </a:lnTo>
                <a:lnTo>
                  <a:pt x="4005" y="1523"/>
                </a:lnTo>
                <a:lnTo>
                  <a:pt x="4020" y="1525"/>
                </a:lnTo>
                <a:lnTo>
                  <a:pt x="4035" y="1525"/>
                </a:lnTo>
                <a:lnTo>
                  <a:pt x="4065" y="1536"/>
                </a:lnTo>
                <a:lnTo>
                  <a:pt x="4091" y="1547"/>
                </a:lnTo>
                <a:lnTo>
                  <a:pt x="4117" y="1557"/>
                </a:lnTo>
                <a:lnTo>
                  <a:pt x="4140" y="1568"/>
                </a:lnTo>
                <a:lnTo>
                  <a:pt x="4161" y="1580"/>
                </a:lnTo>
                <a:lnTo>
                  <a:pt x="4180" y="1591"/>
                </a:lnTo>
                <a:lnTo>
                  <a:pt x="4199" y="1603"/>
                </a:lnTo>
                <a:lnTo>
                  <a:pt x="4216" y="1615"/>
                </a:lnTo>
                <a:lnTo>
                  <a:pt x="4231" y="1627"/>
                </a:lnTo>
                <a:lnTo>
                  <a:pt x="4244" y="1640"/>
                </a:lnTo>
                <a:lnTo>
                  <a:pt x="4256" y="1653"/>
                </a:lnTo>
                <a:lnTo>
                  <a:pt x="4267" y="1667"/>
                </a:lnTo>
                <a:lnTo>
                  <a:pt x="4277" y="1681"/>
                </a:lnTo>
                <a:lnTo>
                  <a:pt x="4285" y="1695"/>
                </a:lnTo>
                <a:lnTo>
                  <a:pt x="4293" y="1711"/>
                </a:lnTo>
                <a:lnTo>
                  <a:pt x="4298" y="1726"/>
                </a:lnTo>
                <a:lnTo>
                  <a:pt x="4304" y="1742"/>
                </a:lnTo>
                <a:lnTo>
                  <a:pt x="4308" y="1759"/>
                </a:lnTo>
                <a:lnTo>
                  <a:pt x="4310" y="1777"/>
                </a:lnTo>
                <a:lnTo>
                  <a:pt x="4312" y="1794"/>
                </a:lnTo>
                <a:lnTo>
                  <a:pt x="4313" y="1813"/>
                </a:lnTo>
                <a:lnTo>
                  <a:pt x="4315" y="1833"/>
                </a:lnTo>
                <a:lnTo>
                  <a:pt x="4315" y="1852"/>
                </a:lnTo>
                <a:lnTo>
                  <a:pt x="4313" y="1873"/>
                </a:lnTo>
                <a:lnTo>
                  <a:pt x="4309" y="1918"/>
                </a:lnTo>
                <a:lnTo>
                  <a:pt x="4304" y="1966"/>
                </a:lnTo>
                <a:lnTo>
                  <a:pt x="4297" y="2017"/>
                </a:lnTo>
                <a:lnTo>
                  <a:pt x="4288" y="2072"/>
                </a:lnTo>
                <a:lnTo>
                  <a:pt x="4275" y="2157"/>
                </a:lnTo>
                <a:lnTo>
                  <a:pt x="4269" y="2201"/>
                </a:lnTo>
                <a:lnTo>
                  <a:pt x="4264" y="2246"/>
                </a:lnTo>
                <a:lnTo>
                  <a:pt x="4260" y="2292"/>
                </a:lnTo>
                <a:lnTo>
                  <a:pt x="4256" y="2339"/>
                </a:lnTo>
                <a:lnTo>
                  <a:pt x="4254" y="2387"/>
                </a:lnTo>
                <a:lnTo>
                  <a:pt x="4254" y="2436"/>
                </a:lnTo>
                <a:lnTo>
                  <a:pt x="4255" y="2485"/>
                </a:lnTo>
                <a:lnTo>
                  <a:pt x="4258" y="2536"/>
                </a:lnTo>
                <a:lnTo>
                  <a:pt x="4265" y="2587"/>
                </a:lnTo>
                <a:lnTo>
                  <a:pt x="4268" y="2612"/>
                </a:lnTo>
                <a:lnTo>
                  <a:pt x="4274" y="2638"/>
                </a:lnTo>
                <a:lnTo>
                  <a:pt x="4279" y="2664"/>
                </a:lnTo>
                <a:lnTo>
                  <a:pt x="4285" y="2690"/>
                </a:lnTo>
                <a:lnTo>
                  <a:pt x="4293" y="2716"/>
                </a:lnTo>
                <a:lnTo>
                  <a:pt x="4300" y="2743"/>
                </a:lnTo>
                <a:lnTo>
                  <a:pt x="4309" y="2769"/>
                </a:lnTo>
                <a:lnTo>
                  <a:pt x="4318" y="2795"/>
                </a:lnTo>
                <a:lnTo>
                  <a:pt x="4329" y="2822"/>
                </a:lnTo>
                <a:lnTo>
                  <a:pt x="4340" y="2849"/>
                </a:lnTo>
                <a:lnTo>
                  <a:pt x="4371" y="2918"/>
                </a:lnTo>
                <a:lnTo>
                  <a:pt x="4397" y="2986"/>
                </a:lnTo>
                <a:lnTo>
                  <a:pt x="4420" y="3048"/>
                </a:lnTo>
                <a:lnTo>
                  <a:pt x="4439" y="3109"/>
                </a:lnTo>
                <a:lnTo>
                  <a:pt x="4446" y="3137"/>
                </a:lnTo>
                <a:lnTo>
                  <a:pt x="4454" y="3165"/>
                </a:lnTo>
                <a:lnTo>
                  <a:pt x="4460" y="3192"/>
                </a:lnTo>
                <a:lnTo>
                  <a:pt x="4465" y="3217"/>
                </a:lnTo>
                <a:lnTo>
                  <a:pt x="4469" y="3244"/>
                </a:lnTo>
                <a:lnTo>
                  <a:pt x="4473" y="3268"/>
                </a:lnTo>
                <a:lnTo>
                  <a:pt x="4475" y="3292"/>
                </a:lnTo>
                <a:lnTo>
                  <a:pt x="4477" y="3315"/>
                </a:lnTo>
                <a:lnTo>
                  <a:pt x="4477" y="3338"/>
                </a:lnTo>
                <a:lnTo>
                  <a:pt x="4477" y="3360"/>
                </a:lnTo>
                <a:lnTo>
                  <a:pt x="4476" y="3381"/>
                </a:lnTo>
                <a:lnTo>
                  <a:pt x="4474" y="3402"/>
                </a:lnTo>
                <a:lnTo>
                  <a:pt x="4471" y="3422"/>
                </a:lnTo>
                <a:lnTo>
                  <a:pt x="4466" y="3442"/>
                </a:lnTo>
                <a:lnTo>
                  <a:pt x="4462" y="3460"/>
                </a:lnTo>
                <a:lnTo>
                  <a:pt x="4455" y="3478"/>
                </a:lnTo>
                <a:lnTo>
                  <a:pt x="4449" y="3496"/>
                </a:lnTo>
                <a:lnTo>
                  <a:pt x="4441" y="3513"/>
                </a:lnTo>
                <a:lnTo>
                  <a:pt x="4432" y="3530"/>
                </a:lnTo>
                <a:lnTo>
                  <a:pt x="4422" y="3545"/>
                </a:lnTo>
                <a:lnTo>
                  <a:pt x="4411" y="3560"/>
                </a:lnTo>
                <a:lnTo>
                  <a:pt x="4400" y="3575"/>
                </a:lnTo>
                <a:lnTo>
                  <a:pt x="4387" y="3589"/>
                </a:lnTo>
                <a:lnTo>
                  <a:pt x="4374" y="3603"/>
                </a:lnTo>
                <a:lnTo>
                  <a:pt x="4357" y="3620"/>
                </a:lnTo>
                <a:lnTo>
                  <a:pt x="4340" y="3634"/>
                </a:lnTo>
                <a:lnTo>
                  <a:pt x="4321" y="3647"/>
                </a:lnTo>
                <a:lnTo>
                  <a:pt x="4304" y="3659"/>
                </a:lnTo>
                <a:lnTo>
                  <a:pt x="4285" y="3670"/>
                </a:lnTo>
                <a:lnTo>
                  <a:pt x="4266" y="3680"/>
                </a:lnTo>
                <a:lnTo>
                  <a:pt x="4247" y="3689"/>
                </a:lnTo>
                <a:lnTo>
                  <a:pt x="4229" y="3696"/>
                </a:lnTo>
                <a:lnTo>
                  <a:pt x="4209" y="3702"/>
                </a:lnTo>
                <a:lnTo>
                  <a:pt x="4190" y="3708"/>
                </a:lnTo>
                <a:lnTo>
                  <a:pt x="4171" y="3712"/>
                </a:lnTo>
                <a:lnTo>
                  <a:pt x="4151" y="3715"/>
                </a:lnTo>
                <a:lnTo>
                  <a:pt x="4131" y="3718"/>
                </a:lnTo>
                <a:lnTo>
                  <a:pt x="4112" y="3719"/>
                </a:lnTo>
                <a:lnTo>
                  <a:pt x="4092" y="3719"/>
                </a:lnTo>
                <a:lnTo>
                  <a:pt x="4073" y="3719"/>
                </a:lnTo>
                <a:lnTo>
                  <a:pt x="4054" y="3718"/>
                </a:lnTo>
                <a:lnTo>
                  <a:pt x="4034" y="3715"/>
                </a:lnTo>
                <a:lnTo>
                  <a:pt x="4016" y="3712"/>
                </a:lnTo>
                <a:lnTo>
                  <a:pt x="3997" y="3709"/>
                </a:lnTo>
                <a:lnTo>
                  <a:pt x="3978" y="3704"/>
                </a:lnTo>
                <a:lnTo>
                  <a:pt x="3959" y="3699"/>
                </a:lnTo>
                <a:lnTo>
                  <a:pt x="3923" y="3688"/>
                </a:lnTo>
                <a:lnTo>
                  <a:pt x="3888" y="3674"/>
                </a:lnTo>
                <a:lnTo>
                  <a:pt x="3854" y="3658"/>
                </a:lnTo>
                <a:lnTo>
                  <a:pt x="3822" y="3641"/>
                </a:lnTo>
                <a:lnTo>
                  <a:pt x="3792" y="3622"/>
                </a:lnTo>
                <a:lnTo>
                  <a:pt x="3774" y="3609"/>
                </a:lnTo>
                <a:lnTo>
                  <a:pt x="3755" y="3594"/>
                </a:lnTo>
                <a:lnTo>
                  <a:pt x="3739" y="3580"/>
                </a:lnTo>
                <a:lnTo>
                  <a:pt x="3723" y="3565"/>
                </a:lnTo>
                <a:lnTo>
                  <a:pt x="3709" y="3548"/>
                </a:lnTo>
                <a:lnTo>
                  <a:pt x="3696" y="3532"/>
                </a:lnTo>
                <a:lnTo>
                  <a:pt x="3683" y="3514"/>
                </a:lnTo>
                <a:lnTo>
                  <a:pt x="3672" y="3496"/>
                </a:lnTo>
                <a:lnTo>
                  <a:pt x="3661" y="3477"/>
                </a:lnTo>
                <a:lnTo>
                  <a:pt x="3651" y="3457"/>
                </a:lnTo>
                <a:lnTo>
                  <a:pt x="3642" y="3436"/>
                </a:lnTo>
                <a:lnTo>
                  <a:pt x="3634" y="3415"/>
                </a:lnTo>
                <a:lnTo>
                  <a:pt x="3628" y="3393"/>
                </a:lnTo>
                <a:lnTo>
                  <a:pt x="3621" y="3370"/>
                </a:lnTo>
                <a:lnTo>
                  <a:pt x="3615" y="3346"/>
                </a:lnTo>
                <a:lnTo>
                  <a:pt x="3610" y="3322"/>
                </a:lnTo>
                <a:lnTo>
                  <a:pt x="3606" y="3297"/>
                </a:lnTo>
                <a:lnTo>
                  <a:pt x="3602" y="3271"/>
                </a:lnTo>
                <a:lnTo>
                  <a:pt x="3597" y="3216"/>
                </a:lnTo>
                <a:lnTo>
                  <a:pt x="3593" y="3159"/>
                </a:lnTo>
                <a:lnTo>
                  <a:pt x="3591" y="3098"/>
                </a:lnTo>
                <a:lnTo>
                  <a:pt x="3591" y="3034"/>
                </a:lnTo>
                <a:lnTo>
                  <a:pt x="3593" y="2967"/>
                </a:lnTo>
                <a:lnTo>
                  <a:pt x="3596" y="2895"/>
                </a:lnTo>
                <a:lnTo>
                  <a:pt x="3599" y="2821"/>
                </a:lnTo>
                <a:lnTo>
                  <a:pt x="3602" y="2735"/>
                </a:lnTo>
                <a:lnTo>
                  <a:pt x="3606" y="2648"/>
                </a:lnTo>
                <a:lnTo>
                  <a:pt x="3607" y="2561"/>
                </a:lnTo>
                <a:lnTo>
                  <a:pt x="3607" y="2518"/>
                </a:lnTo>
                <a:lnTo>
                  <a:pt x="3606" y="2476"/>
                </a:lnTo>
                <a:lnTo>
                  <a:pt x="3603" y="2434"/>
                </a:lnTo>
                <a:lnTo>
                  <a:pt x="3600" y="2391"/>
                </a:lnTo>
                <a:lnTo>
                  <a:pt x="3596" y="2350"/>
                </a:lnTo>
                <a:lnTo>
                  <a:pt x="3590" y="2309"/>
                </a:lnTo>
                <a:lnTo>
                  <a:pt x="3584" y="2268"/>
                </a:lnTo>
                <a:lnTo>
                  <a:pt x="3575" y="2228"/>
                </a:lnTo>
                <a:lnTo>
                  <a:pt x="3565" y="2190"/>
                </a:lnTo>
                <a:lnTo>
                  <a:pt x="3553" y="2151"/>
                </a:lnTo>
                <a:lnTo>
                  <a:pt x="3537" y="2110"/>
                </a:lnTo>
                <a:lnTo>
                  <a:pt x="3521" y="2072"/>
                </a:lnTo>
                <a:lnTo>
                  <a:pt x="3503" y="2036"/>
                </a:lnTo>
                <a:lnTo>
                  <a:pt x="3484" y="2002"/>
                </a:lnTo>
                <a:lnTo>
                  <a:pt x="3463" y="1971"/>
                </a:lnTo>
                <a:lnTo>
                  <a:pt x="3441" y="1943"/>
                </a:lnTo>
                <a:lnTo>
                  <a:pt x="3418" y="1915"/>
                </a:lnTo>
                <a:lnTo>
                  <a:pt x="3393" y="1890"/>
                </a:lnTo>
                <a:lnTo>
                  <a:pt x="3368" y="1868"/>
                </a:lnTo>
                <a:lnTo>
                  <a:pt x="3343" y="1846"/>
                </a:lnTo>
                <a:lnTo>
                  <a:pt x="3318" y="1827"/>
                </a:lnTo>
                <a:lnTo>
                  <a:pt x="3291" y="1810"/>
                </a:lnTo>
                <a:lnTo>
                  <a:pt x="3266" y="1793"/>
                </a:lnTo>
                <a:lnTo>
                  <a:pt x="3240" y="1779"/>
                </a:lnTo>
                <a:lnTo>
                  <a:pt x="3213" y="1767"/>
                </a:lnTo>
                <a:lnTo>
                  <a:pt x="3188" y="1755"/>
                </a:lnTo>
                <a:lnTo>
                  <a:pt x="3162" y="1745"/>
                </a:lnTo>
                <a:lnTo>
                  <a:pt x="3137" y="1736"/>
                </a:lnTo>
                <a:lnTo>
                  <a:pt x="3113" y="1728"/>
                </a:lnTo>
                <a:lnTo>
                  <a:pt x="3089" y="1722"/>
                </a:lnTo>
                <a:lnTo>
                  <a:pt x="3067" y="1716"/>
                </a:lnTo>
                <a:lnTo>
                  <a:pt x="3045" y="1711"/>
                </a:lnTo>
                <a:lnTo>
                  <a:pt x="3005" y="1704"/>
                </a:lnTo>
                <a:lnTo>
                  <a:pt x="2972" y="1700"/>
                </a:lnTo>
                <a:lnTo>
                  <a:pt x="2946" y="1697"/>
                </a:lnTo>
                <a:lnTo>
                  <a:pt x="2920" y="1696"/>
                </a:lnTo>
                <a:lnTo>
                  <a:pt x="2714" y="1695"/>
                </a:lnTo>
                <a:lnTo>
                  <a:pt x="2714" y="170"/>
                </a:lnTo>
                <a:lnTo>
                  <a:pt x="2713" y="152"/>
                </a:lnTo>
                <a:lnTo>
                  <a:pt x="2710" y="136"/>
                </a:lnTo>
                <a:lnTo>
                  <a:pt x="2706" y="119"/>
                </a:lnTo>
                <a:lnTo>
                  <a:pt x="2700" y="104"/>
                </a:lnTo>
                <a:lnTo>
                  <a:pt x="2693" y="89"/>
                </a:lnTo>
                <a:lnTo>
                  <a:pt x="2684" y="75"/>
                </a:lnTo>
                <a:lnTo>
                  <a:pt x="2675" y="62"/>
                </a:lnTo>
                <a:lnTo>
                  <a:pt x="2664" y="50"/>
                </a:lnTo>
                <a:lnTo>
                  <a:pt x="2652" y="39"/>
                </a:lnTo>
                <a:lnTo>
                  <a:pt x="2638" y="29"/>
                </a:lnTo>
                <a:lnTo>
                  <a:pt x="2625" y="21"/>
                </a:lnTo>
                <a:lnTo>
                  <a:pt x="2610" y="14"/>
                </a:lnTo>
                <a:lnTo>
                  <a:pt x="2594" y="8"/>
                </a:lnTo>
                <a:lnTo>
                  <a:pt x="2578" y="4"/>
                </a:lnTo>
                <a:lnTo>
                  <a:pt x="2561" y="2"/>
                </a:lnTo>
                <a:lnTo>
                  <a:pt x="2544" y="0"/>
                </a:lnTo>
                <a:lnTo>
                  <a:pt x="509" y="0"/>
                </a:lnTo>
                <a:lnTo>
                  <a:pt x="492" y="2"/>
                </a:lnTo>
                <a:lnTo>
                  <a:pt x="475" y="4"/>
                </a:lnTo>
                <a:lnTo>
                  <a:pt x="459" y="8"/>
                </a:lnTo>
                <a:lnTo>
                  <a:pt x="443" y="14"/>
                </a:lnTo>
                <a:lnTo>
                  <a:pt x="429" y="21"/>
                </a:lnTo>
                <a:lnTo>
                  <a:pt x="415" y="29"/>
                </a:lnTo>
                <a:lnTo>
                  <a:pt x="402" y="39"/>
                </a:lnTo>
                <a:lnTo>
                  <a:pt x="389" y="50"/>
                </a:lnTo>
                <a:lnTo>
                  <a:pt x="378" y="62"/>
                </a:lnTo>
                <a:lnTo>
                  <a:pt x="369" y="75"/>
                </a:lnTo>
                <a:lnTo>
                  <a:pt x="360" y="89"/>
                </a:lnTo>
                <a:lnTo>
                  <a:pt x="353" y="104"/>
                </a:lnTo>
                <a:lnTo>
                  <a:pt x="348" y="119"/>
                </a:lnTo>
                <a:lnTo>
                  <a:pt x="343" y="136"/>
                </a:lnTo>
                <a:lnTo>
                  <a:pt x="341" y="152"/>
                </a:lnTo>
                <a:lnTo>
                  <a:pt x="340" y="170"/>
                </a:lnTo>
                <a:lnTo>
                  <a:pt x="340" y="3731"/>
                </a:lnTo>
                <a:lnTo>
                  <a:pt x="171" y="3731"/>
                </a:lnTo>
                <a:lnTo>
                  <a:pt x="163" y="3731"/>
                </a:lnTo>
                <a:lnTo>
                  <a:pt x="143" y="3733"/>
                </a:lnTo>
                <a:lnTo>
                  <a:pt x="131" y="3736"/>
                </a:lnTo>
                <a:lnTo>
                  <a:pt x="117" y="3740"/>
                </a:lnTo>
                <a:lnTo>
                  <a:pt x="102" y="3745"/>
                </a:lnTo>
                <a:lnTo>
                  <a:pt x="85" y="3752"/>
                </a:lnTo>
                <a:lnTo>
                  <a:pt x="70" y="3760"/>
                </a:lnTo>
                <a:lnTo>
                  <a:pt x="54" y="3772"/>
                </a:lnTo>
                <a:lnTo>
                  <a:pt x="47" y="3779"/>
                </a:lnTo>
                <a:lnTo>
                  <a:pt x="40" y="3786"/>
                </a:lnTo>
                <a:lnTo>
                  <a:pt x="33" y="3793"/>
                </a:lnTo>
                <a:lnTo>
                  <a:pt x="27" y="3802"/>
                </a:lnTo>
                <a:lnTo>
                  <a:pt x="21" y="3812"/>
                </a:lnTo>
                <a:lnTo>
                  <a:pt x="17" y="3822"/>
                </a:lnTo>
                <a:lnTo>
                  <a:pt x="11" y="3833"/>
                </a:lnTo>
                <a:lnTo>
                  <a:pt x="8" y="3844"/>
                </a:lnTo>
                <a:lnTo>
                  <a:pt x="5" y="3857"/>
                </a:lnTo>
                <a:lnTo>
                  <a:pt x="3" y="3870"/>
                </a:lnTo>
                <a:lnTo>
                  <a:pt x="1" y="3885"/>
                </a:lnTo>
                <a:lnTo>
                  <a:pt x="0" y="3900"/>
                </a:lnTo>
                <a:lnTo>
                  <a:pt x="0" y="4070"/>
                </a:lnTo>
                <a:lnTo>
                  <a:pt x="171" y="4070"/>
                </a:lnTo>
                <a:lnTo>
                  <a:pt x="340" y="4070"/>
                </a:lnTo>
                <a:lnTo>
                  <a:pt x="509" y="4070"/>
                </a:lnTo>
                <a:lnTo>
                  <a:pt x="2544" y="4070"/>
                </a:lnTo>
                <a:lnTo>
                  <a:pt x="2714" y="4070"/>
                </a:lnTo>
                <a:lnTo>
                  <a:pt x="2883" y="4070"/>
                </a:lnTo>
                <a:lnTo>
                  <a:pt x="3053" y="4070"/>
                </a:lnTo>
                <a:lnTo>
                  <a:pt x="3053" y="3900"/>
                </a:lnTo>
                <a:lnTo>
                  <a:pt x="3053" y="3893"/>
                </a:lnTo>
                <a:lnTo>
                  <a:pt x="3050" y="3874"/>
                </a:lnTo>
                <a:lnTo>
                  <a:pt x="3048" y="3860"/>
                </a:lnTo>
                <a:lnTo>
                  <a:pt x="3044" y="3846"/>
                </a:lnTo>
                <a:lnTo>
                  <a:pt x="3038" y="3832"/>
                </a:lnTo>
                <a:lnTo>
                  <a:pt x="3032" y="3815"/>
                </a:lnTo>
                <a:lnTo>
                  <a:pt x="3023" y="3800"/>
                </a:lnTo>
                <a:lnTo>
                  <a:pt x="3012" y="3785"/>
                </a:lnTo>
                <a:lnTo>
                  <a:pt x="3005" y="3777"/>
                </a:lnTo>
                <a:lnTo>
                  <a:pt x="2998" y="3770"/>
                </a:lnTo>
                <a:lnTo>
                  <a:pt x="2990" y="3764"/>
                </a:lnTo>
                <a:lnTo>
                  <a:pt x="2981" y="3757"/>
                </a:lnTo>
                <a:lnTo>
                  <a:pt x="2972" y="3752"/>
                </a:lnTo>
                <a:lnTo>
                  <a:pt x="2961" y="3746"/>
                </a:lnTo>
                <a:lnTo>
                  <a:pt x="2952" y="3742"/>
                </a:lnTo>
                <a:lnTo>
                  <a:pt x="2939" y="3738"/>
                </a:lnTo>
                <a:lnTo>
                  <a:pt x="2926" y="3735"/>
                </a:lnTo>
                <a:lnTo>
                  <a:pt x="2913" y="3733"/>
                </a:lnTo>
                <a:lnTo>
                  <a:pt x="2899" y="3731"/>
                </a:lnTo>
                <a:lnTo>
                  <a:pt x="2883" y="3731"/>
                </a:lnTo>
                <a:lnTo>
                  <a:pt x="2714" y="3731"/>
                </a:lnTo>
                <a:lnTo>
                  <a:pt x="2714" y="2035"/>
                </a:lnTo>
                <a:lnTo>
                  <a:pt x="2918" y="2035"/>
                </a:lnTo>
                <a:lnTo>
                  <a:pt x="2935" y="2036"/>
                </a:lnTo>
                <a:lnTo>
                  <a:pt x="2949" y="2038"/>
                </a:lnTo>
                <a:lnTo>
                  <a:pt x="2967" y="2040"/>
                </a:lnTo>
                <a:lnTo>
                  <a:pt x="2987" y="2045"/>
                </a:lnTo>
                <a:lnTo>
                  <a:pt x="3009" y="2050"/>
                </a:lnTo>
                <a:lnTo>
                  <a:pt x="3032" y="2058"/>
                </a:lnTo>
                <a:lnTo>
                  <a:pt x="3057" y="2067"/>
                </a:lnTo>
                <a:lnTo>
                  <a:pt x="3082" y="2080"/>
                </a:lnTo>
                <a:lnTo>
                  <a:pt x="3094" y="2086"/>
                </a:lnTo>
                <a:lnTo>
                  <a:pt x="3108" y="2094"/>
                </a:lnTo>
                <a:lnTo>
                  <a:pt x="3120" y="2103"/>
                </a:lnTo>
                <a:lnTo>
                  <a:pt x="3132" y="2113"/>
                </a:lnTo>
                <a:lnTo>
                  <a:pt x="3144" y="2123"/>
                </a:lnTo>
                <a:lnTo>
                  <a:pt x="3156" y="2134"/>
                </a:lnTo>
                <a:lnTo>
                  <a:pt x="3167" y="2146"/>
                </a:lnTo>
                <a:lnTo>
                  <a:pt x="3178" y="2159"/>
                </a:lnTo>
                <a:lnTo>
                  <a:pt x="3189" y="2173"/>
                </a:lnTo>
                <a:lnTo>
                  <a:pt x="3199" y="2188"/>
                </a:lnTo>
                <a:lnTo>
                  <a:pt x="3208" y="2204"/>
                </a:lnTo>
                <a:lnTo>
                  <a:pt x="3216" y="2221"/>
                </a:lnTo>
                <a:lnTo>
                  <a:pt x="3224" y="2239"/>
                </a:lnTo>
                <a:lnTo>
                  <a:pt x="3232" y="2259"/>
                </a:lnTo>
                <a:lnTo>
                  <a:pt x="3240" y="2287"/>
                </a:lnTo>
                <a:lnTo>
                  <a:pt x="3247" y="2315"/>
                </a:lnTo>
                <a:lnTo>
                  <a:pt x="3253" y="2345"/>
                </a:lnTo>
                <a:lnTo>
                  <a:pt x="3257" y="2376"/>
                </a:lnTo>
                <a:lnTo>
                  <a:pt x="3262" y="2406"/>
                </a:lnTo>
                <a:lnTo>
                  <a:pt x="3264" y="2439"/>
                </a:lnTo>
                <a:lnTo>
                  <a:pt x="3266" y="2473"/>
                </a:lnTo>
                <a:lnTo>
                  <a:pt x="3267" y="2507"/>
                </a:lnTo>
                <a:lnTo>
                  <a:pt x="3268" y="2579"/>
                </a:lnTo>
                <a:lnTo>
                  <a:pt x="3266" y="2653"/>
                </a:lnTo>
                <a:lnTo>
                  <a:pt x="3264" y="2728"/>
                </a:lnTo>
                <a:lnTo>
                  <a:pt x="3260" y="2805"/>
                </a:lnTo>
                <a:lnTo>
                  <a:pt x="3257" y="2880"/>
                </a:lnTo>
                <a:lnTo>
                  <a:pt x="3254" y="2956"/>
                </a:lnTo>
                <a:lnTo>
                  <a:pt x="3252" y="3032"/>
                </a:lnTo>
                <a:lnTo>
                  <a:pt x="3252" y="3109"/>
                </a:lnTo>
                <a:lnTo>
                  <a:pt x="3253" y="3146"/>
                </a:lnTo>
                <a:lnTo>
                  <a:pt x="3254" y="3184"/>
                </a:lnTo>
                <a:lnTo>
                  <a:pt x="3256" y="3222"/>
                </a:lnTo>
                <a:lnTo>
                  <a:pt x="3259" y="3260"/>
                </a:lnTo>
                <a:lnTo>
                  <a:pt x="3264" y="3298"/>
                </a:lnTo>
                <a:lnTo>
                  <a:pt x="3268" y="3335"/>
                </a:lnTo>
                <a:lnTo>
                  <a:pt x="3274" y="3371"/>
                </a:lnTo>
                <a:lnTo>
                  <a:pt x="3281" y="3408"/>
                </a:lnTo>
                <a:lnTo>
                  <a:pt x="3289" y="3444"/>
                </a:lnTo>
                <a:lnTo>
                  <a:pt x="3299" y="3480"/>
                </a:lnTo>
                <a:lnTo>
                  <a:pt x="3310" y="3515"/>
                </a:lnTo>
                <a:lnTo>
                  <a:pt x="3322" y="3549"/>
                </a:lnTo>
                <a:lnTo>
                  <a:pt x="3335" y="3583"/>
                </a:lnTo>
                <a:lnTo>
                  <a:pt x="3351" y="3616"/>
                </a:lnTo>
                <a:lnTo>
                  <a:pt x="3367" y="3649"/>
                </a:lnTo>
                <a:lnTo>
                  <a:pt x="3386" y="3681"/>
                </a:lnTo>
                <a:lnTo>
                  <a:pt x="3407" y="3712"/>
                </a:lnTo>
                <a:lnTo>
                  <a:pt x="3429" y="3743"/>
                </a:lnTo>
                <a:lnTo>
                  <a:pt x="3453" y="3772"/>
                </a:lnTo>
                <a:lnTo>
                  <a:pt x="3479" y="3801"/>
                </a:lnTo>
                <a:lnTo>
                  <a:pt x="3507" y="3829"/>
                </a:lnTo>
                <a:lnTo>
                  <a:pt x="3537" y="3855"/>
                </a:lnTo>
                <a:lnTo>
                  <a:pt x="3569" y="3880"/>
                </a:lnTo>
                <a:lnTo>
                  <a:pt x="3604" y="3905"/>
                </a:lnTo>
                <a:lnTo>
                  <a:pt x="3634" y="3923"/>
                </a:lnTo>
                <a:lnTo>
                  <a:pt x="3663" y="3941"/>
                </a:lnTo>
                <a:lnTo>
                  <a:pt x="3692" y="3957"/>
                </a:lnTo>
                <a:lnTo>
                  <a:pt x="3722" y="3973"/>
                </a:lnTo>
                <a:lnTo>
                  <a:pt x="3753" y="3986"/>
                </a:lnTo>
                <a:lnTo>
                  <a:pt x="3783" y="3998"/>
                </a:lnTo>
                <a:lnTo>
                  <a:pt x="3813" y="4010"/>
                </a:lnTo>
                <a:lnTo>
                  <a:pt x="3844" y="4020"/>
                </a:lnTo>
                <a:lnTo>
                  <a:pt x="3875" y="4029"/>
                </a:lnTo>
                <a:lnTo>
                  <a:pt x="3906" y="4036"/>
                </a:lnTo>
                <a:lnTo>
                  <a:pt x="3936" y="4043"/>
                </a:lnTo>
                <a:lnTo>
                  <a:pt x="3967" y="4048"/>
                </a:lnTo>
                <a:lnTo>
                  <a:pt x="3998" y="4053"/>
                </a:lnTo>
                <a:lnTo>
                  <a:pt x="4029" y="4055"/>
                </a:lnTo>
                <a:lnTo>
                  <a:pt x="4060" y="4057"/>
                </a:lnTo>
                <a:lnTo>
                  <a:pt x="4089" y="4058"/>
                </a:lnTo>
                <a:lnTo>
                  <a:pt x="4125" y="4057"/>
                </a:lnTo>
                <a:lnTo>
                  <a:pt x="4162" y="4055"/>
                </a:lnTo>
                <a:lnTo>
                  <a:pt x="4197" y="4051"/>
                </a:lnTo>
                <a:lnTo>
                  <a:pt x="4232" y="4044"/>
                </a:lnTo>
                <a:lnTo>
                  <a:pt x="4267" y="4037"/>
                </a:lnTo>
                <a:lnTo>
                  <a:pt x="4301" y="4027"/>
                </a:lnTo>
                <a:lnTo>
                  <a:pt x="4335" y="4016"/>
                </a:lnTo>
                <a:lnTo>
                  <a:pt x="4369" y="4004"/>
                </a:lnTo>
                <a:lnTo>
                  <a:pt x="4402" y="3990"/>
                </a:lnTo>
                <a:lnTo>
                  <a:pt x="4434" y="3975"/>
                </a:lnTo>
                <a:lnTo>
                  <a:pt x="4466" y="3957"/>
                </a:lnTo>
                <a:lnTo>
                  <a:pt x="4497" y="3938"/>
                </a:lnTo>
                <a:lnTo>
                  <a:pt x="4527" y="3918"/>
                </a:lnTo>
                <a:lnTo>
                  <a:pt x="4556" y="3894"/>
                </a:lnTo>
                <a:lnTo>
                  <a:pt x="4584" y="3871"/>
                </a:lnTo>
                <a:lnTo>
                  <a:pt x="4611" y="3845"/>
                </a:lnTo>
                <a:lnTo>
                  <a:pt x="4629" y="3827"/>
                </a:lnTo>
                <a:lnTo>
                  <a:pt x="4645" y="3810"/>
                </a:lnTo>
                <a:lnTo>
                  <a:pt x="4661" y="3792"/>
                </a:lnTo>
                <a:lnTo>
                  <a:pt x="4676" y="3774"/>
                </a:lnTo>
                <a:lnTo>
                  <a:pt x="4689" y="3755"/>
                </a:lnTo>
                <a:lnTo>
                  <a:pt x="4703" y="3736"/>
                </a:lnTo>
                <a:lnTo>
                  <a:pt x="4715" y="3718"/>
                </a:lnTo>
                <a:lnTo>
                  <a:pt x="4726" y="3698"/>
                </a:lnTo>
                <a:lnTo>
                  <a:pt x="4737" y="3679"/>
                </a:lnTo>
                <a:lnTo>
                  <a:pt x="4746" y="3659"/>
                </a:lnTo>
                <a:lnTo>
                  <a:pt x="4755" y="3639"/>
                </a:lnTo>
                <a:lnTo>
                  <a:pt x="4764" y="3621"/>
                </a:lnTo>
                <a:lnTo>
                  <a:pt x="4772" y="3600"/>
                </a:lnTo>
                <a:lnTo>
                  <a:pt x="4778" y="3580"/>
                </a:lnTo>
                <a:lnTo>
                  <a:pt x="4790" y="3541"/>
                </a:lnTo>
                <a:lnTo>
                  <a:pt x="4800" y="3500"/>
                </a:lnTo>
                <a:lnTo>
                  <a:pt x="4808" y="3459"/>
                </a:lnTo>
                <a:lnTo>
                  <a:pt x="4812" y="3419"/>
                </a:lnTo>
                <a:lnTo>
                  <a:pt x="4816" y="3378"/>
                </a:lnTo>
                <a:lnTo>
                  <a:pt x="4816" y="3337"/>
                </a:lnTo>
                <a:lnTo>
                  <a:pt x="4815" y="3297"/>
                </a:lnTo>
                <a:lnTo>
                  <a:pt x="4812" y="3256"/>
                </a:lnTo>
                <a:lnTo>
                  <a:pt x="4808" y="3216"/>
                </a:lnTo>
                <a:lnTo>
                  <a:pt x="4803" y="3177"/>
                </a:lnTo>
                <a:lnTo>
                  <a:pt x="4796" y="3138"/>
                </a:lnTo>
                <a:lnTo>
                  <a:pt x="4788" y="3100"/>
                </a:lnTo>
                <a:lnTo>
                  <a:pt x="4778" y="3062"/>
                </a:lnTo>
                <a:lnTo>
                  <a:pt x="4770" y="3026"/>
                </a:lnTo>
                <a:lnTo>
                  <a:pt x="4759" y="2991"/>
                </a:lnTo>
                <a:lnTo>
                  <a:pt x="4748" y="2957"/>
                </a:lnTo>
                <a:lnTo>
                  <a:pt x="4737" y="2923"/>
                </a:lnTo>
                <a:lnTo>
                  <a:pt x="4713" y="2860"/>
                </a:lnTo>
                <a:lnTo>
                  <a:pt x="4690" y="2804"/>
                </a:lnTo>
                <a:lnTo>
                  <a:pt x="4668" y="2754"/>
                </a:lnTo>
                <a:lnTo>
                  <a:pt x="4650" y="2711"/>
                </a:lnTo>
                <a:close/>
                <a:moveTo>
                  <a:pt x="3878" y="1304"/>
                </a:moveTo>
                <a:lnTo>
                  <a:pt x="3878" y="1304"/>
                </a:lnTo>
                <a:lnTo>
                  <a:pt x="3869" y="1304"/>
                </a:lnTo>
                <a:lnTo>
                  <a:pt x="3861" y="1303"/>
                </a:lnTo>
                <a:lnTo>
                  <a:pt x="3853" y="1301"/>
                </a:lnTo>
                <a:lnTo>
                  <a:pt x="3845" y="1297"/>
                </a:lnTo>
                <a:lnTo>
                  <a:pt x="3837" y="1294"/>
                </a:lnTo>
                <a:lnTo>
                  <a:pt x="3831" y="1290"/>
                </a:lnTo>
                <a:lnTo>
                  <a:pt x="3824" y="1285"/>
                </a:lnTo>
                <a:lnTo>
                  <a:pt x="3818" y="1280"/>
                </a:lnTo>
                <a:lnTo>
                  <a:pt x="3812" y="1273"/>
                </a:lnTo>
                <a:lnTo>
                  <a:pt x="3808" y="1267"/>
                </a:lnTo>
                <a:lnTo>
                  <a:pt x="3803" y="1260"/>
                </a:lnTo>
                <a:lnTo>
                  <a:pt x="3800" y="1252"/>
                </a:lnTo>
                <a:lnTo>
                  <a:pt x="3797" y="1245"/>
                </a:lnTo>
                <a:lnTo>
                  <a:pt x="3795" y="1237"/>
                </a:lnTo>
                <a:lnTo>
                  <a:pt x="3794" y="1228"/>
                </a:lnTo>
                <a:lnTo>
                  <a:pt x="3794" y="1219"/>
                </a:lnTo>
                <a:lnTo>
                  <a:pt x="3794" y="1211"/>
                </a:lnTo>
                <a:lnTo>
                  <a:pt x="3795" y="1202"/>
                </a:lnTo>
                <a:lnTo>
                  <a:pt x="3797" y="1194"/>
                </a:lnTo>
                <a:lnTo>
                  <a:pt x="3800" y="1186"/>
                </a:lnTo>
                <a:lnTo>
                  <a:pt x="3803" y="1179"/>
                </a:lnTo>
                <a:lnTo>
                  <a:pt x="3808" y="1172"/>
                </a:lnTo>
                <a:lnTo>
                  <a:pt x="3812" y="1165"/>
                </a:lnTo>
                <a:lnTo>
                  <a:pt x="3818" y="1159"/>
                </a:lnTo>
                <a:lnTo>
                  <a:pt x="3824" y="1153"/>
                </a:lnTo>
                <a:lnTo>
                  <a:pt x="3831" y="1149"/>
                </a:lnTo>
                <a:lnTo>
                  <a:pt x="3837" y="1145"/>
                </a:lnTo>
                <a:lnTo>
                  <a:pt x="3845" y="1141"/>
                </a:lnTo>
                <a:lnTo>
                  <a:pt x="3853" y="1138"/>
                </a:lnTo>
                <a:lnTo>
                  <a:pt x="3861" y="1136"/>
                </a:lnTo>
                <a:lnTo>
                  <a:pt x="3869" y="1135"/>
                </a:lnTo>
                <a:lnTo>
                  <a:pt x="3878" y="1135"/>
                </a:lnTo>
                <a:lnTo>
                  <a:pt x="3887" y="1135"/>
                </a:lnTo>
                <a:lnTo>
                  <a:pt x="3895" y="1136"/>
                </a:lnTo>
                <a:lnTo>
                  <a:pt x="3903" y="1138"/>
                </a:lnTo>
                <a:lnTo>
                  <a:pt x="3911" y="1141"/>
                </a:lnTo>
                <a:lnTo>
                  <a:pt x="3919" y="1145"/>
                </a:lnTo>
                <a:lnTo>
                  <a:pt x="3925" y="1149"/>
                </a:lnTo>
                <a:lnTo>
                  <a:pt x="3932" y="1153"/>
                </a:lnTo>
                <a:lnTo>
                  <a:pt x="3938" y="1159"/>
                </a:lnTo>
                <a:lnTo>
                  <a:pt x="3943" y="1165"/>
                </a:lnTo>
                <a:lnTo>
                  <a:pt x="3948" y="1172"/>
                </a:lnTo>
                <a:lnTo>
                  <a:pt x="3953" y="1179"/>
                </a:lnTo>
                <a:lnTo>
                  <a:pt x="3956" y="1186"/>
                </a:lnTo>
                <a:lnTo>
                  <a:pt x="3958" y="1194"/>
                </a:lnTo>
                <a:lnTo>
                  <a:pt x="3961" y="1202"/>
                </a:lnTo>
                <a:lnTo>
                  <a:pt x="3962" y="1211"/>
                </a:lnTo>
                <a:lnTo>
                  <a:pt x="3963" y="1219"/>
                </a:lnTo>
                <a:lnTo>
                  <a:pt x="3962" y="1228"/>
                </a:lnTo>
                <a:lnTo>
                  <a:pt x="3961" y="1237"/>
                </a:lnTo>
                <a:lnTo>
                  <a:pt x="3958" y="1245"/>
                </a:lnTo>
                <a:lnTo>
                  <a:pt x="3956" y="1252"/>
                </a:lnTo>
                <a:lnTo>
                  <a:pt x="3953" y="1260"/>
                </a:lnTo>
                <a:lnTo>
                  <a:pt x="3948" y="1267"/>
                </a:lnTo>
                <a:lnTo>
                  <a:pt x="3943" y="1273"/>
                </a:lnTo>
                <a:lnTo>
                  <a:pt x="3938" y="1280"/>
                </a:lnTo>
                <a:lnTo>
                  <a:pt x="3932" y="1285"/>
                </a:lnTo>
                <a:lnTo>
                  <a:pt x="3925" y="1290"/>
                </a:lnTo>
                <a:lnTo>
                  <a:pt x="3919" y="1294"/>
                </a:lnTo>
                <a:lnTo>
                  <a:pt x="3911" y="1297"/>
                </a:lnTo>
                <a:lnTo>
                  <a:pt x="3903" y="1301"/>
                </a:lnTo>
                <a:lnTo>
                  <a:pt x="3895" y="1303"/>
                </a:lnTo>
                <a:lnTo>
                  <a:pt x="3887" y="1304"/>
                </a:lnTo>
                <a:lnTo>
                  <a:pt x="3878" y="1304"/>
                </a:lnTo>
                <a:close/>
                <a:moveTo>
                  <a:pt x="679" y="509"/>
                </a:moveTo>
                <a:lnTo>
                  <a:pt x="679" y="509"/>
                </a:lnTo>
                <a:lnTo>
                  <a:pt x="680" y="492"/>
                </a:lnTo>
                <a:lnTo>
                  <a:pt x="683" y="475"/>
                </a:lnTo>
                <a:lnTo>
                  <a:pt x="686" y="459"/>
                </a:lnTo>
                <a:lnTo>
                  <a:pt x="693" y="443"/>
                </a:lnTo>
                <a:lnTo>
                  <a:pt x="699" y="428"/>
                </a:lnTo>
                <a:lnTo>
                  <a:pt x="708" y="415"/>
                </a:lnTo>
                <a:lnTo>
                  <a:pt x="718" y="402"/>
                </a:lnTo>
                <a:lnTo>
                  <a:pt x="729" y="390"/>
                </a:lnTo>
                <a:lnTo>
                  <a:pt x="741" y="379"/>
                </a:lnTo>
                <a:lnTo>
                  <a:pt x="753" y="369"/>
                </a:lnTo>
                <a:lnTo>
                  <a:pt x="768" y="360"/>
                </a:lnTo>
                <a:lnTo>
                  <a:pt x="783" y="353"/>
                </a:lnTo>
                <a:lnTo>
                  <a:pt x="798" y="347"/>
                </a:lnTo>
                <a:lnTo>
                  <a:pt x="815" y="343"/>
                </a:lnTo>
                <a:lnTo>
                  <a:pt x="831" y="340"/>
                </a:lnTo>
                <a:lnTo>
                  <a:pt x="849" y="339"/>
                </a:lnTo>
                <a:lnTo>
                  <a:pt x="2205" y="339"/>
                </a:lnTo>
                <a:lnTo>
                  <a:pt x="2223" y="340"/>
                </a:lnTo>
                <a:lnTo>
                  <a:pt x="2239" y="343"/>
                </a:lnTo>
                <a:lnTo>
                  <a:pt x="2256" y="347"/>
                </a:lnTo>
                <a:lnTo>
                  <a:pt x="2271" y="353"/>
                </a:lnTo>
                <a:lnTo>
                  <a:pt x="2285" y="360"/>
                </a:lnTo>
                <a:lnTo>
                  <a:pt x="2300" y="369"/>
                </a:lnTo>
                <a:lnTo>
                  <a:pt x="2313" y="379"/>
                </a:lnTo>
                <a:lnTo>
                  <a:pt x="2325" y="390"/>
                </a:lnTo>
                <a:lnTo>
                  <a:pt x="2336" y="402"/>
                </a:lnTo>
                <a:lnTo>
                  <a:pt x="2346" y="415"/>
                </a:lnTo>
                <a:lnTo>
                  <a:pt x="2354" y="428"/>
                </a:lnTo>
                <a:lnTo>
                  <a:pt x="2361" y="443"/>
                </a:lnTo>
                <a:lnTo>
                  <a:pt x="2367" y="459"/>
                </a:lnTo>
                <a:lnTo>
                  <a:pt x="2371" y="475"/>
                </a:lnTo>
                <a:lnTo>
                  <a:pt x="2373" y="492"/>
                </a:lnTo>
                <a:lnTo>
                  <a:pt x="2375" y="509"/>
                </a:lnTo>
                <a:lnTo>
                  <a:pt x="2375" y="1526"/>
                </a:lnTo>
                <a:lnTo>
                  <a:pt x="2373" y="1544"/>
                </a:lnTo>
                <a:lnTo>
                  <a:pt x="2371" y="1560"/>
                </a:lnTo>
                <a:lnTo>
                  <a:pt x="2367" y="1577"/>
                </a:lnTo>
                <a:lnTo>
                  <a:pt x="2361" y="1592"/>
                </a:lnTo>
                <a:lnTo>
                  <a:pt x="2354" y="1607"/>
                </a:lnTo>
                <a:lnTo>
                  <a:pt x="2346" y="1620"/>
                </a:lnTo>
                <a:lnTo>
                  <a:pt x="2336" y="1634"/>
                </a:lnTo>
                <a:lnTo>
                  <a:pt x="2325" y="1646"/>
                </a:lnTo>
                <a:lnTo>
                  <a:pt x="2313" y="1657"/>
                </a:lnTo>
                <a:lnTo>
                  <a:pt x="2300" y="1667"/>
                </a:lnTo>
                <a:lnTo>
                  <a:pt x="2285" y="1675"/>
                </a:lnTo>
                <a:lnTo>
                  <a:pt x="2271" y="1682"/>
                </a:lnTo>
                <a:lnTo>
                  <a:pt x="2256" y="1689"/>
                </a:lnTo>
                <a:lnTo>
                  <a:pt x="2239" y="1693"/>
                </a:lnTo>
                <a:lnTo>
                  <a:pt x="2223" y="1695"/>
                </a:lnTo>
                <a:lnTo>
                  <a:pt x="2205" y="1696"/>
                </a:lnTo>
                <a:lnTo>
                  <a:pt x="849" y="1696"/>
                </a:lnTo>
                <a:lnTo>
                  <a:pt x="831" y="1695"/>
                </a:lnTo>
                <a:lnTo>
                  <a:pt x="815" y="1693"/>
                </a:lnTo>
                <a:lnTo>
                  <a:pt x="798" y="1689"/>
                </a:lnTo>
                <a:lnTo>
                  <a:pt x="783" y="1682"/>
                </a:lnTo>
                <a:lnTo>
                  <a:pt x="768" y="1675"/>
                </a:lnTo>
                <a:lnTo>
                  <a:pt x="753" y="1667"/>
                </a:lnTo>
                <a:lnTo>
                  <a:pt x="741" y="1657"/>
                </a:lnTo>
                <a:lnTo>
                  <a:pt x="729" y="1646"/>
                </a:lnTo>
                <a:lnTo>
                  <a:pt x="718" y="1634"/>
                </a:lnTo>
                <a:lnTo>
                  <a:pt x="708" y="1620"/>
                </a:lnTo>
                <a:lnTo>
                  <a:pt x="699" y="1607"/>
                </a:lnTo>
                <a:lnTo>
                  <a:pt x="693" y="1592"/>
                </a:lnTo>
                <a:lnTo>
                  <a:pt x="686" y="1577"/>
                </a:lnTo>
                <a:lnTo>
                  <a:pt x="683" y="1560"/>
                </a:lnTo>
                <a:lnTo>
                  <a:pt x="680" y="1544"/>
                </a:lnTo>
                <a:lnTo>
                  <a:pt x="679" y="1526"/>
                </a:lnTo>
                <a:lnTo>
                  <a:pt x="679" y="509"/>
                </a:lnTo>
                <a:close/>
              </a:path>
            </a:pathLst>
          </a:custGeom>
          <a:solidFill>
            <a:srgbClr val="FF3300"/>
          </a:solidFill>
          <a:ln>
            <a:noFill/>
          </a:ln>
          <a:extLst>
            <a:ext uri="{91240B29-F687-4F45-9708-019B960494DF}">
              <a14:hiddenLine xmlns="" xmlns:a14="http://schemas.microsoft.com/office/drawing/2010/main" w="9525">
                <a:solidFill>
                  <a:srgbClr val="000000"/>
                </a:solidFill>
                <a:round/>
                <a:headEnd/>
                <a:tailEnd/>
              </a14:hiddenLine>
            </a:ext>
          </a:extLst>
        </p:spPr>
        <p:txBody>
          <a:bodyPr lIns="91436" tIns="45718" rIns="91436" bIns="45718"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4" name="KSO_Shape"/>
          <p:cNvSpPr>
            <a:spLocks/>
          </p:cNvSpPr>
          <p:nvPr/>
        </p:nvSpPr>
        <p:spPr bwMode="auto">
          <a:xfrm>
            <a:off x="6035155" y="2838733"/>
            <a:ext cx="870613" cy="859811"/>
          </a:xfrm>
          <a:custGeom>
            <a:avLst/>
            <a:gdLst>
              <a:gd name="T0" fmla="*/ 61580152 w 6030"/>
              <a:gd name="T1" fmla="*/ 116692035 h 6002"/>
              <a:gd name="T2" fmla="*/ 199662 w 6030"/>
              <a:gd name="T3" fmla="*/ 309482875 h 6002"/>
              <a:gd name="T4" fmla="*/ 65672269 w 6030"/>
              <a:gd name="T5" fmla="*/ 487413091 h 6002"/>
              <a:gd name="T6" fmla="*/ 254404694 w 6030"/>
              <a:gd name="T7" fmla="*/ 595428006 h 6002"/>
              <a:gd name="T8" fmla="*/ 487650619 w 6030"/>
              <a:gd name="T9" fmla="*/ 535286624 h 6002"/>
              <a:gd name="T10" fmla="*/ 600930197 w 6030"/>
              <a:gd name="T11" fmla="*/ 323944636 h 6002"/>
              <a:gd name="T12" fmla="*/ 481862010 w 6030"/>
              <a:gd name="T13" fmla="*/ 59143747 h 6002"/>
              <a:gd name="T14" fmla="*/ 323769756 w 6030"/>
              <a:gd name="T15" fmla="*/ 11370008 h 6002"/>
              <a:gd name="T16" fmla="*/ 556316866 w 6030"/>
              <a:gd name="T17" fmla="*/ 162770205 h 6002"/>
              <a:gd name="T18" fmla="*/ 562704460 w 6030"/>
              <a:gd name="T19" fmla="*/ 422285113 h 6002"/>
              <a:gd name="T20" fmla="*/ 383153945 w 6030"/>
              <a:gd name="T21" fmla="*/ 575879539 h 6002"/>
              <a:gd name="T22" fmla="*/ 154998129 w 6030"/>
              <a:gd name="T23" fmla="*/ 548850861 h 6002"/>
              <a:gd name="T24" fmla="*/ 31638480 w 6030"/>
              <a:gd name="T25" fmla="*/ 406027988 h 6002"/>
              <a:gd name="T26" fmla="*/ 65672269 w 6030"/>
              <a:gd name="T27" fmla="*/ 131253591 h 6002"/>
              <a:gd name="T28" fmla="*/ 227756493 w 6030"/>
              <a:gd name="T29" fmla="*/ 20246402 h 6002"/>
              <a:gd name="T30" fmla="*/ 371776072 w 6030"/>
              <a:gd name="T31" fmla="*/ 33012909 h 6002"/>
              <a:gd name="T32" fmla="*/ 246120945 w 6030"/>
              <a:gd name="T33" fmla="*/ 144718032 h 6002"/>
              <a:gd name="T34" fmla="*/ 156595107 w 6030"/>
              <a:gd name="T35" fmla="*/ 307288647 h 6002"/>
              <a:gd name="T36" fmla="*/ 109387122 w 6030"/>
              <a:gd name="T37" fmla="*/ 232785300 h 6002"/>
              <a:gd name="T38" fmla="*/ 246619784 w 6030"/>
              <a:gd name="T39" fmla="*/ 41390643 h 6002"/>
              <a:gd name="T40" fmla="*/ 205100577 w 6030"/>
              <a:gd name="T41" fmla="*/ 65526842 h 6002"/>
              <a:gd name="T42" fmla="*/ 88128522 w 6030"/>
              <a:gd name="T43" fmla="*/ 270884916 h 6002"/>
              <a:gd name="T44" fmla="*/ 48505470 w 6030"/>
              <a:gd name="T45" fmla="*/ 238370666 h 6002"/>
              <a:gd name="T46" fmla="*/ 158690923 w 6030"/>
              <a:gd name="T47" fmla="*/ 61437770 h 6002"/>
              <a:gd name="T48" fmla="*/ 447428898 w 6030"/>
              <a:gd name="T49" fmla="*/ 67222411 h 6002"/>
              <a:gd name="T50" fmla="*/ 411997794 w 6030"/>
              <a:gd name="T51" fmla="*/ 122277086 h 6002"/>
              <a:gd name="T52" fmla="*/ 298618701 w 6030"/>
              <a:gd name="T53" fmla="*/ 290832248 h 6002"/>
              <a:gd name="T54" fmla="*/ 187135764 w 6030"/>
              <a:gd name="T55" fmla="*/ 306690192 h 6002"/>
              <a:gd name="T56" fmla="*/ 285444189 w 6030"/>
              <a:gd name="T57" fmla="*/ 108214190 h 6002"/>
              <a:gd name="T58" fmla="*/ 480065371 w 6030"/>
              <a:gd name="T59" fmla="*/ 86671084 h 6002"/>
              <a:gd name="T60" fmla="*/ 481862010 w 6030"/>
              <a:gd name="T61" fmla="*/ 102828413 h 6002"/>
              <a:gd name="T62" fmla="*/ 519688423 w 6030"/>
              <a:gd name="T63" fmla="*/ 142124623 h 6002"/>
              <a:gd name="T64" fmla="*/ 579571766 w 6030"/>
              <a:gd name="T65" fmla="*/ 313671742 h 6002"/>
              <a:gd name="T66" fmla="*/ 551725910 w 6030"/>
              <a:gd name="T67" fmla="*/ 314270197 h 6002"/>
              <a:gd name="T68" fmla="*/ 435851363 w 6030"/>
              <a:gd name="T69" fmla="*/ 125967293 h 6002"/>
              <a:gd name="T70" fmla="*/ 438845657 w 6030"/>
              <a:gd name="T71" fmla="*/ 141925349 h 6002"/>
              <a:gd name="T72" fmla="*/ 553023396 w 6030"/>
              <a:gd name="T73" fmla="*/ 389870659 h 6002"/>
              <a:gd name="T74" fmla="*/ 504717271 w 6030"/>
              <a:gd name="T75" fmla="*/ 486415771 h 6002"/>
              <a:gd name="T76" fmla="*/ 464595381 w 6030"/>
              <a:gd name="T77" fmla="*/ 324543091 h 6002"/>
              <a:gd name="T78" fmla="*/ 363192831 w 6030"/>
              <a:gd name="T79" fmla="*/ 182019287 h 6002"/>
              <a:gd name="T80" fmla="*/ 47008639 w 6030"/>
              <a:gd name="T81" fmla="*/ 198874867 h 6002"/>
              <a:gd name="T82" fmla="*/ 34033789 w 6030"/>
              <a:gd name="T83" fmla="*/ 220517768 h 6002"/>
              <a:gd name="T84" fmla="*/ 421479512 w 6030"/>
              <a:gd name="T85" fmla="*/ 275772032 h 6002"/>
              <a:gd name="T86" fmla="*/ 492341405 w 6030"/>
              <a:gd name="T87" fmla="*/ 497486710 h 6002"/>
              <a:gd name="T88" fmla="*/ 405111361 w 6030"/>
              <a:gd name="T89" fmla="*/ 545659313 h 6002"/>
              <a:gd name="T90" fmla="*/ 384351600 w 6030"/>
              <a:gd name="T91" fmla="*/ 413009539 h 6002"/>
              <a:gd name="T92" fmla="*/ 310994567 w 6030"/>
              <a:gd name="T93" fmla="*/ 283052652 h 6002"/>
              <a:gd name="T94" fmla="*/ 59284674 w 6030"/>
              <a:gd name="T95" fmla="*/ 274575123 h 6002"/>
              <a:gd name="T96" fmla="*/ 268177876 w 6030"/>
              <a:gd name="T97" fmla="*/ 309881740 h 6002"/>
              <a:gd name="T98" fmla="*/ 361596169 w 6030"/>
              <a:gd name="T99" fmla="*/ 387377360 h 6002"/>
              <a:gd name="T100" fmla="*/ 206897216 w 6030"/>
              <a:gd name="T101" fmla="*/ 415802222 h 6002"/>
              <a:gd name="T102" fmla="*/ 27047209 w 6030"/>
              <a:gd name="T103" fmla="*/ 347881561 h 6002"/>
              <a:gd name="T104" fmla="*/ 35431104 w 6030"/>
              <a:gd name="T105" fmla="*/ 372716010 h 6002"/>
              <a:gd name="T106" fmla="*/ 214881789 w 6030"/>
              <a:gd name="T107" fmla="*/ 425376865 h 6002"/>
              <a:gd name="T108" fmla="*/ 376467174 w 6030"/>
              <a:gd name="T109" fmla="*/ 419093565 h 6002"/>
              <a:gd name="T110" fmla="*/ 317781485 w 6030"/>
              <a:gd name="T111" fmla="*/ 504168875 h 6002"/>
              <a:gd name="T112" fmla="*/ 77050142 w 6030"/>
              <a:gd name="T113" fmla="*/ 464074620 h 6002"/>
              <a:gd name="T114" fmla="*/ 106093336 w 6030"/>
              <a:gd name="T115" fmla="*/ 488111340 h 6002"/>
              <a:gd name="T116" fmla="*/ 373073557 w 6030"/>
              <a:gd name="T117" fmla="*/ 503271351 h 6002"/>
              <a:gd name="T118" fmla="*/ 386248070 w 6030"/>
              <a:gd name="T119" fmla="*/ 543265810 h 6002"/>
              <a:gd name="T120" fmla="*/ 212386649 w 6030"/>
              <a:gd name="T121" fmla="*/ 562116028 h 6002"/>
              <a:gd name="T122" fmla="*/ 98907410 w 6030"/>
              <a:gd name="T123" fmla="*/ 486315976 h 6002"/>
              <a:gd name="T124" fmla="*/ 344828694 w 6030"/>
              <a:gd name="T125" fmla="*/ 572987376 h 60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30" h="6002">
                <a:moveTo>
                  <a:pt x="2928" y="8"/>
                </a:moveTo>
                <a:lnTo>
                  <a:pt x="2928" y="8"/>
                </a:lnTo>
                <a:lnTo>
                  <a:pt x="2869" y="12"/>
                </a:lnTo>
                <a:lnTo>
                  <a:pt x="2812" y="16"/>
                </a:lnTo>
                <a:lnTo>
                  <a:pt x="2696" y="23"/>
                </a:lnTo>
                <a:lnTo>
                  <a:pt x="2638" y="26"/>
                </a:lnTo>
                <a:lnTo>
                  <a:pt x="2580" y="32"/>
                </a:lnTo>
                <a:lnTo>
                  <a:pt x="2522" y="38"/>
                </a:lnTo>
                <a:lnTo>
                  <a:pt x="2465" y="47"/>
                </a:lnTo>
                <a:lnTo>
                  <a:pt x="2385" y="62"/>
                </a:lnTo>
                <a:lnTo>
                  <a:pt x="2306" y="78"/>
                </a:lnTo>
                <a:lnTo>
                  <a:pt x="2227" y="97"/>
                </a:lnTo>
                <a:lnTo>
                  <a:pt x="2151" y="119"/>
                </a:lnTo>
                <a:lnTo>
                  <a:pt x="2073" y="142"/>
                </a:lnTo>
                <a:lnTo>
                  <a:pt x="1997" y="167"/>
                </a:lnTo>
                <a:lnTo>
                  <a:pt x="1920" y="195"/>
                </a:lnTo>
                <a:lnTo>
                  <a:pt x="1846" y="224"/>
                </a:lnTo>
                <a:lnTo>
                  <a:pt x="1771" y="256"/>
                </a:lnTo>
                <a:lnTo>
                  <a:pt x="1699" y="290"/>
                </a:lnTo>
                <a:lnTo>
                  <a:pt x="1627" y="325"/>
                </a:lnTo>
                <a:lnTo>
                  <a:pt x="1555" y="363"/>
                </a:lnTo>
                <a:lnTo>
                  <a:pt x="1485" y="403"/>
                </a:lnTo>
                <a:lnTo>
                  <a:pt x="1416" y="446"/>
                </a:lnTo>
                <a:lnTo>
                  <a:pt x="1348" y="489"/>
                </a:lnTo>
                <a:lnTo>
                  <a:pt x="1282" y="535"/>
                </a:lnTo>
                <a:lnTo>
                  <a:pt x="1220" y="580"/>
                </a:lnTo>
                <a:lnTo>
                  <a:pt x="1159" y="626"/>
                </a:lnTo>
                <a:lnTo>
                  <a:pt x="1100" y="674"/>
                </a:lnTo>
                <a:lnTo>
                  <a:pt x="1041" y="724"/>
                </a:lnTo>
                <a:lnTo>
                  <a:pt x="984" y="775"/>
                </a:lnTo>
                <a:lnTo>
                  <a:pt x="928" y="827"/>
                </a:lnTo>
                <a:lnTo>
                  <a:pt x="873" y="881"/>
                </a:lnTo>
                <a:lnTo>
                  <a:pt x="819" y="937"/>
                </a:lnTo>
                <a:lnTo>
                  <a:pt x="766" y="994"/>
                </a:lnTo>
                <a:lnTo>
                  <a:pt x="714" y="1051"/>
                </a:lnTo>
                <a:lnTo>
                  <a:pt x="665" y="1110"/>
                </a:lnTo>
                <a:lnTo>
                  <a:pt x="617" y="1170"/>
                </a:lnTo>
                <a:lnTo>
                  <a:pt x="571" y="1231"/>
                </a:lnTo>
                <a:lnTo>
                  <a:pt x="526" y="1294"/>
                </a:lnTo>
                <a:lnTo>
                  <a:pt x="483" y="1356"/>
                </a:lnTo>
                <a:lnTo>
                  <a:pt x="442" y="1420"/>
                </a:lnTo>
                <a:lnTo>
                  <a:pt x="418" y="1460"/>
                </a:lnTo>
                <a:lnTo>
                  <a:pt x="395" y="1499"/>
                </a:lnTo>
                <a:lnTo>
                  <a:pt x="372" y="1539"/>
                </a:lnTo>
                <a:lnTo>
                  <a:pt x="350" y="1579"/>
                </a:lnTo>
                <a:lnTo>
                  <a:pt x="328" y="1621"/>
                </a:lnTo>
                <a:lnTo>
                  <a:pt x="308" y="1662"/>
                </a:lnTo>
                <a:lnTo>
                  <a:pt x="287" y="1703"/>
                </a:lnTo>
                <a:lnTo>
                  <a:pt x="269" y="1746"/>
                </a:lnTo>
                <a:lnTo>
                  <a:pt x="249" y="1788"/>
                </a:lnTo>
                <a:lnTo>
                  <a:pt x="232" y="1830"/>
                </a:lnTo>
                <a:lnTo>
                  <a:pt x="214" y="1873"/>
                </a:lnTo>
                <a:lnTo>
                  <a:pt x="198" y="1916"/>
                </a:lnTo>
                <a:lnTo>
                  <a:pt x="182" y="1960"/>
                </a:lnTo>
                <a:lnTo>
                  <a:pt x="165" y="2003"/>
                </a:lnTo>
                <a:lnTo>
                  <a:pt x="152" y="2047"/>
                </a:lnTo>
                <a:lnTo>
                  <a:pt x="137" y="2092"/>
                </a:lnTo>
                <a:lnTo>
                  <a:pt x="124" y="2136"/>
                </a:lnTo>
                <a:lnTo>
                  <a:pt x="112" y="2181"/>
                </a:lnTo>
                <a:lnTo>
                  <a:pt x="99" y="2226"/>
                </a:lnTo>
                <a:lnTo>
                  <a:pt x="89" y="2271"/>
                </a:lnTo>
                <a:lnTo>
                  <a:pt x="77" y="2316"/>
                </a:lnTo>
                <a:lnTo>
                  <a:pt x="68" y="2361"/>
                </a:lnTo>
                <a:lnTo>
                  <a:pt x="59" y="2407"/>
                </a:lnTo>
                <a:lnTo>
                  <a:pt x="50" y="2453"/>
                </a:lnTo>
                <a:lnTo>
                  <a:pt x="42" y="2499"/>
                </a:lnTo>
                <a:lnTo>
                  <a:pt x="35" y="2544"/>
                </a:lnTo>
                <a:lnTo>
                  <a:pt x="28" y="2590"/>
                </a:lnTo>
                <a:lnTo>
                  <a:pt x="22" y="2637"/>
                </a:lnTo>
                <a:lnTo>
                  <a:pt x="18" y="2683"/>
                </a:lnTo>
                <a:lnTo>
                  <a:pt x="13" y="2730"/>
                </a:lnTo>
                <a:lnTo>
                  <a:pt x="6" y="2823"/>
                </a:lnTo>
                <a:lnTo>
                  <a:pt x="2" y="2916"/>
                </a:lnTo>
                <a:lnTo>
                  <a:pt x="0" y="3009"/>
                </a:lnTo>
                <a:lnTo>
                  <a:pt x="2" y="3103"/>
                </a:lnTo>
                <a:lnTo>
                  <a:pt x="4" y="3149"/>
                </a:lnTo>
                <a:lnTo>
                  <a:pt x="6" y="3196"/>
                </a:lnTo>
                <a:lnTo>
                  <a:pt x="10" y="3241"/>
                </a:lnTo>
                <a:lnTo>
                  <a:pt x="13" y="3288"/>
                </a:lnTo>
                <a:lnTo>
                  <a:pt x="18" y="3334"/>
                </a:lnTo>
                <a:lnTo>
                  <a:pt x="22" y="3381"/>
                </a:lnTo>
                <a:lnTo>
                  <a:pt x="28" y="3427"/>
                </a:lnTo>
                <a:lnTo>
                  <a:pt x="35" y="3473"/>
                </a:lnTo>
                <a:lnTo>
                  <a:pt x="42" y="3519"/>
                </a:lnTo>
                <a:lnTo>
                  <a:pt x="50" y="3565"/>
                </a:lnTo>
                <a:lnTo>
                  <a:pt x="59" y="3611"/>
                </a:lnTo>
                <a:lnTo>
                  <a:pt x="68" y="3656"/>
                </a:lnTo>
                <a:lnTo>
                  <a:pt x="77" y="3701"/>
                </a:lnTo>
                <a:lnTo>
                  <a:pt x="89" y="3747"/>
                </a:lnTo>
                <a:lnTo>
                  <a:pt x="100" y="3792"/>
                </a:lnTo>
                <a:lnTo>
                  <a:pt x="112" y="3836"/>
                </a:lnTo>
                <a:lnTo>
                  <a:pt x="124" y="3881"/>
                </a:lnTo>
                <a:lnTo>
                  <a:pt x="138" y="3925"/>
                </a:lnTo>
                <a:lnTo>
                  <a:pt x="152" y="3969"/>
                </a:lnTo>
                <a:lnTo>
                  <a:pt x="167" y="4013"/>
                </a:lnTo>
                <a:lnTo>
                  <a:pt x="183" y="4056"/>
                </a:lnTo>
                <a:lnTo>
                  <a:pt x="199" y="4099"/>
                </a:lnTo>
                <a:lnTo>
                  <a:pt x="216" y="4142"/>
                </a:lnTo>
                <a:lnTo>
                  <a:pt x="233" y="4185"/>
                </a:lnTo>
                <a:lnTo>
                  <a:pt x="251" y="4227"/>
                </a:lnTo>
                <a:lnTo>
                  <a:pt x="271" y="4270"/>
                </a:lnTo>
                <a:lnTo>
                  <a:pt x="296" y="4324"/>
                </a:lnTo>
                <a:lnTo>
                  <a:pt x="324" y="4379"/>
                </a:lnTo>
                <a:lnTo>
                  <a:pt x="352" y="4431"/>
                </a:lnTo>
                <a:lnTo>
                  <a:pt x="382" y="4485"/>
                </a:lnTo>
                <a:lnTo>
                  <a:pt x="413" y="4538"/>
                </a:lnTo>
                <a:lnTo>
                  <a:pt x="445" y="4589"/>
                </a:lnTo>
                <a:lnTo>
                  <a:pt x="478" y="4641"/>
                </a:lnTo>
                <a:lnTo>
                  <a:pt x="512" y="4691"/>
                </a:lnTo>
                <a:lnTo>
                  <a:pt x="547" y="4741"/>
                </a:lnTo>
                <a:lnTo>
                  <a:pt x="584" y="4790"/>
                </a:lnTo>
                <a:lnTo>
                  <a:pt x="620" y="4839"/>
                </a:lnTo>
                <a:lnTo>
                  <a:pt x="658" y="4887"/>
                </a:lnTo>
                <a:lnTo>
                  <a:pt x="698" y="4934"/>
                </a:lnTo>
                <a:lnTo>
                  <a:pt x="737" y="4980"/>
                </a:lnTo>
                <a:lnTo>
                  <a:pt x="779" y="5026"/>
                </a:lnTo>
                <a:lnTo>
                  <a:pt x="821" y="5071"/>
                </a:lnTo>
                <a:lnTo>
                  <a:pt x="863" y="5114"/>
                </a:lnTo>
                <a:lnTo>
                  <a:pt x="907" y="5158"/>
                </a:lnTo>
                <a:lnTo>
                  <a:pt x="952" y="5200"/>
                </a:lnTo>
                <a:lnTo>
                  <a:pt x="996" y="5242"/>
                </a:lnTo>
                <a:lnTo>
                  <a:pt x="1042" y="5282"/>
                </a:lnTo>
                <a:lnTo>
                  <a:pt x="1089" y="5322"/>
                </a:lnTo>
                <a:lnTo>
                  <a:pt x="1137" y="5361"/>
                </a:lnTo>
                <a:lnTo>
                  <a:pt x="1186" y="5398"/>
                </a:lnTo>
                <a:lnTo>
                  <a:pt x="1234" y="5434"/>
                </a:lnTo>
                <a:lnTo>
                  <a:pt x="1283" y="5470"/>
                </a:lnTo>
                <a:lnTo>
                  <a:pt x="1333" y="5505"/>
                </a:lnTo>
                <a:lnTo>
                  <a:pt x="1384" y="5539"/>
                </a:lnTo>
                <a:lnTo>
                  <a:pt x="1435" y="5571"/>
                </a:lnTo>
                <a:lnTo>
                  <a:pt x="1488" y="5603"/>
                </a:lnTo>
                <a:lnTo>
                  <a:pt x="1540" y="5633"/>
                </a:lnTo>
                <a:lnTo>
                  <a:pt x="1592" y="5662"/>
                </a:lnTo>
                <a:lnTo>
                  <a:pt x="1643" y="5689"/>
                </a:lnTo>
                <a:lnTo>
                  <a:pt x="1693" y="5713"/>
                </a:lnTo>
                <a:lnTo>
                  <a:pt x="1744" y="5737"/>
                </a:lnTo>
                <a:lnTo>
                  <a:pt x="1795" y="5760"/>
                </a:lnTo>
                <a:lnTo>
                  <a:pt x="1847" y="5782"/>
                </a:lnTo>
                <a:lnTo>
                  <a:pt x="1900" y="5802"/>
                </a:lnTo>
                <a:lnTo>
                  <a:pt x="1951" y="5822"/>
                </a:lnTo>
                <a:lnTo>
                  <a:pt x="2005" y="5840"/>
                </a:lnTo>
                <a:lnTo>
                  <a:pt x="2058" y="5857"/>
                </a:lnTo>
                <a:lnTo>
                  <a:pt x="2112" y="5874"/>
                </a:lnTo>
                <a:lnTo>
                  <a:pt x="2165" y="5889"/>
                </a:lnTo>
                <a:lnTo>
                  <a:pt x="2219" y="5904"/>
                </a:lnTo>
                <a:lnTo>
                  <a:pt x="2273" y="5918"/>
                </a:lnTo>
                <a:lnTo>
                  <a:pt x="2328" y="5929"/>
                </a:lnTo>
                <a:lnTo>
                  <a:pt x="2383" y="5941"/>
                </a:lnTo>
                <a:lnTo>
                  <a:pt x="2438" y="5951"/>
                </a:lnTo>
                <a:lnTo>
                  <a:pt x="2493" y="5960"/>
                </a:lnTo>
                <a:lnTo>
                  <a:pt x="2549" y="5970"/>
                </a:lnTo>
                <a:lnTo>
                  <a:pt x="2604" y="5976"/>
                </a:lnTo>
                <a:lnTo>
                  <a:pt x="2661" y="5983"/>
                </a:lnTo>
                <a:lnTo>
                  <a:pt x="2716" y="5989"/>
                </a:lnTo>
                <a:lnTo>
                  <a:pt x="2772" y="5994"/>
                </a:lnTo>
                <a:lnTo>
                  <a:pt x="2828" y="5997"/>
                </a:lnTo>
                <a:lnTo>
                  <a:pt x="2884" y="5999"/>
                </a:lnTo>
                <a:lnTo>
                  <a:pt x="2940" y="6001"/>
                </a:lnTo>
                <a:lnTo>
                  <a:pt x="2996" y="6002"/>
                </a:lnTo>
                <a:lnTo>
                  <a:pt x="3053" y="6002"/>
                </a:lnTo>
                <a:lnTo>
                  <a:pt x="3109" y="6001"/>
                </a:lnTo>
                <a:lnTo>
                  <a:pt x="3164" y="5998"/>
                </a:lnTo>
                <a:lnTo>
                  <a:pt x="3220" y="5996"/>
                </a:lnTo>
                <a:lnTo>
                  <a:pt x="3276" y="5991"/>
                </a:lnTo>
                <a:lnTo>
                  <a:pt x="3332" y="5987"/>
                </a:lnTo>
                <a:lnTo>
                  <a:pt x="3414" y="5979"/>
                </a:lnTo>
                <a:lnTo>
                  <a:pt x="3494" y="5968"/>
                </a:lnTo>
                <a:lnTo>
                  <a:pt x="3574" y="5955"/>
                </a:lnTo>
                <a:lnTo>
                  <a:pt x="3654" y="5940"/>
                </a:lnTo>
                <a:lnTo>
                  <a:pt x="3734" y="5923"/>
                </a:lnTo>
                <a:lnTo>
                  <a:pt x="3812" y="5904"/>
                </a:lnTo>
                <a:lnTo>
                  <a:pt x="3891" y="5882"/>
                </a:lnTo>
                <a:lnTo>
                  <a:pt x="3969" y="5858"/>
                </a:lnTo>
                <a:lnTo>
                  <a:pt x="4046" y="5833"/>
                </a:lnTo>
                <a:lnTo>
                  <a:pt x="4122" y="5806"/>
                </a:lnTo>
                <a:lnTo>
                  <a:pt x="4198" y="5775"/>
                </a:lnTo>
                <a:lnTo>
                  <a:pt x="4273" y="5743"/>
                </a:lnTo>
                <a:lnTo>
                  <a:pt x="4347" y="5708"/>
                </a:lnTo>
                <a:lnTo>
                  <a:pt x="4419" y="5672"/>
                </a:lnTo>
                <a:lnTo>
                  <a:pt x="4491" y="5633"/>
                </a:lnTo>
                <a:lnTo>
                  <a:pt x="4562" y="5591"/>
                </a:lnTo>
                <a:lnTo>
                  <a:pt x="4610" y="5563"/>
                </a:lnTo>
                <a:lnTo>
                  <a:pt x="4657" y="5532"/>
                </a:lnTo>
                <a:lnTo>
                  <a:pt x="4704" y="5501"/>
                </a:lnTo>
                <a:lnTo>
                  <a:pt x="4750" y="5469"/>
                </a:lnTo>
                <a:lnTo>
                  <a:pt x="4796" y="5435"/>
                </a:lnTo>
                <a:lnTo>
                  <a:pt x="4842" y="5402"/>
                </a:lnTo>
                <a:lnTo>
                  <a:pt x="4886" y="5367"/>
                </a:lnTo>
                <a:lnTo>
                  <a:pt x="4930" y="5331"/>
                </a:lnTo>
                <a:lnTo>
                  <a:pt x="4973" y="5296"/>
                </a:lnTo>
                <a:lnTo>
                  <a:pt x="5016" y="5258"/>
                </a:lnTo>
                <a:lnTo>
                  <a:pt x="5058" y="5220"/>
                </a:lnTo>
                <a:lnTo>
                  <a:pt x="5101" y="5181"/>
                </a:lnTo>
                <a:lnTo>
                  <a:pt x="5141" y="5142"/>
                </a:lnTo>
                <a:lnTo>
                  <a:pt x="5181" y="5102"/>
                </a:lnTo>
                <a:lnTo>
                  <a:pt x="5221" y="5061"/>
                </a:lnTo>
                <a:lnTo>
                  <a:pt x="5259" y="5018"/>
                </a:lnTo>
                <a:lnTo>
                  <a:pt x="5297" y="4976"/>
                </a:lnTo>
                <a:lnTo>
                  <a:pt x="5334" y="4933"/>
                </a:lnTo>
                <a:lnTo>
                  <a:pt x="5370" y="4890"/>
                </a:lnTo>
                <a:lnTo>
                  <a:pt x="5406" y="4845"/>
                </a:lnTo>
                <a:lnTo>
                  <a:pt x="5441" y="4800"/>
                </a:lnTo>
                <a:lnTo>
                  <a:pt x="5474" y="4755"/>
                </a:lnTo>
                <a:lnTo>
                  <a:pt x="5508" y="4709"/>
                </a:lnTo>
                <a:lnTo>
                  <a:pt x="5540" y="4662"/>
                </a:lnTo>
                <a:lnTo>
                  <a:pt x="5571" y="4615"/>
                </a:lnTo>
                <a:lnTo>
                  <a:pt x="5600" y="4567"/>
                </a:lnTo>
                <a:lnTo>
                  <a:pt x="5629" y="4518"/>
                </a:lnTo>
                <a:lnTo>
                  <a:pt x="5658" y="4469"/>
                </a:lnTo>
                <a:lnTo>
                  <a:pt x="5685" y="4420"/>
                </a:lnTo>
                <a:lnTo>
                  <a:pt x="5712" y="4371"/>
                </a:lnTo>
                <a:lnTo>
                  <a:pt x="5736" y="4320"/>
                </a:lnTo>
                <a:lnTo>
                  <a:pt x="5760" y="4270"/>
                </a:lnTo>
                <a:lnTo>
                  <a:pt x="5793" y="4195"/>
                </a:lnTo>
                <a:lnTo>
                  <a:pt x="5824" y="4121"/>
                </a:lnTo>
                <a:lnTo>
                  <a:pt x="5851" y="4045"/>
                </a:lnTo>
                <a:lnTo>
                  <a:pt x="5878" y="3968"/>
                </a:lnTo>
                <a:lnTo>
                  <a:pt x="5903" y="3891"/>
                </a:lnTo>
                <a:lnTo>
                  <a:pt x="5925" y="3812"/>
                </a:lnTo>
                <a:lnTo>
                  <a:pt x="5944" y="3734"/>
                </a:lnTo>
                <a:lnTo>
                  <a:pt x="5963" y="3654"/>
                </a:lnTo>
                <a:lnTo>
                  <a:pt x="5979" y="3574"/>
                </a:lnTo>
                <a:lnTo>
                  <a:pt x="5992" y="3494"/>
                </a:lnTo>
                <a:lnTo>
                  <a:pt x="6004" y="3412"/>
                </a:lnTo>
                <a:lnTo>
                  <a:pt x="6013" y="3331"/>
                </a:lnTo>
                <a:lnTo>
                  <a:pt x="6021" y="3248"/>
                </a:lnTo>
                <a:lnTo>
                  <a:pt x="6026" y="3167"/>
                </a:lnTo>
                <a:lnTo>
                  <a:pt x="6029" y="3084"/>
                </a:lnTo>
                <a:lnTo>
                  <a:pt x="6030" y="3002"/>
                </a:lnTo>
                <a:lnTo>
                  <a:pt x="6029" y="2920"/>
                </a:lnTo>
                <a:lnTo>
                  <a:pt x="6026" y="2838"/>
                </a:lnTo>
                <a:lnTo>
                  <a:pt x="6021" y="2755"/>
                </a:lnTo>
                <a:lnTo>
                  <a:pt x="6013" y="2674"/>
                </a:lnTo>
                <a:lnTo>
                  <a:pt x="6004" y="2593"/>
                </a:lnTo>
                <a:lnTo>
                  <a:pt x="5992" y="2511"/>
                </a:lnTo>
                <a:lnTo>
                  <a:pt x="5979" y="2431"/>
                </a:lnTo>
                <a:lnTo>
                  <a:pt x="5963" y="2351"/>
                </a:lnTo>
                <a:lnTo>
                  <a:pt x="5944" y="2271"/>
                </a:lnTo>
                <a:lnTo>
                  <a:pt x="5925" y="2191"/>
                </a:lnTo>
                <a:lnTo>
                  <a:pt x="5903" y="2113"/>
                </a:lnTo>
                <a:lnTo>
                  <a:pt x="5878" y="2036"/>
                </a:lnTo>
                <a:lnTo>
                  <a:pt x="5851" y="1960"/>
                </a:lnTo>
                <a:lnTo>
                  <a:pt x="5824" y="1884"/>
                </a:lnTo>
                <a:lnTo>
                  <a:pt x="5793" y="1809"/>
                </a:lnTo>
                <a:lnTo>
                  <a:pt x="5760" y="1735"/>
                </a:lnTo>
                <a:lnTo>
                  <a:pt x="5723" y="1660"/>
                </a:lnTo>
                <a:lnTo>
                  <a:pt x="5684" y="1584"/>
                </a:lnTo>
                <a:lnTo>
                  <a:pt x="5643" y="1511"/>
                </a:lnTo>
                <a:lnTo>
                  <a:pt x="5599" y="1437"/>
                </a:lnTo>
                <a:lnTo>
                  <a:pt x="5553" y="1366"/>
                </a:lnTo>
                <a:lnTo>
                  <a:pt x="5506" y="1297"/>
                </a:lnTo>
                <a:lnTo>
                  <a:pt x="5456" y="1229"/>
                </a:lnTo>
                <a:lnTo>
                  <a:pt x="5406" y="1162"/>
                </a:lnTo>
                <a:lnTo>
                  <a:pt x="5352" y="1097"/>
                </a:lnTo>
                <a:lnTo>
                  <a:pt x="5297" y="1033"/>
                </a:lnTo>
                <a:lnTo>
                  <a:pt x="5240" y="969"/>
                </a:lnTo>
                <a:lnTo>
                  <a:pt x="5182" y="909"/>
                </a:lnTo>
                <a:lnTo>
                  <a:pt x="5121" y="848"/>
                </a:lnTo>
                <a:lnTo>
                  <a:pt x="5061" y="791"/>
                </a:lnTo>
                <a:lnTo>
                  <a:pt x="4998" y="733"/>
                </a:lnTo>
                <a:lnTo>
                  <a:pt x="4933" y="678"/>
                </a:lnTo>
                <a:lnTo>
                  <a:pt x="4882" y="635"/>
                </a:lnTo>
                <a:lnTo>
                  <a:pt x="4828" y="593"/>
                </a:lnTo>
                <a:lnTo>
                  <a:pt x="4774" y="552"/>
                </a:lnTo>
                <a:lnTo>
                  <a:pt x="4719" y="513"/>
                </a:lnTo>
                <a:lnTo>
                  <a:pt x="4663" y="477"/>
                </a:lnTo>
                <a:lnTo>
                  <a:pt x="4606" y="440"/>
                </a:lnTo>
                <a:lnTo>
                  <a:pt x="4548" y="404"/>
                </a:lnTo>
                <a:lnTo>
                  <a:pt x="4490" y="371"/>
                </a:lnTo>
                <a:lnTo>
                  <a:pt x="4430" y="339"/>
                </a:lnTo>
                <a:lnTo>
                  <a:pt x="4369" y="308"/>
                </a:lnTo>
                <a:lnTo>
                  <a:pt x="4309" y="278"/>
                </a:lnTo>
                <a:lnTo>
                  <a:pt x="4248" y="251"/>
                </a:lnTo>
                <a:lnTo>
                  <a:pt x="4185" y="224"/>
                </a:lnTo>
                <a:lnTo>
                  <a:pt x="4122" y="199"/>
                </a:lnTo>
                <a:lnTo>
                  <a:pt x="4059" y="176"/>
                </a:lnTo>
                <a:lnTo>
                  <a:pt x="3995" y="153"/>
                </a:lnTo>
                <a:lnTo>
                  <a:pt x="3932" y="133"/>
                </a:lnTo>
                <a:lnTo>
                  <a:pt x="3869" y="114"/>
                </a:lnTo>
                <a:lnTo>
                  <a:pt x="3803" y="96"/>
                </a:lnTo>
                <a:lnTo>
                  <a:pt x="3738" y="79"/>
                </a:lnTo>
                <a:lnTo>
                  <a:pt x="3671" y="64"/>
                </a:lnTo>
                <a:lnTo>
                  <a:pt x="3604" y="50"/>
                </a:lnTo>
                <a:lnTo>
                  <a:pt x="3536" y="38"/>
                </a:lnTo>
                <a:lnTo>
                  <a:pt x="3469" y="27"/>
                </a:lnTo>
                <a:lnTo>
                  <a:pt x="3400" y="18"/>
                </a:lnTo>
                <a:lnTo>
                  <a:pt x="3332" y="10"/>
                </a:lnTo>
                <a:lnTo>
                  <a:pt x="3263" y="4"/>
                </a:lnTo>
                <a:lnTo>
                  <a:pt x="3196" y="1"/>
                </a:lnTo>
                <a:lnTo>
                  <a:pt x="3128" y="0"/>
                </a:lnTo>
                <a:lnTo>
                  <a:pt x="3061" y="0"/>
                </a:lnTo>
                <a:lnTo>
                  <a:pt x="2994" y="3"/>
                </a:lnTo>
                <a:lnTo>
                  <a:pt x="2928" y="8"/>
                </a:lnTo>
                <a:close/>
                <a:moveTo>
                  <a:pt x="2980" y="114"/>
                </a:moveTo>
                <a:lnTo>
                  <a:pt x="2980" y="114"/>
                </a:lnTo>
                <a:lnTo>
                  <a:pt x="3032" y="111"/>
                </a:lnTo>
                <a:lnTo>
                  <a:pt x="3085" y="110"/>
                </a:lnTo>
                <a:lnTo>
                  <a:pt x="3137" y="109"/>
                </a:lnTo>
                <a:lnTo>
                  <a:pt x="3190" y="111"/>
                </a:lnTo>
                <a:lnTo>
                  <a:pt x="3244" y="114"/>
                </a:lnTo>
                <a:lnTo>
                  <a:pt x="3298" y="119"/>
                </a:lnTo>
                <a:lnTo>
                  <a:pt x="3352" y="125"/>
                </a:lnTo>
                <a:lnTo>
                  <a:pt x="3406" y="132"/>
                </a:lnTo>
                <a:lnTo>
                  <a:pt x="3458" y="140"/>
                </a:lnTo>
                <a:lnTo>
                  <a:pt x="3512" y="150"/>
                </a:lnTo>
                <a:lnTo>
                  <a:pt x="3565" y="160"/>
                </a:lnTo>
                <a:lnTo>
                  <a:pt x="3618" y="172"/>
                </a:lnTo>
                <a:lnTo>
                  <a:pt x="3670" y="183"/>
                </a:lnTo>
                <a:lnTo>
                  <a:pt x="3721" y="196"/>
                </a:lnTo>
                <a:lnTo>
                  <a:pt x="3772" y="209"/>
                </a:lnTo>
                <a:lnTo>
                  <a:pt x="3822" y="223"/>
                </a:lnTo>
                <a:lnTo>
                  <a:pt x="3904" y="248"/>
                </a:lnTo>
                <a:lnTo>
                  <a:pt x="3985" y="276"/>
                </a:lnTo>
                <a:lnTo>
                  <a:pt x="4066" y="306"/>
                </a:lnTo>
                <a:lnTo>
                  <a:pt x="4145" y="338"/>
                </a:lnTo>
                <a:lnTo>
                  <a:pt x="4223" y="372"/>
                </a:lnTo>
                <a:lnTo>
                  <a:pt x="4301" y="409"/>
                </a:lnTo>
                <a:lnTo>
                  <a:pt x="4376" y="448"/>
                </a:lnTo>
                <a:lnTo>
                  <a:pt x="4452" y="489"/>
                </a:lnTo>
                <a:lnTo>
                  <a:pt x="4525" y="533"/>
                </a:lnTo>
                <a:lnTo>
                  <a:pt x="4598" y="579"/>
                </a:lnTo>
                <a:lnTo>
                  <a:pt x="4669" y="626"/>
                </a:lnTo>
                <a:lnTo>
                  <a:pt x="4737" y="675"/>
                </a:lnTo>
                <a:lnTo>
                  <a:pt x="4806" y="726"/>
                </a:lnTo>
                <a:lnTo>
                  <a:pt x="4873" y="780"/>
                </a:lnTo>
                <a:lnTo>
                  <a:pt x="4937" y="835"/>
                </a:lnTo>
                <a:lnTo>
                  <a:pt x="5000" y="893"/>
                </a:lnTo>
                <a:lnTo>
                  <a:pt x="5062" y="952"/>
                </a:lnTo>
                <a:lnTo>
                  <a:pt x="5121" y="1013"/>
                </a:lnTo>
                <a:lnTo>
                  <a:pt x="5180" y="1076"/>
                </a:lnTo>
                <a:lnTo>
                  <a:pt x="5236" y="1140"/>
                </a:lnTo>
                <a:lnTo>
                  <a:pt x="5291" y="1206"/>
                </a:lnTo>
                <a:lnTo>
                  <a:pt x="5342" y="1273"/>
                </a:lnTo>
                <a:lnTo>
                  <a:pt x="5393" y="1342"/>
                </a:lnTo>
                <a:lnTo>
                  <a:pt x="5442" y="1412"/>
                </a:lnTo>
                <a:lnTo>
                  <a:pt x="5488" y="1484"/>
                </a:lnTo>
                <a:lnTo>
                  <a:pt x="5533" y="1558"/>
                </a:lnTo>
                <a:lnTo>
                  <a:pt x="5574" y="1632"/>
                </a:lnTo>
                <a:lnTo>
                  <a:pt x="5614" y="1708"/>
                </a:lnTo>
                <a:lnTo>
                  <a:pt x="5651" y="1786"/>
                </a:lnTo>
                <a:lnTo>
                  <a:pt x="5686" y="1864"/>
                </a:lnTo>
                <a:lnTo>
                  <a:pt x="5718" y="1943"/>
                </a:lnTo>
                <a:lnTo>
                  <a:pt x="5749" y="2024"/>
                </a:lnTo>
                <a:lnTo>
                  <a:pt x="5775" y="2099"/>
                </a:lnTo>
                <a:lnTo>
                  <a:pt x="5797" y="2173"/>
                </a:lnTo>
                <a:lnTo>
                  <a:pt x="5818" y="2249"/>
                </a:lnTo>
                <a:lnTo>
                  <a:pt x="5838" y="2324"/>
                </a:lnTo>
                <a:lnTo>
                  <a:pt x="5855" y="2401"/>
                </a:lnTo>
                <a:lnTo>
                  <a:pt x="5870" y="2479"/>
                </a:lnTo>
                <a:lnTo>
                  <a:pt x="5882" y="2556"/>
                </a:lnTo>
                <a:lnTo>
                  <a:pt x="5893" y="2634"/>
                </a:lnTo>
                <a:lnTo>
                  <a:pt x="5902" y="2712"/>
                </a:lnTo>
                <a:lnTo>
                  <a:pt x="5908" y="2790"/>
                </a:lnTo>
                <a:lnTo>
                  <a:pt x="5912" y="2868"/>
                </a:lnTo>
                <a:lnTo>
                  <a:pt x="5916" y="2947"/>
                </a:lnTo>
                <a:lnTo>
                  <a:pt x="5916" y="3025"/>
                </a:lnTo>
                <a:lnTo>
                  <a:pt x="5914" y="3103"/>
                </a:lnTo>
                <a:lnTo>
                  <a:pt x="5910" y="3182"/>
                </a:lnTo>
                <a:lnTo>
                  <a:pt x="5904" y="3260"/>
                </a:lnTo>
                <a:lnTo>
                  <a:pt x="5898" y="3324"/>
                </a:lnTo>
                <a:lnTo>
                  <a:pt x="5890" y="3388"/>
                </a:lnTo>
                <a:lnTo>
                  <a:pt x="5882" y="3451"/>
                </a:lnTo>
                <a:lnTo>
                  <a:pt x="5871" y="3514"/>
                </a:lnTo>
                <a:lnTo>
                  <a:pt x="5859" y="3577"/>
                </a:lnTo>
                <a:lnTo>
                  <a:pt x="5846" y="3640"/>
                </a:lnTo>
                <a:lnTo>
                  <a:pt x="5831" y="3701"/>
                </a:lnTo>
                <a:lnTo>
                  <a:pt x="5815" y="3763"/>
                </a:lnTo>
                <a:lnTo>
                  <a:pt x="5797" y="3824"/>
                </a:lnTo>
                <a:lnTo>
                  <a:pt x="5779" y="3884"/>
                </a:lnTo>
                <a:lnTo>
                  <a:pt x="5759" y="3944"/>
                </a:lnTo>
                <a:lnTo>
                  <a:pt x="5737" y="4003"/>
                </a:lnTo>
                <a:lnTo>
                  <a:pt x="5714" y="4062"/>
                </a:lnTo>
                <a:lnTo>
                  <a:pt x="5690" y="4119"/>
                </a:lnTo>
                <a:lnTo>
                  <a:pt x="5665" y="4177"/>
                </a:lnTo>
                <a:lnTo>
                  <a:pt x="5638" y="4234"/>
                </a:lnTo>
                <a:lnTo>
                  <a:pt x="5611" y="4290"/>
                </a:lnTo>
                <a:lnTo>
                  <a:pt x="5582" y="4345"/>
                </a:lnTo>
                <a:lnTo>
                  <a:pt x="5552" y="4400"/>
                </a:lnTo>
                <a:lnTo>
                  <a:pt x="5520" y="4454"/>
                </a:lnTo>
                <a:lnTo>
                  <a:pt x="5488" y="4508"/>
                </a:lnTo>
                <a:lnTo>
                  <a:pt x="5455" y="4561"/>
                </a:lnTo>
                <a:lnTo>
                  <a:pt x="5420" y="4612"/>
                </a:lnTo>
                <a:lnTo>
                  <a:pt x="5385" y="4664"/>
                </a:lnTo>
                <a:lnTo>
                  <a:pt x="5348" y="4714"/>
                </a:lnTo>
                <a:lnTo>
                  <a:pt x="5310" y="4764"/>
                </a:lnTo>
                <a:lnTo>
                  <a:pt x="5271" y="4813"/>
                </a:lnTo>
                <a:lnTo>
                  <a:pt x="5231" y="4860"/>
                </a:lnTo>
                <a:lnTo>
                  <a:pt x="5190" y="4907"/>
                </a:lnTo>
                <a:lnTo>
                  <a:pt x="5149" y="4954"/>
                </a:lnTo>
                <a:lnTo>
                  <a:pt x="5106" y="4999"/>
                </a:lnTo>
                <a:lnTo>
                  <a:pt x="5062" y="5043"/>
                </a:lnTo>
                <a:lnTo>
                  <a:pt x="5017" y="5087"/>
                </a:lnTo>
                <a:lnTo>
                  <a:pt x="4972" y="5129"/>
                </a:lnTo>
                <a:lnTo>
                  <a:pt x="4925" y="5171"/>
                </a:lnTo>
                <a:lnTo>
                  <a:pt x="4878" y="5212"/>
                </a:lnTo>
                <a:lnTo>
                  <a:pt x="4830" y="5251"/>
                </a:lnTo>
                <a:lnTo>
                  <a:pt x="4781" y="5290"/>
                </a:lnTo>
                <a:lnTo>
                  <a:pt x="4732" y="5327"/>
                </a:lnTo>
                <a:lnTo>
                  <a:pt x="4681" y="5363"/>
                </a:lnTo>
                <a:lnTo>
                  <a:pt x="4630" y="5399"/>
                </a:lnTo>
                <a:lnTo>
                  <a:pt x="4577" y="5433"/>
                </a:lnTo>
                <a:lnTo>
                  <a:pt x="4524" y="5466"/>
                </a:lnTo>
                <a:lnTo>
                  <a:pt x="4470" y="5498"/>
                </a:lnTo>
                <a:lnTo>
                  <a:pt x="4416" y="5529"/>
                </a:lnTo>
                <a:lnTo>
                  <a:pt x="4361" y="5559"/>
                </a:lnTo>
                <a:lnTo>
                  <a:pt x="4306" y="5588"/>
                </a:lnTo>
                <a:lnTo>
                  <a:pt x="4249" y="5615"/>
                </a:lnTo>
                <a:lnTo>
                  <a:pt x="4193" y="5642"/>
                </a:lnTo>
                <a:lnTo>
                  <a:pt x="4134" y="5667"/>
                </a:lnTo>
                <a:lnTo>
                  <a:pt x="4077" y="5691"/>
                </a:lnTo>
                <a:lnTo>
                  <a:pt x="4019" y="5714"/>
                </a:lnTo>
                <a:lnTo>
                  <a:pt x="3959" y="5735"/>
                </a:lnTo>
                <a:lnTo>
                  <a:pt x="3900" y="5755"/>
                </a:lnTo>
                <a:lnTo>
                  <a:pt x="3839" y="5774"/>
                </a:lnTo>
                <a:lnTo>
                  <a:pt x="3778" y="5791"/>
                </a:lnTo>
                <a:lnTo>
                  <a:pt x="3716" y="5807"/>
                </a:lnTo>
                <a:lnTo>
                  <a:pt x="3654" y="5822"/>
                </a:lnTo>
                <a:lnTo>
                  <a:pt x="3592" y="5834"/>
                </a:lnTo>
                <a:lnTo>
                  <a:pt x="3529" y="5847"/>
                </a:lnTo>
                <a:lnTo>
                  <a:pt x="3466" y="5857"/>
                </a:lnTo>
                <a:lnTo>
                  <a:pt x="3403" y="5866"/>
                </a:lnTo>
                <a:lnTo>
                  <a:pt x="3339" y="5874"/>
                </a:lnTo>
                <a:lnTo>
                  <a:pt x="3275" y="5880"/>
                </a:lnTo>
                <a:lnTo>
                  <a:pt x="3213" y="5885"/>
                </a:lnTo>
                <a:lnTo>
                  <a:pt x="3151" y="5888"/>
                </a:lnTo>
                <a:lnTo>
                  <a:pt x="3089" y="5891"/>
                </a:lnTo>
                <a:lnTo>
                  <a:pt x="3027" y="5891"/>
                </a:lnTo>
                <a:lnTo>
                  <a:pt x="2965" y="5891"/>
                </a:lnTo>
                <a:lnTo>
                  <a:pt x="2904" y="5888"/>
                </a:lnTo>
                <a:lnTo>
                  <a:pt x="2842" y="5886"/>
                </a:lnTo>
                <a:lnTo>
                  <a:pt x="2781" y="5881"/>
                </a:lnTo>
                <a:lnTo>
                  <a:pt x="2719" y="5876"/>
                </a:lnTo>
                <a:lnTo>
                  <a:pt x="2658" y="5869"/>
                </a:lnTo>
                <a:lnTo>
                  <a:pt x="2596" y="5861"/>
                </a:lnTo>
                <a:lnTo>
                  <a:pt x="2536" y="5852"/>
                </a:lnTo>
                <a:lnTo>
                  <a:pt x="2475" y="5841"/>
                </a:lnTo>
                <a:lnTo>
                  <a:pt x="2414" y="5829"/>
                </a:lnTo>
                <a:lnTo>
                  <a:pt x="2355" y="5816"/>
                </a:lnTo>
                <a:lnTo>
                  <a:pt x="2295" y="5802"/>
                </a:lnTo>
                <a:lnTo>
                  <a:pt x="2235" y="5786"/>
                </a:lnTo>
                <a:lnTo>
                  <a:pt x="2176" y="5769"/>
                </a:lnTo>
                <a:lnTo>
                  <a:pt x="2117" y="5752"/>
                </a:lnTo>
                <a:lnTo>
                  <a:pt x="2059" y="5732"/>
                </a:lnTo>
                <a:lnTo>
                  <a:pt x="2000" y="5712"/>
                </a:lnTo>
                <a:lnTo>
                  <a:pt x="1943" y="5690"/>
                </a:lnTo>
                <a:lnTo>
                  <a:pt x="1886" y="5667"/>
                </a:lnTo>
                <a:lnTo>
                  <a:pt x="1828" y="5643"/>
                </a:lnTo>
                <a:lnTo>
                  <a:pt x="1772" y="5617"/>
                </a:lnTo>
                <a:lnTo>
                  <a:pt x="1717" y="5590"/>
                </a:lnTo>
                <a:lnTo>
                  <a:pt x="1662" y="5563"/>
                </a:lnTo>
                <a:lnTo>
                  <a:pt x="1607" y="5533"/>
                </a:lnTo>
                <a:lnTo>
                  <a:pt x="1553" y="5503"/>
                </a:lnTo>
                <a:lnTo>
                  <a:pt x="1500" y="5471"/>
                </a:lnTo>
                <a:lnTo>
                  <a:pt x="1447" y="5438"/>
                </a:lnTo>
                <a:lnTo>
                  <a:pt x="1395" y="5403"/>
                </a:lnTo>
                <a:lnTo>
                  <a:pt x="1354" y="5376"/>
                </a:lnTo>
                <a:lnTo>
                  <a:pt x="1314" y="5347"/>
                </a:lnTo>
                <a:lnTo>
                  <a:pt x="1275" y="5317"/>
                </a:lnTo>
                <a:lnTo>
                  <a:pt x="1235" y="5288"/>
                </a:lnTo>
                <a:lnTo>
                  <a:pt x="1197" y="5257"/>
                </a:lnTo>
                <a:lnTo>
                  <a:pt x="1158" y="5226"/>
                </a:lnTo>
                <a:lnTo>
                  <a:pt x="1120" y="5194"/>
                </a:lnTo>
                <a:lnTo>
                  <a:pt x="1083" y="5161"/>
                </a:lnTo>
                <a:lnTo>
                  <a:pt x="1047" y="5128"/>
                </a:lnTo>
                <a:lnTo>
                  <a:pt x="1010" y="5094"/>
                </a:lnTo>
                <a:lnTo>
                  <a:pt x="975" y="5059"/>
                </a:lnTo>
                <a:lnTo>
                  <a:pt x="940" y="5025"/>
                </a:lnTo>
                <a:lnTo>
                  <a:pt x="906" y="4988"/>
                </a:lnTo>
                <a:lnTo>
                  <a:pt x="871" y="4953"/>
                </a:lnTo>
                <a:lnTo>
                  <a:pt x="838" y="4916"/>
                </a:lnTo>
                <a:lnTo>
                  <a:pt x="806" y="4878"/>
                </a:lnTo>
                <a:lnTo>
                  <a:pt x="774" y="4841"/>
                </a:lnTo>
                <a:lnTo>
                  <a:pt x="743" y="4803"/>
                </a:lnTo>
                <a:lnTo>
                  <a:pt x="712" y="4764"/>
                </a:lnTo>
                <a:lnTo>
                  <a:pt x="682" y="4724"/>
                </a:lnTo>
                <a:lnTo>
                  <a:pt x="653" y="4683"/>
                </a:lnTo>
                <a:lnTo>
                  <a:pt x="624" y="4643"/>
                </a:lnTo>
                <a:lnTo>
                  <a:pt x="596" y="4603"/>
                </a:lnTo>
                <a:lnTo>
                  <a:pt x="569" y="4561"/>
                </a:lnTo>
                <a:lnTo>
                  <a:pt x="543" y="4520"/>
                </a:lnTo>
                <a:lnTo>
                  <a:pt x="516" y="4477"/>
                </a:lnTo>
                <a:lnTo>
                  <a:pt x="491" y="4435"/>
                </a:lnTo>
                <a:lnTo>
                  <a:pt x="467" y="4391"/>
                </a:lnTo>
                <a:lnTo>
                  <a:pt x="444" y="4348"/>
                </a:lnTo>
                <a:lnTo>
                  <a:pt x="421" y="4304"/>
                </a:lnTo>
                <a:lnTo>
                  <a:pt x="399" y="4259"/>
                </a:lnTo>
                <a:lnTo>
                  <a:pt x="377" y="4215"/>
                </a:lnTo>
                <a:lnTo>
                  <a:pt x="345" y="4144"/>
                </a:lnTo>
                <a:lnTo>
                  <a:pt x="317" y="4071"/>
                </a:lnTo>
                <a:lnTo>
                  <a:pt x="288" y="3999"/>
                </a:lnTo>
                <a:lnTo>
                  <a:pt x="263" y="3925"/>
                </a:lnTo>
                <a:lnTo>
                  <a:pt x="239" y="3850"/>
                </a:lnTo>
                <a:lnTo>
                  <a:pt x="217" y="3774"/>
                </a:lnTo>
                <a:lnTo>
                  <a:pt x="198" y="3699"/>
                </a:lnTo>
                <a:lnTo>
                  <a:pt x="180" y="3622"/>
                </a:lnTo>
                <a:lnTo>
                  <a:pt x="164" y="3544"/>
                </a:lnTo>
                <a:lnTo>
                  <a:pt x="151" y="3467"/>
                </a:lnTo>
                <a:lnTo>
                  <a:pt x="139" y="3388"/>
                </a:lnTo>
                <a:lnTo>
                  <a:pt x="130" y="3310"/>
                </a:lnTo>
                <a:lnTo>
                  <a:pt x="123" y="3231"/>
                </a:lnTo>
                <a:lnTo>
                  <a:pt x="117" y="3152"/>
                </a:lnTo>
                <a:lnTo>
                  <a:pt x="114" y="3074"/>
                </a:lnTo>
                <a:lnTo>
                  <a:pt x="113" y="2995"/>
                </a:lnTo>
                <a:lnTo>
                  <a:pt x="114" y="2916"/>
                </a:lnTo>
                <a:lnTo>
                  <a:pt x="117" y="2837"/>
                </a:lnTo>
                <a:lnTo>
                  <a:pt x="122" y="2758"/>
                </a:lnTo>
                <a:lnTo>
                  <a:pt x="130" y="2679"/>
                </a:lnTo>
                <a:lnTo>
                  <a:pt x="139" y="2601"/>
                </a:lnTo>
                <a:lnTo>
                  <a:pt x="151" y="2523"/>
                </a:lnTo>
                <a:lnTo>
                  <a:pt x="164" y="2445"/>
                </a:lnTo>
                <a:lnTo>
                  <a:pt x="180" y="2368"/>
                </a:lnTo>
                <a:lnTo>
                  <a:pt x="198" y="2291"/>
                </a:lnTo>
                <a:lnTo>
                  <a:pt x="218" y="2215"/>
                </a:lnTo>
                <a:lnTo>
                  <a:pt x="240" y="2140"/>
                </a:lnTo>
                <a:lnTo>
                  <a:pt x="265" y="2065"/>
                </a:lnTo>
                <a:lnTo>
                  <a:pt x="292" y="1992"/>
                </a:lnTo>
                <a:lnTo>
                  <a:pt x="320" y="1919"/>
                </a:lnTo>
                <a:lnTo>
                  <a:pt x="351" y="1846"/>
                </a:lnTo>
                <a:lnTo>
                  <a:pt x="384" y="1775"/>
                </a:lnTo>
                <a:lnTo>
                  <a:pt x="414" y="1716"/>
                </a:lnTo>
                <a:lnTo>
                  <a:pt x="445" y="1656"/>
                </a:lnTo>
                <a:lnTo>
                  <a:pt x="478" y="1598"/>
                </a:lnTo>
                <a:lnTo>
                  <a:pt x="512" y="1539"/>
                </a:lnTo>
                <a:lnTo>
                  <a:pt x="546" y="1482"/>
                </a:lnTo>
                <a:lnTo>
                  <a:pt x="583" y="1426"/>
                </a:lnTo>
                <a:lnTo>
                  <a:pt x="619" y="1370"/>
                </a:lnTo>
                <a:lnTo>
                  <a:pt x="658" y="1316"/>
                </a:lnTo>
                <a:lnTo>
                  <a:pt x="697" y="1262"/>
                </a:lnTo>
                <a:lnTo>
                  <a:pt x="739" y="1208"/>
                </a:lnTo>
                <a:lnTo>
                  <a:pt x="781" y="1156"/>
                </a:lnTo>
                <a:lnTo>
                  <a:pt x="824" y="1106"/>
                </a:lnTo>
                <a:lnTo>
                  <a:pt x="869" y="1055"/>
                </a:lnTo>
                <a:lnTo>
                  <a:pt x="915" y="1006"/>
                </a:lnTo>
                <a:lnTo>
                  <a:pt x="962" y="958"/>
                </a:lnTo>
                <a:lnTo>
                  <a:pt x="1010" y="911"/>
                </a:lnTo>
                <a:lnTo>
                  <a:pt x="1046" y="878"/>
                </a:lnTo>
                <a:lnTo>
                  <a:pt x="1082" y="846"/>
                </a:lnTo>
                <a:lnTo>
                  <a:pt x="1120" y="812"/>
                </a:lnTo>
                <a:lnTo>
                  <a:pt x="1157" y="781"/>
                </a:lnTo>
                <a:lnTo>
                  <a:pt x="1195" y="751"/>
                </a:lnTo>
                <a:lnTo>
                  <a:pt x="1234" y="720"/>
                </a:lnTo>
                <a:lnTo>
                  <a:pt x="1273" y="690"/>
                </a:lnTo>
                <a:lnTo>
                  <a:pt x="1312" y="661"/>
                </a:lnTo>
                <a:lnTo>
                  <a:pt x="1352" y="632"/>
                </a:lnTo>
                <a:lnTo>
                  <a:pt x="1393" y="605"/>
                </a:lnTo>
                <a:lnTo>
                  <a:pt x="1433" y="577"/>
                </a:lnTo>
                <a:lnTo>
                  <a:pt x="1474" y="551"/>
                </a:lnTo>
                <a:lnTo>
                  <a:pt x="1517" y="525"/>
                </a:lnTo>
                <a:lnTo>
                  <a:pt x="1558" y="501"/>
                </a:lnTo>
                <a:lnTo>
                  <a:pt x="1600" y="475"/>
                </a:lnTo>
                <a:lnTo>
                  <a:pt x="1644" y="452"/>
                </a:lnTo>
                <a:lnTo>
                  <a:pt x="1688" y="430"/>
                </a:lnTo>
                <a:lnTo>
                  <a:pt x="1731" y="408"/>
                </a:lnTo>
                <a:lnTo>
                  <a:pt x="1775" y="386"/>
                </a:lnTo>
                <a:lnTo>
                  <a:pt x="1819" y="365"/>
                </a:lnTo>
                <a:lnTo>
                  <a:pt x="1864" y="346"/>
                </a:lnTo>
                <a:lnTo>
                  <a:pt x="1910" y="326"/>
                </a:lnTo>
                <a:lnTo>
                  <a:pt x="1955" y="308"/>
                </a:lnTo>
                <a:lnTo>
                  <a:pt x="2000" y="291"/>
                </a:lnTo>
                <a:lnTo>
                  <a:pt x="2046" y="274"/>
                </a:lnTo>
                <a:lnTo>
                  <a:pt x="2093" y="258"/>
                </a:lnTo>
                <a:lnTo>
                  <a:pt x="2140" y="243"/>
                </a:lnTo>
                <a:lnTo>
                  <a:pt x="2187" y="229"/>
                </a:lnTo>
                <a:lnTo>
                  <a:pt x="2234" y="215"/>
                </a:lnTo>
                <a:lnTo>
                  <a:pt x="2282" y="203"/>
                </a:lnTo>
                <a:lnTo>
                  <a:pt x="2329" y="191"/>
                </a:lnTo>
                <a:lnTo>
                  <a:pt x="2377" y="181"/>
                </a:lnTo>
                <a:lnTo>
                  <a:pt x="2415" y="173"/>
                </a:lnTo>
                <a:lnTo>
                  <a:pt x="2453" y="166"/>
                </a:lnTo>
                <a:lnTo>
                  <a:pt x="2529" y="154"/>
                </a:lnTo>
                <a:lnTo>
                  <a:pt x="2603" y="146"/>
                </a:lnTo>
                <a:lnTo>
                  <a:pt x="2678" y="138"/>
                </a:lnTo>
                <a:lnTo>
                  <a:pt x="2753" y="133"/>
                </a:lnTo>
                <a:lnTo>
                  <a:pt x="2829" y="127"/>
                </a:lnTo>
                <a:lnTo>
                  <a:pt x="2905" y="121"/>
                </a:lnTo>
                <a:lnTo>
                  <a:pt x="2980" y="114"/>
                </a:lnTo>
                <a:close/>
                <a:moveTo>
                  <a:pt x="2870" y="222"/>
                </a:moveTo>
                <a:lnTo>
                  <a:pt x="2870" y="222"/>
                </a:lnTo>
                <a:lnTo>
                  <a:pt x="2910" y="219"/>
                </a:lnTo>
                <a:lnTo>
                  <a:pt x="2952" y="216"/>
                </a:lnTo>
                <a:lnTo>
                  <a:pt x="2993" y="215"/>
                </a:lnTo>
                <a:lnTo>
                  <a:pt x="3034" y="214"/>
                </a:lnTo>
                <a:lnTo>
                  <a:pt x="3075" y="215"/>
                </a:lnTo>
                <a:lnTo>
                  <a:pt x="3118" y="216"/>
                </a:lnTo>
                <a:lnTo>
                  <a:pt x="3159" y="219"/>
                </a:lnTo>
                <a:lnTo>
                  <a:pt x="3202" y="222"/>
                </a:lnTo>
                <a:lnTo>
                  <a:pt x="3243" y="227"/>
                </a:lnTo>
                <a:lnTo>
                  <a:pt x="3285" y="230"/>
                </a:lnTo>
                <a:lnTo>
                  <a:pt x="3368" y="242"/>
                </a:lnTo>
                <a:lnTo>
                  <a:pt x="3449" y="255"/>
                </a:lnTo>
                <a:lnTo>
                  <a:pt x="3529" y="270"/>
                </a:lnTo>
                <a:lnTo>
                  <a:pt x="3605" y="285"/>
                </a:lnTo>
                <a:lnTo>
                  <a:pt x="3681" y="302"/>
                </a:lnTo>
                <a:lnTo>
                  <a:pt x="3694" y="306"/>
                </a:lnTo>
                <a:lnTo>
                  <a:pt x="3701" y="308"/>
                </a:lnTo>
                <a:lnTo>
                  <a:pt x="3708" y="310"/>
                </a:lnTo>
                <a:lnTo>
                  <a:pt x="3715" y="314"/>
                </a:lnTo>
                <a:lnTo>
                  <a:pt x="3721" y="318"/>
                </a:lnTo>
                <a:lnTo>
                  <a:pt x="3724" y="324"/>
                </a:lnTo>
                <a:lnTo>
                  <a:pt x="3725" y="331"/>
                </a:lnTo>
                <a:lnTo>
                  <a:pt x="3725" y="337"/>
                </a:lnTo>
                <a:lnTo>
                  <a:pt x="3722" y="344"/>
                </a:lnTo>
                <a:lnTo>
                  <a:pt x="3717" y="349"/>
                </a:lnTo>
                <a:lnTo>
                  <a:pt x="3712" y="354"/>
                </a:lnTo>
                <a:lnTo>
                  <a:pt x="3705" y="360"/>
                </a:lnTo>
                <a:lnTo>
                  <a:pt x="3697" y="364"/>
                </a:lnTo>
                <a:lnTo>
                  <a:pt x="3678" y="373"/>
                </a:lnTo>
                <a:lnTo>
                  <a:pt x="3658" y="383"/>
                </a:lnTo>
                <a:lnTo>
                  <a:pt x="3639" y="389"/>
                </a:lnTo>
                <a:lnTo>
                  <a:pt x="3611" y="400"/>
                </a:lnTo>
                <a:lnTo>
                  <a:pt x="3565" y="422"/>
                </a:lnTo>
                <a:lnTo>
                  <a:pt x="3519" y="444"/>
                </a:lnTo>
                <a:lnTo>
                  <a:pt x="3474" y="470"/>
                </a:lnTo>
                <a:lnTo>
                  <a:pt x="3430" y="495"/>
                </a:lnTo>
                <a:lnTo>
                  <a:pt x="3385" y="522"/>
                </a:lnTo>
                <a:lnTo>
                  <a:pt x="3343" y="550"/>
                </a:lnTo>
                <a:lnTo>
                  <a:pt x="3300" y="577"/>
                </a:lnTo>
                <a:lnTo>
                  <a:pt x="3259" y="607"/>
                </a:lnTo>
                <a:lnTo>
                  <a:pt x="3222" y="632"/>
                </a:lnTo>
                <a:lnTo>
                  <a:pt x="3187" y="660"/>
                </a:lnTo>
                <a:lnTo>
                  <a:pt x="3151" y="686"/>
                </a:lnTo>
                <a:lnTo>
                  <a:pt x="3116" y="715"/>
                </a:lnTo>
                <a:lnTo>
                  <a:pt x="3081" y="743"/>
                </a:lnTo>
                <a:lnTo>
                  <a:pt x="3047" y="772"/>
                </a:lnTo>
                <a:lnTo>
                  <a:pt x="3014" y="801"/>
                </a:lnTo>
                <a:lnTo>
                  <a:pt x="2980" y="832"/>
                </a:lnTo>
                <a:lnTo>
                  <a:pt x="2948" y="862"/>
                </a:lnTo>
                <a:lnTo>
                  <a:pt x="2916" y="894"/>
                </a:lnTo>
                <a:lnTo>
                  <a:pt x="2853" y="957"/>
                </a:lnTo>
                <a:lnTo>
                  <a:pt x="2791" y="1022"/>
                </a:lnTo>
                <a:lnTo>
                  <a:pt x="2733" y="1090"/>
                </a:lnTo>
                <a:lnTo>
                  <a:pt x="2675" y="1160"/>
                </a:lnTo>
                <a:lnTo>
                  <a:pt x="2619" y="1230"/>
                </a:lnTo>
                <a:lnTo>
                  <a:pt x="2567" y="1302"/>
                </a:lnTo>
                <a:lnTo>
                  <a:pt x="2515" y="1375"/>
                </a:lnTo>
                <a:lnTo>
                  <a:pt x="2466" y="1451"/>
                </a:lnTo>
                <a:lnTo>
                  <a:pt x="2419" y="1527"/>
                </a:lnTo>
                <a:lnTo>
                  <a:pt x="2373" y="1603"/>
                </a:lnTo>
                <a:lnTo>
                  <a:pt x="2329" y="1681"/>
                </a:lnTo>
                <a:lnTo>
                  <a:pt x="2283" y="1771"/>
                </a:lnTo>
                <a:lnTo>
                  <a:pt x="2240" y="1860"/>
                </a:lnTo>
                <a:lnTo>
                  <a:pt x="2198" y="1951"/>
                </a:lnTo>
                <a:lnTo>
                  <a:pt x="2159" y="2042"/>
                </a:lnTo>
                <a:lnTo>
                  <a:pt x="2120" y="2133"/>
                </a:lnTo>
                <a:lnTo>
                  <a:pt x="2082" y="2226"/>
                </a:lnTo>
                <a:lnTo>
                  <a:pt x="2045" y="2319"/>
                </a:lnTo>
                <a:lnTo>
                  <a:pt x="2010" y="2413"/>
                </a:lnTo>
                <a:lnTo>
                  <a:pt x="1976" y="2496"/>
                </a:lnTo>
                <a:lnTo>
                  <a:pt x="1943" y="2579"/>
                </a:lnTo>
                <a:lnTo>
                  <a:pt x="1910" y="2663"/>
                </a:lnTo>
                <a:lnTo>
                  <a:pt x="1895" y="2705"/>
                </a:lnTo>
                <a:lnTo>
                  <a:pt x="1881" y="2747"/>
                </a:lnTo>
                <a:lnTo>
                  <a:pt x="1838" y="2881"/>
                </a:lnTo>
                <a:lnTo>
                  <a:pt x="1793" y="3016"/>
                </a:lnTo>
                <a:lnTo>
                  <a:pt x="1785" y="3042"/>
                </a:lnTo>
                <a:lnTo>
                  <a:pt x="1780" y="3056"/>
                </a:lnTo>
                <a:lnTo>
                  <a:pt x="1775" y="3069"/>
                </a:lnTo>
                <a:lnTo>
                  <a:pt x="1768" y="3081"/>
                </a:lnTo>
                <a:lnTo>
                  <a:pt x="1764" y="3087"/>
                </a:lnTo>
                <a:lnTo>
                  <a:pt x="1760" y="3091"/>
                </a:lnTo>
                <a:lnTo>
                  <a:pt x="1754" y="3096"/>
                </a:lnTo>
                <a:lnTo>
                  <a:pt x="1748" y="3099"/>
                </a:lnTo>
                <a:lnTo>
                  <a:pt x="1741" y="3102"/>
                </a:lnTo>
                <a:lnTo>
                  <a:pt x="1733" y="3103"/>
                </a:lnTo>
                <a:lnTo>
                  <a:pt x="1714" y="3104"/>
                </a:lnTo>
                <a:lnTo>
                  <a:pt x="1694" y="3104"/>
                </a:lnTo>
                <a:lnTo>
                  <a:pt x="1673" y="3102"/>
                </a:lnTo>
                <a:lnTo>
                  <a:pt x="1652" y="3097"/>
                </a:lnTo>
                <a:lnTo>
                  <a:pt x="1610" y="3089"/>
                </a:lnTo>
                <a:lnTo>
                  <a:pt x="1569" y="3081"/>
                </a:lnTo>
                <a:lnTo>
                  <a:pt x="1512" y="3069"/>
                </a:lnTo>
                <a:lnTo>
                  <a:pt x="1454" y="3058"/>
                </a:lnTo>
                <a:lnTo>
                  <a:pt x="1396" y="3043"/>
                </a:lnTo>
                <a:lnTo>
                  <a:pt x="1339" y="3028"/>
                </a:lnTo>
                <a:lnTo>
                  <a:pt x="1283" y="3010"/>
                </a:lnTo>
                <a:lnTo>
                  <a:pt x="1227" y="2992"/>
                </a:lnTo>
                <a:lnTo>
                  <a:pt x="1172" y="2970"/>
                </a:lnTo>
                <a:lnTo>
                  <a:pt x="1118" y="2947"/>
                </a:lnTo>
                <a:lnTo>
                  <a:pt x="1097" y="2939"/>
                </a:lnTo>
                <a:lnTo>
                  <a:pt x="1072" y="2930"/>
                </a:lnTo>
                <a:lnTo>
                  <a:pt x="1046" y="2919"/>
                </a:lnTo>
                <a:lnTo>
                  <a:pt x="1018" y="2908"/>
                </a:lnTo>
                <a:lnTo>
                  <a:pt x="1006" y="2901"/>
                </a:lnTo>
                <a:lnTo>
                  <a:pt x="993" y="2894"/>
                </a:lnTo>
                <a:lnTo>
                  <a:pt x="981" y="2887"/>
                </a:lnTo>
                <a:lnTo>
                  <a:pt x="971" y="2879"/>
                </a:lnTo>
                <a:lnTo>
                  <a:pt x="962" y="2871"/>
                </a:lnTo>
                <a:lnTo>
                  <a:pt x="954" y="2862"/>
                </a:lnTo>
                <a:lnTo>
                  <a:pt x="949" y="2852"/>
                </a:lnTo>
                <a:lnTo>
                  <a:pt x="946" y="2841"/>
                </a:lnTo>
                <a:lnTo>
                  <a:pt x="945" y="2832"/>
                </a:lnTo>
                <a:lnTo>
                  <a:pt x="945" y="2822"/>
                </a:lnTo>
                <a:lnTo>
                  <a:pt x="946" y="2812"/>
                </a:lnTo>
                <a:lnTo>
                  <a:pt x="947" y="2801"/>
                </a:lnTo>
                <a:lnTo>
                  <a:pt x="953" y="2778"/>
                </a:lnTo>
                <a:lnTo>
                  <a:pt x="960" y="2757"/>
                </a:lnTo>
                <a:lnTo>
                  <a:pt x="976" y="2711"/>
                </a:lnTo>
                <a:lnTo>
                  <a:pt x="983" y="2690"/>
                </a:lnTo>
                <a:lnTo>
                  <a:pt x="988" y="2671"/>
                </a:lnTo>
                <a:lnTo>
                  <a:pt x="996" y="2636"/>
                </a:lnTo>
                <a:lnTo>
                  <a:pt x="1006" y="2602"/>
                </a:lnTo>
                <a:lnTo>
                  <a:pt x="1025" y="2534"/>
                </a:lnTo>
                <a:lnTo>
                  <a:pt x="1047" y="2467"/>
                </a:lnTo>
                <a:lnTo>
                  <a:pt x="1071" y="2400"/>
                </a:lnTo>
                <a:lnTo>
                  <a:pt x="1096" y="2334"/>
                </a:lnTo>
                <a:lnTo>
                  <a:pt x="1122" y="2268"/>
                </a:lnTo>
                <a:lnTo>
                  <a:pt x="1177" y="2138"/>
                </a:lnTo>
                <a:lnTo>
                  <a:pt x="1226" y="2027"/>
                </a:lnTo>
                <a:lnTo>
                  <a:pt x="1251" y="1972"/>
                </a:lnTo>
                <a:lnTo>
                  <a:pt x="1276" y="1917"/>
                </a:lnTo>
                <a:lnTo>
                  <a:pt x="1302" y="1864"/>
                </a:lnTo>
                <a:lnTo>
                  <a:pt x="1329" y="1811"/>
                </a:lnTo>
                <a:lnTo>
                  <a:pt x="1356" y="1757"/>
                </a:lnTo>
                <a:lnTo>
                  <a:pt x="1384" y="1704"/>
                </a:lnTo>
                <a:lnTo>
                  <a:pt x="1412" y="1653"/>
                </a:lnTo>
                <a:lnTo>
                  <a:pt x="1442" y="1601"/>
                </a:lnTo>
                <a:lnTo>
                  <a:pt x="1472" y="1549"/>
                </a:lnTo>
                <a:lnTo>
                  <a:pt x="1502" y="1499"/>
                </a:lnTo>
                <a:lnTo>
                  <a:pt x="1534" y="1449"/>
                </a:lnTo>
                <a:lnTo>
                  <a:pt x="1566" y="1398"/>
                </a:lnTo>
                <a:lnTo>
                  <a:pt x="1598" y="1349"/>
                </a:lnTo>
                <a:lnTo>
                  <a:pt x="1631" y="1301"/>
                </a:lnTo>
                <a:lnTo>
                  <a:pt x="1666" y="1251"/>
                </a:lnTo>
                <a:lnTo>
                  <a:pt x="1700" y="1204"/>
                </a:lnTo>
                <a:lnTo>
                  <a:pt x="1736" y="1156"/>
                </a:lnTo>
                <a:lnTo>
                  <a:pt x="1772" y="1109"/>
                </a:lnTo>
                <a:lnTo>
                  <a:pt x="1809" y="1063"/>
                </a:lnTo>
                <a:lnTo>
                  <a:pt x="1847" y="1018"/>
                </a:lnTo>
                <a:lnTo>
                  <a:pt x="1885" y="973"/>
                </a:lnTo>
                <a:lnTo>
                  <a:pt x="1925" y="928"/>
                </a:lnTo>
                <a:lnTo>
                  <a:pt x="1964" y="883"/>
                </a:lnTo>
                <a:lnTo>
                  <a:pt x="2005" y="841"/>
                </a:lnTo>
                <a:lnTo>
                  <a:pt x="2046" y="798"/>
                </a:lnTo>
                <a:lnTo>
                  <a:pt x="2089" y="755"/>
                </a:lnTo>
                <a:lnTo>
                  <a:pt x="2132" y="714"/>
                </a:lnTo>
                <a:lnTo>
                  <a:pt x="2176" y="673"/>
                </a:lnTo>
                <a:lnTo>
                  <a:pt x="2222" y="632"/>
                </a:lnTo>
                <a:lnTo>
                  <a:pt x="2267" y="592"/>
                </a:lnTo>
                <a:lnTo>
                  <a:pt x="2334" y="534"/>
                </a:lnTo>
                <a:lnTo>
                  <a:pt x="2402" y="474"/>
                </a:lnTo>
                <a:lnTo>
                  <a:pt x="2436" y="444"/>
                </a:lnTo>
                <a:lnTo>
                  <a:pt x="2471" y="415"/>
                </a:lnTo>
                <a:lnTo>
                  <a:pt x="2507" y="387"/>
                </a:lnTo>
                <a:lnTo>
                  <a:pt x="2544" y="360"/>
                </a:lnTo>
                <a:lnTo>
                  <a:pt x="2580" y="333"/>
                </a:lnTo>
                <a:lnTo>
                  <a:pt x="2619" y="309"/>
                </a:lnTo>
                <a:lnTo>
                  <a:pt x="2658" y="287"/>
                </a:lnTo>
                <a:lnTo>
                  <a:pt x="2678" y="278"/>
                </a:lnTo>
                <a:lnTo>
                  <a:pt x="2698" y="269"/>
                </a:lnTo>
                <a:lnTo>
                  <a:pt x="2719" y="260"/>
                </a:lnTo>
                <a:lnTo>
                  <a:pt x="2740" y="252"/>
                </a:lnTo>
                <a:lnTo>
                  <a:pt x="2760" y="245"/>
                </a:lnTo>
                <a:lnTo>
                  <a:pt x="2782" y="238"/>
                </a:lnTo>
                <a:lnTo>
                  <a:pt x="2804" y="232"/>
                </a:lnTo>
                <a:lnTo>
                  <a:pt x="2826" y="228"/>
                </a:lnTo>
                <a:lnTo>
                  <a:pt x="2847" y="224"/>
                </a:lnTo>
                <a:lnTo>
                  <a:pt x="2870" y="222"/>
                </a:lnTo>
                <a:close/>
                <a:moveTo>
                  <a:pt x="2395" y="293"/>
                </a:moveTo>
                <a:lnTo>
                  <a:pt x="2395" y="293"/>
                </a:lnTo>
                <a:lnTo>
                  <a:pt x="2410" y="291"/>
                </a:lnTo>
                <a:lnTo>
                  <a:pt x="2421" y="292"/>
                </a:lnTo>
                <a:lnTo>
                  <a:pt x="2424" y="293"/>
                </a:lnTo>
                <a:lnTo>
                  <a:pt x="2428" y="294"/>
                </a:lnTo>
                <a:lnTo>
                  <a:pt x="2430" y="297"/>
                </a:lnTo>
                <a:lnTo>
                  <a:pt x="2432" y="299"/>
                </a:lnTo>
                <a:lnTo>
                  <a:pt x="2432" y="301"/>
                </a:lnTo>
                <a:lnTo>
                  <a:pt x="2432" y="305"/>
                </a:lnTo>
                <a:lnTo>
                  <a:pt x="2431" y="311"/>
                </a:lnTo>
                <a:lnTo>
                  <a:pt x="2427" y="320"/>
                </a:lnTo>
                <a:lnTo>
                  <a:pt x="2421" y="328"/>
                </a:lnTo>
                <a:lnTo>
                  <a:pt x="2406" y="346"/>
                </a:lnTo>
                <a:lnTo>
                  <a:pt x="2389" y="363"/>
                </a:lnTo>
                <a:lnTo>
                  <a:pt x="2360" y="388"/>
                </a:lnTo>
                <a:lnTo>
                  <a:pt x="2283" y="454"/>
                </a:lnTo>
                <a:lnTo>
                  <a:pt x="2206" y="519"/>
                </a:lnTo>
                <a:lnTo>
                  <a:pt x="2168" y="552"/>
                </a:lnTo>
                <a:lnTo>
                  <a:pt x="2130" y="587"/>
                </a:lnTo>
                <a:lnTo>
                  <a:pt x="2092" y="621"/>
                </a:lnTo>
                <a:lnTo>
                  <a:pt x="2055" y="657"/>
                </a:lnTo>
                <a:lnTo>
                  <a:pt x="1972" y="741"/>
                </a:lnTo>
                <a:lnTo>
                  <a:pt x="1888" y="830"/>
                </a:lnTo>
                <a:lnTo>
                  <a:pt x="1848" y="873"/>
                </a:lnTo>
                <a:lnTo>
                  <a:pt x="1808" y="918"/>
                </a:lnTo>
                <a:lnTo>
                  <a:pt x="1768" y="964"/>
                </a:lnTo>
                <a:lnTo>
                  <a:pt x="1729" y="1010"/>
                </a:lnTo>
                <a:lnTo>
                  <a:pt x="1690" y="1055"/>
                </a:lnTo>
                <a:lnTo>
                  <a:pt x="1652" y="1102"/>
                </a:lnTo>
                <a:lnTo>
                  <a:pt x="1615" y="1149"/>
                </a:lnTo>
                <a:lnTo>
                  <a:pt x="1579" y="1198"/>
                </a:lnTo>
                <a:lnTo>
                  <a:pt x="1544" y="1247"/>
                </a:lnTo>
                <a:lnTo>
                  <a:pt x="1510" y="1296"/>
                </a:lnTo>
                <a:lnTo>
                  <a:pt x="1475" y="1347"/>
                </a:lnTo>
                <a:lnTo>
                  <a:pt x="1443" y="1397"/>
                </a:lnTo>
                <a:lnTo>
                  <a:pt x="1418" y="1437"/>
                </a:lnTo>
                <a:lnTo>
                  <a:pt x="1394" y="1478"/>
                </a:lnTo>
                <a:lnTo>
                  <a:pt x="1371" y="1519"/>
                </a:lnTo>
                <a:lnTo>
                  <a:pt x="1348" y="1561"/>
                </a:lnTo>
                <a:lnTo>
                  <a:pt x="1305" y="1645"/>
                </a:lnTo>
                <a:lnTo>
                  <a:pt x="1262" y="1728"/>
                </a:lnTo>
                <a:lnTo>
                  <a:pt x="1222" y="1814"/>
                </a:lnTo>
                <a:lnTo>
                  <a:pt x="1182" y="1899"/>
                </a:lnTo>
                <a:lnTo>
                  <a:pt x="1103" y="2071"/>
                </a:lnTo>
                <a:lnTo>
                  <a:pt x="1073" y="2136"/>
                </a:lnTo>
                <a:lnTo>
                  <a:pt x="1045" y="2203"/>
                </a:lnTo>
                <a:lnTo>
                  <a:pt x="1017" y="2269"/>
                </a:lnTo>
                <a:lnTo>
                  <a:pt x="991" y="2338"/>
                </a:lnTo>
                <a:lnTo>
                  <a:pt x="967" y="2406"/>
                </a:lnTo>
                <a:lnTo>
                  <a:pt x="944" y="2476"/>
                </a:lnTo>
                <a:lnTo>
                  <a:pt x="923" y="2544"/>
                </a:lnTo>
                <a:lnTo>
                  <a:pt x="904" y="2614"/>
                </a:lnTo>
                <a:lnTo>
                  <a:pt x="900" y="2633"/>
                </a:lnTo>
                <a:lnTo>
                  <a:pt x="896" y="2658"/>
                </a:lnTo>
                <a:lnTo>
                  <a:pt x="890" y="2687"/>
                </a:lnTo>
                <a:lnTo>
                  <a:pt x="883" y="2716"/>
                </a:lnTo>
                <a:lnTo>
                  <a:pt x="878" y="2730"/>
                </a:lnTo>
                <a:lnTo>
                  <a:pt x="874" y="2744"/>
                </a:lnTo>
                <a:lnTo>
                  <a:pt x="868" y="2757"/>
                </a:lnTo>
                <a:lnTo>
                  <a:pt x="861" y="2768"/>
                </a:lnTo>
                <a:lnTo>
                  <a:pt x="854" y="2778"/>
                </a:lnTo>
                <a:lnTo>
                  <a:pt x="847" y="2785"/>
                </a:lnTo>
                <a:lnTo>
                  <a:pt x="838" y="2791"/>
                </a:lnTo>
                <a:lnTo>
                  <a:pt x="834" y="2792"/>
                </a:lnTo>
                <a:lnTo>
                  <a:pt x="829" y="2793"/>
                </a:lnTo>
                <a:lnTo>
                  <a:pt x="823" y="2794"/>
                </a:lnTo>
                <a:lnTo>
                  <a:pt x="816" y="2793"/>
                </a:lnTo>
                <a:lnTo>
                  <a:pt x="810" y="2792"/>
                </a:lnTo>
                <a:lnTo>
                  <a:pt x="803" y="2790"/>
                </a:lnTo>
                <a:lnTo>
                  <a:pt x="789" y="2783"/>
                </a:lnTo>
                <a:lnTo>
                  <a:pt x="774" y="2774"/>
                </a:lnTo>
                <a:lnTo>
                  <a:pt x="760" y="2765"/>
                </a:lnTo>
                <a:lnTo>
                  <a:pt x="748" y="2754"/>
                </a:lnTo>
                <a:lnTo>
                  <a:pt x="725" y="2737"/>
                </a:lnTo>
                <a:lnTo>
                  <a:pt x="689" y="2712"/>
                </a:lnTo>
                <a:lnTo>
                  <a:pt x="653" y="2685"/>
                </a:lnTo>
                <a:lnTo>
                  <a:pt x="617" y="2657"/>
                </a:lnTo>
                <a:lnTo>
                  <a:pt x="600" y="2642"/>
                </a:lnTo>
                <a:lnTo>
                  <a:pt x="583" y="2627"/>
                </a:lnTo>
                <a:lnTo>
                  <a:pt x="567" y="2610"/>
                </a:lnTo>
                <a:lnTo>
                  <a:pt x="552" y="2594"/>
                </a:lnTo>
                <a:lnTo>
                  <a:pt x="538" y="2575"/>
                </a:lnTo>
                <a:lnTo>
                  <a:pt x="525" y="2557"/>
                </a:lnTo>
                <a:lnTo>
                  <a:pt x="514" y="2539"/>
                </a:lnTo>
                <a:lnTo>
                  <a:pt x="505" y="2518"/>
                </a:lnTo>
                <a:lnTo>
                  <a:pt x="496" y="2497"/>
                </a:lnTo>
                <a:lnTo>
                  <a:pt x="490" y="2476"/>
                </a:lnTo>
                <a:lnTo>
                  <a:pt x="486" y="2461"/>
                </a:lnTo>
                <a:lnTo>
                  <a:pt x="485" y="2444"/>
                </a:lnTo>
                <a:lnTo>
                  <a:pt x="484" y="2426"/>
                </a:lnTo>
                <a:lnTo>
                  <a:pt x="485" y="2408"/>
                </a:lnTo>
                <a:lnTo>
                  <a:pt x="486" y="2390"/>
                </a:lnTo>
                <a:lnTo>
                  <a:pt x="489" y="2371"/>
                </a:lnTo>
                <a:lnTo>
                  <a:pt x="496" y="2334"/>
                </a:lnTo>
                <a:lnTo>
                  <a:pt x="504" y="2296"/>
                </a:lnTo>
                <a:lnTo>
                  <a:pt x="513" y="2259"/>
                </a:lnTo>
                <a:lnTo>
                  <a:pt x="521" y="2224"/>
                </a:lnTo>
                <a:lnTo>
                  <a:pt x="529" y="2191"/>
                </a:lnTo>
                <a:lnTo>
                  <a:pt x="546" y="2102"/>
                </a:lnTo>
                <a:lnTo>
                  <a:pt x="565" y="2013"/>
                </a:lnTo>
                <a:lnTo>
                  <a:pt x="587" y="1923"/>
                </a:lnTo>
                <a:lnTo>
                  <a:pt x="610" y="1835"/>
                </a:lnTo>
                <a:lnTo>
                  <a:pt x="634" y="1748"/>
                </a:lnTo>
                <a:lnTo>
                  <a:pt x="659" y="1660"/>
                </a:lnTo>
                <a:lnTo>
                  <a:pt x="711" y="1484"/>
                </a:lnTo>
                <a:lnTo>
                  <a:pt x="722" y="1449"/>
                </a:lnTo>
                <a:lnTo>
                  <a:pt x="737" y="1414"/>
                </a:lnTo>
                <a:lnTo>
                  <a:pt x="753" y="1381"/>
                </a:lnTo>
                <a:lnTo>
                  <a:pt x="772" y="1348"/>
                </a:lnTo>
                <a:lnTo>
                  <a:pt x="792" y="1315"/>
                </a:lnTo>
                <a:lnTo>
                  <a:pt x="815" y="1281"/>
                </a:lnTo>
                <a:lnTo>
                  <a:pt x="838" y="1250"/>
                </a:lnTo>
                <a:lnTo>
                  <a:pt x="863" y="1218"/>
                </a:lnTo>
                <a:lnTo>
                  <a:pt x="890" y="1188"/>
                </a:lnTo>
                <a:lnTo>
                  <a:pt x="916" y="1159"/>
                </a:lnTo>
                <a:lnTo>
                  <a:pt x="944" y="1130"/>
                </a:lnTo>
                <a:lnTo>
                  <a:pt x="971" y="1101"/>
                </a:lnTo>
                <a:lnTo>
                  <a:pt x="1026" y="1047"/>
                </a:lnTo>
                <a:lnTo>
                  <a:pt x="1081" y="997"/>
                </a:lnTo>
                <a:lnTo>
                  <a:pt x="1134" y="950"/>
                </a:lnTo>
                <a:lnTo>
                  <a:pt x="1188" y="903"/>
                </a:lnTo>
                <a:lnTo>
                  <a:pt x="1243" y="858"/>
                </a:lnTo>
                <a:lnTo>
                  <a:pt x="1298" y="815"/>
                </a:lnTo>
                <a:lnTo>
                  <a:pt x="1355" y="772"/>
                </a:lnTo>
                <a:lnTo>
                  <a:pt x="1412" y="731"/>
                </a:lnTo>
                <a:lnTo>
                  <a:pt x="1470" y="691"/>
                </a:lnTo>
                <a:lnTo>
                  <a:pt x="1529" y="653"/>
                </a:lnTo>
                <a:lnTo>
                  <a:pt x="1590" y="616"/>
                </a:lnTo>
                <a:lnTo>
                  <a:pt x="1651" y="581"/>
                </a:lnTo>
                <a:lnTo>
                  <a:pt x="1713" y="546"/>
                </a:lnTo>
                <a:lnTo>
                  <a:pt x="1775" y="514"/>
                </a:lnTo>
                <a:lnTo>
                  <a:pt x="1839" y="483"/>
                </a:lnTo>
                <a:lnTo>
                  <a:pt x="1903" y="455"/>
                </a:lnTo>
                <a:lnTo>
                  <a:pt x="1969" y="426"/>
                </a:lnTo>
                <a:lnTo>
                  <a:pt x="2036" y="401"/>
                </a:lnTo>
                <a:lnTo>
                  <a:pt x="2123" y="369"/>
                </a:lnTo>
                <a:lnTo>
                  <a:pt x="2168" y="353"/>
                </a:lnTo>
                <a:lnTo>
                  <a:pt x="2212" y="338"/>
                </a:lnTo>
                <a:lnTo>
                  <a:pt x="2258" y="324"/>
                </a:lnTo>
                <a:lnTo>
                  <a:pt x="2303" y="311"/>
                </a:lnTo>
                <a:lnTo>
                  <a:pt x="2349" y="301"/>
                </a:lnTo>
                <a:lnTo>
                  <a:pt x="2395" y="293"/>
                </a:lnTo>
                <a:close/>
                <a:moveTo>
                  <a:pt x="3972" y="407"/>
                </a:moveTo>
                <a:lnTo>
                  <a:pt x="3972" y="407"/>
                </a:lnTo>
                <a:lnTo>
                  <a:pt x="3984" y="407"/>
                </a:lnTo>
                <a:lnTo>
                  <a:pt x="3996" y="407"/>
                </a:lnTo>
                <a:lnTo>
                  <a:pt x="4008" y="409"/>
                </a:lnTo>
                <a:lnTo>
                  <a:pt x="4020" y="411"/>
                </a:lnTo>
                <a:lnTo>
                  <a:pt x="4045" y="418"/>
                </a:lnTo>
                <a:lnTo>
                  <a:pt x="4069" y="426"/>
                </a:lnTo>
                <a:lnTo>
                  <a:pt x="4093" y="436"/>
                </a:lnTo>
                <a:lnTo>
                  <a:pt x="4116" y="448"/>
                </a:lnTo>
                <a:lnTo>
                  <a:pt x="4160" y="469"/>
                </a:lnTo>
                <a:lnTo>
                  <a:pt x="4222" y="497"/>
                </a:lnTo>
                <a:lnTo>
                  <a:pt x="4251" y="512"/>
                </a:lnTo>
                <a:lnTo>
                  <a:pt x="4280" y="527"/>
                </a:lnTo>
                <a:lnTo>
                  <a:pt x="4309" y="542"/>
                </a:lnTo>
                <a:lnTo>
                  <a:pt x="4335" y="558"/>
                </a:lnTo>
                <a:lnTo>
                  <a:pt x="4361" y="575"/>
                </a:lnTo>
                <a:lnTo>
                  <a:pt x="4388" y="592"/>
                </a:lnTo>
                <a:lnTo>
                  <a:pt x="4412" y="611"/>
                </a:lnTo>
                <a:lnTo>
                  <a:pt x="4437" y="630"/>
                </a:lnTo>
                <a:lnTo>
                  <a:pt x="4460" y="651"/>
                </a:lnTo>
                <a:lnTo>
                  <a:pt x="4483" y="674"/>
                </a:lnTo>
                <a:lnTo>
                  <a:pt x="4505" y="697"/>
                </a:lnTo>
                <a:lnTo>
                  <a:pt x="4526" y="722"/>
                </a:lnTo>
                <a:lnTo>
                  <a:pt x="4547" y="748"/>
                </a:lnTo>
                <a:lnTo>
                  <a:pt x="4568" y="777"/>
                </a:lnTo>
                <a:lnTo>
                  <a:pt x="4589" y="810"/>
                </a:lnTo>
                <a:lnTo>
                  <a:pt x="4610" y="842"/>
                </a:lnTo>
                <a:lnTo>
                  <a:pt x="4630" y="877"/>
                </a:lnTo>
                <a:lnTo>
                  <a:pt x="4648" y="911"/>
                </a:lnTo>
                <a:lnTo>
                  <a:pt x="4656" y="925"/>
                </a:lnTo>
                <a:lnTo>
                  <a:pt x="4663" y="940"/>
                </a:lnTo>
                <a:lnTo>
                  <a:pt x="4665" y="948"/>
                </a:lnTo>
                <a:lnTo>
                  <a:pt x="4666" y="956"/>
                </a:lnTo>
                <a:lnTo>
                  <a:pt x="4666" y="964"/>
                </a:lnTo>
                <a:lnTo>
                  <a:pt x="4665" y="972"/>
                </a:lnTo>
                <a:lnTo>
                  <a:pt x="4663" y="977"/>
                </a:lnTo>
                <a:lnTo>
                  <a:pt x="4661" y="982"/>
                </a:lnTo>
                <a:lnTo>
                  <a:pt x="4657" y="987"/>
                </a:lnTo>
                <a:lnTo>
                  <a:pt x="4654" y="990"/>
                </a:lnTo>
                <a:lnTo>
                  <a:pt x="4644" y="996"/>
                </a:lnTo>
                <a:lnTo>
                  <a:pt x="4635" y="1000"/>
                </a:lnTo>
                <a:lnTo>
                  <a:pt x="4625" y="1004"/>
                </a:lnTo>
                <a:lnTo>
                  <a:pt x="4614" y="1007"/>
                </a:lnTo>
                <a:lnTo>
                  <a:pt x="4592" y="1012"/>
                </a:lnTo>
                <a:lnTo>
                  <a:pt x="4542" y="1026"/>
                </a:lnTo>
                <a:lnTo>
                  <a:pt x="4493" y="1041"/>
                </a:lnTo>
                <a:lnTo>
                  <a:pt x="4445" y="1059"/>
                </a:lnTo>
                <a:lnTo>
                  <a:pt x="4397" y="1077"/>
                </a:lnTo>
                <a:lnTo>
                  <a:pt x="4358" y="1096"/>
                </a:lnTo>
                <a:lnTo>
                  <a:pt x="4319" y="1114"/>
                </a:lnTo>
                <a:lnTo>
                  <a:pt x="4280" y="1135"/>
                </a:lnTo>
                <a:lnTo>
                  <a:pt x="4241" y="1155"/>
                </a:lnTo>
                <a:lnTo>
                  <a:pt x="4203" y="1178"/>
                </a:lnTo>
                <a:lnTo>
                  <a:pt x="4165" y="1201"/>
                </a:lnTo>
                <a:lnTo>
                  <a:pt x="4128" y="1226"/>
                </a:lnTo>
                <a:lnTo>
                  <a:pt x="4090" y="1251"/>
                </a:lnTo>
                <a:lnTo>
                  <a:pt x="4054" y="1278"/>
                </a:lnTo>
                <a:lnTo>
                  <a:pt x="4019" y="1305"/>
                </a:lnTo>
                <a:lnTo>
                  <a:pt x="3983" y="1333"/>
                </a:lnTo>
                <a:lnTo>
                  <a:pt x="3949" y="1361"/>
                </a:lnTo>
                <a:lnTo>
                  <a:pt x="3916" y="1390"/>
                </a:lnTo>
                <a:lnTo>
                  <a:pt x="3883" y="1420"/>
                </a:lnTo>
                <a:lnTo>
                  <a:pt x="3851" y="1450"/>
                </a:lnTo>
                <a:lnTo>
                  <a:pt x="3822" y="1481"/>
                </a:lnTo>
                <a:lnTo>
                  <a:pt x="3775" y="1530"/>
                </a:lnTo>
                <a:lnTo>
                  <a:pt x="3728" y="1580"/>
                </a:lnTo>
                <a:lnTo>
                  <a:pt x="3683" y="1632"/>
                </a:lnTo>
                <a:lnTo>
                  <a:pt x="3638" y="1685"/>
                </a:lnTo>
                <a:lnTo>
                  <a:pt x="3596" y="1737"/>
                </a:lnTo>
                <a:lnTo>
                  <a:pt x="3553" y="1791"/>
                </a:lnTo>
                <a:lnTo>
                  <a:pt x="3513" y="1846"/>
                </a:lnTo>
                <a:lnTo>
                  <a:pt x="3473" y="1901"/>
                </a:lnTo>
                <a:lnTo>
                  <a:pt x="3435" y="1959"/>
                </a:lnTo>
                <a:lnTo>
                  <a:pt x="3398" y="2016"/>
                </a:lnTo>
                <a:lnTo>
                  <a:pt x="3362" y="2073"/>
                </a:lnTo>
                <a:lnTo>
                  <a:pt x="3328" y="2133"/>
                </a:lnTo>
                <a:lnTo>
                  <a:pt x="3294" y="2193"/>
                </a:lnTo>
                <a:lnTo>
                  <a:pt x="3262" y="2252"/>
                </a:lnTo>
                <a:lnTo>
                  <a:pt x="3231" y="2314"/>
                </a:lnTo>
                <a:lnTo>
                  <a:pt x="3203" y="2376"/>
                </a:lnTo>
                <a:lnTo>
                  <a:pt x="3180" y="2425"/>
                </a:lnTo>
                <a:lnTo>
                  <a:pt x="3159" y="2475"/>
                </a:lnTo>
                <a:lnTo>
                  <a:pt x="3118" y="2574"/>
                </a:lnTo>
                <a:lnTo>
                  <a:pt x="3079" y="2674"/>
                </a:lnTo>
                <a:lnTo>
                  <a:pt x="3040" y="2774"/>
                </a:lnTo>
                <a:lnTo>
                  <a:pt x="3033" y="2794"/>
                </a:lnTo>
                <a:lnTo>
                  <a:pt x="3026" y="2816"/>
                </a:lnTo>
                <a:lnTo>
                  <a:pt x="3014" y="2862"/>
                </a:lnTo>
                <a:lnTo>
                  <a:pt x="3006" y="2885"/>
                </a:lnTo>
                <a:lnTo>
                  <a:pt x="2998" y="2907"/>
                </a:lnTo>
                <a:lnTo>
                  <a:pt x="2992" y="2916"/>
                </a:lnTo>
                <a:lnTo>
                  <a:pt x="2986" y="2925"/>
                </a:lnTo>
                <a:lnTo>
                  <a:pt x="2980" y="2933"/>
                </a:lnTo>
                <a:lnTo>
                  <a:pt x="2973" y="2941"/>
                </a:lnTo>
                <a:lnTo>
                  <a:pt x="2962" y="2950"/>
                </a:lnTo>
                <a:lnTo>
                  <a:pt x="2949" y="2958"/>
                </a:lnTo>
                <a:lnTo>
                  <a:pt x="2934" y="2965"/>
                </a:lnTo>
                <a:lnTo>
                  <a:pt x="2918" y="2971"/>
                </a:lnTo>
                <a:lnTo>
                  <a:pt x="2902" y="2975"/>
                </a:lnTo>
                <a:lnTo>
                  <a:pt x="2885" y="2980"/>
                </a:lnTo>
                <a:lnTo>
                  <a:pt x="2849" y="2988"/>
                </a:lnTo>
                <a:lnTo>
                  <a:pt x="2812" y="2993"/>
                </a:lnTo>
                <a:lnTo>
                  <a:pt x="2776" y="2997"/>
                </a:lnTo>
                <a:lnTo>
                  <a:pt x="2742" y="3002"/>
                </a:lnTo>
                <a:lnTo>
                  <a:pt x="2712" y="3008"/>
                </a:lnTo>
                <a:lnTo>
                  <a:pt x="2651" y="3020"/>
                </a:lnTo>
                <a:lnTo>
                  <a:pt x="2590" y="3033"/>
                </a:lnTo>
                <a:lnTo>
                  <a:pt x="2529" y="3043"/>
                </a:lnTo>
                <a:lnTo>
                  <a:pt x="2467" y="3053"/>
                </a:lnTo>
                <a:lnTo>
                  <a:pt x="2344" y="3071"/>
                </a:lnTo>
                <a:lnTo>
                  <a:pt x="2219" y="3088"/>
                </a:lnTo>
                <a:lnTo>
                  <a:pt x="2146" y="3099"/>
                </a:lnTo>
                <a:lnTo>
                  <a:pt x="2071" y="3110"/>
                </a:lnTo>
                <a:lnTo>
                  <a:pt x="2034" y="3114"/>
                </a:lnTo>
                <a:lnTo>
                  <a:pt x="1996" y="3118"/>
                </a:lnTo>
                <a:lnTo>
                  <a:pt x="1959" y="3120"/>
                </a:lnTo>
                <a:lnTo>
                  <a:pt x="1921" y="3119"/>
                </a:lnTo>
                <a:lnTo>
                  <a:pt x="1913" y="3118"/>
                </a:lnTo>
                <a:lnTo>
                  <a:pt x="1904" y="3115"/>
                </a:lnTo>
                <a:lnTo>
                  <a:pt x="1896" y="3111"/>
                </a:lnTo>
                <a:lnTo>
                  <a:pt x="1889" y="3106"/>
                </a:lnTo>
                <a:lnTo>
                  <a:pt x="1883" y="3100"/>
                </a:lnTo>
                <a:lnTo>
                  <a:pt x="1879" y="3092"/>
                </a:lnTo>
                <a:lnTo>
                  <a:pt x="1877" y="3084"/>
                </a:lnTo>
                <a:lnTo>
                  <a:pt x="1875" y="3075"/>
                </a:lnTo>
                <a:lnTo>
                  <a:pt x="1877" y="3063"/>
                </a:lnTo>
                <a:lnTo>
                  <a:pt x="1879" y="3050"/>
                </a:lnTo>
                <a:lnTo>
                  <a:pt x="1885" y="3025"/>
                </a:lnTo>
                <a:lnTo>
                  <a:pt x="1893" y="2998"/>
                </a:lnTo>
                <a:lnTo>
                  <a:pt x="1902" y="2972"/>
                </a:lnTo>
                <a:lnTo>
                  <a:pt x="1922" y="2920"/>
                </a:lnTo>
                <a:lnTo>
                  <a:pt x="1932" y="2896"/>
                </a:lnTo>
                <a:lnTo>
                  <a:pt x="1940" y="2871"/>
                </a:lnTo>
                <a:lnTo>
                  <a:pt x="1969" y="2776"/>
                </a:lnTo>
                <a:lnTo>
                  <a:pt x="2003" y="2681"/>
                </a:lnTo>
                <a:lnTo>
                  <a:pt x="2037" y="2586"/>
                </a:lnTo>
                <a:lnTo>
                  <a:pt x="2073" y="2492"/>
                </a:lnTo>
                <a:lnTo>
                  <a:pt x="2109" y="2398"/>
                </a:lnTo>
                <a:lnTo>
                  <a:pt x="2146" y="2304"/>
                </a:lnTo>
                <a:lnTo>
                  <a:pt x="2223" y="2117"/>
                </a:lnTo>
                <a:lnTo>
                  <a:pt x="2245" y="2066"/>
                </a:lnTo>
                <a:lnTo>
                  <a:pt x="2266" y="2016"/>
                </a:lnTo>
                <a:lnTo>
                  <a:pt x="2289" y="1966"/>
                </a:lnTo>
                <a:lnTo>
                  <a:pt x="2312" y="1916"/>
                </a:lnTo>
                <a:lnTo>
                  <a:pt x="2336" y="1866"/>
                </a:lnTo>
                <a:lnTo>
                  <a:pt x="2361" y="1817"/>
                </a:lnTo>
                <a:lnTo>
                  <a:pt x="2387" y="1767"/>
                </a:lnTo>
                <a:lnTo>
                  <a:pt x="2413" y="1719"/>
                </a:lnTo>
                <a:lnTo>
                  <a:pt x="2441" y="1670"/>
                </a:lnTo>
                <a:lnTo>
                  <a:pt x="2468" y="1622"/>
                </a:lnTo>
                <a:lnTo>
                  <a:pt x="2497" y="1575"/>
                </a:lnTo>
                <a:lnTo>
                  <a:pt x="2526" y="1528"/>
                </a:lnTo>
                <a:lnTo>
                  <a:pt x="2556" y="1481"/>
                </a:lnTo>
                <a:lnTo>
                  <a:pt x="2587" y="1435"/>
                </a:lnTo>
                <a:lnTo>
                  <a:pt x="2618" y="1389"/>
                </a:lnTo>
                <a:lnTo>
                  <a:pt x="2650" y="1343"/>
                </a:lnTo>
                <a:lnTo>
                  <a:pt x="2683" y="1298"/>
                </a:lnTo>
                <a:lnTo>
                  <a:pt x="2718" y="1255"/>
                </a:lnTo>
                <a:lnTo>
                  <a:pt x="2752" y="1211"/>
                </a:lnTo>
                <a:lnTo>
                  <a:pt x="2787" y="1169"/>
                </a:lnTo>
                <a:lnTo>
                  <a:pt x="2823" y="1127"/>
                </a:lnTo>
                <a:lnTo>
                  <a:pt x="2860" y="1085"/>
                </a:lnTo>
                <a:lnTo>
                  <a:pt x="2898" y="1045"/>
                </a:lnTo>
                <a:lnTo>
                  <a:pt x="2936" y="1005"/>
                </a:lnTo>
                <a:lnTo>
                  <a:pt x="2975" y="965"/>
                </a:lnTo>
                <a:lnTo>
                  <a:pt x="3015" y="927"/>
                </a:lnTo>
                <a:lnTo>
                  <a:pt x="3055" y="889"/>
                </a:lnTo>
                <a:lnTo>
                  <a:pt x="3096" y="853"/>
                </a:lnTo>
                <a:lnTo>
                  <a:pt x="3137" y="817"/>
                </a:lnTo>
                <a:lnTo>
                  <a:pt x="3181" y="781"/>
                </a:lnTo>
                <a:lnTo>
                  <a:pt x="3224" y="748"/>
                </a:lnTo>
                <a:lnTo>
                  <a:pt x="3268" y="715"/>
                </a:lnTo>
                <a:lnTo>
                  <a:pt x="3307" y="686"/>
                </a:lnTo>
                <a:lnTo>
                  <a:pt x="3347" y="659"/>
                </a:lnTo>
                <a:lnTo>
                  <a:pt x="3388" y="631"/>
                </a:lnTo>
                <a:lnTo>
                  <a:pt x="3428" y="605"/>
                </a:lnTo>
                <a:lnTo>
                  <a:pt x="3471" y="579"/>
                </a:lnTo>
                <a:lnTo>
                  <a:pt x="3513" y="555"/>
                </a:lnTo>
                <a:lnTo>
                  <a:pt x="3556" y="532"/>
                </a:lnTo>
                <a:lnTo>
                  <a:pt x="3599" y="510"/>
                </a:lnTo>
                <a:lnTo>
                  <a:pt x="3644" y="490"/>
                </a:lnTo>
                <a:lnTo>
                  <a:pt x="3689" y="472"/>
                </a:lnTo>
                <a:lnTo>
                  <a:pt x="3734" y="455"/>
                </a:lnTo>
                <a:lnTo>
                  <a:pt x="3780" y="441"/>
                </a:lnTo>
                <a:lnTo>
                  <a:pt x="3827" y="428"/>
                </a:lnTo>
                <a:lnTo>
                  <a:pt x="3874" y="418"/>
                </a:lnTo>
                <a:lnTo>
                  <a:pt x="3922" y="411"/>
                </a:lnTo>
                <a:lnTo>
                  <a:pt x="3948" y="409"/>
                </a:lnTo>
                <a:lnTo>
                  <a:pt x="3972" y="407"/>
                </a:lnTo>
                <a:close/>
                <a:moveTo>
                  <a:pt x="4745" y="840"/>
                </a:moveTo>
                <a:lnTo>
                  <a:pt x="4745" y="840"/>
                </a:lnTo>
                <a:lnTo>
                  <a:pt x="4751" y="839"/>
                </a:lnTo>
                <a:lnTo>
                  <a:pt x="4756" y="838"/>
                </a:lnTo>
                <a:lnTo>
                  <a:pt x="4763" y="839"/>
                </a:lnTo>
                <a:lnTo>
                  <a:pt x="4768" y="841"/>
                </a:lnTo>
                <a:lnTo>
                  <a:pt x="4775" y="845"/>
                </a:lnTo>
                <a:lnTo>
                  <a:pt x="4782" y="848"/>
                </a:lnTo>
                <a:lnTo>
                  <a:pt x="4796" y="858"/>
                </a:lnTo>
                <a:lnTo>
                  <a:pt x="4810" y="869"/>
                </a:lnTo>
                <a:lnTo>
                  <a:pt x="4822" y="880"/>
                </a:lnTo>
                <a:lnTo>
                  <a:pt x="4840" y="897"/>
                </a:lnTo>
                <a:lnTo>
                  <a:pt x="4904" y="953"/>
                </a:lnTo>
                <a:lnTo>
                  <a:pt x="4964" y="1011"/>
                </a:lnTo>
                <a:lnTo>
                  <a:pt x="4995" y="1041"/>
                </a:lnTo>
                <a:lnTo>
                  <a:pt x="5024" y="1070"/>
                </a:lnTo>
                <a:lnTo>
                  <a:pt x="5054" y="1100"/>
                </a:lnTo>
                <a:lnTo>
                  <a:pt x="5081" y="1132"/>
                </a:lnTo>
                <a:lnTo>
                  <a:pt x="5116" y="1169"/>
                </a:lnTo>
                <a:lnTo>
                  <a:pt x="5130" y="1188"/>
                </a:lnTo>
                <a:lnTo>
                  <a:pt x="5145" y="1209"/>
                </a:lnTo>
                <a:lnTo>
                  <a:pt x="5149" y="1216"/>
                </a:lnTo>
                <a:lnTo>
                  <a:pt x="5153" y="1224"/>
                </a:lnTo>
                <a:lnTo>
                  <a:pt x="5155" y="1229"/>
                </a:lnTo>
                <a:lnTo>
                  <a:pt x="5155" y="1233"/>
                </a:lnTo>
                <a:lnTo>
                  <a:pt x="5153" y="1237"/>
                </a:lnTo>
                <a:lnTo>
                  <a:pt x="5151" y="1240"/>
                </a:lnTo>
                <a:lnTo>
                  <a:pt x="5146" y="1241"/>
                </a:lnTo>
                <a:lnTo>
                  <a:pt x="5141" y="1242"/>
                </a:lnTo>
                <a:lnTo>
                  <a:pt x="5135" y="1241"/>
                </a:lnTo>
                <a:lnTo>
                  <a:pt x="5129" y="1239"/>
                </a:lnTo>
                <a:lnTo>
                  <a:pt x="5116" y="1232"/>
                </a:lnTo>
                <a:lnTo>
                  <a:pt x="5101" y="1223"/>
                </a:lnTo>
                <a:lnTo>
                  <a:pt x="5087" y="1212"/>
                </a:lnTo>
                <a:lnTo>
                  <a:pt x="5073" y="1203"/>
                </a:lnTo>
                <a:lnTo>
                  <a:pt x="5055" y="1187"/>
                </a:lnTo>
                <a:lnTo>
                  <a:pt x="5014" y="1159"/>
                </a:lnTo>
                <a:lnTo>
                  <a:pt x="4972" y="1129"/>
                </a:lnTo>
                <a:lnTo>
                  <a:pt x="4932" y="1100"/>
                </a:lnTo>
                <a:lnTo>
                  <a:pt x="4890" y="1071"/>
                </a:lnTo>
                <a:lnTo>
                  <a:pt x="4859" y="1052"/>
                </a:lnTo>
                <a:lnTo>
                  <a:pt x="4843" y="1042"/>
                </a:lnTo>
                <a:lnTo>
                  <a:pt x="4828" y="1031"/>
                </a:lnTo>
                <a:lnTo>
                  <a:pt x="4814" y="1020"/>
                </a:lnTo>
                <a:lnTo>
                  <a:pt x="4802" y="1006"/>
                </a:lnTo>
                <a:lnTo>
                  <a:pt x="4791" y="991"/>
                </a:lnTo>
                <a:lnTo>
                  <a:pt x="4787" y="983"/>
                </a:lnTo>
                <a:lnTo>
                  <a:pt x="4782" y="974"/>
                </a:lnTo>
                <a:lnTo>
                  <a:pt x="4769" y="947"/>
                </a:lnTo>
                <a:lnTo>
                  <a:pt x="4760" y="927"/>
                </a:lnTo>
                <a:lnTo>
                  <a:pt x="4751" y="905"/>
                </a:lnTo>
                <a:lnTo>
                  <a:pt x="4743" y="883"/>
                </a:lnTo>
                <a:lnTo>
                  <a:pt x="4741" y="874"/>
                </a:lnTo>
                <a:lnTo>
                  <a:pt x="4738" y="865"/>
                </a:lnTo>
                <a:lnTo>
                  <a:pt x="4738" y="856"/>
                </a:lnTo>
                <a:lnTo>
                  <a:pt x="4740" y="849"/>
                </a:lnTo>
                <a:lnTo>
                  <a:pt x="4742" y="845"/>
                </a:lnTo>
                <a:lnTo>
                  <a:pt x="4745" y="840"/>
                </a:lnTo>
                <a:close/>
                <a:moveTo>
                  <a:pt x="4672" y="1093"/>
                </a:moveTo>
                <a:lnTo>
                  <a:pt x="4672" y="1093"/>
                </a:lnTo>
                <a:lnTo>
                  <a:pt x="4682" y="1092"/>
                </a:lnTo>
                <a:lnTo>
                  <a:pt x="4693" y="1093"/>
                </a:lnTo>
                <a:lnTo>
                  <a:pt x="4703" y="1093"/>
                </a:lnTo>
                <a:lnTo>
                  <a:pt x="4713" y="1096"/>
                </a:lnTo>
                <a:lnTo>
                  <a:pt x="4734" y="1101"/>
                </a:lnTo>
                <a:lnTo>
                  <a:pt x="4753" y="1109"/>
                </a:lnTo>
                <a:lnTo>
                  <a:pt x="4773" y="1118"/>
                </a:lnTo>
                <a:lnTo>
                  <a:pt x="4791" y="1129"/>
                </a:lnTo>
                <a:lnTo>
                  <a:pt x="4827" y="1151"/>
                </a:lnTo>
                <a:lnTo>
                  <a:pt x="4868" y="1176"/>
                </a:lnTo>
                <a:lnTo>
                  <a:pt x="4909" y="1203"/>
                </a:lnTo>
                <a:lnTo>
                  <a:pt x="4951" y="1231"/>
                </a:lnTo>
                <a:lnTo>
                  <a:pt x="4992" y="1258"/>
                </a:lnTo>
                <a:lnTo>
                  <a:pt x="5032" y="1288"/>
                </a:lnTo>
                <a:lnTo>
                  <a:pt x="5071" y="1318"/>
                </a:lnTo>
                <a:lnTo>
                  <a:pt x="5110" y="1348"/>
                </a:lnTo>
                <a:lnTo>
                  <a:pt x="5149" y="1378"/>
                </a:lnTo>
                <a:lnTo>
                  <a:pt x="5207" y="1425"/>
                </a:lnTo>
                <a:lnTo>
                  <a:pt x="5268" y="1473"/>
                </a:lnTo>
                <a:lnTo>
                  <a:pt x="5297" y="1498"/>
                </a:lnTo>
                <a:lnTo>
                  <a:pt x="5325" y="1524"/>
                </a:lnTo>
                <a:lnTo>
                  <a:pt x="5352" y="1551"/>
                </a:lnTo>
                <a:lnTo>
                  <a:pt x="5377" y="1578"/>
                </a:lnTo>
                <a:lnTo>
                  <a:pt x="5408" y="1616"/>
                </a:lnTo>
                <a:lnTo>
                  <a:pt x="5436" y="1655"/>
                </a:lnTo>
                <a:lnTo>
                  <a:pt x="5465" y="1695"/>
                </a:lnTo>
                <a:lnTo>
                  <a:pt x="5491" y="1736"/>
                </a:lnTo>
                <a:lnTo>
                  <a:pt x="5517" y="1778"/>
                </a:lnTo>
                <a:lnTo>
                  <a:pt x="5541" y="1821"/>
                </a:lnTo>
                <a:lnTo>
                  <a:pt x="5564" y="1865"/>
                </a:lnTo>
                <a:lnTo>
                  <a:pt x="5585" y="1908"/>
                </a:lnTo>
                <a:lnTo>
                  <a:pt x="5606" y="1953"/>
                </a:lnTo>
                <a:lnTo>
                  <a:pt x="5626" y="1999"/>
                </a:lnTo>
                <a:lnTo>
                  <a:pt x="5643" y="2046"/>
                </a:lnTo>
                <a:lnTo>
                  <a:pt x="5660" y="2092"/>
                </a:lnTo>
                <a:lnTo>
                  <a:pt x="5676" y="2140"/>
                </a:lnTo>
                <a:lnTo>
                  <a:pt x="5691" y="2187"/>
                </a:lnTo>
                <a:lnTo>
                  <a:pt x="5705" y="2235"/>
                </a:lnTo>
                <a:lnTo>
                  <a:pt x="5718" y="2284"/>
                </a:lnTo>
                <a:lnTo>
                  <a:pt x="5730" y="2332"/>
                </a:lnTo>
                <a:lnTo>
                  <a:pt x="5741" y="2382"/>
                </a:lnTo>
                <a:lnTo>
                  <a:pt x="5752" y="2431"/>
                </a:lnTo>
                <a:lnTo>
                  <a:pt x="5760" y="2480"/>
                </a:lnTo>
                <a:lnTo>
                  <a:pt x="5769" y="2531"/>
                </a:lnTo>
                <a:lnTo>
                  <a:pt x="5776" y="2580"/>
                </a:lnTo>
                <a:lnTo>
                  <a:pt x="5783" y="2629"/>
                </a:lnTo>
                <a:lnTo>
                  <a:pt x="5788" y="2679"/>
                </a:lnTo>
                <a:lnTo>
                  <a:pt x="5793" y="2729"/>
                </a:lnTo>
                <a:lnTo>
                  <a:pt x="5797" y="2778"/>
                </a:lnTo>
                <a:lnTo>
                  <a:pt x="5801" y="2828"/>
                </a:lnTo>
                <a:lnTo>
                  <a:pt x="5804" y="2876"/>
                </a:lnTo>
                <a:lnTo>
                  <a:pt x="5808" y="2973"/>
                </a:lnTo>
                <a:lnTo>
                  <a:pt x="5809" y="3068"/>
                </a:lnTo>
                <a:lnTo>
                  <a:pt x="5808" y="3107"/>
                </a:lnTo>
                <a:lnTo>
                  <a:pt x="5807" y="3145"/>
                </a:lnTo>
                <a:lnTo>
                  <a:pt x="5804" y="3184"/>
                </a:lnTo>
                <a:lnTo>
                  <a:pt x="5802" y="3222"/>
                </a:lnTo>
                <a:lnTo>
                  <a:pt x="5794" y="3300"/>
                </a:lnTo>
                <a:lnTo>
                  <a:pt x="5784" y="3377"/>
                </a:lnTo>
                <a:lnTo>
                  <a:pt x="5771" y="3452"/>
                </a:lnTo>
                <a:lnTo>
                  <a:pt x="5756" y="3529"/>
                </a:lnTo>
                <a:lnTo>
                  <a:pt x="5740" y="3605"/>
                </a:lnTo>
                <a:lnTo>
                  <a:pt x="5722" y="3679"/>
                </a:lnTo>
                <a:lnTo>
                  <a:pt x="5704" y="3748"/>
                </a:lnTo>
                <a:lnTo>
                  <a:pt x="5683" y="3816"/>
                </a:lnTo>
                <a:lnTo>
                  <a:pt x="5679" y="3828"/>
                </a:lnTo>
                <a:lnTo>
                  <a:pt x="5675" y="3843"/>
                </a:lnTo>
                <a:lnTo>
                  <a:pt x="5671" y="3849"/>
                </a:lnTo>
                <a:lnTo>
                  <a:pt x="5668" y="3855"/>
                </a:lnTo>
                <a:lnTo>
                  <a:pt x="5662" y="3858"/>
                </a:lnTo>
                <a:lnTo>
                  <a:pt x="5657" y="3860"/>
                </a:lnTo>
                <a:lnTo>
                  <a:pt x="5653" y="3862"/>
                </a:lnTo>
                <a:lnTo>
                  <a:pt x="5650" y="3860"/>
                </a:lnTo>
                <a:lnTo>
                  <a:pt x="5643" y="3858"/>
                </a:lnTo>
                <a:lnTo>
                  <a:pt x="5638" y="3854"/>
                </a:lnTo>
                <a:lnTo>
                  <a:pt x="5635" y="3848"/>
                </a:lnTo>
                <a:lnTo>
                  <a:pt x="5632" y="3841"/>
                </a:lnTo>
                <a:lnTo>
                  <a:pt x="5630" y="3833"/>
                </a:lnTo>
                <a:lnTo>
                  <a:pt x="5628" y="3820"/>
                </a:lnTo>
                <a:lnTo>
                  <a:pt x="5621" y="3745"/>
                </a:lnTo>
                <a:lnTo>
                  <a:pt x="5613" y="3669"/>
                </a:lnTo>
                <a:lnTo>
                  <a:pt x="5604" y="3590"/>
                </a:lnTo>
                <a:lnTo>
                  <a:pt x="5593" y="3510"/>
                </a:lnTo>
                <a:lnTo>
                  <a:pt x="5583" y="3429"/>
                </a:lnTo>
                <a:lnTo>
                  <a:pt x="5571" y="3349"/>
                </a:lnTo>
                <a:lnTo>
                  <a:pt x="5556" y="3269"/>
                </a:lnTo>
                <a:lnTo>
                  <a:pt x="5548" y="3229"/>
                </a:lnTo>
                <a:lnTo>
                  <a:pt x="5538" y="3190"/>
                </a:lnTo>
                <a:lnTo>
                  <a:pt x="5528" y="3151"/>
                </a:lnTo>
                <a:lnTo>
                  <a:pt x="5518" y="3112"/>
                </a:lnTo>
                <a:lnTo>
                  <a:pt x="5506" y="3073"/>
                </a:lnTo>
                <a:lnTo>
                  <a:pt x="5495" y="3035"/>
                </a:lnTo>
                <a:lnTo>
                  <a:pt x="5463" y="2945"/>
                </a:lnTo>
                <a:lnTo>
                  <a:pt x="5430" y="2854"/>
                </a:lnTo>
                <a:lnTo>
                  <a:pt x="5393" y="2763"/>
                </a:lnTo>
                <a:lnTo>
                  <a:pt x="5355" y="2673"/>
                </a:lnTo>
                <a:lnTo>
                  <a:pt x="5315" y="2583"/>
                </a:lnTo>
                <a:lnTo>
                  <a:pt x="5294" y="2540"/>
                </a:lnTo>
                <a:lnTo>
                  <a:pt x="5273" y="2496"/>
                </a:lnTo>
                <a:lnTo>
                  <a:pt x="5251" y="2453"/>
                </a:lnTo>
                <a:lnTo>
                  <a:pt x="5228" y="2409"/>
                </a:lnTo>
                <a:lnTo>
                  <a:pt x="5205" y="2368"/>
                </a:lnTo>
                <a:lnTo>
                  <a:pt x="5181" y="2326"/>
                </a:lnTo>
                <a:lnTo>
                  <a:pt x="5157" y="2285"/>
                </a:lnTo>
                <a:lnTo>
                  <a:pt x="5133" y="2244"/>
                </a:lnTo>
                <a:lnTo>
                  <a:pt x="5082" y="2165"/>
                </a:lnTo>
                <a:lnTo>
                  <a:pt x="5030" y="2086"/>
                </a:lnTo>
                <a:lnTo>
                  <a:pt x="4976" y="2009"/>
                </a:lnTo>
                <a:lnTo>
                  <a:pt x="4920" y="1932"/>
                </a:lnTo>
                <a:lnTo>
                  <a:pt x="4865" y="1857"/>
                </a:lnTo>
                <a:lnTo>
                  <a:pt x="4751" y="1705"/>
                </a:lnTo>
                <a:lnTo>
                  <a:pt x="4717" y="1660"/>
                </a:lnTo>
                <a:lnTo>
                  <a:pt x="4681" y="1615"/>
                </a:lnTo>
                <a:lnTo>
                  <a:pt x="4646" y="1571"/>
                </a:lnTo>
                <a:lnTo>
                  <a:pt x="4610" y="1528"/>
                </a:lnTo>
                <a:lnTo>
                  <a:pt x="4536" y="1442"/>
                </a:lnTo>
                <a:lnTo>
                  <a:pt x="4460" y="1357"/>
                </a:lnTo>
                <a:lnTo>
                  <a:pt x="4449" y="1344"/>
                </a:lnTo>
                <a:lnTo>
                  <a:pt x="4432" y="1331"/>
                </a:lnTo>
                <a:lnTo>
                  <a:pt x="4415" y="1315"/>
                </a:lnTo>
                <a:lnTo>
                  <a:pt x="4397" y="1298"/>
                </a:lnTo>
                <a:lnTo>
                  <a:pt x="4381" y="1280"/>
                </a:lnTo>
                <a:lnTo>
                  <a:pt x="4374" y="1272"/>
                </a:lnTo>
                <a:lnTo>
                  <a:pt x="4367" y="1263"/>
                </a:lnTo>
                <a:lnTo>
                  <a:pt x="4363" y="1254"/>
                </a:lnTo>
                <a:lnTo>
                  <a:pt x="4358" y="1246"/>
                </a:lnTo>
                <a:lnTo>
                  <a:pt x="4356" y="1238"/>
                </a:lnTo>
                <a:lnTo>
                  <a:pt x="4356" y="1229"/>
                </a:lnTo>
                <a:lnTo>
                  <a:pt x="4356" y="1224"/>
                </a:lnTo>
                <a:lnTo>
                  <a:pt x="4358" y="1218"/>
                </a:lnTo>
                <a:lnTo>
                  <a:pt x="4360" y="1214"/>
                </a:lnTo>
                <a:lnTo>
                  <a:pt x="4364" y="1209"/>
                </a:lnTo>
                <a:lnTo>
                  <a:pt x="4372" y="1201"/>
                </a:lnTo>
                <a:lnTo>
                  <a:pt x="4381" y="1194"/>
                </a:lnTo>
                <a:lnTo>
                  <a:pt x="4392" y="1188"/>
                </a:lnTo>
                <a:lnTo>
                  <a:pt x="4404" y="1183"/>
                </a:lnTo>
                <a:lnTo>
                  <a:pt x="4424" y="1174"/>
                </a:lnTo>
                <a:lnTo>
                  <a:pt x="4484" y="1148"/>
                </a:lnTo>
                <a:lnTo>
                  <a:pt x="4515" y="1137"/>
                </a:lnTo>
                <a:lnTo>
                  <a:pt x="4546" y="1125"/>
                </a:lnTo>
                <a:lnTo>
                  <a:pt x="4577" y="1115"/>
                </a:lnTo>
                <a:lnTo>
                  <a:pt x="4609" y="1106"/>
                </a:lnTo>
                <a:lnTo>
                  <a:pt x="4641" y="1099"/>
                </a:lnTo>
                <a:lnTo>
                  <a:pt x="4672" y="1093"/>
                </a:lnTo>
                <a:close/>
                <a:moveTo>
                  <a:pt x="4219" y="1289"/>
                </a:moveTo>
                <a:lnTo>
                  <a:pt x="4219" y="1289"/>
                </a:lnTo>
                <a:lnTo>
                  <a:pt x="4226" y="1288"/>
                </a:lnTo>
                <a:lnTo>
                  <a:pt x="4232" y="1288"/>
                </a:lnTo>
                <a:lnTo>
                  <a:pt x="4243" y="1289"/>
                </a:lnTo>
                <a:lnTo>
                  <a:pt x="4256" y="1293"/>
                </a:lnTo>
                <a:lnTo>
                  <a:pt x="4269" y="1298"/>
                </a:lnTo>
                <a:lnTo>
                  <a:pt x="4281" y="1305"/>
                </a:lnTo>
                <a:lnTo>
                  <a:pt x="4294" y="1315"/>
                </a:lnTo>
                <a:lnTo>
                  <a:pt x="4305" y="1325"/>
                </a:lnTo>
                <a:lnTo>
                  <a:pt x="4318" y="1336"/>
                </a:lnTo>
                <a:lnTo>
                  <a:pt x="4341" y="1360"/>
                </a:lnTo>
                <a:lnTo>
                  <a:pt x="4363" y="1384"/>
                </a:lnTo>
                <a:lnTo>
                  <a:pt x="4382" y="1406"/>
                </a:lnTo>
                <a:lnTo>
                  <a:pt x="4397" y="1423"/>
                </a:lnTo>
                <a:lnTo>
                  <a:pt x="4454" y="1485"/>
                </a:lnTo>
                <a:lnTo>
                  <a:pt x="4510" y="1548"/>
                </a:lnTo>
                <a:lnTo>
                  <a:pt x="4564" y="1614"/>
                </a:lnTo>
                <a:lnTo>
                  <a:pt x="4618" y="1679"/>
                </a:lnTo>
                <a:lnTo>
                  <a:pt x="4670" y="1746"/>
                </a:lnTo>
                <a:lnTo>
                  <a:pt x="4721" y="1813"/>
                </a:lnTo>
                <a:lnTo>
                  <a:pt x="4771" y="1881"/>
                </a:lnTo>
                <a:lnTo>
                  <a:pt x="4819" y="1950"/>
                </a:lnTo>
                <a:lnTo>
                  <a:pt x="4865" y="2016"/>
                </a:lnTo>
                <a:lnTo>
                  <a:pt x="4910" y="2084"/>
                </a:lnTo>
                <a:lnTo>
                  <a:pt x="4955" y="2151"/>
                </a:lnTo>
                <a:lnTo>
                  <a:pt x="4998" y="2220"/>
                </a:lnTo>
                <a:lnTo>
                  <a:pt x="5041" y="2289"/>
                </a:lnTo>
                <a:lnTo>
                  <a:pt x="5082" y="2358"/>
                </a:lnTo>
                <a:lnTo>
                  <a:pt x="5122" y="2428"/>
                </a:lnTo>
                <a:lnTo>
                  <a:pt x="5161" y="2499"/>
                </a:lnTo>
                <a:lnTo>
                  <a:pt x="5198" y="2570"/>
                </a:lnTo>
                <a:lnTo>
                  <a:pt x="5235" y="2642"/>
                </a:lnTo>
                <a:lnTo>
                  <a:pt x="5269" y="2714"/>
                </a:lnTo>
                <a:lnTo>
                  <a:pt x="5301" y="2787"/>
                </a:lnTo>
                <a:lnTo>
                  <a:pt x="5332" y="2863"/>
                </a:lnTo>
                <a:lnTo>
                  <a:pt x="5361" y="2939"/>
                </a:lnTo>
                <a:lnTo>
                  <a:pt x="5388" y="3014"/>
                </a:lnTo>
                <a:lnTo>
                  <a:pt x="5414" y="3092"/>
                </a:lnTo>
                <a:lnTo>
                  <a:pt x="5432" y="3157"/>
                </a:lnTo>
                <a:lnTo>
                  <a:pt x="5448" y="3221"/>
                </a:lnTo>
                <a:lnTo>
                  <a:pt x="5463" y="3286"/>
                </a:lnTo>
                <a:lnTo>
                  <a:pt x="5475" y="3351"/>
                </a:lnTo>
                <a:lnTo>
                  <a:pt x="5487" y="3418"/>
                </a:lnTo>
                <a:lnTo>
                  <a:pt x="5497" y="3483"/>
                </a:lnTo>
                <a:lnTo>
                  <a:pt x="5506" y="3550"/>
                </a:lnTo>
                <a:lnTo>
                  <a:pt x="5514" y="3615"/>
                </a:lnTo>
                <a:lnTo>
                  <a:pt x="5526" y="3714"/>
                </a:lnTo>
                <a:lnTo>
                  <a:pt x="5535" y="3811"/>
                </a:lnTo>
                <a:lnTo>
                  <a:pt x="5538" y="3859"/>
                </a:lnTo>
                <a:lnTo>
                  <a:pt x="5541" y="3909"/>
                </a:lnTo>
                <a:lnTo>
                  <a:pt x="5543" y="3958"/>
                </a:lnTo>
                <a:lnTo>
                  <a:pt x="5544" y="4007"/>
                </a:lnTo>
                <a:lnTo>
                  <a:pt x="5545" y="4050"/>
                </a:lnTo>
                <a:lnTo>
                  <a:pt x="5546" y="4091"/>
                </a:lnTo>
                <a:lnTo>
                  <a:pt x="5546" y="4113"/>
                </a:lnTo>
                <a:lnTo>
                  <a:pt x="5545" y="4133"/>
                </a:lnTo>
                <a:lnTo>
                  <a:pt x="5543" y="4154"/>
                </a:lnTo>
                <a:lnTo>
                  <a:pt x="5540" y="4175"/>
                </a:lnTo>
                <a:lnTo>
                  <a:pt x="5533" y="4197"/>
                </a:lnTo>
                <a:lnTo>
                  <a:pt x="5524" y="4220"/>
                </a:lnTo>
                <a:lnTo>
                  <a:pt x="5513" y="4243"/>
                </a:lnTo>
                <a:lnTo>
                  <a:pt x="5502" y="4266"/>
                </a:lnTo>
                <a:lnTo>
                  <a:pt x="5478" y="4310"/>
                </a:lnTo>
                <a:lnTo>
                  <a:pt x="5454" y="4352"/>
                </a:lnTo>
                <a:lnTo>
                  <a:pt x="5423" y="4406"/>
                </a:lnTo>
                <a:lnTo>
                  <a:pt x="5392" y="4458"/>
                </a:lnTo>
                <a:lnTo>
                  <a:pt x="5359" y="4510"/>
                </a:lnTo>
                <a:lnTo>
                  <a:pt x="5325" y="4562"/>
                </a:lnTo>
                <a:lnTo>
                  <a:pt x="5291" y="4612"/>
                </a:lnTo>
                <a:lnTo>
                  <a:pt x="5254" y="4662"/>
                </a:lnTo>
                <a:lnTo>
                  <a:pt x="5218" y="4710"/>
                </a:lnTo>
                <a:lnTo>
                  <a:pt x="5180" y="4758"/>
                </a:lnTo>
                <a:lnTo>
                  <a:pt x="5169" y="4772"/>
                </a:lnTo>
                <a:lnTo>
                  <a:pt x="5158" y="4788"/>
                </a:lnTo>
                <a:lnTo>
                  <a:pt x="5144" y="4807"/>
                </a:lnTo>
                <a:lnTo>
                  <a:pt x="5129" y="4827"/>
                </a:lnTo>
                <a:lnTo>
                  <a:pt x="5113" y="4845"/>
                </a:lnTo>
                <a:lnTo>
                  <a:pt x="5097" y="4861"/>
                </a:lnTo>
                <a:lnTo>
                  <a:pt x="5089" y="4867"/>
                </a:lnTo>
                <a:lnTo>
                  <a:pt x="5082" y="4873"/>
                </a:lnTo>
                <a:lnTo>
                  <a:pt x="5074" y="4876"/>
                </a:lnTo>
                <a:lnTo>
                  <a:pt x="5066" y="4878"/>
                </a:lnTo>
                <a:lnTo>
                  <a:pt x="5062" y="4878"/>
                </a:lnTo>
                <a:lnTo>
                  <a:pt x="5057" y="4877"/>
                </a:lnTo>
                <a:lnTo>
                  <a:pt x="5054" y="4876"/>
                </a:lnTo>
                <a:lnTo>
                  <a:pt x="5050" y="4874"/>
                </a:lnTo>
                <a:lnTo>
                  <a:pt x="5047" y="4870"/>
                </a:lnTo>
                <a:lnTo>
                  <a:pt x="5044" y="4867"/>
                </a:lnTo>
                <a:lnTo>
                  <a:pt x="5041" y="4859"/>
                </a:lnTo>
                <a:lnTo>
                  <a:pt x="5038" y="4849"/>
                </a:lnTo>
                <a:lnTo>
                  <a:pt x="5036" y="4839"/>
                </a:lnTo>
                <a:lnTo>
                  <a:pt x="5035" y="4822"/>
                </a:lnTo>
                <a:lnTo>
                  <a:pt x="5032" y="4771"/>
                </a:lnTo>
                <a:lnTo>
                  <a:pt x="5030" y="4719"/>
                </a:lnTo>
                <a:lnTo>
                  <a:pt x="5025" y="4617"/>
                </a:lnTo>
                <a:lnTo>
                  <a:pt x="5022" y="4562"/>
                </a:lnTo>
                <a:lnTo>
                  <a:pt x="5017" y="4507"/>
                </a:lnTo>
                <a:lnTo>
                  <a:pt x="5010" y="4451"/>
                </a:lnTo>
                <a:lnTo>
                  <a:pt x="5003" y="4396"/>
                </a:lnTo>
                <a:lnTo>
                  <a:pt x="4995" y="4340"/>
                </a:lnTo>
                <a:lnTo>
                  <a:pt x="4987" y="4285"/>
                </a:lnTo>
                <a:lnTo>
                  <a:pt x="4977" y="4228"/>
                </a:lnTo>
                <a:lnTo>
                  <a:pt x="4967" y="4173"/>
                </a:lnTo>
                <a:lnTo>
                  <a:pt x="4955" y="4118"/>
                </a:lnTo>
                <a:lnTo>
                  <a:pt x="4944" y="4063"/>
                </a:lnTo>
                <a:lnTo>
                  <a:pt x="4930" y="4008"/>
                </a:lnTo>
                <a:lnTo>
                  <a:pt x="4917" y="3954"/>
                </a:lnTo>
                <a:lnTo>
                  <a:pt x="4887" y="3846"/>
                </a:lnTo>
                <a:lnTo>
                  <a:pt x="4858" y="3739"/>
                </a:lnTo>
                <a:lnTo>
                  <a:pt x="4843" y="3693"/>
                </a:lnTo>
                <a:lnTo>
                  <a:pt x="4828" y="3647"/>
                </a:lnTo>
                <a:lnTo>
                  <a:pt x="4812" y="3603"/>
                </a:lnTo>
                <a:lnTo>
                  <a:pt x="4795" y="3558"/>
                </a:lnTo>
                <a:lnTo>
                  <a:pt x="4777" y="3513"/>
                </a:lnTo>
                <a:lnTo>
                  <a:pt x="4758" y="3470"/>
                </a:lnTo>
                <a:lnTo>
                  <a:pt x="4740" y="3426"/>
                </a:lnTo>
                <a:lnTo>
                  <a:pt x="4719" y="3382"/>
                </a:lnTo>
                <a:lnTo>
                  <a:pt x="4698" y="3339"/>
                </a:lnTo>
                <a:lnTo>
                  <a:pt x="4677" y="3296"/>
                </a:lnTo>
                <a:lnTo>
                  <a:pt x="4655" y="3254"/>
                </a:lnTo>
                <a:lnTo>
                  <a:pt x="4632" y="3212"/>
                </a:lnTo>
                <a:lnTo>
                  <a:pt x="4584" y="3128"/>
                </a:lnTo>
                <a:lnTo>
                  <a:pt x="4534" y="3045"/>
                </a:lnTo>
                <a:lnTo>
                  <a:pt x="4483" y="2965"/>
                </a:lnTo>
                <a:lnTo>
                  <a:pt x="4429" y="2885"/>
                </a:lnTo>
                <a:lnTo>
                  <a:pt x="4374" y="2806"/>
                </a:lnTo>
                <a:lnTo>
                  <a:pt x="4317" y="2728"/>
                </a:lnTo>
                <a:lnTo>
                  <a:pt x="4259" y="2651"/>
                </a:lnTo>
                <a:lnTo>
                  <a:pt x="4200" y="2575"/>
                </a:lnTo>
                <a:lnTo>
                  <a:pt x="4140" y="2500"/>
                </a:lnTo>
                <a:lnTo>
                  <a:pt x="4081" y="2426"/>
                </a:lnTo>
                <a:lnTo>
                  <a:pt x="4040" y="2378"/>
                </a:lnTo>
                <a:lnTo>
                  <a:pt x="4000" y="2331"/>
                </a:lnTo>
                <a:lnTo>
                  <a:pt x="3958" y="2284"/>
                </a:lnTo>
                <a:lnTo>
                  <a:pt x="3917" y="2237"/>
                </a:lnTo>
                <a:lnTo>
                  <a:pt x="3874" y="2191"/>
                </a:lnTo>
                <a:lnTo>
                  <a:pt x="3831" y="2147"/>
                </a:lnTo>
                <a:lnTo>
                  <a:pt x="3745" y="2057"/>
                </a:lnTo>
                <a:lnTo>
                  <a:pt x="3728" y="2042"/>
                </a:lnTo>
                <a:lnTo>
                  <a:pt x="3708" y="2025"/>
                </a:lnTo>
                <a:lnTo>
                  <a:pt x="3686" y="2007"/>
                </a:lnTo>
                <a:lnTo>
                  <a:pt x="3665" y="1987"/>
                </a:lnTo>
                <a:lnTo>
                  <a:pt x="3644" y="1967"/>
                </a:lnTo>
                <a:lnTo>
                  <a:pt x="3635" y="1956"/>
                </a:lnTo>
                <a:lnTo>
                  <a:pt x="3626" y="1946"/>
                </a:lnTo>
                <a:lnTo>
                  <a:pt x="3619" y="1936"/>
                </a:lnTo>
                <a:lnTo>
                  <a:pt x="3613" y="1927"/>
                </a:lnTo>
                <a:lnTo>
                  <a:pt x="3608" y="1916"/>
                </a:lnTo>
                <a:lnTo>
                  <a:pt x="3605" y="1906"/>
                </a:lnTo>
                <a:lnTo>
                  <a:pt x="3604" y="1896"/>
                </a:lnTo>
                <a:lnTo>
                  <a:pt x="3606" y="1884"/>
                </a:lnTo>
                <a:lnTo>
                  <a:pt x="3610" y="1873"/>
                </a:lnTo>
                <a:lnTo>
                  <a:pt x="3615" y="1861"/>
                </a:lnTo>
                <a:lnTo>
                  <a:pt x="3622" y="1849"/>
                </a:lnTo>
                <a:lnTo>
                  <a:pt x="3630" y="1837"/>
                </a:lnTo>
                <a:lnTo>
                  <a:pt x="3639" y="1825"/>
                </a:lnTo>
                <a:lnTo>
                  <a:pt x="3649" y="1813"/>
                </a:lnTo>
                <a:lnTo>
                  <a:pt x="3670" y="1789"/>
                </a:lnTo>
                <a:lnTo>
                  <a:pt x="3691" y="1768"/>
                </a:lnTo>
                <a:lnTo>
                  <a:pt x="3710" y="1749"/>
                </a:lnTo>
                <a:lnTo>
                  <a:pt x="3725" y="1733"/>
                </a:lnTo>
                <a:lnTo>
                  <a:pt x="3765" y="1686"/>
                </a:lnTo>
                <a:lnTo>
                  <a:pt x="3807" y="1640"/>
                </a:lnTo>
                <a:lnTo>
                  <a:pt x="3848" y="1595"/>
                </a:lnTo>
                <a:lnTo>
                  <a:pt x="3889" y="1552"/>
                </a:lnTo>
                <a:lnTo>
                  <a:pt x="3933" y="1509"/>
                </a:lnTo>
                <a:lnTo>
                  <a:pt x="3977" y="1468"/>
                </a:lnTo>
                <a:lnTo>
                  <a:pt x="4024" y="1428"/>
                </a:lnTo>
                <a:lnTo>
                  <a:pt x="4073" y="1389"/>
                </a:lnTo>
                <a:lnTo>
                  <a:pt x="4106" y="1363"/>
                </a:lnTo>
                <a:lnTo>
                  <a:pt x="4142" y="1333"/>
                </a:lnTo>
                <a:lnTo>
                  <a:pt x="4162" y="1319"/>
                </a:lnTo>
                <a:lnTo>
                  <a:pt x="4180" y="1306"/>
                </a:lnTo>
                <a:lnTo>
                  <a:pt x="4200" y="1296"/>
                </a:lnTo>
                <a:lnTo>
                  <a:pt x="4210" y="1293"/>
                </a:lnTo>
                <a:lnTo>
                  <a:pt x="4219" y="1289"/>
                </a:lnTo>
                <a:close/>
                <a:moveTo>
                  <a:pt x="467" y="1889"/>
                </a:moveTo>
                <a:lnTo>
                  <a:pt x="467" y="1889"/>
                </a:lnTo>
                <a:lnTo>
                  <a:pt x="474" y="1885"/>
                </a:lnTo>
                <a:lnTo>
                  <a:pt x="476" y="1885"/>
                </a:lnTo>
                <a:lnTo>
                  <a:pt x="478" y="1887"/>
                </a:lnTo>
                <a:lnTo>
                  <a:pt x="483" y="1889"/>
                </a:lnTo>
                <a:lnTo>
                  <a:pt x="486" y="1893"/>
                </a:lnTo>
                <a:lnTo>
                  <a:pt x="488" y="1899"/>
                </a:lnTo>
                <a:lnTo>
                  <a:pt x="489" y="1905"/>
                </a:lnTo>
                <a:lnTo>
                  <a:pt x="490" y="1911"/>
                </a:lnTo>
                <a:lnTo>
                  <a:pt x="490" y="1916"/>
                </a:lnTo>
                <a:lnTo>
                  <a:pt x="488" y="1930"/>
                </a:lnTo>
                <a:lnTo>
                  <a:pt x="485" y="1943"/>
                </a:lnTo>
                <a:lnTo>
                  <a:pt x="478" y="1969"/>
                </a:lnTo>
                <a:lnTo>
                  <a:pt x="471" y="1994"/>
                </a:lnTo>
                <a:lnTo>
                  <a:pt x="465" y="2019"/>
                </a:lnTo>
                <a:lnTo>
                  <a:pt x="453" y="2070"/>
                </a:lnTo>
                <a:lnTo>
                  <a:pt x="444" y="2119"/>
                </a:lnTo>
                <a:lnTo>
                  <a:pt x="424" y="2219"/>
                </a:lnTo>
                <a:lnTo>
                  <a:pt x="408" y="2319"/>
                </a:lnTo>
                <a:lnTo>
                  <a:pt x="394" y="2420"/>
                </a:lnTo>
                <a:lnTo>
                  <a:pt x="389" y="2440"/>
                </a:lnTo>
                <a:lnTo>
                  <a:pt x="382" y="2462"/>
                </a:lnTo>
                <a:lnTo>
                  <a:pt x="373" y="2485"/>
                </a:lnTo>
                <a:lnTo>
                  <a:pt x="361" y="2506"/>
                </a:lnTo>
                <a:lnTo>
                  <a:pt x="355" y="2516"/>
                </a:lnTo>
                <a:lnTo>
                  <a:pt x="348" y="2526"/>
                </a:lnTo>
                <a:lnTo>
                  <a:pt x="340" y="2534"/>
                </a:lnTo>
                <a:lnTo>
                  <a:pt x="332" y="2543"/>
                </a:lnTo>
                <a:lnTo>
                  <a:pt x="322" y="2550"/>
                </a:lnTo>
                <a:lnTo>
                  <a:pt x="313" y="2557"/>
                </a:lnTo>
                <a:lnTo>
                  <a:pt x="303" y="2563"/>
                </a:lnTo>
                <a:lnTo>
                  <a:pt x="293" y="2566"/>
                </a:lnTo>
                <a:lnTo>
                  <a:pt x="286" y="2569"/>
                </a:lnTo>
                <a:lnTo>
                  <a:pt x="279" y="2567"/>
                </a:lnTo>
                <a:lnTo>
                  <a:pt x="274" y="2564"/>
                </a:lnTo>
                <a:lnTo>
                  <a:pt x="271" y="2559"/>
                </a:lnTo>
                <a:lnTo>
                  <a:pt x="267" y="2554"/>
                </a:lnTo>
                <a:lnTo>
                  <a:pt x="265" y="2547"/>
                </a:lnTo>
                <a:lnTo>
                  <a:pt x="265" y="2540"/>
                </a:lnTo>
                <a:lnTo>
                  <a:pt x="264" y="2533"/>
                </a:lnTo>
                <a:lnTo>
                  <a:pt x="266" y="2517"/>
                </a:lnTo>
                <a:lnTo>
                  <a:pt x="269" y="2501"/>
                </a:lnTo>
                <a:lnTo>
                  <a:pt x="275" y="2469"/>
                </a:lnTo>
                <a:lnTo>
                  <a:pt x="290" y="2406"/>
                </a:lnTo>
                <a:lnTo>
                  <a:pt x="302" y="2356"/>
                </a:lnTo>
                <a:lnTo>
                  <a:pt x="313" y="2308"/>
                </a:lnTo>
                <a:lnTo>
                  <a:pt x="327" y="2259"/>
                </a:lnTo>
                <a:lnTo>
                  <a:pt x="341" y="2211"/>
                </a:lnTo>
                <a:lnTo>
                  <a:pt x="356" y="2163"/>
                </a:lnTo>
                <a:lnTo>
                  <a:pt x="372" y="2115"/>
                </a:lnTo>
                <a:lnTo>
                  <a:pt x="389" y="2068"/>
                </a:lnTo>
                <a:lnTo>
                  <a:pt x="406" y="2019"/>
                </a:lnTo>
                <a:lnTo>
                  <a:pt x="416" y="1989"/>
                </a:lnTo>
                <a:lnTo>
                  <a:pt x="422" y="1969"/>
                </a:lnTo>
                <a:lnTo>
                  <a:pt x="429" y="1950"/>
                </a:lnTo>
                <a:lnTo>
                  <a:pt x="437" y="1930"/>
                </a:lnTo>
                <a:lnTo>
                  <a:pt x="446" y="1913"/>
                </a:lnTo>
                <a:lnTo>
                  <a:pt x="451" y="1906"/>
                </a:lnTo>
                <a:lnTo>
                  <a:pt x="455" y="1899"/>
                </a:lnTo>
                <a:lnTo>
                  <a:pt x="461" y="1893"/>
                </a:lnTo>
                <a:lnTo>
                  <a:pt x="467" y="1889"/>
                </a:lnTo>
                <a:close/>
                <a:moveTo>
                  <a:pt x="3533" y="2007"/>
                </a:moveTo>
                <a:lnTo>
                  <a:pt x="3533" y="2007"/>
                </a:lnTo>
                <a:lnTo>
                  <a:pt x="3542" y="2006"/>
                </a:lnTo>
                <a:lnTo>
                  <a:pt x="3551" y="2007"/>
                </a:lnTo>
                <a:lnTo>
                  <a:pt x="3559" y="2010"/>
                </a:lnTo>
                <a:lnTo>
                  <a:pt x="3568" y="2015"/>
                </a:lnTo>
                <a:lnTo>
                  <a:pt x="3575" y="2021"/>
                </a:lnTo>
                <a:lnTo>
                  <a:pt x="3583" y="2026"/>
                </a:lnTo>
                <a:lnTo>
                  <a:pt x="3597" y="2039"/>
                </a:lnTo>
                <a:lnTo>
                  <a:pt x="3631" y="2070"/>
                </a:lnTo>
                <a:lnTo>
                  <a:pt x="3665" y="2103"/>
                </a:lnTo>
                <a:lnTo>
                  <a:pt x="3697" y="2138"/>
                </a:lnTo>
                <a:lnTo>
                  <a:pt x="3728" y="2171"/>
                </a:lnTo>
                <a:lnTo>
                  <a:pt x="3793" y="2243"/>
                </a:lnTo>
                <a:lnTo>
                  <a:pt x="3857" y="2315"/>
                </a:lnTo>
                <a:lnTo>
                  <a:pt x="3921" y="2387"/>
                </a:lnTo>
                <a:lnTo>
                  <a:pt x="3983" y="2461"/>
                </a:lnTo>
                <a:lnTo>
                  <a:pt x="4045" y="2535"/>
                </a:lnTo>
                <a:lnTo>
                  <a:pt x="4106" y="2610"/>
                </a:lnTo>
                <a:lnTo>
                  <a:pt x="4164" y="2687"/>
                </a:lnTo>
                <a:lnTo>
                  <a:pt x="4223" y="2765"/>
                </a:lnTo>
                <a:lnTo>
                  <a:pt x="4297" y="2868"/>
                </a:lnTo>
                <a:lnTo>
                  <a:pt x="4334" y="2919"/>
                </a:lnTo>
                <a:lnTo>
                  <a:pt x="4371" y="2972"/>
                </a:lnTo>
                <a:lnTo>
                  <a:pt x="4405" y="3025"/>
                </a:lnTo>
                <a:lnTo>
                  <a:pt x="4440" y="3078"/>
                </a:lnTo>
                <a:lnTo>
                  <a:pt x="4474" y="3131"/>
                </a:lnTo>
                <a:lnTo>
                  <a:pt x="4507" y="3186"/>
                </a:lnTo>
                <a:lnTo>
                  <a:pt x="4529" y="3224"/>
                </a:lnTo>
                <a:lnTo>
                  <a:pt x="4551" y="3262"/>
                </a:lnTo>
                <a:lnTo>
                  <a:pt x="4571" y="3301"/>
                </a:lnTo>
                <a:lnTo>
                  <a:pt x="4591" y="3340"/>
                </a:lnTo>
                <a:lnTo>
                  <a:pt x="4630" y="3418"/>
                </a:lnTo>
                <a:lnTo>
                  <a:pt x="4665" y="3498"/>
                </a:lnTo>
                <a:lnTo>
                  <a:pt x="4698" y="3578"/>
                </a:lnTo>
                <a:lnTo>
                  <a:pt x="4729" y="3660"/>
                </a:lnTo>
                <a:lnTo>
                  <a:pt x="4759" y="3742"/>
                </a:lnTo>
                <a:lnTo>
                  <a:pt x="4785" y="3825"/>
                </a:lnTo>
                <a:lnTo>
                  <a:pt x="4810" y="3910"/>
                </a:lnTo>
                <a:lnTo>
                  <a:pt x="4832" y="3993"/>
                </a:lnTo>
                <a:lnTo>
                  <a:pt x="4852" y="4078"/>
                </a:lnTo>
                <a:lnTo>
                  <a:pt x="4870" y="4164"/>
                </a:lnTo>
                <a:lnTo>
                  <a:pt x="4886" y="4250"/>
                </a:lnTo>
                <a:lnTo>
                  <a:pt x="4901" y="4336"/>
                </a:lnTo>
                <a:lnTo>
                  <a:pt x="4913" y="4423"/>
                </a:lnTo>
                <a:lnTo>
                  <a:pt x="4924" y="4510"/>
                </a:lnTo>
                <a:lnTo>
                  <a:pt x="4931" y="4570"/>
                </a:lnTo>
                <a:lnTo>
                  <a:pt x="4939" y="4633"/>
                </a:lnTo>
                <a:lnTo>
                  <a:pt x="4947" y="4698"/>
                </a:lnTo>
                <a:lnTo>
                  <a:pt x="4949" y="4732"/>
                </a:lnTo>
                <a:lnTo>
                  <a:pt x="4952" y="4765"/>
                </a:lnTo>
                <a:lnTo>
                  <a:pt x="4954" y="4798"/>
                </a:lnTo>
                <a:lnTo>
                  <a:pt x="4954" y="4831"/>
                </a:lnTo>
                <a:lnTo>
                  <a:pt x="4953" y="4865"/>
                </a:lnTo>
                <a:lnTo>
                  <a:pt x="4951" y="4897"/>
                </a:lnTo>
                <a:lnTo>
                  <a:pt x="4946" y="4928"/>
                </a:lnTo>
                <a:lnTo>
                  <a:pt x="4940" y="4959"/>
                </a:lnTo>
                <a:lnTo>
                  <a:pt x="4933" y="4988"/>
                </a:lnTo>
                <a:lnTo>
                  <a:pt x="4923" y="5017"/>
                </a:lnTo>
                <a:lnTo>
                  <a:pt x="4918" y="5027"/>
                </a:lnTo>
                <a:lnTo>
                  <a:pt x="4912" y="5039"/>
                </a:lnTo>
                <a:lnTo>
                  <a:pt x="4905" y="5049"/>
                </a:lnTo>
                <a:lnTo>
                  <a:pt x="4897" y="5059"/>
                </a:lnTo>
                <a:lnTo>
                  <a:pt x="4887" y="5069"/>
                </a:lnTo>
                <a:lnTo>
                  <a:pt x="4878" y="5079"/>
                </a:lnTo>
                <a:lnTo>
                  <a:pt x="4858" y="5097"/>
                </a:lnTo>
                <a:lnTo>
                  <a:pt x="4836" y="5114"/>
                </a:lnTo>
                <a:lnTo>
                  <a:pt x="4814" y="5132"/>
                </a:lnTo>
                <a:lnTo>
                  <a:pt x="4773" y="5161"/>
                </a:lnTo>
                <a:lnTo>
                  <a:pt x="4733" y="5194"/>
                </a:lnTo>
                <a:lnTo>
                  <a:pt x="4691" y="5225"/>
                </a:lnTo>
                <a:lnTo>
                  <a:pt x="4650" y="5254"/>
                </a:lnTo>
                <a:lnTo>
                  <a:pt x="4608" y="5284"/>
                </a:lnTo>
                <a:lnTo>
                  <a:pt x="4565" y="5313"/>
                </a:lnTo>
                <a:lnTo>
                  <a:pt x="4522" y="5340"/>
                </a:lnTo>
                <a:lnTo>
                  <a:pt x="4478" y="5368"/>
                </a:lnTo>
                <a:lnTo>
                  <a:pt x="4435" y="5394"/>
                </a:lnTo>
                <a:lnTo>
                  <a:pt x="4396" y="5418"/>
                </a:lnTo>
                <a:lnTo>
                  <a:pt x="4353" y="5443"/>
                </a:lnTo>
                <a:lnTo>
                  <a:pt x="4333" y="5455"/>
                </a:lnTo>
                <a:lnTo>
                  <a:pt x="4311" y="5465"/>
                </a:lnTo>
                <a:lnTo>
                  <a:pt x="4289" y="5474"/>
                </a:lnTo>
                <a:lnTo>
                  <a:pt x="4267" y="5480"/>
                </a:lnTo>
                <a:lnTo>
                  <a:pt x="4246" y="5484"/>
                </a:lnTo>
                <a:lnTo>
                  <a:pt x="4223" y="5486"/>
                </a:lnTo>
                <a:lnTo>
                  <a:pt x="4200" y="5486"/>
                </a:lnTo>
                <a:lnTo>
                  <a:pt x="4177" y="5485"/>
                </a:lnTo>
                <a:lnTo>
                  <a:pt x="4153" y="5484"/>
                </a:lnTo>
                <a:lnTo>
                  <a:pt x="4130" y="5481"/>
                </a:lnTo>
                <a:lnTo>
                  <a:pt x="4085" y="5476"/>
                </a:lnTo>
                <a:lnTo>
                  <a:pt x="4068" y="5472"/>
                </a:lnTo>
                <a:lnTo>
                  <a:pt x="4059" y="5471"/>
                </a:lnTo>
                <a:lnTo>
                  <a:pt x="4050" y="5468"/>
                </a:lnTo>
                <a:lnTo>
                  <a:pt x="4042" y="5464"/>
                </a:lnTo>
                <a:lnTo>
                  <a:pt x="4035" y="5459"/>
                </a:lnTo>
                <a:lnTo>
                  <a:pt x="4028" y="5453"/>
                </a:lnTo>
                <a:lnTo>
                  <a:pt x="4023" y="5445"/>
                </a:lnTo>
                <a:lnTo>
                  <a:pt x="4020" y="5435"/>
                </a:lnTo>
                <a:lnTo>
                  <a:pt x="4019" y="5425"/>
                </a:lnTo>
                <a:lnTo>
                  <a:pt x="4019" y="5414"/>
                </a:lnTo>
                <a:lnTo>
                  <a:pt x="4021" y="5403"/>
                </a:lnTo>
                <a:lnTo>
                  <a:pt x="4028" y="5382"/>
                </a:lnTo>
                <a:lnTo>
                  <a:pt x="4034" y="5362"/>
                </a:lnTo>
                <a:lnTo>
                  <a:pt x="4046" y="5317"/>
                </a:lnTo>
                <a:lnTo>
                  <a:pt x="4055" y="5272"/>
                </a:lnTo>
                <a:lnTo>
                  <a:pt x="4062" y="5227"/>
                </a:lnTo>
                <a:lnTo>
                  <a:pt x="4068" y="5181"/>
                </a:lnTo>
                <a:lnTo>
                  <a:pt x="4070" y="5147"/>
                </a:lnTo>
                <a:lnTo>
                  <a:pt x="4073" y="5111"/>
                </a:lnTo>
                <a:lnTo>
                  <a:pt x="4074" y="5077"/>
                </a:lnTo>
                <a:lnTo>
                  <a:pt x="4074" y="5041"/>
                </a:lnTo>
                <a:lnTo>
                  <a:pt x="4073" y="5007"/>
                </a:lnTo>
                <a:lnTo>
                  <a:pt x="4071" y="4971"/>
                </a:lnTo>
                <a:lnTo>
                  <a:pt x="4069" y="4936"/>
                </a:lnTo>
                <a:lnTo>
                  <a:pt x="4066" y="4900"/>
                </a:lnTo>
                <a:lnTo>
                  <a:pt x="4062" y="4865"/>
                </a:lnTo>
                <a:lnTo>
                  <a:pt x="4058" y="4830"/>
                </a:lnTo>
                <a:lnTo>
                  <a:pt x="4047" y="4760"/>
                </a:lnTo>
                <a:lnTo>
                  <a:pt x="4034" y="4691"/>
                </a:lnTo>
                <a:lnTo>
                  <a:pt x="4019" y="4624"/>
                </a:lnTo>
                <a:lnTo>
                  <a:pt x="4008" y="4583"/>
                </a:lnTo>
                <a:lnTo>
                  <a:pt x="3997" y="4541"/>
                </a:lnTo>
                <a:lnTo>
                  <a:pt x="3972" y="4460"/>
                </a:lnTo>
                <a:lnTo>
                  <a:pt x="3945" y="4380"/>
                </a:lnTo>
                <a:lnTo>
                  <a:pt x="3916" y="4299"/>
                </a:lnTo>
                <a:lnTo>
                  <a:pt x="3885" y="4220"/>
                </a:lnTo>
                <a:lnTo>
                  <a:pt x="3851" y="4141"/>
                </a:lnTo>
                <a:lnTo>
                  <a:pt x="3817" y="4063"/>
                </a:lnTo>
                <a:lnTo>
                  <a:pt x="3780" y="3987"/>
                </a:lnTo>
                <a:lnTo>
                  <a:pt x="3741" y="3911"/>
                </a:lnTo>
                <a:lnTo>
                  <a:pt x="3702" y="3835"/>
                </a:lnTo>
                <a:lnTo>
                  <a:pt x="3661" y="3760"/>
                </a:lnTo>
                <a:lnTo>
                  <a:pt x="3619" y="3685"/>
                </a:lnTo>
                <a:lnTo>
                  <a:pt x="3576" y="3612"/>
                </a:lnTo>
                <a:lnTo>
                  <a:pt x="3533" y="3538"/>
                </a:lnTo>
                <a:lnTo>
                  <a:pt x="3488" y="3466"/>
                </a:lnTo>
                <a:lnTo>
                  <a:pt x="3443" y="3394"/>
                </a:lnTo>
                <a:lnTo>
                  <a:pt x="3417" y="3354"/>
                </a:lnTo>
                <a:lnTo>
                  <a:pt x="3391" y="3314"/>
                </a:lnTo>
                <a:lnTo>
                  <a:pt x="3362" y="3274"/>
                </a:lnTo>
                <a:lnTo>
                  <a:pt x="3332" y="3235"/>
                </a:lnTo>
                <a:lnTo>
                  <a:pt x="3302" y="3197"/>
                </a:lnTo>
                <a:lnTo>
                  <a:pt x="3271" y="3159"/>
                </a:lnTo>
                <a:lnTo>
                  <a:pt x="3240" y="3122"/>
                </a:lnTo>
                <a:lnTo>
                  <a:pt x="3208" y="3086"/>
                </a:lnTo>
                <a:lnTo>
                  <a:pt x="3194" y="3071"/>
                </a:lnTo>
                <a:lnTo>
                  <a:pt x="3176" y="3056"/>
                </a:lnTo>
                <a:lnTo>
                  <a:pt x="3159" y="3040"/>
                </a:lnTo>
                <a:lnTo>
                  <a:pt x="3141" y="3022"/>
                </a:lnTo>
                <a:lnTo>
                  <a:pt x="3124" y="3005"/>
                </a:lnTo>
                <a:lnTo>
                  <a:pt x="3117" y="2996"/>
                </a:lnTo>
                <a:lnTo>
                  <a:pt x="3110" y="2987"/>
                </a:lnTo>
                <a:lnTo>
                  <a:pt x="3104" y="2978"/>
                </a:lnTo>
                <a:lnTo>
                  <a:pt x="3098" y="2969"/>
                </a:lnTo>
                <a:lnTo>
                  <a:pt x="3095" y="2958"/>
                </a:lnTo>
                <a:lnTo>
                  <a:pt x="3093" y="2949"/>
                </a:lnTo>
                <a:lnTo>
                  <a:pt x="3092" y="2937"/>
                </a:lnTo>
                <a:lnTo>
                  <a:pt x="3092" y="2923"/>
                </a:lnTo>
                <a:lnTo>
                  <a:pt x="3094" y="2909"/>
                </a:lnTo>
                <a:lnTo>
                  <a:pt x="3096" y="2895"/>
                </a:lnTo>
                <a:lnTo>
                  <a:pt x="3100" y="2881"/>
                </a:lnTo>
                <a:lnTo>
                  <a:pt x="3104" y="2867"/>
                </a:lnTo>
                <a:lnTo>
                  <a:pt x="3116" y="2838"/>
                </a:lnTo>
                <a:lnTo>
                  <a:pt x="3128" y="2808"/>
                </a:lnTo>
                <a:lnTo>
                  <a:pt x="3142" y="2781"/>
                </a:lnTo>
                <a:lnTo>
                  <a:pt x="3153" y="2754"/>
                </a:lnTo>
                <a:lnTo>
                  <a:pt x="3164" y="2730"/>
                </a:lnTo>
                <a:lnTo>
                  <a:pt x="3216" y="2596"/>
                </a:lnTo>
                <a:lnTo>
                  <a:pt x="3244" y="2528"/>
                </a:lnTo>
                <a:lnTo>
                  <a:pt x="3270" y="2461"/>
                </a:lnTo>
                <a:lnTo>
                  <a:pt x="3300" y="2394"/>
                </a:lnTo>
                <a:lnTo>
                  <a:pt x="3330" y="2329"/>
                </a:lnTo>
                <a:lnTo>
                  <a:pt x="3346" y="2297"/>
                </a:lnTo>
                <a:lnTo>
                  <a:pt x="3363" y="2265"/>
                </a:lnTo>
                <a:lnTo>
                  <a:pt x="3380" y="2233"/>
                </a:lnTo>
                <a:lnTo>
                  <a:pt x="3399" y="2202"/>
                </a:lnTo>
                <a:lnTo>
                  <a:pt x="3483" y="2061"/>
                </a:lnTo>
                <a:lnTo>
                  <a:pt x="3493" y="2045"/>
                </a:lnTo>
                <a:lnTo>
                  <a:pt x="3503" y="2030"/>
                </a:lnTo>
                <a:lnTo>
                  <a:pt x="3510" y="2022"/>
                </a:lnTo>
                <a:lnTo>
                  <a:pt x="3517" y="2016"/>
                </a:lnTo>
                <a:lnTo>
                  <a:pt x="3525" y="2011"/>
                </a:lnTo>
                <a:lnTo>
                  <a:pt x="3533" y="2007"/>
                </a:lnTo>
                <a:close/>
                <a:moveTo>
                  <a:pt x="404" y="2605"/>
                </a:moveTo>
                <a:lnTo>
                  <a:pt x="404" y="2605"/>
                </a:lnTo>
                <a:lnTo>
                  <a:pt x="412" y="2603"/>
                </a:lnTo>
                <a:lnTo>
                  <a:pt x="421" y="2604"/>
                </a:lnTo>
                <a:lnTo>
                  <a:pt x="430" y="2606"/>
                </a:lnTo>
                <a:lnTo>
                  <a:pt x="439" y="2611"/>
                </a:lnTo>
                <a:lnTo>
                  <a:pt x="449" y="2618"/>
                </a:lnTo>
                <a:lnTo>
                  <a:pt x="459" y="2626"/>
                </a:lnTo>
                <a:lnTo>
                  <a:pt x="478" y="2643"/>
                </a:lnTo>
                <a:lnTo>
                  <a:pt x="498" y="2664"/>
                </a:lnTo>
                <a:lnTo>
                  <a:pt x="515" y="2683"/>
                </a:lnTo>
                <a:lnTo>
                  <a:pt x="531" y="2700"/>
                </a:lnTo>
                <a:lnTo>
                  <a:pt x="545" y="2713"/>
                </a:lnTo>
                <a:lnTo>
                  <a:pt x="594" y="2753"/>
                </a:lnTo>
                <a:lnTo>
                  <a:pt x="645" y="2792"/>
                </a:lnTo>
                <a:lnTo>
                  <a:pt x="696" y="2829"/>
                </a:lnTo>
                <a:lnTo>
                  <a:pt x="749" y="2864"/>
                </a:lnTo>
                <a:lnTo>
                  <a:pt x="804" y="2898"/>
                </a:lnTo>
                <a:lnTo>
                  <a:pt x="859" y="2930"/>
                </a:lnTo>
                <a:lnTo>
                  <a:pt x="915" y="2958"/>
                </a:lnTo>
                <a:lnTo>
                  <a:pt x="944" y="2972"/>
                </a:lnTo>
                <a:lnTo>
                  <a:pt x="973" y="2986"/>
                </a:lnTo>
                <a:lnTo>
                  <a:pt x="1026" y="3008"/>
                </a:lnTo>
                <a:lnTo>
                  <a:pt x="1079" y="3029"/>
                </a:lnTo>
                <a:lnTo>
                  <a:pt x="1132" y="3050"/>
                </a:lnTo>
                <a:lnTo>
                  <a:pt x="1186" y="3069"/>
                </a:lnTo>
                <a:lnTo>
                  <a:pt x="1239" y="3089"/>
                </a:lnTo>
                <a:lnTo>
                  <a:pt x="1293" y="3107"/>
                </a:lnTo>
                <a:lnTo>
                  <a:pt x="1348" y="3123"/>
                </a:lnTo>
                <a:lnTo>
                  <a:pt x="1403" y="3139"/>
                </a:lnTo>
                <a:lnTo>
                  <a:pt x="1458" y="3153"/>
                </a:lnTo>
                <a:lnTo>
                  <a:pt x="1513" y="3167"/>
                </a:lnTo>
                <a:lnTo>
                  <a:pt x="1569" y="3178"/>
                </a:lnTo>
                <a:lnTo>
                  <a:pt x="1626" y="3189"/>
                </a:lnTo>
                <a:lnTo>
                  <a:pt x="1683" y="3197"/>
                </a:lnTo>
                <a:lnTo>
                  <a:pt x="1739" y="3204"/>
                </a:lnTo>
                <a:lnTo>
                  <a:pt x="1796" y="3209"/>
                </a:lnTo>
                <a:lnTo>
                  <a:pt x="1854" y="3213"/>
                </a:lnTo>
                <a:lnTo>
                  <a:pt x="1906" y="3214"/>
                </a:lnTo>
                <a:lnTo>
                  <a:pt x="1958" y="3213"/>
                </a:lnTo>
                <a:lnTo>
                  <a:pt x="2010" y="3210"/>
                </a:lnTo>
                <a:lnTo>
                  <a:pt x="2061" y="3207"/>
                </a:lnTo>
                <a:lnTo>
                  <a:pt x="2113" y="3202"/>
                </a:lnTo>
                <a:lnTo>
                  <a:pt x="2164" y="3197"/>
                </a:lnTo>
                <a:lnTo>
                  <a:pt x="2267" y="3184"/>
                </a:lnTo>
                <a:lnTo>
                  <a:pt x="2337" y="3175"/>
                </a:lnTo>
                <a:lnTo>
                  <a:pt x="2407" y="3163"/>
                </a:lnTo>
                <a:lnTo>
                  <a:pt x="2477" y="3150"/>
                </a:lnTo>
                <a:lnTo>
                  <a:pt x="2547" y="3136"/>
                </a:lnTo>
                <a:lnTo>
                  <a:pt x="2687" y="3107"/>
                </a:lnTo>
                <a:lnTo>
                  <a:pt x="2757" y="3094"/>
                </a:lnTo>
                <a:lnTo>
                  <a:pt x="2826" y="3081"/>
                </a:lnTo>
                <a:lnTo>
                  <a:pt x="2850" y="3075"/>
                </a:lnTo>
                <a:lnTo>
                  <a:pt x="2876" y="3068"/>
                </a:lnTo>
                <a:lnTo>
                  <a:pt x="2904" y="3060"/>
                </a:lnTo>
                <a:lnTo>
                  <a:pt x="2931" y="3053"/>
                </a:lnTo>
                <a:lnTo>
                  <a:pt x="2960" y="3048"/>
                </a:lnTo>
                <a:lnTo>
                  <a:pt x="2973" y="3047"/>
                </a:lnTo>
                <a:lnTo>
                  <a:pt x="2986" y="3045"/>
                </a:lnTo>
                <a:lnTo>
                  <a:pt x="2999" y="3047"/>
                </a:lnTo>
                <a:lnTo>
                  <a:pt x="3011" y="3048"/>
                </a:lnTo>
                <a:lnTo>
                  <a:pt x="3023" y="3051"/>
                </a:lnTo>
                <a:lnTo>
                  <a:pt x="3033" y="3056"/>
                </a:lnTo>
                <a:lnTo>
                  <a:pt x="3047" y="3064"/>
                </a:lnTo>
                <a:lnTo>
                  <a:pt x="3059" y="3072"/>
                </a:lnTo>
                <a:lnTo>
                  <a:pt x="3072" y="3081"/>
                </a:lnTo>
                <a:lnTo>
                  <a:pt x="3083" y="3091"/>
                </a:lnTo>
                <a:lnTo>
                  <a:pt x="3106" y="3113"/>
                </a:lnTo>
                <a:lnTo>
                  <a:pt x="3128" y="3136"/>
                </a:lnTo>
                <a:lnTo>
                  <a:pt x="3149" y="3160"/>
                </a:lnTo>
                <a:lnTo>
                  <a:pt x="3168" y="3185"/>
                </a:lnTo>
                <a:lnTo>
                  <a:pt x="3206" y="3233"/>
                </a:lnTo>
                <a:lnTo>
                  <a:pt x="3252" y="3290"/>
                </a:lnTo>
                <a:lnTo>
                  <a:pt x="3294" y="3347"/>
                </a:lnTo>
                <a:lnTo>
                  <a:pt x="3337" y="3405"/>
                </a:lnTo>
                <a:lnTo>
                  <a:pt x="3378" y="3464"/>
                </a:lnTo>
                <a:lnTo>
                  <a:pt x="3417" y="3525"/>
                </a:lnTo>
                <a:lnTo>
                  <a:pt x="3455" y="3585"/>
                </a:lnTo>
                <a:lnTo>
                  <a:pt x="3493" y="3646"/>
                </a:lnTo>
                <a:lnTo>
                  <a:pt x="3528" y="3709"/>
                </a:lnTo>
                <a:lnTo>
                  <a:pt x="3574" y="3790"/>
                </a:lnTo>
                <a:lnTo>
                  <a:pt x="3596" y="3832"/>
                </a:lnTo>
                <a:lnTo>
                  <a:pt x="3618" y="3873"/>
                </a:lnTo>
                <a:lnTo>
                  <a:pt x="3623" y="3884"/>
                </a:lnTo>
                <a:lnTo>
                  <a:pt x="3627" y="3896"/>
                </a:lnTo>
                <a:lnTo>
                  <a:pt x="3630" y="3907"/>
                </a:lnTo>
                <a:lnTo>
                  <a:pt x="3631" y="3918"/>
                </a:lnTo>
                <a:lnTo>
                  <a:pt x="3629" y="3928"/>
                </a:lnTo>
                <a:lnTo>
                  <a:pt x="3628" y="3933"/>
                </a:lnTo>
                <a:lnTo>
                  <a:pt x="3626" y="3937"/>
                </a:lnTo>
                <a:lnTo>
                  <a:pt x="3622" y="3942"/>
                </a:lnTo>
                <a:lnTo>
                  <a:pt x="3618" y="3946"/>
                </a:lnTo>
                <a:lnTo>
                  <a:pt x="3613" y="3951"/>
                </a:lnTo>
                <a:lnTo>
                  <a:pt x="3607" y="3954"/>
                </a:lnTo>
                <a:lnTo>
                  <a:pt x="3595" y="3961"/>
                </a:lnTo>
                <a:lnTo>
                  <a:pt x="3582" y="3967"/>
                </a:lnTo>
                <a:lnTo>
                  <a:pt x="3556" y="3978"/>
                </a:lnTo>
                <a:lnTo>
                  <a:pt x="3527" y="3989"/>
                </a:lnTo>
                <a:lnTo>
                  <a:pt x="3497" y="3997"/>
                </a:lnTo>
                <a:lnTo>
                  <a:pt x="3438" y="4012"/>
                </a:lnTo>
                <a:lnTo>
                  <a:pt x="3381" y="4025"/>
                </a:lnTo>
                <a:lnTo>
                  <a:pt x="3317" y="4042"/>
                </a:lnTo>
                <a:lnTo>
                  <a:pt x="3253" y="4058"/>
                </a:lnTo>
                <a:lnTo>
                  <a:pt x="3188" y="4074"/>
                </a:lnTo>
                <a:lnTo>
                  <a:pt x="3122" y="4087"/>
                </a:lnTo>
                <a:lnTo>
                  <a:pt x="3057" y="4100"/>
                </a:lnTo>
                <a:lnTo>
                  <a:pt x="2992" y="4113"/>
                </a:lnTo>
                <a:lnTo>
                  <a:pt x="2926" y="4123"/>
                </a:lnTo>
                <a:lnTo>
                  <a:pt x="2860" y="4132"/>
                </a:lnTo>
                <a:lnTo>
                  <a:pt x="2790" y="4141"/>
                </a:lnTo>
                <a:lnTo>
                  <a:pt x="2719" y="4148"/>
                </a:lnTo>
                <a:lnTo>
                  <a:pt x="2649" y="4155"/>
                </a:lnTo>
                <a:lnTo>
                  <a:pt x="2577" y="4161"/>
                </a:lnTo>
                <a:lnTo>
                  <a:pt x="2506" y="4165"/>
                </a:lnTo>
                <a:lnTo>
                  <a:pt x="2434" y="4169"/>
                </a:lnTo>
                <a:lnTo>
                  <a:pt x="2361" y="4171"/>
                </a:lnTo>
                <a:lnTo>
                  <a:pt x="2289" y="4172"/>
                </a:lnTo>
                <a:lnTo>
                  <a:pt x="2217" y="4172"/>
                </a:lnTo>
                <a:lnTo>
                  <a:pt x="2145" y="4171"/>
                </a:lnTo>
                <a:lnTo>
                  <a:pt x="2073" y="4169"/>
                </a:lnTo>
                <a:lnTo>
                  <a:pt x="1999" y="4165"/>
                </a:lnTo>
                <a:lnTo>
                  <a:pt x="1927" y="4160"/>
                </a:lnTo>
                <a:lnTo>
                  <a:pt x="1855" y="4154"/>
                </a:lnTo>
                <a:lnTo>
                  <a:pt x="1783" y="4146"/>
                </a:lnTo>
                <a:lnTo>
                  <a:pt x="1710" y="4137"/>
                </a:lnTo>
                <a:lnTo>
                  <a:pt x="1638" y="4126"/>
                </a:lnTo>
                <a:lnTo>
                  <a:pt x="1567" y="4115"/>
                </a:lnTo>
                <a:lnTo>
                  <a:pt x="1495" y="4101"/>
                </a:lnTo>
                <a:lnTo>
                  <a:pt x="1425" y="4086"/>
                </a:lnTo>
                <a:lnTo>
                  <a:pt x="1354" y="4070"/>
                </a:lnTo>
                <a:lnTo>
                  <a:pt x="1284" y="4053"/>
                </a:lnTo>
                <a:lnTo>
                  <a:pt x="1215" y="4034"/>
                </a:lnTo>
                <a:lnTo>
                  <a:pt x="1145" y="4013"/>
                </a:lnTo>
                <a:lnTo>
                  <a:pt x="1078" y="3990"/>
                </a:lnTo>
                <a:lnTo>
                  <a:pt x="1010" y="3966"/>
                </a:lnTo>
                <a:lnTo>
                  <a:pt x="944" y="3940"/>
                </a:lnTo>
                <a:lnTo>
                  <a:pt x="877" y="3912"/>
                </a:lnTo>
                <a:lnTo>
                  <a:pt x="812" y="3883"/>
                </a:lnTo>
                <a:lnTo>
                  <a:pt x="748" y="3852"/>
                </a:lnTo>
                <a:lnTo>
                  <a:pt x="684" y="3819"/>
                </a:lnTo>
                <a:lnTo>
                  <a:pt x="620" y="3785"/>
                </a:lnTo>
                <a:lnTo>
                  <a:pt x="575" y="3758"/>
                </a:lnTo>
                <a:lnTo>
                  <a:pt x="529" y="3731"/>
                </a:lnTo>
                <a:lnTo>
                  <a:pt x="483" y="3702"/>
                </a:lnTo>
                <a:lnTo>
                  <a:pt x="461" y="3687"/>
                </a:lnTo>
                <a:lnTo>
                  <a:pt x="438" y="3672"/>
                </a:lnTo>
                <a:lnTo>
                  <a:pt x="418" y="3656"/>
                </a:lnTo>
                <a:lnTo>
                  <a:pt x="396" y="3639"/>
                </a:lnTo>
                <a:lnTo>
                  <a:pt x="376" y="3622"/>
                </a:lnTo>
                <a:lnTo>
                  <a:pt x="356" y="3604"/>
                </a:lnTo>
                <a:lnTo>
                  <a:pt x="337" y="3584"/>
                </a:lnTo>
                <a:lnTo>
                  <a:pt x="320" y="3565"/>
                </a:lnTo>
                <a:lnTo>
                  <a:pt x="303" y="3543"/>
                </a:lnTo>
                <a:lnTo>
                  <a:pt x="288" y="3521"/>
                </a:lnTo>
                <a:lnTo>
                  <a:pt x="281" y="3511"/>
                </a:lnTo>
                <a:lnTo>
                  <a:pt x="275" y="3499"/>
                </a:lnTo>
                <a:lnTo>
                  <a:pt x="271" y="3488"/>
                </a:lnTo>
                <a:lnTo>
                  <a:pt x="266" y="3476"/>
                </a:lnTo>
                <a:lnTo>
                  <a:pt x="259" y="3451"/>
                </a:lnTo>
                <a:lnTo>
                  <a:pt x="254" y="3426"/>
                </a:lnTo>
                <a:lnTo>
                  <a:pt x="250" y="3400"/>
                </a:lnTo>
                <a:lnTo>
                  <a:pt x="247" y="3373"/>
                </a:lnTo>
                <a:lnTo>
                  <a:pt x="242" y="3323"/>
                </a:lnTo>
                <a:lnTo>
                  <a:pt x="234" y="3256"/>
                </a:lnTo>
                <a:lnTo>
                  <a:pt x="225" y="3188"/>
                </a:lnTo>
                <a:lnTo>
                  <a:pt x="222" y="3152"/>
                </a:lnTo>
                <a:lnTo>
                  <a:pt x="219" y="3115"/>
                </a:lnTo>
                <a:lnTo>
                  <a:pt x="217" y="3080"/>
                </a:lnTo>
                <a:lnTo>
                  <a:pt x="216" y="3043"/>
                </a:lnTo>
                <a:lnTo>
                  <a:pt x="217" y="3008"/>
                </a:lnTo>
                <a:lnTo>
                  <a:pt x="218" y="2972"/>
                </a:lnTo>
                <a:lnTo>
                  <a:pt x="222" y="2937"/>
                </a:lnTo>
                <a:lnTo>
                  <a:pt x="227" y="2902"/>
                </a:lnTo>
                <a:lnTo>
                  <a:pt x="234" y="2869"/>
                </a:lnTo>
                <a:lnTo>
                  <a:pt x="245" y="2836"/>
                </a:lnTo>
                <a:lnTo>
                  <a:pt x="250" y="2820"/>
                </a:lnTo>
                <a:lnTo>
                  <a:pt x="256" y="2805"/>
                </a:lnTo>
                <a:lnTo>
                  <a:pt x="264" y="2789"/>
                </a:lnTo>
                <a:lnTo>
                  <a:pt x="271" y="2774"/>
                </a:lnTo>
                <a:lnTo>
                  <a:pt x="296" y="2729"/>
                </a:lnTo>
                <a:lnTo>
                  <a:pt x="310" y="2704"/>
                </a:lnTo>
                <a:lnTo>
                  <a:pt x="326" y="2679"/>
                </a:lnTo>
                <a:lnTo>
                  <a:pt x="343" y="2655"/>
                </a:lnTo>
                <a:lnTo>
                  <a:pt x="352" y="2644"/>
                </a:lnTo>
                <a:lnTo>
                  <a:pt x="363" y="2634"/>
                </a:lnTo>
                <a:lnTo>
                  <a:pt x="372" y="2625"/>
                </a:lnTo>
                <a:lnTo>
                  <a:pt x="382" y="2617"/>
                </a:lnTo>
                <a:lnTo>
                  <a:pt x="394" y="2610"/>
                </a:lnTo>
                <a:lnTo>
                  <a:pt x="404" y="2605"/>
                </a:lnTo>
                <a:close/>
                <a:moveTo>
                  <a:pt x="348" y="3738"/>
                </a:moveTo>
                <a:lnTo>
                  <a:pt x="348" y="3738"/>
                </a:lnTo>
                <a:lnTo>
                  <a:pt x="351" y="3737"/>
                </a:lnTo>
                <a:lnTo>
                  <a:pt x="355" y="3737"/>
                </a:lnTo>
                <a:lnTo>
                  <a:pt x="363" y="3737"/>
                </a:lnTo>
                <a:lnTo>
                  <a:pt x="369" y="3739"/>
                </a:lnTo>
                <a:lnTo>
                  <a:pt x="377" y="3742"/>
                </a:lnTo>
                <a:lnTo>
                  <a:pt x="391" y="3753"/>
                </a:lnTo>
                <a:lnTo>
                  <a:pt x="404" y="3762"/>
                </a:lnTo>
                <a:lnTo>
                  <a:pt x="437" y="3784"/>
                </a:lnTo>
                <a:lnTo>
                  <a:pt x="471" y="3807"/>
                </a:lnTo>
                <a:lnTo>
                  <a:pt x="506" y="3828"/>
                </a:lnTo>
                <a:lnTo>
                  <a:pt x="540" y="3848"/>
                </a:lnTo>
                <a:lnTo>
                  <a:pt x="614" y="3887"/>
                </a:lnTo>
                <a:lnTo>
                  <a:pt x="687" y="3923"/>
                </a:lnTo>
                <a:lnTo>
                  <a:pt x="761" y="3958"/>
                </a:lnTo>
                <a:lnTo>
                  <a:pt x="836" y="3991"/>
                </a:lnTo>
                <a:lnTo>
                  <a:pt x="913" y="4022"/>
                </a:lnTo>
                <a:lnTo>
                  <a:pt x="990" y="4051"/>
                </a:lnTo>
                <a:lnTo>
                  <a:pt x="1066" y="4078"/>
                </a:lnTo>
                <a:lnTo>
                  <a:pt x="1144" y="4103"/>
                </a:lnTo>
                <a:lnTo>
                  <a:pt x="1196" y="4119"/>
                </a:lnTo>
                <a:lnTo>
                  <a:pt x="1246" y="4133"/>
                </a:lnTo>
                <a:lnTo>
                  <a:pt x="1298" y="4148"/>
                </a:lnTo>
                <a:lnTo>
                  <a:pt x="1351" y="4161"/>
                </a:lnTo>
                <a:lnTo>
                  <a:pt x="1402" y="4173"/>
                </a:lnTo>
                <a:lnTo>
                  <a:pt x="1455" y="4185"/>
                </a:lnTo>
                <a:lnTo>
                  <a:pt x="1508" y="4195"/>
                </a:lnTo>
                <a:lnTo>
                  <a:pt x="1560" y="4205"/>
                </a:lnTo>
                <a:lnTo>
                  <a:pt x="1613" y="4215"/>
                </a:lnTo>
                <a:lnTo>
                  <a:pt x="1667" y="4223"/>
                </a:lnTo>
                <a:lnTo>
                  <a:pt x="1721" y="4231"/>
                </a:lnTo>
                <a:lnTo>
                  <a:pt x="1775" y="4238"/>
                </a:lnTo>
                <a:lnTo>
                  <a:pt x="1828" y="4243"/>
                </a:lnTo>
                <a:lnTo>
                  <a:pt x="1882" y="4249"/>
                </a:lnTo>
                <a:lnTo>
                  <a:pt x="1936" y="4254"/>
                </a:lnTo>
                <a:lnTo>
                  <a:pt x="1990" y="4257"/>
                </a:lnTo>
                <a:lnTo>
                  <a:pt x="2044" y="4260"/>
                </a:lnTo>
                <a:lnTo>
                  <a:pt x="2099" y="4263"/>
                </a:lnTo>
                <a:lnTo>
                  <a:pt x="2153" y="4265"/>
                </a:lnTo>
                <a:lnTo>
                  <a:pt x="2207" y="4266"/>
                </a:lnTo>
                <a:lnTo>
                  <a:pt x="2316" y="4266"/>
                </a:lnTo>
                <a:lnTo>
                  <a:pt x="2423" y="4264"/>
                </a:lnTo>
                <a:lnTo>
                  <a:pt x="2531" y="4258"/>
                </a:lnTo>
                <a:lnTo>
                  <a:pt x="2639" y="4251"/>
                </a:lnTo>
                <a:lnTo>
                  <a:pt x="2744" y="4241"/>
                </a:lnTo>
                <a:lnTo>
                  <a:pt x="2850" y="4228"/>
                </a:lnTo>
                <a:lnTo>
                  <a:pt x="2923" y="4218"/>
                </a:lnTo>
                <a:lnTo>
                  <a:pt x="2996" y="4207"/>
                </a:lnTo>
                <a:lnTo>
                  <a:pt x="3070" y="4194"/>
                </a:lnTo>
                <a:lnTo>
                  <a:pt x="3143" y="4180"/>
                </a:lnTo>
                <a:lnTo>
                  <a:pt x="3216" y="4164"/>
                </a:lnTo>
                <a:lnTo>
                  <a:pt x="3289" y="4148"/>
                </a:lnTo>
                <a:lnTo>
                  <a:pt x="3361" y="4130"/>
                </a:lnTo>
                <a:lnTo>
                  <a:pt x="3432" y="4109"/>
                </a:lnTo>
                <a:lnTo>
                  <a:pt x="3518" y="4084"/>
                </a:lnTo>
                <a:lnTo>
                  <a:pt x="3604" y="4058"/>
                </a:lnTo>
                <a:lnTo>
                  <a:pt x="3622" y="4051"/>
                </a:lnTo>
                <a:lnTo>
                  <a:pt x="3642" y="4044"/>
                </a:lnTo>
                <a:lnTo>
                  <a:pt x="3652" y="4042"/>
                </a:lnTo>
                <a:lnTo>
                  <a:pt x="3661" y="4040"/>
                </a:lnTo>
                <a:lnTo>
                  <a:pt x="3671" y="4040"/>
                </a:lnTo>
                <a:lnTo>
                  <a:pt x="3681" y="4043"/>
                </a:lnTo>
                <a:lnTo>
                  <a:pt x="3690" y="4047"/>
                </a:lnTo>
                <a:lnTo>
                  <a:pt x="3699" y="4053"/>
                </a:lnTo>
                <a:lnTo>
                  <a:pt x="3707" y="4060"/>
                </a:lnTo>
                <a:lnTo>
                  <a:pt x="3714" y="4069"/>
                </a:lnTo>
                <a:lnTo>
                  <a:pt x="3722" y="4078"/>
                </a:lnTo>
                <a:lnTo>
                  <a:pt x="3728" y="4089"/>
                </a:lnTo>
                <a:lnTo>
                  <a:pt x="3739" y="4111"/>
                </a:lnTo>
                <a:lnTo>
                  <a:pt x="3748" y="4136"/>
                </a:lnTo>
                <a:lnTo>
                  <a:pt x="3757" y="4160"/>
                </a:lnTo>
                <a:lnTo>
                  <a:pt x="3765" y="4183"/>
                </a:lnTo>
                <a:lnTo>
                  <a:pt x="3772" y="4202"/>
                </a:lnTo>
                <a:lnTo>
                  <a:pt x="3796" y="4262"/>
                </a:lnTo>
                <a:lnTo>
                  <a:pt x="3822" y="4322"/>
                </a:lnTo>
                <a:lnTo>
                  <a:pt x="3845" y="4383"/>
                </a:lnTo>
                <a:lnTo>
                  <a:pt x="3867" y="4444"/>
                </a:lnTo>
                <a:lnTo>
                  <a:pt x="3888" y="4506"/>
                </a:lnTo>
                <a:lnTo>
                  <a:pt x="3908" y="4569"/>
                </a:lnTo>
                <a:lnTo>
                  <a:pt x="3925" y="4631"/>
                </a:lnTo>
                <a:lnTo>
                  <a:pt x="3941" y="4695"/>
                </a:lnTo>
                <a:lnTo>
                  <a:pt x="3952" y="4742"/>
                </a:lnTo>
                <a:lnTo>
                  <a:pt x="3958" y="4771"/>
                </a:lnTo>
                <a:lnTo>
                  <a:pt x="3963" y="4800"/>
                </a:lnTo>
                <a:lnTo>
                  <a:pt x="3964" y="4815"/>
                </a:lnTo>
                <a:lnTo>
                  <a:pt x="3965" y="4830"/>
                </a:lnTo>
                <a:lnTo>
                  <a:pt x="3965" y="4844"/>
                </a:lnTo>
                <a:lnTo>
                  <a:pt x="3963" y="4857"/>
                </a:lnTo>
                <a:lnTo>
                  <a:pt x="3960" y="4868"/>
                </a:lnTo>
                <a:lnTo>
                  <a:pt x="3956" y="4879"/>
                </a:lnTo>
                <a:lnTo>
                  <a:pt x="3949" y="4889"/>
                </a:lnTo>
                <a:lnTo>
                  <a:pt x="3941" y="4896"/>
                </a:lnTo>
                <a:lnTo>
                  <a:pt x="3932" y="4902"/>
                </a:lnTo>
                <a:lnTo>
                  <a:pt x="3920" y="4908"/>
                </a:lnTo>
                <a:lnTo>
                  <a:pt x="3908" y="4914"/>
                </a:lnTo>
                <a:lnTo>
                  <a:pt x="3894" y="4918"/>
                </a:lnTo>
                <a:lnTo>
                  <a:pt x="3865" y="4928"/>
                </a:lnTo>
                <a:lnTo>
                  <a:pt x="3835" y="4933"/>
                </a:lnTo>
                <a:lnTo>
                  <a:pt x="3804" y="4939"/>
                </a:lnTo>
                <a:lnTo>
                  <a:pt x="3773" y="4945"/>
                </a:lnTo>
                <a:lnTo>
                  <a:pt x="3746" y="4949"/>
                </a:lnTo>
                <a:lnTo>
                  <a:pt x="3721" y="4954"/>
                </a:lnTo>
                <a:lnTo>
                  <a:pt x="3587" y="4984"/>
                </a:lnTo>
                <a:lnTo>
                  <a:pt x="3520" y="4999"/>
                </a:lnTo>
                <a:lnTo>
                  <a:pt x="3454" y="5011"/>
                </a:lnTo>
                <a:lnTo>
                  <a:pt x="3387" y="5024"/>
                </a:lnTo>
                <a:lnTo>
                  <a:pt x="3320" y="5035"/>
                </a:lnTo>
                <a:lnTo>
                  <a:pt x="3252" y="5046"/>
                </a:lnTo>
                <a:lnTo>
                  <a:pt x="3184" y="5055"/>
                </a:lnTo>
                <a:lnTo>
                  <a:pt x="3111" y="5063"/>
                </a:lnTo>
                <a:lnTo>
                  <a:pt x="3036" y="5070"/>
                </a:lnTo>
                <a:lnTo>
                  <a:pt x="2962" y="5075"/>
                </a:lnTo>
                <a:lnTo>
                  <a:pt x="2887" y="5080"/>
                </a:lnTo>
                <a:lnTo>
                  <a:pt x="2813" y="5084"/>
                </a:lnTo>
                <a:lnTo>
                  <a:pt x="2737" y="5086"/>
                </a:lnTo>
                <a:lnTo>
                  <a:pt x="2663" y="5087"/>
                </a:lnTo>
                <a:lnTo>
                  <a:pt x="2587" y="5087"/>
                </a:lnTo>
                <a:lnTo>
                  <a:pt x="2512" y="5087"/>
                </a:lnTo>
                <a:lnTo>
                  <a:pt x="2436" y="5085"/>
                </a:lnTo>
                <a:lnTo>
                  <a:pt x="2360" y="5081"/>
                </a:lnTo>
                <a:lnTo>
                  <a:pt x="2283" y="5077"/>
                </a:lnTo>
                <a:lnTo>
                  <a:pt x="2208" y="5071"/>
                </a:lnTo>
                <a:lnTo>
                  <a:pt x="2132" y="5064"/>
                </a:lnTo>
                <a:lnTo>
                  <a:pt x="2058" y="5056"/>
                </a:lnTo>
                <a:lnTo>
                  <a:pt x="1982" y="5046"/>
                </a:lnTo>
                <a:lnTo>
                  <a:pt x="1906" y="5035"/>
                </a:lnTo>
                <a:lnTo>
                  <a:pt x="1832" y="5023"/>
                </a:lnTo>
                <a:lnTo>
                  <a:pt x="1757" y="5009"/>
                </a:lnTo>
                <a:lnTo>
                  <a:pt x="1683" y="4994"/>
                </a:lnTo>
                <a:lnTo>
                  <a:pt x="1608" y="4978"/>
                </a:lnTo>
                <a:lnTo>
                  <a:pt x="1535" y="4960"/>
                </a:lnTo>
                <a:lnTo>
                  <a:pt x="1463" y="4941"/>
                </a:lnTo>
                <a:lnTo>
                  <a:pt x="1390" y="4921"/>
                </a:lnTo>
                <a:lnTo>
                  <a:pt x="1317" y="4898"/>
                </a:lnTo>
                <a:lnTo>
                  <a:pt x="1246" y="4875"/>
                </a:lnTo>
                <a:lnTo>
                  <a:pt x="1175" y="4850"/>
                </a:lnTo>
                <a:lnTo>
                  <a:pt x="1105" y="4822"/>
                </a:lnTo>
                <a:lnTo>
                  <a:pt x="1035" y="4795"/>
                </a:lnTo>
                <a:lnTo>
                  <a:pt x="968" y="4764"/>
                </a:lnTo>
                <a:lnTo>
                  <a:pt x="899" y="4733"/>
                </a:lnTo>
                <a:lnTo>
                  <a:pt x="832" y="4700"/>
                </a:lnTo>
                <a:lnTo>
                  <a:pt x="819" y="4693"/>
                </a:lnTo>
                <a:lnTo>
                  <a:pt x="806" y="4683"/>
                </a:lnTo>
                <a:lnTo>
                  <a:pt x="794" y="4674"/>
                </a:lnTo>
                <a:lnTo>
                  <a:pt x="782" y="4664"/>
                </a:lnTo>
                <a:lnTo>
                  <a:pt x="772" y="4653"/>
                </a:lnTo>
                <a:lnTo>
                  <a:pt x="760" y="4641"/>
                </a:lnTo>
                <a:lnTo>
                  <a:pt x="741" y="4616"/>
                </a:lnTo>
                <a:lnTo>
                  <a:pt x="722" y="4589"/>
                </a:lnTo>
                <a:lnTo>
                  <a:pt x="705" y="4563"/>
                </a:lnTo>
                <a:lnTo>
                  <a:pt x="672" y="4510"/>
                </a:lnTo>
                <a:lnTo>
                  <a:pt x="633" y="4448"/>
                </a:lnTo>
                <a:lnTo>
                  <a:pt x="596" y="4385"/>
                </a:lnTo>
                <a:lnTo>
                  <a:pt x="561" y="4321"/>
                </a:lnTo>
                <a:lnTo>
                  <a:pt x="526" y="4257"/>
                </a:lnTo>
                <a:lnTo>
                  <a:pt x="494" y="4192"/>
                </a:lnTo>
                <a:lnTo>
                  <a:pt x="465" y="4125"/>
                </a:lnTo>
                <a:lnTo>
                  <a:pt x="436" y="4059"/>
                </a:lnTo>
                <a:lnTo>
                  <a:pt x="408" y="3990"/>
                </a:lnTo>
                <a:lnTo>
                  <a:pt x="391" y="3944"/>
                </a:lnTo>
                <a:lnTo>
                  <a:pt x="374" y="3897"/>
                </a:lnTo>
                <a:lnTo>
                  <a:pt x="359" y="3850"/>
                </a:lnTo>
                <a:lnTo>
                  <a:pt x="344" y="3803"/>
                </a:lnTo>
                <a:lnTo>
                  <a:pt x="340" y="3787"/>
                </a:lnTo>
                <a:lnTo>
                  <a:pt x="337" y="3778"/>
                </a:lnTo>
                <a:lnTo>
                  <a:pt x="335" y="3769"/>
                </a:lnTo>
                <a:lnTo>
                  <a:pt x="335" y="3760"/>
                </a:lnTo>
                <a:lnTo>
                  <a:pt x="337" y="3750"/>
                </a:lnTo>
                <a:lnTo>
                  <a:pt x="339" y="3747"/>
                </a:lnTo>
                <a:lnTo>
                  <a:pt x="341" y="3743"/>
                </a:lnTo>
                <a:lnTo>
                  <a:pt x="344" y="3740"/>
                </a:lnTo>
                <a:lnTo>
                  <a:pt x="348" y="3738"/>
                </a:lnTo>
                <a:close/>
                <a:moveTo>
                  <a:pt x="991" y="4876"/>
                </a:moveTo>
                <a:lnTo>
                  <a:pt x="991" y="4876"/>
                </a:lnTo>
                <a:lnTo>
                  <a:pt x="1000" y="4876"/>
                </a:lnTo>
                <a:lnTo>
                  <a:pt x="1009" y="4876"/>
                </a:lnTo>
                <a:lnTo>
                  <a:pt x="1018" y="4878"/>
                </a:lnTo>
                <a:lnTo>
                  <a:pt x="1028" y="4881"/>
                </a:lnTo>
                <a:lnTo>
                  <a:pt x="1047" y="4887"/>
                </a:lnTo>
                <a:lnTo>
                  <a:pt x="1063" y="4894"/>
                </a:lnTo>
                <a:lnTo>
                  <a:pt x="1108" y="4910"/>
                </a:lnTo>
                <a:lnTo>
                  <a:pt x="1151" y="4928"/>
                </a:lnTo>
                <a:lnTo>
                  <a:pt x="1238" y="4961"/>
                </a:lnTo>
                <a:lnTo>
                  <a:pt x="1306" y="4985"/>
                </a:lnTo>
                <a:lnTo>
                  <a:pt x="1375" y="5007"/>
                </a:lnTo>
                <a:lnTo>
                  <a:pt x="1445" y="5026"/>
                </a:lnTo>
                <a:lnTo>
                  <a:pt x="1514" y="5045"/>
                </a:lnTo>
                <a:lnTo>
                  <a:pt x="1586" y="5062"/>
                </a:lnTo>
                <a:lnTo>
                  <a:pt x="1657" y="5077"/>
                </a:lnTo>
                <a:lnTo>
                  <a:pt x="1726" y="5092"/>
                </a:lnTo>
                <a:lnTo>
                  <a:pt x="1798" y="5104"/>
                </a:lnTo>
                <a:lnTo>
                  <a:pt x="1886" y="5119"/>
                </a:lnTo>
                <a:lnTo>
                  <a:pt x="1975" y="5132"/>
                </a:lnTo>
                <a:lnTo>
                  <a:pt x="2065" y="5143"/>
                </a:lnTo>
                <a:lnTo>
                  <a:pt x="2155" y="5153"/>
                </a:lnTo>
                <a:lnTo>
                  <a:pt x="2246" y="5161"/>
                </a:lnTo>
                <a:lnTo>
                  <a:pt x="2336" y="5168"/>
                </a:lnTo>
                <a:lnTo>
                  <a:pt x="2427" y="5174"/>
                </a:lnTo>
                <a:lnTo>
                  <a:pt x="2518" y="5178"/>
                </a:lnTo>
                <a:lnTo>
                  <a:pt x="2609" y="5179"/>
                </a:lnTo>
                <a:lnTo>
                  <a:pt x="2701" y="5179"/>
                </a:lnTo>
                <a:lnTo>
                  <a:pt x="2791" y="5178"/>
                </a:lnTo>
                <a:lnTo>
                  <a:pt x="2882" y="5174"/>
                </a:lnTo>
                <a:lnTo>
                  <a:pt x="2972" y="5168"/>
                </a:lnTo>
                <a:lnTo>
                  <a:pt x="3063" y="5161"/>
                </a:lnTo>
                <a:lnTo>
                  <a:pt x="3152" y="5152"/>
                </a:lnTo>
                <a:lnTo>
                  <a:pt x="3242" y="5142"/>
                </a:lnTo>
                <a:lnTo>
                  <a:pt x="3304" y="5133"/>
                </a:lnTo>
                <a:lnTo>
                  <a:pt x="3367" y="5124"/>
                </a:lnTo>
                <a:lnTo>
                  <a:pt x="3428" y="5112"/>
                </a:lnTo>
                <a:lnTo>
                  <a:pt x="3490" y="5101"/>
                </a:lnTo>
                <a:lnTo>
                  <a:pt x="3553" y="5088"/>
                </a:lnTo>
                <a:lnTo>
                  <a:pt x="3614" y="5075"/>
                </a:lnTo>
                <a:lnTo>
                  <a:pt x="3676" y="5061"/>
                </a:lnTo>
                <a:lnTo>
                  <a:pt x="3738" y="5046"/>
                </a:lnTo>
                <a:lnTo>
                  <a:pt x="3808" y="5030"/>
                </a:lnTo>
                <a:lnTo>
                  <a:pt x="3879" y="5012"/>
                </a:lnTo>
                <a:lnTo>
                  <a:pt x="3894" y="5008"/>
                </a:lnTo>
                <a:lnTo>
                  <a:pt x="3911" y="5003"/>
                </a:lnTo>
                <a:lnTo>
                  <a:pt x="3920" y="5002"/>
                </a:lnTo>
                <a:lnTo>
                  <a:pt x="3929" y="5001"/>
                </a:lnTo>
                <a:lnTo>
                  <a:pt x="3937" y="5002"/>
                </a:lnTo>
                <a:lnTo>
                  <a:pt x="3945" y="5003"/>
                </a:lnTo>
                <a:lnTo>
                  <a:pt x="3952" y="5007"/>
                </a:lnTo>
                <a:lnTo>
                  <a:pt x="3958" y="5011"/>
                </a:lnTo>
                <a:lnTo>
                  <a:pt x="3963" y="5017"/>
                </a:lnTo>
                <a:lnTo>
                  <a:pt x="3967" y="5023"/>
                </a:lnTo>
                <a:lnTo>
                  <a:pt x="3971" y="5028"/>
                </a:lnTo>
                <a:lnTo>
                  <a:pt x="3974" y="5037"/>
                </a:lnTo>
                <a:lnTo>
                  <a:pt x="3977" y="5051"/>
                </a:lnTo>
                <a:lnTo>
                  <a:pt x="3979" y="5067"/>
                </a:lnTo>
                <a:lnTo>
                  <a:pt x="3979" y="5084"/>
                </a:lnTo>
                <a:lnTo>
                  <a:pt x="3979" y="5113"/>
                </a:lnTo>
                <a:lnTo>
                  <a:pt x="3979" y="5142"/>
                </a:lnTo>
                <a:lnTo>
                  <a:pt x="3976" y="5171"/>
                </a:lnTo>
                <a:lnTo>
                  <a:pt x="3974" y="5200"/>
                </a:lnTo>
                <a:lnTo>
                  <a:pt x="3969" y="5229"/>
                </a:lnTo>
                <a:lnTo>
                  <a:pt x="3965" y="5258"/>
                </a:lnTo>
                <a:lnTo>
                  <a:pt x="3959" y="5285"/>
                </a:lnTo>
                <a:lnTo>
                  <a:pt x="3952" y="5314"/>
                </a:lnTo>
                <a:lnTo>
                  <a:pt x="3944" y="5341"/>
                </a:lnTo>
                <a:lnTo>
                  <a:pt x="3936" y="5369"/>
                </a:lnTo>
                <a:lnTo>
                  <a:pt x="3930" y="5382"/>
                </a:lnTo>
                <a:lnTo>
                  <a:pt x="3925" y="5394"/>
                </a:lnTo>
                <a:lnTo>
                  <a:pt x="3919" y="5406"/>
                </a:lnTo>
                <a:lnTo>
                  <a:pt x="3910" y="5417"/>
                </a:lnTo>
                <a:lnTo>
                  <a:pt x="3901" y="5427"/>
                </a:lnTo>
                <a:lnTo>
                  <a:pt x="3888" y="5435"/>
                </a:lnTo>
                <a:lnTo>
                  <a:pt x="3870" y="5447"/>
                </a:lnTo>
                <a:lnTo>
                  <a:pt x="3851" y="5457"/>
                </a:lnTo>
                <a:lnTo>
                  <a:pt x="3832" y="5466"/>
                </a:lnTo>
                <a:lnTo>
                  <a:pt x="3812" y="5476"/>
                </a:lnTo>
                <a:lnTo>
                  <a:pt x="3771" y="5492"/>
                </a:lnTo>
                <a:lnTo>
                  <a:pt x="3731" y="5506"/>
                </a:lnTo>
                <a:lnTo>
                  <a:pt x="3647" y="5535"/>
                </a:lnTo>
                <a:lnTo>
                  <a:pt x="3606" y="5549"/>
                </a:lnTo>
                <a:lnTo>
                  <a:pt x="3566" y="5564"/>
                </a:lnTo>
                <a:lnTo>
                  <a:pt x="3463" y="5604"/>
                </a:lnTo>
                <a:lnTo>
                  <a:pt x="3411" y="5623"/>
                </a:lnTo>
                <a:lnTo>
                  <a:pt x="3357" y="5642"/>
                </a:lnTo>
                <a:lnTo>
                  <a:pt x="3305" y="5660"/>
                </a:lnTo>
                <a:lnTo>
                  <a:pt x="3251" y="5676"/>
                </a:lnTo>
                <a:lnTo>
                  <a:pt x="3196" y="5692"/>
                </a:lnTo>
                <a:lnTo>
                  <a:pt x="3142" y="5707"/>
                </a:lnTo>
                <a:lnTo>
                  <a:pt x="3087" y="5720"/>
                </a:lnTo>
                <a:lnTo>
                  <a:pt x="3032" y="5732"/>
                </a:lnTo>
                <a:lnTo>
                  <a:pt x="2977" y="5741"/>
                </a:lnTo>
                <a:lnTo>
                  <a:pt x="2921" y="5751"/>
                </a:lnTo>
                <a:lnTo>
                  <a:pt x="2866" y="5756"/>
                </a:lnTo>
                <a:lnTo>
                  <a:pt x="2810" y="5761"/>
                </a:lnTo>
                <a:lnTo>
                  <a:pt x="2755" y="5763"/>
                </a:lnTo>
                <a:lnTo>
                  <a:pt x="2700" y="5763"/>
                </a:lnTo>
                <a:lnTo>
                  <a:pt x="2669" y="5762"/>
                </a:lnTo>
                <a:lnTo>
                  <a:pt x="2636" y="5759"/>
                </a:lnTo>
                <a:lnTo>
                  <a:pt x="2606" y="5754"/>
                </a:lnTo>
                <a:lnTo>
                  <a:pt x="2575" y="5750"/>
                </a:lnTo>
                <a:lnTo>
                  <a:pt x="2513" y="5737"/>
                </a:lnTo>
                <a:lnTo>
                  <a:pt x="2451" y="5724"/>
                </a:lnTo>
                <a:lnTo>
                  <a:pt x="2404" y="5714"/>
                </a:lnTo>
                <a:lnTo>
                  <a:pt x="2357" y="5704"/>
                </a:lnTo>
                <a:lnTo>
                  <a:pt x="2311" y="5691"/>
                </a:lnTo>
                <a:lnTo>
                  <a:pt x="2264" y="5678"/>
                </a:lnTo>
                <a:lnTo>
                  <a:pt x="2218" y="5665"/>
                </a:lnTo>
                <a:lnTo>
                  <a:pt x="2172" y="5651"/>
                </a:lnTo>
                <a:lnTo>
                  <a:pt x="2128" y="5636"/>
                </a:lnTo>
                <a:lnTo>
                  <a:pt x="2082" y="5620"/>
                </a:lnTo>
                <a:lnTo>
                  <a:pt x="2037" y="5603"/>
                </a:lnTo>
                <a:lnTo>
                  <a:pt x="1992" y="5586"/>
                </a:lnTo>
                <a:lnTo>
                  <a:pt x="1949" y="5567"/>
                </a:lnTo>
                <a:lnTo>
                  <a:pt x="1904" y="5549"/>
                </a:lnTo>
                <a:lnTo>
                  <a:pt x="1817" y="5510"/>
                </a:lnTo>
                <a:lnTo>
                  <a:pt x="1731" y="5468"/>
                </a:lnTo>
                <a:lnTo>
                  <a:pt x="1691" y="5448"/>
                </a:lnTo>
                <a:lnTo>
                  <a:pt x="1652" y="5426"/>
                </a:lnTo>
                <a:lnTo>
                  <a:pt x="1613" y="5404"/>
                </a:lnTo>
                <a:lnTo>
                  <a:pt x="1574" y="5382"/>
                </a:lnTo>
                <a:lnTo>
                  <a:pt x="1535" y="5359"/>
                </a:lnTo>
                <a:lnTo>
                  <a:pt x="1497" y="5335"/>
                </a:lnTo>
                <a:lnTo>
                  <a:pt x="1459" y="5310"/>
                </a:lnTo>
                <a:lnTo>
                  <a:pt x="1423" y="5285"/>
                </a:lnTo>
                <a:lnTo>
                  <a:pt x="1385" y="5259"/>
                </a:lnTo>
                <a:lnTo>
                  <a:pt x="1349" y="5233"/>
                </a:lnTo>
                <a:lnTo>
                  <a:pt x="1313" y="5206"/>
                </a:lnTo>
                <a:lnTo>
                  <a:pt x="1277" y="5179"/>
                </a:lnTo>
                <a:lnTo>
                  <a:pt x="1243" y="5150"/>
                </a:lnTo>
                <a:lnTo>
                  <a:pt x="1208" y="5121"/>
                </a:lnTo>
                <a:lnTo>
                  <a:pt x="1174" y="5093"/>
                </a:lnTo>
                <a:lnTo>
                  <a:pt x="1141" y="5063"/>
                </a:lnTo>
                <a:lnTo>
                  <a:pt x="1071" y="5000"/>
                </a:lnTo>
                <a:lnTo>
                  <a:pt x="1037" y="4967"/>
                </a:lnTo>
                <a:lnTo>
                  <a:pt x="1004" y="4932"/>
                </a:lnTo>
                <a:lnTo>
                  <a:pt x="994" y="4921"/>
                </a:lnTo>
                <a:lnTo>
                  <a:pt x="987" y="4912"/>
                </a:lnTo>
                <a:lnTo>
                  <a:pt x="983" y="4904"/>
                </a:lnTo>
                <a:lnTo>
                  <a:pt x="979" y="4896"/>
                </a:lnTo>
                <a:lnTo>
                  <a:pt x="978" y="4891"/>
                </a:lnTo>
                <a:lnTo>
                  <a:pt x="979" y="4887"/>
                </a:lnTo>
                <a:lnTo>
                  <a:pt x="980" y="4884"/>
                </a:lnTo>
                <a:lnTo>
                  <a:pt x="983" y="4881"/>
                </a:lnTo>
                <a:lnTo>
                  <a:pt x="986" y="4878"/>
                </a:lnTo>
                <a:lnTo>
                  <a:pt x="991" y="4876"/>
                </a:lnTo>
                <a:close/>
                <a:moveTo>
                  <a:pt x="3895" y="5542"/>
                </a:moveTo>
                <a:lnTo>
                  <a:pt x="3895" y="5542"/>
                </a:lnTo>
                <a:lnTo>
                  <a:pt x="3908" y="5541"/>
                </a:lnTo>
                <a:lnTo>
                  <a:pt x="3926" y="5541"/>
                </a:lnTo>
                <a:lnTo>
                  <a:pt x="3947" y="5543"/>
                </a:lnTo>
                <a:lnTo>
                  <a:pt x="3968" y="5548"/>
                </a:lnTo>
                <a:lnTo>
                  <a:pt x="3979" y="5551"/>
                </a:lnTo>
                <a:lnTo>
                  <a:pt x="3988" y="5555"/>
                </a:lnTo>
                <a:lnTo>
                  <a:pt x="3996" y="5559"/>
                </a:lnTo>
                <a:lnTo>
                  <a:pt x="4003" y="5564"/>
                </a:lnTo>
                <a:lnTo>
                  <a:pt x="4007" y="5570"/>
                </a:lnTo>
                <a:lnTo>
                  <a:pt x="4010" y="5576"/>
                </a:lnTo>
                <a:lnTo>
                  <a:pt x="4010" y="5580"/>
                </a:lnTo>
                <a:lnTo>
                  <a:pt x="4010" y="5583"/>
                </a:lnTo>
                <a:lnTo>
                  <a:pt x="4006" y="5591"/>
                </a:lnTo>
                <a:lnTo>
                  <a:pt x="4003" y="5596"/>
                </a:lnTo>
                <a:lnTo>
                  <a:pt x="3997" y="5602"/>
                </a:lnTo>
                <a:lnTo>
                  <a:pt x="3991" y="5606"/>
                </a:lnTo>
                <a:lnTo>
                  <a:pt x="3984" y="5611"/>
                </a:lnTo>
                <a:lnTo>
                  <a:pt x="3967" y="5618"/>
                </a:lnTo>
                <a:lnTo>
                  <a:pt x="3949" y="5625"/>
                </a:lnTo>
                <a:lnTo>
                  <a:pt x="3929" y="5630"/>
                </a:lnTo>
                <a:lnTo>
                  <a:pt x="3911" y="5635"/>
                </a:lnTo>
                <a:lnTo>
                  <a:pt x="3881" y="5643"/>
                </a:lnTo>
                <a:lnTo>
                  <a:pt x="3842" y="5656"/>
                </a:lnTo>
                <a:lnTo>
                  <a:pt x="3803" y="5668"/>
                </a:lnTo>
                <a:lnTo>
                  <a:pt x="3763" y="5680"/>
                </a:lnTo>
                <a:lnTo>
                  <a:pt x="3724" y="5690"/>
                </a:lnTo>
                <a:lnTo>
                  <a:pt x="3644" y="5709"/>
                </a:lnTo>
                <a:lnTo>
                  <a:pt x="3563" y="5728"/>
                </a:lnTo>
                <a:lnTo>
                  <a:pt x="3535" y="5735"/>
                </a:lnTo>
                <a:lnTo>
                  <a:pt x="3502" y="5741"/>
                </a:lnTo>
                <a:lnTo>
                  <a:pt x="3486" y="5745"/>
                </a:lnTo>
                <a:lnTo>
                  <a:pt x="3470" y="5746"/>
                </a:lnTo>
                <a:lnTo>
                  <a:pt x="3455" y="5745"/>
                </a:lnTo>
                <a:lnTo>
                  <a:pt x="3448" y="5743"/>
                </a:lnTo>
                <a:lnTo>
                  <a:pt x="3441" y="5740"/>
                </a:lnTo>
                <a:lnTo>
                  <a:pt x="3436" y="5738"/>
                </a:lnTo>
                <a:lnTo>
                  <a:pt x="3433" y="5735"/>
                </a:lnTo>
                <a:lnTo>
                  <a:pt x="3433" y="5730"/>
                </a:lnTo>
                <a:lnTo>
                  <a:pt x="3434" y="5727"/>
                </a:lnTo>
                <a:lnTo>
                  <a:pt x="3436" y="5722"/>
                </a:lnTo>
                <a:lnTo>
                  <a:pt x="3439" y="5719"/>
                </a:lnTo>
                <a:lnTo>
                  <a:pt x="3447" y="5712"/>
                </a:lnTo>
                <a:lnTo>
                  <a:pt x="3457" y="5707"/>
                </a:lnTo>
                <a:lnTo>
                  <a:pt x="3467" y="5701"/>
                </a:lnTo>
                <a:lnTo>
                  <a:pt x="3490" y="5693"/>
                </a:lnTo>
                <a:lnTo>
                  <a:pt x="3513" y="5685"/>
                </a:lnTo>
                <a:lnTo>
                  <a:pt x="3536" y="5677"/>
                </a:lnTo>
                <a:lnTo>
                  <a:pt x="3592" y="5656"/>
                </a:lnTo>
                <a:lnTo>
                  <a:pt x="3649" y="5636"/>
                </a:lnTo>
                <a:lnTo>
                  <a:pt x="3705" y="5615"/>
                </a:lnTo>
                <a:lnTo>
                  <a:pt x="3761" y="5594"/>
                </a:lnTo>
                <a:lnTo>
                  <a:pt x="3794" y="5580"/>
                </a:lnTo>
                <a:lnTo>
                  <a:pt x="3827" y="5565"/>
                </a:lnTo>
                <a:lnTo>
                  <a:pt x="3843" y="5558"/>
                </a:lnTo>
                <a:lnTo>
                  <a:pt x="3861" y="5551"/>
                </a:lnTo>
                <a:lnTo>
                  <a:pt x="3878" y="5545"/>
                </a:lnTo>
                <a:lnTo>
                  <a:pt x="3895" y="5542"/>
                </a:lnTo>
                <a:close/>
              </a:path>
            </a:pathLst>
          </a:custGeom>
          <a:solidFill>
            <a:srgbClr val="FF3300"/>
          </a:solidFill>
          <a:ln>
            <a:noFill/>
          </a:ln>
          <a:extLst/>
        </p:spPr>
        <p:txBody>
          <a:bodyPr lIns="91436" tIns="45718" rIns="91436" bIns="45718"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Freeform 134"/>
          <p:cNvSpPr>
            <a:spLocks noEditPoints="1"/>
          </p:cNvSpPr>
          <p:nvPr/>
        </p:nvSpPr>
        <p:spPr bwMode="auto">
          <a:xfrm>
            <a:off x="4371918" y="2729553"/>
            <a:ext cx="978007" cy="1024803"/>
          </a:xfrm>
          <a:custGeom>
            <a:avLst/>
            <a:gdLst>
              <a:gd name="T0" fmla="*/ 69 w 76"/>
              <a:gd name="T1" fmla="*/ 26 h 79"/>
              <a:gd name="T2" fmla="*/ 11 w 76"/>
              <a:gd name="T3" fmla="*/ 12 h 79"/>
              <a:gd name="T4" fmla="*/ 7 w 76"/>
              <a:gd name="T5" fmla="*/ 26 h 79"/>
              <a:gd name="T6" fmla="*/ 25 w 76"/>
              <a:gd name="T7" fmla="*/ 8 h 79"/>
              <a:gd name="T8" fmla="*/ 25 w 76"/>
              <a:gd name="T9" fmla="*/ 8 h 79"/>
              <a:gd name="T10" fmla="*/ 36 w 76"/>
              <a:gd name="T11" fmla="*/ 3 h 79"/>
              <a:gd name="T12" fmla="*/ 62 w 76"/>
              <a:gd name="T13" fmla="*/ 12 h 79"/>
              <a:gd name="T14" fmla="*/ 2 w 76"/>
              <a:gd name="T15" fmla="*/ 36 h 79"/>
              <a:gd name="T16" fmla="*/ 51 w 76"/>
              <a:gd name="T17" fmla="*/ 8 h 79"/>
              <a:gd name="T18" fmla="*/ 51 w 76"/>
              <a:gd name="T19" fmla="*/ 8 h 79"/>
              <a:gd name="T20" fmla="*/ 65 w 76"/>
              <a:gd name="T21" fmla="*/ 62 h 79"/>
              <a:gd name="T22" fmla="*/ 71 w 76"/>
              <a:gd name="T23" fmla="*/ 54 h 79"/>
              <a:gd name="T24" fmla="*/ 50 w 76"/>
              <a:gd name="T25" fmla="*/ 73 h 79"/>
              <a:gd name="T26" fmla="*/ 74 w 76"/>
              <a:gd name="T27" fmla="*/ 36 h 79"/>
              <a:gd name="T28" fmla="*/ 74 w 76"/>
              <a:gd name="T29" fmla="*/ 36 h 79"/>
              <a:gd name="T30" fmla="*/ 15 w 76"/>
              <a:gd name="T31" fmla="*/ 66 h 79"/>
              <a:gd name="T32" fmla="*/ 6 w 76"/>
              <a:gd name="T33" fmla="*/ 55 h 79"/>
              <a:gd name="T34" fmla="*/ 62 w 76"/>
              <a:gd name="T35" fmla="*/ 62 h 79"/>
              <a:gd name="T36" fmla="*/ 16 w 76"/>
              <a:gd name="T37" fmla="*/ 62 h 79"/>
              <a:gd name="T38" fmla="*/ 13 w 76"/>
              <a:gd name="T39" fmla="*/ 79 h 79"/>
              <a:gd name="T40" fmla="*/ 45 w 76"/>
              <a:gd name="T41" fmla="*/ 71 h 79"/>
              <a:gd name="T42" fmla="*/ 58 w 76"/>
              <a:gd name="T43" fmla="*/ 58 h 79"/>
              <a:gd name="T44" fmla="*/ 40 w 76"/>
              <a:gd name="T45" fmla="*/ 42 h 79"/>
              <a:gd name="T46" fmla="*/ 41 w 76"/>
              <a:gd name="T47" fmla="*/ 40 h 79"/>
              <a:gd name="T48" fmla="*/ 41 w 76"/>
              <a:gd name="T49" fmla="*/ 40 h 79"/>
              <a:gd name="T50" fmla="*/ 66 w 76"/>
              <a:gd name="T51" fmla="*/ 39 h 79"/>
              <a:gd name="T52" fmla="*/ 58 w 76"/>
              <a:gd name="T53" fmla="*/ 20 h 79"/>
              <a:gd name="T54" fmla="*/ 40 w 76"/>
              <a:gd name="T55" fmla="*/ 37 h 79"/>
              <a:gd name="T56" fmla="*/ 39 w 76"/>
              <a:gd name="T57" fmla="*/ 36 h 79"/>
              <a:gd name="T58" fmla="*/ 39 w 76"/>
              <a:gd name="T59" fmla="*/ 36 h 79"/>
              <a:gd name="T60" fmla="*/ 42 w 76"/>
              <a:gd name="T61" fmla="*/ 66 h 79"/>
              <a:gd name="T62" fmla="*/ 35 w 76"/>
              <a:gd name="T63" fmla="*/ 70 h 79"/>
              <a:gd name="T64" fmla="*/ 36 w 76"/>
              <a:gd name="T65" fmla="*/ 66 h 79"/>
              <a:gd name="T66" fmla="*/ 38 w 76"/>
              <a:gd name="T67" fmla="*/ 36 h 79"/>
              <a:gd name="T68" fmla="*/ 38 w 76"/>
              <a:gd name="T69" fmla="*/ 36 h 79"/>
              <a:gd name="T70" fmla="*/ 29 w 76"/>
              <a:gd name="T71" fmla="*/ 14 h 79"/>
              <a:gd name="T72" fmla="*/ 14 w 76"/>
              <a:gd name="T73" fmla="*/ 28 h 79"/>
              <a:gd name="T74" fmla="*/ 36 w 76"/>
              <a:gd name="T75" fmla="*/ 39 h 79"/>
              <a:gd name="T76" fmla="*/ 36 w 76"/>
              <a:gd name="T77" fmla="*/ 39 h 79"/>
              <a:gd name="T78" fmla="*/ 36 w 76"/>
              <a:gd name="T79" fmla="*/ 39 h 79"/>
              <a:gd name="T80" fmla="*/ 13 w 76"/>
              <a:gd name="T81" fmla="*/ 49 h 79"/>
              <a:gd name="T82" fmla="*/ 27 w 76"/>
              <a:gd name="T83" fmla="*/ 64 h 79"/>
              <a:gd name="T84" fmla="*/ 33 w 76"/>
              <a:gd name="T85" fmla="*/ 66 h 79"/>
              <a:gd name="T86" fmla="*/ 41 w 76"/>
              <a:gd name="T87" fmla="*/ 75 h 79"/>
              <a:gd name="T88" fmla="*/ 34 w 76"/>
              <a:gd name="T89" fmla="*/ 75 h 79"/>
              <a:gd name="T90" fmla="*/ 43 w 76"/>
              <a:gd name="T91" fmla="*/ 75 h 79"/>
              <a:gd name="T92" fmla="*/ 44 w 76"/>
              <a:gd name="T93" fmla="*/ 66 h 79"/>
              <a:gd name="T94" fmla="*/ 39 w 76"/>
              <a:gd name="T95" fmla="*/ 10 h 79"/>
              <a:gd name="T96" fmla="*/ 17 w 76"/>
              <a:gd name="T97" fmla="*/ 61 h 79"/>
              <a:gd name="T98" fmla="*/ 61 w 76"/>
              <a:gd name="T99" fmla="*/ 61 h 79"/>
              <a:gd name="T100" fmla="*/ 26 w 76"/>
              <a:gd name="T101" fmla="*/ 7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9">
                <a:moveTo>
                  <a:pt x="72" y="27"/>
                </a:moveTo>
                <a:cubicBezTo>
                  <a:pt x="73" y="26"/>
                  <a:pt x="74" y="25"/>
                  <a:pt x="73" y="24"/>
                </a:cubicBezTo>
                <a:cubicBezTo>
                  <a:pt x="73" y="22"/>
                  <a:pt x="71" y="22"/>
                  <a:pt x="70" y="22"/>
                </a:cubicBezTo>
                <a:cubicBezTo>
                  <a:pt x="69" y="23"/>
                  <a:pt x="68" y="24"/>
                  <a:pt x="69" y="26"/>
                </a:cubicBezTo>
                <a:cubicBezTo>
                  <a:pt x="69" y="27"/>
                  <a:pt x="71" y="27"/>
                  <a:pt x="72" y="27"/>
                </a:cubicBezTo>
                <a:close/>
                <a:moveTo>
                  <a:pt x="15" y="15"/>
                </a:moveTo>
                <a:cubicBezTo>
                  <a:pt x="16" y="14"/>
                  <a:pt x="16" y="13"/>
                  <a:pt x="15" y="12"/>
                </a:cubicBezTo>
                <a:cubicBezTo>
                  <a:pt x="14" y="11"/>
                  <a:pt x="12" y="11"/>
                  <a:pt x="11" y="12"/>
                </a:cubicBezTo>
                <a:cubicBezTo>
                  <a:pt x="10" y="13"/>
                  <a:pt x="10" y="14"/>
                  <a:pt x="11" y="15"/>
                </a:cubicBezTo>
                <a:cubicBezTo>
                  <a:pt x="12" y="16"/>
                  <a:pt x="14" y="16"/>
                  <a:pt x="15" y="15"/>
                </a:cubicBezTo>
                <a:close/>
                <a:moveTo>
                  <a:pt x="4" y="28"/>
                </a:moveTo>
                <a:cubicBezTo>
                  <a:pt x="5" y="28"/>
                  <a:pt x="7" y="28"/>
                  <a:pt x="7" y="26"/>
                </a:cubicBezTo>
                <a:cubicBezTo>
                  <a:pt x="8" y="25"/>
                  <a:pt x="7" y="24"/>
                  <a:pt x="6" y="23"/>
                </a:cubicBezTo>
                <a:cubicBezTo>
                  <a:pt x="5" y="23"/>
                  <a:pt x="3" y="23"/>
                  <a:pt x="3" y="25"/>
                </a:cubicBezTo>
                <a:cubicBezTo>
                  <a:pt x="2" y="26"/>
                  <a:pt x="3" y="27"/>
                  <a:pt x="4" y="28"/>
                </a:cubicBezTo>
                <a:close/>
                <a:moveTo>
                  <a:pt x="25" y="8"/>
                </a:moveTo>
                <a:cubicBezTo>
                  <a:pt x="26" y="8"/>
                  <a:pt x="27" y="6"/>
                  <a:pt x="26" y="5"/>
                </a:cubicBezTo>
                <a:cubicBezTo>
                  <a:pt x="26" y="4"/>
                  <a:pt x="24" y="3"/>
                  <a:pt x="23" y="4"/>
                </a:cubicBezTo>
                <a:cubicBezTo>
                  <a:pt x="22" y="4"/>
                  <a:pt x="21" y="6"/>
                  <a:pt x="22" y="7"/>
                </a:cubicBezTo>
                <a:cubicBezTo>
                  <a:pt x="22" y="8"/>
                  <a:pt x="24" y="9"/>
                  <a:pt x="25" y="8"/>
                </a:cubicBezTo>
                <a:close/>
                <a:moveTo>
                  <a:pt x="38" y="5"/>
                </a:moveTo>
                <a:cubicBezTo>
                  <a:pt x="40" y="5"/>
                  <a:pt x="41" y="4"/>
                  <a:pt x="41" y="3"/>
                </a:cubicBezTo>
                <a:cubicBezTo>
                  <a:pt x="41" y="2"/>
                  <a:pt x="40" y="0"/>
                  <a:pt x="38" y="0"/>
                </a:cubicBezTo>
                <a:cubicBezTo>
                  <a:pt x="37" y="0"/>
                  <a:pt x="36" y="2"/>
                  <a:pt x="36" y="3"/>
                </a:cubicBezTo>
                <a:cubicBezTo>
                  <a:pt x="36" y="4"/>
                  <a:pt x="37" y="5"/>
                  <a:pt x="38" y="5"/>
                </a:cubicBezTo>
                <a:close/>
                <a:moveTo>
                  <a:pt x="65" y="15"/>
                </a:moveTo>
                <a:cubicBezTo>
                  <a:pt x="66" y="14"/>
                  <a:pt x="66" y="13"/>
                  <a:pt x="65" y="12"/>
                </a:cubicBezTo>
                <a:cubicBezTo>
                  <a:pt x="64" y="11"/>
                  <a:pt x="63" y="11"/>
                  <a:pt x="62" y="12"/>
                </a:cubicBezTo>
                <a:cubicBezTo>
                  <a:pt x="61" y="13"/>
                  <a:pt x="61" y="14"/>
                  <a:pt x="62" y="15"/>
                </a:cubicBezTo>
                <a:cubicBezTo>
                  <a:pt x="63" y="16"/>
                  <a:pt x="64" y="16"/>
                  <a:pt x="65" y="15"/>
                </a:cubicBezTo>
                <a:close/>
                <a:moveTo>
                  <a:pt x="5" y="39"/>
                </a:moveTo>
                <a:cubicBezTo>
                  <a:pt x="5" y="37"/>
                  <a:pt x="4" y="36"/>
                  <a:pt x="2" y="36"/>
                </a:cubicBezTo>
                <a:cubicBezTo>
                  <a:pt x="1" y="36"/>
                  <a:pt x="0" y="37"/>
                  <a:pt x="0" y="39"/>
                </a:cubicBezTo>
                <a:cubicBezTo>
                  <a:pt x="0" y="40"/>
                  <a:pt x="1" y="41"/>
                  <a:pt x="2" y="41"/>
                </a:cubicBezTo>
                <a:cubicBezTo>
                  <a:pt x="4" y="41"/>
                  <a:pt x="5" y="40"/>
                  <a:pt x="5" y="39"/>
                </a:cubicBezTo>
                <a:close/>
                <a:moveTo>
                  <a:pt x="51" y="8"/>
                </a:moveTo>
                <a:cubicBezTo>
                  <a:pt x="52" y="8"/>
                  <a:pt x="53" y="8"/>
                  <a:pt x="54" y="6"/>
                </a:cubicBezTo>
                <a:cubicBezTo>
                  <a:pt x="54" y="5"/>
                  <a:pt x="54" y="4"/>
                  <a:pt x="52" y="3"/>
                </a:cubicBezTo>
                <a:cubicBezTo>
                  <a:pt x="51" y="3"/>
                  <a:pt x="50" y="3"/>
                  <a:pt x="49" y="5"/>
                </a:cubicBezTo>
                <a:cubicBezTo>
                  <a:pt x="49" y="6"/>
                  <a:pt x="49" y="7"/>
                  <a:pt x="51" y="8"/>
                </a:cubicBezTo>
                <a:close/>
                <a:moveTo>
                  <a:pt x="62" y="62"/>
                </a:moveTo>
                <a:cubicBezTo>
                  <a:pt x="61" y="63"/>
                  <a:pt x="61" y="65"/>
                  <a:pt x="62" y="66"/>
                </a:cubicBezTo>
                <a:cubicBezTo>
                  <a:pt x="63" y="67"/>
                  <a:pt x="64" y="67"/>
                  <a:pt x="65" y="66"/>
                </a:cubicBezTo>
                <a:cubicBezTo>
                  <a:pt x="66" y="65"/>
                  <a:pt x="66" y="63"/>
                  <a:pt x="65" y="62"/>
                </a:cubicBezTo>
                <a:cubicBezTo>
                  <a:pt x="64" y="61"/>
                  <a:pt x="63" y="61"/>
                  <a:pt x="62" y="62"/>
                </a:cubicBezTo>
                <a:close/>
                <a:moveTo>
                  <a:pt x="72" y="50"/>
                </a:moveTo>
                <a:cubicBezTo>
                  <a:pt x="71" y="49"/>
                  <a:pt x="70" y="50"/>
                  <a:pt x="69" y="51"/>
                </a:cubicBezTo>
                <a:cubicBezTo>
                  <a:pt x="69" y="52"/>
                  <a:pt x="69" y="54"/>
                  <a:pt x="71" y="54"/>
                </a:cubicBezTo>
                <a:cubicBezTo>
                  <a:pt x="72" y="55"/>
                  <a:pt x="73" y="54"/>
                  <a:pt x="74" y="53"/>
                </a:cubicBezTo>
                <a:cubicBezTo>
                  <a:pt x="74" y="52"/>
                  <a:pt x="74" y="50"/>
                  <a:pt x="72" y="50"/>
                </a:cubicBezTo>
                <a:close/>
                <a:moveTo>
                  <a:pt x="51" y="69"/>
                </a:moveTo>
                <a:cubicBezTo>
                  <a:pt x="50" y="70"/>
                  <a:pt x="50" y="71"/>
                  <a:pt x="50" y="73"/>
                </a:cubicBezTo>
                <a:cubicBezTo>
                  <a:pt x="51" y="74"/>
                  <a:pt x="52" y="74"/>
                  <a:pt x="53" y="74"/>
                </a:cubicBezTo>
                <a:cubicBezTo>
                  <a:pt x="55" y="73"/>
                  <a:pt x="55" y="72"/>
                  <a:pt x="55" y="71"/>
                </a:cubicBezTo>
                <a:cubicBezTo>
                  <a:pt x="54" y="69"/>
                  <a:pt x="53" y="69"/>
                  <a:pt x="51" y="69"/>
                </a:cubicBezTo>
                <a:close/>
                <a:moveTo>
                  <a:pt x="74" y="36"/>
                </a:moveTo>
                <a:cubicBezTo>
                  <a:pt x="73" y="36"/>
                  <a:pt x="72" y="37"/>
                  <a:pt x="72" y="39"/>
                </a:cubicBezTo>
                <a:cubicBezTo>
                  <a:pt x="72" y="40"/>
                  <a:pt x="73" y="41"/>
                  <a:pt x="74" y="41"/>
                </a:cubicBezTo>
                <a:cubicBezTo>
                  <a:pt x="75" y="41"/>
                  <a:pt x="76" y="40"/>
                  <a:pt x="76" y="39"/>
                </a:cubicBezTo>
                <a:cubicBezTo>
                  <a:pt x="76" y="37"/>
                  <a:pt x="75" y="36"/>
                  <a:pt x="74" y="36"/>
                </a:cubicBezTo>
                <a:close/>
                <a:moveTo>
                  <a:pt x="15" y="62"/>
                </a:moveTo>
                <a:cubicBezTo>
                  <a:pt x="14" y="61"/>
                  <a:pt x="12" y="61"/>
                  <a:pt x="11" y="62"/>
                </a:cubicBezTo>
                <a:cubicBezTo>
                  <a:pt x="10" y="63"/>
                  <a:pt x="10" y="65"/>
                  <a:pt x="11" y="66"/>
                </a:cubicBezTo>
                <a:cubicBezTo>
                  <a:pt x="12" y="67"/>
                  <a:pt x="14" y="67"/>
                  <a:pt x="15" y="66"/>
                </a:cubicBezTo>
                <a:cubicBezTo>
                  <a:pt x="16" y="65"/>
                  <a:pt x="16" y="63"/>
                  <a:pt x="15" y="62"/>
                </a:cubicBezTo>
                <a:close/>
                <a:moveTo>
                  <a:pt x="4" y="51"/>
                </a:moveTo>
                <a:cubicBezTo>
                  <a:pt x="3" y="51"/>
                  <a:pt x="3" y="53"/>
                  <a:pt x="3" y="54"/>
                </a:cubicBezTo>
                <a:cubicBezTo>
                  <a:pt x="4" y="55"/>
                  <a:pt x="5" y="56"/>
                  <a:pt x="6" y="55"/>
                </a:cubicBezTo>
                <a:cubicBezTo>
                  <a:pt x="8" y="55"/>
                  <a:pt x="8" y="53"/>
                  <a:pt x="8" y="52"/>
                </a:cubicBezTo>
                <a:cubicBezTo>
                  <a:pt x="7" y="51"/>
                  <a:pt x="6" y="50"/>
                  <a:pt x="4" y="51"/>
                </a:cubicBezTo>
                <a:close/>
                <a:moveTo>
                  <a:pt x="45" y="71"/>
                </a:moveTo>
                <a:cubicBezTo>
                  <a:pt x="51" y="70"/>
                  <a:pt x="57" y="67"/>
                  <a:pt x="62" y="62"/>
                </a:cubicBezTo>
                <a:cubicBezTo>
                  <a:pt x="68" y="56"/>
                  <a:pt x="71" y="48"/>
                  <a:pt x="71" y="39"/>
                </a:cubicBezTo>
                <a:cubicBezTo>
                  <a:pt x="71" y="21"/>
                  <a:pt x="57" y="6"/>
                  <a:pt x="39" y="6"/>
                </a:cubicBezTo>
                <a:cubicBezTo>
                  <a:pt x="21" y="6"/>
                  <a:pt x="6" y="21"/>
                  <a:pt x="6" y="39"/>
                </a:cubicBezTo>
                <a:cubicBezTo>
                  <a:pt x="6" y="48"/>
                  <a:pt x="9" y="56"/>
                  <a:pt x="16" y="62"/>
                </a:cubicBezTo>
                <a:cubicBezTo>
                  <a:pt x="20" y="67"/>
                  <a:pt x="26" y="70"/>
                  <a:pt x="33" y="71"/>
                </a:cubicBezTo>
                <a:cubicBezTo>
                  <a:pt x="32" y="76"/>
                  <a:pt x="32" y="76"/>
                  <a:pt x="32" y="76"/>
                </a:cubicBezTo>
                <a:cubicBezTo>
                  <a:pt x="13" y="76"/>
                  <a:pt x="13" y="76"/>
                  <a:pt x="13" y="76"/>
                </a:cubicBezTo>
                <a:cubicBezTo>
                  <a:pt x="13" y="79"/>
                  <a:pt x="13" y="79"/>
                  <a:pt x="13" y="79"/>
                </a:cubicBezTo>
                <a:cubicBezTo>
                  <a:pt x="64" y="79"/>
                  <a:pt x="64" y="79"/>
                  <a:pt x="64" y="79"/>
                </a:cubicBezTo>
                <a:cubicBezTo>
                  <a:pt x="64" y="75"/>
                  <a:pt x="64" y="75"/>
                  <a:pt x="64" y="75"/>
                </a:cubicBezTo>
                <a:cubicBezTo>
                  <a:pt x="45" y="75"/>
                  <a:pt x="45" y="75"/>
                  <a:pt x="45" y="75"/>
                </a:cubicBezTo>
                <a:lnTo>
                  <a:pt x="45" y="71"/>
                </a:lnTo>
                <a:close/>
                <a:moveTo>
                  <a:pt x="41" y="41"/>
                </a:moveTo>
                <a:cubicBezTo>
                  <a:pt x="41" y="41"/>
                  <a:pt x="41" y="41"/>
                  <a:pt x="41" y="41"/>
                </a:cubicBezTo>
                <a:cubicBezTo>
                  <a:pt x="64" y="51"/>
                  <a:pt x="64" y="51"/>
                  <a:pt x="64" y="51"/>
                </a:cubicBezTo>
                <a:cubicBezTo>
                  <a:pt x="62" y="54"/>
                  <a:pt x="60" y="56"/>
                  <a:pt x="58" y="58"/>
                </a:cubicBezTo>
                <a:lnTo>
                  <a:pt x="41" y="41"/>
                </a:lnTo>
                <a:close/>
                <a:moveTo>
                  <a:pt x="58" y="59"/>
                </a:moveTo>
                <a:cubicBezTo>
                  <a:pt x="55" y="61"/>
                  <a:pt x="52" y="63"/>
                  <a:pt x="49" y="65"/>
                </a:cubicBezTo>
                <a:cubicBezTo>
                  <a:pt x="40" y="42"/>
                  <a:pt x="40" y="42"/>
                  <a:pt x="40" y="42"/>
                </a:cubicBezTo>
                <a:cubicBezTo>
                  <a:pt x="40" y="42"/>
                  <a:pt x="40" y="42"/>
                  <a:pt x="40" y="42"/>
                </a:cubicBezTo>
                <a:cubicBezTo>
                  <a:pt x="40" y="42"/>
                  <a:pt x="40" y="41"/>
                  <a:pt x="40" y="41"/>
                </a:cubicBezTo>
                <a:lnTo>
                  <a:pt x="58" y="59"/>
                </a:lnTo>
                <a:close/>
                <a:moveTo>
                  <a:pt x="41" y="40"/>
                </a:moveTo>
                <a:cubicBezTo>
                  <a:pt x="41" y="40"/>
                  <a:pt x="41" y="40"/>
                  <a:pt x="41" y="40"/>
                </a:cubicBezTo>
                <a:cubicBezTo>
                  <a:pt x="66" y="40"/>
                  <a:pt x="66" y="40"/>
                  <a:pt x="66" y="40"/>
                </a:cubicBezTo>
                <a:cubicBezTo>
                  <a:pt x="66" y="43"/>
                  <a:pt x="65" y="47"/>
                  <a:pt x="64" y="50"/>
                </a:cubicBezTo>
                <a:lnTo>
                  <a:pt x="41" y="40"/>
                </a:lnTo>
                <a:close/>
                <a:moveTo>
                  <a:pt x="41" y="39"/>
                </a:moveTo>
                <a:cubicBezTo>
                  <a:pt x="41" y="39"/>
                  <a:pt x="41" y="39"/>
                  <a:pt x="41" y="38"/>
                </a:cubicBezTo>
                <a:cubicBezTo>
                  <a:pt x="64" y="30"/>
                  <a:pt x="64" y="30"/>
                  <a:pt x="64" y="30"/>
                </a:cubicBezTo>
                <a:cubicBezTo>
                  <a:pt x="65" y="33"/>
                  <a:pt x="66" y="36"/>
                  <a:pt x="66" y="39"/>
                </a:cubicBezTo>
                <a:cubicBezTo>
                  <a:pt x="41" y="39"/>
                  <a:pt x="41" y="39"/>
                  <a:pt x="41" y="39"/>
                </a:cubicBezTo>
                <a:close/>
                <a:moveTo>
                  <a:pt x="41" y="38"/>
                </a:moveTo>
                <a:cubicBezTo>
                  <a:pt x="41" y="38"/>
                  <a:pt x="41" y="37"/>
                  <a:pt x="41" y="37"/>
                </a:cubicBezTo>
                <a:cubicBezTo>
                  <a:pt x="58" y="20"/>
                  <a:pt x="58" y="20"/>
                  <a:pt x="58" y="20"/>
                </a:cubicBezTo>
                <a:cubicBezTo>
                  <a:pt x="61" y="23"/>
                  <a:pt x="63" y="26"/>
                  <a:pt x="64" y="29"/>
                </a:cubicBezTo>
                <a:lnTo>
                  <a:pt x="41" y="38"/>
                </a:lnTo>
                <a:close/>
                <a:moveTo>
                  <a:pt x="40" y="37"/>
                </a:moveTo>
                <a:cubicBezTo>
                  <a:pt x="40" y="37"/>
                  <a:pt x="40" y="37"/>
                  <a:pt x="40" y="37"/>
                </a:cubicBezTo>
                <a:cubicBezTo>
                  <a:pt x="50" y="14"/>
                  <a:pt x="50" y="14"/>
                  <a:pt x="50" y="14"/>
                </a:cubicBezTo>
                <a:cubicBezTo>
                  <a:pt x="53" y="16"/>
                  <a:pt x="56" y="17"/>
                  <a:pt x="58" y="19"/>
                </a:cubicBezTo>
                <a:lnTo>
                  <a:pt x="40" y="37"/>
                </a:lnTo>
                <a:close/>
                <a:moveTo>
                  <a:pt x="39" y="36"/>
                </a:moveTo>
                <a:cubicBezTo>
                  <a:pt x="39" y="36"/>
                  <a:pt x="39" y="36"/>
                  <a:pt x="39" y="36"/>
                </a:cubicBezTo>
                <a:cubicBezTo>
                  <a:pt x="39" y="12"/>
                  <a:pt x="39" y="12"/>
                  <a:pt x="39" y="12"/>
                </a:cubicBezTo>
                <a:cubicBezTo>
                  <a:pt x="43" y="12"/>
                  <a:pt x="46" y="13"/>
                  <a:pt x="50" y="14"/>
                </a:cubicBezTo>
                <a:lnTo>
                  <a:pt x="39" y="36"/>
                </a:lnTo>
                <a:close/>
                <a:moveTo>
                  <a:pt x="42" y="66"/>
                </a:moveTo>
                <a:cubicBezTo>
                  <a:pt x="41" y="66"/>
                  <a:pt x="40" y="66"/>
                  <a:pt x="39" y="67"/>
                </a:cubicBezTo>
                <a:cubicBezTo>
                  <a:pt x="39" y="47"/>
                  <a:pt x="39" y="47"/>
                  <a:pt x="39" y="47"/>
                </a:cubicBezTo>
                <a:lnTo>
                  <a:pt x="42" y="66"/>
                </a:lnTo>
                <a:close/>
                <a:moveTo>
                  <a:pt x="42" y="68"/>
                </a:moveTo>
                <a:cubicBezTo>
                  <a:pt x="42" y="70"/>
                  <a:pt x="42" y="70"/>
                  <a:pt x="42" y="70"/>
                </a:cubicBezTo>
                <a:cubicBezTo>
                  <a:pt x="41" y="70"/>
                  <a:pt x="40" y="70"/>
                  <a:pt x="39" y="70"/>
                </a:cubicBezTo>
                <a:cubicBezTo>
                  <a:pt x="37" y="70"/>
                  <a:pt x="36" y="70"/>
                  <a:pt x="35" y="70"/>
                </a:cubicBezTo>
                <a:cubicBezTo>
                  <a:pt x="35" y="68"/>
                  <a:pt x="35" y="68"/>
                  <a:pt x="35" y="68"/>
                </a:cubicBezTo>
                <a:cubicBezTo>
                  <a:pt x="36" y="68"/>
                  <a:pt x="38" y="68"/>
                  <a:pt x="39" y="68"/>
                </a:cubicBezTo>
                <a:cubicBezTo>
                  <a:pt x="40" y="68"/>
                  <a:pt x="41" y="68"/>
                  <a:pt x="42" y="68"/>
                </a:cubicBezTo>
                <a:close/>
                <a:moveTo>
                  <a:pt x="36" y="66"/>
                </a:moveTo>
                <a:cubicBezTo>
                  <a:pt x="38" y="47"/>
                  <a:pt x="38" y="47"/>
                  <a:pt x="38" y="47"/>
                </a:cubicBezTo>
                <a:cubicBezTo>
                  <a:pt x="38" y="66"/>
                  <a:pt x="38" y="66"/>
                  <a:pt x="38" y="66"/>
                </a:cubicBezTo>
                <a:cubicBezTo>
                  <a:pt x="37" y="66"/>
                  <a:pt x="36" y="66"/>
                  <a:pt x="36" y="66"/>
                </a:cubicBezTo>
                <a:close/>
                <a:moveTo>
                  <a:pt x="38" y="36"/>
                </a:moveTo>
                <a:cubicBezTo>
                  <a:pt x="38" y="36"/>
                  <a:pt x="38" y="36"/>
                  <a:pt x="38" y="36"/>
                </a:cubicBezTo>
                <a:cubicBezTo>
                  <a:pt x="29" y="13"/>
                  <a:pt x="29" y="13"/>
                  <a:pt x="29" y="13"/>
                </a:cubicBezTo>
                <a:cubicBezTo>
                  <a:pt x="32" y="12"/>
                  <a:pt x="35" y="12"/>
                  <a:pt x="38" y="12"/>
                </a:cubicBezTo>
                <a:lnTo>
                  <a:pt x="38" y="36"/>
                </a:lnTo>
                <a:close/>
                <a:moveTo>
                  <a:pt x="37" y="37"/>
                </a:moveTo>
                <a:cubicBezTo>
                  <a:pt x="37" y="37"/>
                  <a:pt x="37" y="37"/>
                  <a:pt x="37" y="37"/>
                </a:cubicBezTo>
                <a:cubicBezTo>
                  <a:pt x="19" y="20"/>
                  <a:pt x="19" y="20"/>
                  <a:pt x="19" y="20"/>
                </a:cubicBezTo>
                <a:cubicBezTo>
                  <a:pt x="22" y="17"/>
                  <a:pt x="25" y="15"/>
                  <a:pt x="29" y="14"/>
                </a:cubicBezTo>
                <a:lnTo>
                  <a:pt x="37" y="37"/>
                </a:lnTo>
                <a:close/>
                <a:moveTo>
                  <a:pt x="36" y="37"/>
                </a:moveTo>
                <a:cubicBezTo>
                  <a:pt x="36" y="38"/>
                  <a:pt x="36" y="38"/>
                  <a:pt x="36" y="38"/>
                </a:cubicBezTo>
                <a:cubicBezTo>
                  <a:pt x="14" y="28"/>
                  <a:pt x="14" y="28"/>
                  <a:pt x="14" y="28"/>
                </a:cubicBezTo>
                <a:cubicBezTo>
                  <a:pt x="15" y="25"/>
                  <a:pt x="17" y="22"/>
                  <a:pt x="19" y="20"/>
                </a:cubicBezTo>
                <a:lnTo>
                  <a:pt x="36" y="37"/>
                </a:lnTo>
                <a:close/>
                <a:moveTo>
                  <a:pt x="36" y="38"/>
                </a:moveTo>
                <a:cubicBezTo>
                  <a:pt x="36" y="39"/>
                  <a:pt x="36" y="39"/>
                  <a:pt x="36" y="39"/>
                </a:cubicBezTo>
                <a:cubicBezTo>
                  <a:pt x="11" y="39"/>
                  <a:pt x="11" y="39"/>
                  <a:pt x="11" y="39"/>
                </a:cubicBezTo>
                <a:cubicBezTo>
                  <a:pt x="11" y="35"/>
                  <a:pt x="12" y="32"/>
                  <a:pt x="14" y="28"/>
                </a:cubicBezTo>
                <a:lnTo>
                  <a:pt x="36" y="38"/>
                </a:lnTo>
                <a:close/>
                <a:moveTo>
                  <a:pt x="36" y="39"/>
                </a:moveTo>
                <a:cubicBezTo>
                  <a:pt x="36" y="40"/>
                  <a:pt x="36" y="40"/>
                  <a:pt x="36" y="40"/>
                </a:cubicBezTo>
                <a:cubicBezTo>
                  <a:pt x="13" y="48"/>
                  <a:pt x="13" y="48"/>
                  <a:pt x="13" y="48"/>
                </a:cubicBezTo>
                <a:cubicBezTo>
                  <a:pt x="12" y="46"/>
                  <a:pt x="11" y="43"/>
                  <a:pt x="11" y="40"/>
                </a:cubicBezTo>
                <a:cubicBezTo>
                  <a:pt x="36" y="39"/>
                  <a:pt x="36" y="39"/>
                  <a:pt x="36" y="39"/>
                </a:cubicBezTo>
                <a:close/>
                <a:moveTo>
                  <a:pt x="36" y="40"/>
                </a:moveTo>
                <a:cubicBezTo>
                  <a:pt x="36" y="41"/>
                  <a:pt x="36" y="41"/>
                  <a:pt x="36" y="41"/>
                </a:cubicBezTo>
                <a:cubicBezTo>
                  <a:pt x="19" y="58"/>
                  <a:pt x="19" y="58"/>
                  <a:pt x="19" y="58"/>
                </a:cubicBezTo>
                <a:cubicBezTo>
                  <a:pt x="17" y="56"/>
                  <a:pt x="15" y="53"/>
                  <a:pt x="13" y="49"/>
                </a:cubicBezTo>
                <a:lnTo>
                  <a:pt x="36" y="40"/>
                </a:lnTo>
                <a:close/>
                <a:moveTo>
                  <a:pt x="37" y="41"/>
                </a:moveTo>
                <a:cubicBezTo>
                  <a:pt x="37" y="41"/>
                  <a:pt x="37" y="41"/>
                  <a:pt x="37" y="41"/>
                </a:cubicBezTo>
                <a:cubicBezTo>
                  <a:pt x="27" y="64"/>
                  <a:pt x="27" y="64"/>
                  <a:pt x="27" y="64"/>
                </a:cubicBezTo>
                <a:cubicBezTo>
                  <a:pt x="24" y="63"/>
                  <a:pt x="22" y="61"/>
                  <a:pt x="20" y="59"/>
                </a:cubicBezTo>
                <a:lnTo>
                  <a:pt x="37" y="41"/>
                </a:lnTo>
                <a:close/>
                <a:moveTo>
                  <a:pt x="37" y="44"/>
                </a:moveTo>
                <a:cubicBezTo>
                  <a:pt x="33" y="66"/>
                  <a:pt x="33" y="66"/>
                  <a:pt x="33" y="66"/>
                </a:cubicBezTo>
                <a:cubicBezTo>
                  <a:pt x="31" y="66"/>
                  <a:pt x="30" y="65"/>
                  <a:pt x="28" y="64"/>
                </a:cubicBezTo>
                <a:lnTo>
                  <a:pt x="37" y="44"/>
                </a:lnTo>
                <a:close/>
                <a:moveTo>
                  <a:pt x="40" y="75"/>
                </a:moveTo>
                <a:cubicBezTo>
                  <a:pt x="41" y="75"/>
                  <a:pt x="41" y="75"/>
                  <a:pt x="41" y="75"/>
                </a:cubicBezTo>
                <a:cubicBezTo>
                  <a:pt x="41" y="73"/>
                  <a:pt x="40" y="72"/>
                  <a:pt x="38" y="72"/>
                </a:cubicBezTo>
                <a:cubicBezTo>
                  <a:pt x="37" y="72"/>
                  <a:pt x="36" y="73"/>
                  <a:pt x="36" y="75"/>
                </a:cubicBezTo>
                <a:cubicBezTo>
                  <a:pt x="36" y="75"/>
                  <a:pt x="36" y="75"/>
                  <a:pt x="36" y="75"/>
                </a:cubicBezTo>
                <a:cubicBezTo>
                  <a:pt x="34" y="75"/>
                  <a:pt x="34" y="75"/>
                  <a:pt x="34" y="75"/>
                </a:cubicBezTo>
                <a:cubicBezTo>
                  <a:pt x="35" y="71"/>
                  <a:pt x="35" y="71"/>
                  <a:pt x="35" y="71"/>
                </a:cubicBezTo>
                <a:cubicBezTo>
                  <a:pt x="36" y="72"/>
                  <a:pt x="37" y="72"/>
                  <a:pt x="39" y="72"/>
                </a:cubicBezTo>
                <a:cubicBezTo>
                  <a:pt x="40" y="72"/>
                  <a:pt x="41" y="72"/>
                  <a:pt x="42" y="72"/>
                </a:cubicBezTo>
                <a:cubicBezTo>
                  <a:pt x="43" y="75"/>
                  <a:pt x="43" y="75"/>
                  <a:pt x="43" y="75"/>
                </a:cubicBezTo>
                <a:lnTo>
                  <a:pt x="40" y="75"/>
                </a:lnTo>
                <a:close/>
                <a:moveTo>
                  <a:pt x="41" y="46"/>
                </a:moveTo>
                <a:cubicBezTo>
                  <a:pt x="48" y="65"/>
                  <a:pt x="48" y="65"/>
                  <a:pt x="48" y="65"/>
                </a:cubicBezTo>
                <a:cubicBezTo>
                  <a:pt x="47" y="65"/>
                  <a:pt x="45" y="66"/>
                  <a:pt x="44" y="66"/>
                </a:cubicBezTo>
                <a:lnTo>
                  <a:pt x="41" y="46"/>
                </a:lnTo>
                <a:close/>
                <a:moveTo>
                  <a:pt x="44" y="67"/>
                </a:moveTo>
                <a:cubicBezTo>
                  <a:pt x="57" y="65"/>
                  <a:pt x="68" y="53"/>
                  <a:pt x="68" y="39"/>
                </a:cubicBezTo>
                <a:cubicBezTo>
                  <a:pt x="68" y="23"/>
                  <a:pt x="55" y="10"/>
                  <a:pt x="39" y="10"/>
                </a:cubicBezTo>
                <a:cubicBezTo>
                  <a:pt x="23" y="10"/>
                  <a:pt x="10" y="23"/>
                  <a:pt x="10" y="39"/>
                </a:cubicBezTo>
                <a:cubicBezTo>
                  <a:pt x="10" y="53"/>
                  <a:pt x="20" y="65"/>
                  <a:pt x="33" y="67"/>
                </a:cubicBezTo>
                <a:cubicBezTo>
                  <a:pt x="33" y="70"/>
                  <a:pt x="33" y="70"/>
                  <a:pt x="33" y="70"/>
                </a:cubicBezTo>
                <a:cubicBezTo>
                  <a:pt x="27" y="69"/>
                  <a:pt x="21" y="66"/>
                  <a:pt x="17" y="61"/>
                </a:cubicBezTo>
                <a:cubicBezTo>
                  <a:pt x="11" y="55"/>
                  <a:pt x="8" y="47"/>
                  <a:pt x="8" y="39"/>
                </a:cubicBezTo>
                <a:cubicBezTo>
                  <a:pt x="8" y="22"/>
                  <a:pt x="22" y="8"/>
                  <a:pt x="39" y="8"/>
                </a:cubicBezTo>
                <a:cubicBezTo>
                  <a:pt x="56" y="8"/>
                  <a:pt x="70" y="22"/>
                  <a:pt x="70" y="39"/>
                </a:cubicBezTo>
                <a:cubicBezTo>
                  <a:pt x="70" y="47"/>
                  <a:pt x="67" y="55"/>
                  <a:pt x="61" y="61"/>
                </a:cubicBezTo>
                <a:cubicBezTo>
                  <a:pt x="56" y="66"/>
                  <a:pt x="51" y="69"/>
                  <a:pt x="44" y="70"/>
                </a:cubicBezTo>
                <a:lnTo>
                  <a:pt x="44" y="67"/>
                </a:lnTo>
                <a:close/>
                <a:moveTo>
                  <a:pt x="27" y="73"/>
                </a:moveTo>
                <a:cubicBezTo>
                  <a:pt x="28" y="72"/>
                  <a:pt x="27" y="70"/>
                  <a:pt x="26" y="70"/>
                </a:cubicBezTo>
                <a:cubicBezTo>
                  <a:pt x="25" y="69"/>
                  <a:pt x="23" y="70"/>
                  <a:pt x="23" y="71"/>
                </a:cubicBezTo>
                <a:cubicBezTo>
                  <a:pt x="22" y="72"/>
                  <a:pt x="23" y="74"/>
                  <a:pt x="24" y="74"/>
                </a:cubicBezTo>
                <a:cubicBezTo>
                  <a:pt x="25" y="75"/>
                  <a:pt x="27" y="74"/>
                  <a:pt x="27" y="73"/>
                </a:cubicBezTo>
                <a:close/>
              </a:path>
            </a:pathLst>
          </a:custGeom>
          <a:solidFill>
            <a:srgbClr val="FF3300"/>
          </a:solidFill>
          <a:ln>
            <a:noFill/>
          </a:ln>
        </p:spPr>
        <p:txBody>
          <a:bodyPr vert="horz" wrap="square" lIns="91436" tIns="45718" rIns="91436" bIns="45718"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136196" name="Picture 4" descr="http://img10.3lian.com/show2014/4/39/31.jpg"/>
          <p:cNvPicPr>
            <a:picLocks noChangeAspect="1" noChangeArrowheads="1"/>
          </p:cNvPicPr>
          <p:nvPr/>
        </p:nvPicPr>
        <p:blipFill>
          <a:blip r:embed="rId4"/>
          <a:srcRect/>
          <a:stretch>
            <a:fillRect/>
          </a:stretch>
        </p:blipFill>
        <p:spPr bwMode="auto">
          <a:xfrm>
            <a:off x="7847465" y="1998070"/>
            <a:ext cx="3618695" cy="2587367"/>
          </a:xfrm>
          <a:prstGeom prst="rect">
            <a:avLst/>
          </a:prstGeom>
          <a:noFill/>
        </p:spPr>
      </p:pic>
      <p:sp>
        <p:nvSpPr>
          <p:cNvPr id="18" name="TextBox 17"/>
          <p:cNvSpPr txBox="1"/>
          <p:nvPr/>
        </p:nvSpPr>
        <p:spPr>
          <a:xfrm>
            <a:off x="530303" y="343135"/>
            <a:ext cx="6340198"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一卡通生态体系的建设价值</a:t>
            </a:r>
            <a:endParaRPr lang="en-US" altLang="en-US" sz="4000" dirty="0">
              <a:solidFill>
                <a:srgbClr val="FF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34821701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15" name="TextBox 14"/>
          <p:cNvSpPr txBox="1"/>
          <p:nvPr/>
        </p:nvSpPr>
        <p:spPr>
          <a:xfrm>
            <a:off x="2053853" y="2532187"/>
            <a:ext cx="9003323" cy="1123382"/>
          </a:xfrm>
          <a:prstGeom prst="rect">
            <a:avLst/>
          </a:prstGeom>
          <a:noFill/>
        </p:spPr>
        <p:txBody>
          <a:bodyPr wrap="square" lIns="91438" tIns="45719" rIns="91438" bIns="45719" rtlCol="0">
            <a:spAutoFit/>
          </a:bodyPr>
          <a:lstStyle/>
          <a:p>
            <a:r>
              <a:rPr lang="zh-CN" altLang="en-US" sz="6700" dirty="0" smtClean="0">
                <a:solidFill>
                  <a:schemeClr val="bg1"/>
                </a:solidFill>
                <a:latin typeface="微软雅黑" pitchFamily="34" charset="-122"/>
                <a:ea typeface="微软雅黑" pitchFamily="34" charset="-122"/>
              </a:rPr>
              <a:t>四、未来建设畅想</a:t>
            </a:r>
            <a:endParaRPr lang="zh-CN" altLang="en-US" sz="6700"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287451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6" name="圆角矩形 5"/>
          <p:cNvSpPr/>
          <p:nvPr/>
        </p:nvSpPr>
        <p:spPr>
          <a:xfrm>
            <a:off x="914411" y="5106574"/>
            <a:ext cx="3249626" cy="675249"/>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itchFamily="34" charset="-122"/>
                <a:ea typeface="微软雅黑" pitchFamily="34" charset="-122"/>
              </a:rPr>
              <a:t>基础平台</a:t>
            </a:r>
            <a:endParaRPr lang="zh-CN" altLang="en-US" sz="2800" dirty="0">
              <a:latin typeface="微软雅黑" pitchFamily="34" charset="-122"/>
              <a:ea typeface="微软雅黑" pitchFamily="34" charset="-122"/>
            </a:endParaRPr>
          </a:p>
        </p:txBody>
      </p:sp>
      <p:sp>
        <p:nvSpPr>
          <p:cNvPr id="7" name="圆角矩形 6"/>
          <p:cNvSpPr/>
          <p:nvPr/>
        </p:nvSpPr>
        <p:spPr>
          <a:xfrm>
            <a:off x="4232040" y="5104230"/>
            <a:ext cx="3249626" cy="675249"/>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itchFamily="34" charset="-122"/>
                <a:ea typeface="微软雅黑" pitchFamily="34" charset="-122"/>
              </a:rPr>
              <a:t>微信端移动平台</a:t>
            </a:r>
            <a:endParaRPr lang="zh-CN" altLang="en-US" sz="2800" dirty="0">
              <a:latin typeface="微软雅黑" pitchFamily="34" charset="-122"/>
              <a:ea typeface="微软雅黑" pitchFamily="34" charset="-122"/>
            </a:endParaRPr>
          </a:p>
        </p:txBody>
      </p:sp>
      <p:sp>
        <p:nvSpPr>
          <p:cNvPr id="9" name="圆角矩形 8"/>
          <p:cNvSpPr/>
          <p:nvPr/>
        </p:nvSpPr>
        <p:spPr>
          <a:xfrm>
            <a:off x="7535599" y="5115953"/>
            <a:ext cx="3249626" cy="675249"/>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itchFamily="34" charset="-122"/>
                <a:ea typeface="微软雅黑" pitchFamily="34" charset="-122"/>
              </a:rPr>
              <a:t>一卡通生态体系</a:t>
            </a:r>
            <a:endParaRPr lang="zh-CN" altLang="en-US" sz="2800" dirty="0">
              <a:latin typeface="微软雅黑" pitchFamily="34" charset="-122"/>
              <a:ea typeface="微软雅黑" pitchFamily="34" charset="-122"/>
            </a:endParaRPr>
          </a:p>
        </p:txBody>
      </p:sp>
      <p:sp>
        <p:nvSpPr>
          <p:cNvPr id="10" name="矩形 9"/>
          <p:cNvSpPr/>
          <p:nvPr/>
        </p:nvSpPr>
        <p:spPr>
          <a:xfrm>
            <a:off x="914373" y="3066757"/>
            <a:ext cx="9734870" cy="1420829"/>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圆角矩形 10"/>
          <p:cNvSpPr/>
          <p:nvPr/>
        </p:nvSpPr>
        <p:spPr>
          <a:xfrm>
            <a:off x="2515784" y="3402039"/>
            <a:ext cx="3249626" cy="67524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itchFamily="34" charset="-122"/>
                <a:ea typeface="微软雅黑" pitchFamily="34" charset="-122"/>
              </a:rPr>
              <a:t>指纹识别</a:t>
            </a:r>
            <a:endParaRPr lang="zh-CN" altLang="en-US" sz="2800" dirty="0">
              <a:latin typeface="微软雅黑" pitchFamily="34" charset="-122"/>
              <a:ea typeface="微软雅黑" pitchFamily="34" charset="-122"/>
            </a:endParaRPr>
          </a:p>
        </p:txBody>
      </p:sp>
      <p:sp>
        <p:nvSpPr>
          <p:cNvPr id="12" name="圆角矩形 11"/>
          <p:cNvSpPr/>
          <p:nvPr/>
        </p:nvSpPr>
        <p:spPr>
          <a:xfrm>
            <a:off x="6187451" y="3402040"/>
            <a:ext cx="3249626" cy="67524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itchFamily="34" charset="-122"/>
                <a:ea typeface="微软雅黑" pitchFamily="34" charset="-122"/>
              </a:rPr>
              <a:t>刷脸识别</a:t>
            </a:r>
            <a:endParaRPr lang="zh-CN" altLang="en-US" sz="2800" dirty="0">
              <a:latin typeface="微软雅黑" pitchFamily="34" charset="-122"/>
              <a:ea typeface="微软雅黑" pitchFamily="34" charset="-122"/>
            </a:endParaRPr>
          </a:p>
        </p:txBody>
      </p:sp>
      <p:sp>
        <p:nvSpPr>
          <p:cNvPr id="13" name="矩形 12"/>
          <p:cNvSpPr/>
          <p:nvPr/>
        </p:nvSpPr>
        <p:spPr>
          <a:xfrm>
            <a:off x="771350" y="4979963"/>
            <a:ext cx="10131111" cy="970671"/>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上箭头 13"/>
          <p:cNvSpPr/>
          <p:nvPr/>
        </p:nvSpPr>
        <p:spPr>
          <a:xfrm>
            <a:off x="5711483" y="4501661"/>
            <a:ext cx="379828" cy="4783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上箭头 14"/>
          <p:cNvSpPr/>
          <p:nvPr/>
        </p:nvSpPr>
        <p:spPr>
          <a:xfrm>
            <a:off x="5779477" y="2557975"/>
            <a:ext cx="379828" cy="4783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48107" y="1024597"/>
            <a:ext cx="5289453" cy="1420829"/>
          </a:xfrm>
          <a:prstGeom prst="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itchFamily="34" charset="-122"/>
                <a:ea typeface="微软雅黑" pitchFamily="34" charset="-122"/>
              </a:rPr>
              <a:t>无卡化</a:t>
            </a:r>
            <a:endParaRPr lang="en-US" altLang="zh-CN" sz="2800" b="1" dirty="0" smtClean="0">
              <a:latin typeface="微软雅黑" pitchFamily="34" charset="-122"/>
              <a:ea typeface="微软雅黑" pitchFamily="34" charset="-122"/>
            </a:endParaRPr>
          </a:p>
          <a:p>
            <a:pPr algn="ctr"/>
            <a:r>
              <a:rPr lang="zh-CN" altLang="en-US" sz="2800" b="1" dirty="0" smtClean="0">
                <a:latin typeface="微软雅黑" pitchFamily="34" charset="-122"/>
                <a:ea typeface="微软雅黑" pitchFamily="34" charset="-122"/>
              </a:rPr>
              <a:t>智能化</a:t>
            </a:r>
            <a:endParaRPr lang="en-US" altLang="zh-CN" sz="2800" b="1" dirty="0" smtClean="0">
              <a:latin typeface="微软雅黑" pitchFamily="34" charset="-122"/>
              <a:ea typeface="微软雅黑" pitchFamily="34" charset="-122"/>
            </a:endParaRPr>
          </a:p>
          <a:p>
            <a:pPr algn="ctr"/>
            <a:r>
              <a:rPr lang="zh-CN" altLang="en-US" sz="2800" b="1" dirty="0" smtClean="0">
                <a:latin typeface="微软雅黑" pitchFamily="34" charset="-122"/>
                <a:ea typeface="微软雅黑" pitchFamily="34" charset="-122"/>
              </a:rPr>
              <a:t>便捷化</a:t>
            </a:r>
            <a:endParaRPr lang="zh-CN" altLang="en-US" sz="2800" b="1" dirty="0">
              <a:latin typeface="微软雅黑" pitchFamily="34" charset="-122"/>
              <a:ea typeface="微软雅黑" pitchFamily="34" charset="-122"/>
            </a:endParaRPr>
          </a:p>
        </p:txBody>
      </p:sp>
    </p:spTree>
    <p:extLst>
      <p:ext uri="{BB962C8B-B14F-4D97-AF65-F5344CB8AC3E}">
        <p14:creationId xmlns="" xmlns:p14="http://schemas.microsoft.com/office/powerpoint/2010/main" val="15352985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87" name="TextBox 86"/>
          <p:cNvSpPr txBox="1"/>
          <p:nvPr/>
        </p:nvSpPr>
        <p:spPr>
          <a:xfrm>
            <a:off x="3910819" y="1659981"/>
            <a:ext cx="7554350" cy="2862322"/>
          </a:xfrm>
          <a:prstGeom prst="rect">
            <a:avLst/>
          </a:prstGeom>
          <a:noFill/>
        </p:spPr>
        <p:txBody>
          <a:bodyPr wrap="square" rtlCol="0">
            <a:spAutoFit/>
          </a:bodyPr>
          <a:lstStyle/>
          <a:p>
            <a:pPr>
              <a:lnSpc>
                <a:spcPct val="200000"/>
              </a:lnSpc>
            </a:pPr>
            <a:r>
              <a:rPr lang="zh-CN" altLang="en-US" sz="2400" b="1" dirty="0" smtClean="0">
                <a:solidFill>
                  <a:srgbClr val="FF3300"/>
                </a:solidFill>
                <a:latin typeface="微软雅黑" pitchFamily="34" charset="-122"/>
                <a:ea typeface="微软雅黑" pitchFamily="34" charset="-122"/>
              </a:rPr>
              <a:t>个人信息：</a:t>
            </a:r>
            <a:r>
              <a:rPr lang="zh-CN" altLang="en-US" sz="1800" dirty="0" smtClean="0">
                <a:solidFill>
                  <a:schemeClr val="bg1">
                    <a:lumMod val="95000"/>
                  </a:schemeClr>
                </a:solidFill>
                <a:latin typeface="微软雅黑" pitchFamily="34" charset="-122"/>
                <a:ea typeface="微软雅黑" pitchFamily="34" charset="-122"/>
              </a:rPr>
              <a:t>将姓名、电话等个人保存在对应的指纹或脸部信息中，终端机具将读取到具体用户的详细信息；</a:t>
            </a:r>
            <a:endParaRPr lang="en-US" altLang="zh-CN" sz="1800" dirty="0" smtClean="0">
              <a:solidFill>
                <a:schemeClr val="bg1">
                  <a:lumMod val="95000"/>
                </a:schemeClr>
              </a:solidFill>
              <a:latin typeface="微软雅黑" pitchFamily="34" charset="-122"/>
              <a:ea typeface="微软雅黑" pitchFamily="34" charset="-122"/>
            </a:endParaRPr>
          </a:p>
          <a:p>
            <a:pPr>
              <a:lnSpc>
                <a:spcPct val="200000"/>
              </a:lnSpc>
            </a:pPr>
            <a:r>
              <a:rPr lang="zh-CN" altLang="en-US" sz="2400" b="1" dirty="0" smtClean="0">
                <a:solidFill>
                  <a:srgbClr val="FF3300"/>
                </a:solidFill>
                <a:latin typeface="微软雅黑" pitchFamily="34" charset="-122"/>
                <a:ea typeface="微软雅黑" pitchFamily="34" charset="-122"/>
              </a:rPr>
              <a:t>指纹或刷脸即支付方式：</a:t>
            </a:r>
            <a:r>
              <a:rPr lang="zh-CN" altLang="en-US" sz="1800" dirty="0" smtClean="0">
                <a:solidFill>
                  <a:schemeClr val="bg1">
                    <a:lumMod val="95000"/>
                  </a:schemeClr>
                </a:solidFill>
                <a:latin typeface="微软雅黑" pitchFamily="34" charset="-122"/>
                <a:ea typeface="微软雅黑" pitchFamily="34" charset="-122"/>
              </a:rPr>
              <a:t>线下消费读取指纹即可完成支付；</a:t>
            </a:r>
            <a:endParaRPr lang="en-US" altLang="zh-CN" sz="1800" dirty="0" smtClean="0">
              <a:solidFill>
                <a:schemeClr val="bg1">
                  <a:lumMod val="95000"/>
                </a:schemeClr>
              </a:solidFill>
              <a:latin typeface="微软雅黑" pitchFamily="34" charset="-122"/>
              <a:ea typeface="微软雅黑" pitchFamily="34" charset="-122"/>
            </a:endParaRPr>
          </a:p>
          <a:p>
            <a:pPr>
              <a:lnSpc>
                <a:spcPct val="200000"/>
              </a:lnSpc>
            </a:pPr>
            <a:r>
              <a:rPr lang="zh-CN" altLang="en-US" sz="2400" b="1" dirty="0" smtClean="0">
                <a:solidFill>
                  <a:srgbClr val="FF3300"/>
                </a:solidFill>
                <a:latin typeface="微软雅黑" pitchFamily="34" charset="-122"/>
                <a:ea typeface="微软雅黑" pitchFamily="34" charset="-122"/>
              </a:rPr>
              <a:t>满足多种支付场景：</a:t>
            </a:r>
            <a:r>
              <a:rPr lang="zh-CN" altLang="en-US" sz="1800" dirty="0" smtClean="0">
                <a:solidFill>
                  <a:schemeClr val="bg1">
                    <a:lumMod val="95000"/>
                  </a:schemeClr>
                </a:solidFill>
                <a:latin typeface="微软雅黑" pitchFamily="34" charset="-122"/>
                <a:ea typeface="微软雅黑" pitchFamily="34" charset="-122"/>
              </a:rPr>
              <a:t>指纹及刷脸识别技术将满足线下多种消费场景。</a:t>
            </a:r>
            <a:endParaRPr lang="zh-CN" altLang="en-US" sz="1800" dirty="0">
              <a:solidFill>
                <a:schemeClr val="bg1">
                  <a:lumMod val="95000"/>
                </a:schemeClr>
              </a:solidFill>
              <a:latin typeface="微软雅黑" pitchFamily="34" charset="-122"/>
              <a:ea typeface="微软雅黑" pitchFamily="34" charset="-122"/>
            </a:endParaRPr>
          </a:p>
        </p:txBody>
      </p:sp>
      <p:sp>
        <p:nvSpPr>
          <p:cNvPr id="6" name="圆角矩形 5"/>
          <p:cNvSpPr/>
          <p:nvPr/>
        </p:nvSpPr>
        <p:spPr>
          <a:xfrm>
            <a:off x="717453" y="1786597"/>
            <a:ext cx="2883877" cy="3798277"/>
          </a:xfrm>
          <a:prstGeom prst="roundRect">
            <a:avLst/>
          </a:prstGeom>
          <a:noFill/>
          <a:ln>
            <a:solidFill>
              <a:schemeClr val="bg1">
                <a:lumMod val="9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600" dirty="0" smtClean="0">
                <a:solidFill>
                  <a:schemeClr val="bg1">
                    <a:lumMod val="95000"/>
                  </a:schemeClr>
                </a:solidFill>
                <a:latin typeface="微软雅黑" pitchFamily="34" charset="-122"/>
                <a:ea typeface="微软雅黑" pitchFamily="34" charset="-122"/>
              </a:rPr>
              <a:t>指纹识别</a:t>
            </a:r>
            <a:endParaRPr lang="en-US" altLang="zh-CN" sz="3600" dirty="0" smtClean="0">
              <a:solidFill>
                <a:schemeClr val="bg1">
                  <a:lumMod val="95000"/>
                </a:schemeClr>
              </a:solidFill>
              <a:latin typeface="微软雅黑" pitchFamily="34" charset="-122"/>
              <a:ea typeface="微软雅黑" pitchFamily="34" charset="-122"/>
            </a:endParaRPr>
          </a:p>
          <a:p>
            <a:pPr algn="ctr">
              <a:lnSpc>
                <a:spcPct val="150000"/>
              </a:lnSpc>
            </a:pPr>
            <a:r>
              <a:rPr lang="zh-CN" altLang="en-US" sz="3600" dirty="0" smtClean="0">
                <a:solidFill>
                  <a:schemeClr val="bg1">
                    <a:lumMod val="95000"/>
                  </a:schemeClr>
                </a:solidFill>
                <a:latin typeface="微软雅黑" pitchFamily="34" charset="-122"/>
                <a:ea typeface="微软雅黑" pitchFamily="34" charset="-122"/>
              </a:rPr>
              <a:t>刷脸识别</a:t>
            </a:r>
            <a:endParaRPr lang="zh-CN" altLang="en-US" sz="3600" dirty="0">
              <a:solidFill>
                <a:schemeClr val="bg1">
                  <a:lumMod val="95000"/>
                </a:schemeClr>
              </a:solidFill>
              <a:latin typeface="微软雅黑" pitchFamily="34" charset="-122"/>
              <a:ea typeface="微软雅黑" pitchFamily="34" charset="-122"/>
            </a:endParaRPr>
          </a:p>
        </p:txBody>
      </p:sp>
      <p:sp>
        <p:nvSpPr>
          <p:cNvPr id="7" name="TextBox 6"/>
          <p:cNvSpPr txBox="1"/>
          <p:nvPr/>
        </p:nvSpPr>
        <p:spPr>
          <a:xfrm>
            <a:off x="3910816" y="4670471"/>
            <a:ext cx="6499274" cy="830997"/>
          </a:xfrm>
          <a:prstGeom prst="rect">
            <a:avLst/>
          </a:prstGeom>
          <a:noFill/>
        </p:spPr>
        <p:txBody>
          <a:bodyPr wrap="square" rtlCol="0">
            <a:spAutoFit/>
          </a:bodyPr>
          <a:lstStyle/>
          <a:p>
            <a:r>
              <a:rPr lang="zh-CN" altLang="en-US" sz="2400" b="1" dirty="0" smtClean="0">
                <a:solidFill>
                  <a:srgbClr val="FF3300"/>
                </a:solidFill>
                <a:latin typeface="微软雅黑" pitchFamily="34" charset="-122"/>
                <a:ea typeface="微软雅黑" pitchFamily="34" charset="-122"/>
              </a:rPr>
              <a:t>不需要预付费，用户读取指纹或刷脸消费时</a:t>
            </a:r>
            <a:endParaRPr lang="en-US" altLang="zh-CN" sz="2400" b="1" dirty="0" smtClean="0">
              <a:solidFill>
                <a:srgbClr val="FF3300"/>
              </a:solidFill>
              <a:latin typeface="微软雅黑" pitchFamily="34" charset="-122"/>
              <a:ea typeface="微软雅黑" pitchFamily="34" charset="-122"/>
            </a:endParaRPr>
          </a:p>
          <a:p>
            <a:r>
              <a:rPr lang="zh-CN" altLang="en-US" sz="2400" b="1" dirty="0" smtClean="0">
                <a:solidFill>
                  <a:srgbClr val="FF3300"/>
                </a:solidFill>
                <a:latin typeface="微软雅黑" pitchFamily="34" charset="-122"/>
                <a:ea typeface="微软雅黑" pitchFamily="34" charset="-122"/>
              </a:rPr>
              <a:t>费用直接通过微信进行支付</a:t>
            </a:r>
            <a:endParaRPr lang="en-US" altLang="zh-CN" sz="2400" b="1" dirty="0" smtClean="0">
              <a:solidFill>
                <a:srgbClr val="FF3300"/>
              </a:solidFill>
              <a:latin typeface="微软雅黑" pitchFamily="34" charset="-122"/>
              <a:ea typeface="微软雅黑" pitchFamily="34" charset="-122"/>
            </a:endParaRPr>
          </a:p>
        </p:txBody>
      </p:sp>
      <p:sp>
        <p:nvSpPr>
          <p:cNvPr id="8" name="TextBox 7"/>
          <p:cNvSpPr txBox="1"/>
          <p:nvPr/>
        </p:nvSpPr>
        <p:spPr>
          <a:xfrm>
            <a:off x="530303" y="343135"/>
            <a:ext cx="9417963"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未来建设功能畅想：指纹识别、刷脸识别</a:t>
            </a:r>
            <a:endParaRPr lang="en-US" altLang="en-US" sz="4000" dirty="0">
              <a:solidFill>
                <a:srgbClr val="FF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15352985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6408" y="2540026"/>
            <a:ext cx="5699189" cy="769441"/>
          </a:xfrm>
          <a:prstGeom prst="rect">
            <a:avLst/>
          </a:prstGeom>
          <a:noFill/>
        </p:spPr>
        <p:txBody>
          <a:bodyPr wrap="none" lIns="91436" tIns="45718" rIns="91436" bIns="45718" rtlCol="0">
            <a:spAutoFit/>
          </a:bodyPr>
          <a:lstStyle/>
          <a:p>
            <a:r>
              <a:rPr lang="id-ID" sz="4400" b="1" dirty="0" smtClean="0">
                <a:solidFill>
                  <a:schemeClr val="bg1"/>
                </a:solidFill>
              </a:rPr>
              <a:t>THANKS FOR WATCH !!!</a:t>
            </a:r>
            <a:endParaRPr lang="id-ID" sz="4400" b="1" dirty="0">
              <a:solidFill>
                <a:schemeClr val="bg1"/>
              </a:solidFill>
            </a:endParaRPr>
          </a:p>
        </p:txBody>
      </p:sp>
      <p:pic>
        <p:nvPicPr>
          <p:cNvPr id="22" name="图片 21"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42367" y="3391007"/>
            <a:ext cx="4124095" cy="976876"/>
          </a:xfrm>
          <a:prstGeom prst="rect">
            <a:avLst/>
          </a:prstGeom>
        </p:spPr>
      </p:pic>
    </p:spTree>
    <p:extLst>
      <p:ext uri="{BB962C8B-B14F-4D97-AF65-F5344CB8AC3E}">
        <p14:creationId xmlns="" xmlns:p14="http://schemas.microsoft.com/office/powerpoint/2010/main" val="20852696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7053" y="680759"/>
            <a:ext cx="6647975" cy="523220"/>
          </a:xfrm>
          <a:prstGeom prst="rect">
            <a:avLst/>
          </a:prstGeom>
          <a:noFill/>
        </p:spPr>
        <p:txBody>
          <a:bodyPr wrap="none" lIns="91436" tIns="45718" rIns="91436" bIns="45718" rtlCol="0">
            <a:spAutoFit/>
          </a:bodyPr>
          <a:lstStyle/>
          <a:p>
            <a:pPr algn="ctr"/>
            <a:r>
              <a:rPr lang="zh-CN" altLang="en-US" sz="2800" dirty="0" smtClean="0">
                <a:solidFill>
                  <a:schemeClr val="bg1"/>
                </a:solidFill>
                <a:latin typeface="微软雅黑" pitchFamily="34" charset="-122"/>
                <a:ea typeface="微软雅黑" pitchFamily="34" charset="-122"/>
              </a:rPr>
              <a:t>城市一卡通为漳州开发区市民带来的好处</a:t>
            </a:r>
            <a:endParaRPr lang="en-US" sz="2800" dirty="0">
              <a:solidFill>
                <a:schemeClr val="bg1"/>
              </a:solidFill>
              <a:latin typeface="微软雅黑" pitchFamily="34" charset="-122"/>
              <a:ea typeface="微软雅黑" pitchFamily="34" charset="-122"/>
            </a:endParaRPr>
          </a:p>
        </p:txBody>
      </p:sp>
      <p:pic>
        <p:nvPicPr>
          <p:cNvPr id="18" name="图片 17"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grpSp>
        <p:nvGrpSpPr>
          <p:cNvPr id="12" name="Group 61"/>
          <p:cNvGrpSpPr/>
          <p:nvPr/>
        </p:nvGrpSpPr>
        <p:grpSpPr>
          <a:xfrm rot="16200000">
            <a:off x="2809062" y="3888809"/>
            <a:ext cx="840277" cy="560155"/>
            <a:chOff x="3200400" y="1234012"/>
            <a:chExt cx="1371600" cy="728138"/>
          </a:xfrm>
        </p:grpSpPr>
        <p:sp>
          <p:nvSpPr>
            <p:cNvPr id="13" name="Round Single Corner Rectangle 58"/>
            <p:cNvSpPr/>
            <p:nvPr/>
          </p:nvSpPr>
          <p:spPr>
            <a:xfrm>
              <a:off x="4114800" y="1234012"/>
              <a:ext cx="457200" cy="728138"/>
            </a:xfrm>
            <a:prstGeom prst="round1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ectangle 59"/>
            <p:cNvSpPr/>
            <p:nvPr/>
          </p:nvSpPr>
          <p:spPr>
            <a:xfrm>
              <a:off x="3657600" y="1234012"/>
              <a:ext cx="457200" cy="728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ound Single Corner Rectangle 60"/>
            <p:cNvSpPr/>
            <p:nvPr/>
          </p:nvSpPr>
          <p:spPr>
            <a:xfrm flipH="1">
              <a:off x="3200400" y="1234012"/>
              <a:ext cx="457200" cy="728138"/>
            </a:xfrm>
            <a:prstGeom prst="round1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62"/>
          <p:cNvGrpSpPr/>
          <p:nvPr/>
        </p:nvGrpSpPr>
        <p:grpSpPr>
          <a:xfrm rot="16200000">
            <a:off x="3945231" y="3888809"/>
            <a:ext cx="840277" cy="560155"/>
            <a:chOff x="3200400" y="1234012"/>
            <a:chExt cx="1371600" cy="728138"/>
          </a:xfrm>
        </p:grpSpPr>
        <p:sp>
          <p:nvSpPr>
            <p:cNvPr id="17" name="Round Single Corner Rectangle 63"/>
            <p:cNvSpPr/>
            <p:nvPr/>
          </p:nvSpPr>
          <p:spPr>
            <a:xfrm>
              <a:off x="4114800" y="1234012"/>
              <a:ext cx="457200" cy="72813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ectangle 65"/>
            <p:cNvSpPr/>
            <p:nvPr/>
          </p:nvSpPr>
          <p:spPr>
            <a:xfrm>
              <a:off x="3657600" y="1234012"/>
              <a:ext cx="457200" cy="7281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Round Single Corner Rectangle 73"/>
            <p:cNvSpPr/>
            <p:nvPr/>
          </p:nvSpPr>
          <p:spPr>
            <a:xfrm flipH="1">
              <a:off x="3200400" y="1234012"/>
              <a:ext cx="457200" cy="7281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Group 74"/>
          <p:cNvGrpSpPr/>
          <p:nvPr/>
        </p:nvGrpSpPr>
        <p:grpSpPr>
          <a:xfrm rot="16200000">
            <a:off x="5081400" y="3888808"/>
            <a:ext cx="840277" cy="560155"/>
            <a:chOff x="3200400" y="1234012"/>
            <a:chExt cx="1371600" cy="728138"/>
          </a:xfrm>
        </p:grpSpPr>
        <p:sp>
          <p:nvSpPr>
            <p:cNvPr id="22" name="Round Single Corner Rectangle 63"/>
            <p:cNvSpPr/>
            <p:nvPr/>
          </p:nvSpPr>
          <p:spPr>
            <a:xfrm>
              <a:off x="4114800" y="1234012"/>
              <a:ext cx="457200" cy="72813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Rectangle 76"/>
            <p:cNvSpPr/>
            <p:nvPr/>
          </p:nvSpPr>
          <p:spPr>
            <a:xfrm>
              <a:off x="3657600" y="1234012"/>
              <a:ext cx="457200" cy="728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ound Single Corner Rectangle 73"/>
            <p:cNvSpPr/>
            <p:nvPr/>
          </p:nvSpPr>
          <p:spPr>
            <a:xfrm flipH="1">
              <a:off x="3200400" y="1234012"/>
              <a:ext cx="457200" cy="72813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0" name="Group 100"/>
          <p:cNvGrpSpPr/>
          <p:nvPr/>
        </p:nvGrpSpPr>
        <p:grpSpPr>
          <a:xfrm rot="16200000">
            <a:off x="8843466" y="3537774"/>
            <a:ext cx="842885" cy="1264833"/>
            <a:chOff x="4257815" y="3604273"/>
            <a:chExt cx="632164" cy="948677"/>
          </a:xfrm>
        </p:grpSpPr>
        <p:grpSp>
          <p:nvGrpSpPr>
            <p:cNvPr id="31" name="Group 96"/>
            <p:cNvGrpSpPr/>
            <p:nvPr/>
          </p:nvGrpSpPr>
          <p:grpSpPr>
            <a:xfrm>
              <a:off x="4257815" y="3905805"/>
              <a:ext cx="632164" cy="647145"/>
              <a:chOff x="4107979" y="4055348"/>
              <a:chExt cx="966386" cy="788823"/>
            </a:xfrm>
          </p:grpSpPr>
          <p:sp>
            <p:nvSpPr>
              <p:cNvPr id="36" name="Isosceles Triangle 36"/>
              <p:cNvSpPr/>
              <p:nvPr/>
            </p:nvSpPr>
            <p:spPr bwMode="auto">
              <a:xfrm rot="10800000">
                <a:off x="4107979" y="4055348"/>
                <a:ext cx="966386" cy="785648"/>
              </a:xfrm>
              <a:prstGeom prst="triangle">
                <a:avLst/>
              </a:prstGeom>
              <a:gradFill>
                <a:gsLst>
                  <a:gs pos="0">
                    <a:schemeClr val="tx1">
                      <a:lumMod val="50000"/>
                      <a:lumOff val="50000"/>
                    </a:schemeClr>
                  </a:gs>
                  <a:gs pos="50000">
                    <a:schemeClr val="bg1">
                      <a:lumMod val="85000"/>
                    </a:schemeClr>
                  </a:gs>
                </a:gsLst>
                <a:lin ang="0" scaled="0"/>
              </a:gradFill>
              <a:ln w="9525">
                <a:noFill/>
                <a:round/>
                <a:headEnd/>
                <a:tailEnd/>
              </a:ln>
            </p:spPr>
            <p:txBody>
              <a:bodyPr vert="horz" wrap="square" lIns="128580" tIns="64290" rIns="128580" bIns="64290" numCol="1" rtlCol="0" anchor="t" anchorCtr="0" compatLnSpc="1">
                <a:prstTxWarp prst="textNoShape">
                  <a:avLst/>
                </a:prstTxWarp>
              </a:bodyP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Isosceles Triangle 37"/>
              <p:cNvSpPr/>
              <p:nvPr/>
            </p:nvSpPr>
            <p:spPr bwMode="auto">
              <a:xfrm rot="10800000">
                <a:off x="4472566" y="4640971"/>
                <a:ext cx="237212" cy="203200"/>
              </a:xfrm>
              <a:prstGeom prst="triangle">
                <a:avLst/>
              </a:prstGeom>
              <a:solidFill>
                <a:schemeClr val="tx1">
                  <a:lumMod val="90000"/>
                  <a:lumOff val="10000"/>
                </a:schemeClr>
              </a:solidFill>
              <a:ln w="9525">
                <a:noFill/>
                <a:round/>
                <a:headEnd/>
                <a:tailEnd/>
              </a:ln>
            </p:spPr>
            <p:txBody>
              <a:bodyPr vert="horz" wrap="square" lIns="128580" tIns="64290" rIns="128580" bIns="64290" numCol="1" rtlCol="0" anchor="t" anchorCtr="0" compatLnSpc="1">
                <a:prstTxWarp prst="textNoShape">
                  <a:avLst/>
                </a:prstTxWarp>
              </a:bodyP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2" name="Group 96"/>
            <p:cNvGrpSpPr/>
            <p:nvPr/>
          </p:nvGrpSpPr>
          <p:grpSpPr>
            <a:xfrm>
              <a:off x="4259768" y="3604285"/>
              <a:ext cx="630207" cy="416795"/>
              <a:chOff x="2514600" y="3103313"/>
              <a:chExt cx="914400" cy="604745"/>
            </a:xfrm>
          </p:grpSpPr>
          <p:sp>
            <p:nvSpPr>
              <p:cNvPr id="33" name="Pentagon 93"/>
              <p:cNvSpPr/>
              <p:nvPr/>
            </p:nvSpPr>
            <p:spPr>
              <a:xfrm rot="5400000">
                <a:off x="2364628" y="3253285"/>
                <a:ext cx="604743" cy="3048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Pentagon 94"/>
              <p:cNvSpPr/>
              <p:nvPr/>
            </p:nvSpPr>
            <p:spPr>
              <a:xfrm rot="5400000">
                <a:off x="2669428" y="3253286"/>
                <a:ext cx="604743" cy="3048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Pentagon 95"/>
              <p:cNvSpPr/>
              <p:nvPr/>
            </p:nvSpPr>
            <p:spPr>
              <a:xfrm rot="5400000">
                <a:off x="2974228" y="3253287"/>
                <a:ext cx="604743" cy="304800"/>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38" name="Group 120"/>
          <p:cNvGrpSpPr/>
          <p:nvPr/>
        </p:nvGrpSpPr>
        <p:grpSpPr>
          <a:xfrm rot="16200000" flipH="1">
            <a:off x="3974504" y="4432827"/>
            <a:ext cx="1936533" cy="557383"/>
            <a:chOff x="4889980" y="1620289"/>
            <a:chExt cx="1452400" cy="418060"/>
          </a:xfrm>
        </p:grpSpPr>
        <p:sp>
          <p:nvSpPr>
            <p:cNvPr id="39" name="Arc 121"/>
            <p:cNvSpPr/>
            <p:nvPr/>
          </p:nvSpPr>
          <p:spPr>
            <a:xfrm>
              <a:off x="5925370" y="1621338"/>
              <a:ext cx="417010" cy="417011"/>
            </a:xfrm>
            <a:prstGeom prst="arc">
              <a:avLst>
                <a:gd name="adj1" fmla="val 16003896"/>
                <a:gd name="adj2" fmla="val 5453928"/>
              </a:avLst>
            </a:prstGeom>
            <a:ln w="28575">
              <a:solidFill>
                <a:schemeClr val="accent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0" name="Straight Connector 122"/>
            <p:cNvCxnSpPr/>
            <p:nvPr/>
          </p:nvCxnSpPr>
          <p:spPr>
            <a:xfrm flipH="1" flipV="1">
              <a:off x="4889980" y="1620289"/>
              <a:ext cx="1236500" cy="13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123"/>
            <p:cNvCxnSpPr/>
            <p:nvPr/>
          </p:nvCxnSpPr>
          <p:spPr>
            <a:xfrm flipH="1">
              <a:off x="4889980" y="2038323"/>
              <a:ext cx="1236500" cy="2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3" name="Group 74"/>
          <p:cNvGrpSpPr/>
          <p:nvPr/>
        </p:nvGrpSpPr>
        <p:grpSpPr>
          <a:xfrm rot="16200000">
            <a:off x="6187076" y="3888808"/>
            <a:ext cx="840277" cy="560155"/>
            <a:chOff x="3200400" y="1234012"/>
            <a:chExt cx="1371600" cy="728138"/>
          </a:xfrm>
        </p:grpSpPr>
        <p:sp>
          <p:nvSpPr>
            <p:cNvPr id="45" name="Round Single Corner Rectangle 63"/>
            <p:cNvSpPr/>
            <p:nvPr/>
          </p:nvSpPr>
          <p:spPr>
            <a:xfrm>
              <a:off x="4114800" y="1234012"/>
              <a:ext cx="457200" cy="72813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Rectangle 70"/>
            <p:cNvSpPr/>
            <p:nvPr/>
          </p:nvSpPr>
          <p:spPr>
            <a:xfrm>
              <a:off x="3657600" y="1234012"/>
              <a:ext cx="457200" cy="7281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Round Single Corner Rectangle 73"/>
            <p:cNvSpPr/>
            <p:nvPr/>
          </p:nvSpPr>
          <p:spPr>
            <a:xfrm flipH="1">
              <a:off x="3200400" y="1234012"/>
              <a:ext cx="457200" cy="7281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8" name="Group 74"/>
          <p:cNvGrpSpPr/>
          <p:nvPr/>
        </p:nvGrpSpPr>
        <p:grpSpPr>
          <a:xfrm rot="16200000">
            <a:off x="7335931" y="3888809"/>
            <a:ext cx="840277" cy="560155"/>
            <a:chOff x="3200400" y="1234012"/>
            <a:chExt cx="1371600" cy="728138"/>
          </a:xfrm>
        </p:grpSpPr>
        <p:sp>
          <p:nvSpPr>
            <p:cNvPr id="49" name="Round Single Corner Rectangle 63"/>
            <p:cNvSpPr/>
            <p:nvPr/>
          </p:nvSpPr>
          <p:spPr>
            <a:xfrm>
              <a:off x="4114800" y="1234012"/>
              <a:ext cx="457200" cy="7281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Rectangle 78"/>
            <p:cNvSpPr/>
            <p:nvPr/>
          </p:nvSpPr>
          <p:spPr>
            <a:xfrm>
              <a:off x="3657600" y="1234012"/>
              <a:ext cx="457200" cy="7281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Round Single Corner Rectangle 73"/>
            <p:cNvSpPr/>
            <p:nvPr/>
          </p:nvSpPr>
          <p:spPr>
            <a:xfrm flipH="1">
              <a:off x="3200400" y="1234012"/>
              <a:ext cx="457200" cy="72813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2" name="Group 120"/>
          <p:cNvGrpSpPr/>
          <p:nvPr/>
        </p:nvGrpSpPr>
        <p:grpSpPr>
          <a:xfrm rot="5400000" flipH="1" flipV="1">
            <a:off x="5092040" y="3331263"/>
            <a:ext cx="1936533" cy="557383"/>
            <a:chOff x="4889980" y="1620289"/>
            <a:chExt cx="1452400" cy="418060"/>
          </a:xfrm>
        </p:grpSpPr>
        <p:sp>
          <p:nvSpPr>
            <p:cNvPr id="53" name="Arc 81"/>
            <p:cNvSpPr/>
            <p:nvPr/>
          </p:nvSpPr>
          <p:spPr>
            <a:xfrm>
              <a:off x="5925370" y="1621338"/>
              <a:ext cx="417010" cy="417011"/>
            </a:xfrm>
            <a:prstGeom prst="arc">
              <a:avLst>
                <a:gd name="adj1" fmla="val 16003896"/>
                <a:gd name="adj2" fmla="val 5453928"/>
              </a:avLst>
            </a:prstGeom>
            <a:ln w="28575">
              <a:solidFill>
                <a:schemeClr val="accent3"/>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4" name="Straight Connector 82"/>
            <p:cNvCxnSpPr/>
            <p:nvPr/>
          </p:nvCxnSpPr>
          <p:spPr>
            <a:xfrm flipH="1" flipV="1">
              <a:off x="4889980" y="1620289"/>
              <a:ext cx="1236500" cy="138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Straight Connector 83"/>
            <p:cNvCxnSpPr/>
            <p:nvPr/>
          </p:nvCxnSpPr>
          <p:spPr>
            <a:xfrm flipH="1">
              <a:off x="4889980" y="2038323"/>
              <a:ext cx="1236500" cy="2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56" name="Group 120"/>
          <p:cNvGrpSpPr/>
          <p:nvPr/>
        </p:nvGrpSpPr>
        <p:grpSpPr>
          <a:xfrm rot="16200000" flipH="1">
            <a:off x="6214650" y="4432827"/>
            <a:ext cx="1936533" cy="557383"/>
            <a:chOff x="4889980" y="1620289"/>
            <a:chExt cx="1452400" cy="418060"/>
          </a:xfrm>
        </p:grpSpPr>
        <p:sp>
          <p:nvSpPr>
            <p:cNvPr id="57" name="Arc 85"/>
            <p:cNvSpPr/>
            <p:nvPr/>
          </p:nvSpPr>
          <p:spPr>
            <a:xfrm>
              <a:off x="5925370" y="1621338"/>
              <a:ext cx="417010" cy="417011"/>
            </a:xfrm>
            <a:prstGeom prst="arc">
              <a:avLst>
                <a:gd name="adj1" fmla="val 16003896"/>
                <a:gd name="adj2" fmla="val 5453928"/>
              </a:avLst>
            </a:prstGeom>
            <a:ln w="28575">
              <a:solidFill>
                <a:schemeClr val="accent4"/>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8" name="Straight Connector 86"/>
            <p:cNvCxnSpPr/>
            <p:nvPr/>
          </p:nvCxnSpPr>
          <p:spPr>
            <a:xfrm flipH="1" flipV="1">
              <a:off x="4889980" y="1620289"/>
              <a:ext cx="1236500" cy="1389"/>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9" name="Straight Connector 87"/>
            <p:cNvCxnSpPr/>
            <p:nvPr/>
          </p:nvCxnSpPr>
          <p:spPr>
            <a:xfrm flipH="1">
              <a:off x="4889980" y="2038323"/>
              <a:ext cx="1236500" cy="26"/>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60" name="Group 120"/>
          <p:cNvGrpSpPr/>
          <p:nvPr/>
        </p:nvGrpSpPr>
        <p:grpSpPr>
          <a:xfrm rot="5400000" flipH="1" flipV="1">
            <a:off x="7363506" y="3331263"/>
            <a:ext cx="1936533" cy="557383"/>
            <a:chOff x="4889980" y="1620289"/>
            <a:chExt cx="1452400" cy="418060"/>
          </a:xfrm>
        </p:grpSpPr>
        <p:sp>
          <p:nvSpPr>
            <p:cNvPr id="61" name="Arc 89"/>
            <p:cNvSpPr/>
            <p:nvPr/>
          </p:nvSpPr>
          <p:spPr>
            <a:xfrm>
              <a:off x="5925370" y="1621338"/>
              <a:ext cx="417010" cy="417011"/>
            </a:xfrm>
            <a:prstGeom prst="arc">
              <a:avLst>
                <a:gd name="adj1" fmla="val 16003896"/>
                <a:gd name="adj2" fmla="val 5453928"/>
              </a:avLst>
            </a:prstGeom>
            <a:ln w="28575">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62" name="Straight Connector 90"/>
            <p:cNvCxnSpPr/>
            <p:nvPr/>
          </p:nvCxnSpPr>
          <p:spPr>
            <a:xfrm flipH="1" flipV="1">
              <a:off x="4889980" y="1620289"/>
              <a:ext cx="1236500" cy="138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 name="Straight Connector 91"/>
            <p:cNvCxnSpPr/>
            <p:nvPr/>
          </p:nvCxnSpPr>
          <p:spPr>
            <a:xfrm flipH="1">
              <a:off x="4889980" y="2038323"/>
              <a:ext cx="1236500" cy="2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64" name="Group 120"/>
          <p:cNvGrpSpPr/>
          <p:nvPr/>
        </p:nvGrpSpPr>
        <p:grpSpPr>
          <a:xfrm rot="5400000" flipH="1" flipV="1">
            <a:off x="2819702" y="3331263"/>
            <a:ext cx="1936533" cy="557383"/>
            <a:chOff x="4889980" y="1620289"/>
            <a:chExt cx="1452400" cy="418060"/>
          </a:xfrm>
        </p:grpSpPr>
        <p:sp>
          <p:nvSpPr>
            <p:cNvPr id="65" name="Arc 96"/>
            <p:cNvSpPr/>
            <p:nvPr/>
          </p:nvSpPr>
          <p:spPr>
            <a:xfrm>
              <a:off x="5925370" y="1621338"/>
              <a:ext cx="417010" cy="417011"/>
            </a:xfrm>
            <a:prstGeom prst="arc">
              <a:avLst>
                <a:gd name="adj1" fmla="val 16003896"/>
                <a:gd name="adj2" fmla="val 5453928"/>
              </a:avLst>
            </a:prstGeom>
            <a:ln w="28575">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66" name="Straight Connector 97"/>
            <p:cNvCxnSpPr/>
            <p:nvPr/>
          </p:nvCxnSpPr>
          <p:spPr>
            <a:xfrm flipH="1" flipV="1">
              <a:off x="4889980" y="1620289"/>
              <a:ext cx="1236500" cy="138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98"/>
            <p:cNvCxnSpPr/>
            <p:nvPr/>
          </p:nvCxnSpPr>
          <p:spPr>
            <a:xfrm flipH="1">
              <a:off x="4889980" y="2038323"/>
              <a:ext cx="1236500" cy="2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9" name="Oval 101"/>
          <p:cNvSpPr>
            <a:spLocks noChangeAspect="1"/>
          </p:cNvSpPr>
          <p:nvPr/>
        </p:nvSpPr>
        <p:spPr>
          <a:xfrm>
            <a:off x="5584586" y="2432057"/>
            <a:ext cx="1019389" cy="9902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Oval 105"/>
          <p:cNvSpPr>
            <a:spLocks noChangeAspect="1"/>
          </p:cNvSpPr>
          <p:nvPr/>
        </p:nvSpPr>
        <p:spPr>
          <a:xfrm>
            <a:off x="6690261" y="4978741"/>
            <a:ext cx="1019388" cy="9902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Oval 108"/>
          <p:cNvSpPr>
            <a:spLocks noChangeAspect="1"/>
          </p:cNvSpPr>
          <p:nvPr/>
        </p:nvSpPr>
        <p:spPr>
          <a:xfrm>
            <a:off x="4448416" y="4978741"/>
            <a:ext cx="1019389" cy="9902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111"/>
          <p:cNvSpPr>
            <a:spLocks noChangeAspect="1"/>
          </p:cNvSpPr>
          <p:nvPr/>
        </p:nvSpPr>
        <p:spPr>
          <a:xfrm>
            <a:off x="3312246" y="2432057"/>
            <a:ext cx="1019389" cy="99025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Oval 116"/>
          <p:cNvSpPr>
            <a:spLocks noChangeAspect="1"/>
          </p:cNvSpPr>
          <p:nvPr/>
        </p:nvSpPr>
        <p:spPr>
          <a:xfrm>
            <a:off x="7829265" y="2432057"/>
            <a:ext cx="1019389" cy="9902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5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 Placeholder 3"/>
          <p:cNvSpPr txBox="1">
            <a:spLocks/>
          </p:cNvSpPr>
          <p:nvPr/>
        </p:nvSpPr>
        <p:spPr>
          <a:xfrm>
            <a:off x="998807" y="4964410"/>
            <a:ext cx="3370091" cy="104644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064">
              <a:spcBef>
                <a:spcPct val="20000"/>
              </a:spcBef>
              <a:defRPr/>
            </a:pPr>
            <a:r>
              <a:rPr lang="zh-CN" altLang="en-US" sz="2000" b="1" dirty="0" smtClean="0">
                <a:solidFill>
                  <a:srgbClr val="FF0000"/>
                </a:solidFill>
                <a:latin typeface="微软雅黑" pitchFamily="34" charset="-122"/>
                <a:ea typeface="微软雅黑" pitchFamily="34" charset="-122"/>
                <a:cs typeface="+mn-ea"/>
                <a:sym typeface="Arial" panose="020B0604020202020204" pitchFamily="34" charset="0"/>
              </a:rPr>
              <a:t>满足日常消费需要</a:t>
            </a:r>
            <a:endParaRPr lang="en-US" altLang="zh-CN" sz="2000" b="1" dirty="0" smtClean="0">
              <a:solidFill>
                <a:srgbClr val="FF0000"/>
              </a:solidFill>
              <a:latin typeface="微软雅黑" pitchFamily="34" charset="-122"/>
              <a:ea typeface="微软雅黑" pitchFamily="34" charset="-122"/>
              <a:cs typeface="+mn-ea"/>
              <a:sym typeface="Arial" panose="020B0604020202020204" pitchFamily="34" charset="0"/>
            </a:endParaRPr>
          </a:p>
          <a:p>
            <a:r>
              <a:rPr lang="zh-CN" altLang="en-US" dirty="0" smtClean="0">
                <a:solidFill>
                  <a:schemeClr val="bg1"/>
                </a:solidFill>
                <a:latin typeface="微软雅黑" pitchFamily="34" charset="-122"/>
                <a:ea typeface="微软雅黑" pitchFamily="34" charset="-122"/>
              </a:rPr>
              <a:t>便利店、超市、百货、餐饮、酒店、药店、电影院等等</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“嘀”卡即可满足所有日常消费</a:t>
            </a:r>
          </a:p>
        </p:txBody>
      </p:sp>
      <p:sp>
        <p:nvSpPr>
          <p:cNvPr id="84" name="Text Placeholder 3"/>
          <p:cNvSpPr txBox="1">
            <a:spLocks/>
          </p:cNvSpPr>
          <p:nvPr/>
        </p:nvSpPr>
        <p:spPr>
          <a:xfrm>
            <a:off x="7887872" y="4964410"/>
            <a:ext cx="3141201" cy="104644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2000" b="1" dirty="0" smtClean="0">
                <a:solidFill>
                  <a:srgbClr val="FF0000"/>
                </a:solidFill>
                <a:latin typeface="微软雅黑" pitchFamily="34" charset="-122"/>
                <a:ea typeface="微软雅黑" pitchFamily="34" charset="-122"/>
                <a:cs typeface="+mn-ea"/>
                <a:sym typeface="Arial" panose="020B0604020202020204" pitchFamily="34" charset="0"/>
              </a:rPr>
              <a:t>提升政府决策</a:t>
            </a:r>
            <a:endParaRPr lang="en-US" altLang="zh-CN" sz="2000" b="1" dirty="0" smtClean="0">
              <a:solidFill>
                <a:srgbClr val="FF0000"/>
              </a:solidFill>
              <a:latin typeface="微软雅黑" pitchFamily="34" charset="-122"/>
              <a:ea typeface="微软雅黑" pitchFamily="34" charset="-122"/>
              <a:cs typeface="+mn-ea"/>
              <a:sym typeface="Arial" panose="020B0604020202020204" pitchFamily="34" charset="0"/>
            </a:endParaRPr>
          </a:p>
          <a:p>
            <a:r>
              <a:rPr lang="zh-CN" altLang="en-US" dirty="0" smtClean="0">
                <a:solidFill>
                  <a:schemeClr val="bg1"/>
                </a:solidFill>
                <a:latin typeface="微软雅黑" pitchFamily="34" charset="-122"/>
                <a:ea typeface="微软雅黑" pitchFamily="34" charset="-122"/>
              </a:rPr>
              <a:t>用户数据将为政府提供交通建设</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交通规划、信息化应用等多方面的支撑</a:t>
            </a:r>
          </a:p>
        </p:txBody>
      </p:sp>
      <p:sp>
        <p:nvSpPr>
          <p:cNvPr id="85" name="Text Placeholder 3"/>
          <p:cNvSpPr txBox="1">
            <a:spLocks/>
          </p:cNvSpPr>
          <p:nvPr/>
        </p:nvSpPr>
        <p:spPr>
          <a:xfrm>
            <a:off x="407963" y="2160303"/>
            <a:ext cx="2830036" cy="109568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064">
              <a:spcBef>
                <a:spcPct val="20000"/>
              </a:spcBef>
              <a:defRPr/>
            </a:pPr>
            <a:r>
              <a:rPr lang="zh-CN" altLang="en-US" sz="2000" b="1" dirty="0" smtClean="0">
                <a:solidFill>
                  <a:srgbClr val="FF0000"/>
                </a:solidFill>
                <a:latin typeface="微软雅黑" pitchFamily="34" charset="-122"/>
                <a:ea typeface="微软雅黑" pitchFamily="34" charset="-122"/>
                <a:cs typeface="+mn-ea"/>
                <a:sym typeface="Arial" panose="020B0604020202020204" pitchFamily="34" charset="0"/>
              </a:rPr>
              <a:t>市民出行更便利</a:t>
            </a:r>
            <a:endParaRPr lang="en-US" altLang="zh-CN" sz="2000" b="1" dirty="0" smtClean="0">
              <a:solidFill>
                <a:srgbClr val="FF0000"/>
              </a:solidFill>
              <a:latin typeface="微软雅黑" pitchFamily="34" charset="-122"/>
              <a:ea typeface="微软雅黑" pitchFamily="34" charset="-122"/>
              <a:cs typeface="+mn-ea"/>
              <a:sym typeface="Arial" panose="020B0604020202020204" pitchFamily="34" charset="0"/>
            </a:endParaRPr>
          </a:p>
          <a:p>
            <a:r>
              <a:rPr lang="zh-CN" altLang="en-US" dirty="0" smtClean="0">
                <a:solidFill>
                  <a:schemeClr val="bg1"/>
                </a:solidFill>
                <a:latin typeface="微软雅黑" pitchFamily="34" charset="-122"/>
                <a:ea typeface="微软雅黑" pitchFamily="34" charset="-122"/>
              </a:rPr>
              <a:t>公交、轮渡、出租车、巴士等</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交通出行工具一卡打通</a:t>
            </a:r>
          </a:p>
          <a:p>
            <a:pPr algn="r" defTabSz="1219064">
              <a:spcBef>
                <a:spcPct val="20000"/>
              </a:spcBef>
              <a:defRPr/>
            </a:pPr>
            <a:endParaRPr lang="en-US" altLang="zh-CN" sz="8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defTabSz="1219064">
              <a:spcBef>
                <a:spcPct val="20000"/>
              </a:spcBef>
              <a:defRPr/>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 Placeholder 3"/>
          <p:cNvSpPr txBox="1">
            <a:spLocks/>
          </p:cNvSpPr>
          <p:nvPr/>
        </p:nvSpPr>
        <p:spPr>
          <a:xfrm>
            <a:off x="3791569" y="1462670"/>
            <a:ext cx="4550575" cy="80021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064">
              <a:spcBef>
                <a:spcPct val="20000"/>
              </a:spcBef>
              <a:defRPr/>
            </a:pPr>
            <a:r>
              <a:rPr lang="zh-CN" altLang="en-US" sz="2000" b="1" dirty="0" smtClean="0">
                <a:solidFill>
                  <a:srgbClr val="FF0000"/>
                </a:solidFill>
                <a:latin typeface="微软雅黑" pitchFamily="34" charset="-122"/>
                <a:ea typeface="微软雅黑" pitchFamily="34" charset="-122"/>
                <a:cs typeface="+mn-ea"/>
                <a:sym typeface="Arial" panose="020B0604020202020204" pitchFamily="34" charset="0"/>
              </a:rPr>
              <a:t>互联网化的移动端升级</a:t>
            </a:r>
            <a:endParaRPr lang="en-US" altLang="zh-CN" sz="2000" b="1" dirty="0" smtClean="0">
              <a:solidFill>
                <a:srgbClr val="FF0000"/>
              </a:solidFill>
              <a:latin typeface="微软雅黑" pitchFamily="34" charset="-122"/>
              <a:ea typeface="微软雅黑" pitchFamily="34" charset="-122"/>
              <a:cs typeface="+mn-ea"/>
              <a:sym typeface="Arial" panose="020B0604020202020204" pitchFamily="34" charset="0"/>
            </a:endParaRPr>
          </a:p>
          <a:p>
            <a:r>
              <a:rPr lang="zh-CN" altLang="en-US" dirty="0" smtClean="0">
                <a:solidFill>
                  <a:schemeClr val="bg1"/>
                </a:solidFill>
                <a:latin typeface="微软雅黑" pitchFamily="34" charset="-122"/>
                <a:ea typeface="微软雅黑" pitchFamily="34" charset="-122"/>
              </a:rPr>
              <a:t>快速充值：便捷性大大提升</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实名认证：打通社保医疗等多个民生服务</a:t>
            </a:r>
          </a:p>
        </p:txBody>
      </p:sp>
      <p:sp>
        <p:nvSpPr>
          <p:cNvPr id="87" name="Text Placeholder 3"/>
          <p:cNvSpPr txBox="1">
            <a:spLocks/>
          </p:cNvSpPr>
          <p:nvPr/>
        </p:nvSpPr>
        <p:spPr>
          <a:xfrm>
            <a:off x="8935445" y="2427594"/>
            <a:ext cx="3050231" cy="80021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2000" b="1" dirty="0" smtClean="0">
                <a:solidFill>
                  <a:srgbClr val="FF0000"/>
                </a:solidFill>
                <a:latin typeface="微软雅黑" pitchFamily="34" charset="-122"/>
                <a:ea typeface="微软雅黑" pitchFamily="34" charset="-122"/>
                <a:cs typeface="+mn-ea"/>
                <a:sym typeface="Arial" panose="020B0604020202020204" pitchFamily="34" charset="0"/>
              </a:rPr>
              <a:t>智慧城市建设</a:t>
            </a:r>
            <a:endParaRPr lang="en-US" altLang="zh-CN" sz="2000" b="1" dirty="0" smtClean="0">
              <a:solidFill>
                <a:srgbClr val="FF0000"/>
              </a:solidFill>
              <a:latin typeface="微软雅黑" pitchFamily="34" charset="-122"/>
              <a:ea typeface="微软雅黑" pitchFamily="34" charset="-122"/>
              <a:cs typeface="+mn-ea"/>
              <a:sym typeface="Arial" panose="020B0604020202020204" pitchFamily="34" charset="0"/>
            </a:endParaRPr>
          </a:p>
          <a:p>
            <a:r>
              <a:rPr lang="zh-CN" altLang="en-US" dirty="0" smtClean="0">
                <a:solidFill>
                  <a:schemeClr val="bg1"/>
                </a:solidFill>
                <a:latin typeface="微软雅黑" pitchFamily="34" charset="-122"/>
                <a:ea typeface="微软雅黑" pitchFamily="34" charset="-122"/>
              </a:rPr>
              <a:t>一卡通成为智慧城市建设</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重要组成部分</a:t>
            </a:r>
            <a:endParaRPr lang="en-US" altLang="zh-CN" dirty="0" smtClean="0">
              <a:solidFill>
                <a:schemeClr val="bg1"/>
              </a:solidFill>
              <a:latin typeface="微软雅黑" pitchFamily="34" charset="-122"/>
              <a:ea typeface="微软雅黑" pitchFamily="34" charset="-122"/>
            </a:endParaRPr>
          </a:p>
        </p:txBody>
      </p:sp>
      <p:sp>
        <p:nvSpPr>
          <p:cNvPr id="88" name="KSO_Shape"/>
          <p:cNvSpPr>
            <a:spLocks/>
          </p:cNvSpPr>
          <p:nvPr/>
        </p:nvSpPr>
        <p:spPr bwMode="auto">
          <a:xfrm>
            <a:off x="3516923" y="2602524"/>
            <a:ext cx="590844" cy="597291"/>
          </a:xfrm>
          <a:custGeom>
            <a:avLst/>
            <a:gdLst>
              <a:gd name="T0" fmla="*/ 1505593 w 3702"/>
              <a:gd name="T1" fmla="*/ 281382 h 4536"/>
              <a:gd name="T2" fmla="*/ 1477447 w 3702"/>
              <a:gd name="T3" fmla="*/ 213347 h 4536"/>
              <a:gd name="T4" fmla="*/ 1428297 w 3702"/>
              <a:gd name="T5" fmla="*/ 162950 h 4536"/>
              <a:gd name="T6" fmla="*/ 1290508 w 3702"/>
              <a:gd name="T7" fmla="*/ 92394 h 4536"/>
              <a:gd name="T8" fmla="*/ 1062401 w 3702"/>
              <a:gd name="T9" fmla="*/ 31078 h 4536"/>
              <a:gd name="T10" fmla="*/ 777582 w 3702"/>
              <a:gd name="T11" fmla="*/ 0 h 4536"/>
              <a:gd name="T12" fmla="*/ 527630 w 3702"/>
              <a:gd name="T13" fmla="*/ 24358 h 4536"/>
              <a:gd name="T14" fmla="*/ 284399 w 3702"/>
              <a:gd name="T15" fmla="*/ 84415 h 4536"/>
              <a:gd name="T16" fmla="*/ 141569 w 3702"/>
              <a:gd name="T17" fmla="*/ 152870 h 4536"/>
              <a:gd name="T18" fmla="*/ 82757 w 3702"/>
              <a:gd name="T19" fmla="*/ 205787 h 4536"/>
              <a:gd name="T20" fmla="*/ 51251 w 3702"/>
              <a:gd name="T21" fmla="*/ 271303 h 4536"/>
              <a:gd name="T22" fmla="*/ 130647 w 3702"/>
              <a:gd name="T23" fmla="*/ 1803786 h 4536"/>
              <a:gd name="T24" fmla="*/ 144090 w 3702"/>
              <a:gd name="T25" fmla="*/ 1850403 h 4536"/>
              <a:gd name="T26" fmla="*/ 180217 w 3702"/>
              <a:gd name="T27" fmla="*/ 1889041 h 4536"/>
              <a:gd name="T28" fmla="*/ 257934 w 3702"/>
              <a:gd name="T29" fmla="*/ 1903320 h 4536"/>
              <a:gd name="T30" fmla="*/ 318846 w 3702"/>
              <a:gd name="T31" fmla="*/ 1868462 h 4536"/>
              <a:gd name="T32" fmla="*/ 340271 w 3702"/>
              <a:gd name="T33" fmla="*/ 1829405 h 4536"/>
              <a:gd name="T34" fmla="*/ 1209431 w 3702"/>
              <a:gd name="T35" fmla="*/ 1664355 h 4536"/>
              <a:gd name="T36" fmla="*/ 1214892 w 3702"/>
              <a:gd name="T37" fmla="*/ 1829405 h 4536"/>
              <a:gd name="T38" fmla="*/ 1235477 w 3702"/>
              <a:gd name="T39" fmla="*/ 1868462 h 4536"/>
              <a:gd name="T40" fmla="*/ 1296809 w 3702"/>
              <a:gd name="T41" fmla="*/ 1903320 h 4536"/>
              <a:gd name="T42" fmla="*/ 1374946 w 3702"/>
              <a:gd name="T43" fmla="*/ 1889041 h 4536"/>
              <a:gd name="T44" fmla="*/ 1410653 w 3702"/>
              <a:gd name="T45" fmla="*/ 1850403 h 4536"/>
              <a:gd name="T46" fmla="*/ 1424516 w 3702"/>
              <a:gd name="T47" fmla="*/ 1803786 h 4536"/>
              <a:gd name="T48" fmla="*/ 1097268 w 3702"/>
              <a:gd name="T49" fmla="*/ 146991 h 4536"/>
              <a:gd name="T50" fmla="*/ 1129195 w 3702"/>
              <a:gd name="T51" fmla="*/ 158330 h 4536"/>
              <a:gd name="T52" fmla="*/ 1144318 w 3702"/>
              <a:gd name="T53" fmla="*/ 189828 h 4536"/>
              <a:gd name="T54" fmla="*/ 1135496 w 3702"/>
              <a:gd name="T55" fmla="*/ 223006 h 4536"/>
              <a:gd name="T56" fmla="*/ 1103149 w 3702"/>
              <a:gd name="T57" fmla="*/ 241065 h 4536"/>
              <a:gd name="T58" fmla="*/ 432690 w 3702"/>
              <a:gd name="T59" fmla="*/ 235185 h 4536"/>
              <a:gd name="T60" fmla="*/ 411686 w 3702"/>
              <a:gd name="T61" fmla="*/ 207467 h 4536"/>
              <a:gd name="T62" fmla="*/ 414626 w 3702"/>
              <a:gd name="T63" fmla="*/ 172609 h 4536"/>
              <a:gd name="T64" fmla="*/ 441512 w 3702"/>
              <a:gd name="T65" fmla="*/ 149091 h 4536"/>
              <a:gd name="T66" fmla="*/ 197021 w 3702"/>
              <a:gd name="T67" fmla="*/ 412414 h 4536"/>
              <a:gd name="T68" fmla="*/ 225167 w 3702"/>
              <a:gd name="T69" fmla="*/ 354458 h 4536"/>
              <a:gd name="T70" fmla="*/ 1266983 w 3702"/>
              <a:gd name="T71" fmla="*/ 336399 h 4536"/>
              <a:gd name="T72" fmla="*/ 1329156 w 3702"/>
              <a:gd name="T73" fmla="*/ 354458 h 4536"/>
              <a:gd name="T74" fmla="*/ 1357302 w 3702"/>
              <a:gd name="T75" fmla="*/ 412414 h 4536"/>
              <a:gd name="T76" fmla="*/ 1416954 w 3702"/>
              <a:gd name="T77" fmla="*/ 880265 h 4536"/>
              <a:gd name="T78" fmla="*/ 1382927 w 3702"/>
              <a:gd name="T79" fmla="*/ 920162 h 4536"/>
              <a:gd name="T80" fmla="*/ 171816 w 3702"/>
              <a:gd name="T81" fmla="*/ 920162 h 4536"/>
              <a:gd name="T82" fmla="*/ 137789 w 3702"/>
              <a:gd name="T83" fmla="*/ 880265 h 4536"/>
              <a:gd name="T84" fmla="*/ 374298 w 3702"/>
              <a:gd name="T85" fmla="*/ 1343495 h 4536"/>
              <a:gd name="T86" fmla="*/ 361695 w 3702"/>
              <a:gd name="T87" fmla="*/ 1374153 h 4536"/>
              <a:gd name="T88" fmla="*/ 330609 w 3702"/>
              <a:gd name="T89" fmla="*/ 1386753 h 4536"/>
              <a:gd name="T90" fmla="*/ 129387 w 3702"/>
              <a:gd name="T91" fmla="*/ 1379193 h 4536"/>
              <a:gd name="T92" fmla="*/ 110903 w 3702"/>
              <a:gd name="T93" fmla="*/ 1351895 h 4536"/>
              <a:gd name="T94" fmla="*/ 113424 w 3702"/>
              <a:gd name="T95" fmla="*/ 1251101 h 4536"/>
              <a:gd name="T96" fmla="*/ 136528 w 3702"/>
              <a:gd name="T97" fmla="*/ 1228003 h 4536"/>
              <a:gd name="T98" fmla="*/ 339430 w 3702"/>
              <a:gd name="T99" fmla="*/ 1225063 h 4536"/>
              <a:gd name="T100" fmla="*/ 367156 w 3702"/>
              <a:gd name="T101" fmla="*/ 1243542 h 4536"/>
              <a:gd name="T102" fmla="*/ 1444680 w 3702"/>
              <a:gd name="T103" fmla="*/ 1343495 h 4536"/>
              <a:gd name="T104" fmla="*/ 1434598 w 3702"/>
              <a:gd name="T105" fmla="*/ 1370794 h 4536"/>
              <a:gd name="T106" fmla="*/ 1405612 w 3702"/>
              <a:gd name="T107" fmla="*/ 1386753 h 4536"/>
              <a:gd name="T108" fmla="*/ 1203130 w 3702"/>
              <a:gd name="T109" fmla="*/ 1381713 h 4536"/>
              <a:gd name="T110" fmla="*/ 1182126 w 3702"/>
              <a:gd name="T111" fmla="*/ 1356095 h 4536"/>
              <a:gd name="T112" fmla="*/ 1182126 w 3702"/>
              <a:gd name="T113" fmla="*/ 1255301 h 4536"/>
              <a:gd name="T114" fmla="*/ 1203130 w 3702"/>
              <a:gd name="T115" fmla="*/ 1229683 h 4536"/>
              <a:gd name="T116" fmla="*/ 1405612 w 3702"/>
              <a:gd name="T117" fmla="*/ 1224643 h 4536"/>
              <a:gd name="T118" fmla="*/ 1434598 w 3702"/>
              <a:gd name="T119" fmla="*/ 1240182 h 4536"/>
              <a:gd name="T120" fmla="*/ 1444680 w 3702"/>
              <a:gd name="T121" fmla="*/ 1343495 h 4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702" h="4536">
                <a:moveTo>
                  <a:pt x="1832" y="0"/>
                </a:moveTo>
                <a:lnTo>
                  <a:pt x="1832" y="0"/>
                </a:lnTo>
                <a:lnTo>
                  <a:pt x="1851" y="0"/>
                </a:lnTo>
                <a:lnTo>
                  <a:pt x="1869" y="0"/>
                </a:lnTo>
                <a:lnTo>
                  <a:pt x="1832" y="0"/>
                </a:lnTo>
                <a:close/>
                <a:moveTo>
                  <a:pt x="3584" y="670"/>
                </a:moveTo>
                <a:lnTo>
                  <a:pt x="3584" y="670"/>
                </a:lnTo>
                <a:lnTo>
                  <a:pt x="3579" y="646"/>
                </a:lnTo>
                <a:lnTo>
                  <a:pt x="3573" y="624"/>
                </a:lnTo>
                <a:lnTo>
                  <a:pt x="3566" y="604"/>
                </a:lnTo>
                <a:lnTo>
                  <a:pt x="3558" y="583"/>
                </a:lnTo>
                <a:lnTo>
                  <a:pt x="3549" y="563"/>
                </a:lnTo>
                <a:lnTo>
                  <a:pt x="3539" y="544"/>
                </a:lnTo>
                <a:lnTo>
                  <a:pt x="3528" y="526"/>
                </a:lnTo>
                <a:lnTo>
                  <a:pt x="3517" y="508"/>
                </a:lnTo>
                <a:lnTo>
                  <a:pt x="3504" y="490"/>
                </a:lnTo>
                <a:lnTo>
                  <a:pt x="3492" y="475"/>
                </a:lnTo>
                <a:lnTo>
                  <a:pt x="3478" y="459"/>
                </a:lnTo>
                <a:lnTo>
                  <a:pt x="3463" y="444"/>
                </a:lnTo>
                <a:lnTo>
                  <a:pt x="3448" y="429"/>
                </a:lnTo>
                <a:lnTo>
                  <a:pt x="3433" y="415"/>
                </a:lnTo>
                <a:lnTo>
                  <a:pt x="3416" y="401"/>
                </a:lnTo>
                <a:lnTo>
                  <a:pt x="3400" y="388"/>
                </a:lnTo>
                <a:lnTo>
                  <a:pt x="3363" y="364"/>
                </a:lnTo>
                <a:lnTo>
                  <a:pt x="3326" y="340"/>
                </a:lnTo>
                <a:lnTo>
                  <a:pt x="3286" y="318"/>
                </a:lnTo>
                <a:lnTo>
                  <a:pt x="3246" y="297"/>
                </a:lnTo>
                <a:lnTo>
                  <a:pt x="3204" y="277"/>
                </a:lnTo>
                <a:lnTo>
                  <a:pt x="3161" y="257"/>
                </a:lnTo>
                <a:lnTo>
                  <a:pt x="3072" y="220"/>
                </a:lnTo>
                <a:lnTo>
                  <a:pt x="3024" y="201"/>
                </a:lnTo>
                <a:lnTo>
                  <a:pt x="2969" y="183"/>
                </a:lnTo>
                <a:lnTo>
                  <a:pt x="2907" y="163"/>
                </a:lnTo>
                <a:lnTo>
                  <a:pt x="2840" y="144"/>
                </a:lnTo>
                <a:lnTo>
                  <a:pt x="2768" y="125"/>
                </a:lnTo>
                <a:lnTo>
                  <a:pt x="2692" y="108"/>
                </a:lnTo>
                <a:lnTo>
                  <a:pt x="2612" y="90"/>
                </a:lnTo>
                <a:lnTo>
                  <a:pt x="2529" y="74"/>
                </a:lnTo>
                <a:lnTo>
                  <a:pt x="2444" y="58"/>
                </a:lnTo>
                <a:lnTo>
                  <a:pt x="2359" y="45"/>
                </a:lnTo>
                <a:lnTo>
                  <a:pt x="2272" y="33"/>
                </a:lnTo>
                <a:lnTo>
                  <a:pt x="2185" y="22"/>
                </a:lnTo>
                <a:lnTo>
                  <a:pt x="2098" y="13"/>
                </a:lnTo>
                <a:lnTo>
                  <a:pt x="2014" y="7"/>
                </a:lnTo>
                <a:lnTo>
                  <a:pt x="1931" y="2"/>
                </a:lnTo>
                <a:lnTo>
                  <a:pt x="1851" y="0"/>
                </a:lnTo>
                <a:lnTo>
                  <a:pt x="1771" y="2"/>
                </a:lnTo>
                <a:lnTo>
                  <a:pt x="1688" y="7"/>
                </a:lnTo>
                <a:lnTo>
                  <a:pt x="1603" y="13"/>
                </a:lnTo>
                <a:lnTo>
                  <a:pt x="1517" y="22"/>
                </a:lnTo>
                <a:lnTo>
                  <a:pt x="1430" y="33"/>
                </a:lnTo>
                <a:lnTo>
                  <a:pt x="1343" y="45"/>
                </a:lnTo>
                <a:lnTo>
                  <a:pt x="1256" y="58"/>
                </a:lnTo>
                <a:lnTo>
                  <a:pt x="1172" y="74"/>
                </a:lnTo>
                <a:lnTo>
                  <a:pt x="1089" y="90"/>
                </a:lnTo>
                <a:lnTo>
                  <a:pt x="1009" y="108"/>
                </a:lnTo>
                <a:lnTo>
                  <a:pt x="933" y="125"/>
                </a:lnTo>
                <a:lnTo>
                  <a:pt x="861" y="144"/>
                </a:lnTo>
                <a:lnTo>
                  <a:pt x="794" y="163"/>
                </a:lnTo>
                <a:lnTo>
                  <a:pt x="732" y="183"/>
                </a:lnTo>
                <a:lnTo>
                  <a:pt x="677" y="201"/>
                </a:lnTo>
                <a:lnTo>
                  <a:pt x="630" y="220"/>
                </a:lnTo>
                <a:lnTo>
                  <a:pt x="541" y="257"/>
                </a:lnTo>
                <a:lnTo>
                  <a:pt x="497" y="277"/>
                </a:lnTo>
                <a:lnTo>
                  <a:pt x="455" y="297"/>
                </a:lnTo>
                <a:lnTo>
                  <a:pt x="414" y="318"/>
                </a:lnTo>
                <a:lnTo>
                  <a:pt x="375" y="340"/>
                </a:lnTo>
                <a:lnTo>
                  <a:pt x="337" y="364"/>
                </a:lnTo>
                <a:lnTo>
                  <a:pt x="302" y="388"/>
                </a:lnTo>
                <a:lnTo>
                  <a:pt x="285" y="401"/>
                </a:lnTo>
                <a:lnTo>
                  <a:pt x="268" y="416"/>
                </a:lnTo>
                <a:lnTo>
                  <a:pt x="253" y="429"/>
                </a:lnTo>
                <a:lnTo>
                  <a:pt x="237" y="444"/>
                </a:lnTo>
                <a:lnTo>
                  <a:pt x="223" y="459"/>
                </a:lnTo>
                <a:lnTo>
                  <a:pt x="210" y="475"/>
                </a:lnTo>
                <a:lnTo>
                  <a:pt x="197" y="490"/>
                </a:lnTo>
                <a:lnTo>
                  <a:pt x="185" y="508"/>
                </a:lnTo>
                <a:lnTo>
                  <a:pt x="173" y="526"/>
                </a:lnTo>
                <a:lnTo>
                  <a:pt x="163" y="544"/>
                </a:lnTo>
                <a:lnTo>
                  <a:pt x="153" y="563"/>
                </a:lnTo>
                <a:lnTo>
                  <a:pt x="144" y="583"/>
                </a:lnTo>
                <a:lnTo>
                  <a:pt x="135" y="604"/>
                </a:lnTo>
                <a:lnTo>
                  <a:pt x="129" y="624"/>
                </a:lnTo>
                <a:lnTo>
                  <a:pt x="122" y="646"/>
                </a:lnTo>
                <a:lnTo>
                  <a:pt x="116" y="670"/>
                </a:lnTo>
                <a:lnTo>
                  <a:pt x="0" y="2054"/>
                </a:lnTo>
                <a:lnTo>
                  <a:pt x="0" y="3963"/>
                </a:lnTo>
                <a:lnTo>
                  <a:pt x="310" y="3963"/>
                </a:lnTo>
                <a:lnTo>
                  <a:pt x="310" y="4262"/>
                </a:lnTo>
                <a:lnTo>
                  <a:pt x="310" y="4279"/>
                </a:lnTo>
                <a:lnTo>
                  <a:pt x="311" y="4295"/>
                </a:lnTo>
                <a:lnTo>
                  <a:pt x="313" y="4311"/>
                </a:lnTo>
                <a:lnTo>
                  <a:pt x="315" y="4326"/>
                </a:lnTo>
                <a:lnTo>
                  <a:pt x="319" y="4342"/>
                </a:lnTo>
                <a:lnTo>
                  <a:pt x="322" y="4356"/>
                </a:lnTo>
                <a:lnTo>
                  <a:pt x="326" y="4369"/>
                </a:lnTo>
                <a:lnTo>
                  <a:pt x="332" y="4382"/>
                </a:lnTo>
                <a:lnTo>
                  <a:pt x="337" y="4394"/>
                </a:lnTo>
                <a:lnTo>
                  <a:pt x="343" y="4406"/>
                </a:lnTo>
                <a:lnTo>
                  <a:pt x="350" y="4418"/>
                </a:lnTo>
                <a:lnTo>
                  <a:pt x="357" y="4429"/>
                </a:lnTo>
                <a:lnTo>
                  <a:pt x="365" y="4439"/>
                </a:lnTo>
                <a:lnTo>
                  <a:pt x="373" y="4449"/>
                </a:lnTo>
                <a:lnTo>
                  <a:pt x="381" y="4459"/>
                </a:lnTo>
                <a:lnTo>
                  <a:pt x="390" y="4468"/>
                </a:lnTo>
                <a:lnTo>
                  <a:pt x="409" y="4483"/>
                </a:lnTo>
                <a:lnTo>
                  <a:pt x="429" y="4498"/>
                </a:lnTo>
                <a:lnTo>
                  <a:pt x="450" y="4510"/>
                </a:lnTo>
                <a:lnTo>
                  <a:pt x="472" y="4519"/>
                </a:lnTo>
                <a:lnTo>
                  <a:pt x="495" y="4526"/>
                </a:lnTo>
                <a:lnTo>
                  <a:pt x="519" y="4532"/>
                </a:lnTo>
                <a:lnTo>
                  <a:pt x="542" y="4535"/>
                </a:lnTo>
                <a:lnTo>
                  <a:pt x="566" y="4536"/>
                </a:lnTo>
                <a:lnTo>
                  <a:pt x="590" y="4535"/>
                </a:lnTo>
                <a:lnTo>
                  <a:pt x="614" y="4532"/>
                </a:lnTo>
                <a:lnTo>
                  <a:pt x="637" y="4526"/>
                </a:lnTo>
                <a:lnTo>
                  <a:pt x="661" y="4519"/>
                </a:lnTo>
                <a:lnTo>
                  <a:pt x="683" y="4510"/>
                </a:lnTo>
                <a:lnTo>
                  <a:pt x="703" y="4498"/>
                </a:lnTo>
                <a:lnTo>
                  <a:pt x="723" y="4483"/>
                </a:lnTo>
                <a:lnTo>
                  <a:pt x="743" y="4468"/>
                </a:lnTo>
                <a:lnTo>
                  <a:pt x="752" y="4459"/>
                </a:lnTo>
                <a:lnTo>
                  <a:pt x="759" y="4449"/>
                </a:lnTo>
                <a:lnTo>
                  <a:pt x="768" y="4439"/>
                </a:lnTo>
                <a:lnTo>
                  <a:pt x="775" y="4429"/>
                </a:lnTo>
                <a:lnTo>
                  <a:pt x="783" y="4418"/>
                </a:lnTo>
                <a:lnTo>
                  <a:pt x="789" y="4406"/>
                </a:lnTo>
                <a:lnTo>
                  <a:pt x="795" y="4394"/>
                </a:lnTo>
                <a:lnTo>
                  <a:pt x="800" y="4382"/>
                </a:lnTo>
                <a:lnTo>
                  <a:pt x="806" y="4369"/>
                </a:lnTo>
                <a:lnTo>
                  <a:pt x="810" y="4356"/>
                </a:lnTo>
                <a:lnTo>
                  <a:pt x="813" y="4342"/>
                </a:lnTo>
                <a:lnTo>
                  <a:pt x="817" y="4326"/>
                </a:lnTo>
                <a:lnTo>
                  <a:pt x="820" y="4311"/>
                </a:lnTo>
                <a:lnTo>
                  <a:pt x="821" y="4295"/>
                </a:lnTo>
                <a:lnTo>
                  <a:pt x="822" y="4279"/>
                </a:lnTo>
                <a:lnTo>
                  <a:pt x="822" y="4262"/>
                </a:lnTo>
                <a:lnTo>
                  <a:pt x="822" y="3963"/>
                </a:lnTo>
                <a:lnTo>
                  <a:pt x="2879" y="3963"/>
                </a:lnTo>
                <a:lnTo>
                  <a:pt x="2879" y="4262"/>
                </a:lnTo>
                <a:lnTo>
                  <a:pt x="2879" y="4279"/>
                </a:lnTo>
                <a:lnTo>
                  <a:pt x="2880" y="4295"/>
                </a:lnTo>
                <a:lnTo>
                  <a:pt x="2882" y="4311"/>
                </a:lnTo>
                <a:lnTo>
                  <a:pt x="2884" y="4326"/>
                </a:lnTo>
                <a:lnTo>
                  <a:pt x="2887" y="4342"/>
                </a:lnTo>
                <a:lnTo>
                  <a:pt x="2892" y="4356"/>
                </a:lnTo>
                <a:lnTo>
                  <a:pt x="2896" y="4369"/>
                </a:lnTo>
                <a:lnTo>
                  <a:pt x="2901" y="4382"/>
                </a:lnTo>
                <a:lnTo>
                  <a:pt x="2906" y="4394"/>
                </a:lnTo>
                <a:lnTo>
                  <a:pt x="2913" y="4406"/>
                </a:lnTo>
                <a:lnTo>
                  <a:pt x="2919" y="4418"/>
                </a:lnTo>
                <a:lnTo>
                  <a:pt x="2926" y="4429"/>
                </a:lnTo>
                <a:lnTo>
                  <a:pt x="2934" y="4439"/>
                </a:lnTo>
                <a:lnTo>
                  <a:pt x="2941" y="4449"/>
                </a:lnTo>
                <a:lnTo>
                  <a:pt x="2950" y="4459"/>
                </a:lnTo>
                <a:lnTo>
                  <a:pt x="2959" y="4468"/>
                </a:lnTo>
                <a:lnTo>
                  <a:pt x="2978" y="4483"/>
                </a:lnTo>
                <a:lnTo>
                  <a:pt x="2997" y="4498"/>
                </a:lnTo>
                <a:lnTo>
                  <a:pt x="3019" y="4510"/>
                </a:lnTo>
                <a:lnTo>
                  <a:pt x="3041" y="4519"/>
                </a:lnTo>
                <a:lnTo>
                  <a:pt x="3064" y="4526"/>
                </a:lnTo>
                <a:lnTo>
                  <a:pt x="3087" y="4532"/>
                </a:lnTo>
                <a:lnTo>
                  <a:pt x="3112" y="4535"/>
                </a:lnTo>
                <a:lnTo>
                  <a:pt x="3135" y="4536"/>
                </a:lnTo>
                <a:lnTo>
                  <a:pt x="3159" y="4535"/>
                </a:lnTo>
                <a:lnTo>
                  <a:pt x="3183" y="4532"/>
                </a:lnTo>
                <a:lnTo>
                  <a:pt x="3206" y="4526"/>
                </a:lnTo>
                <a:lnTo>
                  <a:pt x="3229" y="4519"/>
                </a:lnTo>
                <a:lnTo>
                  <a:pt x="3251" y="4510"/>
                </a:lnTo>
                <a:lnTo>
                  <a:pt x="3273" y="4498"/>
                </a:lnTo>
                <a:lnTo>
                  <a:pt x="3293" y="4483"/>
                </a:lnTo>
                <a:lnTo>
                  <a:pt x="3312" y="4468"/>
                </a:lnTo>
                <a:lnTo>
                  <a:pt x="3320" y="4459"/>
                </a:lnTo>
                <a:lnTo>
                  <a:pt x="3329" y="4449"/>
                </a:lnTo>
                <a:lnTo>
                  <a:pt x="3337" y="4439"/>
                </a:lnTo>
                <a:lnTo>
                  <a:pt x="3345" y="4429"/>
                </a:lnTo>
                <a:lnTo>
                  <a:pt x="3351" y="4418"/>
                </a:lnTo>
                <a:lnTo>
                  <a:pt x="3358" y="4406"/>
                </a:lnTo>
                <a:lnTo>
                  <a:pt x="3364" y="4394"/>
                </a:lnTo>
                <a:lnTo>
                  <a:pt x="3370" y="4382"/>
                </a:lnTo>
                <a:lnTo>
                  <a:pt x="3374" y="4369"/>
                </a:lnTo>
                <a:lnTo>
                  <a:pt x="3379" y="4356"/>
                </a:lnTo>
                <a:lnTo>
                  <a:pt x="3383" y="4342"/>
                </a:lnTo>
                <a:lnTo>
                  <a:pt x="3386" y="4326"/>
                </a:lnTo>
                <a:lnTo>
                  <a:pt x="3389" y="4311"/>
                </a:lnTo>
                <a:lnTo>
                  <a:pt x="3391" y="4295"/>
                </a:lnTo>
                <a:lnTo>
                  <a:pt x="3392" y="4279"/>
                </a:lnTo>
                <a:lnTo>
                  <a:pt x="3392" y="4262"/>
                </a:lnTo>
                <a:lnTo>
                  <a:pt x="3392" y="3963"/>
                </a:lnTo>
                <a:lnTo>
                  <a:pt x="3702" y="3963"/>
                </a:lnTo>
                <a:lnTo>
                  <a:pt x="3702" y="2054"/>
                </a:lnTo>
                <a:lnTo>
                  <a:pt x="3584" y="670"/>
                </a:lnTo>
                <a:close/>
                <a:moveTo>
                  <a:pt x="1089" y="350"/>
                </a:moveTo>
                <a:lnTo>
                  <a:pt x="2612" y="350"/>
                </a:lnTo>
                <a:lnTo>
                  <a:pt x="2626" y="350"/>
                </a:lnTo>
                <a:lnTo>
                  <a:pt x="2638" y="352"/>
                </a:lnTo>
                <a:lnTo>
                  <a:pt x="2650" y="355"/>
                </a:lnTo>
                <a:lnTo>
                  <a:pt x="2661" y="360"/>
                </a:lnTo>
                <a:lnTo>
                  <a:pt x="2671" y="364"/>
                </a:lnTo>
                <a:lnTo>
                  <a:pt x="2681" y="371"/>
                </a:lnTo>
                <a:lnTo>
                  <a:pt x="2688" y="377"/>
                </a:lnTo>
                <a:lnTo>
                  <a:pt x="2696" y="385"/>
                </a:lnTo>
                <a:lnTo>
                  <a:pt x="2703" y="393"/>
                </a:lnTo>
                <a:lnTo>
                  <a:pt x="2708" y="401"/>
                </a:lnTo>
                <a:lnTo>
                  <a:pt x="2714" y="411"/>
                </a:lnTo>
                <a:lnTo>
                  <a:pt x="2717" y="421"/>
                </a:lnTo>
                <a:lnTo>
                  <a:pt x="2720" y="431"/>
                </a:lnTo>
                <a:lnTo>
                  <a:pt x="2723" y="441"/>
                </a:lnTo>
                <a:lnTo>
                  <a:pt x="2724" y="452"/>
                </a:lnTo>
                <a:lnTo>
                  <a:pt x="2725" y="462"/>
                </a:lnTo>
                <a:lnTo>
                  <a:pt x="2724" y="473"/>
                </a:lnTo>
                <a:lnTo>
                  <a:pt x="2723" y="483"/>
                </a:lnTo>
                <a:lnTo>
                  <a:pt x="2720" y="494"/>
                </a:lnTo>
                <a:lnTo>
                  <a:pt x="2717" y="504"/>
                </a:lnTo>
                <a:lnTo>
                  <a:pt x="2714" y="513"/>
                </a:lnTo>
                <a:lnTo>
                  <a:pt x="2708" y="522"/>
                </a:lnTo>
                <a:lnTo>
                  <a:pt x="2703" y="531"/>
                </a:lnTo>
                <a:lnTo>
                  <a:pt x="2696" y="540"/>
                </a:lnTo>
                <a:lnTo>
                  <a:pt x="2688" y="546"/>
                </a:lnTo>
                <a:lnTo>
                  <a:pt x="2681" y="554"/>
                </a:lnTo>
                <a:lnTo>
                  <a:pt x="2671" y="560"/>
                </a:lnTo>
                <a:lnTo>
                  <a:pt x="2661" y="565"/>
                </a:lnTo>
                <a:lnTo>
                  <a:pt x="2650" y="568"/>
                </a:lnTo>
                <a:lnTo>
                  <a:pt x="2638" y="572"/>
                </a:lnTo>
                <a:lnTo>
                  <a:pt x="2626" y="574"/>
                </a:lnTo>
                <a:lnTo>
                  <a:pt x="2612" y="575"/>
                </a:lnTo>
                <a:lnTo>
                  <a:pt x="1089" y="575"/>
                </a:lnTo>
                <a:lnTo>
                  <a:pt x="1075" y="574"/>
                </a:lnTo>
                <a:lnTo>
                  <a:pt x="1063" y="572"/>
                </a:lnTo>
                <a:lnTo>
                  <a:pt x="1051" y="568"/>
                </a:lnTo>
                <a:lnTo>
                  <a:pt x="1040" y="565"/>
                </a:lnTo>
                <a:lnTo>
                  <a:pt x="1030" y="560"/>
                </a:lnTo>
                <a:lnTo>
                  <a:pt x="1020" y="554"/>
                </a:lnTo>
                <a:lnTo>
                  <a:pt x="1012" y="546"/>
                </a:lnTo>
                <a:lnTo>
                  <a:pt x="1005" y="540"/>
                </a:lnTo>
                <a:lnTo>
                  <a:pt x="998" y="531"/>
                </a:lnTo>
                <a:lnTo>
                  <a:pt x="992" y="522"/>
                </a:lnTo>
                <a:lnTo>
                  <a:pt x="987" y="513"/>
                </a:lnTo>
                <a:lnTo>
                  <a:pt x="984" y="504"/>
                </a:lnTo>
                <a:lnTo>
                  <a:pt x="980" y="494"/>
                </a:lnTo>
                <a:lnTo>
                  <a:pt x="978" y="483"/>
                </a:lnTo>
                <a:lnTo>
                  <a:pt x="977" y="473"/>
                </a:lnTo>
                <a:lnTo>
                  <a:pt x="976" y="462"/>
                </a:lnTo>
                <a:lnTo>
                  <a:pt x="977" y="452"/>
                </a:lnTo>
                <a:lnTo>
                  <a:pt x="978" y="441"/>
                </a:lnTo>
                <a:lnTo>
                  <a:pt x="980" y="431"/>
                </a:lnTo>
                <a:lnTo>
                  <a:pt x="984" y="421"/>
                </a:lnTo>
                <a:lnTo>
                  <a:pt x="987" y="411"/>
                </a:lnTo>
                <a:lnTo>
                  <a:pt x="992" y="401"/>
                </a:lnTo>
                <a:lnTo>
                  <a:pt x="998" y="393"/>
                </a:lnTo>
                <a:lnTo>
                  <a:pt x="1005" y="385"/>
                </a:lnTo>
                <a:lnTo>
                  <a:pt x="1012" y="377"/>
                </a:lnTo>
                <a:lnTo>
                  <a:pt x="1020" y="371"/>
                </a:lnTo>
                <a:lnTo>
                  <a:pt x="1030" y="364"/>
                </a:lnTo>
                <a:lnTo>
                  <a:pt x="1040" y="360"/>
                </a:lnTo>
                <a:lnTo>
                  <a:pt x="1051" y="355"/>
                </a:lnTo>
                <a:lnTo>
                  <a:pt x="1063" y="352"/>
                </a:lnTo>
                <a:lnTo>
                  <a:pt x="1075" y="350"/>
                </a:lnTo>
                <a:lnTo>
                  <a:pt x="1089" y="350"/>
                </a:lnTo>
                <a:close/>
                <a:moveTo>
                  <a:pt x="325" y="2008"/>
                </a:moveTo>
                <a:lnTo>
                  <a:pt x="466" y="1004"/>
                </a:lnTo>
                <a:lnTo>
                  <a:pt x="469" y="982"/>
                </a:lnTo>
                <a:lnTo>
                  <a:pt x="474" y="961"/>
                </a:lnTo>
                <a:lnTo>
                  <a:pt x="479" y="940"/>
                </a:lnTo>
                <a:lnTo>
                  <a:pt x="486" y="921"/>
                </a:lnTo>
                <a:lnTo>
                  <a:pt x="493" y="903"/>
                </a:lnTo>
                <a:lnTo>
                  <a:pt x="501" y="886"/>
                </a:lnTo>
                <a:lnTo>
                  <a:pt x="511" y="871"/>
                </a:lnTo>
                <a:lnTo>
                  <a:pt x="523" y="857"/>
                </a:lnTo>
                <a:lnTo>
                  <a:pt x="536" y="844"/>
                </a:lnTo>
                <a:lnTo>
                  <a:pt x="551" y="833"/>
                </a:lnTo>
                <a:lnTo>
                  <a:pt x="567" y="825"/>
                </a:lnTo>
                <a:lnTo>
                  <a:pt x="586" y="816"/>
                </a:lnTo>
                <a:lnTo>
                  <a:pt x="608" y="810"/>
                </a:lnTo>
                <a:lnTo>
                  <a:pt x="631" y="806"/>
                </a:lnTo>
                <a:lnTo>
                  <a:pt x="656" y="803"/>
                </a:lnTo>
                <a:lnTo>
                  <a:pt x="685" y="801"/>
                </a:lnTo>
                <a:lnTo>
                  <a:pt x="3016" y="801"/>
                </a:lnTo>
                <a:lnTo>
                  <a:pt x="3045" y="803"/>
                </a:lnTo>
                <a:lnTo>
                  <a:pt x="3070" y="806"/>
                </a:lnTo>
                <a:lnTo>
                  <a:pt x="3094" y="810"/>
                </a:lnTo>
                <a:lnTo>
                  <a:pt x="3115" y="816"/>
                </a:lnTo>
                <a:lnTo>
                  <a:pt x="3134" y="825"/>
                </a:lnTo>
                <a:lnTo>
                  <a:pt x="3150" y="833"/>
                </a:lnTo>
                <a:lnTo>
                  <a:pt x="3164" y="844"/>
                </a:lnTo>
                <a:lnTo>
                  <a:pt x="3178" y="857"/>
                </a:lnTo>
                <a:lnTo>
                  <a:pt x="3190" y="871"/>
                </a:lnTo>
                <a:lnTo>
                  <a:pt x="3200" y="886"/>
                </a:lnTo>
                <a:lnTo>
                  <a:pt x="3207" y="903"/>
                </a:lnTo>
                <a:lnTo>
                  <a:pt x="3215" y="921"/>
                </a:lnTo>
                <a:lnTo>
                  <a:pt x="3222" y="940"/>
                </a:lnTo>
                <a:lnTo>
                  <a:pt x="3227" y="961"/>
                </a:lnTo>
                <a:lnTo>
                  <a:pt x="3231" y="982"/>
                </a:lnTo>
                <a:lnTo>
                  <a:pt x="3235" y="1004"/>
                </a:lnTo>
                <a:lnTo>
                  <a:pt x="3375" y="2008"/>
                </a:lnTo>
                <a:lnTo>
                  <a:pt x="3378" y="2027"/>
                </a:lnTo>
                <a:lnTo>
                  <a:pt x="3378" y="2044"/>
                </a:lnTo>
                <a:lnTo>
                  <a:pt x="3378" y="2062"/>
                </a:lnTo>
                <a:lnTo>
                  <a:pt x="3377" y="2080"/>
                </a:lnTo>
                <a:lnTo>
                  <a:pt x="3373" y="2096"/>
                </a:lnTo>
                <a:lnTo>
                  <a:pt x="3369" y="2112"/>
                </a:lnTo>
                <a:lnTo>
                  <a:pt x="3363" y="2127"/>
                </a:lnTo>
                <a:lnTo>
                  <a:pt x="3356" y="2141"/>
                </a:lnTo>
                <a:lnTo>
                  <a:pt x="3347" y="2153"/>
                </a:lnTo>
                <a:lnTo>
                  <a:pt x="3336" y="2165"/>
                </a:lnTo>
                <a:lnTo>
                  <a:pt x="3323" y="2175"/>
                </a:lnTo>
                <a:lnTo>
                  <a:pt x="3308" y="2184"/>
                </a:lnTo>
                <a:lnTo>
                  <a:pt x="3292" y="2191"/>
                </a:lnTo>
                <a:lnTo>
                  <a:pt x="3272" y="2196"/>
                </a:lnTo>
                <a:lnTo>
                  <a:pt x="3251" y="2199"/>
                </a:lnTo>
                <a:lnTo>
                  <a:pt x="3227" y="2201"/>
                </a:lnTo>
                <a:lnTo>
                  <a:pt x="474" y="2201"/>
                </a:lnTo>
                <a:lnTo>
                  <a:pt x="450" y="2199"/>
                </a:lnTo>
                <a:lnTo>
                  <a:pt x="429" y="2196"/>
                </a:lnTo>
                <a:lnTo>
                  <a:pt x="409" y="2191"/>
                </a:lnTo>
                <a:lnTo>
                  <a:pt x="392" y="2184"/>
                </a:lnTo>
                <a:lnTo>
                  <a:pt x="378" y="2175"/>
                </a:lnTo>
                <a:lnTo>
                  <a:pt x="365" y="2165"/>
                </a:lnTo>
                <a:lnTo>
                  <a:pt x="354" y="2153"/>
                </a:lnTo>
                <a:lnTo>
                  <a:pt x="345" y="2141"/>
                </a:lnTo>
                <a:lnTo>
                  <a:pt x="337" y="2127"/>
                </a:lnTo>
                <a:lnTo>
                  <a:pt x="332" y="2112"/>
                </a:lnTo>
                <a:lnTo>
                  <a:pt x="328" y="2096"/>
                </a:lnTo>
                <a:lnTo>
                  <a:pt x="324" y="2080"/>
                </a:lnTo>
                <a:lnTo>
                  <a:pt x="323" y="2062"/>
                </a:lnTo>
                <a:lnTo>
                  <a:pt x="323" y="2044"/>
                </a:lnTo>
                <a:lnTo>
                  <a:pt x="324" y="2027"/>
                </a:lnTo>
                <a:lnTo>
                  <a:pt x="325" y="2008"/>
                </a:lnTo>
                <a:close/>
                <a:moveTo>
                  <a:pt x="891" y="3199"/>
                </a:moveTo>
                <a:lnTo>
                  <a:pt x="891" y="3199"/>
                </a:lnTo>
                <a:lnTo>
                  <a:pt x="890" y="3208"/>
                </a:lnTo>
                <a:lnTo>
                  <a:pt x="889" y="3219"/>
                </a:lnTo>
                <a:lnTo>
                  <a:pt x="887" y="3229"/>
                </a:lnTo>
                <a:lnTo>
                  <a:pt x="883" y="3238"/>
                </a:lnTo>
                <a:lnTo>
                  <a:pt x="878" y="3248"/>
                </a:lnTo>
                <a:lnTo>
                  <a:pt x="874" y="3257"/>
                </a:lnTo>
                <a:lnTo>
                  <a:pt x="867" y="3264"/>
                </a:lnTo>
                <a:lnTo>
                  <a:pt x="861" y="3272"/>
                </a:lnTo>
                <a:lnTo>
                  <a:pt x="853" y="3279"/>
                </a:lnTo>
                <a:lnTo>
                  <a:pt x="845" y="3284"/>
                </a:lnTo>
                <a:lnTo>
                  <a:pt x="836" y="3290"/>
                </a:lnTo>
                <a:lnTo>
                  <a:pt x="828" y="3294"/>
                </a:lnTo>
                <a:lnTo>
                  <a:pt x="818" y="3297"/>
                </a:lnTo>
                <a:lnTo>
                  <a:pt x="808" y="3301"/>
                </a:lnTo>
                <a:lnTo>
                  <a:pt x="798" y="3302"/>
                </a:lnTo>
                <a:lnTo>
                  <a:pt x="787" y="3302"/>
                </a:lnTo>
                <a:lnTo>
                  <a:pt x="366" y="3302"/>
                </a:lnTo>
                <a:lnTo>
                  <a:pt x="355" y="3302"/>
                </a:lnTo>
                <a:lnTo>
                  <a:pt x="345" y="3301"/>
                </a:lnTo>
                <a:lnTo>
                  <a:pt x="335" y="3297"/>
                </a:lnTo>
                <a:lnTo>
                  <a:pt x="325" y="3294"/>
                </a:lnTo>
                <a:lnTo>
                  <a:pt x="317" y="3290"/>
                </a:lnTo>
                <a:lnTo>
                  <a:pt x="308" y="3284"/>
                </a:lnTo>
                <a:lnTo>
                  <a:pt x="300" y="3279"/>
                </a:lnTo>
                <a:lnTo>
                  <a:pt x="292" y="3272"/>
                </a:lnTo>
                <a:lnTo>
                  <a:pt x="286" y="3264"/>
                </a:lnTo>
                <a:lnTo>
                  <a:pt x="279" y="3257"/>
                </a:lnTo>
                <a:lnTo>
                  <a:pt x="275" y="3248"/>
                </a:lnTo>
                <a:lnTo>
                  <a:pt x="270" y="3238"/>
                </a:lnTo>
                <a:lnTo>
                  <a:pt x="266" y="3229"/>
                </a:lnTo>
                <a:lnTo>
                  <a:pt x="264" y="3219"/>
                </a:lnTo>
                <a:lnTo>
                  <a:pt x="263" y="3208"/>
                </a:lnTo>
                <a:lnTo>
                  <a:pt x="262" y="3199"/>
                </a:lnTo>
                <a:lnTo>
                  <a:pt x="262" y="3019"/>
                </a:lnTo>
                <a:lnTo>
                  <a:pt x="263" y="3008"/>
                </a:lnTo>
                <a:lnTo>
                  <a:pt x="264" y="2998"/>
                </a:lnTo>
                <a:lnTo>
                  <a:pt x="266" y="2989"/>
                </a:lnTo>
                <a:lnTo>
                  <a:pt x="270" y="2979"/>
                </a:lnTo>
                <a:lnTo>
                  <a:pt x="275" y="2970"/>
                </a:lnTo>
                <a:lnTo>
                  <a:pt x="279" y="2961"/>
                </a:lnTo>
                <a:lnTo>
                  <a:pt x="286" y="2953"/>
                </a:lnTo>
                <a:lnTo>
                  <a:pt x="292" y="2946"/>
                </a:lnTo>
                <a:lnTo>
                  <a:pt x="300" y="2939"/>
                </a:lnTo>
                <a:lnTo>
                  <a:pt x="308" y="2933"/>
                </a:lnTo>
                <a:lnTo>
                  <a:pt x="317" y="2928"/>
                </a:lnTo>
                <a:lnTo>
                  <a:pt x="325" y="2924"/>
                </a:lnTo>
                <a:lnTo>
                  <a:pt x="335" y="2919"/>
                </a:lnTo>
                <a:lnTo>
                  <a:pt x="345" y="2917"/>
                </a:lnTo>
                <a:lnTo>
                  <a:pt x="355" y="2916"/>
                </a:lnTo>
                <a:lnTo>
                  <a:pt x="366" y="2915"/>
                </a:lnTo>
                <a:lnTo>
                  <a:pt x="787" y="2915"/>
                </a:lnTo>
                <a:lnTo>
                  <a:pt x="798" y="2916"/>
                </a:lnTo>
                <a:lnTo>
                  <a:pt x="808" y="2917"/>
                </a:lnTo>
                <a:lnTo>
                  <a:pt x="818" y="2919"/>
                </a:lnTo>
                <a:lnTo>
                  <a:pt x="828" y="2924"/>
                </a:lnTo>
                <a:lnTo>
                  <a:pt x="836" y="2928"/>
                </a:lnTo>
                <a:lnTo>
                  <a:pt x="845" y="2933"/>
                </a:lnTo>
                <a:lnTo>
                  <a:pt x="853" y="2939"/>
                </a:lnTo>
                <a:lnTo>
                  <a:pt x="861" y="2946"/>
                </a:lnTo>
                <a:lnTo>
                  <a:pt x="867" y="2953"/>
                </a:lnTo>
                <a:lnTo>
                  <a:pt x="874" y="2961"/>
                </a:lnTo>
                <a:lnTo>
                  <a:pt x="878" y="2970"/>
                </a:lnTo>
                <a:lnTo>
                  <a:pt x="883" y="2979"/>
                </a:lnTo>
                <a:lnTo>
                  <a:pt x="887" y="2989"/>
                </a:lnTo>
                <a:lnTo>
                  <a:pt x="889" y="2998"/>
                </a:lnTo>
                <a:lnTo>
                  <a:pt x="890" y="3008"/>
                </a:lnTo>
                <a:lnTo>
                  <a:pt x="891" y="3019"/>
                </a:lnTo>
                <a:lnTo>
                  <a:pt x="891" y="3199"/>
                </a:lnTo>
                <a:close/>
                <a:moveTo>
                  <a:pt x="3439" y="3199"/>
                </a:moveTo>
                <a:lnTo>
                  <a:pt x="3439" y="3199"/>
                </a:lnTo>
                <a:lnTo>
                  <a:pt x="3439" y="3208"/>
                </a:lnTo>
                <a:lnTo>
                  <a:pt x="3437" y="3219"/>
                </a:lnTo>
                <a:lnTo>
                  <a:pt x="3435" y="3229"/>
                </a:lnTo>
                <a:lnTo>
                  <a:pt x="3431" y="3238"/>
                </a:lnTo>
                <a:lnTo>
                  <a:pt x="3427" y="3248"/>
                </a:lnTo>
                <a:lnTo>
                  <a:pt x="3422" y="3257"/>
                </a:lnTo>
                <a:lnTo>
                  <a:pt x="3415" y="3264"/>
                </a:lnTo>
                <a:lnTo>
                  <a:pt x="3408" y="3272"/>
                </a:lnTo>
                <a:lnTo>
                  <a:pt x="3402" y="3279"/>
                </a:lnTo>
                <a:lnTo>
                  <a:pt x="3393" y="3284"/>
                </a:lnTo>
                <a:lnTo>
                  <a:pt x="3384" y="3290"/>
                </a:lnTo>
                <a:lnTo>
                  <a:pt x="3375" y="3294"/>
                </a:lnTo>
                <a:lnTo>
                  <a:pt x="3366" y="3297"/>
                </a:lnTo>
                <a:lnTo>
                  <a:pt x="3356" y="3301"/>
                </a:lnTo>
                <a:lnTo>
                  <a:pt x="3346" y="3302"/>
                </a:lnTo>
                <a:lnTo>
                  <a:pt x="3335" y="3302"/>
                </a:lnTo>
                <a:lnTo>
                  <a:pt x="2914" y="3302"/>
                </a:lnTo>
                <a:lnTo>
                  <a:pt x="2903" y="3302"/>
                </a:lnTo>
                <a:lnTo>
                  <a:pt x="2893" y="3301"/>
                </a:lnTo>
                <a:lnTo>
                  <a:pt x="2883" y="3297"/>
                </a:lnTo>
                <a:lnTo>
                  <a:pt x="2873" y="3294"/>
                </a:lnTo>
                <a:lnTo>
                  <a:pt x="2864" y="3290"/>
                </a:lnTo>
                <a:lnTo>
                  <a:pt x="2856" y="3284"/>
                </a:lnTo>
                <a:lnTo>
                  <a:pt x="2848" y="3279"/>
                </a:lnTo>
                <a:lnTo>
                  <a:pt x="2840" y="3272"/>
                </a:lnTo>
                <a:lnTo>
                  <a:pt x="2834" y="3264"/>
                </a:lnTo>
                <a:lnTo>
                  <a:pt x="2827" y="3257"/>
                </a:lnTo>
                <a:lnTo>
                  <a:pt x="2823" y="3248"/>
                </a:lnTo>
                <a:lnTo>
                  <a:pt x="2818" y="3238"/>
                </a:lnTo>
                <a:lnTo>
                  <a:pt x="2814" y="3229"/>
                </a:lnTo>
                <a:lnTo>
                  <a:pt x="2812" y="3219"/>
                </a:lnTo>
                <a:lnTo>
                  <a:pt x="2810" y="3208"/>
                </a:lnTo>
                <a:lnTo>
                  <a:pt x="2809" y="3199"/>
                </a:lnTo>
                <a:lnTo>
                  <a:pt x="2809" y="3019"/>
                </a:lnTo>
                <a:lnTo>
                  <a:pt x="2810" y="3008"/>
                </a:lnTo>
                <a:lnTo>
                  <a:pt x="2812" y="2998"/>
                </a:lnTo>
                <a:lnTo>
                  <a:pt x="2814" y="2989"/>
                </a:lnTo>
                <a:lnTo>
                  <a:pt x="2818" y="2979"/>
                </a:lnTo>
                <a:lnTo>
                  <a:pt x="2823" y="2970"/>
                </a:lnTo>
                <a:lnTo>
                  <a:pt x="2827" y="2961"/>
                </a:lnTo>
                <a:lnTo>
                  <a:pt x="2834" y="2953"/>
                </a:lnTo>
                <a:lnTo>
                  <a:pt x="2840" y="2946"/>
                </a:lnTo>
                <a:lnTo>
                  <a:pt x="2848" y="2939"/>
                </a:lnTo>
                <a:lnTo>
                  <a:pt x="2856" y="2933"/>
                </a:lnTo>
                <a:lnTo>
                  <a:pt x="2864" y="2928"/>
                </a:lnTo>
                <a:lnTo>
                  <a:pt x="2873" y="2924"/>
                </a:lnTo>
                <a:lnTo>
                  <a:pt x="2883" y="2919"/>
                </a:lnTo>
                <a:lnTo>
                  <a:pt x="2893" y="2917"/>
                </a:lnTo>
                <a:lnTo>
                  <a:pt x="2903" y="2916"/>
                </a:lnTo>
                <a:lnTo>
                  <a:pt x="2914" y="2915"/>
                </a:lnTo>
                <a:lnTo>
                  <a:pt x="3335" y="2915"/>
                </a:lnTo>
                <a:lnTo>
                  <a:pt x="3346" y="2916"/>
                </a:lnTo>
                <a:lnTo>
                  <a:pt x="3356" y="2917"/>
                </a:lnTo>
                <a:lnTo>
                  <a:pt x="3366" y="2919"/>
                </a:lnTo>
                <a:lnTo>
                  <a:pt x="3375" y="2924"/>
                </a:lnTo>
                <a:lnTo>
                  <a:pt x="3384" y="2928"/>
                </a:lnTo>
                <a:lnTo>
                  <a:pt x="3393" y="2933"/>
                </a:lnTo>
                <a:lnTo>
                  <a:pt x="3402" y="2939"/>
                </a:lnTo>
                <a:lnTo>
                  <a:pt x="3408" y="2946"/>
                </a:lnTo>
                <a:lnTo>
                  <a:pt x="3415" y="2953"/>
                </a:lnTo>
                <a:lnTo>
                  <a:pt x="3422" y="2961"/>
                </a:lnTo>
                <a:lnTo>
                  <a:pt x="3427" y="2970"/>
                </a:lnTo>
                <a:lnTo>
                  <a:pt x="3431" y="2979"/>
                </a:lnTo>
                <a:lnTo>
                  <a:pt x="3435" y="2989"/>
                </a:lnTo>
                <a:lnTo>
                  <a:pt x="3437" y="2998"/>
                </a:lnTo>
                <a:lnTo>
                  <a:pt x="3439" y="3008"/>
                </a:lnTo>
                <a:lnTo>
                  <a:pt x="3439" y="3019"/>
                </a:lnTo>
                <a:lnTo>
                  <a:pt x="3439" y="3199"/>
                </a:lnTo>
                <a:close/>
              </a:path>
            </a:pathLst>
          </a:custGeom>
          <a:solidFill>
            <a:schemeClr val="bg1">
              <a:lumMod val="95000"/>
            </a:schemeClr>
          </a:solid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lIns="91438" tIns="45719" rIns="91438" bIns="45719"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89" name="KSO_Shape"/>
          <p:cNvSpPr/>
          <p:nvPr/>
        </p:nvSpPr>
        <p:spPr>
          <a:xfrm>
            <a:off x="4680170" y="5162844"/>
            <a:ext cx="567079" cy="639493"/>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90" name="KSO_Shape"/>
          <p:cNvSpPr>
            <a:spLocks/>
          </p:cNvSpPr>
          <p:nvPr/>
        </p:nvSpPr>
        <p:spPr bwMode="auto">
          <a:xfrm>
            <a:off x="5892801" y="2602523"/>
            <a:ext cx="381391" cy="709831"/>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bg1">
              <a:lumMod val="95000"/>
            </a:schemeClr>
          </a:solid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lIns="91438" tIns="45719" rIns="91438" bIns="45719"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68" name="Freeform 23"/>
          <p:cNvSpPr>
            <a:spLocks noEditPoints="1"/>
          </p:cNvSpPr>
          <p:nvPr/>
        </p:nvSpPr>
        <p:spPr bwMode="auto">
          <a:xfrm>
            <a:off x="6920055" y="5199055"/>
            <a:ext cx="578343" cy="535539"/>
          </a:xfrm>
          <a:custGeom>
            <a:avLst/>
            <a:gdLst>
              <a:gd name="T0" fmla="*/ 191 w 257"/>
              <a:gd name="T1" fmla="*/ 125 h 238"/>
              <a:gd name="T2" fmla="*/ 134 w 257"/>
              <a:gd name="T3" fmla="*/ 160 h 238"/>
              <a:gd name="T4" fmla="*/ 227 w 257"/>
              <a:gd name="T5" fmla="*/ 43 h 238"/>
              <a:gd name="T6" fmla="*/ 185 w 257"/>
              <a:gd name="T7" fmla="*/ 46 h 238"/>
              <a:gd name="T8" fmla="*/ 134 w 257"/>
              <a:gd name="T9" fmla="*/ 0 h 238"/>
              <a:gd name="T10" fmla="*/ 128 w 257"/>
              <a:gd name="T11" fmla="*/ 51 h 238"/>
              <a:gd name="T12" fmla="*/ 123 w 257"/>
              <a:gd name="T13" fmla="*/ 0 h 238"/>
              <a:gd name="T14" fmla="*/ 72 w 257"/>
              <a:gd name="T15" fmla="*/ 46 h 238"/>
              <a:gd name="T16" fmla="*/ 30 w 257"/>
              <a:gd name="T17" fmla="*/ 43 h 238"/>
              <a:gd name="T18" fmla="*/ 134 w 257"/>
              <a:gd name="T19" fmla="*/ 74 h 238"/>
              <a:gd name="T20" fmla="*/ 191 w 257"/>
              <a:gd name="T21" fmla="*/ 114 h 238"/>
              <a:gd name="T22" fmla="*/ 134 w 257"/>
              <a:gd name="T23" fmla="*/ 74 h 238"/>
              <a:gd name="T24" fmla="*/ 234 w 257"/>
              <a:gd name="T25" fmla="*/ 52 h 238"/>
              <a:gd name="T26" fmla="*/ 194 w 257"/>
              <a:gd name="T27" fmla="*/ 67 h 238"/>
              <a:gd name="T28" fmla="*/ 202 w 257"/>
              <a:gd name="T29" fmla="*/ 114 h 238"/>
              <a:gd name="T30" fmla="*/ 202 w 257"/>
              <a:gd name="T31" fmla="*/ 125 h 238"/>
              <a:gd name="T32" fmla="*/ 233 w 257"/>
              <a:gd name="T33" fmla="*/ 181 h 238"/>
              <a:gd name="T34" fmla="*/ 257 w 257"/>
              <a:gd name="T35" fmla="*/ 125 h 238"/>
              <a:gd name="T36" fmla="*/ 213 w 257"/>
              <a:gd name="T37" fmla="*/ 114 h 238"/>
              <a:gd name="T38" fmla="*/ 123 w 257"/>
              <a:gd name="T39" fmla="*/ 74 h 238"/>
              <a:gd name="T40" fmla="*/ 66 w 257"/>
              <a:gd name="T41" fmla="*/ 114 h 238"/>
              <a:gd name="T42" fmla="*/ 123 w 257"/>
              <a:gd name="T43" fmla="*/ 74 h 238"/>
              <a:gd name="T44" fmla="*/ 63 w 257"/>
              <a:gd name="T45" fmla="*/ 67 h 238"/>
              <a:gd name="T46" fmla="*/ 22 w 257"/>
              <a:gd name="T47" fmla="*/ 52 h 238"/>
              <a:gd name="T48" fmla="*/ 43 w 257"/>
              <a:gd name="T49" fmla="*/ 114 h 238"/>
              <a:gd name="T50" fmla="*/ 0 w 257"/>
              <a:gd name="T51" fmla="*/ 125 h 238"/>
              <a:gd name="T52" fmla="*/ 24 w 257"/>
              <a:gd name="T53" fmla="*/ 181 h 238"/>
              <a:gd name="T54" fmla="*/ 55 w 257"/>
              <a:gd name="T55" fmla="*/ 125 h 238"/>
              <a:gd name="T56" fmla="*/ 55 w 257"/>
              <a:gd name="T57" fmla="*/ 114 h 238"/>
              <a:gd name="T58" fmla="*/ 29 w 257"/>
              <a:gd name="T59" fmla="*/ 191 h 238"/>
              <a:gd name="T60" fmla="*/ 104 w 257"/>
              <a:gd name="T61" fmla="*/ 236 h 238"/>
              <a:gd name="T62" fmla="*/ 82 w 257"/>
              <a:gd name="T63" fmla="*/ 186 h 238"/>
              <a:gd name="T64" fmla="*/ 123 w 257"/>
              <a:gd name="T65" fmla="*/ 183 h 238"/>
              <a:gd name="T66" fmla="*/ 134 w 257"/>
              <a:gd name="T67" fmla="*/ 183 h 238"/>
              <a:gd name="T68" fmla="*/ 175 w 257"/>
              <a:gd name="T69" fmla="*/ 186 h 238"/>
              <a:gd name="T70" fmla="*/ 153 w 257"/>
              <a:gd name="T71" fmla="*/ 236 h 238"/>
              <a:gd name="T72" fmla="*/ 228 w 257"/>
              <a:gd name="T73" fmla="*/ 191 h 238"/>
              <a:gd name="T74" fmla="*/ 123 w 257"/>
              <a:gd name="T75" fmla="*/ 160 h 238"/>
              <a:gd name="T76" fmla="*/ 66 w 257"/>
              <a:gd name="T77" fmla="*/ 12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7" h="238">
                <a:moveTo>
                  <a:pt x="134" y="125"/>
                </a:moveTo>
                <a:cubicBezTo>
                  <a:pt x="191" y="125"/>
                  <a:pt x="191" y="125"/>
                  <a:pt x="191" y="125"/>
                </a:cubicBezTo>
                <a:cubicBezTo>
                  <a:pt x="190" y="139"/>
                  <a:pt x="188" y="152"/>
                  <a:pt x="184" y="165"/>
                </a:cubicBezTo>
                <a:cubicBezTo>
                  <a:pt x="168" y="162"/>
                  <a:pt x="151" y="160"/>
                  <a:pt x="134" y="160"/>
                </a:cubicBezTo>
                <a:lnTo>
                  <a:pt x="134" y="125"/>
                </a:lnTo>
                <a:close/>
                <a:moveTo>
                  <a:pt x="227" y="43"/>
                </a:moveTo>
                <a:cubicBezTo>
                  <a:pt x="209" y="23"/>
                  <a:pt x="183" y="8"/>
                  <a:pt x="153" y="2"/>
                </a:cubicBezTo>
                <a:cubicBezTo>
                  <a:pt x="166" y="15"/>
                  <a:pt x="177" y="30"/>
                  <a:pt x="185" y="46"/>
                </a:cubicBezTo>
                <a:cubicBezTo>
                  <a:pt x="181" y="46"/>
                  <a:pt x="177" y="47"/>
                  <a:pt x="173" y="48"/>
                </a:cubicBezTo>
                <a:cubicBezTo>
                  <a:pt x="164" y="30"/>
                  <a:pt x="150" y="14"/>
                  <a:pt x="134" y="0"/>
                </a:cubicBezTo>
                <a:cubicBezTo>
                  <a:pt x="134" y="51"/>
                  <a:pt x="134" y="51"/>
                  <a:pt x="134" y="51"/>
                </a:cubicBezTo>
                <a:cubicBezTo>
                  <a:pt x="132" y="51"/>
                  <a:pt x="130" y="51"/>
                  <a:pt x="128" y="51"/>
                </a:cubicBezTo>
                <a:cubicBezTo>
                  <a:pt x="127" y="51"/>
                  <a:pt x="125" y="51"/>
                  <a:pt x="123" y="51"/>
                </a:cubicBezTo>
                <a:cubicBezTo>
                  <a:pt x="123" y="0"/>
                  <a:pt x="123" y="0"/>
                  <a:pt x="123" y="0"/>
                </a:cubicBezTo>
                <a:cubicBezTo>
                  <a:pt x="106" y="14"/>
                  <a:pt x="93" y="30"/>
                  <a:pt x="84" y="48"/>
                </a:cubicBezTo>
                <a:cubicBezTo>
                  <a:pt x="80" y="47"/>
                  <a:pt x="76" y="46"/>
                  <a:pt x="72" y="46"/>
                </a:cubicBezTo>
                <a:cubicBezTo>
                  <a:pt x="80" y="30"/>
                  <a:pt x="91" y="15"/>
                  <a:pt x="104" y="2"/>
                </a:cubicBezTo>
                <a:cubicBezTo>
                  <a:pt x="74" y="8"/>
                  <a:pt x="48" y="23"/>
                  <a:pt x="30" y="43"/>
                </a:cubicBezTo>
                <a:cubicBezTo>
                  <a:pt x="78" y="69"/>
                  <a:pt x="179" y="69"/>
                  <a:pt x="227" y="43"/>
                </a:cubicBezTo>
                <a:close/>
                <a:moveTo>
                  <a:pt x="134" y="74"/>
                </a:moveTo>
                <a:cubicBezTo>
                  <a:pt x="134" y="114"/>
                  <a:pt x="134" y="114"/>
                  <a:pt x="134" y="114"/>
                </a:cubicBezTo>
                <a:cubicBezTo>
                  <a:pt x="191" y="114"/>
                  <a:pt x="191" y="114"/>
                  <a:pt x="191" y="114"/>
                </a:cubicBezTo>
                <a:cubicBezTo>
                  <a:pt x="190" y="98"/>
                  <a:pt x="187" y="83"/>
                  <a:pt x="182" y="69"/>
                </a:cubicBezTo>
                <a:cubicBezTo>
                  <a:pt x="167" y="72"/>
                  <a:pt x="151" y="73"/>
                  <a:pt x="134" y="74"/>
                </a:cubicBezTo>
                <a:close/>
                <a:moveTo>
                  <a:pt x="257" y="114"/>
                </a:moveTo>
                <a:cubicBezTo>
                  <a:pt x="255" y="91"/>
                  <a:pt x="247" y="70"/>
                  <a:pt x="234" y="52"/>
                </a:cubicBezTo>
                <a:cubicBezTo>
                  <a:pt x="234" y="52"/>
                  <a:pt x="234" y="53"/>
                  <a:pt x="233" y="53"/>
                </a:cubicBezTo>
                <a:cubicBezTo>
                  <a:pt x="222" y="59"/>
                  <a:pt x="209" y="64"/>
                  <a:pt x="194" y="67"/>
                </a:cubicBezTo>
                <a:cubicBezTo>
                  <a:pt x="199" y="82"/>
                  <a:pt x="201" y="97"/>
                  <a:pt x="202" y="114"/>
                </a:cubicBezTo>
                <a:cubicBezTo>
                  <a:pt x="202" y="114"/>
                  <a:pt x="202" y="114"/>
                  <a:pt x="202" y="114"/>
                </a:cubicBezTo>
                <a:cubicBezTo>
                  <a:pt x="202" y="125"/>
                  <a:pt x="202" y="125"/>
                  <a:pt x="202" y="125"/>
                </a:cubicBezTo>
                <a:cubicBezTo>
                  <a:pt x="202" y="125"/>
                  <a:pt x="202" y="125"/>
                  <a:pt x="202" y="125"/>
                </a:cubicBezTo>
                <a:cubicBezTo>
                  <a:pt x="202" y="139"/>
                  <a:pt x="199" y="154"/>
                  <a:pt x="195" y="167"/>
                </a:cubicBezTo>
                <a:cubicBezTo>
                  <a:pt x="209" y="170"/>
                  <a:pt x="222" y="175"/>
                  <a:pt x="233" y="181"/>
                </a:cubicBezTo>
                <a:cubicBezTo>
                  <a:pt x="235" y="182"/>
                  <a:pt x="236" y="182"/>
                  <a:pt x="237" y="183"/>
                </a:cubicBezTo>
                <a:cubicBezTo>
                  <a:pt x="248" y="166"/>
                  <a:pt x="255" y="146"/>
                  <a:pt x="257" y="125"/>
                </a:cubicBezTo>
                <a:cubicBezTo>
                  <a:pt x="213" y="125"/>
                  <a:pt x="213" y="125"/>
                  <a:pt x="213" y="125"/>
                </a:cubicBezTo>
                <a:cubicBezTo>
                  <a:pt x="213" y="114"/>
                  <a:pt x="213" y="114"/>
                  <a:pt x="213" y="114"/>
                </a:cubicBezTo>
                <a:lnTo>
                  <a:pt x="257" y="114"/>
                </a:lnTo>
                <a:close/>
                <a:moveTo>
                  <a:pt x="123" y="74"/>
                </a:moveTo>
                <a:cubicBezTo>
                  <a:pt x="106" y="73"/>
                  <a:pt x="90" y="72"/>
                  <a:pt x="74" y="69"/>
                </a:cubicBezTo>
                <a:cubicBezTo>
                  <a:pt x="70" y="83"/>
                  <a:pt x="67" y="98"/>
                  <a:pt x="66" y="114"/>
                </a:cubicBezTo>
                <a:cubicBezTo>
                  <a:pt x="123" y="114"/>
                  <a:pt x="123" y="114"/>
                  <a:pt x="123" y="114"/>
                </a:cubicBezTo>
                <a:lnTo>
                  <a:pt x="123" y="74"/>
                </a:lnTo>
                <a:close/>
                <a:moveTo>
                  <a:pt x="55" y="114"/>
                </a:moveTo>
                <a:cubicBezTo>
                  <a:pt x="55" y="97"/>
                  <a:pt x="58" y="82"/>
                  <a:pt x="63" y="67"/>
                </a:cubicBezTo>
                <a:cubicBezTo>
                  <a:pt x="48" y="64"/>
                  <a:pt x="35" y="59"/>
                  <a:pt x="24" y="53"/>
                </a:cubicBezTo>
                <a:cubicBezTo>
                  <a:pt x="23" y="53"/>
                  <a:pt x="23" y="52"/>
                  <a:pt x="22" y="52"/>
                </a:cubicBezTo>
                <a:cubicBezTo>
                  <a:pt x="9" y="70"/>
                  <a:pt x="1" y="91"/>
                  <a:pt x="0" y="114"/>
                </a:cubicBezTo>
                <a:cubicBezTo>
                  <a:pt x="43" y="114"/>
                  <a:pt x="43" y="114"/>
                  <a:pt x="43" y="114"/>
                </a:cubicBezTo>
                <a:cubicBezTo>
                  <a:pt x="43" y="125"/>
                  <a:pt x="43" y="125"/>
                  <a:pt x="43" y="125"/>
                </a:cubicBezTo>
                <a:cubicBezTo>
                  <a:pt x="0" y="125"/>
                  <a:pt x="0" y="125"/>
                  <a:pt x="0" y="125"/>
                </a:cubicBezTo>
                <a:cubicBezTo>
                  <a:pt x="1" y="146"/>
                  <a:pt x="8" y="166"/>
                  <a:pt x="20" y="183"/>
                </a:cubicBezTo>
                <a:cubicBezTo>
                  <a:pt x="21" y="182"/>
                  <a:pt x="22" y="182"/>
                  <a:pt x="24" y="181"/>
                </a:cubicBezTo>
                <a:cubicBezTo>
                  <a:pt x="34" y="175"/>
                  <a:pt x="47" y="170"/>
                  <a:pt x="62" y="167"/>
                </a:cubicBezTo>
                <a:cubicBezTo>
                  <a:pt x="58" y="154"/>
                  <a:pt x="55" y="139"/>
                  <a:pt x="55" y="125"/>
                </a:cubicBezTo>
                <a:cubicBezTo>
                  <a:pt x="55" y="125"/>
                  <a:pt x="55" y="125"/>
                  <a:pt x="55" y="125"/>
                </a:cubicBezTo>
                <a:cubicBezTo>
                  <a:pt x="55" y="114"/>
                  <a:pt x="55" y="114"/>
                  <a:pt x="55" y="114"/>
                </a:cubicBezTo>
                <a:close/>
                <a:moveTo>
                  <a:pt x="228" y="191"/>
                </a:moveTo>
                <a:cubicBezTo>
                  <a:pt x="179" y="165"/>
                  <a:pt x="77" y="165"/>
                  <a:pt x="29" y="191"/>
                </a:cubicBezTo>
                <a:cubicBezTo>
                  <a:pt x="29" y="191"/>
                  <a:pt x="28" y="192"/>
                  <a:pt x="27" y="192"/>
                </a:cubicBezTo>
                <a:cubicBezTo>
                  <a:pt x="46" y="214"/>
                  <a:pt x="73" y="230"/>
                  <a:pt x="104" y="236"/>
                </a:cubicBezTo>
                <a:cubicBezTo>
                  <a:pt x="90" y="222"/>
                  <a:pt x="78" y="206"/>
                  <a:pt x="70" y="188"/>
                </a:cubicBezTo>
                <a:cubicBezTo>
                  <a:pt x="74" y="188"/>
                  <a:pt x="78" y="187"/>
                  <a:pt x="82" y="186"/>
                </a:cubicBezTo>
                <a:cubicBezTo>
                  <a:pt x="91" y="206"/>
                  <a:pt x="105" y="224"/>
                  <a:pt x="123" y="238"/>
                </a:cubicBezTo>
                <a:cubicBezTo>
                  <a:pt x="123" y="183"/>
                  <a:pt x="123" y="183"/>
                  <a:pt x="123" y="183"/>
                </a:cubicBezTo>
                <a:cubicBezTo>
                  <a:pt x="125" y="183"/>
                  <a:pt x="127" y="183"/>
                  <a:pt x="128" y="183"/>
                </a:cubicBezTo>
                <a:cubicBezTo>
                  <a:pt x="130" y="183"/>
                  <a:pt x="132" y="183"/>
                  <a:pt x="134" y="183"/>
                </a:cubicBezTo>
                <a:cubicBezTo>
                  <a:pt x="134" y="238"/>
                  <a:pt x="134" y="238"/>
                  <a:pt x="134" y="238"/>
                </a:cubicBezTo>
                <a:cubicBezTo>
                  <a:pt x="152" y="224"/>
                  <a:pt x="166" y="206"/>
                  <a:pt x="175" y="186"/>
                </a:cubicBezTo>
                <a:cubicBezTo>
                  <a:pt x="179" y="187"/>
                  <a:pt x="183" y="188"/>
                  <a:pt x="187" y="188"/>
                </a:cubicBezTo>
                <a:cubicBezTo>
                  <a:pt x="179" y="206"/>
                  <a:pt x="167" y="222"/>
                  <a:pt x="153" y="236"/>
                </a:cubicBezTo>
                <a:cubicBezTo>
                  <a:pt x="184" y="230"/>
                  <a:pt x="211" y="214"/>
                  <a:pt x="230" y="192"/>
                </a:cubicBezTo>
                <a:cubicBezTo>
                  <a:pt x="229" y="191"/>
                  <a:pt x="228" y="191"/>
                  <a:pt x="228" y="191"/>
                </a:cubicBezTo>
                <a:close/>
                <a:moveTo>
                  <a:pt x="73" y="165"/>
                </a:moveTo>
                <a:cubicBezTo>
                  <a:pt x="89" y="162"/>
                  <a:pt x="106" y="160"/>
                  <a:pt x="123" y="160"/>
                </a:cubicBezTo>
                <a:cubicBezTo>
                  <a:pt x="123" y="125"/>
                  <a:pt x="123" y="125"/>
                  <a:pt x="123" y="125"/>
                </a:cubicBezTo>
                <a:cubicBezTo>
                  <a:pt x="66" y="125"/>
                  <a:pt x="66" y="125"/>
                  <a:pt x="66" y="125"/>
                </a:cubicBezTo>
                <a:cubicBezTo>
                  <a:pt x="67" y="139"/>
                  <a:pt x="69" y="152"/>
                  <a:pt x="73" y="165"/>
                </a:cubicBezTo>
                <a:close/>
              </a:path>
            </a:pathLst>
          </a:custGeom>
          <a:solidFill>
            <a:schemeClr val="bg1">
              <a:lumMod val="95000"/>
            </a:schemeClr>
          </a:solidFill>
          <a:ln>
            <a:noFill/>
          </a:ln>
          <a:extLst/>
        </p:spPr>
        <p:txBody>
          <a:bodyPr vert="horz" wrap="square" lIns="91438" tIns="45719" rIns="91438" bIns="45719"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 name="Freeform 173"/>
          <p:cNvSpPr>
            <a:spLocks/>
          </p:cNvSpPr>
          <p:nvPr/>
        </p:nvSpPr>
        <p:spPr bwMode="auto">
          <a:xfrm>
            <a:off x="8105677" y="2638451"/>
            <a:ext cx="481013" cy="481013"/>
          </a:xfrm>
          <a:custGeom>
            <a:avLst/>
            <a:gdLst>
              <a:gd name="T0" fmla="*/ 118 w 128"/>
              <a:gd name="T1" fmla="*/ 108 h 128"/>
              <a:gd name="T2" fmla="*/ 82 w 128"/>
              <a:gd name="T3" fmla="*/ 96 h 128"/>
              <a:gd name="T4" fmla="*/ 81 w 128"/>
              <a:gd name="T5" fmla="*/ 88 h 128"/>
              <a:gd name="T6" fmla="*/ 113 w 128"/>
              <a:gd name="T7" fmla="*/ 77 h 128"/>
              <a:gd name="T8" fmla="*/ 94 w 128"/>
              <a:gd name="T9" fmla="*/ 56 h 128"/>
              <a:gd name="T10" fmla="*/ 94 w 128"/>
              <a:gd name="T11" fmla="*/ 55 h 128"/>
              <a:gd name="T12" fmla="*/ 97 w 128"/>
              <a:gd name="T13" fmla="*/ 36 h 128"/>
              <a:gd name="T14" fmla="*/ 64 w 128"/>
              <a:gd name="T15" fmla="*/ 0 h 128"/>
              <a:gd name="T16" fmla="*/ 64 w 128"/>
              <a:gd name="T17" fmla="*/ 0 h 128"/>
              <a:gd name="T18" fmla="*/ 64 w 128"/>
              <a:gd name="T19" fmla="*/ 0 h 128"/>
              <a:gd name="T20" fmla="*/ 64 w 128"/>
              <a:gd name="T21" fmla="*/ 0 h 128"/>
              <a:gd name="T22" fmla="*/ 64 w 128"/>
              <a:gd name="T23" fmla="*/ 0 h 128"/>
              <a:gd name="T24" fmla="*/ 64 w 128"/>
              <a:gd name="T25" fmla="*/ 0 h 128"/>
              <a:gd name="T26" fmla="*/ 64 w 128"/>
              <a:gd name="T27" fmla="*/ 0 h 128"/>
              <a:gd name="T28" fmla="*/ 64 w 128"/>
              <a:gd name="T29" fmla="*/ 0 h 128"/>
              <a:gd name="T30" fmla="*/ 64 w 128"/>
              <a:gd name="T31" fmla="*/ 0 h 128"/>
              <a:gd name="T32" fmla="*/ 64 w 128"/>
              <a:gd name="T33" fmla="*/ 0 h 128"/>
              <a:gd name="T34" fmla="*/ 64 w 128"/>
              <a:gd name="T35" fmla="*/ 0 h 128"/>
              <a:gd name="T36" fmla="*/ 31 w 128"/>
              <a:gd name="T37" fmla="*/ 36 h 128"/>
              <a:gd name="T38" fmla="*/ 34 w 128"/>
              <a:gd name="T39" fmla="*/ 55 h 128"/>
              <a:gd name="T40" fmla="*/ 34 w 128"/>
              <a:gd name="T41" fmla="*/ 56 h 128"/>
              <a:gd name="T42" fmla="*/ 15 w 128"/>
              <a:gd name="T43" fmla="*/ 77 h 128"/>
              <a:gd name="T44" fmla="*/ 47 w 128"/>
              <a:gd name="T45" fmla="*/ 88 h 128"/>
              <a:gd name="T46" fmla="*/ 46 w 128"/>
              <a:gd name="T47" fmla="*/ 96 h 128"/>
              <a:gd name="T48" fmla="*/ 10 w 128"/>
              <a:gd name="T49" fmla="*/ 108 h 128"/>
              <a:gd name="T50" fmla="*/ 0 w 128"/>
              <a:gd name="T51" fmla="*/ 122 h 128"/>
              <a:gd name="T52" fmla="*/ 0 w 128"/>
              <a:gd name="T53" fmla="*/ 128 h 128"/>
              <a:gd name="T54" fmla="*/ 64 w 128"/>
              <a:gd name="T55" fmla="*/ 128 h 128"/>
              <a:gd name="T56" fmla="*/ 128 w 128"/>
              <a:gd name="T57" fmla="*/ 128 h 128"/>
              <a:gd name="T58" fmla="*/ 128 w 128"/>
              <a:gd name="T59" fmla="*/ 122 h 128"/>
              <a:gd name="T60" fmla="*/ 118 w 128"/>
              <a:gd name="T61" fmla="*/ 10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8">
                <a:moveTo>
                  <a:pt x="118" y="108"/>
                </a:moveTo>
                <a:cubicBezTo>
                  <a:pt x="118" y="108"/>
                  <a:pt x="86" y="104"/>
                  <a:pt x="82" y="96"/>
                </a:cubicBezTo>
                <a:cubicBezTo>
                  <a:pt x="81" y="94"/>
                  <a:pt x="81" y="91"/>
                  <a:pt x="81" y="88"/>
                </a:cubicBezTo>
                <a:cubicBezTo>
                  <a:pt x="92" y="88"/>
                  <a:pt x="113" y="77"/>
                  <a:pt x="113" y="77"/>
                </a:cubicBezTo>
                <a:cubicBezTo>
                  <a:pt x="111" y="76"/>
                  <a:pt x="86" y="79"/>
                  <a:pt x="94" y="56"/>
                </a:cubicBezTo>
                <a:cubicBezTo>
                  <a:pt x="94" y="55"/>
                  <a:pt x="94" y="55"/>
                  <a:pt x="94" y="55"/>
                </a:cubicBezTo>
                <a:cubicBezTo>
                  <a:pt x="96" y="50"/>
                  <a:pt x="97" y="43"/>
                  <a:pt x="97" y="36"/>
                </a:cubicBezTo>
                <a:cubicBezTo>
                  <a:pt x="98" y="16"/>
                  <a:pt x="82" y="0"/>
                  <a:pt x="64" y="0"/>
                </a:cubicBezTo>
                <a:cubicBezTo>
                  <a:pt x="64" y="0"/>
                  <a:pt x="64" y="0"/>
                  <a:pt x="64" y="0"/>
                </a:cubicBezTo>
                <a:cubicBezTo>
                  <a:pt x="64" y="0"/>
                  <a:pt x="64" y="0"/>
                  <a:pt x="64" y="0"/>
                </a:cubicBezTo>
                <a:cubicBezTo>
                  <a:pt x="64" y="0"/>
                  <a:pt x="64" y="0"/>
                  <a:pt x="64" y="0"/>
                </a:cubicBezTo>
                <a:cubicBezTo>
                  <a:pt x="64" y="0"/>
                  <a:pt x="64" y="0"/>
                  <a:pt x="64" y="0"/>
                </a:cubicBezTo>
                <a:cubicBezTo>
                  <a:pt x="64" y="0"/>
                  <a:pt x="64" y="0"/>
                  <a:pt x="64" y="0"/>
                </a:cubicBezTo>
                <a:cubicBezTo>
                  <a:pt x="64" y="0"/>
                  <a:pt x="64" y="0"/>
                  <a:pt x="64" y="0"/>
                </a:cubicBezTo>
                <a:cubicBezTo>
                  <a:pt x="64" y="0"/>
                  <a:pt x="64" y="0"/>
                  <a:pt x="64" y="0"/>
                </a:cubicBezTo>
                <a:cubicBezTo>
                  <a:pt x="64" y="0"/>
                  <a:pt x="64" y="0"/>
                  <a:pt x="64" y="0"/>
                </a:cubicBezTo>
                <a:cubicBezTo>
                  <a:pt x="64" y="0"/>
                  <a:pt x="64" y="0"/>
                  <a:pt x="64" y="0"/>
                </a:cubicBezTo>
                <a:cubicBezTo>
                  <a:pt x="64" y="0"/>
                  <a:pt x="64" y="0"/>
                  <a:pt x="64" y="0"/>
                </a:cubicBezTo>
                <a:cubicBezTo>
                  <a:pt x="46" y="0"/>
                  <a:pt x="30" y="16"/>
                  <a:pt x="31" y="36"/>
                </a:cubicBezTo>
                <a:cubicBezTo>
                  <a:pt x="31" y="43"/>
                  <a:pt x="32" y="50"/>
                  <a:pt x="34" y="55"/>
                </a:cubicBezTo>
                <a:cubicBezTo>
                  <a:pt x="34" y="56"/>
                  <a:pt x="34" y="56"/>
                  <a:pt x="34" y="56"/>
                </a:cubicBezTo>
                <a:cubicBezTo>
                  <a:pt x="42" y="79"/>
                  <a:pt x="17" y="76"/>
                  <a:pt x="15" y="77"/>
                </a:cubicBezTo>
                <a:cubicBezTo>
                  <a:pt x="15" y="77"/>
                  <a:pt x="36" y="88"/>
                  <a:pt x="47" y="88"/>
                </a:cubicBezTo>
                <a:cubicBezTo>
                  <a:pt x="47" y="91"/>
                  <a:pt x="47" y="94"/>
                  <a:pt x="46" y="96"/>
                </a:cubicBezTo>
                <a:cubicBezTo>
                  <a:pt x="42" y="104"/>
                  <a:pt x="10" y="108"/>
                  <a:pt x="10" y="108"/>
                </a:cubicBezTo>
                <a:cubicBezTo>
                  <a:pt x="4" y="110"/>
                  <a:pt x="0" y="116"/>
                  <a:pt x="0" y="122"/>
                </a:cubicBezTo>
                <a:cubicBezTo>
                  <a:pt x="0" y="128"/>
                  <a:pt x="0" y="128"/>
                  <a:pt x="0" y="128"/>
                </a:cubicBezTo>
                <a:cubicBezTo>
                  <a:pt x="64" y="128"/>
                  <a:pt x="64" y="128"/>
                  <a:pt x="64" y="128"/>
                </a:cubicBezTo>
                <a:cubicBezTo>
                  <a:pt x="128" y="128"/>
                  <a:pt x="128" y="128"/>
                  <a:pt x="128" y="128"/>
                </a:cubicBezTo>
                <a:cubicBezTo>
                  <a:pt x="128" y="122"/>
                  <a:pt x="128" y="122"/>
                  <a:pt x="128" y="122"/>
                </a:cubicBezTo>
                <a:cubicBezTo>
                  <a:pt x="128" y="116"/>
                  <a:pt x="124" y="110"/>
                  <a:pt x="118" y="108"/>
                </a:cubicBezTo>
                <a:close/>
              </a:path>
            </a:pathLst>
          </a:custGeom>
          <a:solidFill>
            <a:schemeClr val="bg1">
              <a:lumMod val="95000"/>
            </a:schemeClr>
          </a:solid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38" tIns="45719" rIns="91438" bIns="45719"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extLst>
      <p:ext uri="{BB962C8B-B14F-4D97-AF65-F5344CB8AC3E}">
        <p14:creationId xmlns="" xmlns:p14="http://schemas.microsoft.com/office/powerpoint/2010/main" val="2287451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15" name="TextBox 14"/>
          <p:cNvSpPr txBox="1"/>
          <p:nvPr/>
        </p:nvSpPr>
        <p:spPr>
          <a:xfrm>
            <a:off x="1702199" y="2532187"/>
            <a:ext cx="9158057" cy="923328"/>
          </a:xfrm>
          <a:prstGeom prst="rect">
            <a:avLst/>
          </a:prstGeom>
          <a:noFill/>
        </p:spPr>
        <p:txBody>
          <a:bodyPr wrap="square" lIns="91438" tIns="45719" rIns="91438" bIns="45719" rtlCol="0">
            <a:spAutoFit/>
          </a:bodyPr>
          <a:lstStyle/>
          <a:p>
            <a:r>
              <a:rPr lang="zh-CN" altLang="en-US" sz="5400" dirty="0" smtClean="0">
                <a:solidFill>
                  <a:schemeClr val="bg1"/>
                </a:solidFill>
                <a:latin typeface="微软雅黑" pitchFamily="34" charset="-122"/>
                <a:ea typeface="微软雅黑" pitchFamily="34" charset="-122"/>
              </a:rPr>
              <a:t>第一阶段：基础平台建设</a:t>
            </a:r>
            <a:endParaRPr lang="zh-CN" altLang="en-US" sz="5400"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2287451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cxnSp>
        <p:nvCxnSpPr>
          <p:cNvPr id="15" name="直接箭头连接符 14"/>
          <p:cNvCxnSpPr/>
          <p:nvPr/>
        </p:nvCxnSpPr>
        <p:spPr>
          <a:xfrm flipH="1" flipV="1">
            <a:off x="6011341" y="1870282"/>
            <a:ext cx="12305" cy="350040"/>
          </a:xfrm>
          <a:prstGeom prst="straightConnector1">
            <a:avLst/>
          </a:prstGeom>
          <a:noFill/>
          <a:ln w="6350" cap="flat" cmpd="sng" algn="ctr">
            <a:solidFill>
              <a:srgbClr val="5B9BD5"/>
            </a:solidFill>
            <a:prstDash val="sysDash"/>
            <a:miter lim="800000"/>
            <a:tailEnd type="triangle"/>
          </a:ln>
          <a:effectLst/>
        </p:spPr>
      </p:cxnSp>
      <p:cxnSp>
        <p:nvCxnSpPr>
          <p:cNvPr id="16" name="直接箭头连接符 15"/>
          <p:cNvCxnSpPr/>
          <p:nvPr/>
        </p:nvCxnSpPr>
        <p:spPr>
          <a:xfrm flipV="1">
            <a:off x="3315792" y="3690796"/>
            <a:ext cx="0" cy="1208451"/>
          </a:xfrm>
          <a:prstGeom prst="straightConnector1">
            <a:avLst/>
          </a:prstGeom>
          <a:noFill/>
          <a:ln w="6350" cap="flat" cmpd="sng" algn="ctr">
            <a:solidFill>
              <a:srgbClr val="5B9BD5"/>
            </a:solidFill>
            <a:prstDash val="sysDash"/>
            <a:miter lim="800000"/>
            <a:headEnd type="arrow" w="med" len="med"/>
            <a:tailEnd type="arrow" w="med" len="med"/>
          </a:ln>
          <a:effectLst/>
        </p:spPr>
      </p:cxnSp>
      <p:cxnSp>
        <p:nvCxnSpPr>
          <p:cNvPr id="22" name="直接箭头连接符 21"/>
          <p:cNvCxnSpPr/>
          <p:nvPr/>
        </p:nvCxnSpPr>
        <p:spPr>
          <a:xfrm flipV="1">
            <a:off x="7708280" y="1818589"/>
            <a:ext cx="0" cy="2987808"/>
          </a:xfrm>
          <a:prstGeom prst="straightConnector1">
            <a:avLst/>
          </a:prstGeom>
          <a:noFill/>
          <a:ln w="6350" cap="flat" cmpd="sng" algn="ctr">
            <a:solidFill>
              <a:srgbClr val="5B9BD5"/>
            </a:solidFill>
            <a:prstDash val="sysDash"/>
            <a:miter lim="800000"/>
            <a:headEnd type="arrow" w="med" len="med"/>
            <a:tailEnd type="arrow" w="med" len="med"/>
          </a:ln>
          <a:effectLst/>
        </p:spPr>
      </p:cxnSp>
      <p:cxnSp>
        <p:nvCxnSpPr>
          <p:cNvPr id="23" name="直接箭头连接符 22"/>
          <p:cNvCxnSpPr/>
          <p:nvPr/>
        </p:nvCxnSpPr>
        <p:spPr>
          <a:xfrm flipV="1">
            <a:off x="4611936" y="3692557"/>
            <a:ext cx="0" cy="1222375"/>
          </a:xfrm>
          <a:prstGeom prst="straightConnector1">
            <a:avLst/>
          </a:prstGeom>
          <a:noFill/>
          <a:ln w="6350" cap="flat" cmpd="sng" algn="ctr">
            <a:solidFill>
              <a:srgbClr val="5B9BD5"/>
            </a:solidFill>
            <a:prstDash val="solid"/>
            <a:miter lim="800000"/>
            <a:tailEnd type="triangle"/>
          </a:ln>
          <a:effectLst/>
        </p:spPr>
      </p:cxnSp>
      <p:cxnSp>
        <p:nvCxnSpPr>
          <p:cNvPr id="24" name="直接箭头连接符 23"/>
          <p:cNvCxnSpPr/>
          <p:nvPr/>
        </p:nvCxnSpPr>
        <p:spPr>
          <a:xfrm flipV="1">
            <a:off x="8716392" y="4260209"/>
            <a:ext cx="0" cy="1446811"/>
          </a:xfrm>
          <a:prstGeom prst="straightConnector1">
            <a:avLst/>
          </a:prstGeom>
          <a:noFill/>
          <a:ln w="6350" cap="flat" cmpd="sng" algn="ctr">
            <a:solidFill>
              <a:srgbClr val="5B9BD5"/>
            </a:solidFill>
            <a:prstDash val="sysDash"/>
            <a:miter lim="800000"/>
            <a:tailEnd type="triangle"/>
          </a:ln>
          <a:effectLst/>
        </p:spPr>
      </p:cxnSp>
      <p:cxnSp>
        <p:nvCxnSpPr>
          <p:cNvPr id="25" name="直接箭头连接符 24"/>
          <p:cNvCxnSpPr/>
          <p:nvPr/>
        </p:nvCxnSpPr>
        <p:spPr>
          <a:xfrm>
            <a:off x="6268120" y="5394569"/>
            <a:ext cx="0" cy="266836"/>
          </a:xfrm>
          <a:prstGeom prst="straightConnector1">
            <a:avLst/>
          </a:prstGeom>
          <a:noFill/>
          <a:ln w="6350" cap="flat" cmpd="sng" algn="ctr">
            <a:solidFill>
              <a:srgbClr val="5B9BD5"/>
            </a:solidFill>
            <a:prstDash val="solid"/>
            <a:miter lim="800000"/>
            <a:headEnd type="arrow" w="med" len="med"/>
            <a:tailEnd type="arrow" w="med" len="med"/>
          </a:ln>
          <a:effectLst/>
        </p:spPr>
      </p:cxnSp>
      <p:grpSp>
        <p:nvGrpSpPr>
          <p:cNvPr id="26" name="组合 9228"/>
          <p:cNvGrpSpPr>
            <a:grpSpLocks/>
          </p:cNvGrpSpPr>
          <p:nvPr/>
        </p:nvGrpSpPr>
        <p:grpSpPr bwMode="auto">
          <a:xfrm>
            <a:off x="2050846" y="1135333"/>
            <a:ext cx="7268906" cy="5291767"/>
            <a:chOff x="106363" y="1573187"/>
            <a:chExt cx="6564312" cy="6263483"/>
          </a:xfrm>
        </p:grpSpPr>
        <p:sp>
          <p:nvSpPr>
            <p:cNvPr id="27" name="Rectangle 2"/>
            <p:cNvSpPr>
              <a:spLocks noChangeArrowheads="1"/>
            </p:cNvSpPr>
            <p:nvPr/>
          </p:nvSpPr>
          <p:spPr bwMode="auto">
            <a:xfrm>
              <a:off x="755650" y="1662612"/>
              <a:ext cx="166825" cy="437152"/>
            </a:xfrm>
            <a:prstGeom prst="rect">
              <a:avLst/>
            </a:prstGeom>
            <a:noFill/>
            <a:ln w="9525">
              <a:noFill/>
              <a:miter lim="800000"/>
              <a:headEnd/>
              <a:tailEnd/>
            </a:ln>
            <a:effec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8" name="矩形 27"/>
            <p:cNvSpPr/>
            <p:nvPr/>
          </p:nvSpPr>
          <p:spPr>
            <a:xfrm>
              <a:off x="106363" y="1584368"/>
              <a:ext cx="577850" cy="1262310"/>
            </a:xfrm>
            <a:prstGeom prst="rect">
              <a:avLst/>
            </a:prstGeom>
            <a:solidFill>
              <a:srgbClr val="FF0000"/>
            </a:solidFill>
            <a:ln w="12700" cap="flat" cmpd="sng" algn="ctr">
              <a:solidFill>
                <a:srgbClr val="FF0000"/>
              </a:solidFill>
              <a:prstDash val="solid"/>
              <a:miter lim="800000"/>
            </a:ln>
            <a:effectLst/>
          </p:spPr>
          <p:txBody>
            <a:bodyPr anchor="ctr"/>
            <a:lstStyle/>
            <a:p>
              <a:pPr algn="ctr" eaLnBrk="0" fontAlgn="auto" hangingPunct="0">
                <a:spcBef>
                  <a:spcPts val="0"/>
                </a:spcBef>
                <a:spcAft>
                  <a:spcPts val="0"/>
                </a:spcAft>
              </a:pPr>
              <a:r>
                <a:rPr kumimoji="0" lang="zh-CN" altLang="en-US" sz="1600" b="0" i="0" kern="0" dirty="0">
                  <a:solidFill>
                    <a:prstClr val="white"/>
                  </a:solidFill>
                  <a:latin typeface="微软雅黑" pitchFamily="34" charset="-122"/>
                  <a:ea typeface="微软雅黑" pitchFamily="34" charset="-122"/>
                </a:rPr>
                <a:t>综合服务层</a:t>
              </a:r>
            </a:p>
          </p:txBody>
        </p:sp>
        <p:sp>
          <p:nvSpPr>
            <p:cNvPr id="29" name="矩形 28"/>
            <p:cNvSpPr/>
            <p:nvPr/>
          </p:nvSpPr>
          <p:spPr>
            <a:xfrm>
              <a:off x="106363" y="2889537"/>
              <a:ext cx="577850" cy="2296538"/>
            </a:xfrm>
            <a:prstGeom prst="rect">
              <a:avLst/>
            </a:prstGeom>
            <a:solidFill>
              <a:srgbClr val="FF0000"/>
            </a:solidFill>
            <a:ln w="12700" cap="flat" cmpd="sng" algn="ctr">
              <a:solidFill>
                <a:srgbClr val="FF0000"/>
              </a:solidFill>
              <a:prstDash val="solid"/>
              <a:miter lim="800000"/>
            </a:ln>
            <a:effectLst/>
          </p:spPr>
          <p:txBody>
            <a:bodyPr anchor="ctr"/>
            <a:lstStyle/>
            <a:p>
              <a:pPr algn="ctr" eaLnBrk="0" fontAlgn="auto" hangingPunct="0">
                <a:spcBef>
                  <a:spcPts val="0"/>
                </a:spcBef>
                <a:spcAft>
                  <a:spcPts val="0"/>
                </a:spcAft>
              </a:pPr>
              <a:r>
                <a:rPr kumimoji="0" lang="zh-CN" altLang="en-US" sz="1600" b="0" i="0" kern="0" dirty="0">
                  <a:solidFill>
                    <a:prstClr val="white"/>
                  </a:solidFill>
                  <a:latin typeface="微软雅黑" pitchFamily="34" charset="-122"/>
                  <a:ea typeface="微软雅黑" pitchFamily="34" charset="-122"/>
                </a:rPr>
                <a:t>核心业务层</a:t>
              </a:r>
            </a:p>
          </p:txBody>
        </p:sp>
        <p:sp>
          <p:nvSpPr>
            <p:cNvPr id="30" name="矩形 29"/>
            <p:cNvSpPr/>
            <p:nvPr/>
          </p:nvSpPr>
          <p:spPr>
            <a:xfrm>
              <a:off x="106363" y="5296141"/>
              <a:ext cx="577850" cy="1460353"/>
            </a:xfrm>
            <a:prstGeom prst="rect">
              <a:avLst/>
            </a:prstGeom>
            <a:solidFill>
              <a:srgbClr val="FF0000"/>
            </a:solidFill>
            <a:ln w="12700" cap="flat" cmpd="sng" algn="ctr">
              <a:solidFill>
                <a:srgbClr val="FF0000"/>
              </a:solidFill>
              <a:prstDash val="solid"/>
              <a:miter lim="800000"/>
            </a:ln>
            <a:effectLst/>
          </p:spPr>
          <p:txBody>
            <a:bodyPr anchor="ctr"/>
            <a:lstStyle/>
            <a:p>
              <a:pPr algn="ctr" eaLnBrk="0" fontAlgn="auto" hangingPunct="0">
                <a:spcBef>
                  <a:spcPts val="0"/>
                </a:spcBef>
                <a:spcAft>
                  <a:spcPts val="0"/>
                </a:spcAft>
              </a:pPr>
              <a:r>
                <a:rPr kumimoji="0" lang="zh-CN" altLang="en-US" sz="1600" b="0" i="0" kern="0" dirty="0">
                  <a:solidFill>
                    <a:prstClr val="white"/>
                  </a:solidFill>
                  <a:latin typeface="微软雅黑" pitchFamily="34" charset="-122"/>
                  <a:ea typeface="微软雅黑" pitchFamily="34" charset="-122"/>
                </a:rPr>
                <a:t>前置系统层</a:t>
              </a:r>
            </a:p>
          </p:txBody>
        </p:sp>
        <p:sp>
          <p:nvSpPr>
            <p:cNvPr id="31" name="矩形 30"/>
            <p:cNvSpPr/>
            <p:nvPr/>
          </p:nvSpPr>
          <p:spPr>
            <a:xfrm>
              <a:off x="106363" y="6863333"/>
              <a:ext cx="577850" cy="973337"/>
            </a:xfrm>
            <a:prstGeom prst="rect">
              <a:avLst/>
            </a:prstGeom>
            <a:solidFill>
              <a:srgbClr val="FF0000"/>
            </a:solidFill>
            <a:ln w="12700" cap="flat" cmpd="sng" algn="ctr">
              <a:solidFill>
                <a:srgbClr val="FF0000"/>
              </a:solidFill>
              <a:prstDash val="solid"/>
              <a:miter lim="800000"/>
            </a:ln>
            <a:effectLst/>
          </p:spPr>
          <p:txBody>
            <a:bodyPr anchor="ctr"/>
            <a:lstStyle/>
            <a:p>
              <a:pPr algn="ctr" eaLnBrk="0" fontAlgn="auto" hangingPunct="0">
                <a:spcBef>
                  <a:spcPts val="0"/>
                </a:spcBef>
                <a:spcAft>
                  <a:spcPts val="0"/>
                </a:spcAft>
              </a:pPr>
              <a:r>
                <a:rPr kumimoji="0" lang="zh-CN" altLang="en-US" sz="1600" b="0" i="0" kern="0" dirty="0">
                  <a:solidFill>
                    <a:prstClr val="white"/>
                  </a:solidFill>
                  <a:latin typeface="微软雅黑" pitchFamily="34" charset="-122"/>
                  <a:ea typeface="微软雅黑" pitchFamily="34" charset="-122"/>
                </a:rPr>
                <a:t>渠道接入层</a:t>
              </a:r>
            </a:p>
          </p:txBody>
        </p:sp>
        <p:grpSp>
          <p:nvGrpSpPr>
            <p:cNvPr id="32" name="组合 3"/>
            <p:cNvGrpSpPr>
              <a:grpSpLocks/>
            </p:cNvGrpSpPr>
            <p:nvPr/>
          </p:nvGrpSpPr>
          <p:grpSpPr bwMode="auto">
            <a:xfrm>
              <a:off x="817563" y="1631921"/>
              <a:ext cx="5757860" cy="738151"/>
              <a:chOff x="821400" y="1553929"/>
              <a:chExt cx="5332809" cy="738151"/>
            </a:xfrm>
          </p:grpSpPr>
          <p:sp>
            <p:nvSpPr>
              <p:cNvPr id="64" name="矩形 63"/>
              <p:cNvSpPr/>
              <p:nvPr/>
            </p:nvSpPr>
            <p:spPr>
              <a:xfrm>
                <a:off x="821400" y="1553929"/>
                <a:ext cx="1008632" cy="731801"/>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风险监控</a:t>
                </a:r>
              </a:p>
            </p:txBody>
          </p:sp>
          <p:sp>
            <p:nvSpPr>
              <p:cNvPr id="65" name="矩形 64"/>
              <p:cNvSpPr/>
              <p:nvPr/>
            </p:nvSpPr>
            <p:spPr>
              <a:xfrm>
                <a:off x="1905017" y="1553929"/>
                <a:ext cx="1008632" cy="731801"/>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央行监管报表</a:t>
                </a:r>
              </a:p>
            </p:txBody>
          </p:sp>
          <p:sp>
            <p:nvSpPr>
              <p:cNvPr id="66" name="矩形 65"/>
              <p:cNvSpPr/>
              <p:nvPr/>
            </p:nvSpPr>
            <p:spPr>
              <a:xfrm>
                <a:off x="2985695" y="1553929"/>
                <a:ext cx="1007161" cy="731801"/>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集中清算</a:t>
                </a: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系统</a:t>
                </a:r>
              </a:p>
            </p:txBody>
          </p:sp>
          <p:sp>
            <p:nvSpPr>
              <p:cNvPr id="67" name="矩形 66"/>
              <p:cNvSpPr/>
              <p:nvPr/>
            </p:nvSpPr>
            <p:spPr>
              <a:xfrm>
                <a:off x="4064901" y="1560279"/>
                <a:ext cx="1008632" cy="731801"/>
              </a:xfrm>
              <a:prstGeom prst="rect">
                <a:avLst/>
              </a:prstGeom>
              <a:solidFill>
                <a:srgbClr val="ED7D31">
                  <a:lumMod val="40000"/>
                  <a:lumOff val="6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会计支撑系统</a:t>
                </a:r>
              </a:p>
            </p:txBody>
          </p:sp>
          <p:sp>
            <p:nvSpPr>
              <p:cNvPr id="68" name="矩形 67"/>
              <p:cNvSpPr/>
              <p:nvPr/>
            </p:nvSpPr>
            <p:spPr>
              <a:xfrm>
                <a:off x="5145577" y="1553929"/>
                <a:ext cx="1008632" cy="731801"/>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业务统计系统</a:t>
                </a:r>
              </a:p>
            </p:txBody>
          </p:sp>
        </p:grpSp>
        <p:sp>
          <p:nvSpPr>
            <p:cNvPr id="33" name="圆角矩形 32"/>
            <p:cNvSpPr/>
            <p:nvPr/>
          </p:nvSpPr>
          <p:spPr>
            <a:xfrm>
              <a:off x="755650" y="1573187"/>
              <a:ext cx="5903913" cy="869906"/>
            </a:xfrm>
            <a:prstGeom prst="roundRect">
              <a:avLst>
                <a:gd name="adj" fmla="val 8028"/>
              </a:avLst>
            </a:prstGeom>
            <a:noFill/>
            <a:ln w="19050" cap="flat" cmpd="sng" algn="ctr">
              <a:solidFill>
                <a:sysClr val="window" lastClr="FFFFFF">
                  <a:lumMod val="85000"/>
                </a:sysClr>
              </a:solidFill>
              <a:prstDash val="sysDash"/>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nvGrpSpPr>
            <p:cNvPr id="34" name="组合 9226"/>
            <p:cNvGrpSpPr>
              <a:grpSpLocks/>
            </p:cNvGrpSpPr>
            <p:nvPr/>
          </p:nvGrpSpPr>
          <p:grpSpPr bwMode="auto">
            <a:xfrm>
              <a:off x="798821" y="2952655"/>
              <a:ext cx="5746750" cy="2211277"/>
              <a:chOff x="798821" y="2890154"/>
              <a:chExt cx="5746750" cy="2211277"/>
            </a:xfrm>
          </p:grpSpPr>
          <p:sp>
            <p:nvSpPr>
              <p:cNvPr id="49" name="矩形 48"/>
              <p:cNvSpPr/>
              <p:nvPr/>
            </p:nvSpPr>
            <p:spPr>
              <a:xfrm>
                <a:off x="896938" y="2890154"/>
                <a:ext cx="1089025" cy="463527"/>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卡管系统</a:t>
                </a:r>
              </a:p>
            </p:txBody>
          </p:sp>
          <p:sp>
            <p:nvSpPr>
              <p:cNvPr id="50" name="矩形 49"/>
              <p:cNvSpPr/>
              <p:nvPr/>
            </p:nvSpPr>
            <p:spPr>
              <a:xfrm>
                <a:off x="2043113" y="2890154"/>
                <a:ext cx="1089025" cy="463527"/>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库存管理系统</a:t>
                </a:r>
              </a:p>
            </p:txBody>
          </p:sp>
          <p:sp>
            <p:nvSpPr>
              <p:cNvPr id="51" name="矩形 50"/>
              <p:cNvSpPr/>
              <p:nvPr/>
            </p:nvSpPr>
            <p:spPr>
              <a:xfrm>
                <a:off x="3186113" y="2890154"/>
                <a:ext cx="1089025" cy="463527"/>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客户服务系统</a:t>
                </a:r>
              </a:p>
            </p:txBody>
          </p:sp>
          <p:sp>
            <p:nvSpPr>
              <p:cNvPr id="52" name="矩形 51"/>
              <p:cNvSpPr/>
              <p:nvPr/>
            </p:nvSpPr>
            <p:spPr>
              <a:xfrm>
                <a:off x="798821" y="3696564"/>
                <a:ext cx="1089025" cy="733388"/>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商户管理系统</a:t>
                </a:r>
              </a:p>
            </p:txBody>
          </p:sp>
          <p:sp>
            <p:nvSpPr>
              <p:cNvPr id="53" name="矩形 52"/>
              <p:cNvSpPr/>
              <p:nvPr/>
            </p:nvSpPr>
            <p:spPr>
              <a:xfrm>
                <a:off x="1967221" y="3696564"/>
                <a:ext cx="1089025" cy="733387"/>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核心账务系统</a:t>
                </a:r>
              </a:p>
            </p:txBody>
          </p:sp>
          <p:sp>
            <p:nvSpPr>
              <p:cNvPr id="54" name="矩形 53"/>
              <p:cNvSpPr/>
              <p:nvPr/>
            </p:nvSpPr>
            <p:spPr>
              <a:xfrm>
                <a:off x="2659063" y="4644254"/>
                <a:ext cx="1552575" cy="457177"/>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prstClr val="black"/>
                    </a:solidFill>
                    <a:effectLst/>
                    <a:uLnTx/>
                    <a:uFillTx/>
                    <a:latin typeface="微软雅黑" pitchFamily="34" charset="-122"/>
                    <a:ea typeface="微软雅黑" pitchFamily="34" charset="-122"/>
                  </a:rPr>
                  <a:t>日终批量系统</a:t>
                </a:r>
              </a:p>
            </p:txBody>
          </p:sp>
          <p:sp>
            <p:nvSpPr>
              <p:cNvPr id="55" name="矩形 54"/>
              <p:cNvSpPr/>
              <p:nvPr/>
            </p:nvSpPr>
            <p:spPr>
              <a:xfrm>
                <a:off x="4011921" y="3696564"/>
                <a:ext cx="1089025" cy="733387"/>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数据准备系统</a:t>
                </a:r>
              </a:p>
            </p:txBody>
          </p:sp>
          <p:sp>
            <p:nvSpPr>
              <p:cNvPr id="56" name="矩形 55"/>
              <p:cNvSpPr/>
              <p:nvPr/>
            </p:nvSpPr>
            <p:spPr>
              <a:xfrm>
                <a:off x="5456546" y="3696564"/>
                <a:ext cx="1089025" cy="733387"/>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密钥管理系统</a:t>
                </a:r>
              </a:p>
            </p:txBody>
          </p:sp>
          <p:cxnSp>
            <p:nvCxnSpPr>
              <p:cNvPr id="57" name="直接连接符 56"/>
              <p:cNvCxnSpPr>
                <a:stCxn id="49" idx="2"/>
              </p:cNvCxnSpPr>
              <p:nvPr/>
            </p:nvCxnSpPr>
            <p:spPr>
              <a:xfrm flipH="1">
                <a:off x="1411288" y="3353681"/>
                <a:ext cx="0" cy="215889"/>
              </a:xfrm>
              <a:prstGeom prst="line">
                <a:avLst/>
              </a:prstGeom>
              <a:noFill/>
              <a:ln w="6350" cap="flat" cmpd="sng" algn="ctr">
                <a:solidFill>
                  <a:srgbClr val="5B9BD5"/>
                </a:solidFill>
                <a:prstDash val="solid"/>
                <a:miter lim="800000"/>
              </a:ln>
              <a:effectLst/>
            </p:spPr>
          </p:cxnSp>
          <p:cxnSp>
            <p:nvCxnSpPr>
              <p:cNvPr id="58" name="直接连接符 57"/>
              <p:cNvCxnSpPr/>
              <p:nvPr/>
            </p:nvCxnSpPr>
            <p:spPr>
              <a:xfrm flipH="1">
                <a:off x="3781425" y="3353681"/>
                <a:ext cx="0" cy="215889"/>
              </a:xfrm>
              <a:prstGeom prst="line">
                <a:avLst/>
              </a:prstGeom>
              <a:noFill/>
              <a:ln w="6350" cap="flat" cmpd="sng" algn="ctr">
                <a:solidFill>
                  <a:srgbClr val="5B9BD5"/>
                </a:solidFill>
                <a:prstDash val="solid"/>
                <a:miter lim="800000"/>
              </a:ln>
              <a:effectLst/>
            </p:spPr>
          </p:cxnSp>
          <p:cxnSp>
            <p:nvCxnSpPr>
              <p:cNvPr id="59" name="直接连接符 58"/>
              <p:cNvCxnSpPr/>
              <p:nvPr/>
            </p:nvCxnSpPr>
            <p:spPr>
              <a:xfrm>
                <a:off x="1411288" y="3569570"/>
                <a:ext cx="2370137" cy="0"/>
              </a:xfrm>
              <a:prstGeom prst="line">
                <a:avLst/>
              </a:prstGeom>
              <a:noFill/>
              <a:ln w="6350" cap="flat" cmpd="sng" algn="ctr">
                <a:solidFill>
                  <a:srgbClr val="5B9BD5"/>
                </a:solidFill>
                <a:prstDash val="solid"/>
                <a:miter lim="800000"/>
              </a:ln>
              <a:effectLst/>
            </p:spPr>
          </p:cxnSp>
          <p:cxnSp>
            <p:nvCxnSpPr>
              <p:cNvPr id="60" name="直接箭头连接符 59"/>
              <p:cNvCxnSpPr>
                <a:endCxn id="53" idx="0"/>
              </p:cNvCxnSpPr>
              <p:nvPr/>
            </p:nvCxnSpPr>
            <p:spPr>
              <a:xfrm>
                <a:off x="2454584" y="3569570"/>
                <a:ext cx="0" cy="126994"/>
              </a:xfrm>
              <a:prstGeom prst="straightConnector1">
                <a:avLst/>
              </a:prstGeom>
              <a:noFill/>
              <a:ln w="6350" cap="flat" cmpd="sng" algn="ctr">
                <a:solidFill>
                  <a:srgbClr val="5B9BD5"/>
                </a:solidFill>
                <a:prstDash val="solid"/>
                <a:miter lim="800000"/>
                <a:tailEnd type="triangle"/>
              </a:ln>
              <a:effectLst/>
            </p:spPr>
          </p:cxnSp>
          <p:cxnSp>
            <p:nvCxnSpPr>
              <p:cNvPr id="61" name="肘形连接符 241"/>
              <p:cNvCxnSpPr>
                <a:stCxn id="53" idx="3"/>
              </p:cNvCxnSpPr>
              <p:nvPr/>
            </p:nvCxnSpPr>
            <p:spPr>
              <a:xfrm>
                <a:off x="3056246" y="4063258"/>
                <a:ext cx="334963" cy="587345"/>
              </a:xfrm>
              <a:prstGeom prst="bentConnector2">
                <a:avLst/>
              </a:prstGeom>
              <a:noFill/>
              <a:ln w="6350" cap="flat" cmpd="sng" algn="ctr">
                <a:solidFill>
                  <a:srgbClr val="5B9BD5"/>
                </a:solidFill>
                <a:prstDash val="solid"/>
                <a:miter lim="800000"/>
                <a:tailEnd type="triangle"/>
              </a:ln>
              <a:effectLst/>
            </p:spPr>
          </p:cxnSp>
          <p:cxnSp>
            <p:nvCxnSpPr>
              <p:cNvPr id="62" name="肘形连接符 9219"/>
              <p:cNvCxnSpPr>
                <a:stCxn id="54" idx="3"/>
                <a:endCxn id="55" idx="2"/>
              </p:cNvCxnSpPr>
              <p:nvPr/>
            </p:nvCxnSpPr>
            <p:spPr>
              <a:xfrm flipV="1">
                <a:off x="4211638" y="4429951"/>
                <a:ext cx="344796" cy="442892"/>
              </a:xfrm>
              <a:prstGeom prst="bentConnector2">
                <a:avLst/>
              </a:prstGeom>
              <a:noFill/>
              <a:ln w="6350" cap="flat" cmpd="sng" algn="ctr">
                <a:solidFill>
                  <a:srgbClr val="5B9BD5"/>
                </a:solidFill>
                <a:prstDash val="solid"/>
                <a:miter lim="800000"/>
                <a:tailEnd type="triangle"/>
              </a:ln>
              <a:effectLst/>
            </p:spPr>
          </p:cxnSp>
          <p:cxnSp>
            <p:nvCxnSpPr>
              <p:cNvPr id="63" name="直接箭头连接符 62"/>
              <p:cNvCxnSpPr>
                <a:stCxn id="55" idx="3"/>
                <a:endCxn id="56" idx="1"/>
              </p:cNvCxnSpPr>
              <p:nvPr/>
            </p:nvCxnSpPr>
            <p:spPr>
              <a:xfrm>
                <a:off x="5100946" y="4063257"/>
                <a:ext cx="355600" cy="0"/>
              </a:xfrm>
              <a:prstGeom prst="straightConnector1">
                <a:avLst/>
              </a:prstGeom>
              <a:noFill/>
              <a:ln w="6350" cap="flat" cmpd="sng" algn="ctr">
                <a:solidFill>
                  <a:srgbClr val="5B9BD5"/>
                </a:solidFill>
                <a:prstDash val="solid"/>
                <a:miter lim="800000"/>
                <a:tailEnd type="triangle"/>
              </a:ln>
              <a:effectLst/>
            </p:spPr>
          </p:cxnSp>
        </p:grpSp>
        <p:sp>
          <p:nvSpPr>
            <p:cNvPr id="35" name="圆角矩形 34"/>
            <p:cNvSpPr/>
            <p:nvPr/>
          </p:nvSpPr>
          <p:spPr>
            <a:xfrm>
              <a:off x="766763" y="2857410"/>
              <a:ext cx="5903912" cy="2414467"/>
            </a:xfrm>
            <a:prstGeom prst="roundRect">
              <a:avLst>
                <a:gd name="adj" fmla="val 8028"/>
              </a:avLst>
            </a:prstGeom>
            <a:noFill/>
            <a:ln w="19050" cap="flat" cmpd="sng" algn="ctr">
              <a:solidFill>
                <a:sysClr val="window" lastClr="FFFFFF">
                  <a:lumMod val="85000"/>
                </a:sysClr>
              </a:solidFill>
              <a:prstDash val="sysDash"/>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nvGrpSpPr>
            <p:cNvPr id="36" name="组合 9227"/>
            <p:cNvGrpSpPr>
              <a:grpSpLocks/>
            </p:cNvGrpSpPr>
            <p:nvPr/>
          </p:nvGrpSpPr>
          <p:grpSpPr bwMode="auto">
            <a:xfrm>
              <a:off x="762000" y="5775089"/>
              <a:ext cx="5903913" cy="869906"/>
              <a:chOff x="762000" y="5775089"/>
              <a:chExt cx="5903913" cy="869906"/>
            </a:xfrm>
          </p:grpSpPr>
          <p:sp>
            <p:nvSpPr>
              <p:cNvPr id="44" name="矩形 43"/>
              <p:cNvSpPr/>
              <p:nvPr/>
            </p:nvSpPr>
            <p:spPr>
              <a:xfrm>
                <a:off x="844550" y="5873509"/>
                <a:ext cx="1473200" cy="669891"/>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POS</a:t>
                </a: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前置系统</a:t>
                </a:r>
              </a:p>
            </p:txBody>
          </p:sp>
          <p:sp>
            <p:nvSpPr>
              <p:cNvPr id="45" name="矩形 44"/>
              <p:cNvSpPr/>
              <p:nvPr/>
            </p:nvSpPr>
            <p:spPr>
              <a:xfrm>
                <a:off x="2401888" y="5881447"/>
                <a:ext cx="1471612" cy="671478"/>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网上支付系统</a:t>
                </a:r>
              </a:p>
            </p:txBody>
          </p:sp>
          <p:sp>
            <p:nvSpPr>
              <p:cNvPr id="46" name="矩形 45"/>
              <p:cNvSpPr/>
              <p:nvPr/>
            </p:nvSpPr>
            <p:spPr>
              <a:xfrm>
                <a:off x="3957638" y="5873509"/>
                <a:ext cx="1473200" cy="669891"/>
              </a:xfrm>
              <a:prstGeom prst="rect">
                <a:avLst/>
              </a:prstGeom>
              <a:solidFill>
                <a:srgbClr val="ED7D31">
                  <a:lumMod val="40000"/>
                  <a:lumOff val="6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移动支付系统</a:t>
                </a:r>
              </a:p>
            </p:txBody>
          </p:sp>
          <p:sp>
            <p:nvSpPr>
              <p:cNvPr id="47" name="圆角矩形 46"/>
              <p:cNvSpPr/>
              <p:nvPr/>
            </p:nvSpPr>
            <p:spPr>
              <a:xfrm>
                <a:off x="762000" y="5775089"/>
                <a:ext cx="5903913" cy="869906"/>
              </a:xfrm>
              <a:prstGeom prst="roundRect">
                <a:avLst>
                  <a:gd name="adj" fmla="val 8028"/>
                </a:avLst>
              </a:prstGeom>
              <a:noFill/>
              <a:ln w="19050" cap="flat" cmpd="sng" algn="ctr">
                <a:solidFill>
                  <a:sysClr val="window" lastClr="FFFFFF">
                    <a:lumMod val="85000"/>
                  </a:sysClr>
                </a:solidFill>
                <a:prstDash val="sysDash"/>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48" name="矩形 47"/>
              <p:cNvSpPr/>
              <p:nvPr/>
            </p:nvSpPr>
            <p:spPr>
              <a:xfrm>
                <a:off x="5513388" y="5881447"/>
                <a:ext cx="1060450" cy="671478"/>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kern="0" dirty="0">
                    <a:solidFill>
                      <a:prstClr val="black"/>
                    </a:solidFill>
                    <a:latin typeface="微软雅黑" pitchFamily="34" charset="-122"/>
                    <a:ea typeface="微软雅黑" pitchFamily="34" charset="-122"/>
                  </a:rPr>
                  <a:t>代理</a:t>
                </a:r>
                <a:r>
                  <a:rPr kumimoji="0" lang="zh-CN" altLang="en-US" sz="12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前</a:t>
                </a: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置</a:t>
                </a:r>
              </a:p>
            </p:txBody>
          </p:sp>
        </p:grpSp>
        <p:sp>
          <p:nvSpPr>
            <p:cNvPr id="37" name="矩形 36"/>
            <p:cNvSpPr/>
            <p:nvPr/>
          </p:nvSpPr>
          <p:spPr>
            <a:xfrm>
              <a:off x="894209" y="7004063"/>
              <a:ext cx="811212" cy="727617"/>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POS</a:t>
              </a: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系统</a:t>
              </a:r>
            </a:p>
          </p:txBody>
        </p:sp>
        <p:sp>
          <p:nvSpPr>
            <p:cNvPr id="38" name="矩形 37"/>
            <p:cNvSpPr/>
            <p:nvPr/>
          </p:nvSpPr>
          <p:spPr>
            <a:xfrm>
              <a:off x="1878460" y="7004063"/>
              <a:ext cx="811212" cy="727617"/>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软</a:t>
              </a:r>
              <a:r>
                <a:rPr kumimoji="0" lang="en-US" altLang="zh-CN"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POS</a:t>
              </a: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系统</a:t>
              </a:r>
            </a:p>
          </p:txBody>
        </p:sp>
        <p:sp>
          <p:nvSpPr>
            <p:cNvPr id="39" name="矩形 38"/>
            <p:cNvSpPr/>
            <p:nvPr/>
          </p:nvSpPr>
          <p:spPr>
            <a:xfrm>
              <a:off x="2862709" y="6992953"/>
              <a:ext cx="811212" cy="727615"/>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行业支付系统</a:t>
              </a:r>
            </a:p>
          </p:txBody>
        </p:sp>
        <p:sp>
          <p:nvSpPr>
            <p:cNvPr id="40" name="矩形 39"/>
            <p:cNvSpPr/>
            <p:nvPr/>
          </p:nvSpPr>
          <p:spPr>
            <a:xfrm>
              <a:off x="3795713" y="6981838"/>
              <a:ext cx="811212" cy="727617"/>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PC</a:t>
              </a: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网络接入</a:t>
              </a:r>
            </a:p>
          </p:txBody>
        </p:sp>
        <p:sp>
          <p:nvSpPr>
            <p:cNvPr id="41" name="矩形 40"/>
            <p:cNvSpPr/>
            <p:nvPr/>
          </p:nvSpPr>
          <p:spPr>
            <a:xfrm>
              <a:off x="4779963" y="6981838"/>
              <a:ext cx="811212" cy="727617"/>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kern="0" dirty="0">
                  <a:solidFill>
                    <a:prstClr val="black"/>
                  </a:solidFill>
                  <a:latin typeface="微软雅黑" pitchFamily="34" charset="-122"/>
                  <a:ea typeface="微软雅黑" pitchFamily="34" charset="-122"/>
                </a:rPr>
                <a:t>第三</a:t>
              </a:r>
              <a:r>
                <a:rPr kumimoji="0" lang="zh-CN" altLang="en-US" sz="1200" b="0" i="0" kern="0" dirty="0" smtClean="0">
                  <a:solidFill>
                    <a:prstClr val="black"/>
                  </a:solidFill>
                  <a:latin typeface="微软雅黑" pitchFamily="34" charset="-122"/>
                  <a:ea typeface="微软雅黑" pitchFamily="34" charset="-122"/>
                </a:rPr>
                <a:t>方受理</a:t>
              </a:r>
              <a:endPar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42" name="矩形 41"/>
            <p:cNvSpPr/>
            <p:nvPr/>
          </p:nvSpPr>
          <p:spPr>
            <a:xfrm>
              <a:off x="5764213" y="6981838"/>
              <a:ext cx="811212" cy="727617"/>
            </a:xfrm>
            <a:prstGeom prst="rect">
              <a:avLst/>
            </a:prstGeom>
            <a:solidFill>
              <a:srgbClr val="FFC000">
                <a:lumMod val="60000"/>
                <a:lumOff val="40000"/>
              </a:srgbClr>
            </a:solidFill>
            <a:ln w="12700" cap="flat" cmpd="sng" algn="ctr">
              <a:solidFill>
                <a:sysClr val="window" lastClr="FFFFFF">
                  <a:lumMod val="85000"/>
                </a:sysClr>
              </a:solidFill>
              <a:prstDash val="solid"/>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售卡柜面</a:t>
              </a:r>
            </a:p>
          </p:txBody>
        </p:sp>
        <p:sp>
          <p:nvSpPr>
            <p:cNvPr id="43" name="圆角矩形 42"/>
            <p:cNvSpPr/>
            <p:nvPr/>
          </p:nvSpPr>
          <p:spPr>
            <a:xfrm>
              <a:off x="762000" y="6910699"/>
              <a:ext cx="5903913" cy="913749"/>
            </a:xfrm>
            <a:prstGeom prst="roundRect">
              <a:avLst>
                <a:gd name="adj" fmla="val 8028"/>
              </a:avLst>
            </a:prstGeom>
            <a:noFill/>
            <a:ln w="19050" cap="flat" cmpd="sng" algn="ctr">
              <a:solidFill>
                <a:sysClr val="window" lastClr="FFFFFF">
                  <a:lumMod val="85000"/>
                </a:sysClr>
              </a:solidFill>
              <a:prstDash val="sysDash"/>
              <a:miter lim="800000"/>
            </a:ln>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69" name="TextBox 68"/>
          <p:cNvSpPr txBox="1"/>
          <p:nvPr/>
        </p:nvSpPr>
        <p:spPr>
          <a:xfrm>
            <a:off x="530303" y="343135"/>
            <a:ext cx="5314276" cy="1323439"/>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一卡通基础业务架构图</a:t>
            </a:r>
            <a:endParaRPr lang="en-US" altLang="en-US" sz="4000" dirty="0" smtClean="0">
              <a:solidFill>
                <a:srgbClr val="FF0000"/>
              </a:solidFill>
              <a:latin typeface="微软雅黑" pitchFamily="34" charset="-122"/>
              <a:ea typeface="微软雅黑" pitchFamily="34" charset="-122"/>
            </a:endParaRPr>
          </a:p>
          <a:p>
            <a:pPr algn="ctr"/>
            <a:endParaRPr lang="en-US" altLang="en-US" sz="4000" dirty="0">
              <a:solidFill>
                <a:srgbClr val="FF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2287451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anim calcmode="lin" valueType="num">
                                      <p:cBhvr>
                                        <p:cTn id="8" dur="500" fill="hold"/>
                                        <p:tgtEl>
                                          <p:spTgt spid="69"/>
                                        </p:tgtEl>
                                        <p:attrNameLst>
                                          <p:attrName>ppt_x</p:attrName>
                                        </p:attrNameLst>
                                      </p:cBhvr>
                                      <p:tavLst>
                                        <p:tav tm="0">
                                          <p:val>
                                            <p:strVal val="#ppt_x"/>
                                          </p:val>
                                        </p:tav>
                                        <p:tav tm="100000">
                                          <p:val>
                                            <p:strVal val="#ppt_x"/>
                                          </p:val>
                                        </p:tav>
                                      </p:tavLst>
                                    </p:anim>
                                    <p:anim calcmode="lin" valueType="num">
                                      <p:cBhvr>
                                        <p:cTn id="9" dur="5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grpSp>
        <p:nvGrpSpPr>
          <p:cNvPr id="15" name="Group 20"/>
          <p:cNvGrpSpPr/>
          <p:nvPr/>
        </p:nvGrpSpPr>
        <p:grpSpPr>
          <a:xfrm>
            <a:off x="941697" y="2481978"/>
            <a:ext cx="3680370" cy="393197"/>
            <a:chOff x="1741845" y="2481978"/>
            <a:chExt cx="2880221" cy="393197"/>
          </a:xfrm>
        </p:grpSpPr>
        <p:cxnSp>
          <p:nvCxnSpPr>
            <p:cNvPr id="16" name="Straight Connector 83"/>
            <p:cNvCxnSpPr/>
            <p:nvPr/>
          </p:nvCxnSpPr>
          <p:spPr>
            <a:xfrm flipH="1" flipV="1">
              <a:off x="3555062" y="2481978"/>
              <a:ext cx="1067004" cy="3931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84"/>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23" name="Group 90"/>
          <p:cNvGrpSpPr/>
          <p:nvPr/>
        </p:nvGrpSpPr>
        <p:grpSpPr>
          <a:xfrm flipV="1">
            <a:off x="955343" y="4581665"/>
            <a:ext cx="3666723" cy="393197"/>
            <a:chOff x="1741845" y="2481978"/>
            <a:chExt cx="2880221" cy="393197"/>
          </a:xfrm>
        </p:grpSpPr>
        <p:cxnSp>
          <p:nvCxnSpPr>
            <p:cNvPr id="24" name="Straight Connector 91"/>
            <p:cNvCxnSpPr/>
            <p:nvPr/>
          </p:nvCxnSpPr>
          <p:spPr>
            <a:xfrm flipH="1" flipV="1">
              <a:off x="3555062" y="2481978"/>
              <a:ext cx="1067004" cy="3931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92"/>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26" name="Group 95"/>
          <p:cNvGrpSpPr/>
          <p:nvPr/>
        </p:nvGrpSpPr>
        <p:grpSpPr>
          <a:xfrm flipH="1">
            <a:off x="7574103" y="2481978"/>
            <a:ext cx="3698947" cy="393197"/>
            <a:chOff x="1741845" y="2481978"/>
            <a:chExt cx="2880221" cy="393197"/>
          </a:xfrm>
        </p:grpSpPr>
        <p:cxnSp>
          <p:nvCxnSpPr>
            <p:cNvPr id="27" name="Straight Connector 96"/>
            <p:cNvCxnSpPr/>
            <p:nvPr/>
          </p:nvCxnSpPr>
          <p:spPr>
            <a:xfrm flipH="1" flipV="1">
              <a:off x="3555062" y="2481978"/>
              <a:ext cx="1067004" cy="3931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97"/>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29" name="Group 98"/>
          <p:cNvGrpSpPr/>
          <p:nvPr/>
        </p:nvGrpSpPr>
        <p:grpSpPr>
          <a:xfrm flipH="1" flipV="1">
            <a:off x="7574103" y="4622609"/>
            <a:ext cx="3671651" cy="393197"/>
            <a:chOff x="1741845" y="2481978"/>
            <a:chExt cx="2880221" cy="393197"/>
          </a:xfrm>
        </p:grpSpPr>
        <p:cxnSp>
          <p:nvCxnSpPr>
            <p:cNvPr id="30" name="Straight Connector 99"/>
            <p:cNvCxnSpPr/>
            <p:nvPr/>
          </p:nvCxnSpPr>
          <p:spPr>
            <a:xfrm flipH="1" flipV="1">
              <a:off x="3555062" y="2481978"/>
              <a:ext cx="1067004" cy="3931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00"/>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32" name="Rectangle 7"/>
          <p:cNvSpPr/>
          <p:nvPr/>
        </p:nvSpPr>
        <p:spPr>
          <a:xfrm rot="2700000">
            <a:off x="4558491" y="2568977"/>
            <a:ext cx="3163069" cy="3163069"/>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3" name="Group 43"/>
          <p:cNvGrpSpPr/>
          <p:nvPr/>
        </p:nvGrpSpPr>
        <p:grpSpPr>
          <a:xfrm>
            <a:off x="4403041" y="2441544"/>
            <a:ext cx="1648934" cy="1708969"/>
            <a:chOff x="1934067" y="2570684"/>
            <a:chExt cx="1941921" cy="2012622"/>
          </a:xfrm>
        </p:grpSpPr>
        <p:sp>
          <p:nvSpPr>
            <p:cNvPr id="34" name="Rounded Rectangle 44"/>
            <p:cNvSpPr/>
            <p:nvPr/>
          </p:nvSpPr>
          <p:spPr>
            <a:xfrm>
              <a:off x="1934067" y="2641385"/>
              <a:ext cx="1941921" cy="1941921"/>
            </a:xfrm>
            <a:prstGeom prst="roundRect">
              <a:avLst/>
            </a:prstGeom>
            <a:pattFill prst="dkUpDiag">
              <a:fgClr>
                <a:schemeClr val="accent5"/>
              </a:fgClr>
              <a:bgClr>
                <a:schemeClr val="accent5">
                  <a:lumMod val="75000"/>
                </a:schemeClr>
              </a:bgClr>
            </a:patt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ounded Rectangle 45"/>
            <p:cNvSpPr/>
            <p:nvPr/>
          </p:nvSpPr>
          <p:spPr>
            <a:xfrm>
              <a:off x="1934067" y="2570684"/>
              <a:ext cx="1941921" cy="1941921"/>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6" name="Group 46"/>
          <p:cNvGrpSpPr/>
          <p:nvPr/>
        </p:nvGrpSpPr>
        <p:grpSpPr>
          <a:xfrm>
            <a:off x="6140026" y="2441544"/>
            <a:ext cx="1648934" cy="1708969"/>
            <a:chOff x="3979683" y="2570684"/>
            <a:chExt cx="1941921" cy="2012622"/>
          </a:xfrm>
        </p:grpSpPr>
        <p:sp>
          <p:nvSpPr>
            <p:cNvPr id="37" name="Rounded Rectangle 47"/>
            <p:cNvSpPr/>
            <p:nvPr/>
          </p:nvSpPr>
          <p:spPr>
            <a:xfrm>
              <a:off x="3979683" y="2641385"/>
              <a:ext cx="1941921" cy="1941921"/>
            </a:xfrm>
            <a:prstGeom prst="roundRect">
              <a:avLst/>
            </a:prstGeom>
            <a:pattFill prst="dkUpDiag">
              <a:fgClr>
                <a:schemeClr val="accent1"/>
              </a:fgClr>
              <a:bgClr>
                <a:schemeClr val="accent1">
                  <a:lumMod val="75000"/>
                </a:schemeClr>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Rounded Rectangle 48"/>
            <p:cNvSpPr/>
            <p:nvPr/>
          </p:nvSpPr>
          <p:spPr>
            <a:xfrm>
              <a:off x="3979683" y="2570684"/>
              <a:ext cx="1941921" cy="1941921"/>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9" name="Group 49"/>
          <p:cNvGrpSpPr/>
          <p:nvPr/>
        </p:nvGrpSpPr>
        <p:grpSpPr>
          <a:xfrm>
            <a:off x="4403041" y="4206545"/>
            <a:ext cx="1648934" cy="1708969"/>
            <a:chOff x="1934067" y="4649295"/>
            <a:chExt cx="1941921" cy="2012622"/>
          </a:xfrm>
        </p:grpSpPr>
        <p:sp>
          <p:nvSpPr>
            <p:cNvPr id="40" name="Rounded Rectangle 50"/>
            <p:cNvSpPr/>
            <p:nvPr/>
          </p:nvSpPr>
          <p:spPr>
            <a:xfrm>
              <a:off x="1934067" y="4719996"/>
              <a:ext cx="1941921" cy="1941921"/>
            </a:xfrm>
            <a:prstGeom prst="roundRect">
              <a:avLst/>
            </a:prstGeom>
            <a:pattFill prst="dkUpDiag">
              <a:fgClr>
                <a:schemeClr val="accent3"/>
              </a:fgClr>
              <a:bgClr>
                <a:schemeClr val="accent3">
                  <a:lumMod val="75000"/>
                </a:schemeClr>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ounded Rectangle 51"/>
            <p:cNvSpPr/>
            <p:nvPr/>
          </p:nvSpPr>
          <p:spPr>
            <a:xfrm>
              <a:off x="1934067" y="4649295"/>
              <a:ext cx="1941921" cy="1941921"/>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2" name="Group 52"/>
          <p:cNvGrpSpPr/>
          <p:nvPr/>
        </p:nvGrpSpPr>
        <p:grpSpPr>
          <a:xfrm>
            <a:off x="6140026" y="4206545"/>
            <a:ext cx="1648934" cy="1708969"/>
            <a:chOff x="3979683" y="4649295"/>
            <a:chExt cx="1941921" cy="2012622"/>
          </a:xfrm>
        </p:grpSpPr>
        <p:sp>
          <p:nvSpPr>
            <p:cNvPr id="43" name="Rounded Rectangle 53"/>
            <p:cNvSpPr/>
            <p:nvPr/>
          </p:nvSpPr>
          <p:spPr>
            <a:xfrm>
              <a:off x="3979683" y="4719996"/>
              <a:ext cx="1941921" cy="1941921"/>
            </a:xfrm>
            <a:prstGeom prst="roundRect">
              <a:avLst/>
            </a:prstGeom>
            <a:pattFill prst="dkUpDiag">
              <a:fgClr>
                <a:schemeClr val="accent4"/>
              </a:fgClr>
              <a:bgClr>
                <a:schemeClr val="accent4">
                  <a:lumMod val="75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Rounded Rectangle 54"/>
            <p:cNvSpPr/>
            <p:nvPr/>
          </p:nvSpPr>
          <p:spPr>
            <a:xfrm>
              <a:off x="3979683" y="4649295"/>
              <a:ext cx="1941921" cy="1941921"/>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5" name="TextBox 44"/>
          <p:cNvSpPr txBox="1"/>
          <p:nvPr/>
        </p:nvSpPr>
        <p:spPr>
          <a:xfrm>
            <a:off x="1694187" y="2081868"/>
            <a:ext cx="1571649" cy="400110"/>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清算系统</a:t>
            </a:r>
            <a:endParaRPr lang="id-ID" sz="2000" b="1" dirty="0">
              <a:solidFill>
                <a:schemeClr val="bg1"/>
              </a:solidFill>
              <a:latin typeface="微软雅黑" pitchFamily="34" charset="-122"/>
              <a:ea typeface="微软雅黑" pitchFamily="34" charset="-122"/>
            </a:endParaRPr>
          </a:p>
        </p:txBody>
      </p:sp>
      <p:sp>
        <p:nvSpPr>
          <p:cNvPr id="46" name="TextBox 45"/>
          <p:cNvSpPr txBox="1"/>
          <p:nvPr/>
        </p:nvSpPr>
        <p:spPr>
          <a:xfrm>
            <a:off x="941696" y="2487728"/>
            <a:ext cx="3384644" cy="1477328"/>
          </a:xfrm>
          <a:prstGeom prst="rect">
            <a:avLst/>
          </a:prstGeom>
          <a:noFill/>
        </p:spPr>
        <p:txBody>
          <a:bodyPr wrap="square" rtlCol="0">
            <a:spAutoFit/>
          </a:bodyPr>
          <a:lstStyle/>
          <a:p>
            <a:pPr lvl="0">
              <a:lnSpc>
                <a:spcPct val="150000"/>
              </a:lnSpc>
              <a:buFont typeface="Wingdings" pitchFamily="2" charset="2"/>
              <a:buChar char="l"/>
              <a:defRPr/>
            </a:pPr>
            <a:r>
              <a:rPr lang="en-US" altLang="zh-CN" sz="1200" kern="0" dirty="0" smtClean="0">
                <a:solidFill>
                  <a:schemeClr val="bg1"/>
                </a:solidFill>
                <a:latin typeface="微软雅黑" pitchFamily="34" charset="-122"/>
                <a:ea typeface="微软雅黑" pitchFamily="34" charset="-122"/>
              </a:rPr>
              <a:t> IC</a:t>
            </a:r>
            <a:r>
              <a:rPr lang="zh-CN" altLang="en-US" sz="1200" kern="0" dirty="0" smtClean="0">
                <a:solidFill>
                  <a:schemeClr val="bg1"/>
                </a:solidFill>
                <a:latin typeface="微软雅黑" pitchFamily="34" charset="-122"/>
                <a:ea typeface="微软雅黑" pitchFamily="34" charset="-122"/>
              </a:rPr>
              <a:t>卡主账户管理</a:t>
            </a:r>
            <a:endParaRPr lang="en-US" altLang="zh-CN" sz="1200" kern="0" dirty="0" smtClean="0">
              <a:solidFill>
                <a:schemeClr val="bg1"/>
              </a:solidFill>
              <a:latin typeface="微软雅黑" pitchFamily="34" charset="-122"/>
              <a:ea typeface="微软雅黑" pitchFamily="34" charset="-122"/>
            </a:endParaRPr>
          </a:p>
          <a:p>
            <a:pPr lvl="0">
              <a:lnSpc>
                <a:spcPct val="150000"/>
              </a:lnSpc>
              <a:buFont typeface="Wingdings" pitchFamily="2" charset="2"/>
              <a:buChar char="l"/>
              <a:defRPr/>
            </a:pPr>
            <a:r>
              <a:rPr lang="zh-CN" altLang="en-US" sz="1200" kern="0" dirty="0" smtClean="0">
                <a:solidFill>
                  <a:schemeClr val="bg1"/>
                </a:solidFill>
                <a:latin typeface="微软雅黑" pitchFamily="34" charset="-122"/>
                <a:ea typeface="微软雅黑" pitchFamily="34" charset="-122"/>
              </a:rPr>
              <a:t>电子现金小额账户的管理</a:t>
            </a:r>
            <a:endParaRPr lang="en-US" altLang="zh-CN" sz="1200" kern="0" dirty="0" smtClean="0">
              <a:solidFill>
                <a:schemeClr val="bg1"/>
              </a:solidFill>
              <a:latin typeface="微软雅黑" pitchFamily="34" charset="-122"/>
              <a:ea typeface="微软雅黑" pitchFamily="34" charset="-122"/>
            </a:endParaRPr>
          </a:p>
          <a:p>
            <a:pPr lvl="0">
              <a:lnSpc>
                <a:spcPct val="150000"/>
              </a:lnSpc>
              <a:buFont typeface="Wingdings" pitchFamily="2" charset="2"/>
              <a:buChar char="l"/>
              <a:defRPr/>
            </a:pPr>
            <a:r>
              <a:rPr lang="zh-CN" altLang="en-US" sz="1200" kern="0" dirty="0" smtClean="0">
                <a:solidFill>
                  <a:schemeClr val="bg1"/>
                </a:solidFill>
                <a:latin typeface="微软雅黑" pitchFamily="34" charset="-122"/>
                <a:ea typeface="微软雅黑" pitchFamily="34" charset="-122"/>
              </a:rPr>
              <a:t>实现一卡多账户、一卡多介质管理</a:t>
            </a:r>
          </a:p>
          <a:p>
            <a:pPr lvl="0">
              <a:lnSpc>
                <a:spcPct val="150000"/>
              </a:lnSpc>
              <a:buFont typeface="Wingdings" pitchFamily="2" charset="2"/>
              <a:buChar char="l"/>
              <a:defRPr/>
            </a:pPr>
            <a:r>
              <a:rPr lang="zh-CN" altLang="en-US" sz="1200" kern="0" dirty="0" smtClean="0">
                <a:solidFill>
                  <a:schemeClr val="bg1"/>
                </a:solidFill>
                <a:latin typeface="微软雅黑" pitchFamily="34" charset="-122"/>
                <a:ea typeface="微软雅黑" pitchFamily="34" charset="-122"/>
              </a:rPr>
              <a:t>小额脱机交易日终批处理及资金清算。</a:t>
            </a:r>
            <a:endParaRPr lang="en-US" altLang="zh-CN" sz="1200" kern="0" dirty="0" smtClean="0">
              <a:solidFill>
                <a:schemeClr val="bg1"/>
              </a:solidFill>
              <a:latin typeface="微软雅黑" pitchFamily="34" charset="-122"/>
              <a:ea typeface="微软雅黑" pitchFamily="34" charset="-122"/>
            </a:endParaRPr>
          </a:p>
          <a:p>
            <a:pPr lvl="0">
              <a:lnSpc>
                <a:spcPct val="150000"/>
              </a:lnSpc>
              <a:buFont typeface="Wingdings" pitchFamily="2" charset="2"/>
              <a:buChar char="l"/>
              <a:defRPr/>
            </a:pPr>
            <a:r>
              <a:rPr lang="zh-CN" altLang="en-US" sz="1200" kern="0" dirty="0" smtClean="0">
                <a:solidFill>
                  <a:schemeClr val="bg1"/>
                </a:solidFill>
                <a:latin typeface="微软雅黑" pitchFamily="34" charset="-122"/>
                <a:ea typeface="微软雅黑" pitchFamily="34" charset="-122"/>
              </a:rPr>
              <a:t>行业应用账户、积分账户管理及账务核算</a:t>
            </a:r>
            <a:endParaRPr lang="zh-CN" altLang="en-US" sz="1200" kern="0" dirty="0">
              <a:solidFill>
                <a:schemeClr val="bg1"/>
              </a:solidFill>
              <a:latin typeface="微软雅黑" pitchFamily="34" charset="-122"/>
              <a:ea typeface="微软雅黑" pitchFamily="34" charset="-122"/>
            </a:endParaRPr>
          </a:p>
        </p:txBody>
      </p:sp>
      <p:sp>
        <p:nvSpPr>
          <p:cNvPr id="47" name="TextBox 46"/>
          <p:cNvSpPr txBox="1"/>
          <p:nvPr/>
        </p:nvSpPr>
        <p:spPr>
          <a:xfrm>
            <a:off x="1694187" y="4581666"/>
            <a:ext cx="1571649" cy="400110"/>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商户系统</a:t>
            </a:r>
            <a:endParaRPr lang="id-ID" sz="2000" b="1" dirty="0">
              <a:solidFill>
                <a:schemeClr val="bg1"/>
              </a:solidFill>
              <a:latin typeface="微软雅黑" pitchFamily="34" charset="-122"/>
              <a:ea typeface="微软雅黑" pitchFamily="34" charset="-122"/>
            </a:endParaRPr>
          </a:p>
        </p:txBody>
      </p:sp>
      <p:sp>
        <p:nvSpPr>
          <p:cNvPr id="48" name="TextBox 47"/>
          <p:cNvSpPr txBox="1"/>
          <p:nvPr/>
        </p:nvSpPr>
        <p:spPr>
          <a:xfrm>
            <a:off x="968996" y="4975027"/>
            <a:ext cx="3712191" cy="1477328"/>
          </a:xfrm>
          <a:prstGeom prst="rect">
            <a:avLst/>
          </a:prstGeom>
          <a:noFill/>
        </p:spPr>
        <p:txBody>
          <a:bodyPr wrap="square" rtlCol="0">
            <a:spAutoFit/>
          </a:bodyPr>
          <a:lstStyle/>
          <a:p>
            <a:pPr lvl="0">
              <a:lnSpc>
                <a:spcPct val="150000"/>
              </a:lnSpc>
              <a:buFont typeface="Wingdings" pitchFamily="2" charset="2"/>
              <a:buChar char="u"/>
              <a:defRPr/>
            </a:pPr>
            <a:r>
              <a:rPr lang="zh-CN" altLang="en-US" sz="1200" kern="0" dirty="0" smtClean="0">
                <a:solidFill>
                  <a:schemeClr val="bg1"/>
                </a:solidFill>
                <a:latin typeface="微软雅黑" pitchFamily="34" charset="-122"/>
                <a:ea typeface="微软雅黑" pitchFamily="34" charset="-122"/>
              </a:rPr>
              <a:t>商户建档</a:t>
            </a:r>
            <a:endParaRPr lang="en-US" altLang="zh-CN" sz="1200" kern="0" dirty="0" smtClean="0">
              <a:solidFill>
                <a:schemeClr val="bg1"/>
              </a:solidFill>
              <a:latin typeface="微软雅黑" pitchFamily="34" charset="-122"/>
              <a:ea typeface="微软雅黑" pitchFamily="34" charset="-122"/>
            </a:endParaRPr>
          </a:p>
          <a:p>
            <a:pPr lvl="0">
              <a:lnSpc>
                <a:spcPct val="150000"/>
              </a:lnSpc>
              <a:buFont typeface="Wingdings" pitchFamily="2" charset="2"/>
              <a:buChar char="u"/>
              <a:defRPr/>
            </a:pPr>
            <a:r>
              <a:rPr lang="zh-CN" altLang="en-US" sz="1200" kern="0" dirty="0" smtClean="0">
                <a:solidFill>
                  <a:schemeClr val="bg1"/>
                </a:solidFill>
                <a:latin typeface="微软雅黑" pitchFamily="34" charset="-122"/>
                <a:ea typeface="微软雅黑" pitchFamily="34" charset="-122"/>
              </a:rPr>
              <a:t>商户审核</a:t>
            </a:r>
            <a:endParaRPr lang="en-US" altLang="zh-CN" sz="1200" kern="0" dirty="0" smtClean="0">
              <a:solidFill>
                <a:schemeClr val="bg1"/>
              </a:solidFill>
              <a:latin typeface="微软雅黑" pitchFamily="34" charset="-122"/>
              <a:ea typeface="微软雅黑" pitchFamily="34" charset="-122"/>
            </a:endParaRPr>
          </a:p>
          <a:p>
            <a:pPr lvl="0">
              <a:lnSpc>
                <a:spcPct val="150000"/>
              </a:lnSpc>
              <a:buFont typeface="Wingdings" pitchFamily="2" charset="2"/>
              <a:buChar char="u"/>
              <a:defRPr/>
            </a:pPr>
            <a:r>
              <a:rPr lang="zh-CN" altLang="en-US" sz="1200" kern="0" dirty="0" smtClean="0">
                <a:solidFill>
                  <a:schemeClr val="bg1"/>
                </a:solidFill>
                <a:latin typeface="微软雅黑" pitchFamily="34" charset="-122"/>
                <a:ea typeface="微软雅黑" pitchFamily="34" charset="-122"/>
              </a:rPr>
              <a:t>商户终端</a:t>
            </a:r>
            <a:endParaRPr lang="en-US" altLang="zh-CN" sz="1200" kern="0" dirty="0" smtClean="0">
              <a:solidFill>
                <a:schemeClr val="bg1"/>
              </a:solidFill>
              <a:latin typeface="微软雅黑" pitchFamily="34" charset="-122"/>
              <a:ea typeface="微软雅黑" pitchFamily="34" charset="-122"/>
            </a:endParaRPr>
          </a:p>
          <a:p>
            <a:pPr lvl="0">
              <a:lnSpc>
                <a:spcPct val="150000"/>
              </a:lnSpc>
              <a:buFont typeface="Wingdings" pitchFamily="2" charset="2"/>
              <a:buChar char="u"/>
              <a:defRPr/>
            </a:pPr>
            <a:r>
              <a:rPr lang="zh-CN" altLang="en-US" sz="1200" kern="0" dirty="0" smtClean="0">
                <a:solidFill>
                  <a:schemeClr val="bg1"/>
                </a:solidFill>
                <a:latin typeface="微软雅黑" pitchFamily="34" charset="-122"/>
                <a:ea typeface="微软雅黑" pitchFamily="34" charset="-122"/>
              </a:rPr>
              <a:t>商户额度</a:t>
            </a:r>
            <a:endParaRPr lang="en-US" altLang="zh-CN" sz="1200" kern="0" dirty="0" smtClean="0">
              <a:solidFill>
                <a:schemeClr val="bg1"/>
              </a:solidFill>
              <a:latin typeface="微软雅黑" pitchFamily="34" charset="-122"/>
              <a:ea typeface="微软雅黑" pitchFamily="34" charset="-122"/>
            </a:endParaRPr>
          </a:p>
          <a:p>
            <a:pPr lvl="0">
              <a:lnSpc>
                <a:spcPct val="150000"/>
              </a:lnSpc>
              <a:buFont typeface="Wingdings" pitchFamily="2" charset="2"/>
              <a:buChar char="u"/>
              <a:defRPr/>
            </a:pPr>
            <a:r>
              <a:rPr lang="zh-CN" altLang="en-US" sz="1200" kern="0" dirty="0" smtClean="0">
                <a:solidFill>
                  <a:schemeClr val="bg1"/>
                </a:solidFill>
                <a:latin typeface="微软雅黑" pitchFamily="34" charset="-122"/>
                <a:ea typeface="微软雅黑" pitchFamily="34" charset="-122"/>
              </a:rPr>
              <a:t>商户清算</a:t>
            </a:r>
          </a:p>
        </p:txBody>
      </p:sp>
      <p:sp>
        <p:nvSpPr>
          <p:cNvPr id="49" name="TextBox 48"/>
          <p:cNvSpPr txBox="1"/>
          <p:nvPr/>
        </p:nvSpPr>
        <p:spPr>
          <a:xfrm>
            <a:off x="8898469" y="2081868"/>
            <a:ext cx="1571649" cy="400110"/>
          </a:xfrm>
          <a:prstGeom prst="rect">
            <a:avLst/>
          </a:prstGeom>
          <a:noFill/>
        </p:spPr>
        <p:txBody>
          <a:bodyPr wrap="square" rtlCol="0">
            <a:spAutoFit/>
          </a:bodyPr>
          <a:lstStyle/>
          <a:p>
            <a:pPr algn="r"/>
            <a:r>
              <a:rPr lang="zh-CN" altLang="en-US" sz="2000" b="1" dirty="0" smtClean="0">
                <a:solidFill>
                  <a:schemeClr val="bg1"/>
                </a:solidFill>
                <a:latin typeface="微软雅黑" pitchFamily="34" charset="-122"/>
                <a:ea typeface="微软雅黑" pitchFamily="34" charset="-122"/>
              </a:rPr>
              <a:t>卡管系统</a:t>
            </a:r>
            <a:endParaRPr lang="id-ID" sz="2000" b="1" dirty="0">
              <a:solidFill>
                <a:schemeClr val="bg1"/>
              </a:solidFill>
              <a:latin typeface="微软雅黑" pitchFamily="34" charset="-122"/>
              <a:ea typeface="微软雅黑" pitchFamily="34" charset="-122"/>
            </a:endParaRPr>
          </a:p>
        </p:txBody>
      </p:sp>
      <p:sp>
        <p:nvSpPr>
          <p:cNvPr id="50" name="TextBox 49"/>
          <p:cNvSpPr txBox="1"/>
          <p:nvPr/>
        </p:nvSpPr>
        <p:spPr>
          <a:xfrm>
            <a:off x="8648606" y="2542320"/>
            <a:ext cx="2829162" cy="1477328"/>
          </a:xfrm>
          <a:prstGeom prst="rect">
            <a:avLst/>
          </a:prstGeom>
          <a:noFill/>
        </p:spPr>
        <p:txBody>
          <a:bodyPr wrap="square" rtlCol="0">
            <a:spAutoFit/>
          </a:bodyPr>
          <a:lstStyle/>
          <a:p>
            <a:pPr>
              <a:lnSpc>
                <a:spcPct val="150000"/>
              </a:lnSpc>
              <a:defRPr/>
            </a:pPr>
            <a:r>
              <a:rPr lang="en-US" altLang="en-US" sz="1200" kern="0" dirty="0" smtClean="0">
                <a:solidFill>
                  <a:schemeClr val="bg1"/>
                </a:solidFill>
                <a:latin typeface="微软雅黑" pitchFamily="34" charset="-122"/>
                <a:ea typeface="微软雅黑" pitchFamily="34" charset="-122"/>
              </a:rPr>
              <a:t>IC</a:t>
            </a:r>
            <a:r>
              <a:rPr lang="zh-CN" altLang="en-US" sz="1200" kern="0" dirty="0" smtClean="0">
                <a:solidFill>
                  <a:schemeClr val="bg1"/>
                </a:solidFill>
                <a:latin typeface="微软雅黑" pitchFamily="34" charset="-122"/>
                <a:ea typeface="微软雅黑" pitchFamily="34" charset="-122"/>
              </a:rPr>
              <a:t>卡业务系统提供卡申请、制卡数据处理、发卡</a:t>
            </a:r>
            <a:r>
              <a:rPr lang="en-US" altLang="en-US" sz="1200" kern="0" dirty="0" smtClean="0">
                <a:solidFill>
                  <a:schemeClr val="bg1"/>
                </a:solidFill>
                <a:latin typeface="微软雅黑" pitchFamily="34" charset="-122"/>
                <a:ea typeface="微软雅黑" pitchFamily="34" charset="-122"/>
              </a:rPr>
              <a:t>/</a:t>
            </a:r>
            <a:r>
              <a:rPr lang="zh-CN" altLang="en-US" sz="1200" kern="0" dirty="0" smtClean="0">
                <a:solidFill>
                  <a:schemeClr val="bg1"/>
                </a:solidFill>
                <a:latin typeface="微软雅黑" pitchFamily="34" charset="-122"/>
                <a:ea typeface="微软雅黑" pitchFamily="34" charset="-122"/>
              </a:rPr>
              <a:t>领卡、查询、换卡、销户、挂失</a:t>
            </a:r>
            <a:r>
              <a:rPr lang="en-US" altLang="en-US" sz="1200" kern="0" dirty="0" smtClean="0">
                <a:solidFill>
                  <a:schemeClr val="bg1"/>
                </a:solidFill>
                <a:latin typeface="微软雅黑" pitchFamily="34" charset="-122"/>
                <a:ea typeface="微软雅黑" pitchFamily="34" charset="-122"/>
              </a:rPr>
              <a:t>/</a:t>
            </a:r>
            <a:r>
              <a:rPr lang="zh-CN" altLang="en-US" sz="1200" kern="0" dirty="0" smtClean="0">
                <a:solidFill>
                  <a:schemeClr val="bg1"/>
                </a:solidFill>
                <a:latin typeface="微软雅黑" pitchFamily="34" charset="-122"/>
                <a:ea typeface="微软雅黑" pitchFamily="34" charset="-122"/>
              </a:rPr>
              <a:t>解挂、卡收回等</a:t>
            </a:r>
            <a:r>
              <a:rPr lang="en-US" altLang="en-US" sz="1200" kern="0" dirty="0" smtClean="0">
                <a:solidFill>
                  <a:schemeClr val="bg1"/>
                </a:solidFill>
                <a:latin typeface="微软雅黑" pitchFamily="34" charset="-122"/>
                <a:ea typeface="微软雅黑" pitchFamily="34" charset="-122"/>
              </a:rPr>
              <a:t>IC</a:t>
            </a:r>
            <a:r>
              <a:rPr lang="zh-CN" altLang="en-US" sz="1200" kern="0" dirty="0" smtClean="0">
                <a:solidFill>
                  <a:schemeClr val="bg1"/>
                </a:solidFill>
                <a:latin typeface="微软雅黑" pitchFamily="34" charset="-122"/>
                <a:ea typeface="微软雅黑" pitchFamily="34" charset="-122"/>
              </a:rPr>
              <a:t>卡全生命周期的管理功能。</a:t>
            </a:r>
          </a:p>
          <a:p>
            <a:pPr lvl="0">
              <a:lnSpc>
                <a:spcPct val="150000"/>
              </a:lnSpc>
              <a:defRPr/>
            </a:pPr>
            <a:endParaRPr lang="zh-CN" altLang="en-US" sz="1200" kern="0" dirty="0" smtClean="0">
              <a:solidFill>
                <a:schemeClr val="bg1"/>
              </a:solidFill>
              <a:latin typeface="微软雅黑" pitchFamily="34" charset="-122"/>
              <a:ea typeface="微软雅黑" pitchFamily="34" charset="-122"/>
            </a:endParaRPr>
          </a:p>
        </p:txBody>
      </p:sp>
      <p:sp>
        <p:nvSpPr>
          <p:cNvPr id="51" name="TextBox 50"/>
          <p:cNvSpPr txBox="1"/>
          <p:nvPr/>
        </p:nvSpPr>
        <p:spPr>
          <a:xfrm>
            <a:off x="8898469" y="4622610"/>
            <a:ext cx="1571649" cy="400110"/>
          </a:xfrm>
          <a:prstGeom prst="rect">
            <a:avLst/>
          </a:prstGeom>
          <a:noFill/>
        </p:spPr>
        <p:txBody>
          <a:bodyPr wrap="square" rtlCol="0">
            <a:spAutoFit/>
          </a:bodyPr>
          <a:lstStyle/>
          <a:p>
            <a:pPr algn="r"/>
            <a:r>
              <a:rPr lang="zh-CN" altLang="en-US" sz="2000" b="1" dirty="0" smtClean="0">
                <a:solidFill>
                  <a:schemeClr val="bg1"/>
                </a:solidFill>
                <a:latin typeface="微软雅黑" pitchFamily="34" charset="-122"/>
                <a:ea typeface="微软雅黑" pitchFamily="34" charset="-122"/>
              </a:rPr>
              <a:t>密钥系统</a:t>
            </a:r>
            <a:endParaRPr lang="id-ID" sz="2000" b="1" dirty="0">
              <a:solidFill>
                <a:schemeClr val="bg1"/>
              </a:solidFill>
              <a:latin typeface="微软雅黑" pitchFamily="34" charset="-122"/>
              <a:ea typeface="微软雅黑" pitchFamily="34" charset="-122"/>
            </a:endParaRPr>
          </a:p>
        </p:txBody>
      </p:sp>
      <p:sp>
        <p:nvSpPr>
          <p:cNvPr id="52" name="TextBox 51"/>
          <p:cNvSpPr txBox="1"/>
          <p:nvPr/>
        </p:nvSpPr>
        <p:spPr>
          <a:xfrm>
            <a:off x="8594014" y="5015971"/>
            <a:ext cx="2842810" cy="646331"/>
          </a:xfrm>
          <a:prstGeom prst="rect">
            <a:avLst/>
          </a:prstGeom>
          <a:noFill/>
        </p:spPr>
        <p:txBody>
          <a:bodyPr wrap="square" rtlCol="0">
            <a:spAutoFit/>
          </a:bodyPr>
          <a:lstStyle/>
          <a:p>
            <a:pPr lvl="0">
              <a:lnSpc>
                <a:spcPct val="150000"/>
              </a:lnSpc>
              <a:buFont typeface="Wingdings" pitchFamily="2" charset="2"/>
              <a:buChar char="u"/>
              <a:defRPr/>
            </a:pPr>
            <a:r>
              <a:rPr lang="zh-CN" altLang="en-US" sz="1200" kern="0" dirty="0" smtClean="0">
                <a:solidFill>
                  <a:schemeClr val="bg1"/>
                </a:solidFill>
                <a:latin typeface="微软雅黑" pitchFamily="34" charset="-122"/>
                <a:ea typeface="微软雅黑" pitchFamily="34" charset="-122"/>
              </a:rPr>
              <a:t> 联机实时交易（安全认证）</a:t>
            </a:r>
            <a:endParaRPr lang="en-US" altLang="zh-CN" sz="1200" kern="0" dirty="0" smtClean="0">
              <a:solidFill>
                <a:schemeClr val="bg1"/>
              </a:solidFill>
              <a:latin typeface="微软雅黑" pitchFamily="34" charset="-122"/>
              <a:ea typeface="微软雅黑" pitchFamily="34" charset="-122"/>
            </a:endParaRPr>
          </a:p>
          <a:p>
            <a:pPr lvl="0">
              <a:lnSpc>
                <a:spcPct val="150000"/>
              </a:lnSpc>
              <a:buFont typeface="Wingdings" pitchFamily="2" charset="2"/>
              <a:buChar char="u"/>
              <a:defRPr/>
            </a:pPr>
            <a:r>
              <a:rPr lang="zh-CN" altLang="en-US" sz="1200" kern="0" dirty="0" smtClean="0">
                <a:solidFill>
                  <a:schemeClr val="bg1"/>
                </a:solidFill>
                <a:latin typeface="微软雅黑" pitchFamily="34" charset="-122"/>
                <a:ea typeface="微软雅黑" pitchFamily="34" charset="-122"/>
              </a:rPr>
              <a:t>  脱机清算文件</a:t>
            </a:r>
            <a:r>
              <a:rPr lang="en-US" altLang="zh-CN" sz="1200" kern="0" dirty="0" smtClean="0">
                <a:solidFill>
                  <a:schemeClr val="bg1"/>
                </a:solidFill>
                <a:latin typeface="微软雅黑" pitchFamily="34" charset="-122"/>
                <a:ea typeface="微软雅黑" pitchFamily="34" charset="-122"/>
              </a:rPr>
              <a:t>TC</a:t>
            </a:r>
            <a:r>
              <a:rPr lang="zh-CN" altLang="en-US" sz="1200" kern="0" dirty="0" smtClean="0">
                <a:solidFill>
                  <a:schemeClr val="bg1"/>
                </a:solidFill>
                <a:latin typeface="微软雅黑" pitchFamily="34" charset="-122"/>
                <a:ea typeface="微软雅黑" pitchFamily="34" charset="-122"/>
              </a:rPr>
              <a:t>认证等</a:t>
            </a:r>
            <a:endParaRPr lang="en-US" sz="1200" b="1" dirty="0">
              <a:solidFill>
                <a:schemeClr val="bg1"/>
              </a:solidFill>
            </a:endParaRPr>
          </a:p>
        </p:txBody>
      </p:sp>
      <p:sp>
        <p:nvSpPr>
          <p:cNvPr id="53" name="TextBox 52"/>
          <p:cNvSpPr txBox="1"/>
          <p:nvPr/>
        </p:nvSpPr>
        <p:spPr>
          <a:xfrm>
            <a:off x="530303" y="343135"/>
            <a:ext cx="8093192" cy="1323439"/>
          </a:xfrm>
          <a:prstGeom prst="rect">
            <a:avLst/>
          </a:prstGeom>
          <a:noFill/>
        </p:spPr>
        <p:txBody>
          <a:bodyPr wrap="square" rtlCol="0">
            <a:spAutoFit/>
          </a:bodyPr>
          <a:lstStyle/>
          <a:p>
            <a:pPr algn="ctr"/>
            <a:r>
              <a:rPr lang="zh-CN" altLang="en-US" sz="4000" dirty="0" smtClean="0">
                <a:solidFill>
                  <a:srgbClr val="FF0000"/>
                </a:solidFill>
                <a:latin typeface="微软雅黑" pitchFamily="34" charset="-122"/>
                <a:ea typeface="微软雅黑" pitchFamily="34" charset="-122"/>
              </a:rPr>
              <a:t>一卡通基础建设：核心业务系统</a:t>
            </a:r>
            <a:endParaRPr lang="en-US" altLang="en-US" sz="4000" dirty="0" smtClean="0">
              <a:solidFill>
                <a:srgbClr val="FF0000"/>
              </a:solidFill>
              <a:latin typeface="微软雅黑" pitchFamily="34" charset="-122"/>
              <a:ea typeface="微软雅黑" pitchFamily="34" charset="-122"/>
            </a:endParaRPr>
          </a:p>
          <a:p>
            <a:pPr algn="ctr"/>
            <a:endParaRPr lang="en-US" altLang="en-US" sz="4000" dirty="0">
              <a:solidFill>
                <a:srgbClr val="FF0000"/>
              </a:solidFill>
              <a:latin typeface="微软雅黑" pitchFamily="34" charset="-122"/>
              <a:ea typeface="微软雅黑" pitchFamily="34" charset="-122"/>
            </a:endParaRPr>
          </a:p>
        </p:txBody>
      </p:sp>
      <p:sp>
        <p:nvSpPr>
          <p:cNvPr id="55" name="TextBox 54"/>
          <p:cNvSpPr txBox="1"/>
          <p:nvPr/>
        </p:nvSpPr>
        <p:spPr>
          <a:xfrm>
            <a:off x="5019484" y="2997338"/>
            <a:ext cx="550151" cy="523220"/>
          </a:xfrm>
          <a:prstGeom prst="rect">
            <a:avLst/>
          </a:prstGeom>
          <a:noFill/>
        </p:spPr>
        <p:txBody>
          <a:bodyPr wrap="none" rtlCol="0">
            <a:spAutoFit/>
          </a:bodyPr>
          <a:lstStyle/>
          <a:p>
            <a:pPr algn="ctr"/>
            <a:r>
              <a:rPr lang="en-US" sz="2800" b="1" dirty="0" smtClean="0">
                <a:solidFill>
                  <a:schemeClr val="bg1"/>
                </a:solidFill>
              </a:rPr>
              <a:t>01</a:t>
            </a:r>
            <a:endParaRPr lang="id-ID" sz="2800" b="1" dirty="0">
              <a:solidFill>
                <a:schemeClr val="bg1"/>
              </a:solidFill>
            </a:endParaRPr>
          </a:p>
        </p:txBody>
      </p:sp>
      <p:sp>
        <p:nvSpPr>
          <p:cNvPr id="56" name="TextBox 55"/>
          <p:cNvSpPr txBox="1"/>
          <p:nvPr/>
        </p:nvSpPr>
        <p:spPr>
          <a:xfrm>
            <a:off x="6699238" y="2997337"/>
            <a:ext cx="550151" cy="523220"/>
          </a:xfrm>
          <a:prstGeom prst="rect">
            <a:avLst/>
          </a:prstGeom>
          <a:noFill/>
        </p:spPr>
        <p:txBody>
          <a:bodyPr wrap="none" rtlCol="0">
            <a:spAutoFit/>
          </a:bodyPr>
          <a:lstStyle/>
          <a:p>
            <a:pPr algn="ctr"/>
            <a:r>
              <a:rPr lang="en-US" sz="2800" b="1" dirty="0" smtClean="0">
                <a:solidFill>
                  <a:schemeClr val="bg1"/>
                </a:solidFill>
              </a:rPr>
              <a:t>02</a:t>
            </a:r>
            <a:endParaRPr lang="id-ID" sz="2800" b="1" dirty="0">
              <a:solidFill>
                <a:schemeClr val="bg1"/>
              </a:solidFill>
            </a:endParaRPr>
          </a:p>
        </p:txBody>
      </p:sp>
      <p:sp>
        <p:nvSpPr>
          <p:cNvPr id="57" name="TextBox 56"/>
          <p:cNvSpPr txBox="1"/>
          <p:nvPr/>
        </p:nvSpPr>
        <p:spPr>
          <a:xfrm>
            <a:off x="5051985" y="4800034"/>
            <a:ext cx="550151" cy="523220"/>
          </a:xfrm>
          <a:prstGeom prst="rect">
            <a:avLst/>
          </a:prstGeom>
          <a:noFill/>
        </p:spPr>
        <p:txBody>
          <a:bodyPr wrap="none" rtlCol="0">
            <a:spAutoFit/>
          </a:bodyPr>
          <a:lstStyle/>
          <a:p>
            <a:pPr algn="ctr"/>
            <a:r>
              <a:rPr lang="en-US" sz="2800" b="1" dirty="0" smtClean="0">
                <a:solidFill>
                  <a:schemeClr val="bg1"/>
                </a:solidFill>
              </a:rPr>
              <a:t>03</a:t>
            </a:r>
            <a:endParaRPr lang="id-ID" sz="2800" b="1" dirty="0">
              <a:solidFill>
                <a:schemeClr val="bg1"/>
              </a:solidFill>
            </a:endParaRPr>
          </a:p>
        </p:txBody>
      </p:sp>
      <p:sp>
        <p:nvSpPr>
          <p:cNvPr id="58" name="TextBox 57"/>
          <p:cNvSpPr txBox="1"/>
          <p:nvPr/>
        </p:nvSpPr>
        <p:spPr>
          <a:xfrm>
            <a:off x="6768250" y="4815702"/>
            <a:ext cx="550151" cy="523220"/>
          </a:xfrm>
          <a:prstGeom prst="rect">
            <a:avLst/>
          </a:prstGeom>
          <a:noFill/>
        </p:spPr>
        <p:txBody>
          <a:bodyPr wrap="none" rtlCol="0">
            <a:spAutoFit/>
          </a:bodyPr>
          <a:lstStyle/>
          <a:p>
            <a:pPr algn="ctr"/>
            <a:r>
              <a:rPr lang="en-US" sz="2800" b="1" dirty="0" smtClean="0">
                <a:solidFill>
                  <a:schemeClr val="bg1"/>
                </a:solidFill>
              </a:rPr>
              <a:t>04</a:t>
            </a:r>
            <a:endParaRPr lang="id-ID" sz="2800" b="1" dirty="0">
              <a:solidFill>
                <a:schemeClr val="bg1"/>
              </a:solidFill>
            </a:endParaRPr>
          </a:p>
        </p:txBody>
      </p:sp>
    </p:spTree>
    <p:extLst>
      <p:ext uri="{BB962C8B-B14F-4D97-AF65-F5344CB8AC3E}">
        <p14:creationId xmlns="" xmlns:p14="http://schemas.microsoft.com/office/powerpoint/2010/main" val="2287451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anim calcmode="lin" valueType="num">
                                      <p:cBhvr>
                                        <p:cTn id="8" dur="500" fill="hold"/>
                                        <p:tgtEl>
                                          <p:spTgt spid="53"/>
                                        </p:tgtEl>
                                        <p:attrNameLst>
                                          <p:attrName>ppt_x</p:attrName>
                                        </p:attrNameLst>
                                      </p:cBhvr>
                                      <p:tavLst>
                                        <p:tav tm="0">
                                          <p:val>
                                            <p:strVal val="#ppt_x"/>
                                          </p:val>
                                        </p:tav>
                                        <p:tav tm="100000">
                                          <p:val>
                                            <p:strVal val="#ppt_x"/>
                                          </p:val>
                                        </p:tav>
                                      </p:tavLst>
                                    </p:anim>
                                    <p:anim calcmode="lin" valueType="num">
                                      <p:cBhvr>
                                        <p:cTn id="9"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7" name="TextBox 6"/>
          <p:cNvSpPr txBox="1"/>
          <p:nvPr/>
        </p:nvSpPr>
        <p:spPr>
          <a:xfrm>
            <a:off x="530303" y="343135"/>
            <a:ext cx="6853159"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漳州开发区基础平台团队建设</a:t>
            </a:r>
            <a:endParaRPr lang="en-US" altLang="en-US" sz="4000" dirty="0">
              <a:solidFill>
                <a:srgbClr val="FF0000"/>
              </a:solidFill>
              <a:latin typeface="微软雅黑" pitchFamily="34" charset="-122"/>
              <a:ea typeface="微软雅黑" pitchFamily="34" charset="-122"/>
            </a:endParaRPr>
          </a:p>
        </p:txBody>
      </p:sp>
      <p:sp>
        <p:nvSpPr>
          <p:cNvPr id="24" name="圆角矩形 23"/>
          <p:cNvSpPr/>
          <p:nvPr/>
        </p:nvSpPr>
        <p:spPr>
          <a:xfrm>
            <a:off x="815926" y="1800671"/>
            <a:ext cx="2138289" cy="1125416"/>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95000"/>
                  </a:schemeClr>
                </a:solidFill>
                <a:latin typeface="微软雅黑" pitchFamily="34" charset="-122"/>
                <a:ea typeface="微软雅黑" pitchFamily="34" charset="-122"/>
              </a:rPr>
              <a:t>运维管理部</a:t>
            </a:r>
            <a:endParaRPr lang="zh-CN" altLang="en-US" sz="2400" b="1" dirty="0">
              <a:solidFill>
                <a:schemeClr val="bg1">
                  <a:lumMod val="95000"/>
                </a:schemeClr>
              </a:solidFill>
              <a:latin typeface="微软雅黑" pitchFamily="34" charset="-122"/>
              <a:ea typeface="微软雅黑" pitchFamily="34" charset="-122"/>
            </a:endParaRPr>
          </a:p>
        </p:txBody>
      </p:sp>
      <p:sp>
        <p:nvSpPr>
          <p:cNvPr id="40" name="圆角矩形 39"/>
          <p:cNvSpPr/>
          <p:nvPr/>
        </p:nvSpPr>
        <p:spPr>
          <a:xfrm>
            <a:off x="813580" y="3430177"/>
            <a:ext cx="2138289" cy="1125416"/>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95000"/>
                  </a:schemeClr>
                </a:solidFill>
                <a:latin typeface="微软雅黑" pitchFamily="34" charset="-122"/>
                <a:ea typeface="微软雅黑" pitchFamily="34" charset="-122"/>
              </a:rPr>
              <a:t>客服部</a:t>
            </a:r>
            <a:endParaRPr lang="zh-CN" altLang="en-US" sz="2400" b="1" dirty="0">
              <a:solidFill>
                <a:schemeClr val="bg1">
                  <a:lumMod val="95000"/>
                </a:schemeClr>
              </a:solidFill>
              <a:latin typeface="微软雅黑" pitchFamily="34" charset="-122"/>
              <a:ea typeface="微软雅黑" pitchFamily="34" charset="-122"/>
            </a:endParaRPr>
          </a:p>
        </p:txBody>
      </p:sp>
      <p:sp>
        <p:nvSpPr>
          <p:cNvPr id="41" name="圆角矩形 40"/>
          <p:cNvSpPr/>
          <p:nvPr/>
        </p:nvSpPr>
        <p:spPr>
          <a:xfrm>
            <a:off x="771378" y="5005761"/>
            <a:ext cx="2138289" cy="1125416"/>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95000"/>
                  </a:schemeClr>
                </a:solidFill>
                <a:latin typeface="微软雅黑" pitchFamily="34" charset="-122"/>
                <a:ea typeface="微软雅黑" pitchFamily="34" charset="-122"/>
              </a:rPr>
              <a:t>商户部</a:t>
            </a:r>
            <a:endParaRPr lang="zh-CN" altLang="en-US" sz="2400" b="1" dirty="0">
              <a:solidFill>
                <a:schemeClr val="bg1">
                  <a:lumMod val="95000"/>
                </a:schemeClr>
              </a:solidFill>
              <a:latin typeface="微软雅黑" pitchFamily="34" charset="-122"/>
              <a:ea typeface="微软雅黑" pitchFamily="34" charset="-122"/>
            </a:endParaRPr>
          </a:p>
        </p:txBody>
      </p:sp>
      <p:cxnSp>
        <p:nvCxnSpPr>
          <p:cNvPr id="43" name="直接连接符 42"/>
          <p:cNvCxnSpPr>
            <a:stCxn id="24" idx="3"/>
          </p:cNvCxnSpPr>
          <p:nvPr/>
        </p:nvCxnSpPr>
        <p:spPr>
          <a:xfrm flipV="1">
            <a:off x="2954215" y="2363372"/>
            <a:ext cx="393896" cy="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2638485" y="2342272"/>
            <a:ext cx="1476318" cy="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387969" y="1615439"/>
            <a:ext cx="393896" cy="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3402037" y="2361027"/>
            <a:ext cx="393896" cy="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3385624" y="3076135"/>
            <a:ext cx="393896" cy="7"/>
          </a:xfrm>
          <a:prstGeom prst="line">
            <a:avLst/>
          </a:prstGeom>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3824068" y="1334093"/>
            <a:ext cx="1901483" cy="565046"/>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bg1">
                    <a:lumMod val="95000"/>
                  </a:schemeClr>
                </a:solidFill>
                <a:latin typeface="微软雅黑" pitchFamily="34" charset="-122"/>
                <a:ea typeface="微软雅黑" pitchFamily="34" charset="-122"/>
              </a:rPr>
              <a:t>制卡部</a:t>
            </a:r>
            <a:endParaRPr lang="zh-CN" altLang="en-US" sz="1800" b="1" dirty="0">
              <a:solidFill>
                <a:schemeClr val="bg1">
                  <a:lumMod val="95000"/>
                </a:schemeClr>
              </a:solidFill>
              <a:latin typeface="微软雅黑" pitchFamily="34" charset="-122"/>
              <a:ea typeface="微软雅黑" pitchFamily="34" charset="-122"/>
            </a:endParaRPr>
          </a:p>
        </p:txBody>
      </p:sp>
      <p:sp>
        <p:nvSpPr>
          <p:cNvPr id="52" name="圆角矩形 51"/>
          <p:cNvSpPr/>
          <p:nvPr/>
        </p:nvSpPr>
        <p:spPr>
          <a:xfrm>
            <a:off x="3835791" y="2119539"/>
            <a:ext cx="1901483" cy="565046"/>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bg1">
                    <a:lumMod val="95000"/>
                  </a:schemeClr>
                </a:solidFill>
                <a:latin typeface="微软雅黑" pitchFamily="34" charset="-122"/>
                <a:ea typeface="微软雅黑" pitchFamily="34" charset="-122"/>
              </a:rPr>
              <a:t>采购部</a:t>
            </a:r>
            <a:endParaRPr lang="zh-CN" altLang="en-US" sz="1800" b="1" dirty="0">
              <a:solidFill>
                <a:schemeClr val="bg1">
                  <a:lumMod val="95000"/>
                </a:schemeClr>
              </a:solidFill>
              <a:latin typeface="微软雅黑" pitchFamily="34" charset="-122"/>
              <a:ea typeface="微软雅黑" pitchFamily="34" charset="-122"/>
            </a:endParaRPr>
          </a:p>
        </p:txBody>
      </p:sp>
      <p:sp>
        <p:nvSpPr>
          <p:cNvPr id="53" name="圆角矩形 52"/>
          <p:cNvSpPr/>
          <p:nvPr/>
        </p:nvSpPr>
        <p:spPr>
          <a:xfrm>
            <a:off x="3821723" y="2836991"/>
            <a:ext cx="1901483" cy="565046"/>
          </a:xfrm>
          <a:prstGeom prst="round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bg1">
                    <a:lumMod val="95000"/>
                  </a:schemeClr>
                </a:solidFill>
                <a:latin typeface="微软雅黑" pitchFamily="34" charset="-122"/>
                <a:ea typeface="微软雅黑" pitchFamily="34" charset="-122"/>
              </a:rPr>
              <a:t>技术部</a:t>
            </a:r>
            <a:endParaRPr lang="zh-CN" altLang="en-US" sz="1800" b="1" dirty="0">
              <a:solidFill>
                <a:schemeClr val="bg1">
                  <a:lumMod val="95000"/>
                </a:schemeClr>
              </a:solidFill>
              <a:latin typeface="微软雅黑" pitchFamily="34" charset="-122"/>
              <a:ea typeface="微软雅黑" pitchFamily="34" charset="-122"/>
            </a:endParaRPr>
          </a:p>
        </p:txBody>
      </p:sp>
      <p:sp>
        <p:nvSpPr>
          <p:cNvPr id="54" name="矩形 53"/>
          <p:cNvSpPr/>
          <p:nvPr/>
        </p:nvSpPr>
        <p:spPr>
          <a:xfrm>
            <a:off x="6092537" y="1345432"/>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写卡</a:t>
            </a:r>
            <a:endParaRPr lang="zh-CN" altLang="en-US" sz="1600" dirty="0">
              <a:latin typeface="微软雅黑" pitchFamily="34" charset="-122"/>
              <a:ea typeface="微软雅黑" pitchFamily="34" charset="-122"/>
            </a:endParaRPr>
          </a:p>
        </p:txBody>
      </p:sp>
      <p:sp>
        <p:nvSpPr>
          <p:cNvPr id="55" name="矩形 54"/>
          <p:cNvSpPr/>
          <p:nvPr/>
        </p:nvSpPr>
        <p:spPr>
          <a:xfrm>
            <a:off x="7525097" y="1357155"/>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发卡</a:t>
            </a:r>
            <a:endParaRPr lang="zh-CN" altLang="en-US" sz="1600" dirty="0">
              <a:latin typeface="微软雅黑" pitchFamily="34" charset="-122"/>
              <a:ea typeface="微软雅黑" pitchFamily="34" charset="-122"/>
            </a:endParaRPr>
          </a:p>
        </p:txBody>
      </p:sp>
      <p:sp>
        <p:nvSpPr>
          <p:cNvPr id="56" name="矩形 55"/>
          <p:cNvSpPr/>
          <p:nvPr/>
        </p:nvSpPr>
        <p:spPr>
          <a:xfrm>
            <a:off x="8974069" y="1371223"/>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卡片分类</a:t>
            </a:r>
            <a:endParaRPr lang="zh-CN" altLang="en-US" sz="1600" dirty="0">
              <a:latin typeface="微软雅黑" pitchFamily="34" charset="-122"/>
              <a:ea typeface="微软雅黑" pitchFamily="34" charset="-122"/>
            </a:endParaRPr>
          </a:p>
        </p:txBody>
      </p:sp>
      <p:sp>
        <p:nvSpPr>
          <p:cNvPr id="57" name="矩形 56"/>
          <p:cNvSpPr/>
          <p:nvPr/>
        </p:nvSpPr>
        <p:spPr>
          <a:xfrm>
            <a:off x="6090192" y="2144946"/>
            <a:ext cx="2392626"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微软雅黑" pitchFamily="34" charset="-122"/>
                <a:ea typeface="微软雅黑" pitchFamily="34" charset="-122"/>
              </a:rPr>
              <a:t>POS</a:t>
            </a:r>
            <a:r>
              <a:rPr lang="zh-CN" altLang="en-US" sz="1600" dirty="0" smtClean="0">
                <a:latin typeface="微软雅黑" pitchFamily="34" charset="-122"/>
                <a:ea typeface="微软雅黑" pitchFamily="34" charset="-122"/>
              </a:rPr>
              <a:t>终端机具采购</a:t>
            </a:r>
            <a:endParaRPr lang="zh-CN" altLang="en-US" sz="1600" dirty="0">
              <a:latin typeface="微软雅黑" pitchFamily="34" charset="-122"/>
              <a:ea typeface="微软雅黑" pitchFamily="34" charset="-122"/>
            </a:endParaRPr>
          </a:p>
        </p:txBody>
      </p:sp>
      <p:sp>
        <p:nvSpPr>
          <p:cNvPr id="58" name="矩形 57"/>
          <p:cNvSpPr/>
          <p:nvPr/>
        </p:nvSpPr>
        <p:spPr>
          <a:xfrm>
            <a:off x="6104259" y="2876466"/>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系统运维</a:t>
            </a:r>
            <a:endParaRPr lang="zh-CN" altLang="en-US" sz="1600" dirty="0">
              <a:latin typeface="微软雅黑" pitchFamily="34" charset="-122"/>
              <a:ea typeface="微软雅黑" pitchFamily="34" charset="-122"/>
            </a:endParaRPr>
          </a:p>
        </p:txBody>
      </p:sp>
      <p:sp>
        <p:nvSpPr>
          <p:cNvPr id="59" name="矩形 58"/>
          <p:cNvSpPr/>
          <p:nvPr/>
        </p:nvSpPr>
        <p:spPr>
          <a:xfrm>
            <a:off x="7396143" y="2874121"/>
            <a:ext cx="1663451"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商户数据对接</a:t>
            </a:r>
            <a:endParaRPr lang="zh-CN" altLang="en-US" sz="1600" dirty="0">
              <a:latin typeface="微软雅黑" pitchFamily="34" charset="-122"/>
              <a:ea typeface="微软雅黑" pitchFamily="34" charset="-122"/>
            </a:endParaRPr>
          </a:p>
        </p:txBody>
      </p:sp>
      <p:sp>
        <p:nvSpPr>
          <p:cNvPr id="60" name="矩形 59"/>
          <p:cNvSpPr/>
          <p:nvPr/>
        </p:nvSpPr>
        <p:spPr>
          <a:xfrm>
            <a:off x="9166328" y="2871776"/>
            <a:ext cx="2608330"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公交轮渡等公司数据对接</a:t>
            </a:r>
            <a:endParaRPr lang="zh-CN" altLang="en-US" sz="1600" dirty="0">
              <a:latin typeface="微软雅黑" pitchFamily="34" charset="-122"/>
              <a:ea typeface="微软雅黑" pitchFamily="34" charset="-122"/>
            </a:endParaRPr>
          </a:p>
        </p:txBody>
      </p:sp>
      <p:sp>
        <p:nvSpPr>
          <p:cNvPr id="61" name="矩形 60"/>
          <p:cNvSpPr/>
          <p:nvPr/>
        </p:nvSpPr>
        <p:spPr>
          <a:xfrm>
            <a:off x="3093767" y="3762731"/>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充值</a:t>
            </a:r>
            <a:endParaRPr lang="zh-CN" altLang="en-US" sz="1600" dirty="0">
              <a:latin typeface="微软雅黑" pitchFamily="34" charset="-122"/>
              <a:ea typeface="微软雅黑" pitchFamily="34" charset="-122"/>
            </a:endParaRPr>
          </a:p>
        </p:txBody>
      </p:sp>
      <p:sp>
        <p:nvSpPr>
          <p:cNvPr id="62" name="矩形 61"/>
          <p:cNvSpPr/>
          <p:nvPr/>
        </p:nvSpPr>
        <p:spPr>
          <a:xfrm>
            <a:off x="4357509" y="3760386"/>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查询</a:t>
            </a:r>
            <a:endParaRPr lang="zh-CN" altLang="en-US" sz="1600" dirty="0">
              <a:latin typeface="微软雅黑" pitchFamily="34" charset="-122"/>
              <a:ea typeface="微软雅黑" pitchFamily="34" charset="-122"/>
            </a:endParaRPr>
          </a:p>
        </p:txBody>
      </p:sp>
      <p:sp>
        <p:nvSpPr>
          <p:cNvPr id="63" name="矩形 62"/>
          <p:cNvSpPr/>
          <p:nvPr/>
        </p:nvSpPr>
        <p:spPr>
          <a:xfrm>
            <a:off x="5635321" y="3743974"/>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挂失</a:t>
            </a:r>
            <a:endParaRPr lang="zh-CN" altLang="en-US" sz="1600" dirty="0">
              <a:latin typeface="微软雅黑" pitchFamily="34" charset="-122"/>
              <a:ea typeface="微软雅黑" pitchFamily="34" charset="-122"/>
            </a:endParaRPr>
          </a:p>
        </p:txBody>
      </p:sp>
      <p:sp>
        <p:nvSpPr>
          <p:cNvPr id="64" name="矩形 63"/>
          <p:cNvSpPr/>
          <p:nvPr/>
        </p:nvSpPr>
        <p:spPr>
          <a:xfrm>
            <a:off x="6899065" y="3755697"/>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解挂</a:t>
            </a:r>
            <a:endParaRPr lang="zh-CN" altLang="en-US" sz="1600" dirty="0">
              <a:latin typeface="微软雅黑" pitchFamily="34" charset="-122"/>
              <a:ea typeface="微软雅黑" pitchFamily="34" charset="-122"/>
            </a:endParaRPr>
          </a:p>
        </p:txBody>
      </p:sp>
      <p:sp>
        <p:nvSpPr>
          <p:cNvPr id="65" name="矩形 64"/>
          <p:cNvSpPr/>
          <p:nvPr/>
        </p:nvSpPr>
        <p:spPr>
          <a:xfrm>
            <a:off x="8176878" y="3753352"/>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销卡</a:t>
            </a:r>
            <a:endParaRPr lang="zh-CN" altLang="en-US" sz="1600" dirty="0">
              <a:latin typeface="微软雅黑" pitchFamily="34" charset="-122"/>
              <a:ea typeface="微软雅黑" pitchFamily="34" charset="-122"/>
            </a:endParaRPr>
          </a:p>
        </p:txBody>
      </p:sp>
      <p:sp>
        <p:nvSpPr>
          <p:cNvPr id="66" name="矩形 65"/>
          <p:cNvSpPr/>
          <p:nvPr/>
        </p:nvSpPr>
        <p:spPr>
          <a:xfrm>
            <a:off x="9440624" y="3765076"/>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人工服务</a:t>
            </a:r>
            <a:endParaRPr lang="zh-CN" altLang="en-US" sz="1600" dirty="0">
              <a:latin typeface="微软雅黑" pitchFamily="34" charset="-122"/>
              <a:ea typeface="微软雅黑" pitchFamily="34" charset="-122"/>
            </a:endParaRPr>
          </a:p>
        </p:txBody>
      </p:sp>
      <p:sp>
        <p:nvSpPr>
          <p:cNvPr id="67" name="矩形 66"/>
          <p:cNvSpPr/>
          <p:nvPr/>
        </p:nvSpPr>
        <p:spPr>
          <a:xfrm>
            <a:off x="10718439" y="3762731"/>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异常监控</a:t>
            </a:r>
            <a:endParaRPr lang="zh-CN" altLang="en-US" sz="1600" dirty="0">
              <a:latin typeface="微软雅黑" pitchFamily="34" charset="-122"/>
              <a:ea typeface="微软雅黑" pitchFamily="34" charset="-122"/>
            </a:endParaRPr>
          </a:p>
        </p:txBody>
      </p:sp>
      <p:sp>
        <p:nvSpPr>
          <p:cNvPr id="68" name="矩形 67"/>
          <p:cNvSpPr/>
          <p:nvPr/>
        </p:nvSpPr>
        <p:spPr>
          <a:xfrm>
            <a:off x="3119558" y="5237494"/>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商户审核</a:t>
            </a:r>
            <a:endParaRPr lang="zh-CN" altLang="en-US" sz="1600" dirty="0">
              <a:latin typeface="微软雅黑" pitchFamily="34" charset="-122"/>
              <a:ea typeface="微软雅黑" pitchFamily="34" charset="-122"/>
            </a:endParaRPr>
          </a:p>
        </p:txBody>
      </p:sp>
      <p:sp>
        <p:nvSpPr>
          <p:cNvPr id="69" name="矩形 68"/>
          <p:cNvSpPr/>
          <p:nvPr/>
        </p:nvSpPr>
        <p:spPr>
          <a:xfrm>
            <a:off x="4734998" y="5235149"/>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额度控制</a:t>
            </a:r>
            <a:endParaRPr lang="zh-CN" altLang="en-US" sz="1600" dirty="0">
              <a:latin typeface="微软雅黑" pitchFamily="34" charset="-122"/>
              <a:ea typeface="微软雅黑" pitchFamily="34" charset="-122"/>
            </a:endParaRPr>
          </a:p>
        </p:txBody>
      </p:sp>
      <p:sp>
        <p:nvSpPr>
          <p:cNvPr id="70" name="矩形 69"/>
          <p:cNvSpPr/>
          <p:nvPr/>
        </p:nvSpPr>
        <p:spPr>
          <a:xfrm>
            <a:off x="6310580" y="5235150"/>
            <a:ext cx="1194527" cy="511504"/>
          </a:xfrm>
          <a:prstGeom prst="rect">
            <a:avLst/>
          </a:prstGeom>
          <a:noFill/>
          <a:ln w="28575">
            <a:solidFill>
              <a:srgbClr val="D7001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商户结算</a:t>
            </a:r>
            <a:endParaRPr lang="zh-CN" altLang="en-US" sz="1600" dirty="0">
              <a:latin typeface="微软雅黑" pitchFamily="34" charset="-122"/>
              <a:ea typeface="微软雅黑" pitchFamily="34" charset="-122"/>
            </a:endParaRPr>
          </a:p>
        </p:txBody>
      </p:sp>
    </p:spTree>
    <p:extLst>
      <p:ext uri="{BB962C8B-B14F-4D97-AF65-F5344CB8AC3E}">
        <p14:creationId xmlns="" xmlns:p14="http://schemas.microsoft.com/office/powerpoint/2010/main" val="2287451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33.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327340" y="6065980"/>
            <a:ext cx="2619629" cy="620513"/>
          </a:xfrm>
          <a:prstGeom prst="rect">
            <a:avLst/>
          </a:prstGeom>
        </p:spPr>
      </p:pic>
      <p:sp>
        <p:nvSpPr>
          <p:cNvPr id="7" name="TextBox 6"/>
          <p:cNvSpPr txBox="1"/>
          <p:nvPr/>
        </p:nvSpPr>
        <p:spPr>
          <a:xfrm>
            <a:off x="530303" y="343135"/>
            <a:ext cx="4288353" cy="707886"/>
          </a:xfrm>
          <a:prstGeom prst="rect">
            <a:avLst/>
          </a:prstGeom>
          <a:noFill/>
        </p:spPr>
        <p:txBody>
          <a:bodyPr wrap="none" rtlCol="0">
            <a:spAutoFit/>
          </a:bodyPr>
          <a:lstStyle/>
          <a:p>
            <a:pPr algn="ctr"/>
            <a:r>
              <a:rPr lang="zh-CN" altLang="en-US" sz="4000" dirty="0" smtClean="0">
                <a:solidFill>
                  <a:srgbClr val="FF0000"/>
                </a:solidFill>
                <a:latin typeface="微软雅黑" pitchFamily="34" charset="-122"/>
                <a:ea typeface="微软雅黑" pitchFamily="34" charset="-122"/>
              </a:rPr>
              <a:t>基础平台建设目的</a:t>
            </a:r>
            <a:endParaRPr lang="en-US" altLang="en-US" sz="4000" dirty="0">
              <a:solidFill>
                <a:srgbClr val="FF0000"/>
              </a:solidFill>
              <a:latin typeface="微软雅黑" pitchFamily="34" charset="-122"/>
              <a:ea typeface="微软雅黑" pitchFamily="34" charset="-122"/>
            </a:endParaRPr>
          </a:p>
        </p:txBody>
      </p:sp>
      <p:sp>
        <p:nvSpPr>
          <p:cNvPr id="20" name="圆角矩形 19"/>
          <p:cNvSpPr/>
          <p:nvPr/>
        </p:nvSpPr>
        <p:spPr>
          <a:xfrm>
            <a:off x="829989" y="2616602"/>
            <a:ext cx="2658794" cy="1294226"/>
          </a:xfrm>
          <a:prstGeom prst="roundRect">
            <a:avLst/>
          </a:prstGeom>
          <a:no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smtClean="0">
                <a:latin typeface="微软雅黑" pitchFamily="34" charset="-122"/>
                <a:ea typeface="微软雅黑" pitchFamily="34" charset="-122"/>
              </a:rPr>
              <a:t>绽放工场</a:t>
            </a:r>
            <a:endParaRPr lang="en-US" altLang="zh-CN" dirty="0" smtClean="0">
              <a:latin typeface="微软雅黑" pitchFamily="34" charset="-122"/>
              <a:ea typeface="微软雅黑" pitchFamily="34" charset="-122"/>
            </a:endParaRPr>
          </a:p>
          <a:p>
            <a:pPr algn="ctr">
              <a:lnSpc>
                <a:spcPct val="150000"/>
              </a:lnSpc>
            </a:pPr>
            <a:r>
              <a:rPr lang="zh-CN" altLang="en-US" sz="2400" b="1" dirty="0" smtClean="0">
                <a:solidFill>
                  <a:srgbClr val="FF3300"/>
                </a:solidFill>
                <a:latin typeface="微软雅黑" pitchFamily="34" charset="-122"/>
                <a:ea typeface="微软雅黑" pitchFamily="34" charset="-122"/>
              </a:rPr>
              <a:t>基础平台搭建</a:t>
            </a:r>
            <a:endParaRPr lang="zh-CN" altLang="en-US" sz="2400" b="1" dirty="0">
              <a:solidFill>
                <a:srgbClr val="FF3300"/>
              </a:solidFill>
              <a:latin typeface="微软雅黑" pitchFamily="34" charset="-122"/>
              <a:ea typeface="微软雅黑" pitchFamily="34" charset="-122"/>
            </a:endParaRPr>
          </a:p>
        </p:txBody>
      </p:sp>
      <p:sp>
        <p:nvSpPr>
          <p:cNvPr id="21" name="圆角矩形 20"/>
          <p:cNvSpPr/>
          <p:nvPr/>
        </p:nvSpPr>
        <p:spPr>
          <a:xfrm>
            <a:off x="858125" y="4569669"/>
            <a:ext cx="2644726" cy="1212168"/>
          </a:xfrm>
          <a:prstGeom prst="roundRect">
            <a:avLst/>
          </a:prstGeom>
          <a:no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smtClean="0">
                <a:latin typeface="微软雅黑" pitchFamily="34" charset="-122"/>
                <a:ea typeface="微软雅黑" pitchFamily="34" charset="-122"/>
              </a:rPr>
              <a:t>漳州开发区</a:t>
            </a:r>
            <a:endParaRPr lang="en-US" altLang="zh-CN" dirty="0" smtClean="0">
              <a:latin typeface="微软雅黑" pitchFamily="34" charset="-122"/>
              <a:ea typeface="微软雅黑" pitchFamily="34" charset="-122"/>
            </a:endParaRPr>
          </a:p>
          <a:p>
            <a:pPr algn="ctr">
              <a:lnSpc>
                <a:spcPct val="150000"/>
              </a:lnSpc>
            </a:pPr>
            <a:r>
              <a:rPr lang="zh-CN" altLang="en-US" sz="2400" b="1" dirty="0" smtClean="0">
                <a:solidFill>
                  <a:srgbClr val="FF3300"/>
                </a:solidFill>
                <a:latin typeface="微软雅黑" pitchFamily="34" charset="-122"/>
                <a:ea typeface="微软雅黑" pitchFamily="34" charset="-122"/>
              </a:rPr>
              <a:t>一卡通团队配合</a:t>
            </a:r>
            <a:endParaRPr lang="zh-CN" altLang="en-US" sz="2400" b="1" dirty="0">
              <a:solidFill>
                <a:srgbClr val="FF3300"/>
              </a:solidFill>
              <a:latin typeface="微软雅黑" pitchFamily="34" charset="-122"/>
              <a:ea typeface="微软雅黑" pitchFamily="34" charset="-122"/>
            </a:endParaRPr>
          </a:p>
        </p:txBody>
      </p:sp>
      <p:sp>
        <p:nvSpPr>
          <p:cNvPr id="22" name="矩形 21"/>
          <p:cNvSpPr/>
          <p:nvPr/>
        </p:nvSpPr>
        <p:spPr>
          <a:xfrm>
            <a:off x="1605262" y="3630543"/>
            <a:ext cx="1107996" cy="1200329"/>
          </a:xfrm>
          <a:prstGeom prst="rect">
            <a:avLst/>
          </a:prstGeom>
        </p:spPr>
        <p:txBody>
          <a:bodyPr wrap="none">
            <a:spAutoFit/>
          </a:bodyPr>
          <a:lstStyle/>
          <a:p>
            <a:r>
              <a:rPr lang="zh-CN" altLang="en-US" sz="7200" dirty="0" smtClean="0">
                <a:solidFill>
                  <a:schemeClr val="bg1">
                    <a:lumMod val="95000"/>
                  </a:schemeClr>
                </a:solidFill>
                <a:latin typeface="微软雅黑" pitchFamily="34" charset="-122"/>
                <a:ea typeface="微软雅黑" pitchFamily="34" charset="-122"/>
              </a:rPr>
              <a:t>＋</a:t>
            </a:r>
            <a:endParaRPr lang="zh-CN" altLang="en-US" sz="7200" dirty="0">
              <a:solidFill>
                <a:schemeClr val="bg1">
                  <a:lumMod val="95000"/>
                </a:schemeClr>
              </a:solidFill>
              <a:latin typeface="微软雅黑" pitchFamily="34" charset="-122"/>
              <a:ea typeface="微软雅黑" pitchFamily="34" charset="-122"/>
            </a:endParaRPr>
          </a:p>
        </p:txBody>
      </p:sp>
      <p:sp>
        <p:nvSpPr>
          <p:cNvPr id="23" name="矩形 22"/>
          <p:cNvSpPr/>
          <p:nvPr/>
        </p:nvSpPr>
        <p:spPr>
          <a:xfrm>
            <a:off x="576775" y="2307106"/>
            <a:ext cx="3207434" cy="3784209"/>
          </a:xfrm>
          <a:prstGeom prst="rect">
            <a:avLst/>
          </a:pr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17454" y="1589651"/>
            <a:ext cx="2954216" cy="523220"/>
          </a:xfrm>
          <a:prstGeom prst="rect">
            <a:avLst/>
          </a:prstGeom>
          <a:noFill/>
        </p:spPr>
        <p:txBody>
          <a:bodyPr wrap="square" rtlCol="0">
            <a:spAutoFit/>
          </a:bodyPr>
          <a:lstStyle/>
          <a:p>
            <a:pPr algn="ctr"/>
            <a:r>
              <a:rPr lang="zh-CN" altLang="en-US" sz="2800" b="1" dirty="0" smtClean="0">
                <a:solidFill>
                  <a:schemeClr val="bg1">
                    <a:lumMod val="95000"/>
                  </a:schemeClr>
                </a:solidFill>
                <a:latin typeface="微软雅黑" pitchFamily="34" charset="-122"/>
                <a:ea typeface="微软雅黑" pitchFamily="34" charset="-122"/>
              </a:rPr>
              <a:t>基础平台建设</a:t>
            </a:r>
            <a:endParaRPr lang="zh-CN" altLang="en-US" sz="2800" b="1" dirty="0">
              <a:solidFill>
                <a:schemeClr val="bg1">
                  <a:lumMod val="95000"/>
                </a:schemeClr>
              </a:solidFill>
              <a:latin typeface="微软雅黑" pitchFamily="34" charset="-122"/>
              <a:ea typeface="微软雅黑" pitchFamily="34" charset="-122"/>
            </a:endParaRPr>
          </a:p>
        </p:txBody>
      </p:sp>
      <p:sp>
        <p:nvSpPr>
          <p:cNvPr id="25" name="右箭头 24"/>
          <p:cNvSpPr/>
          <p:nvPr/>
        </p:nvSpPr>
        <p:spPr>
          <a:xfrm>
            <a:off x="3812344" y="3530991"/>
            <a:ext cx="647114" cy="49236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15724" y="2304760"/>
            <a:ext cx="3221501" cy="3784209"/>
          </a:xfrm>
          <a:prstGeom prst="rect">
            <a:avLst/>
          </a:pr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794728" y="2771340"/>
            <a:ext cx="2658794" cy="1010528"/>
          </a:xfrm>
          <a:prstGeom prst="roundRect">
            <a:avLst/>
          </a:prstGeom>
          <a:no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smtClean="0">
                <a:solidFill>
                  <a:srgbClr val="FF3300"/>
                </a:solidFill>
                <a:latin typeface="微软雅黑" pitchFamily="34" charset="-122"/>
                <a:ea typeface="微软雅黑" pitchFamily="34" charset="-122"/>
              </a:rPr>
              <a:t>使用实体卡片的</a:t>
            </a:r>
            <a:endParaRPr lang="en-US" altLang="zh-CN" sz="2000" b="1" dirty="0" smtClean="0">
              <a:solidFill>
                <a:srgbClr val="FF3300"/>
              </a:solidFill>
              <a:latin typeface="微软雅黑" pitchFamily="34" charset="-122"/>
              <a:ea typeface="微软雅黑" pitchFamily="34" charset="-122"/>
            </a:endParaRPr>
          </a:p>
          <a:p>
            <a:pPr algn="ctr">
              <a:lnSpc>
                <a:spcPct val="150000"/>
              </a:lnSpc>
            </a:pPr>
            <a:r>
              <a:rPr lang="zh-CN" altLang="en-US" sz="2000" b="1" dirty="0" smtClean="0">
                <a:solidFill>
                  <a:srgbClr val="FF3300"/>
                </a:solidFill>
                <a:latin typeface="微软雅黑" pitchFamily="34" charset="-122"/>
                <a:ea typeface="微软雅黑" pitchFamily="34" charset="-122"/>
              </a:rPr>
              <a:t>用户</a:t>
            </a:r>
            <a:endParaRPr lang="zh-CN" altLang="en-US" sz="2000" b="1" dirty="0">
              <a:solidFill>
                <a:srgbClr val="FF3300"/>
              </a:solidFill>
              <a:latin typeface="微软雅黑" pitchFamily="34" charset="-122"/>
              <a:ea typeface="微软雅黑" pitchFamily="34" charset="-122"/>
            </a:endParaRPr>
          </a:p>
        </p:txBody>
      </p:sp>
      <p:sp>
        <p:nvSpPr>
          <p:cNvPr id="28" name="圆角矩形 27"/>
          <p:cNvSpPr/>
          <p:nvPr/>
        </p:nvSpPr>
        <p:spPr>
          <a:xfrm>
            <a:off x="4808798" y="4570649"/>
            <a:ext cx="2644726" cy="1011877"/>
          </a:xfrm>
          <a:prstGeom prst="roundRect">
            <a:avLst/>
          </a:prstGeom>
          <a:no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smtClean="0">
                <a:solidFill>
                  <a:srgbClr val="FF3300"/>
                </a:solidFill>
                <a:latin typeface="微软雅黑" pitchFamily="34" charset="-122"/>
                <a:ea typeface="微软雅黑" pitchFamily="34" charset="-122"/>
              </a:rPr>
              <a:t>安装</a:t>
            </a:r>
            <a:r>
              <a:rPr lang="en-US" altLang="zh-CN" sz="2000" b="1" dirty="0" smtClean="0">
                <a:solidFill>
                  <a:srgbClr val="FF3300"/>
                </a:solidFill>
                <a:latin typeface="微软雅黑" pitchFamily="34" charset="-122"/>
                <a:ea typeface="微软雅黑" pitchFamily="34" charset="-122"/>
              </a:rPr>
              <a:t>POS</a:t>
            </a:r>
            <a:r>
              <a:rPr lang="zh-CN" altLang="en-US" sz="2000" b="1" dirty="0" smtClean="0">
                <a:solidFill>
                  <a:srgbClr val="FF3300"/>
                </a:solidFill>
                <a:latin typeface="微软雅黑" pitchFamily="34" charset="-122"/>
                <a:ea typeface="微软雅黑" pitchFamily="34" charset="-122"/>
              </a:rPr>
              <a:t>终端的</a:t>
            </a:r>
            <a:endParaRPr lang="en-US" altLang="zh-CN" sz="2000" b="1" dirty="0" smtClean="0">
              <a:solidFill>
                <a:srgbClr val="FF3300"/>
              </a:solidFill>
              <a:latin typeface="微软雅黑" pitchFamily="34" charset="-122"/>
              <a:ea typeface="微软雅黑" pitchFamily="34" charset="-122"/>
            </a:endParaRPr>
          </a:p>
          <a:p>
            <a:pPr algn="ctr">
              <a:lnSpc>
                <a:spcPct val="150000"/>
              </a:lnSpc>
            </a:pPr>
            <a:r>
              <a:rPr lang="zh-CN" altLang="en-US" sz="2000" b="1" dirty="0" smtClean="0">
                <a:solidFill>
                  <a:srgbClr val="FF3300"/>
                </a:solidFill>
                <a:latin typeface="微软雅黑" pitchFamily="34" charset="-122"/>
                <a:ea typeface="微软雅黑" pitchFamily="34" charset="-122"/>
              </a:rPr>
              <a:t>商户</a:t>
            </a:r>
            <a:endParaRPr lang="zh-CN" altLang="en-US" sz="2000" b="1" dirty="0">
              <a:solidFill>
                <a:srgbClr val="FF3300"/>
              </a:solidFill>
              <a:latin typeface="微软雅黑" pitchFamily="34" charset="-122"/>
              <a:ea typeface="微软雅黑" pitchFamily="34" charset="-122"/>
            </a:endParaRPr>
          </a:p>
        </p:txBody>
      </p:sp>
      <p:sp>
        <p:nvSpPr>
          <p:cNvPr id="31" name="矩形 30"/>
          <p:cNvSpPr/>
          <p:nvPr/>
        </p:nvSpPr>
        <p:spPr>
          <a:xfrm>
            <a:off x="5584069" y="3614131"/>
            <a:ext cx="1107996" cy="1200329"/>
          </a:xfrm>
          <a:prstGeom prst="rect">
            <a:avLst/>
          </a:prstGeom>
        </p:spPr>
        <p:txBody>
          <a:bodyPr wrap="none">
            <a:spAutoFit/>
          </a:bodyPr>
          <a:lstStyle/>
          <a:p>
            <a:r>
              <a:rPr lang="zh-CN" altLang="en-US" sz="7200" dirty="0" smtClean="0">
                <a:solidFill>
                  <a:schemeClr val="bg1">
                    <a:lumMod val="95000"/>
                  </a:schemeClr>
                </a:solidFill>
                <a:latin typeface="微软雅黑" pitchFamily="34" charset="-122"/>
                <a:ea typeface="微软雅黑" pitchFamily="34" charset="-122"/>
              </a:rPr>
              <a:t>＋</a:t>
            </a:r>
            <a:endParaRPr lang="zh-CN" altLang="en-US" sz="7200" dirty="0">
              <a:solidFill>
                <a:schemeClr val="bg1">
                  <a:lumMod val="95000"/>
                </a:schemeClr>
              </a:solidFill>
              <a:latin typeface="微软雅黑" pitchFamily="34" charset="-122"/>
              <a:ea typeface="微软雅黑" pitchFamily="34" charset="-122"/>
            </a:endParaRPr>
          </a:p>
        </p:txBody>
      </p:sp>
      <p:sp>
        <p:nvSpPr>
          <p:cNvPr id="32" name="右箭头 31"/>
          <p:cNvSpPr/>
          <p:nvPr/>
        </p:nvSpPr>
        <p:spPr>
          <a:xfrm>
            <a:off x="7763016" y="3542715"/>
            <a:ext cx="647114" cy="49236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452334" y="2330549"/>
            <a:ext cx="3221501" cy="3784209"/>
          </a:xfrm>
          <a:prstGeom prst="rect">
            <a:avLst/>
          </a:pr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4639996" y="1207470"/>
            <a:ext cx="2954216" cy="954107"/>
          </a:xfrm>
          <a:prstGeom prst="rect">
            <a:avLst/>
          </a:prstGeom>
          <a:noFill/>
        </p:spPr>
        <p:txBody>
          <a:bodyPr wrap="square" rtlCol="0">
            <a:spAutoFit/>
          </a:bodyPr>
          <a:lstStyle/>
          <a:p>
            <a:pPr algn="ctr"/>
            <a:r>
              <a:rPr lang="zh-CN" altLang="en-US" sz="2800" b="1" dirty="0" smtClean="0">
                <a:solidFill>
                  <a:schemeClr val="bg1">
                    <a:lumMod val="95000"/>
                  </a:schemeClr>
                </a:solidFill>
                <a:latin typeface="微软雅黑" pitchFamily="34" charset="-122"/>
                <a:ea typeface="微软雅黑" pitchFamily="34" charset="-122"/>
              </a:rPr>
              <a:t>获得基础用户</a:t>
            </a:r>
            <a:endParaRPr lang="en-US" altLang="zh-CN" sz="2800" b="1" dirty="0" smtClean="0">
              <a:solidFill>
                <a:schemeClr val="bg1">
                  <a:lumMod val="95000"/>
                </a:schemeClr>
              </a:solidFill>
              <a:latin typeface="微软雅黑" pitchFamily="34" charset="-122"/>
              <a:ea typeface="微软雅黑" pitchFamily="34" charset="-122"/>
            </a:endParaRPr>
          </a:p>
          <a:p>
            <a:pPr algn="ctr"/>
            <a:r>
              <a:rPr lang="zh-CN" altLang="en-US" sz="2800" b="1" dirty="0" smtClean="0">
                <a:solidFill>
                  <a:schemeClr val="bg1">
                    <a:lumMod val="95000"/>
                  </a:schemeClr>
                </a:solidFill>
                <a:latin typeface="微软雅黑" pitchFamily="34" charset="-122"/>
                <a:ea typeface="微软雅黑" pitchFamily="34" charset="-122"/>
              </a:rPr>
              <a:t>建立商户体系</a:t>
            </a:r>
            <a:endParaRPr lang="zh-CN" altLang="en-US" sz="2800" b="1" dirty="0">
              <a:solidFill>
                <a:schemeClr val="bg1">
                  <a:lumMod val="95000"/>
                </a:schemeClr>
              </a:solidFill>
              <a:latin typeface="微软雅黑" pitchFamily="34" charset="-122"/>
              <a:ea typeface="微软雅黑" pitchFamily="34" charset="-122"/>
            </a:endParaRPr>
          </a:p>
        </p:txBody>
      </p:sp>
      <p:sp>
        <p:nvSpPr>
          <p:cNvPr id="36" name="TextBox 35"/>
          <p:cNvSpPr txBox="1"/>
          <p:nvPr/>
        </p:nvSpPr>
        <p:spPr>
          <a:xfrm>
            <a:off x="8632877" y="1627163"/>
            <a:ext cx="2954216" cy="523220"/>
          </a:xfrm>
          <a:prstGeom prst="rect">
            <a:avLst/>
          </a:prstGeom>
          <a:noFill/>
        </p:spPr>
        <p:txBody>
          <a:bodyPr wrap="square" rtlCol="0">
            <a:spAutoFit/>
          </a:bodyPr>
          <a:lstStyle/>
          <a:p>
            <a:pPr algn="ctr"/>
            <a:r>
              <a:rPr lang="zh-CN" altLang="en-US" sz="2800" b="1" dirty="0" smtClean="0">
                <a:solidFill>
                  <a:schemeClr val="bg1">
                    <a:lumMod val="95000"/>
                  </a:schemeClr>
                </a:solidFill>
                <a:latin typeface="微软雅黑" pitchFamily="34" charset="-122"/>
                <a:ea typeface="微软雅黑" pitchFamily="34" charset="-122"/>
              </a:rPr>
              <a:t>目的</a:t>
            </a:r>
            <a:endParaRPr lang="zh-CN" altLang="en-US" sz="2800" b="1" dirty="0">
              <a:solidFill>
                <a:schemeClr val="bg1">
                  <a:lumMod val="95000"/>
                </a:schemeClr>
              </a:solidFill>
              <a:latin typeface="微软雅黑" pitchFamily="34" charset="-122"/>
              <a:ea typeface="微软雅黑" pitchFamily="34" charset="-122"/>
            </a:endParaRPr>
          </a:p>
        </p:txBody>
      </p:sp>
      <p:sp>
        <p:nvSpPr>
          <p:cNvPr id="37" name="圆角矩形 36"/>
          <p:cNvSpPr/>
          <p:nvPr/>
        </p:nvSpPr>
        <p:spPr>
          <a:xfrm>
            <a:off x="8717269" y="3010493"/>
            <a:ext cx="2658794" cy="754966"/>
          </a:xfrm>
          <a:prstGeom prst="roundRect">
            <a:avLst/>
          </a:prstGeom>
          <a:no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b="1" dirty="0" smtClean="0">
                <a:solidFill>
                  <a:srgbClr val="FF3300"/>
                </a:solidFill>
                <a:latin typeface="微软雅黑" pitchFamily="34" charset="-122"/>
                <a:ea typeface="微软雅黑" pitchFamily="34" charset="-122"/>
              </a:rPr>
              <a:t>交通出行</a:t>
            </a:r>
            <a:endParaRPr lang="zh-CN" altLang="en-US" sz="2400" b="1" dirty="0">
              <a:solidFill>
                <a:srgbClr val="FF3300"/>
              </a:solidFill>
              <a:latin typeface="微软雅黑" pitchFamily="34" charset="-122"/>
              <a:ea typeface="微软雅黑" pitchFamily="34" charset="-122"/>
            </a:endParaRPr>
          </a:p>
        </p:txBody>
      </p:sp>
      <p:sp>
        <p:nvSpPr>
          <p:cNvPr id="38" name="圆角矩形 37"/>
          <p:cNvSpPr/>
          <p:nvPr/>
        </p:nvSpPr>
        <p:spPr>
          <a:xfrm>
            <a:off x="8745405" y="4599118"/>
            <a:ext cx="2644726" cy="755974"/>
          </a:xfrm>
          <a:prstGeom prst="roundRect">
            <a:avLst/>
          </a:prstGeom>
          <a:no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b="1" dirty="0" smtClean="0">
                <a:solidFill>
                  <a:srgbClr val="FF3300"/>
                </a:solidFill>
                <a:latin typeface="微软雅黑" pitchFamily="34" charset="-122"/>
                <a:ea typeface="微软雅黑" pitchFamily="34" charset="-122"/>
              </a:rPr>
              <a:t>线下消费</a:t>
            </a:r>
            <a:endParaRPr lang="zh-CN" altLang="en-US" sz="2400" b="1" dirty="0">
              <a:solidFill>
                <a:srgbClr val="FF33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22874513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351d60573ce8ea16b3b586c9dc3a4a63ac768"/>
  <p:tag name="ISPRING_ULTRA_SCORM_COURSE_ID" val="77BD981F-3840-473E-A524-AEB007A78652"/>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AeMakXpbttk5AMAAHQOAAAdAAAAdW5pdmVyc2FsL2NvbW1vbl9tZXNzYWdlcy5sbmetV91u2zYUvi/QdyAEFNgulrYDWhSD44C2GFuILLkSHSdbB4GRGJsIRbr6cZtd7Wn2YHuSHVFyYqcdJMW9sGDS/r7z950jcnD2NZVoy7NcaHVqvT15YyGuYp0ItTq1FvT8lw8WygumEia14qeW0hY6G758MZBMrUq24vD95QuEBinPc1jmw2r1uEYiObXmo2jsz+bYu45cf+JHI2diDcc63TB1j1y90p+yn359/+Hr23fvfx68bpBdiMIZdt1DKmSY3r3pQOTRwHcjYCNu5JErag2rZz+cv6Cu4xFr2Hzph54H5NIaVs9W3CIIiEej0HVsEjlh5PnU5MIllNjW8FqXaM22HBUabQX/goo1h0oWIuMolyIxP8QaNlTJ24zZAV463iSivu+GEfHs3Y41JCpBdsa+gD56sgQ4JAEQZCzn2TOwkSm1gSMsZT+GqTOZuvChlQtTsVpL+BR9/ZgTD6rFVRtqRsIQT0g08q+gTiArvw/CvwA1XfRBXJMQFEDCNoyHL50Jpo7vVQoKSEgDZ/wgn5gppJW8RyyOAYc2Gd8KXeawUymKJ7WQ8n5WQvJxAcJ1sPsdkdaESCgj15XYcnAhS9rrAi0zJnZVmY8L5/foHDsusSMole0vI2p6uTLGQP1KF4hJqasAwC5LtkzFHN3wmJUgpXv4WyIS87cNg7ArTz6X4i/EiqZzXjVN59nk6tXJca451IVhsWSZ6tBBT6gOWv7bYNMyh0iLgqeboi2KvUyc/BAvjo1rjsPwf4PqUpcjI3piv284IUicBPBig24fCd0dQWagDxhrKROyO8rxzsHQPOM5jHieIUfd9rDp+Q2Bp9FzOS4h8wcuXEJFeuCXZBQ6tMoxv8lF0fpKMoWq6/19jcRwBpC84I86ueG3GvpfcraFIsK+yGvhnDzDWC9B7CZrNQL353TD4oFDK1bAiQuBS1KkEH/SgXMxI7sM1uP1IBNLXcrEjDMp7syIhdqUaZ2QTV2n2uhtplOzK1m+66V6wp8d40UdXFAbne8ZbCMNCQ7G02iMvTGpTnNVD8uOINBy5ZNLw8jFowoOok5ZEa/hvXKrS5V0JKoPZDY5x0DWpDTkLIvX//79T0eOJ57Uu6jZ/a0XCXRoNZfIA9kfni54/mcbCcWjQ5xZdEE1B9gdruN51lS9SR6mFI+nMxBGaHSgyyxuPy7sM8xwcAHDwZy2rOGMZXcwWajWsheLCbkSQtHP+uNZviykULwP9rjZXAVMnXmEbdtcbKAJpIjv6ndagpiZbtUNR8INpyvZeIo9GDxP+Hgiip6EZtbv2hwarl4/ttv229H/sMrN/XDweu+6+B9QSwMEFAACAAgAB4xqRXvsBSsSAwAAYQsAACcAAAB1bml2ZXJzYWwvZmxhc2hfcHVibGlzaGluZ19zZXR0aW5ncy54bWzVVt1OGkEUvucpJtN4KasWqyULxgikpgpEaNUrc9gZ2ImzM9udWRCv+jR9sD5Jz+wIQrRm1ZrUcAFz5pzv/H9MeHCTSDLlmRFaNeh2dYsSriLNhJo06LdhZ3OfEmNBMZBa8QZVmpKDZiVM85EUJh5wa1HVEIRRpp7aBo2tTetBMJvNqsKkmbvVMreIb6qRToI044Yry7MglTDHLztPuaHNSoWQ0ItONcslJ4JhCEq46EB2JJiYBl5tBNH1JNO5Ykda6oxkk1GDftg/dJ+FjodqiYQrl5xpotCJbR0YEy4ekANxy0nMxSTGwPdqlMwEs3GD7tQcCmoHD1EKbJ8DOJQjjckoewefcAsMLPij92f5jTULgRexuYJEREO8IS7/Bm0Nr75c9ttnJ8fdr1fDXu9keNz3QRQ2wTpOGKw7CjEgnWcRX/oJwVqIYowbbcYgDQ+DVdFCbazVWnDuTEZaYu0LK5yHZMRZFxK+0o3BtVAd1NymZIyJyHmDHmYCJCXCghTR0tjkI2OFLfrfWdUkiIVzxsnpgN6799WJYsgMXw1rcWNczaPmuc4lI3OdEymuObGaYP55gr9iTlabQ8aZTgopjo8lRgr0OBV8xtlBUdM7wL85ukQXSY6WOLmp5NZ7+JGLWzLiY50hLocpzjjKhfH41WcBp2DMPSgsYtwYnBy32lfH3Vb7YsMlCGwKKnomODacJ6l9C3zA3JVGF1JqrOYKBFYmgtzwoj9MsEKtTJqlfccwLZruGlmAYrsFxuMx8SLC0RQq52UBI1BEKzknEOEKGTdCU6FzgxI/LB7avChAb0qEKkKd4Aahs4zxrAza1vbOx9rup739z/Vq8Pvnr80nje5opS/BefO8cvQksSzJ5eHOhYHjgsepwWb5/8kM/bP29zJ17bYvhqW62R6UguuV0ep9LaN15qmsv0JjZczOIVNIRO9CtYucOfEEjawpRSIsZ/9yHV4w0q/6t/P78DYj/YY5v2aN303K/rR8OK29lMLg0aecu0mEEgkWwrH38v3X3K1t4dvr0atKBdHWn8XNyh9QSwMEFAACAAgAB4xqRX4dtWa3AgAAUAoAACEAAAB1bml2ZXJzYWwvZmxhc2hfc2tpbl9zZXR0aW5ncy54bWyVVm1v2jAQ/r5fgdh30r3SSSkSpUyq1K3VWvW7kxyJhWNHtkPHv5/PsRsbCGScKuG75/G9+O5oqraULz5MJmkumJDPoDXlpUKN101ocTPNWq0Fn+WCa+B6xoWsCZsuPv60nzSxyEsssQM5lrMhOfRu5vYzhuJ8fJujDBFyUTeE7x9EKWYZybelFC0vLoZW7RuQjPKtQV79mK/Wgw4YVfpeQx3FtL5GGUdpJCgFGNL3NcpFFiMZMO/pyn5GcnpX57M/oO2ootrSlp9QhmgNKSEu8vUSZRjPze3xq8xRzhM0/NUG+uUzyiCUkT3I+PK7ryiDDNG0zf/0SCNFiQWNOecf8Z3DBCnM+GFUVygXCZgQOrr4Cq48Nte7AOS+hnOf4rhKwZ6wrgcLAR89Y7DQsoU08afOpirx9thqMx+w2BCmDCBU9aAnE/QTaZW/Jtb1uD/wRnkRgJyiR7wK1taw6uINgLG+x69Wt3ZVhPG964IAJeycMoiwV/bI36asR8hA2SOfGS3gkbP9EfzQ0nH8E98S95jnq2+swIk5+nr5k7eipwccXBW4dgqPqUUBC4XhvNAa8NXSxOq6kJKjmFJOdrQkmgr+C3HZ3iaj0uTA4DrtdF+lmmoGp9rNxmiWdPhe9hx3o7PG7dj9KPTJdeeJNjv8Zkq0JnlVmx8lNZ04nhkSU5hpcpqBW9LAQd7zjRjJqYncgnwRgo31woWGEGszGwKLbrKG4GkSlCBNThc5dZecqj5v6wzk2jwaBd81sa7DVbSsmPnTrxTeoIgJA8aOqStzHSf0vSkDhesAIDKvfMt2h85St0xTBjvwgx8obMJDmaXKtOhQty31A2x02G9OM6oh3Z7oGyXExYYThFcTl4g3TmgY0fOaZMpmFo2938D9zdFO9qsMWy/cYvbsOim62NiPK2iU+J/kP1BLAwQUAAIACAAHjGpFcVSt3OcCAAByCgAAJgAAAHVuaXZlcnNhbC9odG1sX3B1Ymxpc2hpbmdfc2V0dGluZ3MueG1s1VbNThsxEL7nKSxXHMkCpYWi3SAEQaDSJCJpgROarJ2shdfe2t6EcOrT9MH6JB2vCSSCogVB1SqHxOOZb775jePd61ySCTdWaJXQ9eYaJVylmgk1TujXweHqNiXWgWIgteIJVZqS3VYjLsqhFDbrc+dQ1RKEUXancAnNnCt2omg6nTaFLYy/1bJ0iG+bqc6jwnDLleMmKiTM8MvNCm5pq9EgJA6iL5qVkhPBkIISnh3II5dLGgWtIaRXY6NLxfa11IaY8TCh77b3/GeuE5AORM6Vj822UOjFbgcYE54OyL644STjYpwh761NSqaCuSyhG5seBbWjhygVdggBPMq+xliUu4XPuQMGDsIx+HP82tm5IIjYTEEu0gHeEB9+Qg8Gl0cXvfbpyXHn8+Wg2z0ZHPcCicomWsaJo2VHMRLSpUn5nZ8YnIM0Q95oMwJpeRwtiuZqI62WyPkzGWqJqa+sKBkhUzlL6J4RICkRDqRI724dmDF3h0JiDN52vTlSjt4DhnjTDIzli47mN9ZnMW2d6VIyMtMlkeKKE6cJRlTm+CvjZDHdZGR0XkklWEesFIyTieBTznarLN0C/snRBbrIS7TEViwkd8HD91LckCEfaYO4HCbYtCgXNuA3nwVcgLX3oDDnuNI/OT5oXx53DtrnKz5AYBNQ6TPBsYQ8L9xb4APGrjS6kFJjNhcgMDMplJZX9WGCVWp1wqztO4NJVXRfyAoUyy2QT8DEixRbS6iS1wVMQRGt5IxAikNhfQtNhC4tSkKzBGj7IoLBlAhVUR3jgkJnhnFTB21tfeP95oePW9ufdprRrx8/V580ul0UPQneW9gU+0+uirt18XDm4shP6OPD7kz5t2a9d9r+VidTnfb5oFZ92v1acN06Wt3PdbROw3LqLSymOmZnYBSulv9CtYNbcBxWLu5BKXLhOHvNBn9Bkz79jxRa+JWa9A2jeHLU/t0gwunuAbL04oijR59EDZQvvxNbjd9QSwMEFAACAAgAB4xqRf7ZBl2gAQAALQYAAB8AAAB1bml2ZXJzYWwvaHRtbF9za2luX3NldHRpbmdzLmpzjZRNb8IwDIbv/Ioqu06IfcJ2Q4NJSBwmjdu0QyimVKRxlIQOhvjvq8NX06aD+NK8ffo6duVsW1GxWMyi12jrnt3+w987DUizegW3vi4a9Ix0ZkQ6g0magUglsAqSHz89ybszETJm0plON59ka0p+DOnNnAtTxlXAQgc0E9DygPYT0NahxL9eZYeq9hWV2jxdWYuyHaO0IG1bos64Y9jNu1vlAisw5qAvoHMeg2fadauJPDs+dSnKXIyZ4nIzxgTbUx4vE40rOWvKv9go0MUPX+6Bzkv3bejZidTYkYWsmnjYo2gmlQZj4JD3eUgRhAWfgij5dtz6B/WM6wVV6Dw1qT3S/TuKMq14ArUu9foUPiYLr1o3uxR1zsLa7omHewqPEHwDumY1eKTwQFQrdcUPVBoT6kgNrff8hArks1Qmh9QdiiBHhyXbpu6dC3XHHzBvhLAyQovARGZNF8cVU2+Dg2sqWcehmRchMZQXA5oKfZyfRO80tnqN0P4rYtxaHi+y4nYobkbqOJjiGfRIzpGEjOsl6AmiKOr5vnTyavLW7g9QSwMEFAACAAgAB4xqRR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AeMakWUE7MiaQAAAG4AAAAcAAAAdW5pdmVyc2FsL2xvY2FsX3NldHRpbmdzLnhtbA3MMQ6DMAxA0Z1TWN4p7daBwMZWltIDWMRFkRwbkYDg9mT7w9Nv+zMKHLylYOrw9XgisM7mgy4Of9NQvxFSJvUkpuxQDaHvqlZsJvlyzgUmWIUu3iaOJTKPFIscdhGo4VNe/8Aem666AVBLAwQUAAIACAB2uMN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AHjGpFNdvZrWgBAADzAgAAKQAAAHVuaXZlcnNhbC9za2luX2N1c3RvbWl6YXRpb25fc2V0dGluZ3MueG1sjVLbahsxEH3PV4j8gCWNbgtbg67FkIdCE/K89aphiaMtK4WEoo+vNq1x3Lq0mqeZc+YMMzp9fpySfc5lfpq+D2Wa0+dYypQe8vYKoX4/H+bl0xJzLHlzqtxPaZxfdunrvNZaNZchjcMy2hXNW4zC20NKauVUy5hhFEnmqVfIeW4b1oHrwDbMUWL7zW8SP3WXuI+pXFbtN2fonw27lONSdmmMr1s4Z7+Hzjf4uAzj1Hh5K9ga9Ti1OrYGYoRL7ivVACCQ5Y44XKXspCbIY8YxVKMoUECEc9KJSiTl0LLQiabCfCcQk4xRV6mnrRtpbRy1VUJHiG7TvOpsDcFIjBEhBJirXEAwGDU2NA0Naj0gODAgqjaaKEDBBhNY9c4Ly5GiXmBcmTGA8em4p+3en+tU/e91juf8h+DFL7iIrt7aXDBXv39elka+jU/fDkOJ6MuQ4278cB3ubm6uf3nyzb9HxmrUtvFfff0DUEsDBBQAAgAIAAiMakWQWyv1NhMAAHBeAAAXAAAAdW5pdmVyc2FsL3VuaXZlcnNhbC5wbmft3Hk0W9v+AHA6uH2tDrm3Kki5uL2eGlMliKAtpRN6tdpSolI1S80ESSdDCW71VgfTe7SGKkpNLUm0pqKqKoSEpKQRQkRMQURe7m3feq23fu//31onayVZ5+xz9vns7zlnT3/s2w52Ntu3Km6VkpLafszW6jcpqU1QKamNrltkJHtSMtlqkj/pkN9sDkuVvYdMSDY2eR06dUhKqiJt2+qlzZLtv121vRAiJbWj6c+vdBu66LKUlNvmY1aHzkS6cYdfJ//CErXxRZmzP3ze+dbwk2okCK2GSZKOuwW2Qtju3nTMknxXVRXcYLsr/WaS1iany6qbggSVVw45oJVgiiv3eZ8FthfCBY5nEX203IeUxn/Azw47iub9npbQXc/GehosvQphvx/rL3XJVIIFZsUiSdjhWqj7NWkZ8Lc/1/MVvE/lrViFJY1Q7i2m4dbmcm1cfg6ygnj815GaMk/PVZW/SOS3yCO3gJ8qbpTVb5T69ifr8XXOnoUw1vRwvcbLa46++Kgz8O/zkJbRTbjOkT/Hgfxkv8SKfIPozvFad5UzG/v0ylaZKuJdUIhus9T6i2gE/GOl5R55A+pl35H/yvu+NOiID3zi45W40JdOtjnobti3p08Z/OyRCFaTWZ8lSMZK1kH9H08rfLW/T7qWqCo5YX0prcC7oJYp157W7S9bl6QWLzlh3dH6uy5ZNksZbng6+rTuwPdJEkt84ut1JbS8JQ3aSN5SlFQy2vF90v/E7y9L0gLwAB7AA3gAD+ABPIAH8AAewAN4AA/gATyAB/AAHsADeAAP4AE8gAfwAB7AA3gAD+ABPIAH8AAewAN4AA/gATyAB/AAHsADeAAP4AE8gAfwAB7AA3gAD+ABPIAH8AAewAN4AA/gATyAB/AAHsADeAAP4AE8gP9/ha+bLceJ/Jg08HpoY2Ox0i6oFQSUvH49rC0b1WSKQA72BBln85ZH36WeZ/zvIHmXIQ+mVECvfJudI+x/FiUHs70qJsnwu9TnRGnQkeZd0HXrYIETJVG5pih9tuciyVsRhXr3bXaFgZaSM6xk1y+epSarnQRGYpdZY6W1dGrD/McTmYW5WMzci1zR1Gei30vfZV8Tvyh7wq8XzFvufrfqVsl1qlc0MwX2fnHELkgczDnQN0uJQGTQatH29J2lUTQmaQvKIc2zVDQzCMqXEciTlqx3P3Omm1zTnUxqYi7mtX/LazO6OjfWdTc2JMa3YcCIQRZ9aI6d0mT+9sMeckg0PeeKDZ6CxCH2u1e9LmWZ816XCIVMFXHkIoJFzI0cvd2VogQjwnjRPEJtFL9FvpuIjF3oOyYwZAkeFoo3nOm2URJaiJe7GQrCkbnZHhsVbowbZxkt4A965cZ6EV92T+qqs/lwTOfsO4Nu/0XE+yOIbAHo4om0mkqIiJR8JNevFtb61arfZ8ltzOX0iBzDydFzDbMdWsOi+keFERbFvZMvEbyNWyXUqnx96l3XTsTCTh9OjBwEO3NTJYvbaPey6+ZO8yXCsi+7CusG/1Ddu5qvIhqfIjlOd5slkIzJA5QQB9TaeH5aDmKnYZmcOjXkdO90PY+YLf10On+smNYfw43SlJeTcZYtFvMQXjQ8mbtTtFeY8UTZr+VuZUMGoXpytvjMdBVrPOqgaCYMDz0Y/3UFNCMHtK5ohUIiPofPBCCrvH42dDjpOo1J7Z4jpw+CUJwbOaMxCLOQAoodkvu8P5X3R+Jp3hIloJWUjzUaCvLnZXRf2DOnGx3kH5SXgtwb5zCStzYcvkKr2urEXfbryS+oluob09rJfZuVtKFJ3QC71KQSuF2VW1OP1xbtXQBT71j8iQzRiYhy0/KAMLeUadq4XEj1xGn1Q1tTvj5O/foOFD2zFlHrnFsBfSBbwIO3CEvYr2A7HAuTwdvKLWk76nMV9/pqRMa8elOj0X4H3BZ93bvQWzY3gTpYjktj/gZXzCvoA8npnKkah5qt5LXc5J+W43onueKyvjCEHT5x+NjOj9qCDDTnuCctps34hl9Hj1MGMxKHTIgMcun+6cujKM+wdNUa2R1RQzlfkMM2xLKLh70CEnIpC1ArfBwI1dBLvXmBF5pWfl+feIprjIY750cwCvRc2tHbHHQ88BHjCSCUyzw4esAIp/fj1IGPGT4TvAevtAksePNghVMewbMK0rnmhGH6vgry/FoFmMhwyDeSY/bi+UZeaP/U6hRMOc4+2+mjUrJmrzVe3RofQDH1tndoSXmk6w6JYOF8Qaj7IBBqxcZY4IRpcw7Su5DalVrOEK8JkhlPxnUSJtpc2WA0s+tLPSaWvfh524VAGn0KwWujHkXEMRxVCFSlNHooiLkFlO86EES7e1o6v8xan5WXRtDonY/Sw4cdf6sP2V5++7SFCpbzbuYRuCmozBERn2vcWybZp5QrU8l7BBbiISvwAt1OgvmPzC4YY+giCRs7166R658xXSdYk0mtHnWrhNAUWz8GPcCAiunBj8zR2R4NePkvYY7dyCOJ10Zh3qnVOhF0UiF7tAHHKGYwqv0oO7YqCLQ98LCBhI0ENFXV3nZnd/qEY9ntCl6+Fm3zYT+Nmli0ENy/r3PMSHguz/C93B6qoWp84dyZxqK6M3eK4wr2GMbLL0LoBdNe4P37zWXRBqmKTexCr8ctGSYkVOSlbs3O4HK11rluC9LyfK89ac5LvEhD62GCJh8iK9cGqrWrG+un0e3BeEr0iTb3upMElj6B9E9PPB70hc72cufaP3OpLI3A0+Zl96IU7CYiToqsSK7MXz0gkb8c5T7ewahgGH2ot/vJu/AOeX4kgreGwW0qsEf29J+nTCguDOdZK5EWK/INAyKbW2fe5OhcrRKCzSN0jMlVl7Qfoh6Pua7AqXGISfMC7U7i78FFxa5aXc7XYyVVG2OaRBGj4T/mp34s8llgxMqzp3TYWfciRDnOGa4VHtzEIPb77FObc0w6zQSrnfTIh+axrh7P8HL/jnlCTJYv4bXBGpZbTSEOOz0NGByZpwaudqGxcwRucYDA0aJE3Z0W6w9XrJkuGSsRvx82nxx8EI0zxOmcQLSOBNAO9DOLcinMgYVIP0wK8pRKKkrUMF2LdaM11QeSQrWps8rBsbIgZmNiz0YfDM7zCl53Dcx1htbaOhxyb/hRmV5gZ6CAFXHRONrKho8vDi5sznOT2q9WVc6/47HAq1Y7iqhZPDsy9rv9mYmUhAl5Mbo7ZMrkr/bSWG5jmM6tYpoHbYwWJnpes/0CDV1P9HWpHGaXRfnWV4350K4xA56Hf766bVOI8gmeyYMQJLMNit8vt4dTIvKvKyVw/RMwTc+IHGhtm8uhfCI1cgpCFtsZz78deUJpk7SN+JvvbTiiQ4+m417I+rtAzykEIquZRDSL4McycQtabNBZ3ss837NGONrs3YczNlq48fLg5fnWplBc7te24arsxrDtt/bBOUxYOjU1DO7sXvdiWK31qvD5jSNwTm1LwkhAjY5j9BGfJRmX4Rqib71/O3M8hZ8uhBAn+gJJWh5T9eLwzAh6FNs/84V1VtAzHyY8ZkeGtmDJ6ERZmuqXbkKJ0kDNDT+bc/OpRt6GdaVFfi3OWrQAudXf5RNj70VFfm5xBqFiBjzu8THPErIkdcjO3oB/d7UaobKQYMX2mbc3+TtC4aZ5Y4N7oBx2dYi5mek/5aHUnr81uZ+WBCbDLZQAaz3h0XiVVh2XuQ+Uj41Qagv/3Fqjrt2fBNYjzH+cigWBmnZM+R8kWBzuJYBTt0/Bf3nudn6xtC6h8Nz81shuuqqNB57ZEqVyuyJgkGM9//ukx1+RKvlPpE6Ef2yr9aFdrzYYLhM5WJTAmuNB+eHNtDCIc2MRLA5TeFc2YojWoxQAf8b9XB4WOpXO94EWZJQqI+tz2vQHpkyzL0NuOtcppLIjH0pYC9Fjiruhi1b4knPlgVghjZFzHYyldPtSh14bkeRvd/q6I5vHs0+c0zPn5h0pNeY59whaYToe/i50E/alRYlt8pevnRvj+Ov74BM0NUl5vWjWmjS7xZk8fnUI0ka8ozaXYy4JmLrFqrKyZ8+ojag2+/hHuCiKgZqS3Ea+DygfMY3Jqk9tBlv08zMTm3ptw7N11TxWxdb8+C0J9kNgdrpGGC0AE0mdT7NYW5KdVE8zq4xaHPSC6TXMvIkg5mI4xV1HdiJCjey74AvYLrb1aKWi8WdbfDht0aOyH7RLsBKarjn5EsMfCse0l+Ub6pbA0mivMr40I70HrroV3iWf/oFri+cX3sLbayggJy8xfDSZ3Ocjm/Voxb8w7WceVHL7xyaiskKQNGUbml2gjRteb2qwXjziQ68+1cC9IfSzxu/L/W3UFt9zB5yLW1seK7QQTRQctj40vCCa7dTL7XKc6w/A6J+yKJUrZjPruttq5Lxc2muOSEVrUcLBDOK2/Qs5lCOSEBDdyeJyOcdwHeZMEq3p956y7CDbOm5K5kSbKBpKb838E/0pTyFSLBLIu+4KWT0qICYfD6z/9SiNDsGZtv+R7LgjbfzBK8Kr1p439dMhkQFpI3d20+w0Bmu3D+n+HYk6gIcxYe2SW++JKosAoXZDOUXJbSq4GHQjOD7lUW2gQcSnLl7LxAGFgZpRCHaDDe+P9JEWhCB2tx/6ZPQ/H59Cs7C0CS2mH0r79g+O91FmjKvv9l8mk2hyj+9r26AbTtbmfF0L9/rcAQf5qxdfbSfTLR8pQTlvl2tKyal2A2Gm7UtEGghsiOMpBhLa+pSa6NyIvX1mF8dGFmeXJPdg4hed81V8Hwq5iNGrLFhKaTJUa01PxvSfTwLfTORL+qHZ2b9W8rbgA3qnJU1hV+7afGFXggp2HO4vuzaTYJGVbfQ5WgA+E1e6MuSyPJ1J9Gsx0x6qd4PEwzlN3c/dKnvN2ZvznMjCDa8r0pq9O81lFert2jMx46Oq3cU0atF/uhfE1dnOFhUlJM2omknQ+5Vs5NdlsLbpDlUTLS/0F7wIKMRCoL4/kLpg7EeX/dD5NUKGkXIYJ2jbbkNkCqWszZl5Fj3UN8/PvMXFxhd+qOIjDo5XscrzbTqaIUcC3ECoXVDOjeyw7figoiINwXAEAyEsE6vYi/vKsdXLLD2cpvutzfg92Zvw2OYLlcEK9CvnzLwLD1dl8/cTub4fFxjhWLdMOly+ojYrRO1ol4sWxbVF7GaNdy7j31Grz3gCUy6gLV3+WhiU4pKQIcZ+6AGH1LLsPNfo4NyOYOUQkzLX+pq/uw/1qkNTTSwdGfdilkYSunV3G+B3n33SanOe3B0/R76kb7Hcbm8laZ7eKPf0uPAXC3jC6HKHD2URFZOjj2i6V6KedRAuu4a9jZzHMoxXp4TNGfTgB4FN9772UVMDPqXA6HWhqvmwVgKXlGwkWqAgkRB9K3zPgr5yzMxr3l7Pisndd/g9YIs1fpq1rGSUNsC/00KQQ8fhTefRkZhjwiyOKcedoxpTOLuhoj94ais4tfm5NNXAy1T9yzDt8icz89LHtbFRx3ujUbjjna8WK81E873J9uov2YV3nyGMT9CfyEF12YaILLtgnp2GCW+hsbjB8rHkkTU5Vfu68+t4yg9cFytcPERpM+YFvK3mlcPi/cRrjq/EmTC0cujueHXoUZ4iGp79mL5ZWSUFStSN7z1WyUxIrMA2F6nr9LtF9fPGCZbndyh5INQLDN58aT2CZMmGoH66udk9Ie+h6T3WxWiTNcmgIryWEo3a5+G/HNkXIL+42olcmw14WyRmhF/qXik6m2uXrmBghV9QP5otqFk8HtTxMiyDaay0z9Et5h3z5b8HwZ3Bsficherau/Yja4X+JYJWH8nL0xapEZJyKGdWl9tXcq67zEdfoO6kEvnpehcPK4CD1CW9UhVJzOMIqS1RLQ/blKOnPnm8WlS9uSBwJeXXjr6AGGVgjp70uvXlCkzFonwqZUAMvyd85mc5f7LPrLCywU/bBtFGgD4wiF20eabMzH5nKBPou7y83I0jRnGKC39NwP9Zj3h96Ioeksvnm6fwy+YY/ZF3ngqzQgKzWcbbd67pInZ+bdIcZDinCpIbfrLwtDgYphLdgY1G1DrS/bNemD/YC+3HaoR0WL7L9uLUVxlerQ0cppKroTkxs+0EVSbrPtI8s3CslPZOIXTO+ZLBd7MAYgMH9IEnynwSmhHKwXqPmi/+ETuLWQ2RZLwi0Id7HLzs15Bv6vnz2HsDgSsVE/NXjR0n7zZAvjS/wOBP7OtGCIYGNbcYlo5lmw6MzR1u+W5iIobR6GzT+X4YZ1a+zJ5OcFtss2CjPU43P5jbls4uLSl0KipKc9sraUffT3Y8bWeiBglS3/tkIb3XEqErt9JRO4gMVlr2+smSCRnJ69Y0of9/zYictNO729pxHvrtxIu14VVWSTmx8iety/89K3NMqQgbxPpzrHNM77N1qY3y/QMd648J/WstcbaFGAQlG62f8AAb+/yZ7L8mZHnjJ1g2+wyc1uMgFMuw5BXTZPDCguQFzw0Nkv5cZ4mv5V9Zl9HmjX1aVEqtpIM0Ixn/+E/TCVpXjG8lSq+/5HTxdc5PfZrxSPEPo7hc2t3SxwgpyeeYtZ1V2WH3G/8CUEsDBBQAAgAIAAiMakURlyUnSgAAAGsAAAAbAAAAdW5pdmVyc2FsL3VuaXZlcnNhbC5wbmcueG1ss7GvyM1RKEstKs7Mz7NVMtQzULK34+WyKShKLctMLVeoAIoZ6RlAgJJCJSq3PDOlJAMoZGBiiRDMSM1MzyixVTK3MIcL6gPNBABQSwECAAAUAAIACAAHjGpF6W7bZOQDAAB0DgAAHQAAAAAAAAABAAAAAAAAAAAAdW5pdmVyc2FsL2NvbW1vbl9tZXNzYWdlcy5sbmdQSwECAAAUAAIACAAHjGpFe+wFKxIDAABhCwAAJwAAAAAAAAABAAAAAAAfBAAAdW5pdmVyc2FsL2ZsYXNoX3B1Ymxpc2hpbmdfc2V0dGluZ3MueG1sUEsBAgAAFAACAAgAB4xqRX4dtWa3AgAAUAoAACEAAAAAAAAAAQAAAAAAdgcAAHVuaXZlcnNhbC9mbGFzaF9za2luX3NldHRpbmdzLnhtbFBLAQIAABQAAgAIAAeMakVxVK3c5wIAAHIKAAAmAAAAAAAAAAEAAAAAAGwKAAB1bml2ZXJzYWwvaHRtbF9wdWJsaXNoaW5nX3NldHRpbmdzLnhtbFBLAQIAABQAAgAIAAeMakX+2QZdoAEAAC0GAAAfAAAAAAAAAAEAAAAAAJcNAAB1bml2ZXJzYWwvaHRtbF9za2luX3NldHRpbmdzLmpzUEsBAgAAFAACAAgAB4xqRRra6juqAAAAHwEAABoAAAAAAAAAAQAAAAAAdA8AAHVuaXZlcnNhbC9pMThuX3ByZXNldHMueG1sUEsBAgAAFAACAAgAB4xqRZQTsyJpAAAAbgAAABwAAAAAAAAAAQAAAAAAVhAAAHVuaXZlcnNhbC9sb2NhbF9zZXR0aW5ncy54bWxQSwECAAAUAAIACAB2uMNEzoIJN+wCAACICAAAFAAAAAAAAAABAAAAAAD5EAAAdW5pdmVyc2FsL3BsYXllci54bWxQSwECAAAUAAIACAAHjGpFNdvZrWgBAADzAgAAKQAAAAAAAAABAAAAAAAXFAAAdW5pdmVyc2FsL3NraW5fY3VzdG9taXphdGlvbl9zZXR0aW5ncy54bWxQSwECAAAUAAIACAAIjGpFkFsr9TYTAABwXgAAFwAAAAAAAAAAAAAAAADGFQAAdW5pdmVyc2FsL3VuaXZlcnNhbC5wbmdQSwECAAAUAAIACAAIjGpFEZclJ0oAAABrAAAAGwAAAAAAAAABAAAAAAAxKQAAdW5pdmVyc2FsL3VuaXZlcnNhbC5wbmcueG1sUEsFBgAAAAALAAsASQMAALQpAAAAAA=="/>
  <p:tag name="ISPRING_PRESENTATION_TITLE" val="Ever-Dark-Blue"/>
</p:tagLst>
</file>

<file path=ppt/theme/theme1.xml><?xml version="1.0" encoding="utf-8"?>
<a:theme xmlns:a="http://schemas.openxmlformats.org/drawingml/2006/main" name="Office Theme">
  <a:themeElements>
    <a:clrScheme name="BLUE COLOR">
      <a:dk1>
        <a:sysClr val="windowText" lastClr="000000"/>
      </a:dk1>
      <a:lt1>
        <a:sysClr val="window" lastClr="FFFFFF"/>
      </a:lt1>
      <a:dk2>
        <a:srgbClr val="44546A"/>
      </a:dk2>
      <a:lt2>
        <a:srgbClr val="E7E6E6"/>
      </a:lt2>
      <a:accent1>
        <a:srgbClr val="1F608B"/>
      </a:accent1>
      <a:accent2>
        <a:srgbClr val="2980B9"/>
      </a:accent2>
      <a:accent3>
        <a:srgbClr val="4098D4"/>
      </a:accent3>
      <a:accent4>
        <a:srgbClr val="7BB8E1"/>
      </a:accent4>
      <a:accent5>
        <a:srgbClr val="9FCBE9"/>
      </a:accent5>
      <a:accent6>
        <a:srgbClr val="C6E0F2"/>
      </a:accent6>
      <a:hlink>
        <a:srgbClr val="0563C1"/>
      </a:hlink>
      <a:folHlink>
        <a:srgbClr val="954F72"/>
      </a:folHlink>
    </a:clrScheme>
    <a:fontScheme name="Custom 1">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1_自定义设计方案">
  <a:themeElements>
    <a:clrScheme name="自定义 22">
      <a:dk1>
        <a:sysClr val="windowText" lastClr="000000"/>
      </a:dk1>
      <a:lt1>
        <a:sysClr val="window" lastClr="FFFFFF"/>
      </a:lt1>
      <a:dk2>
        <a:srgbClr val="44546A"/>
      </a:dk2>
      <a:lt2>
        <a:srgbClr val="E7E6E6"/>
      </a:lt2>
      <a:accent1>
        <a:srgbClr val="0170C1"/>
      </a:accent1>
      <a:accent2>
        <a:srgbClr val="A6A6A6"/>
      </a:accent2>
      <a:accent3>
        <a:srgbClr val="0170C1"/>
      </a:accent3>
      <a:accent4>
        <a:srgbClr val="A6A6A6"/>
      </a:accent4>
      <a:accent5>
        <a:srgbClr val="0170C1"/>
      </a:accent5>
      <a:accent6>
        <a:srgbClr val="A6A6A6"/>
      </a:accent6>
      <a:hlink>
        <a:srgbClr val="0170C1"/>
      </a:hlink>
      <a:folHlink>
        <a:srgbClr val="A6A6A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10650</TotalTime>
  <Words>1865</Words>
  <Application>Microsoft Office PowerPoint</Application>
  <PresentationFormat>自定义</PresentationFormat>
  <Paragraphs>389</Paragraphs>
  <Slides>34</Slides>
  <Notes>34</Notes>
  <HiddenSlides>0</HiddenSlides>
  <MMClips>0</MMClips>
  <ScaleCrop>false</ScaleCrop>
  <HeadingPairs>
    <vt:vector size="4" baseType="variant">
      <vt:variant>
        <vt:lpstr>主题</vt:lpstr>
      </vt:variant>
      <vt:variant>
        <vt:i4>4</vt:i4>
      </vt:variant>
      <vt:variant>
        <vt:lpstr>幻灯片标题</vt:lpstr>
      </vt:variant>
      <vt:variant>
        <vt:i4>34</vt:i4>
      </vt:variant>
    </vt:vector>
  </HeadingPairs>
  <TitlesOfParts>
    <vt:vector size="38" baseType="lpstr">
      <vt:lpstr>Office Theme</vt:lpstr>
      <vt:lpstr>1_Custom Design</vt:lpstr>
      <vt:lpstr>1_自定义设计方案</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vector>
  </TitlesOfParts>
  <Company>SignAddict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Ever-Dark-Blue</dc:title>
  <dc:creator>AbuSina</dc:creator>
  <cp:lastModifiedBy>唧唧伊</cp:lastModifiedBy>
  <cp:revision>1102</cp:revision>
  <dcterms:created xsi:type="dcterms:W3CDTF">2014-09-15T07:14:39Z</dcterms:created>
  <dcterms:modified xsi:type="dcterms:W3CDTF">2017-01-18T10:02:21Z</dcterms:modified>
</cp:coreProperties>
</file>