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2" r:id="rId2"/>
    <p:sldId id="311" r:id="rId3"/>
    <p:sldId id="362" r:id="rId4"/>
    <p:sldId id="303" r:id="rId5"/>
    <p:sldId id="304" r:id="rId6"/>
    <p:sldId id="307" r:id="rId7"/>
    <p:sldId id="308" r:id="rId8"/>
    <p:sldId id="342" r:id="rId9"/>
    <p:sldId id="343" r:id="rId10"/>
    <p:sldId id="344" r:id="rId11"/>
    <p:sldId id="363" r:id="rId12"/>
    <p:sldId id="318" r:id="rId13"/>
    <p:sldId id="326" r:id="rId14"/>
    <p:sldId id="345" r:id="rId15"/>
    <p:sldId id="346" r:id="rId16"/>
    <p:sldId id="322" r:id="rId17"/>
    <p:sldId id="323" r:id="rId18"/>
    <p:sldId id="364" r:id="rId19"/>
    <p:sldId id="347" r:id="rId20"/>
    <p:sldId id="353" r:id="rId21"/>
    <p:sldId id="365" r:id="rId22"/>
    <p:sldId id="368" r:id="rId23"/>
    <p:sldId id="350" r:id="rId24"/>
    <p:sldId id="354" r:id="rId25"/>
    <p:sldId id="369" r:id="rId26"/>
    <p:sldId id="355" r:id="rId27"/>
    <p:sldId id="327" r:id="rId28"/>
    <p:sldId id="356" r:id="rId29"/>
    <p:sldId id="357" r:id="rId30"/>
    <p:sldId id="366" r:id="rId31"/>
    <p:sldId id="351" r:id="rId32"/>
    <p:sldId id="358" r:id="rId33"/>
    <p:sldId id="359" r:id="rId34"/>
    <p:sldId id="371" r:id="rId35"/>
    <p:sldId id="367" r:id="rId36"/>
    <p:sldId id="349" r:id="rId37"/>
    <p:sldId id="372" r:id="rId38"/>
    <p:sldId id="33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C34"/>
    <a:srgbClr val="D44024"/>
    <a:srgbClr val="FB8734"/>
    <a:srgbClr val="45BE9B"/>
    <a:srgbClr val="0087B1"/>
    <a:srgbClr val="BDC2CA"/>
    <a:srgbClr val="46556A"/>
    <a:srgbClr val="B7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95720-50B5-4C22-8F4B-CD4926DD5D3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6524561-5891-4268-A780-029081FA21E4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焦虑、无奈</a:t>
          </a:r>
          <a:endParaRPr lang="en-US" altLang="zh-CN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转型成为必然</a:t>
          </a:r>
        </a:p>
      </dgm:t>
    </dgm:pt>
    <dgm:pt modelId="{14A7D39D-F9F9-4A3D-ADE3-15121CF57668}" type="sibTrans" cxnId="{CAF2D928-466B-4528-AE21-F47AF03738C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https://timgsa.baidu.com/timg?image&amp;quality=80&amp;size=b9999_10000&amp;sec=1504864392944&amp;di=84ba0bccb3aae9fddfbd517bf86ddac8&amp;imgtype=0&amp;src=http%3A%2F%2Fwww.jsmxjy.cn%2Fueditor%2Fnet%2Fupload%2Fimage%2F20161104%2F6361386231335937505852069.jpeg"/>
        </a:ext>
      </dgm:extLst>
    </dgm:pt>
    <dgm:pt modelId="{D3CCC16D-BF17-4F75-AC9A-C50E250F3AD1}" type="parTrans" cxnId="{CAF2D928-466B-4528-AE21-F47AF03738CB}">
      <dgm:prSet/>
      <dgm:spPr/>
      <dgm:t>
        <a:bodyPr/>
        <a:lstStyle/>
        <a:p>
          <a:endParaRPr lang="zh-CN" altLang="en-US"/>
        </a:p>
      </dgm:t>
    </dgm:pt>
    <dgm:pt modelId="{73945959-1598-4630-A3E9-785862E3DFF8}" type="pres">
      <dgm:prSet presAssocID="{8A295720-50B5-4C22-8F4B-CD4926DD5D34}" presName="Name0" presStyleCnt="0">
        <dgm:presLayoutVars>
          <dgm:chMax val="7"/>
          <dgm:chPref val="7"/>
          <dgm:dir/>
        </dgm:presLayoutVars>
      </dgm:prSet>
      <dgm:spPr/>
    </dgm:pt>
    <dgm:pt modelId="{BBA20B03-F5CA-4985-A319-9FF3347C243F}" type="pres">
      <dgm:prSet presAssocID="{8A295720-50B5-4C22-8F4B-CD4926DD5D34}" presName="Name1" presStyleCnt="0"/>
      <dgm:spPr/>
    </dgm:pt>
    <dgm:pt modelId="{42FE8AD2-0F1B-45E5-AB30-D24ECEC7BAD8}" type="pres">
      <dgm:prSet presAssocID="{14A7D39D-F9F9-4A3D-ADE3-15121CF57668}" presName="picture_1" presStyleCnt="0"/>
      <dgm:spPr/>
    </dgm:pt>
    <dgm:pt modelId="{CBB95500-74FD-4659-A298-EDBD50707FC3}" type="pres">
      <dgm:prSet presAssocID="{14A7D39D-F9F9-4A3D-ADE3-15121CF57668}" presName="pictureRepeatNode" presStyleLbl="alignImgPlace1" presStyleIdx="0" presStyleCnt="1" custScaleX="146729" custScaleY="146729" custLinFactNeighborX="34471" custLinFactNeighborY="25730"/>
      <dgm:spPr/>
    </dgm:pt>
    <dgm:pt modelId="{F06C3DFF-3B33-4C64-AF50-C6E8EEB018D6}" type="pres">
      <dgm:prSet presAssocID="{F6524561-5891-4268-A780-029081FA21E4}" presName="text_1" presStyleLbl="node1" presStyleIdx="0" presStyleCnt="0" custLinFactY="13675" custLinFactNeighborX="46290" custLinFactNeighborY="100000">
        <dgm:presLayoutVars>
          <dgm:bulletEnabled val="1"/>
        </dgm:presLayoutVars>
      </dgm:prSet>
      <dgm:spPr/>
    </dgm:pt>
  </dgm:ptLst>
  <dgm:cxnLst>
    <dgm:cxn modelId="{4629E663-70FD-4092-A373-15F4091865B1}" type="presOf" srcId="{14A7D39D-F9F9-4A3D-ADE3-15121CF57668}" destId="{CBB95500-74FD-4659-A298-EDBD50707FC3}" srcOrd="0" destOrd="0" presId="urn:microsoft.com/office/officeart/2008/layout/CircularPictureCallout"/>
    <dgm:cxn modelId="{6727D87E-3D88-4B5F-8C3A-A9F6BEA603E3}" type="presOf" srcId="{F6524561-5891-4268-A780-029081FA21E4}" destId="{F06C3DFF-3B33-4C64-AF50-C6E8EEB018D6}" srcOrd="0" destOrd="0" presId="urn:microsoft.com/office/officeart/2008/layout/CircularPictureCallout"/>
    <dgm:cxn modelId="{9DB6E25B-8F9E-4F03-8F51-CDEBC93209F9}" type="presOf" srcId="{8A295720-50B5-4C22-8F4B-CD4926DD5D34}" destId="{73945959-1598-4630-A3E9-785862E3DFF8}" srcOrd="0" destOrd="0" presId="urn:microsoft.com/office/officeart/2008/layout/CircularPictureCallout"/>
    <dgm:cxn modelId="{CAF2D928-466B-4528-AE21-F47AF03738CB}" srcId="{8A295720-50B5-4C22-8F4B-CD4926DD5D34}" destId="{F6524561-5891-4268-A780-029081FA21E4}" srcOrd="0" destOrd="0" parTransId="{D3CCC16D-BF17-4F75-AC9A-C50E250F3AD1}" sibTransId="{14A7D39D-F9F9-4A3D-ADE3-15121CF57668}"/>
    <dgm:cxn modelId="{9C817CA9-5D78-4A59-B0C1-A706C9C19556}" type="presParOf" srcId="{73945959-1598-4630-A3E9-785862E3DFF8}" destId="{BBA20B03-F5CA-4985-A319-9FF3347C243F}" srcOrd="0" destOrd="0" presId="urn:microsoft.com/office/officeart/2008/layout/CircularPictureCallout"/>
    <dgm:cxn modelId="{8EA3B61A-B0F7-4C8E-AEEC-F230C10B64FA}" type="presParOf" srcId="{BBA20B03-F5CA-4985-A319-9FF3347C243F}" destId="{42FE8AD2-0F1B-45E5-AB30-D24ECEC7BAD8}" srcOrd="0" destOrd="0" presId="urn:microsoft.com/office/officeart/2008/layout/CircularPictureCallout"/>
    <dgm:cxn modelId="{C4227A40-A36C-4D82-87E5-5A592DBAD697}" type="presParOf" srcId="{42FE8AD2-0F1B-45E5-AB30-D24ECEC7BAD8}" destId="{CBB95500-74FD-4659-A298-EDBD50707FC3}" srcOrd="0" destOrd="0" presId="urn:microsoft.com/office/officeart/2008/layout/CircularPictureCallout"/>
    <dgm:cxn modelId="{ACE520F9-C48E-40FF-80B8-885F62F5EB41}" type="presParOf" srcId="{BBA20B03-F5CA-4985-A319-9FF3347C243F}" destId="{F06C3DFF-3B33-4C64-AF50-C6E8EEB018D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95500-74FD-4659-A298-EDBD50707FC3}">
      <dsp:nvSpPr>
        <dsp:cNvPr id="0" name=""/>
        <dsp:cNvSpPr/>
      </dsp:nvSpPr>
      <dsp:spPr>
        <a:xfrm>
          <a:off x="1217417" y="70931"/>
          <a:ext cx="3353238" cy="3353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C3DFF-3B33-4C64-AF50-C6E8EEB018D6}">
      <dsp:nvSpPr>
        <dsp:cNvPr id="0" name=""/>
        <dsp:cNvSpPr/>
      </dsp:nvSpPr>
      <dsp:spPr>
        <a:xfrm>
          <a:off x="2231065" y="2640219"/>
          <a:ext cx="1462609" cy="7541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焦虑、无奈</a:t>
          </a:r>
          <a:endParaRPr lang="en-US" altLang="zh-CN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转型成为必然</a:t>
          </a:r>
        </a:p>
      </dsp:txBody>
      <dsp:txXfrm>
        <a:off x="2231065" y="2640219"/>
        <a:ext cx="1462609" cy="754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1C01-E78F-4F8F-8AB1-4A4B1423EE7C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C4B7-0E2E-4709-AD58-B6F2B8707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9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80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656667" y="2738967"/>
            <a:ext cx="67710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合作发展模式思考与构想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原创设计师QQ598969553      _12"/>
          <p:cNvSpPr>
            <a:spLocks noChangeArrowheads="1"/>
          </p:cNvSpPr>
          <p:nvPr/>
        </p:nvSpPr>
        <p:spPr bwMode="auto">
          <a:xfrm>
            <a:off x="4656667" y="1987551"/>
            <a:ext cx="30601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B71F2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与通卡公司</a:t>
            </a:r>
            <a:endParaRPr lang="en-US" altLang="zh-CN" sz="4800" dirty="0">
              <a:solidFill>
                <a:srgbClr val="B71F22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更大的野心</a:t>
            </a:r>
            <a:r>
              <a:rPr lang="en-US" altLang="zh-CN" dirty="0"/>
              <a:t>——</a:t>
            </a:r>
            <a:r>
              <a:rPr lang="zh-CN" altLang="en-US" dirty="0"/>
              <a:t>深圳通的野望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22276" y="651925"/>
            <a:ext cx="1050749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和巨头一起推进其他城市的业务建设进程</a:t>
            </a:r>
          </a:p>
        </p:txBody>
      </p:sp>
      <p:sp>
        <p:nvSpPr>
          <p:cNvPr id="105" name="Rounded Rectangle 29"/>
          <p:cNvSpPr/>
          <p:nvPr/>
        </p:nvSpPr>
        <p:spPr>
          <a:xfrm>
            <a:off x="2130509" y="1474274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Rectangle 30"/>
          <p:cNvSpPr/>
          <p:nvPr/>
        </p:nvSpPr>
        <p:spPr>
          <a:xfrm>
            <a:off x="2538566" y="1474274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7" name="Rectangle 31"/>
          <p:cNvSpPr/>
          <p:nvPr/>
        </p:nvSpPr>
        <p:spPr>
          <a:xfrm>
            <a:off x="4438197" y="1474274"/>
            <a:ext cx="1899631" cy="8773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Rectangle 32"/>
          <p:cNvSpPr/>
          <p:nvPr/>
        </p:nvSpPr>
        <p:spPr>
          <a:xfrm>
            <a:off x="6337828" y="1474274"/>
            <a:ext cx="1899631" cy="877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Rectangle 33"/>
          <p:cNvSpPr/>
          <p:nvPr/>
        </p:nvSpPr>
        <p:spPr>
          <a:xfrm>
            <a:off x="8237460" y="1474274"/>
            <a:ext cx="1899631" cy="877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0" name="Isosceles Triangle 34"/>
          <p:cNvSpPr/>
          <p:nvPr/>
        </p:nvSpPr>
        <p:spPr>
          <a:xfrm rot="5400000">
            <a:off x="10283324" y="1328042"/>
            <a:ext cx="877396" cy="116986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1" name="Isosceles Triangle 35"/>
          <p:cNvSpPr/>
          <p:nvPr/>
        </p:nvSpPr>
        <p:spPr>
          <a:xfrm rot="5400000">
            <a:off x="10943321" y="1704765"/>
            <a:ext cx="310849" cy="4164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538566" y="1720854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4438197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6337828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8237460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增值业务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15317" y="1474274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深圳</a:t>
            </a:r>
          </a:p>
        </p:txBody>
      </p:sp>
      <p:sp>
        <p:nvSpPr>
          <p:cNvPr id="120" name="Rounded Rectangle 29"/>
          <p:cNvSpPr/>
          <p:nvPr/>
        </p:nvSpPr>
        <p:spPr>
          <a:xfrm>
            <a:off x="2130509" y="2877649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1" name="Rectangle 30"/>
          <p:cNvSpPr/>
          <p:nvPr/>
        </p:nvSpPr>
        <p:spPr>
          <a:xfrm>
            <a:off x="2538566" y="2877649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538566" y="3124229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615317" y="2877649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35" name="Rounded Rectangle 29"/>
          <p:cNvSpPr/>
          <p:nvPr/>
        </p:nvSpPr>
        <p:spPr>
          <a:xfrm>
            <a:off x="2130509" y="4281025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6" name="Rectangle 30"/>
          <p:cNvSpPr/>
          <p:nvPr/>
        </p:nvSpPr>
        <p:spPr>
          <a:xfrm>
            <a:off x="2538566" y="4281025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1" name="TextBox 9"/>
          <p:cNvSpPr txBox="1">
            <a:spLocks noChangeArrowheads="1"/>
          </p:cNvSpPr>
          <p:nvPr/>
        </p:nvSpPr>
        <p:spPr bwMode="auto">
          <a:xfrm>
            <a:off x="2538566" y="4527605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615317" y="4281025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422276" y="5484344"/>
            <a:ext cx="853857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构建更大的运营体系与生态</a:t>
            </a:r>
          </a:p>
        </p:txBody>
      </p:sp>
    </p:spTree>
    <p:extLst>
      <p:ext uri="{BB962C8B-B14F-4D97-AF65-F5344CB8AC3E}">
        <p14:creationId xmlns:p14="http://schemas.microsoft.com/office/powerpoint/2010/main" val="161686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更大的野心</a:t>
            </a:r>
            <a:r>
              <a:rPr lang="en-US" altLang="zh-CN" dirty="0"/>
              <a:t>——</a:t>
            </a:r>
            <a:r>
              <a:rPr lang="zh-CN" altLang="en-US" dirty="0"/>
              <a:t>深圳通的野望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22276" y="651925"/>
            <a:ext cx="1050749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和巨头一起推进其他城市的业务建设进程</a:t>
            </a:r>
          </a:p>
        </p:txBody>
      </p:sp>
      <p:sp>
        <p:nvSpPr>
          <p:cNvPr id="105" name="Rounded Rectangle 29"/>
          <p:cNvSpPr/>
          <p:nvPr/>
        </p:nvSpPr>
        <p:spPr>
          <a:xfrm>
            <a:off x="2130509" y="1474274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Rectangle 30"/>
          <p:cNvSpPr/>
          <p:nvPr/>
        </p:nvSpPr>
        <p:spPr>
          <a:xfrm>
            <a:off x="2538566" y="1474274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7" name="Rectangle 31"/>
          <p:cNvSpPr/>
          <p:nvPr/>
        </p:nvSpPr>
        <p:spPr>
          <a:xfrm>
            <a:off x="4438197" y="1474274"/>
            <a:ext cx="1899631" cy="8773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Rectangle 32"/>
          <p:cNvSpPr/>
          <p:nvPr/>
        </p:nvSpPr>
        <p:spPr>
          <a:xfrm>
            <a:off x="6337828" y="1474274"/>
            <a:ext cx="1899631" cy="877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Rectangle 33"/>
          <p:cNvSpPr/>
          <p:nvPr/>
        </p:nvSpPr>
        <p:spPr>
          <a:xfrm>
            <a:off x="8237460" y="1474274"/>
            <a:ext cx="1899631" cy="877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0" name="Isosceles Triangle 34"/>
          <p:cNvSpPr/>
          <p:nvPr/>
        </p:nvSpPr>
        <p:spPr>
          <a:xfrm rot="5400000">
            <a:off x="10283324" y="1328042"/>
            <a:ext cx="877396" cy="116986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1" name="Isosceles Triangle 35"/>
          <p:cNvSpPr/>
          <p:nvPr/>
        </p:nvSpPr>
        <p:spPr>
          <a:xfrm rot="5400000">
            <a:off x="10943321" y="1704765"/>
            <a:ext cx="310849" cy="4164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538566" y="1720854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4438197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6337828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8237460" y="172444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增值业务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15317" y="1474274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深圳</a:t>
            </a:r>
          </a:p>
        </p:txBody>
      </p:sp>
      <p:sp>
        <p:nvSpPr>
          <p:cNvPr id="120" name="Rounded Rectangle 29"/>
          <p:cNvSpPr/>
          <p:nvPr/>
        </p:nvSpPr>
        <p:spPr>
          <a:xfrm>
            <a:off x="2130509" y="2877649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1" name="Rectangle 30"/>
          <p:cNvSpPr/>
          <p:nvPr/>
        </p:nvSpPr>
        <p:spPr>
          <a:xfrm>
            <a:off x="2538566" y="2877649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538566" y="3124229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615317" y="2877649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35" name="Rounded Rectangle 29"/>
          <p:cNvSpPr/>
          <p:nvPr/>
        </p:nvSpPr>
        <p:spPr>
          <a:xfrm>
            <a:off x="2130509" y="4281025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6" name="Rectangle 30"/>
          <p:cNvSpPr/>
          <p:nvPr/>
        </p:nvSpPr>
        <p:spPr>
          <a:xfrm>
            <a:off x="2538566" y="4281025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1" name="TextBox 9"/>
          <p:cNvSpPr txBox="1">
            <a:spLocks noChangeArrowheads="1"/>
          </p:cNvSpPr>
          <p:nvPr/>
        </p:nvSpPr>
        <p:spPr bwMode="auto">
          <a:xfrm>
            <a:off x="2538566" y="4527605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615317" y="4281025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4438195" y="1482211"/>
            <a:ext cx="1899632" cy="3676210"/>
            <a:chOff x="3267905" y="1392509"/>
            <a:chExt cx="1899632" cy="3676210"/>
          </a:xfrm>
        </p:grpSpPr>
        <p:sp>
          <p:nvSpPr>
            <p:cNvPr id="142" name="Rectangle 31"/>
            <p:cNvSpPr/>
            <p:nvPr/>
          </p:nvSpPr>
          <p:spPr>
            <a:xfrm>
              <a:off x="3267906" y="1392509"/>
              <a:ext cx="1899631" cy="3676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" name="TextBox 9"/>
            <p:cNvSpPr txBox="1">
              <a:spLocks noChangeArrowheads="1"/>
            </p:cNvSpPr>
            <p:nvPr/>
          </p:nvSpPr>
          <p:spPr bwMode="auto">
            <a:xfrm>
              <a:off x="3267905" y="2248438"/>
              <a:ext cx="1899631" cy="152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用户业务复制</a:t>
              </a:r>
              <a:endPara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包括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基础设施</a:t>
              </a:r>
              <a:endPara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在多城之间实现用户信息的互联互通 </a:t>
              </a:r>
              <a:endParaRPr 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337826" y="1474273"/>
            <a:ext cx="3799263" cy="3684147"/>
            <a:chOff x="5167536" y="1384571"/>
            <a:chExt cx="3799263" cy="3684147"/>
          </a:xfrm>
        </p:grpSpPr>
        <p:sp>
          <p:nvSpPr>
            <p:cNvPr id="144" name="Rectangle 33"/>
            <p:cNvSpPr/>
            <p:nvPr/>
          </p:nvSpPr>
          <p:spPr>
            <a:xfrm>
              <a:off x="5167536" y="1384571"/>
              <a:ext cx="3799263" cy="3684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5" name="TextBox 9"/>
            <p:cNvSpPr txBox="1">
              <a:spLocks noChangeArrowheads="1"/>
            </p:cNvSpPr>
            <p:nvPr/>
          </p:nvSpPr>
          <p:spPr bwMode="auto">
            <a:xfrm>
              <a:off x="6117349" y="2240401"/>
              <a:ext cx="1899631" cy="152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增值业务复制</a:t>
              </a:r>
              <a:endPara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包括运营模式</a:t>
              </a:r>
              <a:endPara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在多城之间实现增值业务的互联互通</a:t>
              </a:r>
              <a:endParaRPr 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22276" y="5484344"/>
            <a:ext cx="853857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构建更大的运营体系与生态</a:t>
            </a:r>
          </a:p>
        </p:txBody>
      </p:sp>
    </p:spTree>
    <p:extLst>
      <p:ext uri="{BB962C8B-B14F-4D97-AF65-F5344CB8AC3E}">
        <p14:creationId xmlns:p14="http://schemas.microsoft.com/office/powerpoint/2010/main" val="1825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440269" y="852951"/>
            <a:ext cx="769441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站在支付宝的角度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以怎样的模式，和通卡公司合作？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039582" y="5768095"/>
            <a:ext cx="93775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我是支付宝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Picture 4" descr="https://timgsa.baidu.com/timg?image&amp;quality=80&amp;size=b9999_10000&amp;sec=1504861935284&amp;di=9831380b8c963300a1e27659705e4270&amp;imgtype=0&amp;src=http%3A%2F%2Fe.cjn.cn%2Fwhwb%2Fimages%2F2017-01%2F13%2F31%2Fres39_attpic_brie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22" y="3175521"/>
            <a:ext cx="2310284" cy="2310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" t="12968" r="10907" b="38808"/>
          <a:stretch/>
        </p:blipFill>
        <p:spPr>
          <a:xfrm>
            <a:off x="723934" y="1779449"/>
            <a:ext cx="2905386" cy="3553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" name="Group 20"/>
          <p:cNvGrpSpPr/>
          <p:nvPr/>
        </p:nvGrpSpPr>
        <p:grpSpPr>
          <a:xfrm>
            <a:off x="4550215" y="962724"/>
            <a:ext cx="6684289" cy="1323439"/>
            <a:chOff x="523016" y="1566211"/>
            <a:chExt cx="6684289" cy="1323439"/>
          </a:xfrm>
        </p:grpSpPr>
        <p:sp>
          <p:nvSpPr>
            <p:cNvPr id="22" name="Rectangle 21"/>
            <p:cNvSpPr/>
            <p:nvPr/>
          </p:nvSpPr>
          <p:spPr>
            <a:xfrm>
              <a:off x="1000900" y="2462193"/>
              <a:ext cx="62064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通过“乘车码”，迅速占据公共出行这个刚需、小额、刚需的场景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0901" y="1572374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占场景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</a:p>
          </p:txBody>
        </p:sp>
      </p:grpSp>
      <p:grpSp>
        <p:nvGrpSpPr>
          <p:cNvPr id="25" name="Group 32"/>
          <p:cNvGrpSpPr/>
          <p:nvPr/>
        </p:nvGrpSpPr>
        <p:grpSpPr>
          <a:xfrm>
            <a:off x="4550215" y="2843290"/>
            <a:ext cx="6919958" cy="1323439"/>
            <a:chOff x="523016" y="1566211"/>
            <a:chExt cx="6919958" cy="1323439"/>
          </a:xfrm>
        </p:grpSpPr>
        <p:sp>
          <p:nvSpPr>
            <p:cNvPr id="26" name="Rectangle 33"/>
            <p:cNvSpPr/>
            <p:nvPr/>
          </p:nvSpPr>
          <p:spPr>
            <a:xfrm>
              <a:off x="1000899" y="2478721"/>
              <a:ext cx="64420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获得用户出行的相关数据，丰富自身的数据内容</a:t>
              </a:r>
              <a:endParaRPr lang="en-US" sz="1600" b="0" i="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TextBox 34"/>
            <p:cNvSpPr txBox="1"/>
            <p:nvPr/>
          </p:nvSpPr>
          <p:spPr>
            <a:xfrm>
              <a:off x="1000901" y="1609863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获数据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sz="4000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</a:p>
          </p:txBody>
        </p:sp>
      </p:grpSp>
      <p:grpSp>
        <p:nvGrpSpPr>
          <p:cNvPr id="37" name="Group 32"/>
          <p:cNvGrpSpPr/>
          <p:nvPr/>
        </p:nvGrpSpPr>
        <p:grpSpPr>
          <a:xfrm>
            <a:off x="4550215" y="4723855"/>
            <a:ext cx="6919958" cy="1323439"/>
            <a:chOff x="523016" y="1566211"/>
            <a:chExt cx="6919958" cy="1323439"/>
          </a:xfrm>
        </p:grpSpPr>
        <p:sp>
          <p:nvSpPr>
            <p:cNvPr id="38" name="Rectangle 33"/>
            <p:cNvSpPr/>
            <p:nvPr/>
          </p:nvSpPr>
          <p:spPr>
            <a:xfrm>
              <a:off x="1000899" y="2478721"/>
              <a:ext cx="64420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将支付宝的更多的商业内容推广出去，让用户使用起来</a:t>
              </a:r>
              <a:endParaRPr lang="en-US" sz="1600" b="0" i="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TextBox 34"/>
            <p:cNvSpPr txBox="1"/>
            <p:nvPr/>
          </p:nvSpPr>
          <p:spPr>
            <a:xfrm>
              <a:off x="1000901" y="1609863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推内容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35"/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B873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sz="4000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</a:p>
          </p:txBody>
        </p:sp>
      </p:grp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支付宝的诉求</a:t>
            </a:r>
          </a:p>
        </p:txBody>
      </p:sp>
    </p:spTree>
    <p:extLst>
      <p:ext uri="{BB962C8B-B14F-4D97-AF65-F5344CB8AC3E}">
        <p14:creationId xmlns:p14="http://schemas.microsoft.com/office/powerpoint/2010/main" val="65000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为什么首选通卡公司合作</a:t>
            </a:r>
          </a:p>
        </p:txBody>
      </p:sp>
      <p:sp>
        <p:nvSpPr>
          <p:cNvPr id="29" name="Rounded Rectangle 29"/>
          <p:cNvSpPr/>
          <p:nvPr/>
        </p:nvSpPr>
        <p:spPr>
          <a:xfrm>
            <a:off x="1056068" y="1167146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1464125" y="1167146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464125" y="1413726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821550" y="2261673"/>
            <a:ext cx="6868755" cy="877397"/>
            <a:chOff x="3871222" y="1120621"/>
            <a:chExt cx="6868755" cy="877397"/>
          </a:xfrm>
        </p:grpSpPr>
        <p:sp>
          <p:nvSpPr>
            <p:cNvPr id="31" name="Rectangle 31"/>
            <p:cNvSpPr/>
            <p:nvPr/>
          </p:nvSpPr>
          <p:spPr>
            <a:xfrm>
              <a:off x="3871222" y="1120621"/>
              <a:ext cx="1899631" cy="8773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5770853" y="1120621"/>
              <a:ext cx="1899631" cy="8773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7670485" y="1120621"/>
              <a:ext cx="1899631" cy="8773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Isosceles Triangle 34"/>
            <p:cNvSpPr/>
            <p:nvPr/>
          </p:nvSpPr>
          <p:spPr>
            <a:xfrm rot="5400000">
              <a:off x="9716349" y="974389"/>
              <a:ext cx="877396" cy="116986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Isosceles Triangle 35"/>
            <p:cNvSpPr/>
            <p:nvPr/>
          </p:nvSpPr>
          <p:spPr>
            <a:xfrm rot="5400000">
              <a:off x="10376346" y="1351112"/>
              <a:ext cx="310849" cy="41641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871222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5770853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7670485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21432" y="1167146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38" name="Rounded Rectangle 29"/>
          <p:cNvSpPr/>
          <p:nvPr/>
        </p:nvSpPr>
        <p:spPr>
          <a:xfrm>
            <a:off x="1056068" y="2261674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1464125" y="2261674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1464125" y="2508254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1432" y="2261674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42" name="Rounded Rectangle 29"/>
          <p:cNvSpPr/>
          <p:nvPr/>
        </p:nvSpPr>
        <p:spPr>
          <a:xfrm>
            <a:off x="1056068" y="3385650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Rectangle 30"/>
          <p:cNvSpPr/>
          <p:nvPr/>
        </p:nvSpPr>
        <p:spPr>
          <a:xfrm>
            <a:off x="1464125" y="3385650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1464125" y="363223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1432" y="3385650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cxnSp>
        <p:nvCxnSpPr>
          <p:cNvPr id="47" name="直接箭头连接符 46"/>
          <p:cNvCxnSpPr>
            <a:stCxn id="13" idx="3"/>
            <a:endCxn id="14" idx="1"/>
          </p:cNvCxnSpPr>
          <p:nvPr/>
        </p:nvCxnSpPr>
        <p:spPr>
          <a:xfrm>
            <a:off x="3363756" y="1613781"/>
            <a:ext cx="1457794" cy="1098113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14" idx="1"/>
          </p:cNvCxnSpPr>
          <p:nvPr/>
        </p:nvCxnSpPr>
        <p:spPr>
          <a:xfrm>
            <a:off x="3363756" y="2708309"/>
            <a:ext cx="1457794" cy="3585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3"/>
            <a:endCxn id="14" idx="1"/>
          </p:cNvCxnSpPr>
          <p:nvPr/>
        </p:nvCxnSpPr>
        <p:spPr>
          <a:xfrm flipV="1">
            <a:off x="3363756" y="2711894"/>
            <a:ext cx="1457794" cy="1120391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71090" y="5399155"/>
            <a:ext cx="106286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抛开通卡公司，支付宝必须完成和巴士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地铁结算部分的系统的开发。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城市数量少，问题不大。一旦涉及的城市众多，各地需求有差别，一定会出很多维护、开发上的问题。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而这些基础设施通卡公司已经具备。与他们合作，支付宝最为省心省力。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65866" y="819523"/>
            <a:ext cx="3726787" cy="3836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266816" y="4698936"/>
            <a:ext cx="1551798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苦活、累活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426046" y="2346427"/>
            <a:ext cx="763571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317371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合作的模型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06558" y="1904544"/>
            <a:ext cx="995161" cy="217217"/>
            <a:chOff x="2506558" y="1904544"/>
            <a:chExt cx="995161" cy="217217"/>
          </a:xfrm>
        </p:grpSpPr>
        <p:cxnSp>
          <p:nvCxnSpPr>
            <p:cNvPr id="16" name="Conector recto 46"/>
            <p:cNvCxnSpPr>
              <a:stCxn id="4" idx="3"/>
              <a:endCxn id="5" idx="1"/>
            </p:cNvCxnSpPr>
            <p:nvPr/>
          </p:nvCxnSpPr>
          <p:spPr>
            <a:xfrm flipV="1">
              <a:off x="2645150" y="2118278"/>
              <a:ext cx="698511" cy="3483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Placeholder 5"/>
            <p:cNvSpPr txBox="1">
              <a:spLocks/>
            </p:cNvSpPr>
            <p:nvPr/>
          </p:nvSpPr>
          <p:spPr>
            <a:xfrm>
              <a:off x="2506558" y="1904544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收入反哺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120818" y="1373275"/>
            <a:ext cx="5772803" cy="3892920"/>
            <a:chOff x="3120818" y="1373275"/>
            <a:chExt cx="5772803" cy="3892920"/>
          </a:xfrm>
        </p:grpSpPr>
        <p:grpSp>
          <p:nvGrpSpPr>
            <p:cNvPr id="18" name="Group 3"/>
            <p:cNvGrpSpPr/>
            <p:nvPr/>
          </p:nvGrpSpPr>
          <p:grpSpPr>
            <a:xfrm rot="18921780">
              <a:off x="4776418" y="1373275"/>
              <a:ext cx="2485073" cy="2495551"/>
              <a:chOff x="4662487" y="2377440"/>
              <a:chExt cx="2485073" cy="2495551"/>
            </a:xfrm>
          </p:grpSpPr>
          <p:sp>
            <p:nvSpPr>
              <p:cNvPr id="19" name="Oval 4"/>
              <p:cNvSpPr/>
              <p:nvPr/>
            </p:nvSpPr>
            <p:spPr>
              <a:xfrm>
                <a:off x="5044440" y="2377440"/>
                <a:ext cx="2103120" cy="2103120"/>
              </a:xfrm>
              <a:prstGeom prst="ellipse">
                <a:avLst/>
              </a:prstGeom>
              <a:solidFill>
                <a:schemeClr val="bg1"/>
              </a:solidFill>
              <a:ln w="139700">
                <a:solidFill>
                  <a:schemeClr val="accent6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Right Arrow 7"/>
              <p:cNvSpPr/>
              <p:nvPr/>
            </p:nvSpPr>
            <p:spPr>
              <a:xfrm rot="5400000">
                <a:off x="5923596" y="4505326"/>
                <a:ext cx="363855" cy="371475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Right Arrow 8"/>
              <p:cNvSpPr/>
              <p:nvPr/>
            </p:nvSpPr>
            <p:spPr>
              <a:xfrm rot="10800000">
                <a:off x="4662487" y="3243262"/>
                <a:ext cx="363855" cy="371475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4" name="Oval 11"/>
            <p:cNvSpPr/>
            <p:nvPr/>
          </p:nvSpPr>
          <p:spPr>
            <a:xfrm>
              <a:off x="6789075" y="3163075"/>
              <a:ext cx="2103120" cy="2103120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5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Oval 12"/>
            <p:cNvSpPr/>
            <p:nvPr/>
          </p:nvSpPr>
          <p:spPr>
            <a:xfrm>
              <a:off x="3159282" y="3162147"/>
              <a:ext cx="2103120" cy="2103120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4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3169754" y="4099771"/>
              <a:ext cx="21031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对接通卡支付，赋予其金融服务的能力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120818" y="3364335"/>
              <a:ext cx="21031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金融服务</a:t>
              </a:r>
              <a:endParaRPr lang="en-US" sz="3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6789075" y="4099770"/>
              <a:ext cx="21031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利用通卡刚需的用户触点，作推广业务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790502" y="3315802"/>
              <a:ext cx="21031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推广业务</a:t>
              </a:r>
              <a:endParaRPr lang="en-US" sz="3200" b="1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040598" y="1383224"/>
              <a:ext cx="1952772" cy="1952772"/>
              <a:chOff x="9133872" y="2034052"/>
              <a:chExt cx="1437938" cy="1437938"/>
            </a:xfrm>
          </p:grpSpPr>
          <p:sp>
            <p:nvSpPr>
              <p:cNvPr id="30" name="椭圆 29" descr="https://timgsa.baidu.com/timg?image&amp;quality=80&amp;size=b9999_10000&amp;sec=1504861935284&amp;di=9831380b8c963300a1e27659705e4270&amp;imgtype=0&amp;src=http%3A%2F%2Fe.cjn.cn%2Fwhwb%2Fimages%2F2017-01%2F13%2F31%2Fres39_attpic_brief.jpg"/>
              <p:cNvSpPr/>
              <p:nvPr/>
            </p:nvSpPr>
            <p:spPr>
              <a:xfrm>
                <a:off x="9133872" y="2034052"/>
                <a:ext cx="1437938" cy="1437938"/>
              </a:xfrm>
              <a:prstGeom prst="ellipse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任意多边形: 形状 30"/>
              <p:cNvSpPr/>
              <p:nvPr/>
            </p:nvSpPr>
            <p:spPr>
              <a:xfrm>
                <a:off x="9334723" y="2928061"/>
                <a:ext cx="920280" cy="474519"/>
              </a:xfrm>
              <a:custGeom>
                <a:avLst/>
                <a:gdLst>
                  <a:gd name="connsiteX0" fmla="*/ 0 w 920280"/>
                  <a:gd name="connsiteY0" fmla="*/ 0 h 474519"/>
                  <a:gd name="connsiteX1" fmla="*/ 920280 w 920280"/>
                  <a:gd name="connsiteY1" fmla="*/ 0 h 474519"/>
                  <a:gd name="connsiteX2" fmla="*/ 920280 w 920280"/>
                  <a:gd name="connsiteY2" fmla="*/ 474519 h 474519"/>
                  <a:gd name="connsiteX3" fmla="*/ 0 w 920280"/>
                  <a:gd name="connsiteY3" fmla="*/ 474519 h 474519"/>
                  <a:gd name="connsiteX4" fmla="*/ 0 w 920280"/>
                  <a:gd name="connsiteY4" fmla="*/ 0 h 47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0280" h="474519">
                    <a:moveTo>
                      <a:pt x="0" y="0"/>
                    </a:moveTo>
                    <a:lnTo>
                      <a:pt x="920280" y="0"/>
                    </a:lnTo>
                    <a:lnTo>
                      <a:pt x="920280" y="474519"/>
                    </a:lnTo>
                    <a:lnTo>
                      <a:pt x="0" y="4745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100" kern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2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初步构想</a:t>
            </a:r>
          </a:p>
        </p:txBody>
      </p:sp>
      <p:grpSp>
        <p:nvGrpSpPr>
          <p:cNvPr id="59" name="Group 11"/>
          <p:cNvGrpSpPr/>
          <p:nvPr/>
        </p:nvGrpSpPr>
        <p:grpSpPr>
          <a:xfrm>
            <a:off x="372710" y="1871702"/>
            <a:ext cx="2608730" cy="4007223"/>
            <a:chOff x="833717" y="1707776"/>
            <a:chExt cx="2608730" cy="4007223"/>
          </a:xfrm>
        </p:grpSpPr>
        <p:sp>
          <p:nvSpPr>
            <p:cNvPr id="60" name="Rectangle 12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使用余额宝乘车的发生费用的利息，与通卡公司分成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例如，本月乘车发生了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元，那么</a:t>
              </a:r>
              <a:r>
                <a:rPr lang="en-US" altLang="zh-CN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元的当月余额宝受益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，与通卡公司分成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62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63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余额宝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65" name="Group 17"/>
          <p:cNvGrpSpPr/>
          <p:nvPr/>
        </p:nvGrpSpPr>
        <p:grpSpPr>
          <a:xfrm>
            <a:off x="3170440" y="1871702"/>
            <a:ext cx="2608730" cy="4007223"/>
            <a:chOff x="833717" y="1707776"/>
            <a:chExt cx="2608730" cy="4007223"/>
          </a:xfrm>
        </p:grpSpPr>
        <p:sp>
          <p:nvSpPr>
            <p:cNvPr id="66" name="Rectangle 18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7" name="Rectangle 19"/>
            <p:cNvSpPr/>
            <p:nvPr/>
          </p:nvSpPr>
          <p:spPr>
            <a:xfrm>
              <a:off x="1257298" y="2218764"/>
              <a:ext cx="1761565" cy="19389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用户使用花呗乘车，如果发生</a:t>
              </a:r>
              <a:r>
                <a:rPr lang="zh-CN" altLang="en-US" sz="1200" b="0" i="0" dirty="0">
                  <a:solidFill>
                    <a:srgbClr val="C00000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花呗分期</a:t>
              </a: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，则发生费用的利息，与通卡公司分成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68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69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0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花呗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1" name="Group 23"/>
          <p:cNvGrpSpPr/>
          <p:nvPr/>
        </p:nvGrpSpPr>
        <p:grpSpPr>
          <a:xfrm>
            <a:off x="6624388" y="1873860"/>
            <a:ext cx="2608730" cy="4007223"/>
            <a:chOff x="833717" y="1707776"/>
            <a:chExt cx="2608730" cy="4007223"/>
          </a:xfrm>
        </p:grpSpPr>
        <p:sp>
          <p:nvSpPr>
            <p:cNvPr id="72" name="Rectangle 24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3" name="Rectangle 25"/>
            <p:cNvSpPr/>
            <p:nvPr/>
          </p:nvSpPr>
          <p:spPr>
            <a:xfrm>
              <a:off x="1257298" y="2218764"/>
              <a:ext cx="1761565" cy="28623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乘车扫码成功后显示的广告收入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投放广告的金主，可能来自于</a:t>
              </a:r>
              <a:r>
                <a:rPr lang="zh-CN" altLang="en-US" sz="1200" b="0" i="0" dirty="0">
                  <a:solidFill>
                    <a:srgbClr val="C00000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支付宝的商业体系</a:t>
              </a: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，也可能是通卡自己的客户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4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75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广告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7" name="Group 29"/>
          <p:cNvGrpSpPr/>
          <p:nvPr/>
        </p:nvGrpSpPr>
        <p:grpSpPr>
          <a:xfrm>
            <a:off x="9422116" y="1871573"/>
            <a:ext cx="2608730" cy="4007223"/>
            <a:chOff x="833717" y="1707776"/>
            <a:chExt cx="2608730" cy="4007223"/>
          </a:xfrm>
        </p:grpSpPr>
        <p:sp>
          <p:nvSpPr>
            <p:cNvPr id="78" name="Rectangle 30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9" name="Rectangle 31"/>
            <p:cNvSpPr/>
            <p:nvPr/>
          </p:nvSpPr>
          <p:spPr>
            <a:xfrm>
              <a:off x="1257298" y="2218764"/>
              <a:ext cx="1761565" cy="240065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乘车扫码成功后的精准商家引流收入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商家可由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支付宝的商业体系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贡献，如来自于口碑。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80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81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2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引流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84" name="直接连接符 83"/>
          <p:cNvCxnSpPr/>
          <p:nvPr/>
        </p:nvCxnSpPr>
        <p:spPr>
          <a:xfrm>
            <a:off x="6196405" y="1011219"/>
            <a:ext cx="0" cy="56262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2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需要的对接与开发工作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4298" y="1218315"/>
            <a:ext cx="446294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谁来落地？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73629" y="1275127"/>
            <a:ext cx="0" cy="5117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92779" y="2207360"/>
            <a:ext cx="50672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如果通卡公司没有后续要求，到此为止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无欲无求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最简单的合作场景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但工作都要支付宝方来做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反而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更麻烦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92779" y="5545412"/>
            <a:ext cx="506724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反而不如通卡公司有后续需求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84182" y="1321770"/>
            <a:ext cx="4193829" cy="4684346"/>
            <a:chOff x="1326127" y="698600"/>
            <a:chExt cx="4193829" cy="4684346"/>
          </a:xfrm>
        </p:grpSpPr>
        <p:grpSp>
          <p:nvGrpSpPr>
            <p:cNvPr id="22" name="组合 21"/>
            <p:cNvGrpSpPr/>
            <p:nvPr/>
          </p:nvGrpSpPr>
          <p:grpSpPr>
            <a:xfrm>
              <a:off x="1326127" y="1689200"/>
              <a:ext cx="4193829" cy="3693746"/>
              <a:chOff x="3532431" y="1337852"/>
              <a:chExt cx="4193829" cy="3693746"/>
            </a:xfrm>
          </p:grpSpPr>
          <p:sp>
            <p:nvSpPr>
              <p:cNvPr id="5" name="TextBox 12"/>
              <p:cNvSpPr txBox="1"/>
              <p:nvPr/>
            </p:nvSpPr>
            <p:spPr>
              <a:xfrm>
                <a:off x="4457758" y="1472779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持卡人的用户体系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Oval 13"/>
              <p:cNvSpPr/>
              <p:nvPr/>
            </p:nvSpPr>
            <p:spPr>
              <a:xfrm>
                <a:off x="3532431" y="1337852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7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3602" y="1551212"/>
                <a:ext cx="304800" cy="304800"/>
              </a:xfrm>
              <a:prstGeom prst="rect">
                <a:avLst/>
              </a:prstGeom>
            </p:spPr>
          </p:pic>
          <p:sp>
            <p:nvSpPr>
              <p:cNvPr id="9" name="TextBox 16"/>
              <p:cNvSpPr txBox="1"/>
              <p:nvPr/>
            </p:nvSpPr>
            <p:spPr>
              <a:xfrm>
                <a:off x="4457758" y="2460836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二维码生成与管理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Oval 17"/>
              <p:cNvSpPr/>
              <p:nvPr/>
            </p:nvSpPr>
            <p:spPr>
              <a:xfrm>
                <a:off x="3532431" y="2325909"/>
                <a:ext cx="731520" cy="7315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2" name="TextBox 19"/>
              <p:cNvSpPr txBox="1"/>
              <p:nvPr/>
            </p:nvSpPr>
            <p:spPr>
              <a:xfrm>
                <a:off x="4457758" y="3449412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支付通道构建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Oval 20"/>
              <p:cNvSpPr/>
              <p:nvPr/>
            </p:nvSpPr>
            <p:spPr>
              <a:xfrm>
                <a:off x="3532431" y="3314485"/>
                <a:ext cx="731520" cy="7315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/>
              <p:cNvSpPr txBox="1"/>
              <p:nvPr/>
            </p:nvSpPr>
            <p:spPr>
              <a:xfrm>
                <a:off x="4457758" y="4435005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结算体系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>
                <a:off x="3532431" y="4300078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17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3602" y="2539269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8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91" y="3527845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9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91" y="453091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1326127" y="698600"/>
              <a:ext cx="4193829" cy="731520"/>
              <a:chOff x="1326127" y="698600"/>
              <a:chExt cx="4193829" cy="73152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326127" y="698600"/>
                <a:ext cx="731520" cy="731520"/>
                <a:chOff x="3064046" y="5771946"/>
                <a:chExt cx="731520" cy="731520"/>
              </a:xfrm>
            </p:grpSpPr>
            <p:sp>
              <p:nvSpPr>
                <p:cNvPr id="28" name="Oval 23"/>
                <p:cNvSpPr/>
                <p:nvPr/>
              </p:nvSpPr>
              <p:spPr>
                <a:xfrm>
                  <a:off x="3064046" y="5771946"/>
                  <a:ext cx="731520" cy="731520"/>
                </a:xfrm>
                <a:prstGeom prst="ellipse">
                  <a:avLst/>
                </a:prstGeom>
                <a:solidFill>
                  <a:srgbClr val="D440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pic>
              <p:nvPicPr>
                <p:cNvPr id="24" name="Picture 2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938" y="5941562"/>
                  <a:ext cx="433670" cy="43367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12"/>
              <p:cNvSpPr txBox="1"/>
              <p:nvPr/>
            </p:nvSpPr>
            <p:spPr>
              <a:xfrm>
                <a:off x="2251454" y="813462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机具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57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合作诉求层次</a:t>
            </a:r>
          </a:p>
        </p:txBody>
      </p:sp>
      <p:cxnSp>
        <p:nvCxnSpPr>
          <p:cNvPr id="16" name="Conector recto 46"/>
          <p:cNvCxnSpPr>
            <a:stCxn id="4" idx="3"/>
            <a:endCxn id="5" idx="1"/>
          </p:cNvCxnSpPr>
          <p:nvPr/>
        </p:nvCxnSpPr>
        <p:spPr>
          <a:xfrm flipV="1">
            <a:off x="2645150" y="2118278"/>
            <a:ext cx="698511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9"/>
          <p:cNvCxnSpPr>
            <a:stCxn id="5" idx="2"/>
          </p:cNvCxnSpPr>
          <p:nvPr/>
        </p:nvCxnSpPr>
        <p:spPr>
          <a:xfrm flipH="1">
            <a:off x="3924425" y="2493720"/>
            <a:ext cx="9730" cy="22528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2506558" y="1904544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183400" y="2723600"/>
            <a:ext cx="1510519" cy="935909"/>
            <a:chOff x="4307457" y="1075097"/>
            <a:chExt cx="1510519" cy="935909"/>
          </a:xfrm>
        </p:grpSpPr>
        <p:sp>
          <p:nvSpPr>
            <p:cNvPr id="92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3" name="Text Placeholder 5"/>
            <p:cNvSpPr txBox="1">
              <a:spLocks/>
            </p:cNvSpPr>
            <p:nvPr/>
          </p:nvSpPr>
          <p:spPr>
            <a:xfrm>
              <a:off x="4560631" y="1449927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需要用户？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85902" y="2812630"/>
            <a:ext cx="1180988" cy="750884"/>
            <a:chOff x="7141484" y="1167609"/>
            <a:chExt cx="1180988" cy="750884"/>
          </a:xfrm>
        </p:grpSpPr>
        <p:sp>
          <p:nvSpPr>
            <p:cNvPr id="9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6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用户双方共享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4192" y="2971950"/>
            <a:ext cx="995161" cy="219605"/>
            <a:chOff x="4564192" y="2971950"/>
            <a:chExt cx="995161" cy="219605"/>
          </a:xfrm>
        </p:grpSpPr>
        <p:cxnSp>
          <p:nvCxnSpPr>
            <p:cNvPr id="113" name="Conector recto 46"/>
            <p:cNvCxnSpPr>
              <a:stCxn id="92" idx="3"/>
              <a:endCxn id="95" idx="1"/>
            </p:cNvCxnSpPr>
            <p:nvPr/>
          </p:nvCxnSpPr>
          <p:spPr>
            <a:xfrm flipV="1">
              <a:off x="4693919" y="3188072"/>
              <a:ext cx="791983" cy="3483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Placeholder 5"/>
            <p:cNvSpPr txBox="1">
              <a:spLocks/>
            </p:cNvSpPr>
            <p:nvPr/>
          </p:nvSpPr>
          <p:spPr>
            <a:xfrm>
              <a:off x="4564192" y="2971950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0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39464" y="2084057"/>
            <a:ext cx="718145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站在通卡公司的角度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到底通卡公司的想要的是什么？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6852031" y="5768095"/>
            <a:ext cx="112530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我是通卡公司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https://timgsa.baidu.com/timg?image&amp;quality=80&amp;size=b9999_10000&amp;sec=1504864228818&amp;di=43d4e5aec6e7b6353e09dd2b49716c5e&amp;imgtype=0&amp;src=http%3A%2F%2Fpic2.cxtuku.com%2F00%2F16%2F05%2Fb17326059e4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8" r="55961" b="25062"/>
          <a:stretch/>
        </p:blipFill>
        <p:spPr bwMode="auto">
          <a:xfrm>
            <a:off x="7759145" y="3206425"/>
            <a:ext cx="2172861" cy="21490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用户双方共享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1563534" y="1120621"/>
            <a:ext cx="9176443" cy="877396"/>
            <a:chOff x="2477730" y="3952567"/>
            <a:chExt cx="19435420" cy="1858297"/>
          </a:xfrm>
        </p:grpSpPr>
        <p:sp>
          <p:nvSpPr>
            <p:cNvPr id="23" name="Rounded Rectangle 29"/>
            <p:cNvSpPr/>
            <p:nvPr/>
          </p:nvSpPr>
          <p:spPr>
            <a:xfrm>
              <a:off x="2477730" y="3952567"/>
              <a:ext cx="2330244" cy="185829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0"/>
            <p:cNvSpPr/>
            <p:nvPr/>
          </p:nvSpPr>
          <p:spPr>
            <a:xfrm>
              <a:off x="3341981" y="3952567"/>
              <a:ext cx="4023360" cy="185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Rectangle 31"/>
            <p:cNvSpPr/>
            <p:nvPr/>
          </p:nvSpPr>
          <p:spPr>
            <a:xfrm>
              <a:off x="7365341" y="3952567"/>
              <a:ext cx="4023360" cy="185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Rectangle 32"/>
            <p:cNvSpPr/>
            <p:nvPr/>
          </p:nvSpPr>
          <p:spPr>
            <a:xfrm>
              <a:off x="11388701" y="3952567"/>
              <a:ext cx="4023360" cy="185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Rectangle 33"/>
            <p:cNvSpPr/>
            <p:nvPr/>
          </p:nvSpPr>
          <p:spPr>
            <a:xfrm>
              <a:off x="15412061" y="3952567"/>
              <a:ext cx="4023360" cy="185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Isosceles Triangle 34"/>
            <p:cNvSpPr/>
            <p:nvPr/>
          </p:nvSpPr>
          <p:spPr>
            <a:xfrm rot="5400000">
              <a:off x="19745137" y="3642851"/>
              <a:ext cx="1858297" cy="24777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Isosceles Triangle 35"/>
            <p:cNvSpPr/>
            <p:nvPr/>
          </p:nvSpPr>
          <p:spPr>
            <a:xfrm rot="5400000">
              <a:off x="21142991" y="4440740"/>
              <a:ext cx="658368" cy="88195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971591" y="1367201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871222" y="137078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770853" y="137078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70485" y="137078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增值业务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Oval 17"/>
          <p:cNvSpPr/>
          <p:nvPr/>
        </p:nvSpPr>
        <p:spPr>
          <a:xfrm>
            <a:off x="4747318" y="2051514"/>
            <a:ext cx="172694" cy="172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Straight Connector 18"/>
          <p:cNvCxnSpPr/>
          <p:nvPr/>
        </p:nvCxnSpPr>
        <p:spPr>
          <a:xfrm flipV="1">
            <a:off x="4833665" y="2224208"/>
            <a:ext cx="0" cy="3704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9"/>
          <p:cNvSpPr/>
          <p:nvPr/>
        </p:nvSpPr>
        <p:spPr>
          <a:xfrm>
            <a:off x="4617798" y="2584096"/>
            <a:ext cx="431734" cy="4317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s://zos.alipayobjects.com/rmsportal/ZBtrIlcNSvkudzvriZvZ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62" y="3015830"/>
            <a:ext cx="32575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71591" y="4033643"/>
            <a:ext cx="6061435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引导通卡公司，基于开放平台构建用户体系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双方用户实现共享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0235" y="5946806"/>
            <a:ext cx="10024844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核心合作点：支付宝负责入口与支付通道的基础。通卡企业实现所有业务交互的过程，包括码的生成、身份识别等工作。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44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需要的对接与开发工作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762193" y="2109725"/>
            <a:ext cx="4630057" cy="731520"/>
            <a:chOff x="7458479" y="3397670"/>
            <a:chExt cx="4630057" cy="731520"/>
          </a:xfrm>
        </p:grpSpPr>
        <p:sp>
          <p:nvSpPr>
            <p:cNvPr id="15" name="TextBox 22"/>
            <p:cNvSpPr txBox="1"/>
            <p:nvPr/>
          </p:nvSpPr>
          <p:spPr>
            <a:xfrm>
              <a:off x="8383806" y="3532597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结算体系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Oval 23"/>
            <p:cNvSpPr/>
            <p:nvPr/>
          </p:nvSpPr>
          <p:spPr>
            <a:xfrm>
              <a:off x="7458479" y="3397670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839" y="3628502"/>
              <a:ext cx="304800" cy="304800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965400" y="6034381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通卡企业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31684" y="1549461"/>
            <a:ext cx="0" cy="46082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36342" y="6034381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36373" y="1367106"/>
            <a:ext cx="4630057" cy="3702355"/>
            <a:chOff x="965400" y="561763"/>
            <a:chExt cx="4630057" cy="3702355"/>
          </a:xfrm>
        </p:grpSpPr>
        <p:sp>
          <p:nvSpPr>
            <p:cNvPr id="5" name="TextBox 12"/>
            <p:cNvSpPr txBox="1"/>
            <p:nvPr/>
          </p:nvSpPr>
          <p:spPr>
            <a:xfrm>
              <a:off x="1890727" y="1690892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持卡人的用户体系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Oval 13"/>
            <p:cNvSpPr/>
            <p:nvPr/>
          </p:nvSpPr>
          <p:spPr>
            <a:xfrm>
              <a:off x="965400" y="1555965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7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571" y="1769325"/>
              <a:ext cx="304800" cy="304800"/>
            </a:xfrm>
            <a:prstGeom prst="rect">
              <a:avLst/>
            </a:prstGeom>
          </p:spPr>
        </p:pic>
        <p:sp>
          <p:nvSpPr>
            <p:cNvPr id="9" name="TextBox 16"/>
            <p:cNvSpPr txBox="1"/>
            <p:nvPr/>
          </p:nvSpPr>
          <p:spPr>
            <a:xfrm>
              <a:off x="1890727" y="2678949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二维码生成与管理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Oval 17"/>
            <p:cNvSpPr/>
            <p:nvPr/>
          </p:nvSpPr>
          <p:spPr>
            <a:xfrm>
              <a:off x="965400" y="2544022"/>
              <a:ext cx="731520" cy="731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1890727" y="3667525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支付通道构建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Oval 20"/>
            <p:cNvSpPr/>
            <p:nvPr/>
          </p:nvSpPr>
          <p:spPr>
            <a:xfrm>
              <a:off x="965400" y="3532598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7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571" y="2757382"/>
              <a:ext cx="304800" cy="304800"/>
            </a:xfrm>
            <a:prstGeom prst="rect">
              <a:avLst/>
            </a:prstGeom>
          </p:spPr>
        </p:pic>
        <p:pic>
          <p:nvPicPr>
            <p:cNvPr id="18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760" y="3745958"/>
              <a:ext cx="304800" cy="3048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965400" y="561763"/>
              <a:ext cx="4193829" cy="731520"/>
              <a:chOff x="965400" y="561763"/>
              <a:chExt cx="4193829" cy="731520"/>
            </a:xfrm>
          </p:grpSpPr>
          <p:sp>
            <p:nvSpPr>
              <p:cNvPr id="20" name="Oval 23"/>
              <p:cNvSpPr/>
              <p:nvPr/>
            </p:nvSpPr>
            <p:spPr>
              <a:xfrm>
                <a:off x="965400" y="561763"/>
                <a:ext cx="731520" cy="731520"/>
              </a:xfrm>
              <a:prstGeom prst="ellipse">
                <a:avLst/>
              </a:prstGeom>
              <a:solidFill>
                <a:srgbClr val="D440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21" name="Picture 2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292" y="731379"/>
                <a:ext cx="433670" cy="433670"/>
              </a:xfrm>
              <a:prstGeom prst="rect">
                <a:avLst/>
              </a:prstGeom>
            </p:spPr>
          </p:pic>
          <p:sp>
            <p:nvSpPr>
              <p:cNvPr id="22" name="TextBox 12"/>
              <p:cNvSpPr txBox="1"/>
              <p:nvPr/>
            </p:nvSpPr>
            <p:spPr>
              <a:xfrm>
                <a:off x="1890727" y="718048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机具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50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/>
          <p:nvPr/>
        </p:nvSpPr>
        <p:spPr>
          <a:xfrm>
            <a:off x="1280462" y="3875714"/>
            <a:ext cx="3711653" cy="165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业务交互构想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2629" y="6034381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通卡企业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03846" y="559594"/>
            <a:ext cx="0" cy="599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6025" y="5865104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1483454" y="4082792"/>
            <a:ext cx="3217136" cy="53947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识别用户身份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31"/>
          <p:cNvSpPr/>
          <p:nvPr/>
        </p:nvSpPr>
        <p:spPr>
          <a:xfrm>
            <a:off x="6864720" y="1551770"/>
            <a:ext cx="3461963" cy="464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识别支付宝用户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1280462" y="2306972"/>
            <a:ext cx="3711653" cy="46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识别用户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t="19897" r="19942" b="50733"/>
          <a:stretch/>
        </p:blipFill>
        <p:spPr>
          <a:xfrm>
            <a:off x="3092022" y="4739517"/>
            <a:ext cx="648152" cy="6715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184803" y="4894587"/>
            <a:ext cx="78856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扫码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52550" y="5070053"/>
            <a:ext cx="79515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机具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09505" y="3369677"/>
            <a:ext cx="4174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2"/>
          <p:cNvSpPr/>
          <p:nvPr/>
        </p:nvSpPr>
        <p:spPr>
          <a:xfrm>
            <a:off x="1280462" y="2811481"/>
            <a:ext cx="3711653" cy="46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管理码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1280462" y="1551770"/>
            <a:ext cx="3711653" cy="46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箭头连接符 23"/>
          <p:cNvCxnSpPr>
            <a:stCxn id="22" idx="3"/>
            <a:endCxn id="9" idx="1"/>
          </p:cNvCxnSpPr>
          <p:nvPr/>
        </p:nvCxnSpPr>
        <p:spPr>
          <a:xfrm>
            <a:off x="4992115" y="1783963"/>
            <a:ext cx="1872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6" idx="1"/>
            <a:endCxn id="10" idx="1"/>
          </p:cNvCxnSpPr>
          <p:nvPr/>
        </p:nvCxnSpPr>
        <p:spPr>
          <a:xfrm rot="10800000">
            <a:off x="1280463" y="2539166"/>
            <a:ext cx="904341" cy="2555477"/>
          </a:xfrm>
          <a:prstGeom prst="bentConnector3">
            <a:avLst>
              <a:gd name="adj1" fmla="val 181864"/>
            </a:avLst>
          </a:prstGeom>
          <a:ln>
            <a:solidFill>
              <a:srgbClr val="A0B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0"/>
            <a:endCxn id="22" idx="2"/>
          </p:cNvCxnSpPr>
          <p:nvPr/>
        </p:nvCxnSpPr>
        <p:spPr>
          <a:xfrm flipV="1">
            <a:off x="3136289" y="2016156"/>
            <a:ext cx="0" cy="29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21" idx="3"/>
            <a:endCxn id="14" idx="3"/>
          </p:cNvCxnSpPr>
          <p:nvPr/>
        </p:nvCxnSpPr>
        <p:spPr>
          <a:xfrm flipH="1">
            <a:off x="3740174" y="3043674"/>
            <a:ext cx="1251941" cy="2031633"/>
          </a:xfrm>
          <a:prstGeom prst="bentConnector3">
            <a:avLst>
              <a:gd name="adj1" fmla="val -34342"/>
            </a:avLst>
          </a:prstGeom>
          <a:ln>
            <a:solidFill>
              <a:srgbClr val="A0B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1"/>
          <p:cNvSpPr/>
          <p:nvPr/>
        </p:nvSpPr>
        <p:spPr>
          <a:xfrm>
            <a:off x="6864719" y="2181625"/>
            <a:ext cx="3461963" cy="464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识别支付通道（花呗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余额宝）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Rectangle 31"/>
          <p:cNvSpPr/>
          <p:nvPr/>
        </p:nvSpPr>
        <p:spPr>
          <a:xfrm>
            <a:off x="6864719" y="2811481"/>
            <a:ext cx="3461963" cy="464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从个人账户划款到企业账户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4" name="直接箭头连接符 43"/>
          <p:cNvCxnSpPr>
            <a:stCxn id="9" idx="2"/>
            <a:endCxn id="41" idx="0"/>
          </p:cNvCxnSpPr>
          <p:nvPr/>
        </p:nvCxnSpPr>
        <p:spPr>
          <a:xfrm flipH="1">
            <a:off x="8595701" y="2016156"/>
            <a:ext cx="1" cy="16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2"/>
            <a:endCxn id="42" idx="0"/>
          </p:cNvCxnSpPr>
          <p:nvPr/>
        </p:nvCxnSpPr>
        <p:spPr>
          <a:xfrm>
            <a:off x="8595701" y="2646011"/>
            <a:ext cx="0" cy="16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6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合作诉求层次</a:t>
            </a:r>
          </a:p>
        </p:txBody>
      </p:sp>
      <p:cxnSp>
        <p:nvCxnSpPr>
          <p:cNvPr id="16" name="Conector recto 46"/>
          <p:cNvCxnSpPr>
            <a:stCxn id="4" idx="3"/>
            <a:endCxn id="5" idx="1"/>
          </p:cNvCxnSpPr>
          <p:nvPr/>
        </p:nvCxnSpPr>
        <p:spPr>
          <a:xfrm flipV="1">
            <a:off x="2645150" y="2118278"/>
            <a:ext cx="698511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9"/>
          <p:cNvCxnSpPr>
            <a:stCxn id="5" idx="2"/>
          </p:cNvCxnSpPr>
          <p:nvPr/>
        </p:nvCxnSpPr>
        <p:spPr>
          <a:xfrm flipH="1">
            <a:off x="3924425" y="2493720"/>
            <a:ext cx="9730" cy="22528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2506558" y="1904544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183400" y="2723600"/>
            <a:ext cx="1510519" cy="935909"/>
            <a:chOff x="4307457" y="1075097"/>
            <a:chExt cx="1510519" cy="935909"/>
          </a:xfrm>
        </p:grpSpPr>
        <p:sp>
          <p:nvSpPr>
            <p:cNvPr id="92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3" name="Text Placeholder 5"/>
            <p:cNvSpPr txBox="1">
              <a:spLocks/>
            </p:cNvSpPr>
            <p:nvPr/>
          </p:nvSpPr>
          <p:spPr>
            <a:xfrm>
              <a:off x="4560631" y="1449927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需要用户？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85902" y="2812630"/>
            <a:ext cx="1180988" cy="750884"/>
            <a:chOff x="7141484" y="1167609"/>
            <a:chExt cx="1180988" cy="750884"/>
          </a:xfrm>
        </p:grpSpPr>
        <p:sp>
          <p:nvSpPr>
            <p:cNvPr id="9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6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用户双方共享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21136" y="3793783"/>
            <a:ext cx="1510519" cy="935909"/>
            <a:chOff x="4307457" y="1075097"/>
            <a:chExt cx="1510519" cy="935909"/>
          </a:xfrm>
        </p:grpSpPr>
        <p:sp>
          <p:nvSpPr>
            <p:cNvPr id="98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9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需要运营生态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556862" y="3882813"/>
            <a:ext cx="1180988" cy="750884"/>
            <a:chOff x="7141484" y="1167609"/>
            <a:chExt cx="1180988" cy="750884"/>
          </a:xfrm>
        </p:grpSpPr>
        <p:sp>
          <p:nvSpPr>
            <p:cNvPr id="101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2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巨头输出内容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Conector recto 46"/>
          <p:cNvCxnSpPr>
            <a:stCxn id="92" idx="3"/>
            <a:endCxn id="95" idx="1"/>
          </p:cNvCxnSpPr>
          <p:nvPr/>
        </p:nvCxnSpPr>
        <p:spPr>
          <a:xfrm flipV="1">
            <a:off x="4693919" y="3188072"/>
            <a:ext cx="791983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49"/>
          <p:cNvCxnSpPr/>
          <p:nvPr/>
        </p:nvCxnSpPr>
        <p:spPr>
          <a:xfrm>
            <a:off x="6076394" y="3563514"/>
            <a:ext cx="0" cy="230269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Placeholder 5"/>
          <p:cNvSpPr txBox="1">
            <a:spLocks/>
          </p:cNvSpPr>
          <p:nvPr/>
        </p:nvSpPr>
        <p:spPr>
          <a:xfrm>
            <a:off x="4564192" y="2971950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647426" y="4064835"/>
            <a:ext cx="995161" cy="196903"/>
            <a:chOff x="6647426" y="4064835"/>
            <a:chExt cx="995161" cy="196903"/>
          </a:xfrm>
        </p:grpSpPr>
        <p:cxnSp>
          <p:nvCxnSpPr>
            <p:cNvPr id="120" name="Conector recto 46"/>
            <p:cNvCxnSpPr>
              <a:stCxn id="98" idx="3"/>
              <a:endCxn id="101" idx="1"/>
            </p:cNvCxnSpPr>
            <p:nvPr/>
          </p:nvCxnSpPr>
          <p:spPr>
            <a:xfrm flipV="1">
              <a:off x="6831655" y="4258255"/>
              <a:ext cx="725207" cy="3483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Placeholder 5"/>
            <p:cNvSpPr txBox="1">
              <a:spLocks/>
            </p:cNvSpPr>
            <p:nvPr/>
          </p:nvSpPr>
          <p:spPr>
            <a:xfrm>
              <a:off x="6647426" y="4064835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为什么要输出内容？</a:t>
            </a:r>
          </a:p>
        </p:txBody>
      </p:sp>
      <p:pic>
        <p:nvPicPr>
          <p:cNvPr id="3" name="Imagen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362318" y="4476284"/>
            <a:ext cx="243840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倪晓兵的脑子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可能理解不正确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16016" y="1880248"/>
            <a:ext cx="7635373" cy="1080000"/>
            <a:chOff x="4075658" y="1055725"/>
            <a:chExt cx="7635373" cy="1080000"/>
          </a:xfrm>
        </p:grpSpPr>
        <p:grpSp>
          <p:nvGrpSpPr>
            <p:cNvPr id="6" name="组合 5"/>
            <p:cNvGrpSpPr/>
            <p:nvPr/>
          </p:nvGrpSpPr>
          <p:grpSpPr>
            <a:xfrm>
              <a:off x="4075658" y="1055725"/>
              <a:ext cx="1080000" cy="1080000"/>
              <a:chOff x="4020752" y="1542286"/>
              <a:chExt cx="1189619" cy="1189619"/>
            </a:xfrm>
          </p:grpSpPr>
          <p:sp>
            <p:nvSpPr>
              <p:cNvPr id="7" name="椭圆 6" descr="1"/>
              <p:cNvSpPr/>
              <p:nvPr/>
            </p:nvSpPr>
            <p:spPr>
              <a:xfrm>
                <a:off x="4020752" y="1542286"/>
                <a:ext cx="1189619" cy="1189619"/>
              </a:xfrm>
              <a:prstGeom prst="ellipse">
                <a:avLst/>
              </a:prstGeom>
              <a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2000" r="-42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任意多边形: 形状 7"/>
              <p:cNvSpPr/>
              <p:nvPr/>
            </p:nvSpPr>
            <p:spPr>
              <a:xfrm>
                <a:off x="4234884" y="2173974"/>
                <a:ext cx="761356" cy="392574"/>
              </a:xfrm>
              <a:custGeom>
                <a:avLst/>
                <a:gdLst>
                  <a:gd name="connsiteX0" fmla="*/ 0 w 761356"/>
                  <a:gd name="connsiteY0" fmla="*/ 0 h 392574"/>
                  <a:gd name="connsiteX1" fmla="*/ 761356 w 761356"/>
                  <a:gd name="connsiteY1" fmla="*/ 0 h 392574"/>
                  <a:gd name="connsiteX2" fmla="*/ 761356 w 761356"/>
                  <a:gd name="connsiteY2" fmla="*/ 392574 h 392574"/>
                  <a:gd name="connsiteX3" fmla="*/ 0 w 761356"/>
                  <a:gd name="connsiteY3" fmla="*/ 392574 h 392574"/>
                  <a:gd name="connsiteX4" fmla="*/ 0 w 761356"/>
                  <a:gd name="connsiteY4" fmla="*/ 0 h 392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356" h="392574">
                    <a:moveTo>
                      <a:pt x="0" y="0"/>
                    </a:moveTo>
                    <a:lnTo>
                      <a:pt x="761356" y="0"/>
                    </a:lnTo>
                    <a:lnTo>
                      <a:pt x="761356" y="392574"/>
                    </a:lnTo>
                    <a:lnTo>
                      <a:pt x="0" y="39257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500" kern="120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205667" y="1180227"/>
              <a:ext cx="6505364" cy="83099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从支付宝已经发布的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刷脸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等生物识别的趋势来看，个人理解：支付宝的核心，现阶段并不关注</a:t>
              </a:r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的打开率与入口流量。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16016" y="3171327"/>
            <a:ext cx="7694096" cy="1080000"/>
            <a:chOff x="4016935" y="2649466"/>
            <a:chExt cx="7694096" cy="1080000"/>
          </a:xfrm>
        </p:grpSpPr>
        <p:sp>
          <p:nvSpPr>
            <p:cNvPr id="11" name="矩形 10"/>
            <p:cNvSpPr/>
            <p:nvPr/>
          </p:nvSpPr>
          <p:spPr>
            <a:xfrm>
              <a:off x="5205667" y="2794903"/>
              <a:ext cx="6505364" cy="789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基于信用体系与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用户快速识别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。通过快速识别，为用户提供更加便捷的应用场景、服务以及商业内容。同时，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迅速占据、坐实各类场景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016935" y="2649466"/>
              <a:ext cx="1080000" cy="1080000"/>
              <a:chOff x="2102667" y="384888"/>
              <a:chExt cx="2443206" cy="2443206"/>
            </a:xfrm>
          </p:grpSpPr>
          <p:sp>
            <p:nvSpPr>
              <p:cNvPr id="14" name="椭圆 13" descr="http://imgsrc.baidu.com/image/c0%3Dshijue1%2C0%2C0%2C294%2C40/sign=c2618a00b4096b6395145613645aed31/f7246b600c33874423df62535b0fd9f9d72aa083.jpg"/>
              <p:cNvSpPr/>
              <p:nvPr/>
            </p:nvSpPr>
            <p:spPr>
              <a:xfrm>
                <a:off x="2102667" y="384888"/>
                <a:ext cx="2443206" cy="2443206"/>
              </a:xfrm>
              <a:prstGeom prst="ellipse">
                <a:avLst/>
              </a:prstGeom>
              <a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000" r="-26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: 形状 14"/>
              <p:cNvSpPr/>
              <p:nvPr/>
            </p:nvSpPr>
            <p:spPr>
              <a:xfrm>
                <a:off x="2542444" y="1682230"/>
                <a:ext cx="1563651" cy="806257"/>
              </a:xfrm>
              <a:custGeom>
                <a:avLst/>
                <a:gdLst>
                  <a:gd name="connsiteX0" fmla="*/ 0 w 1563651"/>
                  <a:gd name="connsiteY0" fmla="*/ 0 h 806257"/>
                  <a:gd name="connsiteX1" fmla="*/ 1563651 w 1563651"/>
                  <a:gd name="connsiteY1" fmla="*/ 0 h 806257"/>
                  <a:gd name="connsiteX2" fmla="*/ 1563651 w 1563651"/>
                  <a:gd name="connsiteY2" fmla="*/ 806257 h 806257"/>
                  <a:gd name="connsiteX3" fmla="*/ 0 w 1563651"/>
                  <a:gd name="connsiteY3" fmla="*/ 806257 h 806257"/>
                  <a:gd name="connsiteX4" fmla="*/ 0 w 1563651"/>
                  <a:gd name="connsiteY4" fmla="*/ 0 h 80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3651" h="806257">
                    <a:moveTo>
                      <a:pt x="0" y="0"/>
                    </a:moveTo>
                    <a:lnTo>
                      <a:pt x="1563651" y="0"/>
                    </a:lnTo>
                    <a:lnTo>
                      <a:pt x="1563651" y="806257"/>
                    </a:lnTo>
                    <a:lnTo>
                      <a:pt x="0" y="8062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300" kern="1200"/>
              </a:p>
            </p:txBody>
          </p:sp>
        </p:grpSp>
      </p:grpSp>
      <p:cxnSp>
        <p:nvCxnSpPr>
          <p:cNvPr id="17" name="直接连接符 16"/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916016" y="4462406"/>
            <a:ext cx="7752818" cy="1200329"/>
            <a:chOff x="4016935" y="4253544"/>
            <a:chExt cx="7752818" cy="1200329"/>
          </a:xfrm>
        </p:grpSpPr>
        <p:sp>
          <p:nvSpPr>
            <p:cNvPr id="18" name="矩形 17"/>
            <p:cNvSpPr/>
            <p:nvPr/>
          </p:nvSpPr>
          <p:spPr>
            <a:xfrm>
              <a:off x="5205666" y="4253544"/>
              <a:ext cx="65640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无论用户是怎么进来的，无论是刷脸、支付宝</a:t>
              </a:r>
              <a:r>
                <a: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还是其他入口，</a:t>
              </a:r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必须把用户留在我的商业内容体系内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endPara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核心诉求：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让用户不断使用我提供的内容</a:t>
              </a:r>
              <a:endParaRPr lang="en-US" altLang="zh-CN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016935" y="4292773"/>
              <a:ext cx="1080000" cy="1080000"/>
              <a:chOff x="4929435" y="1848839"/>
              <a:chExt cx="2373482" cy="2373482"/>
            </a:xfrm>
          </p:grpSpPr>
          <p:sp>
            <p:nvSpPr>
              <p:cNvPr id="21" name="椭圆 20" descr="http://pic35.photophoto.cn/20150609/0022005515686647_b.jpg"/>
              <p:cNvSpPr/>
              <p:nvPr/>
            </p:nvSpPr>
            <p:spPr>
              <a:xfrm>
                <a:off x="4929435" y="1848839"/>
                <a:ext cx="2373482" cy="2373482"/>
              </a:xfrm>
              <a:prstGeom prst="ellipse">
                <a:avLst/>
              </a:prstGeom>
              <a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任意多边形: 形状 21"/>
              <p:cNvSpPr/>
              <p:nvPr/>
            </p:nvSpPr>
            <p:spPr>
              <a:xfrm>
                <a:off x="5356662" y="3109158"/>
                <a:ext cx="1519028" cy="783249"/>
              </a:xfrm>
              <a:custGeom>
                <a:avLst/>
                <a:gdLst>
                  <a:gd name="connsiteX0" fmla="*/ 0 w 1519028"/>
                  <a:gd name="connsiteY0" fmla="*/ 0 h 783249"/>
                  <a:gd name="connsiteX1" fmla="*/ 1519028 w 1519028"/>
                  <a:gd name="connsiteY1" fmla="*/ 0 h 783249"/>
                  <a:gd name="connsiteX2" fmla="*/ 1519028 w 1519028"/>
                  <a:gd name="connsiteY2" fmla="*/ 783249 h 783249"/>
                  <a:gd name="connsiteX3" fmla="*/ 0 w 1519028"/>
                  <a:gd name="connsiteY3" fmla="*/ 783249 h 783249"/>
                  <a:gd name="connsiteX4" fmla="*/ 0 w 1519028"/>
                  <a:gd name="connsiteY4" fmla="*/ 0 h 78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9028" h="783249">
                    <a:moveTo>
                      <a:pt x="0" y="0"/>
                    </a:moveTo>
                    <a:lnTo>
                      <a:pt x="1519028" y="0"/>
                    </a:lnTo>
                    <a:lnTo>
                      <a:pt x="1519028" y="783249"/>
                    </a:lnTo>
                    <a:lnTo>
                      <a:pt x="0" y="78324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5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9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为什么要输出内容？</a:t>
            </a:r>
          </a:p>
        </p:txBody>
      </p:sp>
      <p:pic>
        <p:nvPicPr>
          <p:cNvPr id="3" name="Imagen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362318" y="4476284"/>
            <a:ext cx="243840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倪晓兵的脑子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可能理解不正确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742695" y="2399027"/>
            <a:ext cx="84309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如果说腾讯是：连接一起，内容伙伴作。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那么某种意义上，支付宝是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内容我作深作透，连接用户靠伙伴</a:t>
            </a:r>
          </a:p>
        </p:txBody>
      </p:sp>
    </p:spTree>
    <p:extLst>
      <p:ext uri="{BB962C8B-B14F-4D97-AF65-F5344CB8AC3E}">
        <p14:creationId xmlns:p14="http://schemas.microsoft.com/office/powerpoint/2010/main" val="377357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为什么要输出内容？</a:t>
            </a:r>
          </a:p>
        </p:txBody>
      </p:sp>
      <p:pic>
        <p:nvPicPr>
          <p:cNvPr id="3" name="Imagen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362318" y="4476284"/>
            <a:ext cx="243840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倪晓兵的脑子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可能理解不正确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16991" y="2409792"/>
            <a:ext cx="769270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基于上述对支付宝战略的个人理解。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公交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地铁通卡业务是刚需业务，是最容易触达连接用户的途径之一。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内容尽可能的输出给通卡公司，通过这样一群伙伴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把支付宝的内容推广出去，让用户能触达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04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输出内容的初步构想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25" y="2576355"/>
            <a:ext cx="6143413" cy="24856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4" y="4286437"/>
            <a:ext cx="3060457" cy="11827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7" y="999746"/>
            <a:ext cx="2127688" cy="85961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644" y="1574673"/>
            <a:ext cx="3359187" cy="1286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865" y="1890938"/>
            <a:ext cx="4944285" cy="1072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5519" y="5869380"/>
            <a:ext cx="941244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城市服务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为主，作内容输出</a:t>
            </a:r>
          </a:p>
        </p:txBody>
      </p:sp>
    </p:spTree>
    <p:extLst>
      <p:ext uri="{BB962C8B-B14F-4D97-AF65-F5344CB8AC3E}">
        <p14:creationId xmlns:p14="http://schemas.microsoft.com/office/powerpoint/2010/main" val="206250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输出内容的初步构想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04985" y="5001895"/>
            <a:ext cx="10428447" cy="437617"/>
            <a:chOff x="2530673" y="5671436"/>
            <a:chExt cx="10428447" cy="437617"/>
          </a:xfrm>
        </p:grpSpPr>
        <p:sp>
          <p:nvSpPr>
            <p:cNvPr id="10" name="矩形 9"/>
            <p:cNvSpPr/>
            <p:nvPr/>
          </p:nvSpPr>
          <p:spPr>
            <a:xfrm>
              <a:off x="2530673" y="5671436"/>
              <a:ext cx="1800000" cy="437617"/>
            </a:xfrm>
            <a:prstGeom prst="rect">
              <a:avLst/>
            </a:prstGeom>
            <a:solidFill>
              <a:srgbClr val="465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002009" y="5671436"/>
              <a:ext cx="1800000" cy="437617"/>
            </a:xfrm>
            <a:prstGeom prst="rect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口碑商家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844897" y="5671436"/>
              <a:ext cx="1800000" cy="437617"/>
            </a:xfrm>
            <a:prstGeom prst="rect">
              <a:avLst/>
            </a:prstGeom>
            <a:solidFill>
              <a:srgbClr val="45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停车服务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87785" y="5671436"/>
              <a:ext cx="1800000" cy="437617"/>
            </a:xfrm>
            <a:prstGeom prst="rect">
              <a:avLst/>
            </a:prstGeom>
            <a:solidFill>
              <a:srgbClr val="A0B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蚂蚁森林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9120" y="5671436"/>
              <a:ext cx="1800000" cy="437617"/>
            </a:xfrm>
            <a:prstGeom prst="rect">
              <a:avLst/>
            </a:prstGeom>
            <a:solidFill>
              <a:srgbClr val="FB8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904985" y="3117151"/>
            <a:ext cx="10428447" cy="16136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支付宝平台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5385" y="2213224"/>
            <a:ext cx="1981342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鹏淘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54265" y="2274779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东莞通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3801" y="2090113"/>
            <a:ext cx="359213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68348" y="2274779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073" y="5698714"/>
            <a:ext cx="9865359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内容完全有支付宝提供，用户、运营以支付宝为主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以伙伴特色业务为辅（如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特性）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97796" y="1252977"/>
            <a:ext cx="9832378" cy="791679"/>
            <a:chOff x="1578053" y="1421630"/>
            <a:chExt cx="9832378" cy="791679"/>
          </a:xfrm>
        </p:grpSpPr>
        <p:grpSp>
          <p:nvGrpSpPr>
            <p:cNvPr id="26" name="组合 25"/>
            <p:cNvGrpSpPr/>
            <p:nvPr/>
          </p:nvGrpSpPr>
          <p:grpSpPr>
            <a:xfrm>
              <a:off x="1578053" y="1421630"/>
              <a:ext cx="3046527" cy="791679"/>
              <a:chOff x="2964815" y="3494303"/>
              <a:chExt cx="3046527" cy="791679"/>
            </a:xfrm>
          </p:grpSpPr>
          <p:sp>
            <p:nvSpPr>
              <p:cNvPr id="47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8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9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0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1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2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3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4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5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970979" y="1421630"/>
              <a:ext cx="3046527" cy="791679"/>
              <a:chOff x="2964815" y="3494303"/>
              <a:chExt cx="3046527" cy="791679"/>
            </a:xfrm>
          </p:grpSpPr>
          <p:sp>
            <p:nvSpPr>
              <p:cNvPr id="38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9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0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1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2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3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4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5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6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363904" y="1421630"/>
              <a:ext cx="3046527" cy="791679"/>
              <a:chOff x="2964815" y="3494303"/>
              <a:chExt cx="3046527" cy="791679"/>
            </a:xfrm>
          </p:grpSpPr>
          <p:sp>
            <p:nvSpPr>
              <p:cNvPr id="29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0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1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2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3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4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5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6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7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68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输出内容的初步构想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87153" y="1985846"/>
            <a:ext cx="7272169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通卡业务上根据自身规则发放的积分，与支付宝现有的业务通权通兑、互联互通</a:t>
            </a:r>
          </a:p>
        </p:txBody>
      </p:sp>
      <p:pic>
        <p:nvPicPr>
          <p:cNvPr id="18" name="Picture 2" descr="http://imgsrc.baidu.com/imgad/pic/item/3b87e950352ac65ccbe92854f1f2b21193138a2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6"/>
          <a:stretch/>
        </p:blipFill>
        <p:spPr bwMode="auto">
          <a:xfrm>
            <a:off x="516143" y="1344706"/>
            <a:ext cx="3878207" cy="46688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4787153" y="2802168"/>
            <a:ext cx="7272169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例如：乘车绿色出行，通卡运营方给用户积分。这个积分能否算作蚂蚁森林的“能量”。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87153" y="3279005"/>
            <a:ext cx="7272169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通过通卡业务，带动支付宝体系内某些业务的活跃度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787" y="6204940"/>
            <a:ext cx="3003259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一个新想法</a:t>
            </a:r>
          </a:p>
        </p:txBody>
      </p:sp>
    </p:spTree>
    <p:extLst>
      <p:ext uri="{BB962C8B-B14F-4D97-AF65-F5344CB8AC3E}">
        <p14:creationId xmlns:p14="http://schemas.microsoft.com/office/powerpoint/2010/main" val="24410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业务发展路径</a:t>
            </a:r>
          </a:p>
        </p:txBody>
      </p:sp>
      <p:sp>
        <p:nvSpPr>
          <p:cNvPr id="57" name="文本框 56"/>
          <p:cNvSpPr txBox="1"/>
          <p:nvPr/>
        </p:nvSpPr>
        <p:spPr>
          <a:xfrm rot="19047375">
            <a:off x="6443017" y="3799321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8" name="文本框 57"/>
          <p:cNvSpPr txBox="1"/>
          <p:nvPr/>
        </p:nvSpPr>
        <p:spPr>
          <a:xfrm rot="17540387">
            <a:off x="8881273" y="2273016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9" name="文本框 58"/>
          <p:cNvSpPr txBox="1"/>
          <p:nvPr/>
        </p:nvSpPr>
        <p:spPr>
          <a:xfrm rot="18187724">
            <a:off x="7693644" y="3008054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grpSp>
        <p:nvGrpSpPr>
          <p:cNvPr id="60" name="Group 11"/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61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78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2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6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67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0" name="Straight Connector 21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22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2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3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5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6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5" name="Rectangle 36"/>
          <p:cNvSpPr/>
          <p:nvPr/>
        </p:nvSpPr>
        <p:spPr>
          <a:xfrm>
            <a:off x="1773266" y="5171502"/>
            <a:ext cx="1947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建设基础的业务平台</a:t>
            </a:r>
            <a:endParaRPr lang="en-US" altLang="zh-CN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实现与巴士</a:t>
            </a:r>
            <a:r>
              <a:rPr lang="en-US" altLang="zh-CN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地铁的结算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实现卡片的发放与管理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Rectangle 38"/>
          <p:cNvSpPr/>
          <p:nvPr/>
        </p:nvSpPr>
        <p:spPr>
          <a:xfrm>
            <a:off x="3737742" y="4271494"/>
            <a:ext cx="1947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建立用户的概念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将持卡人转变为用户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用户与卡解耦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建设可用运营的体系基础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5707444" y="5171502"/>
            <a:ext cx="1947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构建自身的移动应用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跟进移动应用的趋势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手机空发、手机充值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二维码乘车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7640040" y="4315511"/>
            <a:ext cx="1947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接入更多的生活服务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建设本地化生态服务体系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手机充值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的优惠券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广告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TextBox 37"/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持卡人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TextBox 39"/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TextBox 41"/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移动应用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生态服务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1" name="左大括号 100"/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D440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从持卡人转变为用户，具备可持续运营的基础</a:t>
            </a:r>
          </a:p>
        </p:txBody>
      </p:sp>
    </p:spTree>
    <p:extLst>
      <p:ext uri="{BB962C8B-B14F-4D97-AF65-F5344CB8AC3E}">
        <p14:creationId xmlns:p14="http://schemas.microsoft.com/office/powerpoint/2010/main" val="3583183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需要的对接与开发工作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96417" y="2540644"/>
            <a:ext cx="4630057" cy="731520"/>
            <a:chOff x="7458479" y="3397670"/>
            <a:chExt cx="4630057" cy="731520"/>
          </a:xfrm>
        </p:grpSpPr>
        <p:sp>
          <p:nvSpPr>
            <p:cNvPr id="15" name="TextBox 22"/>
            <p:cNvSpPr txBox="1"/>
            <p:nvPr/>
          </p:nvSpPr>
          <p:spPr>
            <a:xfrm>
              <a:off x="8383806" y="3532597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结算体系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Oval 23"/>
            <p:cNvSpPr/>
            <p:nvPr/>
          </p:nvSpPr>
          <p:spPr>
            <a:xfrm>
              <a:off x="7458479" y="3397670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839" y="3628502"/>
              <a:ext cx="304800" cy="304800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938421" y="6456319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通卡企业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31684" y="1051275"/>
            <a:ext cx="0" cy="52707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09777" y="6423964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896417" y="3528700"/>
            <a:ext cx="4630057" cy="731520"/>
            <a:chOff x="7458479" y="3397670"/>
            <a:chExt cx="4630057" cy="731520"/>
          </a:xfrm>
        </p:grpSpPr>
        <p:sp>
          <p:nvSpPr>
            <p:cNvPr id="21" name="TextBox 22"/>
            <p:cNvSpPr txBox="1"/>
            <p:nvPr/>
          </p:nvSpPr>
          <p:spPr>
            <a:xfrm>
              <a:off x="8383806" y="3532597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运营支持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7458479" y="3397670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5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76" y="3668090"/>
            <a:ext cx="457202" cy="45720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98473" y="4754328"/>
            <a:ext cx="4630057" cy="731520"/>
            <a:chOff x="965400" y="4022988"/>
            <a:chExt cx="4630057" cy="731520"/>
          </a:xfrm>
        </p:grpSpPr>
        <p:sp>
          <p:nvSpPr>
            <p:cNvPr id="31" name="Oval 17"/>
            <p:cNvSpPr/>
            <p:nvPr/>
          </p:nvSpPr>
          <p:spPr>
            <a:xfrm>
              <a:off x="965400" y="4022988"/>
              <a:ext cx="731520" cy="731520"/>
            </a:xfrm>
            <a:prstGeom prst="ellipse">
              <a:avLst/>
            </a:prstGeom>
            <a:solidFill>
              <a:srgbClr val="45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6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822" y="4190550"/>
              <a:ext cx="373848" cy="373848"/>
            </a:xfrm>
            <a:prstGeom prst="rect">
              <a:avLst/>
            </a:prstGeom>
          </p:spPr>
        </p:pic>
        <p:sp>
          <p:nvSpPr>
            <p:cNvPr id="32" name="TextBox 19"/>
            <p:cNvSpPr txBox="1"/>
            <p:nvPr/>
          </p:nvSpPr>
          <p:spPr>
            <a:xfrm>
              <a:off x="1890727" y="4160853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各类内容嵌入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98059" y="5692444"/>
            <a:ext cx="4630471" cy="731520"/>
            <a:chOff x="964986" y="5011564"/>
            <a:chExt cx="4630471" cy="731520"/>
          </a:xfrm>
        </p:grpSpPr>
        <p:sp>
          <p:nvSpPr>
            <p:cNvPr id="33" name="Oval 13"/>
            <p:cNvSpPr/>
            <p:nvPr/>
          </p:nvSpPr>
          <p:spPr>
            <a:xfrm>
              <a:off x="964986" y="5011564"/>
              <a:ext cx="731520" cy="731520"/>
            </a:xfrm>
            <a:prstGeom prst="ellipse">
              <a:avLst/>
            </a:prstGeom>
            <a:solidFill>
              <a:srgbClr val="FB8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34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822" y="5206382"/>
              <a:ext cx="329813" cy="329813"/>
            </a:xfrm>
            <a:prstGeom prst="rect">
              <a:avLst/>
            </a:prstGeom>
          </p:spPr>
        </p:pic>
        <p:sp>
          <p:nvSpPr>
            <p:cNvPr id="35" name="TextBox 19"/>
            <p:cNvSpPr txBox="1"/>
            <p:nvPr/>
          </p:nvSpPr>
          <p:spPr>
            <a:xfrm>
              <a:off x="1890727" y="5140456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运营管理平台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8473" y="744815"/>
            <a:ext cx="4630057" cy="3702355"/>
            <a:chOff x="965400" y="561763"/>
            <a:chExt cx="4630057" cy="3702355"/>
          </a:xfrm>
        </p:grpSpPr>
        <p:sp>
          <p:nvSpPr>
            <p:cNvPr id="30" name="TextBox 12"/>
            <p:cNvSpPr txBox="1"/>
            <p:nvPr/>
          </p:nvSpPr>
          <p:spPr>
            <a:xfrm>
              <a:off x="1890727" y="1690892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持卡人的用户体系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13"/>
            <p:cNvSpPr/>
            <p:nvPr/>
          </p:nvSpPr>
          <p:spPr>
            <a:xfrm>
              <a:off x="965400" y="1555965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37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571" y="1769325"/>
              <a:ext cx="304800" cy="304800"/>
            </a:xfrm>
            <a:prstGeom prst="rect">
              <a:avLst/>
            </a:prstGeom>
          </p:spPr>
        </p:pic>
        <p:sp>
          <p:nvSpPr>
            <p:cNvPr id="38" name="TextBox 16"/>
            <p:cNvSpPr txBox="1"/>
            <p:nvPr/>
          </p:nvSpPr>
          <p:spPr>
            <a:xfrm>
              <a:off x="1890727" y="2678949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二维码生成与管理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Oval 17"/>
            <p:cNvSpPr/>
            <p:nvPr/>
          </p:nvSpPr>
          <p:spPr>
            <a:xfrm>
              <a:off x="965400" y="2544022"/>
              <a:ext cx="731520" cy="731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19"/>
            <p:cNvSpPr txBox="1"/>
            <p:nvPr/>
          </p:nvSpPr>
          <p:spPr>
            <a:xfrm>
              <a:off x="1890727" y="3667525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支付通道构建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Oval 20"/>
            <p:cNvSpPr/>
            <p:nvPr/>
          </p:nvSpPr>
          <p:spPr>
            <a:xfrm>
              <a:off x="965400" y="3532598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42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571" y="2757382"/>
              <a:ext cx="304800" cy="304800"/>
            </a:xfrm>
            <a:prstGeom prst="rect">
              <a:avLst/>
            </a:prstGeom>
          </p:spPr>
        </p:pic>
        <p:pic>
          <p:nvPicPr>
            <p:cNvPr id="43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760" y="3745958"/>
              <a:ext cx="304800" cy="304800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965400" y="561763"/>
              <a:ext cx="4193829" cy="731520"/>
              <a:chOff x="965400" y="561763"/>
              <a:chExt cx="4193829" cy="731520"/>
            </a:xfrm>
          </p:grpSpPr>
          <p:sp>
            <p:nvSpPr>
              <p:cNvPr id="45" name="Oval 23"/>
              <p:cNvSpPr/>
              <p:nvPr/>
            </p:nvSpPr>
            <p:spPr>
              <a:xfrm>
                <a:off x="965400" y="561763"/>
                <a:ext cx="731520" cy="731520"/>
              </a:xfrm>
              <a:prstGeom prst="ellipse">
                <a:avLst/>
              </a:prstGeom>
              <a:solidFill>
                <a:srgbClr val="D440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6" name="Picture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292" y="731379"/>
                <a:ext cx="433670" cy="433670"/>
              </a:xfrm>
              <a:prstGeom prst="rect">
                <a:avLst/>
              </a:prstGeom>
            </p:spPr>
          </p:pic>
          <p:sp>
            <p:nvSpPr>
              <p:cNvPr id="47" name="TextBox 12"/>
              <p:cNvSpPr txBox="1"/>
              <p:nvPr/>
            </p:nvSpPr>
            <p:spPr>
              <a:xfrm>
                <a:off x="1890727" y="718048"/>
                <a:ext cx="3268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机具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88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合作诉求层次</a:t>
            </a:r>
          </a:p>
        </p:txBody>
      </p:sp>
      <p:cxnSp>
        <p:nvCxnSpPr>
          <p:cNvPr id="16" name="Conector recto 46"/>
          <p:cNvCxnSpPr>
            <a:stCxn id="4" idx="3"/>
            <a:endCxn id="5" idx="1"/>
          </p:cNvCxnSpPr>
          <p:nvPr/>
        </p:nvCxnSpPr>
        <p:spPr>
          <a:xfrm flipV="1">
            <a:off x="2645150" y="2118278"/>
            <a:ext cx="698511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9"/>
          <p:cNvCxnSpPr>
            <a:stCxn id="5" idx="2"/>
          </p:cNvCxnSpPr>
          <p:nvPr/>
        </p:nvCxnSpPr>
        <p:spPr>
          <a:xfrm flipH="1">
            <a:off x="3924425" y="2493720"/>
            <a:ext cx="9730" cy="22528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2506558" y="1904544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183400" y="2723600"/>
            <a:ext cx="1510519" cy="935909"/>
            <a:chOff x="4307457" y="1075097"/>
            <a:chExt cx="1510519" cy="935909"/>
          </a:xfrm>
        </p:grpSpPr>
        <p:sp>
          <p:nvSpPr>
            <p:cNvPr id="92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3" name="Text Placeholder 5"/>
            <p:cNvSpPr txBox="1">
              <a:spLocks/>
            </p:cNvSpPr>
            <p:nvPr/>
          </p:nvSpPr>
          <p:spPr>
            <a:xfrm>
              <a:off x="4560631" y="1449927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需要用户？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85902" y="2812630"/>
            <a:ext cx="1180988" cy="750884"/>
            <a:chOff x="7141484" y="1167609"/>
            <a:chExt cx="1180988" cy="750884"/>
          </a:xfrm>
        </p:grpSpPr>
        <p:sp>
          <p:nvSpPr>
            <p:cNvPr id="9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6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用户双方共享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21136" y="3793783"/>
            <a:ext cx="1510519" cy="935909"/>
            <a:chOff x="4307457" y="1075097"/>
            <a:chExt cx="1510519" cy="935909"/>
          </a:xfrm>
        </p:grpSpPr>
        <p:sp>
          <p:nvSpPr>
            <p:cNvPr id="98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9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需要运营生态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556862" y="3882813"/>
            <a:ext cx="1180988" cy="750884"/>
            <a:chOff x="7141484" y="1167609"/>
            <a:chExt cx="1180988" cy="750884"/>
          </a:xfrm>
        </p:grpSpPr>
        <p:sp>
          <p:nvSpPr>
            <p:cNvPr id="101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2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巨头输出内容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392096" y="4905361"/>
            <a:ext cx="1510519" cy="935909"/>
            <a:chOff x="4307457" y="1075097"/>
            <a:chExt cx="1510519" cy="935909"/>
          </a:xfrm>
        </p:grpSpPr>
        <p:sp>
          <p:nvSpPr>
            <p:cNvPr id="10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5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更大野心？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872510" y="4994391"/>
            <a:ext cx="1180988" cy="750884"/>
            <a:chOff x="7141484" y="1167609"/>
            <a:chExt cx="1180988" cy="750884"/>
          </a:xfrm>
        </p:grpSpPr>
        <p:sp>
          <p:nvSpPr>
            <p:cNvPr id="107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8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巨头扶持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Conector recto 46"/>
          <p:cNvCxnSpPr>
            <a:stCxn id="92" idx="3"/>
            <a:endCxn id="95" idx="1"/>
          </p:cNvCxnSpPr>
          <p:nvPr/>
        </p:nvCxnSpPr>
        <p:spPr>
          <a:xfrm flipV="1">
            <a:off x="4693919" y="3188072"/>
            <a:ext cx="791983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49"/>
          <p:cNvCxnSpPr/>
          <p:nvPr/>
        </p:nvCxnSpPr>
        <p:spPr>
          <a:xfrm>
            <a:off x="6076394" y="3563514"/>
            <a:ext cx="0" cy="230269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46"/>
          <p:cNvCxnSpPr>
            <a:stCxn id="98" idx="3"/>
            <a:endCxn id="101" idx="1"/>
          </p:cNvCxnSpPr>
          <p:nvPr/>
        </p:nvCxnSpPr>
        <p:spPr>
          <a:xfrm flipV="1">
            <a:off x="6831655" y="4258255"/>
            <a:ext cx="725207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49"/>
          <p:cNvCxnSpPr>
            <a:stCxn id="101" idx="2"/>
            <a:endCxn id="104" idx="0"/>
          </p:cNvCxnSpPr>
          <p:nvPr/>
        </p:nvCxnSpPr>
        <p:spPr>
          <a:xfrm>
            <a:off x="8147356" y="4633697"/>
            <a:ext cx="0" cy="271664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Placeholder 5"/>
          <p:cNvSpPr txBox="1">
            <a:spLocks/>
          </p:cNvSpPr>
          <p:nvPr/>
        </p:nvSpPr>
        <p:spPr>
          <a:xfrm>
            <a:off x="6078799" y="4809882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0" name="Text Placeholder 5"/>
          <p:cNvSpPr txBox="1">
            <a:spLocks/>
          </p:cNvSpPr>
          <p:nvPr/>
        </p:nvSpPr>
        <p:spPr>
          <a:xfrm>
            <a:off x="4564192" y="2971950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1" name="Text Placeholder 5"/>
          <p:cNvSpPr txBox="1">
            <a:spLocks/>
          </p:cNvSpPr>
          <p:nvPr/>
        </p:nvSpPr>
        <p:spPr>
          <a:xfrm>
            <a:off x="6647426" y="4064835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863270" y="5155871"/>
            <a:ext cx="1009240" cy="217445"/>
            <a:chOff x="8863270" y="5155871"/>
            <a:chExt cx="1009240" cy="217445"/>
          </a:xfrm>
        </p:grpSpPr>
        <p:cxnSp>
          <p:nvCxnSpPr>
            <p:cNvPr id="127" name="Conector recto 46"/>
            <p:cNvCxnSpPr>
              <a:stCxn id="104" idx="3"/>
              <a:endCxn id="107" idx="1"/>
            </p:cNvCxnSpPr>
            <p:nvPr/>
          </p:nvCxnSpPr>
          <p:spPr>
            <a:xfrm flipV="1">
              <a:off x="8902615" y="5369833"/>
              <a:ext cx="969895" cy="3483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 Placeholder 5"/>
            <p:cNvSpPr txBox="1">
              <a:spLocks/>
            </p:cNvSpPr>
            <p:nvPr/>
          </p:nvSpPr>
          <p:spPr>
            <a:xfrm>
              <a:off x="8863270" y="5155871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9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为什么要扶持？</a:t>
            </a:r>
          </a:p>
        </p:txBody>
      </p:sp>
      <p:sp>
        <p:nvSpPr>
          <p:cNvPr id="3" name="Rounded Rectangle 29"/>
          <p:cNvSpPr/>
          <p:nvPr/>
        </p:nvSpPr>
        <p:spPr>
          <a:xfrm>
            <a:off x="878738" y="1205462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30"/>
          <p:cNvSpPr/>
          <p:nvPr/>
        </p:nvSpPr>
        <p:spPr>
          <a:xfrm>
            <a:off x="1286795" y="1205462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86795" y="1452042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1159" y="1422593"/>
            <a:ext cx="5698894" cy="877396"/>
            <a:chOff x="3871222" y="1120621"/>
            <a:chExt cx="5698894" cy="877396"/>
          </a:xfrm>
        </p:grpSpPr>
        <p:sp>
          <p:nvSpPr>
            <p:cNvPr id="7" name="Rectangle 31"/>
            <p:cNvSpPr/>
            <p:nvPr/>
          </p:nvSpPr>
          <p:spPr>
            <a:xfrm>
              <a:off x="3871222" y="1120621"/>
              <a:ext cx="1899631" cy="8773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Rectangle 32"/>
            <p:cNvSpPr/>
            <p:nvPr/>
          </p:nvSpPr>
          <p:spPr>
            <a:xfrm>
              <a:off x="5770853" y="1120621"/>
              <a:ext cx="1899631" cy="8773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33"/>
            <p:cNvSpPr/>
            <p:nvPr/>
          </p:nvSpPr>
          <p:spPr>
            <a:xfrm>
              <a:off x="7670485" y="1120621"/>
              <a:ext cx="1899631" cy="8773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3871222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5770853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7670485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44102" y="1205462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6" name="Rounded Rectangle 29"/>
          <p:cNvSpPr/>
          <p:nvPr/>
        </p:nvSpPr>
        <p:spPr>
          <a:xfrm>
            <a:off x="878738" y="2299990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1286795" y="2299990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1286795" y="2546570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102" y="2299990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20" name="Rounded Rectangle 29"/>
          <p:cNvSpPr/>
          <p:nvPr/>
        </p:nvSpPr>
        <p:spPr>
          <a:xfrm>
            <a:off x="878738" y="3423966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30"/>
          <p:cNvSpPr/>
          <p:nvPr/>
        </p:nvSpPr>
        <p:spPr>
          <a:xfrm>
            <a:off x="1286795" y="3423966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86795" y="3670546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4102" y="3423966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cxnSp>
        <p:nvCxnSpPr>
          <p:cNvPr id="24" name="直接箭头连接符 23"/>
          <p:cNvCxnSpPr>
            <a:stCxn id="5" idx="3"/>
            <a:endCxn id="12" idx="1"/>
          </p:cNvCxnSpPr>
          <p:nvPr/>
        </p:nvCxnSpPr>
        <p:spPr>
          <a:xfrm>
            <a:off x="3186426" y="1652097"/>
            <a:ext cx="1014733" cy="220717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2" idx="1"/>
          </p:cNvCxnSpPr>
          <p:nvPr/>
        </p:nvCxnSpPr>
        <p:spPr>
          <a:xfrm flipV="1">
            <a:off x="3186426" y="1872814"/>
            <a:ext cx="1014733" cy="873811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3"/>
            <a:endCxn id="35" idx="1"/>
          </p:cNvCxnSpPr>
          <p:nvPr/>
        </p:nvCxnSpPr>
        <p:spPr>
          <a:xfrm flipV="1">
            <a:off x="3186426" y="3422403"/>
            <a:ext cx="1014733" cy="448198"/>
          </a:xfrm>
          <a:prstGeom prst="straightConnector1">
            <a:avLst/>
          </a:prstGeom>
          <a:ln>
            <a:solidFill>
              <a:srgbClr val="45B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88536" y="857839"/>
            <a:ext cx="3726787" cy="3836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25414" y="4787239"/>
            <a:ext cx="1551798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苦活、累活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01159" y="2972182"/>
            <a:ext cx="5698894" cy="877396"/>
            <a:chOff x="3871222" y="1120621"/>
            <a:chExt cx="5698894" cy="877396"/>
          </a:xfrm>
        </p:grpSpPr>
        <p:sp>
          <p:nvSpPr>
            <p:cNvPr id="30" name="Rectangle 31"/>
            <p:cNvSpPr/>
            <p:nvPr/>
          </p:nvSpPr>
          <p:spPr>
            <a:xfrm>
              <a:off x="3871222" y="1120621"/>
              <a:ext cx="1899631" cy="8773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5770853" y="1120621"/>
              <a:ext cx="1899631" cy="8773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7670485" y="1120621"/>
              <a:ext cx="1899631" cy="8773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TextBox 9"/>
            <p:cNvSpPr txBox="1">
              <a:spLocks noChangeArrowheads="1"/>
            </p:cNvSpPr>
            <p:nvPr/>
          </p:nvSpPr>
          <p:spPr bwMode="auto">
            <a:xfrm>
              <a:off x="3871222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TextBox 9"/>
            <p:cNvSpPr txBox="1">
              <a:spLocks noChangeArrowheads="1"/>
            </p:cNvSpPr>
            <p:nvPr/>
          </p:nvSpPr>
          <p:spPr bwMode="auto">
            <a:xfrm>
              <a:off x="5770853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TextBox 9"/>
            <p:cNvSpPr txBox="1">
              <a:spLocks noChangeArrowheads="1"/>
            </p:cNvSpPr>
            <p:nvPr/>
          </p:nvSpPr>
          <p:spPr bwMode="auto">
            <a:xfrm>
              <a:off x="7670485" y="1370787"/>
              <a:ext cx="18996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201158" y="857839"/>
            <a:ext cx="5698894" cy="3836709"/>
          </a:xfrm>
          <a:prstGeom prst="rect">
            <a:avLst/>
          </a:prstGeom>
          <a:noFill/>
          <a:ln>
            <a:solidFill>
              <a:srgbClr val="FB87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211331" y="4782383"/>
            <a:ext cx="5688721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同样面临各地需求不一，无法彻底标准化的问题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也是苦活、累活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0629822" y="2248141"/>
            <a:ext cx="1169861" cy="877396"/>
            <a:chOff x="9900053" y="2972183"/>
            <a:chExt cx="1169861" cy="877396"/>
          </a:xfrm>
        </p:grpSpPr>
        <p:sp>
          <p:nvSpPr>
            <p:cNvPr id="42" name="Isosceles Triangle 34"/>
            <p:cNvSpPr/>
            <p:nvPr/>
          </p:nvSpPr>
          <p:spPr>
            <a:xfrm rot="5400000">
              <a:off x="10046286" y="2825950"/>
              <a:ext cx="877396" cy="116986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Isosceles Triangle 35"/>
            <p:cNvSpPr/>
            <p:nvPr/>
          </p:nvSpPr>
          <p:spPr>
            <a:xfrm rot="5400000">
              <a:off x="10706283" y="3202673"/>
              <a:ext cx="310849" cy="41641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0539167" y="2299989"/>
            <a:ext cx="763571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900052" y="1861291"/>
            <a:ext cx="729770" cy="825546"/>
          </a:xfrm>
          <a:prstGeom prst="straightConnector1">
            <a:avLst/>
          </a:prstGeom>
          <a:ln>
            <a:solidFill>
              <a:srgbClr val="008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9900052" y="2660453"/>
            <a:ext cx="729770" cy="750427"/>
          </a:xfrm>
          <a:prstGeom prst="straightConnector1">
            <a:avLst/>
          </a:prstGeom>
          <a:ln>
            <a:solidFill>
              <a:srgbClr val="008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3047" y="5616907"/>
            <a:ext cx="11295242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深入合作的伙伴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，带着相对成熟的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基础、带着与支付宝磨合过的合作运营体系、带着行业应用标杆，带着通卡业内口碑资源，快速攻城略地</a:t>
            </a:r>
          </a:p>
        </p:txBody>
      </p:sp>
    </p:spTree>
    <p:extLst>
      <p:ext uri="{BB962C8B-B14F-4D97-AF65-F5344CB8AC3E}">
        <p14:creationId xmlns:p14="http://schemas.microsoft.com/office/powerpoint/2010/main" val="310824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扶持的模式</a:t>
            </a:r>
          </a:p>
        </p:txBody>
      </p:sp>
      <p:sp>
        <p:nvSpPr>
          <p:cNvPr id="3" name="Rounded Rectangle 29"/>
          <p:cNvSpPr/>
          <p:nvPr/>
        </p:nvSpPr>
        <p:spPr>
          <a:xfrm>
            <a:off x="2055095" y="1012361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30"/>
          <p:cNvSpPr/>
          <p:nvPr/>
        </p:nvSpPr>
        <p:spPr>
          <a:xfrm>
            <a:off x="2463152" y="1012361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31"/>
          <p:cNvSpPr/>
          <p:nvPr/>
        </p:nvSpPr>
        <p:spPr>
          <a:xfrm>
            <a:off x="4362783" y="1012361"/>
            <a:ext cx="1899631" cy="8773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32"/>
          <p:cNvSpPr/>
          <p:nvPr/>
        </p:nvSpPr>
        <p:spPr>
          <a:xfrm>
            <a:off x="6262414" y="1012361"/>
            <a:ext cx="1899631" cy="877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33"/>
          <p:cNvSpPr/>
          <p:nvPr/>
        </p:nvSpPr>
        <p:spPr>
          <a:xfrm>
            <a:off x="8162046" y="1012361"/>
            <a:ext cx="1899631" cy="877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061677" y="1012362"/>
            <a:ext cx="1899627" cy="3700076"/>
            <a:chOff x="10061677" y="1012362"/>
            <a:chExt cx="1169861" cy="877396"/>
          </a:xfrm>
        </p:grpSpPr>
        <p:sp>
          <p:nvSpPr>
            <p:cNvPr id="8" name="Isosceles Triangle 34"/>
            <p:cNvSpPr/>
            <p:nvPr/>
          </p:nvSpPr>
          <p:spPr>
            <a:xfrm rot="5400000">
              <a:off x="10207910" y="866129"/>
              <a:ext cx="877396" cy="116986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 rot="5400000">
              <a:off x="10867907" y="1242852"/>
              <a:ext cx="310849" cy="41641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3152" y="1258941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62783" y="126252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262414" y="126252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8162046" y="1262527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增值业务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9903" y="1012361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5" name="Rounded Rectangle 29"/>
          <p:cNvSpPr/>
          <p:nvPr/>
        </p:nvSpPr>
        <p:spPr>
          <a:xfrm>
            <a:off x="2055095" y="2415736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Rectangle 30"/>
          <p:cNvSpPr/>
          <p:nvPr/>
        </p:nvSpPr>
        <p:spPr>
          <a:xfrm>
            <a:off x="2463152" y="2415736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463152" y="2662316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39903" y="2415736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sp>
        <p:nvSpPr>
          <p:cNvPr id="19" name="Rounded Rectangle 29"/>
          <p:cNvSpPr/>
          <p:nvPr/>
        </p:nvSpPr>
        <p:spPr>
          <a:xfrm>
            <a:off x="2055095" y="3819112"/>
            <a:ext cx="1100226" cy="8773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Rectangle 30"/>
          <p:cNvSpPr/>
          <p:nvPr/>
        </p:nvSpPr>
        <p:spPr>
          <a:xfrm>
            <a:off x="2463152" y="3819112"/>
            <a:ext cx="1899631" cy="877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463152" y="4065692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基础业务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39903" y="3819112"/>
            <a:ext cx="492443" cy="87739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城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362781" y="1020298"/>
            <a:ext cx="1899632" cy="3676210"/>
            <a:chOff x="3267905" y="1392509"/>
            <a:chExt cx="1899632" cy="3676210"/>
          </a:xfrm>
        </p:grpSpPr>
        <p:sp>
          <p:nvSpPr>
            <p:cNvPr id="24" name="Rectangle 31"/>
            <p:cNvSpPr/>
            <p:nvPr/>
          </p:nvSpPr>
          <p:spPr>
            <a:xfrm>
              <a:off x="3267906" y="1392509"/>
              <a:ext cx="1899631" cy="3676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3267905" y="2248438"/>
              <a:ext cx="1899631" cy="152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用户业务复制</a:t>
              </a:r>
              <a:endPara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包括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基础设施</a:t>
              </a:r>
              <a:endPara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在多城之间实现用户信息的互联互通 </a:t>
              </a:r>
              <a:endParaRPr 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62412" y="1012360"/>
            <a:ext cx="3799263" cy="3684147"/>
            <a:chOff x="5167536" y="1384571"/>
            <a:chExt cx="3799263" cy="3684147"/>
          </a:xfrm>
        </p:grpSpPr>
        <p:sp>
          <p:nvSpPr>
            <p:cNvPr id="27" name="Rectangle 33"/>
            <p:cNvSpPr/>
            <p:nvPr/>
          </p:nvSpPr>
          <p:spPr>
            <a:xfrm>
              <a:off x="5167536" y="1384571"/>
              <a:ext cx="3799263" cy="3684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6117349" y="2240401"/>
              <a:ext cx="1899631" cy="152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增值业务复制</a:t>
              </a:r>
              <a:endPara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包括运营模式</a:t>
              </a:r>
              <a:endPara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在多城之间实现增值业务的互联互通</a:t>
              </a:r>
              <a:endParaRPr 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362781" y="604786"/>
            <a:ext cx="18996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伙伴完成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262412" y="596319"/>
            <a:ext cx="379926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支付宝扶持，伙伴运营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335309" y="2206951"/>
            <a:ext cx="631596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入口场景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262412" y="4835951"/>
            <a:ext cx="0" cy="18759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39903" y="5381986"/>
            <a:ext cx="4474398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伙伴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搭上巨头的班车，迅速将业务拓展到其他城市，获取商业收益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537093" y="5381986"/>
            <a:ext cx="4474398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占据场景，伙伴做了脏活累活，同时内容迅速得到输出推广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630837" y="6389282"/>
            <a:ext cx="434575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试点深圳通电商？还有其他么？</a:t>
            </a:r>
          </a:p>
        </p:txBody>
      </p:sp>
    </p:spTree>
    <p:extLst>
      <p:ext uri="{BB962C8B-B14F-4D97-AF65-F5344CB8AC3E}">
        <p14:creationId xmlns:p14="http://schemas.microsoft.com/office/powerpoint/2010/main" val="162206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迅速完成内容推广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04985" y="5891128"/>
            <a:ext cx="10428447" cy="437617"/>
            <a:chOff x="2530673" y="5671436"/>
            <a:chExt cx="10428447" cy="437617"/>
          </a:xfrm>
        </p:grpSpPr>
        <p:sp>
          <p:nvSpPr>
            <p:cNvPr id="10" name="矩形 9"/>
            <p:cNvSpPr/>
            <p:nvPr/>
          </p:nvSpPr>
          <p:spPr>
            <a:xfrm>
              <a:off x="2530673" y="5671436"/>
              <a:ext cx="1800000" cy="437617"/>
            </a:xfrm>
            <a:prstGeom prst="rect">
              <a:avLst/>
            </a:prstGeom>
            <a:solidFill>
              <a:srgbClr val="465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002009" y="5671436"/>
              <a:ext cx="1800000" cy="437617"/>
            </a:xfrm>
            <a:prstGeom prst="rect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口碑商家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844897" y="5671436"/>
              <a:ext cx="1800000" cy="437617"/>
            </a:xfrm>
            <a:prstGeom prst="rect">
              <a:avLst/>
            </a:prstGeom>
            <a:solidFill>
              <a:srgbClr val="45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停车服务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87785" y="5671436"/>
              <a:ext cx="1800000" cy="437617"/>
            </a:xfrm>
            <a:prstGeom prst="rect">
              <a:avLst/>
            </a:prstGeom>
            <a:solidFill>
              <a:srgbClr val="A0B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蚂蚁森林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9120" y="5671436"/>
              <a:ext cx="1800000" cy="437617"/>
            </a:xfrm>
            <a:prstGeom prst="rect">
              <a:avLst/>
            </a:prstGeom>
            <a:solidFill>
              <a:srgbClr val="FB8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904985" y="4006384"/>
            <a:ext cx="10428447" cy="16136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支付宝平台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43159" y="2552472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52669" y="2552472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94630" y="1365005"/>
            <a:ext cx="9832378" cy="791679"/>
            <a:chOff x="1578053" y="1421630"/>
            <a:chExt cx="9832378" cy="791679"/>
          </a:xfrm>
        </p:grpSpPr>
        <p:grpSp>
          <p:nvGrpSpPr>
            <p:cNvPr id="26" name="组合 25"/>
            <p:cNvGrpSpPr/>
            <p:nvPr/>
          </p:nvGrpSpPr>
          <p:grpSpPr>
            <a:xfrm>
              <a:off x="1578053" y="1421630"/>
              <a:ext cx="3046527" cy="791679"/>
              <a:chOff x="2964815" y="3494303"/>
              <a:chExt cx="3046527" cy="791679"/>
            </a:xfrm>
          </p:grpSpPr>
          <p:sp>
            <p:nvSpPr>
              <p:cNvPr id="47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8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9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0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1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2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3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4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55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970979" y="1421630"/>
              <a:ext cx="3046527" cy="791679"/>
              <a:chOff x="2964815" y="3494303"/>
              <a:chExt cx="3046527" cy="791679"/>
            </a:xfrm>
          </p:grpSpPr>
          <p:sp>
            <p:nvSpPr>
              <p:cNvPr id="38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9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0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1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2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3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4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5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46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363904" y="1421630"/>
              <a:ext cx="3046527" cy="791679"/>
              <a:chOff x="2964815" y="3494303"/>
              <a:chExt cx="3046527" cy="791679"/>
            </a:xfrm>
          </p:grpSpPr>
          <p:sp>
            <p:nvSpPr>
              <p:cNvPr id="29" name="AutoShape 1"/>
              <p:cNvSpPr>
                <a:spLocks/>
              </p:cNvSpPr>
              <p:nvPr/>
            </p:nvSpPr>
            <p:spPr bwMode="auto">
              <a:xfrm>
                <a:off x="5690498" y="3494303"/>
                <a:ext cx="320844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366" y="2308"/>
                      <a:pt x="6366" y="1754"/>
                    </a:cubicBezTo>
                    <a:cubicBezTo>
                      <a:pt x="6366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0" name="AutoShape 2"/>
              <p:cNvSpPr>
                <a:spLocks/>
              </p:cNvSpPr>
              <p:nvPr/>
            </p:nvSpPr>
            <p:spPr bwMode="auto">
              <a:xfrm>
                <a:off x="3642262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675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275" y="6369"/>
                      <a:pt x="4275" y="6369"/>
                      <a:pt x="4275" y="6369"/>
                    </a:cubicBezTo>
                    <a:cubicBezTo>
                      <a:pt x="4275" y="12369"/>
                      <a:pt x="4275" y="12369"/>
                      <a:pt x="4275" y="12369"/>
                    </a:cubicBezTo>
                    <a:cubicBezTo>
                      <a:pt x="4275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1" name="AutoShape 3"/>
              <p:cNvSpPr>
                <a:spLocks/>
              </p:cNvSpPr>
              <p:nvPr/>
            </p:nvSpPr>
            <p:spPr bwMode="auto">
              <a:xfrm>
                <a:off x="2964815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594" y="2677"/>
                      <a:pt x="6139" y="2308"/>
                      <a:pt x="6139" y="1754"/>
                    </a:cubicBezTo>
                    <a:cubicBezTo>
                      <a:pt x="6139" y="1292"/>
                      <a:pt x="6594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3869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2" name="AutoShape 5"/>
              <p:cNvSpPr>
                <a:spLocks/>
              </p:cNvSpPr>
              <p:nvPr/>
            </p:nvSpPr>
            <p:spPr bwMode="auto">
              <a:xfrm>
                <a:off x="4323683" y="3494303"/>
                <a:ext cx="32581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300" y="1754"/>
                    </a:moveTo>
                    <a:cubicBezTo>
                      <a:pt x="15300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675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300" y="1292"/>
                      <a:pt x="15300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750" y="21600"/>
                      <a:pt x="13950" y="21600"/>
                    </a:cubicBezTo>
                    <a:cubicBezTo>
                      <a:pt x="12375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450" y="21600"/>
                      <a:pt x="7650" y="21600"/>
                    </a:cubicBezTo>
                    <a:cubicBezTo>
                      <a:pt x="6075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2025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800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3" name="AutoShape 6"/>
              <p:cNvSpPr>
                <a:spLocks/>
              </p:cNvSpPr>
              <p:nvPr/>
            </p:nvSpPr>
            <p:spPr bwMode="auto">
              <a:xfrm>
                <a:off x="5006097" y="3494303"/>
                <a:ext cx="322830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457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4" name="AutoShape 8"/>
              <p:cNvSpPr>
                <a:spLocks/>
              </p:cNvSpPr>
              <p:nvPr/>
            </p:nvSpPr>
            <p:spPr bwMode="auto">
              <a:xfrm>
                <a:off x="3988933" y="3494303"/>
                <a:ext cx="31985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731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596" y="21323"/>
                      <a:pt x="11596" y="20677"/>
                    </a:cubicBezTo>
                    <a:cubicBezTo>
                      <a:pt x="11596" y="12277"/>
                      <a:pt x="11596" y="12277"/>
                      <a:pt x="11596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731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5" name="AutoShape 9"/>
              <p:cNvSpPr>
                <a:spLocks/>
              </p:cNvSpPr>
              <p:nvPr/>
            </p:nvSpPr>
            <p:spPr bwMode="auto">
              <a:xfrm>
                <a:off x="3309499" y="3494303"/>
                <a:ext cx="32481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625" y="2677"/>
                      <a:pt x="13725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325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725" y="554"/>
                    </a:cubicBezTo>
                    <a:cubicBezTo>
                      <a:pt x="14625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325" y="12923"/>
                      <a:pt x="17325" y="12369"/>
                    </a:cubicBezTo>
                    <a:cubicBezTo>
                      <a:pt x="17325" y="6369"/>
                      <a:pt x="17325" y="6369"/>
                      <a:pt x="17325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6" name="AutoShape 11"/>
              <p:cNvSpPr>
                <a:spLocks/>
              </p:cNvSpPr>
              <p:nvPr/>
            </p:nvSpPr>
            <p:spPr bwMode="auto">
              <a:xfrm>
                <a:off x="4671347" y="3494303"/>
                <a:ext cx="322831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234" y="1754"/>
                    </a:moveTo>
                    <a:cubicBezTo>
                      <a:pt x="15234" y="2308"/>
                      <a:pt x="14779" y="2677"/>
                      <a:pt x="13869" y="3138"/>
                    </a:cubicBezTo>
                    <a:cubicBezTo>
                      <a:pt x="12960" y="3508"/>
                      <a:pt x="12051" y="3692"/>
                      <a:pt x="10686" y="3692"/>
                    </a:cubicBezTo>
                    <a:cubicBezTo>
                      <a:pt x="9549" y="3692"/>
                      <a:pt x="8413" y="3508"/>
                      <a:pt x="7503" y="3138"/>
                    </a:cubicBezTo>
                    <a:cubicBezTo>
                      <a:pt x="6821" y="2677"/>
                      <a:pt x="6366" y="2308"/>
                      <a:pt x="6366" y="1754"/>
                    </a:cubicBezTo>
                    <a:cubicBezTo>
                      <a:pt x="6366" y="1292"/>
                      <a:pt x="6821" y="831"/>
                      <a:pt x="7503" y="554"/>
                    </a:cubicBezTo>
                    <a:cubicBezTo>
                      <a:pt x="8413" y="185"/>
                      <a:pt x="9549" y="0"/>
                      <a:pt x="10686" y="0"/>
                    </a:cubicBezTo>
                    <a:cubicBezTo>
                      <a:pt x="12051" y="0"/>
                      <a:pt x="12960" y="185"/>
                      <a:pt x="13869" y="554"/>
                    </a:cubicBezTo>
                    <a:cubicBezTo>
                      <a:pt x="14779" y="831"/>
                      <a:pt x="15234" y="1292"/>
                      <a:pt x="15234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18" y="13200"/>
                      <a:pt x="19554" y="13200"/>
                    </a:cubicBezTo>
                    <a:cubicBezTo>
                      <a:pt x="18189" y="13200"/>
                      <a:pt x="17507" y="12923"/>
                      <a:pt x="17507" y="12369"/>
                    </a:cubicBezTo>
                    <a:cubicBezTo>
                      <a:pt x="17507" y="6369"/>
                      <a:pt x="17507" y="6369"/>
                      <a:pt x="17507" y="6369"/>
                    </a:cubicBezTo>
                    <a:cubicBezTo>
                      <a:pt x="16598" y="6369"/>
                      <a:pt x="16598" y="6369"/>
                      <a:pt x="16598" y="6369"/>
                    </a:cubicBezTo>
                    <a:cubicBezTo>
                      <a:pt x="16598" y="20677"/>
                      <a:pt x="16598" y="20677"/>
                      <a:pt x="16598" y="20677"/>
                    </a:cubicBezTo>
                    <a:cubicBezTo>
                      <a:pt x="16598" y="21323"/>
                      <a:pt x="15688" y="21600"/>
                      <a:pt x="14097" y="21600"/>
                    </a:cubicBezTo>
                    <a:cubicBezTo>
                      <a:pt x="12278" y="21600"/>
                      <a:pt x="11368" y="21323"/>
                      <a:pt x="11368" y="20677"/>
                    </a:cubicBezTo>
                    <a:cubicBezTo>
                      <a:pt x="11368" y="12277"/>
                      <a:pt x="11368" y="12277"/>
                      <a:pt x="11368" y="12277"/>
                    </a:cubicBezTo>
                    <a:cubicBezTo>
                      <a:pt x="10232" y="12277"/>
                      <a:pt x="10232" y="12277"/>
                      <a:pt x="10232" y="12277"/>
                    </a:cubicBezTo>
                    <a:cubicBezTo>
                      <a:pt x="10232" y="20677"/>
                      <a:pt x="10232" y="20677"/>
                      <a:pt x="10232" y="20677"/>
                    </a:cubicBezTo>
                    <a:cubicBezTo>
                      <a:pt x="10232" y="21323"/>
                      <a:pt x="9322" y="21600"/>
                      <a:pt x="7503" y="21600"/>
                    </a:cubicBezTo>
                    <a:cubicBezTo>
                      <a:pt x="5912" y="21600"/>
                      <a:pt x="5002" y="21323"/>
                      <a:pt x="5002" y="20677"/>
                    </a:cubicBezTo>
                    <a:cubicBezTo>
                      <a:pt x="5002" y="6369"/>
                      <a:pt x="5002" y="6369"/>
                      <a:pt x="5002" y="6369"/>
                    </a:cubicBezTo>
                    <a:cubicBezTo>
                      <a:pt x="4093" y="6369"/>
                      <a:pt x="4093" y="6369"/>
                      <a:pt x="4093" y="6369"/>
                    </a:cubicBezTo>
                    <a:cubicBezTo>
                      <a:pt x="4093" y="12369"/>
                      <a:pt x="4093" y="12369"/>
                      <a:pt x="4093" y="12369"/>
                    </a:cubicBezTo>
                    <a:cubicBezTo>
                      <a:pt x="4093" y="12923"/>
                      <a:pt x="3411" y="13200"/>
                      <a:pt x="2046" y="13200"/>
                    </a:cubicBezTo>
                    <a:cubicBezTo>
                      <a:pt x="682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19" y="3877"/>
                      <a:pt x="5684" y="3877"/>
                    </a:cubicBezTo>
                    <a:cubicBezTo>
                      <a:pt x="16143" y="3877"/>
                      <a:pt x="16143" y="3877"/>
                      <a:pt x="16143" y="3877"/>
                    </a:cubicBezTo>
                    <a:cubicBezTo>
                      <a:pt x="19781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37" name="AutoShape 12"/>
              <p:cNvSpPr>
                <a:spLocks/>
              </p:cNvSpPr>
              <p:nvPr/>
            </p:nvSpPr>
            <p:spPr bwMode="auto">
              <a:xfrm>
                <a:off x="5353761" y="3494303"/>
                <a:ext cx="321837" cy="7916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075" y="1754"/>
                    </a:moveTo>
                    <a:cubicBezTo>
                      <a:pt x="15075" y="2308"/>
                      <a:pt x="14850" y="2677"/>
                      <a:pt x="13950" y="3138"/>
                    </a:cubicBezTo>
                    <a:cubicBezTo>
                      <a:pt x="13050" y="3508"/>
                      <a:pt x="11925" y="3692"/>
                      <a:pt x="10800" y="3692"/>
                    </a:cubicBezTo>
                    <a:cubicBezTo>
                      <a:pt x="9450" y="3692"/>
                      <a:pt x="8550" y="3508"/>
                      <a:pt x="7650" y="3138"/>
                    </a:cubicBezTo>
                    <a:cubicBezTo>
                      <a:pt x="6750" y="2677"/>
                      <a:pt x="6300" y="2308"/>
                      <a:pt x="6300" y="1754"/>
                    </a:cubicBezTo>
                    <a:cubicBezTo>
                      <a:pt x="6300" y="1292"/>
                      <a:pt x="6750" y="831"/>
                      <a:pt x="7650" y="554"/>
                    </a:cubicBezTo>
                    <a:cubicBezTo>
                      <a:pt x="8550" y="185"/>
                      <a:pt x="9450" y="0"/>
                      <a:pt x="10800" y="0"/>
                    </a:cubicBezTo>
                    <a:cubicBezTo>
                      <a:pt x="11925" y="0"/>
                      <a:pt x="13050" y="185"/>
                      <a:pt x="13950" y="554"/>
                    </a:cubicBezTo>
                    <a:cubicBezTo>
                      <a:pt x="14850" y="831"/>
                      <a:pt x="15075" y="1292"/>
                      <a:pt x="15075" y="1754"/>
                    </a:cubicBezTo>
                    <a:close/>
                    <a:moveTo>
                      <a:pt x="21600" y="12369"/>
                    </a:moveTo>
                    <a:cubicBezTo>
                      <a:pt x="21600" y="12923"/>
                      <a:pt x="20925" y="13200"/>
                      <a:pt x="19575" y="13200"/>
                    </a:cubicBezTo>
                    <a:cubicBezTo>
                      <a:pt x="18225" y="13200"/>
                      <a:pt x="17550" y="12923"/>
                      <a:pt x="17550" y="12369"/>
                    </a:cubicBezTo>
                    <a:cubicBezTo>
                      <a:pt x="17550" y="6369"/>
                      <a:pt x="17550" y="6369"/>
                      <a:pt x="17550" y="6369"/>
                    </a:cubicBezTo>
                    <a:cubicBezTo>
                      <a:pt x="16425" y="6369"/>
                      <a:pt x="16425" y="6369"/>
                      <a:pt x="16425" y="6369"/>
                    </a:cubicBezTo>
                    <a:cubicBezTo>
                      <a:pt x="16425" y="20677"/>
                      <a:pt x="16425" y="20677"/>
                      <a:pt x="16425" y="20677"/>
                    </a:cubicBezTo>
                    <a:cubicBezTo>
                      <a:pt x="16425" y="21323"/>
                      <a:pt x="15525" y="21600"/>
                      <a:pt x="13950" y="21600"/>
                    </a:cubicBezTo>
                    <a:cubicBezTo>
                      <a:pt x="12150" y="21600"/>
                      <a:pt x="11475" y="21323"/>
                      <a:pt x="11475" y="20677"/>
                    </a:cubicBezTo>
                    <a:cubicBezTo>
                      <a:pt x="11475" y="12277"/>
                      <a:pt x="11475" y="12277"/>
                      <a:pt x="11475" y="12277"/>
                    </a:cubicBezTo>
                    <a:cubicBezTo>
                      <a:pt x="10125" y="12277"/>
                      <a:pt x="10125" y="12277"/>
                      <a:pt x="10125" y="12277"/>
                    </a:cubicBezTo>
                    <a:cubicBezTo>
                      <a:pt x="10125" y="20677"/>
                      <a:pt x="10125" y="20677"/>
                      <a:pt x="10125" y="20677"/>
                    </a:cubicBezTo>
                    <a:cubicBezTo>
                      <a:pt x="10125" y="21323"/>
                      <a:pt x="9225" y="21600"/>
                      <a:pt x="7650" y="21600"/>
                    </a:cubicBezTo>
                    <a:cubicBezTo>
                      <a:pt x="5850" y="21600"/>
                      <a:pt x="5175" y="21323"/>
                      <a:pt x="5175" y="20677"/>
                    </a:cubicBezTo>
                    <a:cubicBezTo>
                      <a:pt x="5175" y="6369"/>
                      <a:pt x="5175" y="6369"/>
                      <a:pt x="5175" y="6369"/>
                    </a:cubicBezTo>
                    <a:cubicBezTo>
                      <a:pt x="4050" y="6369"/>
                      <a:pt x="4050" y="6369"/>
                      <a:pt x="4050" y="6369"/>
                    </a:cubicBezTo>
                    <a:cubicBezTo>
                      <a:pt x="4050" y="12369"/>
                      <a:pt x="4050" y="12369"/>
                      <a:pt x="4050" y="12369"/>
                    </a:cubicBezTo>
                    <a:cubicBezTo>
                      <a:pt x="4050" y="12923"/>
                      <a:pt x="3375" y="13200"/>
                      <a:pt x="2025" y="13200"/>
                    </a:cubicBezTo>
                    <a:cubicBezTo>
                      <a:pt x="675" y="13200"/>
                      <a:pt x="0" y="12923"/>
                      <a:pt x="0" y="12369"/>
                    </a:cubicBezTo>
                    <a:cubicBezTo>
                      <a:pt x="0" y="5538"/>
                      <a:pt x="0" y="5538"/>
                      <a:pt x="0" y="5538"/>
                    </a:cubicBezTo>
                    <a:cubicBezTo>
                      <a:pt x="0" y="4431"/>
                      <a:pt x="1800" y="3877"/>
                      <a:pt x="5625" y="3877"/>
                    </a:cubicBezTo>
                    <a:cubicBezTo>
                      <a:pt x="15975" y="3877"/>
                      <a:pt x="15975" y="3877"/>
                      <a:pt x="15975" y="3877"/>
                    </a:cubicBezTo>
                    <a:cubicBezTo>
                      <a:pt x="19575" y="3877"/>
                      <a:pt x="21600" y="4431"/>
                      <a:pt x="21600" y="5538"/>
                    </a:cubicBezTo>
                    <a:lnTo>
                      <a:pt x="21600" y="12369"/>
                    </a:lnTo>
                    <a:close/>
                    <a:moveTo>
                      <a:pt x="21600" y="1236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895105" y="3285234"/>
            <a:ext cx="10428447" cy="632830"/>
          </a:xfrm>
          <a:prstGeom prst="rect">
            <a:avLst/>
          </a:prstGeom>
          <a:solidFill>
            <a:srgbClr val="FB8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鹏淘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基础设施与运营方法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177523" y="2552472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550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需要的对接与开发工作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96417" y="2540644"/>
            <a:ext cx="4630057" cy="731520"/>
            <a:chOff x="7458479" y="3397670"/>
            <a:chExt cx="4630057" cy="731520"/>
          </a:xfrm>
        </p:grpSpPr>
        <p:sp>
          <p:nvSpPr>
            <p:cNvPr id="15" name="TextBox 22"/>
            <p:cNvSpPr txBox="1"/>
            <p:nvPr/>
          </p:nvSpPr>
          <p:spPr>
            <a:xfrm>
              <a:off x="8383806" y="3532597"/>
              <a:ext cx="370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结算体系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Oval 23"/>
            <p:cNvSpPr/>
            <p:nvPr/>
          </p:nvSpPr>
          <p:spPr>
            <a:xfrm>
              <a:off x="7458479" y="3397670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839" y="3628502"/>
              <a:ext cx="304800" cy="304800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1069191" y="6493236"/>
            <a:ext cx="4647249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深入合作伙伴，完成与各个城市通卡公司的对接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41234" y="1271139"/>
            <a:ext cx="0" cy="52707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09777" y="6482353"/>
            <a:ext cx="3439487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10368" y="3538951"/>
            <a:ext cx="4630057" cy="731520"/>
            <a:chOff x="6896417" y="3528700"/>
            <a:chExt cx="4630057" cy="731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96417" y="3528700"/>
              <a:ext cx="4630057" cy="731520"/>
              <a:chOff x="7458479" y="3397670"/>
              <a:chExt cx="4630057" cy="731520"/>
            </a:xfrm>
          </p:grpSpPr>
          <p:sp>
            <p:nvSpPr>
              <p:cNvPr id="21" name="TextBox 22"/>
              <p:cNvSpPr txBox="1"/>
              <p:nvPr/>
            </p:nvSpPr>
            <p:spPr>
              <a:xfrm>
                <a:off x="8383806" y="3532597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运营支持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Oval 23"/>
              <p:cNvSpPr/>
              <p:nvPr/>
            </p:nvSpPr>
            <p:spPr>
              <a:xfrm>
                <a:off x="7458479" y="3397670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25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3576" y="3668090"/>
              <a:ext cx="457202" cy="45720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197403" y="699376"/>
            <a:ext cx="4630471" cy="5679149"/>
            <a:chOff x="998059" y="744815"/>
            <a:chExt cx="4630471" cy="5679149"/>
          </a:xfrm>
        </p:grpSpPr>
        <p:grpSp>
          <p:nvGrpSpPr>
            <p:cNvPr id="38" name="组合 37"/>
            <p:cNvGrpSpPr/>
            <p:nvPr/>
          </p:nvGrpSpPr>
          <p:grpSpPr>
            <a:xfrm>
              <a:off x="998473" y="4754328"/>
              <a:ext cx="4630057" cy="731520"/>
              <a:chOff x="965400" y="4022988"/>
              <a:chExt cx="4630057" cy="731520"/>
            </a:xfrm>
          </p:grpSpPr>
          <p:sp>
            <p:nvSpPr>
              <p:cNvPr id="39" name="Oval 17"/>
              <p:cNvSpPr/>
              <p:nvPr/>
            </p:nvSpPr>
            <p:spPr>
              <a:xfrm>
                <a:off x="965400" y="4022988"/>
                <a:ext cx="731520" cy="731520"/>
              </a:xfrm>
              <a:prstGeom prst="ellipse">
                <a:avLst/>
              </a:prstGeom>
              <a:solidFill>
                <a:srgbClr val="45B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822" y="4190550"/>
                <a:ext cx="373848" cy="373848"/>
              </a:xfrm>
              <a:prstGeom prst="rect">
                <a:avLst/>
              </a:prstGeom>
            </p:spPr>
          </p:pic>
          <p:sp>
            <p:nvSpPr>
              <p:cNvPr id="41" name="TextBox 19"/>
              <p:cNvSpPr txBox="1"/>
              <p:nvPr/>
            </p:nvSpPr>
            <p:spPr>
              <a:xfrm>
                <a:off x="1890727" y="4160853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各类内容嵌入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98059" y="5692444"/>
              <a:ext cx="4630471" cy="731520"/>
              <a:chOff x="964986" y="5011564"/>
              <a:chExt cx="4630471" cy="731520"/>
            </a:xfrm>
          </p:grpSpPr>
          <p:sp>
            <p:nvSpPr>
              <p:cNvPr id="43" name="Oval 13"/>
              <p:cNvSpPr/>
              <p:nvPr/>
            </p:nvSpPr>
            <p:spPr>
              <a:xfrm>
                <a:off x="964986" y="5011564"/>
                <a:ext cx="731520" cy="731520"/>
              </a:xfrm>
              <a:prstGeom prst="ellipse">
                <a:avLst/>
              </a:prstGeom>
              <a:solidFill>
                <a:srgbClr val="FB8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4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822" y="5206382"/>
                <a:ext cx="329813" cy="329813"/>
              </a:xfrm>
              <a:prstGeom prst="rect">
                <a:avLst/>
              </a:prstGeom>
            </p:spPr>
          </p:pic>
          <p:sp>
            <p:nvSpPr>
              <p:cNvPr id="45" name="TextBox 19"/>
              <p:cNvSpPr txBox="1"/>
              <p:nvPr/>
            </p:nvSpPr>
            <p:spPr>
              <a:xfrm>
                <a:off x="1890727" y="5140456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运营管理平台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98473" y="744815"/>
              <a:ext cx="4630057" cy="3702355"/>
              <a:chOff x="965400" y="561763"/>
              <a:chExt cx="4630057" cy="3702355"/>
            </a:xfrm>
          </p:grpSpPr>
          <p:sp>
            <p:nvSpPr>
              <p:cNvPr id="47" name="TextBox 12"/>
              <p:cNvSpPr txBox="1"/>
              <p:nvPr/>
            </p:nvSpPr>
            <p:spPr>
              <a:xfrm>
                <a:off x="1890727" y="1690892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持卡人的用户体系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" name="Oval 13"/>
              <p:cNvSpPr/>
              <p:nvPr/>
            </p:nvSpPr>
            <p:spPr>
              <a:xfrm>
                <a:off x="965400" y="1555965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9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571" y="176932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0" name="TextBox 16"/>
              <p:cNvSpPr txBox="1"/>
              <p:nvPr/>
            </p:nvSpPr>
            <p:spPr>
              <a:xfrm>
                <a:off x="1890727" y="2678949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二维码生成与管理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Oval 17"/>
              <p:cNvSpPr/>
              <p:nvPr/>
            </p:nvSpPr>
            <p:spPr>
              <a:xfrm>
                <a:off x="965400" y="2544022"/>
                <a:ext cx="731520" cy="7315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TextBox 19"/>
              <p:cNvSpPr txBox="1"/>
              <p:nvPr/>
            </p:nvSpPr>
            <p:spPr>
              <a:xfrm>
                <a:off x="1890727" y="3667525"/>
                <a:ext cx="3704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支付通道构建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Oval 20"/>
              <p:cNvSpPr/>
              <p:nvPr/>
            </p:nvSpPr>
            <p:spPr>
              <a:xfrm>
                <a:off x="965400" y="3532598"/>
                <a:ext cx="731520" cy="7315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54" name="Picture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571" y="2757382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55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8760" y="3745958"/>
                <a:ext cx="304800" cy="304800"/>
              </a:xfrm>
              <a:prstGeom prst="rect">
                <a:avLst/>
              </a:prstGeom>
            </p:spPr>
          </p:pic>
          <p:grpSp>
            <p:nvGrpSpPr>
              <p:cNvPr id="56" name="组合 55"/>
              <p:cNvGrpSpPr/>
              <p:nvPr/>
            </p:nvGrpSpPr>
            <p:grpSpPr>
              <a:xfrm>
                <a:off x="965400" y="561763"/>
                <a:ext cx="4193829" cy="731520"/>
                <a:chOff x="965400" y="561763"/>
                <a:chExt cx="4193829" cy="731520"/>
              </a:xfrm>
            </p:grpSpPr>
            <p:sp>
              <p:nvSpPr>
                <p:cNvPr id="57" name="Oval 23"/>
                <p:cNvSpPr/>
                <p:nvPr/>
              </p:nvSpPr>
              <p:spPr>
                <a:xfrm>
                  <a:off x="965400" y="561763"/>
                  <a:ext cx="731520" cy="731520"/>
                </a:xfrm>
                <a:prstGeom prst="ellipse">
                  <a:avLst/>
                </a:prstGeom>
                <a:solidFill>
                  <a:srgbClr val="D440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pic>
              <p:nvPicPr>
                <p:cNvPr id="58" name="Picture 2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2292" y="731379"/>
                  <a:ext cx="433670" cy="433670"/>
                </a:xfrm>
                <a:prstGeom prst="rect">
                  <a:avLst/>
                </a:prstGeom>
              </p:spPr>
            </p:pic>
            <p:sp>
              <p:nvSpPr>
                <p:cNvPr id="59" name="TextBox 12"/>
                <p:cNvSpPr txBox="1"/>
                <p:nvPr/>
              </p:nvSpPr>
              <p:spPr>
                <a:xfrm>
                  <a:off x="1890727" y="718048"/>
                  <a:ext cx="32685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2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机具</a:t>
                  </a:r>
                  <a:endParaRPr 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sp>
        <p:nvSpPr>
          <p:cNvPr id="14" name="文本框 13"/>
          <p:cNvSpPr txBox="1"/>
          <p:nvPr/>
        </p:nvSpPr>
        <p:spPr>
          <a:xfrm>
            <a:off x="6657825" y="1166058"/>
            <a:ext cx="4655890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在多个城市，无需一家家对接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只需要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对接一次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即可覆盖多城</a:t>
            </a:r>
          </a:p>
        </p:txBody>
      </p:sp>
    </p:spTree>
    <p:extLst>
      <p:ext uri="{BB962C8B-B14F-4D97-AF65-F5344CB8AC3E}">
        <p14:creationId xmlns:p14="http://schemas.microsoft.com/office/powerpoint/2010/main" val="5629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诉求对症下药的模式</a:t>
            </a:r>
          </a:p>
        </p:txBody>
      </p:sp>
      <p:cxnSp>
        <p:nvCxnSpPr>
          <p:cNvPr id="16" name="Conector recto 46"/>
          <p:cNvCxnSpPr>
            <a:stCxn id="4" idx="3"/>
            <a:endCxn id="5" idx="1"/>
          </p:cNvCxnSpPr>
          <p:nvPr/>
        </p:nvCxnSpPr>
        <p:spPr>
          <a:xfrm flipV="1">
            <a:off x="2645150" y="2118278"/>
            <a:ext cx="698511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9"/>
          <p:cNvCxnSpPr>
            <a:stCxn id="5" idx="2"/>
          </p:cNvCxnSpPr>
          <p:nvPr/>
        </p:nvCxnSpPr>
        <p:spPr>
          <a:xfrm flipH="1">
            <a:off x="3924425" y="2493720"/>
            <a:ext cx="9730" cy="22528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2506558" y="1904544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1903737" y="2601329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183400" y="2723600"/>
            <a:ext cx="1510519" cy="935909"/>
            <a:chOff x="4307457" y="1075097"/>
            <a:chExt cx="1510519" cy="935909"/>
          </a:xfrm>
        </p:grpSpPr>
        <p:sp>
          <p:nvSpPr>
            <p:cNvPr id="92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3" name="Text Placeholder 5"/>
            <p:cNvSpPr txBox="1">
              <a:spLocks/>
            </p:cNvSpPr>
            <p:nvPr/>
          </p:nvSpPr>
          <p:spPr>
            <a:xfrm>
              <a:off x="4560631" y="1449927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需要用户？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85902" y="2812630"/>
            <a:ext cx="1180988" cy="750884"/>
            <a:chOff x="7141484" y="1167609"/>
            <a:chExt cx="1180988" cy="750884"/>
          </a:xfrm>
        </p:grpSpPr>
        <p:sp>
          <p:nvSpPr>
            <p:cNvPr id="9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6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用户双方共享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21136" y="3793783"/>
            <a:ext cx="1510519" cy="935909"/>
            <a:chOff x="4307457" y="1075097"/>
            <a:chExt cx="1510519" cy="935909"/>
          </a:xfrm>
        </p:grpSpPr>
        <p:sp>
          <p:nvSpPr>
            <p:cNvPr id="98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9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需要运营生态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556862" y="3882813"/>
            <a:ext cx="1180988" cy="750884"/>
            <a:chOff x="7141484" y="1167609"/>
            <a:chExt cx="1180988" cy="750884"/>
          </a:xfrm>
        </p:grpSpPr>
        <p:sp>
          <p:nvSpPr>
            <p:cNvPr id="101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2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巨头输出内容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392096" y="4905361"/>
            <a:ext cx="1510519" cy="935909"/>
            <a:chOff x="4307457" y="1075097"/>
            <a:chExt cx="1510519" cy="935909"/>
          </a:xfrm>
        </p:grpSpPr>
        <p:sp>
          <p:nvSpPr>
            <p:cNvPr id="10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5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更大野心？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872510" y="4994391"/>
            <a:ext cx="1180988" cy="750884"/>
            <a:chOff x="7141484" y="1167609"/>
            <a:chExt cx="1180988" cy="750884"/>
          </a:xfrm>
        </p:grpSpPr>
        <p:sp>
          <p:nvSpPr>
            <p:cNvPr id="107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8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Conector recto 46"/>
          <p:cNvCxnSpPr>
            <a:stCxn id="92" idx="3"/>
            <a:endCxn id="95" idx="1"/>
          </p:cNvCxnSpPr>
          <p:nvPr/>
        </p:nvCxnSpPr>
        <p:spPr>
          <a:xfrm flipV="1">
            <a:off x="4693919" y="3188072"/>
            <a:ext cx="791983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49"/>
          <p:cNvCxnSpPr/>
          <p:nvPr/>
        </p:nvCxnSpPr>
        <p:spPr>
          <a:xfrm>
            <a:off x="6076394" y="3563514"/>
            <a:ext cx="0" cy="230269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46"/>
          <p:cNvCxnSpPr>
            <a:stCxn id="98" idx="3"/>
            <a:endCxn id="101" idx="1"/>
          </p:cNvCxnSpPr>
          <p:nvPr/>
        </p:nvCxnSpPr>
        <p:spPr>
          <a:xfrm flipV="1">
            <a:off x="6831655" y="4258255"/>
            <a:ext cx="725207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49"/>
          <p:cNvCxnSpPr>
            <a:stCxn id="101" idx="2"/>
            <a:endCxn id="104" idx="0"/>
          </p:cNvCxnSpPr>
          <p:nvPr/>
        </p:nvCxnSpPr>
        <p:spPr>
          <a:xfrm>
            <a:off x="8147356" y="4633697"/>
            <a:ext cx="0" cy="271664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46"/>
          <p:cNvCxnSpPr>
            <a:stCxn id="104" idx="3"/>
            <a:endCxn id="107" idx="1"/>
          </p:cNvCxnSpPr>
          <p:nvPr/>
        </p:nvCxnSpPr>
        <p:spPr>
          <a:xfrm flipV="1">
            <a:off x="8902615" y="5369833"/>
            <a:ext cx="969895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301238" y="2812630"/>
            <a:ext cx="1180988" cy="750884"/>
            <a:chOff x="8985770" y="5939143"/>
            <a:chExt cx="1180988" cy="750884"/>
          </a:xfrm>
        </p:grpSpPr>
        <p:sp>
          <p:nvSpPr>
            <p:cNvPr id="13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36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什么都不用管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Conector recto 49"/>
          <p:cNvCxnSpPr>
            <a:stCxn id="4" idx="2"/>
            <a:endCxn id="135" idx="0"/>
          </p:cNvCxnSpPr>
          <p:nvPr/>
        </p:nvCxnSpPr>
        <p:spPr>
          <a:xfrm>
            <a:off x="1889891" y="2589715"/>
            <a:ext cx="1841" cy="222915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3343660" y="3882813"/>
            <a:ext cx="1180988" cy="750884"/>
            <a:chOff x="8985770" y="5939143"/>
            <a:chExt cx="1180988" cy="750884"/>
          </a:xfrm>
        </p:grpSpPr>
        <p:sp>
          <p:nvSpPr>
            <p:cNvPr id="142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43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用户无需共享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 Placeholder 5"/>
          <p:cNvSpPr txBox="1">
            <a:spLocks/>
          </p:cNvSpPr>
          <p:nvPr/>
        </p:nvSpPr>
        <p:spPr>
          <a:xfrm>
            <a:off x="3936559" y="3698304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45" name="Conector recto 49"/>
          <p:cNvCxnSpPr>
            <a:stCxn id="92" idx="2"/>
            <a:endCxn id="142" idx="0"/>
          </p:cNvCxnSpPr>
          <p:nvPr/>
        </p:nvCxnSpPr>
        <p:spPr>
          <a:xfrm flipH="1">
            <a:off x="3934154" y="3659509"/>
            <a:ext cx="4506" cy="223304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5485902" y="4999363"/>
            <a:ext cx="1180988" cy="750884"/>
            <a:chOff x="8985770" y="5939143"/>
            <a:chExt cx="1180988" cy="750884"/>
          </a:xfrm>
        </p:grpSpPr>
        <p:sp>
          <p:nvSpPr>
            <p:cNvPr id="149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50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生态在巨头的体系内运营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 Placeholder 5"/>
          <p:cNvSpPr txBox="1">
            <a:spLocks/>
          </p:cNvSpPr>
          <p:nvPr/>
        </p:nvSpPr>
        <p:spPr>
          <a:xfrm>
            <a:off x="6078799" y="4809882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52" name="Conector recto 49"/>
          <p:cNvCxnSpPr>
            <a:stCxn id="98" idx="2"/>
            <a:endCxn id="149" idx="0"/>
          </p:cNvCxnSpPr>
          <p:nvPr/>
        </p:nvCxnSpPr>
        <p:spPr>
          <a:xfrm>
            <a:off x="6076396" y="4729692"/>
            <a:ext cx="0" cy="269671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1298041" y="6023716"/>
            <a:ext cx="1180988" cy="750884"/>
            <a:chOff x="8985770" y="5939143"/>
            <a:chExt cx="1180988" cy="750884"/>
          </a:xfrm>
        </p:grpSpPr>
        <p:sp>
          <p:nvSpPr>
            <p:cNvPr id="156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45BE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57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出行场景覆盖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直接箭头连接符 159"/>
          <p:cNvCxnSpPr>
            <a:stCxn id="135" idx="2"/>
            <a:endCxn id="156" idx="0"/>
          </p:cNvCxnSpPr>
          <p:nvPr/>
        </p:nvCxnSpPr>
        <p:spPr>
          <a:xfrm flipH="1">
            <a:off x="1888535" y="3563514"/>
            <a:ext cx="3197" cy="2460202"/>
          </a:xfrm>
          <a:prstGeom prst="straightConnector1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连接符: 肘形 162"/>
          <p:cNvCxnSpPr>
            <a:stCxn id="142" idx="2"/>
            <a:endCxn id="156" idx="3"/>
          </p:cNvCxnSpPr>
          <p:nvPr/>
        </p:nvCxnSpPr>
        <p:spPr>
          <a:xfrm rot="5400000">
            <a:off x="2323862" y="4788865"/>
            <a:ext cx="1765461" cy="1455125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连接符: 肘形 164"/>
          <p:cNvCxnSpPr>
            <a:stCxn id="149" idx="2"/>
            <a:endCxn id="156" idx="3"/>
          </p:cNvCxnSpPr>
          <p:nvPr/>
        </p:nvCxnSpPr>
        <p:spPr>
          <a:xfrm rot="5400000">
            <a:off x="3953258" y="4276019"/>
            <a:ext cx="648911" cy="3597367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连接符: 肘形 166"/>
          <p:cNvCxnSpPr>
            <a:stCxn id="104" idx="2"/>
            <a:endCxn id="156" idx="3"/>
          </p:cNvCxnSpPr>
          <p:nvPr/>
        </p:nvCxnSpPr>
        <p:spPr>
          <a:xfrm rot="5400000">
            <a:off x="5034249" y="3286051"/>
            <a:ext cx="557888" cy="5668327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 Placeholder 5"/>
          <p:cNvSpPr txBox="1">
            <a:spLocks/>
          </p:cNvSpPr>
          <p:nvPr/>
        </p:nvSpPr>
        <p:spPr>
          <a:xfrm>
            <a:off x="8147354" y="6059604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0" name="Text Placeholder 5"/>
          <p:cNvSpPr txBox="1">
            <a:spLocks/>
          </p:cNvSpPr>
          <p:nvPr/>
        </p:nvSpPr>
        <p:spPr>
          <a:xfrm>
            <a:off x="4564192" y="2971950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1" name="Text Placeholder 5"/>
          <p:cNvSpPr txBox="1">
            <a:spLocks/>
          </p:cNvSpPr>
          <p:nvPr/>
        </p:nvSpPr>
        <p:spPr>
          <a:xfrm>
            <a:off x="6647426" y="4064835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2" name="Text Placeholder 5"/>
          <p:cNvSpPr txBox="1">
            <a:spLocks/>
          </p:cNvSpPr>
          <p:nvPr/>
        </p:nvSpPr>
        <p:spPr>
          <a:xfrm>
            <a:off x="8863270" y="5155871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64192" y="1856668"/>
            <a:ext cx="2137736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金融服务收益分成</a:t>
            </a:r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推广服务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725534" y="2895122"/>
            <a:ext cx="2137736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开放平台</a:t>
            </a:r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双方共享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863270" y="3972051"/>
            <a:ext cx="1402520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内容借助伙伴</a:t>
            </a:r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推广下沉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1067577" y="5214534"/>
            <a:ext cx="140252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共赢</a:t>
            </a:r>
            <a:endParaRPr lang="en-US" altLang="zh-CN" sz="1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5253037" y="2144738"/>
            <a:ext cx="6938963" cy="4130675"/>
            <a:chOff x="1076" y="1204"/>
            <a:chExt cx="4371" cy="2602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31" y="1204"/>
              <a:ext cx="2416" cy="614"/>
            </a:xfrm>
            <a:custGeom>
              <a:avLst/>
              <a:gdLst>
                <a:gd name="T0" fmla="*/ 0 w 2416"/>
                <a:gd name="T1" fmla="*/ 86 h 614"/>
                <a:gd name="T2" fmla="*/ 0 w 2416"/>
                <a:gd name="T3" fmla="*/ 281 h 614"/>
                <a:gd name="T4" fmla="*/ 1687 w 2416"/>
                <a:gd name="T5" fmla="*/ 614 h 614"/>
                <a:gd name="T6" fmla="*/ 2416 w 2416"/>
                <a:gd name="T7" fmla="*/ 369 h 614"/>
                <a:gd name="T8" fmla="*/ 2416 w 2416"/>
                <a:gd name="T9" fmla="*/ 148 h 614"/>
                <a:gd name="T10" fmla="*/ 830 w 2416"/>
                <a:gd name="T11" fmla="*/ 0 h 614"/>
                <a:gd name="T12" fmla="*/ 0 w 2416"/>
                <a:gd name="T13" fmla="*/ 8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6" h="614">
                  <a:moveTo>
                    <a:pt x="0" y="86"/>
                  </a:moveTo>
                  <a:lnTo>
                    <a:pt x="0" y="281"/>
                  </a:lnTo>
                  <a:lnTo>
                    <a:pt x="1687" y="614"/>
                  </a:lnTo>
                  <a:lnTo>
                    <a:pt x="2416" y="369"/>
                  </a:lnTo>
                  <a:lnTo>
                    <a:pt x="2416" y="148"/>
                  </a:lnTo>
                  <a:lnTo>
                    <a:pt x="83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076" y="2095"/>
              <a:ext cx="2100" cy="1711"/>
            </a:xfrm>
            <a:custGeom>
              <a:avLst/>
              <a:gdLst>
                <a:gd name="T0" fmla="*/ 0 w 2100"/>
                <a:gd name="T1" fmla="*/ 124 h 1711"/>
                <a:gd name="T2" fmla="*/ 0 w 2100"/>
                <a:gd name="T3" fmla="*/ 318 h 1711"/>
                <a:gd name="T4" fmla="*/ 1274 w 2100"/>
                <a:gd name="T5" fmla="*/ 1711 h 1711"/>
                <a:gd name="T6" fmla="*/ 2100 w 2100"/>
                <a:gd name="T7" fmla="*/ 1249 h 1711"/>
                <a:gd name="T8" fmla="*/ 2100 w 2100"/>
                <a:gd name="T9" fmla="*/ 942 h 1711"/>
                <a:gd name="T10" fmla="*/ 576 w 2100"/>
                <a:gd name="T11" fmla="*/ 0 h 1711"/>
                <a:gd name="T12" fmla="*/ 0 w 2100"/>
                <a:gd name="T13" fmla="*/ 124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711">
                  <a:moveTo>
                    <a:pt x="0" y="124"/>
                  </a:moveTo>
                  <a:lnTo>
                    <a:pt x="0" y="318"/>
                  </a:lnTo>
                  <a:lnTo>
                    <a:pt x="1274" y="1711"/>
                  </a:lnTo>
                  <a:lnTo>
                    <a:pt x="2100" y="1249"/>
                  </a:lnTo>
                  <a:lnTo>
                    <a:pt x="2100" y="942"/>
                  </a:lnTo>
                  <a:lnTo>
                    <a:pt x="576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652" y="1786"/>
              <a:ext cx="2299" cy="1251"/>
            </a:xfrm>
            <a:custGeom>
              <a:avLst/>
              <a:gdLst>
                <a:gd name="T0" fmla="*/ 0 w 2299"/>
                <a:gd name="T1" fmla="*/ 114 h 1251"/>
                <a:gd name="T2" fmla="*/ 0 w 2299"/>
                <a:gd name="T3" fmla="*/ 309 h 1251"/>
                <a:gd name="T4" fmla="*/ 1524 w 2299"/>
                <a:gd name="T5" fmla="*/ 1251 h 1251"/>
                <a:gd name="T6" fmla="*/ 2299 w 2299"/>
                <a:gd name="T7" fmla="*/ 871 h 1251"/>
                <a:gd name="T8" fmla="*/ 2299 w 2299"/>
                <a:gd name="T9" fmla="*/ 607 h 1251"/>
                <a:gd name="T10" fmla="*/ 638 w 2299"/>
                <a:gd name="T11" fmla="*/ 0 h 1251"/>
                <a:gd name="T12" fmla="*/ 0 w 2299"/>
                <a:gd name="T13" fmla="*/ 11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1251">
                  <a:moveTo>
                    <a:pt x="0" y="114"/>
                  </a:moveTo>
                  <a:lnTo>
                    <a:pt x="0" y="309"/>
                  </a:lnTo>
                  <a:lnTo>
                    <a:pt x="1524" y="1251"/>
                  </a:lnTo>
                  <a:lnTo>
                    <a:pt x="2299" y="871"/>
                  </a:lnTo>
                  <a:lnTo>
                    <a:pt x="2299" y="607"/>
                  </a:lnTo>
                  <a:lnTo>
                    <a:pt x="638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290" y="1485"/>
              <a:ext cx="2428" cy="908"/>
            </a:xfrm>
            <a:custGeom>
              <a:avLst/>
              <a:gdLst>
                <a:gd name="T0" fmla="*/ 0 w 2428"/>
                <a:gd name="T1" fmla="*/ 107 h 908"/>
                <a:gd name="T2" fmla="*/ 0 w 2428"/>
                <a:gd name="T3" fmla="*/ 301 h 908"/>
                <a:gd name="T4" fmla="*/ 1661 w 2428"/>
                <a:gd name="T5" fmla="*/ 908 h 908"/>
                <a:gd name="T6" fmla="*/ 2428 w 2428"/>
                <a:gd name="T7" fmla="*/ 584 h 908"/>
                <a:gd name="T8" fmla="*/ 2428 w 2428"/>
                <a:gd name="T9" fmla="*/ 333 h 908"/>
                <a:gd name="T10" fmla="*/ 741 w 2428"/>
                <a:gd name="T11" fmla="*/ 0 h 908"/>
                <a:gd name="T12" fmla="*/ 0 w 2428"/>
                <a:gd name="T13" fmla="*/ 1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8" h="908">
                  <a:moveTo>
                    <a:pt x="0" y="107"/>
                  </a:moveTo>
                  <a:lnTo>
                    <a:pt x="0" y="301"/>
                  </a:lnTo>
                  <a:lnTo>
                    <a:pt x="1661" y="908"/>
                  </a:lnTo>
                  <a:lnTo>
                    <a:pt x="2428" y="584"/>
                  </a:lnTo>
                  <a:lnTo>
                    <a:pt x="2428" y="333"/>
                  </a:lnTo>
                  <a:lnTo>
                    <a:pt x="741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36A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8AB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不同城市、不同层次、对症下药</a:t>
            </a:r>
          </a:p>
        </p:txBody>
      </p:sp>
      <p:sp>
        <p:nvSpPr>
          <p:cNvPr id="17" name="Freeform 25"/>
          <p:cNvSpPr>
            <a:spLocks noEditPoints="1"/>
          </p:cNvSpPr>
          <p:nvPr/>
        </p:nvSpPr>
        <p:spPr bwMode="auto">
          <a:xfrm rot="898892">
            <a:off x="6732337" y="1623433"/>
            <a:ext cx="2072187" cy="1967967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1094061" y="24903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具备行业内的示范效应，无论在帮助通卡公司收入、运营等方面，均有建树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1094062" y="207266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和一个深入伙伴做出标杆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Oval 28"/>
          <p:cNvSpPr/>
          <p:nvPr/>
        </p:nvSpPr>
        <p:spPr>
          <a:xfrm>
            <a:off x="168735" y="207266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2286026"/>
            <a:ext cx="304800" cy="304800"/>
          </a:xfrm>
          <a:prstGeom prst="rect">
            <a:avLst/>
          </a:prstGeom>
        </p:spPr>
      </p:pic>
      <p:sp>
        <p:nvSpPr>
          <p:cNvPr id="22" name="Rectangle 30"/>
          <p:cNvSpPr/>
          <p:nvPr/>
        </p:nvSpPr>
        <p:spPr>
          <a:xfrm>
            <a:off x="1094061" y="3478376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扶持深入合作伙伴，带着行业口碑，带着示范作用，共同拓展其他城市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1094062" y="30607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扶持深入合作伙伴为主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Oval 32"/>
          <p:cNvSpPr/>
          <p:nvPr/>
        </p:nvSpPr>
        <p:spPr>
          <a:xfrm>
            <a:off x="168735" y="306072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Rectangle 33"/>
          <p:cNvSpPr/>
          <p:nvPr/>
        </p:nvSpPr>
        <p:spPr>
          <a:xfrm>
            <a:off x="1094061" y="4466952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除了伙伴之外，自身不断开拓城市资源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34"/>
          <p:cNvSpPr txBox="1"/>
          <p:nvPr/>
        </p:nvSpPr>
        <p:spPr>
          <a:xfrm>
            <a:off x="1094062" y="40492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支付宝自身开拓为辅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Oval 35"/>
          <p:cNvSpPr/>
          <p:nvPr/>
        </p:nvSpPr>
        <p:spPr>
          <a:xfrm>
            <a:off x="168735" y="404929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1094061" y="5452545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每个城市通卡企业诉求不一，根据诉求层次，对症下药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37"/>
          <p:cNvSpPr txBox="1"/>
          <p:nvPr/>
        </p:nvSpPr>
        <p:spPr>
          <a:xfrm>
            <a:off x="1094062" y="50348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根据对方诉求，对症下药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Oval 38"/>
          <p:cNvSpPr/>
          <p:nvPr/>
        </p:nvSpPr>
        <p:spPr>
          <a:xfrm>
            <a:off x="168735" y="50348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3274083"/>
            <a:ext cx="304800" cy="304800"/>
          </a:xfrm>
          <a:prstGeom prst="rect">
            <a:avLst/>
          </a:prstGeom>
        </p:spPr>
      </p:pic>
      <p:pic>
        <p:nvPicPr>
          <p:cNvPr id="32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4262659"/>
            <a:ext cx="304800" cy="304800"/>
          </a:xfrm>
          <a:prstGeom prst="rect">
            <a:avLst/>
          </a:prstGeom>
        </p:spPr>
      </p:pic>
      <p:pic>
        <p:nvPicPr>
          <p:cNvPr id="3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526572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4" grpId="0" animBg="1"/>
      <p:bldP spid="27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rgbClr val="252F3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业务发展路径</a:t>
            </a:r>
          </a:p>
        </p:txBody>
      </p:sp>
      <p:sp>
        <p:nvSpPr>
          <p:cNvPr id="57" name="文本框 56"/>
          <p:cNvSpPr txBox="1"/>
          <p:nvPr/>
        </p:nvSpPr>
        <p:spPr>
          <a:xfrm rot="19047375">
            <a:off x="6443017" y="3799321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8" name="文本框 57"/>
          <p:cNvSpPr txBox="1"/>
          <p:nvPr/>
        </p:nvSpPr>
        <p:spPr>
          <a:xfrm rot="17540387">
            <a:off x="8881273" y="2273016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9" name="文本框 58"/>
          <p:cNvSpPr txBox="1"/>
          <p:nvPr/>
        </p:nvSpPr>
        <p:spPr>
          <a:xfrm rot="18187724">
            <a:off x="7693644" y="3008054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grpSp>
        <p:nvGrpSpPr>
          <p:cNvPr id="60" name="Group 11"/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61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78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2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6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67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0" name="Straight Connector 21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22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2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3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5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6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5" name="Rectangle 36"/>
          <p:cNvSpPr/>
          <p:nvPr/>
        </p:nvSpPr>
        <p:spPr>
          <a:xfrm>
            <a:off x="1773266" y="5171502"/>
            <a:ext cx="1947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建设基础的业务平台</a:t>
            </a:r>
            <a:endParaRPr lang="en-US" altLang="zh-CN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实现与巴士</a:t>
            </a:r>
            <a:r>
              <a:rPr lang="en-US" altLang="zh-CN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地铁的结算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实现卡片的发放与管理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Rectangle 38"/>
          <p:cNvSpPr/>
          <p:nvPr/>
        </p:nvSpPr>
        <p:spPr>
          <a:xfrm>
            <a:off x="3737742" y="4271494"/>
            <a:ext cx="1947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建立用户的概念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将持卡人转变为用户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用户与卡解耦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建设可用运营的体系基础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5707444" y="5171502"/>
            <a:ext cx="1947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构建自身的移动应用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跟进移动应用的趋势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手机空发、手机充值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二维码乘车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7640040" y="4315511"/>
            <a:ext cx="1947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接入更多的生活服务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建设本地化生态服务体系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手机充值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的优惠券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广告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TextBox 37"/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持卡人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TextBox 39"/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TextBox 41"/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移动应用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生态服务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1" name="左大括号 100"/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D440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从持卡人转变为用户，具备可持续运营的基础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815466" y="0"/>
            <a:ext cx="8376534" cy="6858000"/>
            <a:chOff x="3815466" y="0"/>
            <a:chExt cx="8376534" cy="6858000"/>
          </a:xfrm>
        </p:grpSpPr>
        <p:sp>
          <p:nvSpPr>
            <p:cNvPr id="105" name="矩形 104"/>
            <p:cNvSpPr/>
            <p:nvPr/>
          </p:nvSpPr>
          <p:spPr>
            <a:xfrm>
              <a:off x="3815466" y="0"/>
              <a:ext cx="8376534" cy="6858000"/>
            </a:xfrm>
            <a:prstGeom prst="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62236" y="2734063"/>
              <a:ext cx="7388296" cy="113562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大部分通卡公司，停在了第一步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0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收入来源</a:t>
            </a:r>
          </a:p>
        </p:txBody>
      </p:sp>
      <p:grpSp>
        <p:nvGrpSpPr>
          <p:cNvPr id="17" name="Group 11"/>
          <p:cNvGrpSpPr/>
          <p:nvPr/>
        </p:nvGrpSpPr>
        <p:grpSpPr>
          <a:xfrm>
            <a:off x="4006848" y="1086294"/>
            <a:ext cx="3977199" cy="3999810"/>
            <a:chOff x="7928005" y="3333138"/>
            <a:chExt cx="8621530" cy="8670545"/>
          </a:xfrm>
        </p:grpSpPr>
        <p:sp>
          <p:nvSpPr>
            <p:cNvPr id="18" name="Can 12"/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Can 13"/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Can 14"/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Isosceles Triangle 15"/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￥</a:t>
              </a:r>
              <a:endParaRPr 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沉淀资金收益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 rot="18506658">
              <a:off x="7066556" y="6462434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结算费用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 rot="3094180">
              <a:off x="13210499" y="6254375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发卡费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6" name="Group 20"/>
          <p:cNvGrpSpPr/>
          <p:nvPr/>
        </p:nvGrpSpPr>
        <p:grpSpPr>
          <a:xfrm>
            <a:off x="964047" y="1392226"/>
            <a:ext cx="3372892" cy="1323439"/>
            <a:chOff x="523016" y="1566211"/>
            <a:chExt cx="3372892" cy="1323439"/>
          </a:xfrm>
        </p:grpSpPr>
        <p:sp>
          <p:nvSpPr>
            <p:cNvPr id="27" name="Rectangle 21"/>
            <p:cNvSpPr/>
            <p:nvPr/>
          </p:nvSpPr>
          <p:spPr>
            <a:xfrm>
              <a:off x="1000901" y="207472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通卡每发生一笔交易，在结算时，收取一定的手续费。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如每一次公交刷卡，抽取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3%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2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结算费用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8029048" y="1352136"/>
            <a:ext cx="3372891" cy="1323439"/>
            <a:chOff x="523016" y="1566211"/>
            <a:chExt cx="3372891" cy="1323439"/>
          </a:xfrm>
        </p:grpSpPr>
        <p:sp>
          <p:nvSpPr>
            <p:cNvPr id="31" name="Rectangle 33"/>
            <p:cNvSpPr/>
            <p:nvPr/>
          </p:nvSpPr>
          <p:spPr>
            <a:xfrm>
              <a:off x="1000900" y="2080175"/>
              <a:ext cx="28950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每发出一张通卡，收取的费用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如有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7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元的毛利收益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发卡费用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sz="4000" dirty="0">
                  <a:solidFill>
                    <a:schemeClr val="accent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</a:p>
          </p:txBody>
        </p:sp>
      </p:grpSp>
      <p:grpSp>
        <p:nvGrpSpPr>
          <p:cNvPr id="38" name="Group 28"/>
          <p:cNvGrpSpPr/>
          <p:nvPr/>
        </p:nvGrpSpPr>
        <p:grpSpPr>
          <a:xfrm>
            <a:off x="4241279" y="5225568"/>
            <a:ext cx="3372891" cy="1323439"/>
            <a:chOff x="530722" y="4467593"/>
            <a:chExt cx="3372891" cy="1323439"/>
          </a:xfrm>
        </p:grpSpPr>
        <p:sp>
          <p:nvSpPr>
            <p:cNvPr id="49" name="Rectangle 29"/>
            <p:cNvSpPr/>
            <p:nvPr/>
          </p:nvSpPr>
          <p:spPr>
            <a:xfrm>
              <a:off x="993466" y="4984908"/>
              <a:ext cx="28950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用户预付费的沉淀资金收益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如每张活跃的卡不断充值，每年收益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沉淀资金收益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TextBox 31"/>
            <p:cNvSpPr txBox="1"/>
            <p:nvPr/>
          </p:nvSpPr>
          <p:spPr>
            <a:xfrm>
              <a:off x="530722" y="4467593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6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timgsa.baidu.com/timg?image&amp;quality=80&amp;size=b9999_10000&amp;sec=1504861935284&amp;di=9831380b8c963300a1e27659705e4270&amp;imgtype=0&amp;src=http%3A%2F%2Fe.cjn.cn%2Fwhwb%2Fimages%2F2017-01%2F13%2F31%2Fres39_attpic_bri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027690"/>
            <a:ext cx="2607571" cy="26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timgsa.baidu.com/timg?image&amp;quality=80&amp;size=b9999_10000&amp;sec=1504861950814&amp;di=821b290185ffe7b89a6215bc8cde7791&amp;imgtype=0&amp;src=http%3A%2F%2Ffile.youboy.com%2Fd%2F159%2F51%2F44%2F0%2F1183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58" y="4027691"/>
            <a:ext cx="2607571" cy="26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原创设计师QQ598969553      _1"/>
          <p:cNvSpPr/>
          <p:nvPr/>
        </p:nvSpPr>
        <p:spPr>
          <a:xfrm>
            <a:off x="0" y="0"/>
            <a:ext cx="12192000" cy="3395020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57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666999" y="-2666999"/>
            <a:ext cx="6857999" cy="12192000"/>
          </a:xfrm>
          <a:prstGeom prst="triangle">
            <a:avLst>
              <a:gd name="adj" fmla="val 0"/>
            </a:avLst>
          </a:prstGeom>
          <a:solidFill>
            <a:srgbClr val="46556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>
            <a:off x="2674035" y="-2674033"/>
            <a:ext cx="6872067" cy="12192000"/>
          </a:xfrm>
          <a:prstGeom prst="triangle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5350999" y="-1072805"/>
            <a:ext cx="4572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5827249" y="-1072805"/>
            <a:ext cx="4572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6303499" y="-1072805"/>
            <a:ext cx="457200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6779749" y="-1072805"/>
            <a:ext cx="45720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7255999" y="-1072805"/>
            <a:ext cx="45720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原创设计师QQ598969553      _5"/>
          <p:cNvSpPr txBox="1">
            <a:spLocks noChangeArrowheads="1"/>
          </p:cNvSpPr>
          <p:nvPr/>
        </p:nvSpPr>
        <p:spPr bwMode="auto">
          <a:xfrm>
            <a:off x="305973" y="251424"/>
            <a:ext cx="3400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defTabSz="6842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交通部</a:t>
            </a:r>
          </a:p>
        </p:txBody>
      </p:sp>
      <p:sp>
        <p:nvSpPr>
          <p:cNvPr id="23" name="原创设计师QQ598969553      _4"/>
          <p:cNvSpPr txBox="1">
            <a:spLocks/>
          </p:cNvSpPr>
          <p:nvPr/>
        </p:nvSpPr>
        <p:spPr bwMode="auto">
          <a:xfrm>
            <a:off x="360485" y="1797421"/>
            <a:ext cx="3940783" cy="191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中国交通通信信息中心发布了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交通一卡通二维码支付技术要求</a:t>
            </a:r>
            <a:r>
              <a:rPr lang="en-US" altLang="zh-CN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征求意见稿，该技术要求主要就二维码支付系统结构，相关业务流程，密钥安全，信息接口等方面进行了规定。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原创设计师QQ598969553      _6"/>
          <p:cNvSpPr txBox="1">
            <a:spLocks noChangeArrowheads="1"/>
          </p:cNvSpPr>
          <p:nvPr/>
        </p:nvSpPr>
        <p:spPr bwMode="auto">
          <a:xfrm>
            <a:off x="4830564" y="5546301"/>
            <a:ext cx="72466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进击的巨头</a:t>
            </a:r>
          </a:p>
        </p:txBody>
      </p:sp>
      <p:sp>
        <p:nvSpPr>
          <p:cNvPr id="25" name="原创设计师QQ598969553      _4"/>
          <p:cNvSpPr txBox="1">
            <a:spLocks/>
          </p:cNvSpPr>
          <p:nvPr/>
        </p:nvSpPr>
        <p:spPr bwMode="auto">
          <a:xfrm>
            <a:off x="7890146" y="3916321"/>
            <a:ext cx="394078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lvl="0"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kern="0" noProof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巨头抢滩交通出行刚需、小额、高频的场景，入侵通卡公司的“领土”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992406135"/>
              </p:ext>
            </p:extLst>
          </p:nvPr>
        </p:nvGraphicFramePr>
        <p:xfrm>
          <a:off x="3086078" y="1666060"/>
          <a:ext cx="4570656" cy="342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93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s://timgsa.baidu.com/timg?image&amp;quality=80&amp;size=b9999_10000&amp;sec=1504864738793&amp;di=d257e41b256c8a36423178a556bbcf5a&amp;imgtype=0&amp;src=http%3A%2F%2Fimgsrc.baidu.com%2Fimage%2Fc0%253Dshijue1%252C0%252C0%252C294%252C40%2Fsign%3D7cd3b5c7b63eb13550cabff8ce77c2a6%2F32fa828ba61ea8d301c6ed2b9d0a304e251f583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2" b="533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timgsa.baidu.com/timg?image&amp;quality=80&amp;size=b9999_10000&amp;sec=1504863566995&amp;di=4dc832632a54409114a8562e4039e25d&amp;imgtype=0&amp;src=http%3A%2F%2Fimgsrc.baidu.com%2Fimage%2Fc0%253Dshijue1%252C0%252C0%252C294%252C40%2Fsign%3D685981c8a9cc7cd9ee203c9a51684b4a%2F8c1001e93901213f7cf8d4f95ee736d12e2e95c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4" b="63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9398" y="734076"/>
            <a:ext cx="6174889" cy="76944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“被迫”和巨头合作</a:t>
            </a:r>
          </a:p>
        </p:txBody>
      </p:sp>
    </p:spTree>
    <p:extLst>
      <p:ext uri="{BB962C8B-B14F-4D97-AF65-F5344CB8AC3E}">
        <p14:creationId xmlns:p14="http://schemas.microsoft.com/office/powerpoint/2010/main" val="367298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会丧失什么？</a:t>
            </a:r>
          </a:p>
        </p:txBody>
      </p:sp>
      <p:grpSp>
        <p:nvGrpSpPr>
          <p:cNvPr id="27" name="Group 11"/>
          <p:cNvGrpSpPr/>
          <p:nvPr/>
        </p:nvGrpSpPr>
        <p:grpSpPr>
          <a:xfrm>
            <a:off x="1563534" y="1120621"/>
            <a:ext cx="9176443" cy="2760452"/>
            <a:chOff x="2477730" y="3952567"/>
            <a:chExt cx="19435420" cy="5846551"/>
          </a:xfrm>
        </p:grpSpPr>
        <p:grpSp>
          <p:nvGrpSpPr>
            <p:cNvPr id="28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45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4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7" name="Straight Connector 21"/>
            <p:cNvCxnSpPr>
              <a:stCxn id="38" idx="0"/>
            </p:cNvCxnSpPr>
            <p:nvPr/>
          </p:nvCxnSpPr>
          <p:spPr>
            <a:xfrm flipV="1">
              <a:off x="17461300" y="6324398"/>
              <a:ext cx="0" cy="256032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2"/>
            <p:cNvSpPr/>
            <p:nvPr/>
          </p:nvSpPr>
          <p:spPr>
            <a:xfrm>
              <a:off x="17004101" y="8884719"/>
              <a:ext cx="914399" cy="914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0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716029" y="4539786"/>
            <a:ext cx="2352908" cy="129266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收入减少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发卡收入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沉淀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资金收益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657211" y="3351378"/>
            <a:ext cx="2352908" cy="96949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用户流失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持卡人转变为巨头的用户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49502" y="3876035"/>
            <a:ext cx="2352908" cy="161582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无以为继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用户是巨头的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生态也是巨头的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内容也是巨头的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27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合作诉求层次</a:t>
            </a:r>
          </a:p>
        </p:txBody>
      </p:sp>
      <p:cxnSp>
        <p:nvCxnSpPr>
          <p:cNvPr id="16" name="Conector recto 46"/>
          <p:cNvCxnSpPr>
            <a:stCxn id="4" idx="3"/>
            <a:endCxn id="5" idx="1"/>
          </p:cNvCxnSpPr>
          <p:nvPr/>
        </p:nvCxnSpPr>
        <p:spPr>
          <a:xfrm flipV="1">
            <a:off x="2645150" y="2118278"/>
            <a:ext cx="698511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9"/>
          <p:cNvCxnSpPr>
            <a:stCxn id="5" idx="2"/>
          </p:cNvCxnSpPr>
          <p:nvPr/>
        </p:nvCxnSpPr>
        <p:spPr>
          <a:xfrm flipH="1">
            <a:off x="3924425" y="2493720"/>
            <a:ext cx="9730" cy="22528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34631" y="1653806"/>
            <a:ext cx="1510519" cy="935909"/>
            <a:chOff x="4307457" y="1075097"/>
            <a:chExt cx="1510519" cy="935909"/>
          </a:xfrm>
        </p:grpSpPr>
        <p:sp>
          <p:nvSpPr>
            <p:cNvPr id="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需要收入？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43661" y="1742836"/>
            <a:ext cx="1180988" cy="750884"/>
            <a:chOff x="7141484" y="1167609"/>
            <a:chExt cx="1180988" cy="750884"/>
          </a:xfrm>
        </p:grpSpPr>
        <p:sp>
          <p:nvSpPr>
            <p:cNvPr id="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7234397" y="1297665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巨头其他业务反哺供血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2506558" y="1904544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1903737" y="2601329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98041" y="647771"/>
            <a:ext cx="1180988" cy="750884"/>
            <a:chOff x="8985770" y="5939143"/>
            <a:chExt cx="1180988" cy="750884"/>
          </a:xfrm>
        </p:grpSpPr>
        <p:sp>
          <p:nvSpPr>
            <p:cNvPr id="8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5"/>
            <p:cNvSpPr txBox="1">
              <a:spLocks/>
            </p:cNvSpPr>
            <p:nvPr/>
          </p:nvSpPr>
          <p:spPr>
            <a:xfrm>
              <a:off x="9080038" y="6149127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建立合作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Conector recto 49"/>
          <p:cNvCxnSpPr>
            <a:stCxn id="85" idx="2"/>
            <a:endCxn id="4" idx="0"/>
          </p:cNvCxnSpPr>
          <p:nvPr/>
        </p:nvCxnSpPr>
        <p:spPr>
          <a:xfrm>
            <a:off x="1888535" y="1398655"/>
            <a:ext cx="1356" cy="255151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183400" y="2723600"/>
            <a:ext cx="1510519" cy="935909"/>
            <a:chOff x="4307457" y="1075097"/>
            <a:chExt cx="1510519" cy="935909"/>
          </a:xfrm>
        </p:grpSpPr>
        <p:sp>
          <p:nvSpPr>
            <p:cNvPr id="92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3" name="Text Placeholder 5"/>
            <p:cNvSpPr txBox="1">
              <a:spLocks/>
            </p:cNvSpPr>
            <p:nvPr/>
          </p:nvSpPr>
          <p:spPr>
            <a:xfrm>
              <a:off x="4560631" y="1449927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需要用户？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85902" y="2812630"/>
            <a:ext cx="1180988" cy="750884"/>
            <a:chOff x="7141484" y="1167609"/>
            <a:chExt cx="1180988" cy="750884"/>
          </a:xfrm>
        </p:grpSpPr>
        <p:sp>
          <p:nvSpPr>
            <p:cNvPr id="95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6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用户双方共享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21136" y="3793783"/>
            <a:ext cx="1510519" cy="935909"/>
            <a:chOff x="4307457" y="1075097"/>
            <a:chExt cx="1510519" cy="935909"/>
          </a:xfrm>
        </p:grpSpPr>
        <p:sp>
          <p:nvSpPr>
            <p:cNvPr id="98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99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需要运营生态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556862" y="3882813"/>
            <a:ext cx="1180988" cy="750884"/>
            <a:chOff x="7141484" y="1167609"/>
            <a:chExt cx="1180988" cy="750884"/>
          </a:xfrm>
        </p:grpSpPr>
        <p:sp>
          <p:nvSpPr>
            <p:cNvPr id="101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2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巨头输出内容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392096" y="4905361"/>
            <a:ext cx="1510519" cy="935909"/>
            <a:chOff x="4307457" y="1075097"/>
            <a:chExt cx="1510519" cy="935909"/>
          </a:xfrm>
        </p:grpSpPr>
        <p:sp>
          <p:nvSpPr>
            <p:cNvPr id="10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5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更大野心？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872510" y="4994391"/>
            <a:ext cx="1180988" cy="750884"/>
            <a:chOff x="7141484" y="1167609"/>
            <a:chExt cx="1180988" cy="750884"/>
          </a:xfrm>
        </p:grpSpPr>
        <p:sp>
          <p:nvSpPr>
            <p:cNvPr id="107" name="Rectángulo redondeado 32"/>
            <p:cNvSpPr/>
            <p:nvPr/>
          </p:nvSpPr>
          <p:spPr>
            <a:xfrm>
              <a:off x="7141484" y="1167609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08" name="Text Placeholder 5"/>
            <p:cNvSpPr txBox="1">
              <a:spLocks/>
            </p:cNvSpPr>
            <p:nvPr/>
          </p:nvSpPr>
          <p:spPr>
            <a:xfrm>
              <a:off x="7214935" y="1249109"/>
              <a:ext cx="995161" cy="565606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巨头扶持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Conector recto 46"/>
          <p:cNvCxnSpPr>
            <a:stCxn id="92" idx="3"/>
            <a:endCxn id="95" idx="1"/>
          </p:cNvCxnSpPr>
          <p:nvPr/>
        </p:nvCxnSpPr>
        <p:spPr>
          <a:xfrm flipV="1">
            <a:off x="4693919" y="3188072"/>
            <a:ext cx="791983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49"/>
          <p:cNvCxnSpPr/>
          <p:nvPr/>
        </p:nvCxnSpPr>
        <p:spPr>
          <a:xfrm>
            <a:off x="6076394" y="3563514"/>
            <a:ext cx="0" cy="230269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46"/>
          <p:cNvCxnSpPr>
            <a:stCxn id="98" idx="3"/>
            <a:endCxn id="101" idx="1"/>
          </p:cNvCxnSpPr>
          <p:nvPr/>
        </p:nvCxnSpPr>
        <p:spPr>
          <a:xfrm flipV="1">
            <a:off x="6831655" y="4258255"/>
            <a:ext cx="725207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49"/>
          <p:cNvCxnSpPr>
            <a:stCxn id="101" idx="2"/>
            <a:endCxn id="104" idx="0"/>
          </p:cNvCxnSpPr>
          <p:nvPr/>
        </p:nvCxnSpPr>
        <p:spPr>
          <a:xfrm>
            <a:off x="8147356" y="4633697"/>
            <a:ext cx="0" cy="271664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46"/>
          <p:cNvCxnSpPr>
            <a:stCxn id="104" idx="3"/>
            <a:endCxn id="107" idx="1"/>
          </p:cNvCxnSpPr>
          <p:nvPr/>
        </p:nvCxnSpPr>
        <p:spPr>
          <a:xfrm flipV="1">
            <a:off x="8902615" y="5369833"/>
            <a:ext cx="969895" cy="3483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301238" y="2812630"/>
            <a:ext cx="1180988" cy="750884"/>
            <a:chOff x="8985770" y="5939143"/>
            <a:chExt cx="1180988" cy="750884"/>
          </a:xfrm>
        </p:grpSpPr>
        <p:sp>
          <p:nvSpPr>
            <p:cNvPr id="135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36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什么都不用管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Conector recto 49"/>
          <p:cNvCxnSpPr>
            <a:stCxn id="4" idx="2"/>
            <a:endCxn id="135" idx="0"/>
          </p:cNvCxnSpPr>
          <p:nvPr/>
        </p:nvCxnSpPr>
        <p:spPr>
          <a:xfrm>
            <a:off x="1889891" y="2589715"/>
            <a:ext cx="1841" cy="222915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3343660" y="3882813"/>
            <a:ext cx="1180988" cy="750884"/>
            <a:chOff x="8985770" y="5939143"/>
            <a:chExt cx="1180988" cy="750884"/>
          </a:xfrm>
        </p:grpSpPr>
        <p:sp>
          <p:nvSpPr>
            <p:cNvPr id="142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43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用户无需共享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 Placeholder 5"/>
          <p:cNvSpPr txBox="1">
            <a:spLocks/>
          </p:cNvSpPr>
          <p:nvPr/>
        </p:nvSpPr>
        <p:spPr>
          <a:xfrm>
            <a:off x="3936559" y="3698304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45" name="Conector recto 49"/>
          <p:cNvCxnSpPr>
            <a:stCxn id="92" idx="2"/>
            <a:endCxn id="142" idx="0"/>
          </p:cNvCxnSpPr>
          <p:nvPr/>
        </p:nvCxnSpPr>
        <p:spPr>
          <a:xfrm flipH="1">
            <a:off x="3934154" y="3659509"/>
            <a:ext cx="4506" cy="223304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5485902" y="4999363"/>
            <a:ext cx="1180988" cy="750884"/>
            <a:chOff x="8985770" y="5939143"/>
            <a:chExt cx="1180988" cy="750884"/>
          </a:xfrm>
        </p:grpSpPr>
        <p:sp>
          <p:nvSpPr>
            <p:cNvPr id="149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008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50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生态在巨头的体系内运营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 Placeholder 5"/>
          <p:cNvSpPr txBox="1">
            <a:spLocks/>
          </p:cNvSpPr>
          <p:nvPr/>
        </p:nvSpPr>
        <p:spPr>
          <a:xfrm>
            <a:off x="6078799" y="4809882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52" name="Conector recto 49"/>
          <p:cNvCxnSpPr>
            <a:stCxn id="98" idx="2"/>
            <a:endCxn id="149" idx="0"/>
          </p:cNvCxnSpPr>
          <p:nvPr/>
        </p:nvCxnSpPr>
        <p:spPr>
          <a:xfrm>
            <a:off x="6076396" y="4729692"/>
            <a:ext cx="0" cy="269671"/>
          </a:xfrm>
          <a:prstGeom prst="line">
            <a:avLst/>
          </a:prstGeom>
          <a:ln>
            <a:solidFill>
              <a:srgbClr val="0087B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1298041" y="6023716"/>
            <a:ext cx="1180988" cy="750884"/>
            <a:chOff x="8985770" y="5939143"/>
            <a:chExt cx="1180988" cy="750884"/>
          </a:xfrm>
        </p:grpSpPr>
        <p:sp>
          <p:nvSpPr>
            <p:cNvPr id="156" name="Rectángulo redondeado 4"/>
            <p:cNvSpPr/>
            <p:nvPr/>
          </p:nvSpPr>
          <p:spPr>
            <a:xfrm>
              <a:off x="8985770" y="5939143"/>
              <a:ext cx="1180988" cy="750884"/>
            </a:xfrm>
            <a:prstGeom prst="roundRect">
              <a:avLst>
                <a:gd name="adj" fmla="val 10643"/>
              </a:avLst>
            </a:prstGeom>
            <a:noFill/>
            <a:ln>
              <a:solidFill>
                <a:srgbClr val="45BE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57" name="Text Placeholder 5"/>
            <p:cNvSpPr txBox="1">
              <a:spLocks/>
            </p:cNvSpPr>
            <p:nvPr/>
          </p:nvSpPr>
          <p:spPr>
            <a:xfrm>
              <a:off x="9081169" y="6154314"/>
              <a:ext cx="995161" cy="290087"/>
            </a:xfrm>
            <a:prstGeom prst="rect">
              <a:avLst/>
            </a:prstGeom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出行场景覆盖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直接箭头连接符 159"/>
          <p:cNvCxnSpPr>
            <a:stCxn id="135" idx="2"/>
            <a:endCxn id="156" idx="0"/>
          </p:cNvCxnSpPr>
          <p:nvPr/>
        </p:nvCxnSpPr>
        <p:spPr>
          <a:xfrm flipH="1">
            <a:off x="1888535" y="3563514"/>
            <a:ext cx="3197" cy="2460202"/>
          </a:xfrm>
          <a:prstGeom prst="straightConnector1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连接符: 肘形 162"/>
          <p:cNvCxnSpPr>
            <a:stCxn id="142" idx="2"/>
            <a:endCxn id="156" idx="3"/>
          </p:cNvCxnSpPr>
          <p:nvPr/>
        </p:nvCxnSpPr>
        <p:spPr>
          <a:xfrm rot="5400000">
            <a:off x="2323862" y="4788865"/>
            <a:ext cx="1765461" cy="1455125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连接符: 肘形 164"/>
          <p:cNvCxnSpPr>
            <a:stCxn id="149" idx="2"/>
            <a:endCxn id="156" idx="3"/>
          </p:cNvCxnSpPr>
          <p:nvPr/>
        </p:nvCxnSpPr>
        <p:spPr>
          <a:xfrm rot="5400000">
            <a:off x="3953258" y="4276019"/>
            <a:ext cx="648911" cy="3597367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连接符: 肘形 166"/>
          <p:cNvCxnSpPr>
            <a:stCxn id="104" idx="2"/>
            <a:endCxn id="156" idx="3"/>
          </p:cNvCxnSpPr>
          <p:nvPr/>
        </p:nvCxnSpPr>
        <p:spPr>
          <a:xfrm rot="5400000">
            <a:off x="5034249" y="3286051"/>
            <a:ext cx="557888" cy="5668327"/>
          </a:xfrm>
          <a:prstGeom prst="bentConnector2">
            <a:avLst/>
          </a:prstGeom>
          <a:noFill/>
          <a:ln>
            <a:solidFill>
              <a:srgbClr val="45BE9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 Placeholder 5"/>
          <p:cNvSpPr txBox="1">
            <a:spLocks/>
          </p:cNvSpPr>
          <p:nvPr/>
        </p:nvSpPr>
        <p:spPr>
          <a:xfrm>
            <a:off x="8147354" y="6059604"/>
            <a:ext cx="364704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0" name="Text Placeholder 5"/>
          <p:cNvSpPr txBox="1">
            <a:spLocks/>
          </p:cNvSpPr>
          <p:nvPr/>
        </p:nvSpPr>
        <p:spPr>
          <a:xfrm>
            <a:off x="4564192" y="2971950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1" name="Text Placeholder 5"/>
          <p:cNvSpPr txBox="1">
            <a:spLocks/>
          </p:cNvSpPr>
          <p:nvPr/>
        </p:nvSpPr>
        <p:spPr>
          <a:xfrm>
            <a:off x="6647426" y="4064835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2" name="Text Placeholder 5"/>
          <p:cNvSpPr txBox="1">
            <a:spLocks/>
          </p:cNvSpPr>
          <p:nvPr/>
        </p:nvSpPr>
        <p:spPr>
          <a:xfrm>
            <a:off x="8863270" y="5155871"/>
            <a:ext cx="995161" cy="179283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173" name="组合 172"/>
          <p:cNvGrpSpPr/>
          <p:nvPr/>
        </p:nvGrpSpPr>
        <p:grpSpPr>
          <a:xfrm>
            <a:off x="7392096" y="4905361"/>
            <a:ext cx="1510519" cy="935909"/>
            <a:chOff x="4307457" y="1075097"/>
            <a:chExt cx="1510519" cy="935909"/>
          </a:xfrm>
          <a:solidFill>
            <a:srgbClr val="A0BC34"/>
          </a:solidFill>
        </p:grpSpPr>
        <p:sp>
          <p:nvSpPr>
            <p:cNvPr id="174" name="Rombo 5"/>
            <p:cNvSpPr/>
            <p:nvPr/>
          </p:nvSpPr>
          <p:spPr>
            <a:xfrm>
              <a:off x="4307457" y="1075097"/>
              <a:ext cx="1510519" cy="935909"/>
            </a:xfrm>
            <a:prstGeom prst="diamond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>
                <a:solidFill>
                  <a:schemeClr val="tx1"/>
                </a:solidFill>
              </a:endParaRPr>
            </a:p>
          </p:txBody>
        </p:sp>
        <p:sp>
          <p:nvSpPr>
            <p:cNvPr id="175" name="Text Placeholder 5"/>
            <p:cNvSpPr txBox="1">
              <a:spLocks/>
            </p:cNvSpPr>
            <p:nvPr/>
          </p:nvSpPr>
          <p:spPr>
            <a:xfrm>
              <a:off x="4565135" y="1449928"/>
              <a:ext cx="995161" cy="179283"/>
            </a:xfrm>
            <a:prstGeom prst="rect">
              <a:avLst/>
            </a:prstGeom>
            <a:grpFill/>
          </p:spPr>
          <p:txBody>
            <a:bodyPr lIns="68580" tIns="34290" rIns="68580" bIns="34290" anchor="ctr">
              <a:noAutofit/>
            </a:bodyPr>
            <a:lstStyle>
              <a:lvl1pPr marL="0" indent="0" algn="l" defTabSz="685783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kern="1200" cap="all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/>
                  <a:ea typeface="Open Sans Light" panose="020B0306030504020204" pitchFamily="34" charset="0"/>
                  <a:cs typeface="Lato Black"/>
                </a:defRPr>
              </a:lvl1pPr>
              <a:lvl2pPr marL="51433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857228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200120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543012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bg1"/>
                  </a:solidFill>
                </a:rPr>
                <a:t>更大野心？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24648" y="1943471"/>
            <a:ext cx="3951016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我少了的钱，你得给我补回来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666890" y="3018794"/>
            <a:ext cx="3951016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用户也得留给我，我要自己运营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698925" y="4076320"/>
            <a:ext cx="3951016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跟我更多的内容，让我运营</a:t>
            </a:r>
          </a:p>
        </p:txBody>
      </p:sp>
    </p:spTree>
    <p:extLst>
      <p:ext uri="{BB962C8B-B14F-4D97-AF65-F5344CB8AC3E}">
        <p14:creationId xmlns:p14="http://schemas.microsoft.com/office/powerpoint/2010/main" val="2006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2321</Words>
  <Application>Microsoft Office PowerPoint</Application>
  <PresentationFormat>宽屏</PresentationFormat>
  <Paragraphs>447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Bebas Neue</vt:lpstr>
      <vt:lpstr>Lato Black</vt:lpstr>
      <vt:lpstr>Open Sans Light</vt:lpstr>
      <vt:lpstr>等线</vt:lpstr>
      <vt:lpstr>华文细黑</vt:lpstr>
      <vt:lpstr>宋体</vt:lpstr>
      <vt:lpstr>微软雅黑</vt:lpstr>
      <vt:lpstr>微软雅黑 Light</vt:lpstr>
      <vt:lpstr>Arial</vt:lpstr>
      <vt:lpstr>Calibri</vt:lpstr>
      <vt:lpstr>Impact</vt:lpstr>
      <vt:lpstr>Open Sans</vt:lpstr>
      <vt:lpstr>Wingdings</vt:lpstr>
      <vt:lpstr>Office Theme</vt:lpstr>
      <vt:lpstr>PowerPoint 演示文稿</vt:lpstr>
      <vt:lpstr>PowerPoint 演示文稿</vt:lpstr>
      <vt:lpstr>业务发展路径</vt:lpstr>
      <vt:lpstr>业务发展路径</vt:lpstr>
      <vt:lpstr>收入来源</vt:lpstr>
      <vt:lpstr>PowerPoint 演示文稿</vt:lpstr>
      <vt:lpstr>PowerPoint 演示文稿</vt:lpstr>
      <vt:lpstr>会丧失什么？</vt:lpstr>
      <vt:lpstr>合作诉求层次</vt:lpstr>
      <vt:lpstr>更大的野心——深圳通的野望</vt:lpstr>
      <vt:lpstr>更大的野心——深圳通的野望</vt:lpstr>
      <vt:lpstr>PowerPoint 演示文稿</vt:lpstr>
      <vt:lpstr>支付宝的诉求</vt:lpstr>
      <vt:lpstr>为什么首选通卡公司合作</vt:lpstr>
      <vt:lpstr>合作的模型</vt:lpstr>
      <vt:lpstr>收入反哺</vt:lpstr>
      <vt:lpstr>初步构想</vt:lpstr>
      <vt:lpstr>需要的对接与开发工作</vt:lpstr>
      <vt:lpstr>合作诉求层次</vt:lpstr>
      <vt:lpstr>用户双方共享</vt:lpstr>
      <vt:lpstr>需要的对接与开发工作</vt:lpstr>
      <vt:lpstr>业务交互构想</vt:lpstr>
      <vt:lpstr>合作诉求层次</vt:lpstr>
      <vt:lpstr>为什么要输出内容？</vt:lpstr>
      <vt:lpstr>为什么要输出内容？</vt:lpstr>
      <vt:lpstr>为什么要输出内容？</vt:lpstr>
      <vt:lpstr>输出内容的初步构想</vt:lpstr>
      <vt:lpstr>输出内容的初步构想</vt:lpstr>
      <vt:lpstr>输出内容的初步构想</vt:lpstr>
      <vt:lpstr>需要的对接与开发工作</vt:lpstr>
      <vt:lpstr>合作诉求层次</vt:lpstr>
      <vt:lpstr>为什么要扶持？</vt:lpstr>
      <vt:lpstr>扶持的模式</vt:lpstr>
      <vt:lpstr>迅速完成内容推广</vt:lpstr>
      <vt:lpstr>需要的对接与开发工作</vt:lpstr>
      <vt:lpstr>诉求对症下药的模式</vt:lpstr>
      <vt:lpstr>不同城市、不同层次、对症下药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zfgcnixiaobing@hotmail.com</cp:lastModifiedBy>
  <cp:revision>702</cp:revision>
  <dcterms:created xsi:type="dcterms:W3CDTF">2016-07-11T20:21:08Z</dcterms:created>
  <dcterms:modified xsi:type="dcterms:W3CDTF">2017-09-11T09:15:17Z</dcterms:modified>
</cp:coreProperties>
</file>