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51" r:id="rId3"/>
    <p:sldId id="264" r:id="rId4"/>
    <p:sldId id="265" r:id="rId5"/>
    <p:sldId id="329" r:id="rId6"/>
    <p:sldId id="330" r:id="rId7"/>
    <p:sldId id="328" r:id="rId8"/>
    <p:sldId id="334" r:id="rId9"/>
    <p:sldId id="336" r:id="rId10"/>
    <p:sldId id="337" r:id="rId11"/>
    <p:sldId id="335" r:id="rId12"/>
    <p:sldId id="338" r:id="rId13"/>
    <p:sldId id="339" r:id="rId14"/>
    <p:sldId id="340" r:id="rId15"/>
    <p:sldId id="342" r:id="rId16"/>
    <p:sldId id="341" r:id="rId17"/>
    <p:sldId id="344" r:id="rId18"/>
    <p:sldId id="345" r:id="rId19"/>
    <p:sldId id="350" r:id="rId20"/>
    <p:sldId id="346" r:id="rId21"/>
    <p:sldId id="343" r:id="rId22"/>
    <p:sldId id="347" r:id="rId23"/>
    <p:sldId id="348" r:id="rId24"/>
    <p:sldId id="349" r:id="rId25"/>
    <p:sldId id="26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2D6"/>
    <a:srgbClr val="83FCD8"/>
    <a:srgbClr val="D9B3E6"/>
    <a:srgbClr val="F2AEB4"/>
    <a:srgbClr val="81C2D6"/>
    <a:srgbClr val="A9D18E"/>
    <a:srgbClr val="F2D649"/>
    <a:srgbClr val="79D9CF"/>
    <a:srgbClr val="F2418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1" autoAdjust="0"/>
    <p:restoredTop sz="88254" autoAdjust="0"/>
  </p:normalViewPr>
  <p:slideViewPr>
    <p:cSldViewPr snapToGrid="0" snapToObjects="1">
      <p:cViewPr varScale="1">
        <p:scale>
          <a:sx n="106" d="100"/>
          <a:sy n="106" d="100"/>
        </p:scale>
        <p:origin x="1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1EFEF-577F-484E-8761-79A27E2C880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EA5EF-8B33-4E36-8BBC-6EC297C82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5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331</a:t>
            </a:r>
          </a:p>
          <a:p>
            <a:pPr algn="l">
              <a:lnSpc>
                <a:spcPct val="150000"/>
              </a:lnSpc>
            </a:pPr>
            <a:r>
              <a:rPr lang="zh-CN" altLang="en-US" dirty="0"/>
              <a:t>阿里</a:t>
            </a:r>
            <a:r>
              <a:rPr lang="en-US" altLang="zh-CN" dirty="0"/>
              <a:t>300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A5EF-8B33-4E36-8BBC-6EC297C820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96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营收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9746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利润近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科研投入超过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A5EF-8B33-4E36-8BBC-6EC297C820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45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A973E1-D17B-714B-9310-6C2036E52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8" y="351413"/>
            <a:ext cx="1862667" cy="31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97794" y="6512442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PINGAN SMART CITY</a:t>
            </a:r>
            <a:endParaRPr kumimoji="1" lang="zh-CN" altLang="en-US" sz="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04" y="5825163"/>
            <a:ext cx="10101395" cy="8178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83" y="372829"/>
            <a:ext cx="1862667" cy="31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6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面版式_只有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10359" y="142852"/>
            <a:ext cx="10571283" cy="64294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单击此处编辑</a:t>
            </a:r>
            <a:r>
              <a:rPr lang="en-US" altLang="zh-CN" dirty="0"/>
              <a:t>PPT</a:t>
            </a:r>
            <a:r>
              <a:rPr lang="zh-CN" altLang="en-US" dirty="0"/>
              <a:t>页面标题</a:t>
            </a:r>
          </a:p>
        </p:txBody>
      </p:sp>
    </p:spTree>
    <p:extLst>
      <p:ext uri="{BB962C8B-B14F-4D97-AF65-F5344CB8AC3E}">
        <p14:creationId xmlns:p14="http://schemas.microsoft.com/office/powerpoint/2010/main" val="66817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面版式_只有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3">
            <a:extLst>
              <a:ext uri="{FF2B5EF4-FFF2-40B4-BE49-F238E27FC236}">
                <a16:creationId xmlns:a16="http://schemas.microsoft.com/office/drawing/2014/main" id="{8023FB46-9D83-4C05-A7D1-3B6189085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0359" y="142852"/>
            <a:ext cx="10571283" cy="64294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单击此处编辑</a:t>
            </a:r>
            <a:r>
              <a:rPr lang="en-US" altLang="zh-CN" dirty="0"/>
              <a:t>PPT</a:t>
            </a:r>
            <a:r>
              <a:rPr lang="zh-CN" altLang="en-US" dirty="0"/>
              <a:t>页面标题</a:t>
            </a:r>
          </a:p>
        </p:txBody>
      </p:sp>
      <p:sp>
        <p:nvSpPr>
          <p:cNvPr id="5" name="文本占位符 13">
            <a:extLst>
              <a:ext uri="{FF2B5EF4-FFF2-40B4-BE49-F238E27FC236}">
                <a16:creationId xmlns:a16="http://schemas.microsoft.com/office/drawing/2014/main" id="{7134311B-FCA7-46C2-8F58-66901F5B17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0359" y="856361"/>
            <a:ext cx="10571283" cy="3004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zh-CN" altLang="en-US" dirty="0"/>
              <a:t>单击此处编辑</a:t>
            </a:r>
            <a:r>
              <a:rPr lang="en-US" altLang="zh-CN" dirty="0"/>
              <a:t>PPT</a:t>
            </a:r>
            <a:r>
              <a:rPr lang="zh-CN" altLang="en-US" dirty="0"/>
              <a:t>页面标题</a:t>
            </a:r>
          </a:p>
        </p:txBody>
      </p:sp>
    </p:spTree>
    <p:extLst>
      <p:ext uri="{BB962C8B-B14F-4D97-AF65-F5344CB8AC3E}">
        <p14:creationId xmlns:p14="http://schemas.microsoft.com/office/powerpoint/2010/main" val="403039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面版式_只有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17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面版式_只有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FD0FF6-6AD5-41F7-AE7F-609FE076E37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07040E"/>
            </a:gs>
            <a:gs pos="0">
              <a:srgbClr val="07044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2" r:id="rId3"/>
    <p:sldLayoutId id="2147483674" r:id="rId4"/>
    <p:sldLayoutId id="2147483675" r:id="rId5"/>
    <p:sldLayoutId id="214748367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26" Type="http://schemas.openxmlformats.org/officeDocument/2006/relationships/slideLayout" Target="../slideLayouts/slideLayout3.xml"/><Relationship Id="rId3" Type="http://schemas.openxmlformats.org/officeDocument/2006/relationships/tags" Target="../tags/tag13.xml"/><Relationship Id="rId21" Type="http://schemas.openxmlformats.org/officeDocument/2006/relationships/tags" Target="../tags/tag31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tags" Target="../tags/tag35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tags" Target="../tags/tag34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tags" Target="../tags/tag33.xml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29.png"/><Relationship Id="rId5" Type="http://schemas.openxmlformats.org/officeDocument/2006/relationships/tags" Target="../tags/tag4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617866" y="896003"/>
            <a:ext cx="6956268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平安智慧城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业务框架概览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73E1-D17B-714B-9310-6C2036E52D9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D43FEDB-4619-47EB-B3B6-B03E3CF3D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02" r="15391"/>
          <a:stretch/>
        </p:blipFill>
        <p:spPr>
          <a:xfrm>
            <a:off x="1608336" y="1283970"/>
            <a:ext cx="2636004" cy="42900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C5535B-DEBC-4096-ABE1-C861FF282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66" b="11445"/>
          <a:stretch/>
        </p:blipFill>
        <p:spPr>
          <a:xfrm>
            <a:off x="6172818" y="380535"/>
            <a:ext cx="3908442" cy="6096929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B7F0A2D-2E68-4F5A-9025-C74CA4FA9B59}"/>
              </a:ext>
            </a:extLst>
          </p:cNvPr>
          <p:cNvCxnSpPr>
            <a:cxnSpLocks/>
          </p:cNvCxnSpPr>
          <p:nvPr/>
        </p:nvCxnSpPr>
        <p:spPr>
          <a:xfrm>
            <a:off x="7444740" y="4831080"/>
            <a:ext cx="201168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3879FAA-4ABD-4DAE-AEB6-ABAEC5DE803E}"/>
              </a:ext>
            </a:extLst>
          </p:cNvPr>
          <p:cNvCxnSpPr>
            <a:cxnSpLocks/>
          </p:cNvCxnSpPr>
          <p:nvPr/>
        </p:nvCxnSpPr>
        <p:spPr>
          <a:xfrm>
            <a:off x="7121199" y="4404360"/>
            <a:ext cx="152750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290D84C-7515-475E-9E09-0FB1E18C1961}"/>
              </a:ext>
            </a:extLst>
          </p:cNvPr>
          <p:cNvCxnSpPr>
            <a:cxnSpLocks/>
          </p:cNvCxnSpPr>
          <p:nvPr/>
        </p:nvCxnSpPr>
        <p:spPr>
          <a:xfrm>
            <a:off x="8949999" y="4404360"/>
            <a:ext cx="5064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4352DFC-E7BC-46DB-B5BE-52CF18885B6E}"/>
              </a:ext>
            </a:extLst>
          </p:cNvPr>
          <p:cNvCxnSpPr>
            <a:cxnSpLocks/>
          </p:cNvCxnSpPr>
          <p:nvPr/>
        </p:nvCxnSpPr>
        <p:spPr>
          <a:xfrm>
            <a:off x="7128819" y="4610100"/>
            <a:ext cx="5064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DA689C2-51C5-4FBF-A549-B27C2E3D3D48}"/>
              </a:ext>
            </a:extLst>
          </p:cNvPr>
          <p:cNvCxnSpPr>
            <a:cxnSpLocks/>
          </p:cNvCxnSpPr>
          <p:nvPr/>
        </p:nvCxnSpPr>
        <p:spPr>
          <a:xfrm>
            <a:off x="7191529" y="5059680"/>
            <a:ext cx="6934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40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78D18E-CB9A-4847-B273-BB4EF8FFBC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用户统一账户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311E8D1-0D2E-4005-9710-96F680A67164}"/>
              </a:ext>
            </a:extLst>
          </p:cNvPr>
          <p:cNvGrpSpPr/>
          <p:nvPr/>
        </p:nvGrpSpPr>
        <p:grpSpPr>
          <a:xfrm>
            <a:off x="2598106" y="3380229"/>
            <a:ext cx="1706032" cy="636467"/>
            <a:chOff x="7170547" y="3212976"/>
            <a:chExt cx="1706032" cy="636467"/>
          </a:xfrm>
        </p:grpSpPr>
        <p:sp>
          <p:nvSpPr>
            <p:cNvPr id="4" name="圆角矩形 7">
              <a:extLst>
                <a:ext uri="{FF2B5EF4-FFF2-40B4-BE49-F238E27FC236}">
                  <a16:creationId xmlns:a16="http://schemas.microsoft.com/office/drawing/2014/main" id="{E8E804BB-59A7-4172-BF42-9D844E515944}"/>
                </a:ext>
              </a:extLst>
            </p:cNvPr>
            <p:cNvSpPr/>
            <p:nvPr/>
          </p:nvSpPr>
          <p:spPr>
            <a:xfrm>
              <a:off x="7170547" y="3212976"/>
              <a:ext cx="1706032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身份识别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F3B36E2-12ED-4C42-8106-AD76253F8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651" y="3310370"/>
              <a:ext cx="539073" cy="539073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AD10CF4-9142-4555-B4E5-F8AFFF522F7E}"/>
              </a:ext>
            </a:extLst>
          </p:cNvPr>
          <p:cNvGrpSpPr/>
          <p:nvPr/>
        </p:nvGrpSpPr>
        <p:grpSpPr>
          <a:xfrm>
            <a:off x="4902362" y="3380229"/>
            <a:ext cx="1872208" cy="636467"/>
            <a:chOff x="6259037" y="6051238"/>
            <a:chExt cx="1872208" cy="63646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0858D92-47D1-48B9-B7D5-6CDF17347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152" y="6090480"/>
              <a:ext cx="557982" cy="557982"/>
            </a:xfrm>
            <a:prstGeom prst="rect">
              <a:avLst/>
            </a:prstGeom>
          </p:spPr>
        </p:pic>
        <p:sp>
          <p:nvSpPr>
            <p:cNvPr id="8" name="圆角矩形 11">
              <a:extLst>
                <a:ext uri="{FF2B5EF4-FFF2-40B4-BE49-F238E27FC236}">
                  <a16:creationId xmlns:a16="http://schemas.microsoft.com/office/drawing/2014/main" id="{F1459716-7A83-4D48-8667-B43F8C96A73D}"/>
                </a:ext>
              </a:extLst>
            </p:cNvPr>
            <p:cNvSpPr/>
            <p:nvPr/>
          </p:nvSpPr>
          <p:spPr>
            <a:xfrm>
              <a:off x="6259037" y="6051238"/>
              <a:ext cx="1872208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统一账户</a:t>
              </a:r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3B9870-95A2-47A7-A2F2-F73BE13D1CDA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304138" y="3698463"/>
            <a:ext cx="59822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51137AE-CAE8-4486-9892-6A77E32A3EE8}"/>
              </a:ext>
            </a:extLst>
          </p:cNvPr>
          <p:cNvGrpSpPr/>
          <p:nvPr/>
        </p:nvGrpSpPr>
        <p:grpSpPr>
          <a:xfrm>
            <a:off x="7854690" y="956327"/>
            <a:ext cx="1706032" cy="5484270"/>
            <a:chOff x="6188072" y="1064293"/>
            <a:chExt cx="1706032" cy="548427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48E95F3-8399-431B-A30C-2905A8CA1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8072" y="1221178"/>
              <a:ext cx="343673" cy="322698"/>
            </a:xfrm>
            <a:prstGeom prst="rect">
              <a:avLst/>
            </a:prstGeom>
          </p:spPr>
        </p:pic>
        <p:sp>
          <p:nvSpPr>
            <p:cNvPr id="15" name="圆角矩形 23">
              <a:extLst>
                <a:ext uri="{FF2B5EF4-FFF2-40B4-BE49-F238E27FC236}">
                  <a16:creationId xmlns:a16="http://schemas.microsoft.com/office/drawing/2014/main" id="{92505F44-F49F-4E4D-BEC7-41B7EE941297}"/>
                </a:ext>
              </a:extLst>
            </p:cNvPr>
            <p:cNvSpPr/>
            <p:nvPr/>
          </p:nvSpPr>
          <p:spPr>
            <a:xfrm>
              <a:off x="6188072" y="1064293"/>
              <a:ext cx="1706032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社保账户</a:t>
              </a:r>
            </a:p>
          </p:txBody>
        </p:sp>
        <p:sp>
          <p:nvSpPr>
            <p:cNvPr id="16" name="圆角矩形 24">
              <a:extLst>
                <a:ext uri="{FF2B5EF4-FFF2-40B4-BE49-F238E27FC236}">
                  <a16:creationId xmlns:a16="http://schemas.microsoft.com/office/drawing/2014/main" id="{1D23785E-6903-426C-973F-9EA123B21A46}"/>
                </a:ext>
              </a:extLst>
            </p:cNvPr>
            <p:cNvSpPr/>
            <p:nvPr/>
          </p:nvSpPr>
          <p:spPr>
            <a:xfrm>
              <a:off x="6188072" y="1872260"/>
              <a:ext cx="1706032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医疗账户</a:t>
              </a:r>
            </a:p>
          </p:txBody>
        </p:sp>
        <p:sp>
          <p:nvSpPr>
            <p:cNvPr id="17" name="圆角矩形 25">
              <a:extLst>
                <a:ext uri="{FF2B5EF4-FFF2-40B4-BE49-F238E27FC236}">
                  <a16:creationId xmlns:a16="http://schemas.microsoft.com/office/drawing/2014/main" id="{B8E10DD5-1878-45A4-B1B1-14C871FAC4B0}"/>
                </a:ext>
              </a:extLst>
            </p:cNvPr>
            <p:cNvSpPr/>
            <p:nvPr/>
          </p:nvSpPr>
          <p:spPr>
            <a:xfrm>
              <a:off x="6188072" y="2680227"/>
              <a:ext cx="1706032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理财账户</a:t>
              </a:r>
            </a:p>
          </p:txBody>
        </p:sp>
        <p:sp>
          <p:nvSpPr>
            <p:cNvPr id="18" name="圆角矩形 26">
              <a:extLst>
                <a:ext uri="{FF2B5EF4-FFF2-40B4-BE49-F238E27FC236}">
                  <a16:creationId xmlns:a16="http://schemas.microsoft.com/office/drawing/2014/main" id="{320107DB-70CE-4FE0-857F-DA96E1989BE6}"/>
                </a:ext>
              </a:extLst>
            </p:cNvPr>
            <p:cNvSpPr/>
            <p:nvPr/>
          </p:nvSpPr>
          <p:spPr>
            <a:xfrm>
              <a:off x="6188072" y="3488194"/>
              <a:ext cx="1706032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水电账户</a:t>
              </a:r>
            </a:p>
          </p:txBody>
        </p:sp>
        <p:sp>
          <p:nvSpPr>
            <p:cNvPr id="19" name="圆角矩形 27">
              <a:extLst>
                <a:ext uri="{FF2B5EF4-FFF2-40B4-BE49-F238E27FC236}">
                  <a16:creationId xmlns:a16="http://schemas.microsoft.com/office/drawing/2014/main" id="{4A4D1852-995B-4B4A-A227-9DADB13A4B49}"/>
                </a:ext>
              </a:extLst>
            </p:cNvPr>
            <p:cNvSpPr/>
            <p:nvPr/>
          </p:nvSpPr>
          <p:spPr>
            <a:xfrm>
              <a:off x="6188072" y="4296161"/>
              <a:ext cx="1706032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车辆账户</a:t>
              </a:r>
            </a:p>
          </p:txBody>
        </p:sp>
        <p:sp>
          <p:nvSpPr>
            <p:cNvPr id="20" name="圆角矩形 28">
              <a:extLst>
                <a:ext uri="{FF2B5EF4-FFF2-40B4-BE49-F238E27FC236}">
                  <a16:creationId xmlns:a16="http://schemas.microsoft.com/office/drawing/2014/main" id="{033C88FE-54BE-4FD8-A1EF-E65CADD0B08F}"/>
                </a:ext>
              </a:extLst>
            </p:cNvPr>
            <p:cNvSpPr/>
            <p:nvPr/>
          </p:nvSpPr>
          <p:spPr>
            <a:xfrm>
              <a:off x="6188072" y="5104128"/>
              <a:ext cx="1706032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支付账户</a:t>
              </a:r>
            </a:p>
          </p:txBody>
        </p:sp>
        <p:sp>
          <p:nvSpPr>
            <p:cNvPr id="21" name="圆角矩形 29">
              <a:extLst>
                <a:ext uri="{FF2B5EF4-FFF2-40B4-BE49-F238E27FC236}">
                  <a16:creationId xmlns:a16="http://schemas.microsoft.com/office/drawing/2014/main" id="{F3375887-EC2D-4004-9118-2FF60B2639E9}"/>
                </a:ext>
              </a:extLst>
            </p:cNvPr>
            <p:cNvSpPr/>
            <p:nvPr/>
          </p:nvSpPr>
          <p:spPr>
            <a:xfrm>
              <a:off x="6188072" y="5912096"/>
              <a:ext cx="1706032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其他账户</a:t>
              </a: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9564715-C717-4A2E-9FE6-299A2AC49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7441" y="3559826"/>
              <a:ext cx="523499" cy="523499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87F480A-D702-4715-9A56-C75A08275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8034" y="4433284"/>
              <a:ext cx="356963" cy="356963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30BFFC1-70A2-448D-84F7-78B8B859A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9293" y="2822638"/>
              <a:ext cx="342452" cy="342452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E5F73850-FEDA-4247-B274-9B18046AF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9595" y="5898747"/>
              <a:ext cx="560587" cy="560587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6DCF4D9F-053B-4B46-803B-C91BE70E2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8034" y="2055600"/>
              <a:ext cx="343711" cy="343711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6646F065-D80F-4E98-BD39-17FBBF4D9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3940" y="5202847"/>
              <a:ext cx="430780" cy="430780"/>
            </a:xfrm>
            <a:prstGeom prst="rect">
              <a:avLst/>
            </a:prstGeom>
          </p:spPr>
        </p:pic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DC02EB9-5DCD-42F4-9E0F-F7A3F5320837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6774570" y="1274561"/>
            <a:ext cx="1080120" cy="242390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127B182-796D-4277-933B-2428B4DE9320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6774570" y="2082528"/>
            <a:ext cx="1080120" cy="161593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CE9087C-162F-4C66-BCD8-AC57365D73B7}"/>
              </a:ext>
            </a:extLst>
          </p:cNvPr>
          <p:cNvCxnSpPr>
            <a:stCxn id="8" idx="3"/>
            <a:endCxn id="17" idx="1"/>
          </p:cNvCxnSpPr>
          <p:nvPr/>
        </p:nvCxnSpPr>
        <p:spPr>
          <a:xfrm flipV="1">
            <a:off x="6774570" y="2890495"/>
            <a:ext cx="1080120" cy="80796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AE2E5E0-1B52-4E19-A071-925E507A8474}"/>
              </a:ext>
            </a:extLst>
          </p:cNvPr>
          <p:cNvCxnSpPr>
            <a:stCxn id="8" idx="3"/>
            <a:endCxn id="18" idx="1"/>
          </p:cNvCxnSpPr>
          <p:nvPr/>
        </p:nvCxnSpPr>
        <p:spPr>
          <a:xfrm flipV="1">
            <a:off x="6774570" y="3698462"/>
            <a:ext cx="1080120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BC388FB-B101-4594-ADA6-5032B9013453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6774570" y="3698463"/>
            <a:ext cx="1080120" cy="8079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8E5F2BD-FB99-4BA1-B73F-67FD7CB7D35B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6774570" y="3698463"/>
            <a:ext cx="1080120" cy="161593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CADC67C-C6C0-4736-84DB-7B7DA995346C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6774570" y="3698463"/>
            <a:ext cx="1080120" cy="242390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6B68062D-1919-480A-B33B-4E8C9603149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89" y="2135119"/>
            <a:ext cx="792088" cy="792088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1E4F159-45BC-4965-AEDE-00F91A556B6A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54" y="3908731"/>
            <a:ext cx="938357" cy="938357"/>
          </a:xfrm>
          <a:prstGeom prst="rect">
            <a:avLst/>
          </a:prstGeom>
        </p:spPr>
      </p:pic>
      <p:sp>
        <p:nvSpPr>
          <p:cNvPr id="46" name="Rectangle 221">
            <a:extLst>
              <a:ext uri="{FF2B5EF4-FFF2-40B4-BE49-F238E27FC236}">
                <a16:creationId xmlns:a16="http://schemas.microsoft.com/office/drawing/2014/main" id="{6F06520A-7256-4E37-8805-5E08670759FB}"/>
              </a:ext>
            </a:extLst>
          </p:cNvPr>
          <p:cNvSpPr/>
          <p:nvPr/>
        </p:nvSpPr>
        <p:spPr>
          <a:xfrm>
            <a:off x="408574" y="2922766"/>
            <a:ext cx="8571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eID</a:t>
            </a:r>
            <a:endParaRPr lang="en-GB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221">
            <a:extLst>
              <a:ext uri="{FF2B5EF4-FFF2-40B4-BE49-F238E27FC236}">
                <a16:creationId xmlns:a16="http://schemas.microsoft.com/office/drawing/2014/main" id="{75C3B776-B0C9-4238-91D1-0D3234047A57}"/>
              </a:ext>
            </a:extLst>
          </p:cNvPr>
          <p:cNvSpPr/>
          <p:nvPr/>
        </p:nvSpPr>
        <p:spPr>
          <a:xfrm>
            <a:off x="210941" y="4804780"/>
            <a:ext cx="125238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</a:t>
            </a:r>
            <a:endParaRPr lang="en-GB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D2BA86A-EA9A-4E1C-BA36-31AB6F3C394D}"/>
              </a:ext>
            </a:extLst>
          </p:cNvPr>
          <p:cNvCxnSpPr>
            <a:stCxn id="44" idx="3"/>
            <a:endCxn id="4" idx="1"/>
          </p:cNvCxnSpPr>
          <p:nvPr/>
        </p:nvCxnSpPr>
        <p:spPr>
          <a:xfrm>
            <a:off x="1233177" y="2531163"/>
            <a:ext cx="1364929" cy="11673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54580D5-EDD9-4B9C-8705-F9637140161C}"/>
              </a:ext>
            </a:extLst>
          </p:cNvPr>
          <p:cNvCxnSpPr>
            <a:stCxn id="45" idx="3"/>
            <a:endCxn id="4" idx="1"/>
          </p:cNvCxnSpPr>
          <p:nvPr/>
        </p:nvCxnSpPr>
        <p:spPr>
          <a:xfrm flipV="1">
            <a:off x="1306311" y="3698463"/>
            <a:ext cx="1291795" cy="67944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042A1CEA-06C5-47F1-8065-C6355D29B1E6}"/>
              </a:ext>
            </a:extLst>
          </p:cNvPr>
          <p:cNvSpPr txBox="1"/>
          <p:nvPr/>
        </p:nvSpPr>
        <p:spPr>
          <a:xfrm>
            <a:off x="2598106" y="4115942"/>
            <a:ext cx="170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唯一身份</a:t>
            </a:r>
          </a:p>
        </p:txBody>
      </p:sp>
      <p:sp>
        <p:nvSpPr>
          <p:cNvPr id="53" name="圆角矩形 28">
            <a:extLst>
              <a:ext uri="{FF2B5EF4-FFF2-40B4-BE49-F238E27FC236}">
                <a16:creationId xmlns:a16="http://schemas.microsoft.com/office/drawing/2014/main" id="{CA3FEB55-1B80-4799-94AE-44AC907E762F}"/>
              </a:ext>
            </a:extLst>
          </p:cNvPr>
          <p:cNvSpPr/>
          <p:nvPr/>
        </p:nvSpPr>
        <p:spPr>
          <a:xfrm>
            <a:off x="9787826" y="4992037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聚合支付</a:t>
            </a:r>
          </a:p>
        </p:txBody>
      </p:sp>
    </p:spTree>
    <p:extLst>
      <p:ext uri="{BB962C8B-B14F-4D97-AF65-F5344CB8AC3E}">
        <p14:creationId xmlns:p14="http://schemas.microsoft.com/office/powerpoint/2010/main" val="232263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5C492E3-F748-42EB-AC56-711750394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平安的账户输出能力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E5E2329-D296-4F0A-B35E-C486A5DED831}"/>
              </a:ext>
            </a:extLst>
          </p:cNvPr>
          <p:cNvGrpSpPr/>
          <p:nvPr/>
        </p:nvGrpSpPr>
        <p:grpSpPr>
          <a:xfrm>
            <a:off x="417968" y="1418846"/>
            <a:ext cx="7915795" cy="5004482"/>
            <a:chOff x="1524475" y="1328717"/>
            <a:chExt cx="7915795" cy="5004482"/>
          </a:xfrm>
        </p:grpSpPr>
        <p:sp>
          <p:nvSpPr>
            <p:cNvPr id="41" name="圆角矩形 5">
              <a:extLst>
                <a:ext uri="{FF2B5EF4-FFF2-40B4-BE49-F238E27FC236}">
                  <a16:creationId xmlns:a16="http://schemas.microsoft.com/office/drawing/2014/main" id="{82895485-643C-4EDB-9FB0-23B3429884B3}"/>
                </a:ext>
              </a:extLst>
            </p:cNvPr>
            <p:cNvSpPr/>
            <p:nvPr/>
          </p:nvSpPr>
          <p:spPr>
            <a:xfrm>
              <a:off x="2110357" y="1455967"/>
              <a:ext cx="1610374" cy="400446"/>
            </a:xfrm>
            <a:prstGeom prst="roundRect">
              <a:avLst>
                <a:gd name="adj" fmla="val 5543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留存客户资金</a:t>
              </a:r>
            </a:p>
          </p:txBody>
        </p:sp>
        <p:sp>
          <p:nvSpPr>
            <p:cNvPr id="42" name="圆角矩形 6">
              <a:extLst>
                <a:ext uri="{FF2B5EF4-FFF2-40B4-BE49-F238E27FC236}">
                  <a16:creationId xmlns:a16="http://schemas.microsoft.com/office/drawing/2014/main" id="{312B36C9-CAB7-4417-9EB3-75D3147D0D61}"/>
                </a:ext>
              </a:extLst>
            </p:cNvPr>
            <p:cNvSpPr/>
            <p:nvPr/>
          </p:nvSpPr>
          <p:spPr>
            <a:xfrm>
              <a:off x="3980283" y="1455967"/>
              <a:ext cx="1610374" cy="400446"/>
            </a:xfrm>
            <a:prstGeom prst="roundRect">
              <a:avLst>
                <a:gd name="adj" fmla="val 5543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余额便捷支付</a:t>
              </a:r>
            </a:p>
          </p:txBody>
        </p:sp>
        <p:sp>
          <p:nvSpPr>
            <p:cNvPr id="43" name="圆角矩形 7">
              <a:extLst>
                <a:ext uri="{FF2B5EF4-FFF2-40B4-BE49-F238E27FC236}">
                  <a16:creationId xmlns:a16="http://schemas.microsoft.com/office/drawing/2014/main" id="{20B6EACF-FC8A-4B66-9D8E-8A25F2A6A367}"/>
                </a:ext>
              </a:extLst>
            </p:cNvPr>
            <p:cNvSpPr/>
            <p:nvPr/>
          </p:nvSpPr>
          <p:spPr>
            <a:xfrm>
              <a:off x="5850209" y="1455967"/>
              <a:ext cx="1610374" cy="400446"/>
            </a:xfrm>
            <a:prstGeom prst="roundRect">
              <a:avLst>
                <a:gd name="adj" fmla="val 5543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资产自动增值</a:t>
              </a:r>
            </a:p>
          </p:txBody>
        </p:sp>
        <p:sp>
          <p:nvSpPr>
            <p:cNvPr id="44" name="圆角矩形 8">
              <a:extLst>
                <a:ext uri="{FF2B5EF4-FFF2-40B4-BE49-F238E27FC236}">
                  <a16:creationId xmlns:a16="http://schemas.microsoft.com/office/drawing/2014/main" id="{6FCEA6A6-4A07-4634-A498-F35BB2198093}"/>
                </a:ext>
              </a:extLst>
            </p:cNvPr>
            <p:cNvSpPr/>
            <p:nvPr/>
          </p:nvSpPr>
          <p:spPr>
            <a:xfrm>
              <a:off x="7720135" y="1455967"/>
              <a:ext cx="1610374" cy="400446"/>
            </a:xfrm>
            <a:prstGeom prst="roundRect">
              <a:avLst>
                <a:gd name="adj" fmla="val 5543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符合监管要求</a:t>
              </a:r>
            </a:p>
          </p:txBody>
        </p:sp>
        <p:sp>
          <p:nvSpPr>
            <p:cNvPr id="45" name="圆角矩形 9">
              <a:extLst>
                <a:ext uri="{FF2B5EF4-FFF2-40B4-BE49-F238E27FC236}">
                  <a16:creationId xmlns:a16="http://schemas.microsoft.com/office/drawing/2014/main" id="{6B097420-882A-4CF3-8E62-810FDAD72D3B}"/>
                </a:ext>
              </a:extLst>
            </p:cNvPr>
            <p:cNvSpPr/>
            <p:nvPr/>
          </p:nvSpPr>
          <p:spPr>
            <a:xfrm>
              <a:off x="1996980" y="2431072"/>
              <a:ext cx="7438757" cy="64478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10">
              <a:extLst>
                <a:ext uri="{FF2B5EF4-FFF2-40B4-BE49-F238E27FC236}">
                  <a16:creationId xmlns:a16="http://schemas.microsoft.com/office/drawing/2014/main" id="{085391F1-4A27-410E-8EA8-2B85708F1570}"/>
                </a:ext>
              </a:extLst>
            </p:cNvPr>
            <p:cNvSpPr/>
            <p:nvPr/>
          </p:nvSpPr>
          <p:spPr>
            <a:xfrm>
              <a:off x="2110357" y="2591916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智能钱包</a:t>
              </a:r>
            </a:p>
          </p:txBody>
        </p:sp>
        <p:sp>
          <p:nvSpPr>
            <p:cNvPr id="47" name="圆角矩形 11">
              <a:extLst>
                <a:ext uri="{FF2B5EF4-FFF2-40B4-BE49-F238E27FC236}">
                  <a16:creationId xmlns:a16="http://schemas.microsoft.com/office/drawing/2014/main" id="{F5C1AA41-FCEF-4024-9983-14990C64A49A}"/>
                </a:ext>
              </a:extLst>
            </p:cNvPr>
            <p:cNvSpPr/>
            <p:nvPr/>
          </p:nvSpPr>
          <p:spPr>
            <a:xfrm>
              <a:off x="3574714" y="2591916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消费支付</a:t>
              </a:r>
            </a:p>
          </p:txBody>
        </p:sp>
        <p:sp>
          <p:nvSpPr>
            <p:cNvPr id="48" name="圆角矩形 12">
              <a:extLst>
                <a:ext uri="{FF2B5EF4-FFF2-40B4-BE49-F238E27FC236}">
                  <a16:creationId xmlns:a16="http://schemas.microsoft.com/office/drawing/2014/main" id="{2CD02336-13F8-453C-BE7C-2D0A73D152C7}"/>
                </a:ext>
              </a:extLst>
            </p:cNvPr>
            <p:cNvSpPr/>
            <p:nvPr/>
          </p:nvSpPr>
          <p:spPr>
            <a:xfrm>
              <a:off x="6503428" y="2591916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投资理财</a:t>
              </a:r>
            </a:p>
          </p:txBody>
        </p:sp>
        <p:sp>
          <p:nvSpPr>
            <p:cNvPr id="49" name="圆角矩形 13">
              <a:extLst>
                <a:ext uri="{FF2B5EF4-FFF2-40B4-BE49-F238E27FC236}">
                  <a16:creationId xmlns:a16="http://schemas.microsoft.com/office/drawing/2014/main" id="{BC3B6B87-ACE0-4BA3-8B3D-27191FE7D2B8}"/>
                </a:ext>
              </a:extLst>
            </p:cNvPr>
            <p:cNvSpPr/>
            <p:nvPr/>
          </p:nvSpPr>
          <p:spPr>
            <a:xfrm>
              <a:off x="7967785" y="2591916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投保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\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理赔</a:t>
              </a:r>
            </a:p>
          </p:txBody>
        </p:sp>
        <p:sp>
          <p:nvSpPr>
            <p:cNvPr id="50" name="圆角矩形 14">
              <a:extLst>
                <a:ext uri="{FF2B5EF4-FFF2-40B4-BE49-F238E27FC236}">
                  <a16:creationId xmlns:a16="http://schemas.microsoft.com/office/drawing/2014/main" id="{86ABC1F0-6D66-4024-9913-8E9C45C58419}"/>
                </a:ext>
              </a:extLst>
            </p:cNvPr>
            <p:cNvSpPr/>
            <p:nvPr/>
          </p:nvSpPr>
          <p:spPr>
            <a:xfrm>
              <a:off x="1996063" y="3551286"/>
              <a:ext cx="7439674" cy="16834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15">
              <a:extLst>
                <a:ext uri="{FF2B5EF4-FFF2-40B4-BE49-F238E27FC236}">
                  <a16:creationId xmlns:a16="http://schemas.microsoft.com/office/drawing/2014/main" id="{3EC19E50-B587-4BE3-BA4B-8B696A8C800C}"/>
                </a:ext>
              </a:extLst>
            </p:cNvPr>
            <p:cNvSpPr/>
            <p:nvPr/>
          </p:nvSpPr>
          <p:spPr>
            <a:xfrm>
              <a:off x="2110357" y="46753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银行账户</a:t>
              </a:r>
            </a:p>
          </p:txBody>
        </p:sp>
        <p:sp>
          <p:nvSpPr>
            <p:cNvPr id="52" name="圆角矩形 16">
              <a:extLst>
                <a:ext uri="{FF2B5EF4-FFF2-40B4-BE49-F238E27FC236}">
                  <a16:creationId xmlns:a16="http://schemas.microsoft.com/office/drawing/2014/main" id="{C25A6529-7311-4F84-8C25-65E55A219423}"/>
                </a:ext>
              </a:extLst>
            </p:cNvPr>
            <p:cNvSpPr/>
            <p:nvPr/>
          </p:nvSpPr>
          <p:spPr>
            <a:xfrm>
              <a:off x="3574714" y="46753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基金账户</a:t>
              </a:r>
            </a:p>
          </p:txBody>
        </p:sp>
        <p:sp>
          <p:nvSpPr>
            <p:cNvPr id="53" name="圆角矩形 17">
              <a:extLst>
                <a:ext uri="{FF2B5EF4-FFF2-40B4-BE49-F238E27FC236}">
                  <a16:creationId xmlns:a16="http://schemas.microsoft.com/office/drawing/2014/main" id="{2D3BF3B2-4B4A-41BD-A9E7-D943C881B314}"/>
                </a:ext>
              </a:extLst>
            </p:cNvPr>
            <p:cNvSpPr/>
            <p:nvPr/>
          </p:nvSpPr>
          <p:spPr>
            <a:xfrm>
              <a:off x="5039071" y="46753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支付账户</a:t>
              </a:r>
            </a:p>
          </p:txBody>
        </p:sp>
        <p:sp>
          <p:nvSpPr>
            <p:cNvPr id="54" name="圆角矩形 18">
              <a:extLst>
                <a:ext uri="{FF2B5EF4-FFF2-40B4-BE49-F238E27FC236}">
                  <a16:creationId xmlns:a16="http://schemas.microsoft.com/office/drawing/2014/main" id="{A8E76A06-7DE3-48D0-B4B1-80A8BA33A69A}"/>
                </a:ext>
              </a:extLst>
            </p:cNvPr>
            <p:cNvSpPr/>
            <p:nvPr/>
          </p:nvSpPr>
          <p:spPr>
            <a:xfrm>
              <a:off x="7967785" y="46753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积分账户</a:t>
              </a:r>
            </a:p>
          </p:txBody>
        </p:sp>
        <p:sp>
          <p:nvSpPr>
            <p:cNvPr id="55" name="圆角矩形 19">
              <a:extLst>
                <a:ext uri="{FF2B5EF4-FFF2-40B4-BE49-F238E27FC236}">
                  <a16:creationId xmlns:a16="http://schemas.microsoft.com/office/drawing/2014/main" id="{157BEE06-8682-4EDC-8ABC-E65370634A48}"/>
                </a:ext>
              </a:extLst>
            </p:cNvPr>
            <p:cNvSpPr/>
            <p:nvPr/>
          </p:nvSpPr>
          <p:spPr>
            <a:xfrm>
              <a:off x="5041648" y="37228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主账户</a:t>
              </a:r>
            </a:p>
          </p:txBody>
        </p:sp>
        <p:sp>
          <p:nvSpPr>
            <p:cNvPr id="56" name="圆角矩形 20">
              <a:extLst>
                <a:ext uri="{FF2B5EF4-FFF2-40B4-BE49-F238E27FC236}">
                  <a16:creationId xmlns:a16="http://schemas.microsoft.com/office/drawing/2014/main" id="{74C0BA7F-CEA3-4D1E-88FF-46145E0DB05E}"/>
                </a:ext>
              </a:extLst>
            </p:cNvPr>
            <p:cNvSpPr/>
            <p:nvPr/>
          </p:nvSpPr>
          <p:spPr>
            <a:xfrm>
              <a:off x="3574714" y="5814018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支付宝</a:t>
              </a:r>
            </a:p>
          </p:txBody>
        </p:sp>
        <p:sp>
          <p:nvSpPr>
            <p:cNvPr id="57" name="圆角矩形 21">
              <a:extLst>
                <a:ext uri="{FF2B5EF4-FFF2-40B4-BE49-F238E27FC236}">
                  <a16:creationId xmlns:a16="http://schemas.microsoft.com/office/drawing/2014/main" id="{F25B2543-FE64-447F-B2EF-4E1E498148D6}"/>
                </a:ext>
              </a:extLst>
            </p:cNvPr>
            <p:cNvSpPr/>
            <p:nvPr/>
          </p:nvSpPr>
          <p:spPr>
            <a:xfrm>
              <a:off x="7967785" y="5814018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大华基金</a:t>
              </a:r>
            </a:p>
          </p:txBody>
        </p:sp>
        <p:sp>
          <p:nvSpPr>
            <p:cNvPr id="58" name="圆角矩形 22">
              <a:extLst>
                <a:ext uri="{FF2B5EF4-FFF2-40B4-BE49-F238E27FC236}">
                  <a16:creationId xmlns:a16="http://schemas.microsoft.com/office/drawing/2014/main" id="{319A1A4F-3EB3-4CDF-A459-AC912A60139F}"/>
                </a:ext>
              </a:extLst>
            </p:cNvPr>
            <p:cNvSpPr/>
            <p:nvPr/>
          </p:nvSpPr>
          <p:spPr>
            <a:xfrm>
              <a:off x="5039071" y="5814018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平安银行</a:t>
              </a:r>
            </a:p>
          </p:txBody>
        </p:sp>
        <p:sp>
          <p:nvSpPr>
            <p:cNvPr id="59" name="圆角矩形 23">
              <a:extLst>
                <a:ext uri="{FF2B5EF4-FFF2-40B4-BE49-F238E27FC236}">
                  <a16:creationId xmlns:a16="http://schemas.microsoft.com/office/drawing/2014/main" id="{6231D0AE-60CA-4B37-AC37-2AB4DE6C147A}"/>
                </a:ext>
              </a:extLst>
            </p:cNvPr>
            <p:cNvSpPr/>
            <p:nvPr/>
          </p:nvSpPr>
          <p:spPr>
            <a:xfrm>
              <a:off x="6503428" y="5814018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平安保险</a:t>
              </a:r>
            </a:p>
          </p:txBody>
        </p:sp>
        <p:sp>
          <p:nvSpPr>
            <p:cNvPr id="60" name="圆角矩形 24">
              <a:extLst>
                <a:ext uri="{FF2B5EF4-FFF2-40B4-BE49-F238E27FC236}">
                  <a16:creationId xmlns:a16="http://schemas.microsoft.com/office/drawing/2014/main" id="{29B6EBDD-A1C0-4AD8-8DAB-A459534E0F68}"/>
                </a:ext>
              </a:extLst>
            </p:cNvPr>
            <p:cNvSpPr/>
            <p:nvPr/>
          </p:nvSpPr>
          <p:spPr>
            <a:xfrm>
              <a:off x="6503428" y="46753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保险账户</a:t>
              </a: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1B565B43-684C-4784-B856-1FF1BD0FE616}"/>
                </a:ext>
              </a:extLst>
            </p:cNvPr>
            <p:cNvCxnSpPr>
              <a:stCxn id="55" idx="2"/>
              <a:endCxn id="51" idx="0"/>
            </p:cNvCxnSpPr>
            <p:nvPr/>
          </p:nvCxnSpPr>
          <p:spPr>
            <a:xfrm flipH="1">
              <a:off x="2791719" y="4123291"/>
              <a:ext cx="2931291" cy="55205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7B833F46-6942-4FB7-A133-E4C23B296433}"/>
                </a:ext>
              </a:extLst>
            </p:cNvPr>
            <p:cNvCxnSpPr>
              <a:stCxn id="55" idx="2"/>
              <a:endCxn id="52" idx="0"/>
            </p:cNvCxnSpPr>
            <p:nvPr/>
          </p:nvCxnSpPr>
          <p:spPr>
            <a:xfrm flipH="1">
              <a:off x="4256076" y="4123291"/>
              <a:ext cx="1466934" cy="55205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EDDDCFA6-19B0-4E25-B161-B309240B0ED5}"/>
                </a:ext>
              </a:extLst>
            </p:cNvPr>
            <p:cNvCxnSpPr>
              <a:stCxn id="55" idx="2"/>
              <a:endCxn id="53" idx="0"/>
            </p:cNvCxnSpPr>
            <p:nvPr/>
          </p:nvCxnSpPr>
          <p:spPr>
            <a:xfrm flipH="1">
              <a:off x="5720433" y="4123291"/>
              <a:ext cx="2577" cy="55205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22B2ECC5-95B2-482F-9C8D-C36B6B3F9FF9}"/>
                </a:ext>
              </a:extLst>
            </p:cNvPr>
            <p:cNvCxnSpPr>
              <a:stCxn id="55" idx="2"/>
              <a:endCxn id="54" idx="0"/>
            </p:cNvCxnSpPr>
            <p:nvPr/>
          </p:nvCxnSpPr>
          <p:spPr>
            <a:xfrm>
              <a:off x="5723010" y="4123291"/>
              <a:ext cx="2926137" cy="55205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B0E9D1EB-F764-4362-A620-CDB6912B415F}"/>
                </a:ext>
              </a:extLst>
            </p:cNvPr>
            <p:cNvCxnSpPr>
              <a:stCxn id="55" idx="2"/>
              <a:endCxn id="60" idx="0"/>
            </p:cNvCxnSpPr>
            <p:nvPr/>
          </p:nvCxnSpPr>
          <p:spPr>
            <a:xfrm>
              <a:off x="5723010" y="4123291"/>
              <a:ext cx="1461780" cy="55205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圆角矩形 30">
              <a:extLst>
                <a:ext uri="{FF2B5EF4-FFF2-40B4-BE49-F238E27FC236}">
                  <a16:creationId xmlns:a16="http://schemas.microsoft.com/office/drawing/2014/main" id="{32FAEFAA-9009-418B-9005-BAD7A03F51DC}"/>
                </a:ext>
              </a:extLst>
            </p:cNvPr>
            <p:cNvSpPr/>
            <p:nvPr/>
          </p:nvSpPr>
          <p:spPr>
            <a:xfrm>
              <a:off x="5039071" y="2591916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身份认证</a:t>
              </a:r>
            </a:p>
          </p:txBody>
        </p:sp>
        <p:sp>
          <p:nvSpPr>
            <p:cNvPr id="67" name="圆角矩形 31">
              <a:extLst>
                <a:ext uri="{FF2B5EF4-FFF2-40B4-BE49-F238E27FC236}">
                  <a16:creationId xmlns:a16="http://schemas.microsoft.com/office/drawing/2014/main" id="{262D7F85-D5D0-42DD-9772-468916AFEC36}"/>
                </a:ext>
              </a:extLst>
            </p:cNvPr>
            <p:cNvSpPr/>
            <p:nvPr/>
          </p:nvSpPr>
          <p:spPr>
            <a:xfrm>
              <a:off x="2000596" y="5688416"/>
              <a:ext cx="7439674" cy="64478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圆角矩形 33">
              <a:extLst>
                <a:ext uri="{FF2B5EF4-FFF2-40B4-BE49-F238E27FC236}">
                  <a16:creationId xmlns:a16="http://schemas.microsoft.com/office/drawing/2014/main" id="{20D919A4-E8A3-4744-8DB7-99DBB19007EC}"/>
                </a:ext>
              </a:extLst>
            </p:cNvPr>
            <p:cNvSpPr/>
            <p:nvPr/>
          </p:nvSpPr>
          <p:spPr>
            <a:xfrm>
              <a:off x="2110357" y="5814018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壹钱包</a:t>
              </a:r>
            </a:p>
          </p:txBody>
        </p:sp>
        <p:sp>
          <p:nvSpPr>
            <p:cNvPr id="69" name="圆角矩形 34">
              <a:extLst>
                <a:ext uri="{FF2B5EF4-FFF2-40B4-BE49-F238E27FC236}">
                  <a16:creationId xmlns:a16="http://schemas.microsoft.com/office/drawing/2014/main" id="{DE6BAF34-8240-45C6-8B50-9C863DDFC854}"/>
                </a:ext>
              </a:extLst>
            </p:cNvPr>
            <p:cNvSpPr/>
            <p:nvPr/>
          </p:nvSpPr>
          <p:spPr>
            <a:xfrm>
              <a:off x="2001513" y="1329100"/>
              <a:ext cx="7438757" cy="644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上箭头 4">
              <a:extLst>
                <a:ext uri="{FF2B5EF4-FFF2-40B4-BE49-F238E27FC236}">
                  <a16:creationId xmlns:a16="http://schemas.microsoft.com/office/drawing/2014/main" id="{06A40B1B-0049-4555-B513-A16D8C927043}"/>
                </a:ext>
              </a:extLst>
            </p:cNvPr>
            <p:cNvSpPr/>
            <p:nvPr/>
          </p:nvSpPr>
          <p:spPr>
            <a:xfrm>
              <a:off x="5478575" y="5234709"/>
              <a:ext cx="484632" cy="453707"/>
            </a:xfrm>
            <a:prstGeom prst="up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上箭头 36">
              <a:extLst>
                <a:ext uri="{FF2B5EF4-FFF2-40B4-BE49-F238E27FC236}">
                  <a16:creationId xmlns:a16="http://schemas.microsoft.com/office/drawing/2014/main" id="{74AB6646-AFBF-45AF-9687-101E6EE59C9B}"/>
                </a:ext>
              </a:extLst>
            </p:cNvPr>
            <p:cNvSpPr/>
            <p:nvPr/>
          </p:nvSpPr>
          <p:spPr>
            <a:xfrm>
              <a:off x="5473584" y="3097579"/>
              <a:ext cx="484632" cy="453707"/>
            </a:xfrm>
            <a:prstGeom prst="up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上箭头 37">
              <a:extLst>
                <a:ext uri="{FF2B5EF4-FFF2-40B4-BE49-F238E27FC236}">
                  <a16:creationId xmlns:a16="http://schemas.microsoft.com/office/drawing/2014/main" id="{43EEC700-FF77-4810-935F-70D5604D8CE1}"/>
                </a:ext>
              </a:extLst>
            </p:cNvPr>
            <p:cNvSpPr/>
            <p:nvPr/>
          </p:nvSpPr>
          <p:spPr>
            <a:xfrm>
              <a:off x="5473584" y="1980643"/>
              <a:ext cx="484632" cy="453707"/>
            </a:xfrm>
            <a:prstGeom prst="up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66CCEF2-A0B6-49F7-9E99-6AEE3FC0F96B}"/>
                </a:ext>
              </a:extLst>
            </p:cNvPr>
            <p:cNvSpPr/>
            <p:nvPr/>
          </p:nvSpPr>
          <p:spPr>
            <a:xfrm>
              <a:off x="1531088" y="5688416"/>
              <a:ext cx="464975" cy="64478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D85A244F-FEC0-4551-ABB0-0E76B6F87652}"/>
                </a:ext>
              </a:extLst>
            </p:cNvPr>
            <p:cNvSpPr/>
            <p:nvPr/>
          </p:nvSpPr>
          <p:spPr>
            <a:xfrm>
              <a:off x="1536538" y="3549909"/>
              <a:ext cx="464975" cy="16848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账户体系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8F5884C-24DF-4EAF-BE3D-5780FE2F16F1}"/>
                </a:ext>
              </a:extLst>
            </p:cNvPr>
            <p:cNvSpPr/>
            <p:nvPr/>
          </p:nvSpPr>
          <p:spPr>
            <a:xfrm>
              <a:off x="1531087" y="2431072"/>
              <a:ext cx="464975" cy="64478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8F04D3CF-59BC-47B0-838F-DC4AFCAB9EA2}"/>
                </a:ext>
              </a:extLst>
            </p:cNvPr>
            <p:cNvSpPr/>
            <p:nvPr/>
          </p:nvSpPr>
          <p:spPr>
            <a:xfrm>
              <a:off x="1524475" y="1328717"/>
              <a:ext cx="464975" cy="64478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</a:t>
              </a:r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87DF7DB6-15F3-4BE9-A15F-C014F88C9DAD}"/>
              </a:ext>
            </a:extLst>
          </p:cNvPr>
          <p:cNvSpPr txBox="1"/>
          <p:nvPr/>
        </p:nvSpPr>
        <p:spPr>
          <a:xfrm>
            <a:off x="8767359" y="3086502"/>
            <a:ext cx="29913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就有一个平安的客户</a:t>
            </a:r>
          </a:p>
        </p:txBody>
      </p:sp>
    </p:spTree>
    <p:extLst>
      <p:ext uri="{BB962C8B-B14F-4D97-AF65-F5344CB8AC3E}">
        <p14:creationId xmlns:p14="http://schemas.microsoft.com/office/powerpoint/2010/main" val="15360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图片 68">
            <a:extLst>
              <a:ext uri="{FF2B5EF4-FFF2-40B4-BE49-F238E27FC236}">
                <a16:creationId xmlns:a16="http://schemas.microsoft.com/office/drawing/2014/main" id="{87FA9E89-C474-4A2C-B4D5-D97E21F8F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53893">
            <a:off x="3939143" y="2060564"/>
            <a:ext cx="3868037" cy="3477685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E4540E6-ABA7-4A39-9773-6113702A1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应用价值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FE5411B-3447-429A-9D04-3CA65F3319CA}"/>
              </a:ext>
            </a:extLst>
          </p:cNvPr>
          <p:cNvSpPr txBox="1"/>
          <p:nvPr/>
        </p:nvSpPr>
        <p:spPr>
          <a:xfrm rot="497617">
            <a:off x="5539351" y="29466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聚合无感支付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233733F-C227-48E3-A34D-34B88B2048DE}"/>
              </a:ext>
            </a:extLst>
          </p:cNvPr>
          <p:cNvSpPr txBox="1"/>
          <p:nvPr/>
        </p:nvSpPr>
        <p:spPr>
          <a:xfrm rot="174115">
            <a:off x="6029917" y="45372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智慧服务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A8D3309-DB96-4ED3-BC04-F88700BCC600}"/>
              </a:ext>
            </a:extLst>
          </p:cNvPr>
          <p:cNvCxnSpPr/>
          <p:nvPr/>
        </p:nvCxnSpPr>
        <p:spPr>
          <a:xfrm flipV="1">
            <a:off x="7254020" y="2921414"/>
            <a:ext cx="191595" cy="22866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01B51B4-2DD1-4FB7-9AF2-31347A09BBEE}"/>
              </a:ext>
            </a:extLst>
          </p:cNvPr>
          <p:cNvCxnSpPr/>
          <p:nvPr/>
        </p:nvCxnSpPr>
        <p:spPr>
          <a:xfrm>
            <a:off x="7254020" y="3356574"/>
            <a:ext cx="191595" cy="21600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57CFFEC-35EA-4A64-B8D3-1A488F0E1568}"/>
              </a:ext>
            </a:extLst>
          </p:cNvPr>
          <p:cNvCxnSpPr/>
          <p:nvPr/>
        </p:nvCxnSpPr>
        <p:spPr>
          <a:xfrm>
            <a:off x="7254020" y="3292061"/>
            <a:ext cx="309214" cy="64513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0791A3A-D548-4FC0-BC81-07DDF66E05D2}"/>
              </a:ext>
            </a:extLst>
          </p:cNvPr>
          <p:cNvCxnSpPr/>
          <p:nvPr/>
        </p:nvCxnSpPr>
        <p:spPr>
          <a:xfrm flipV="1">
            <a:off x="7254020" y="3137414"/>
            <a:ext cx="302720" cy="97353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B8FF2E2-2236-43A8-89FF-5244996688A2}"/>
              </a:ext>
            </a:extLst>
          </p:cNvPr>
          <p:cNvCxnSpPr/>
          <p:nvPr/>
        </p:nvCxnSpPr>
        <p:spPr>
          <a:xfrm flipV="1">
            <a:off x="7291008" y="4430484"/>
            <a:ext cx="191595" cy="22866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C1EDC37-D13F-4469-B266-ACB073803B5A}"/>
              </a:ext>
            </a:extLst>
          </p:cNvPr>
          <p:cNvCxnSpPr/>
          <p:nvPr/>
        </p:nvCxnSpPr>
        <p:spPr>
          <a:xfrm>
            <a:off x="7291008" y="4865644"/>
            <a:ext cx="191595" cy="21600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717CF-F70F-4EDA-9140-ED6963F91911}"/>
              </a:ext>
            </a:extLst>
          </p:cNvPr>
          <p:cNvCxnSpPr/>
          <p:nvPr/>
        </p:nvCxnSpPr>
        <p:spPr>
          <a:xfrm>
            <a:off x="7291008" y="4801131"/>
            <a:ext cx="309214" cy="64513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B5004BC-2F0D-4B17-894B-517D30C6FCF2}"/>
              </a:ext>
            </a:extLst>
          </p:cNvPr>
          <p:cNvCxnSpPr/>
          <p:nvPr/>
        </p:nvCxnSpPr>
        <p:spPr>
          <a:xfrm flipV="1">
            <a:off x="7291008" y="4646484"/>
            <a:ext cx="302720" cy="97353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994132B5-7879-430E-8F18-176A8F73539E}"/>
              </a:ext>
            </a:extLst>
          </p:cNvPr>
          <p:cNvSpPr/>
          <p:nvPr/>
        </p:nvSpPr>
        <p:spPr>
          <a:xfrm rot="2222894">
            <a:off x="7347005" y="2503620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路桥收费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5916771-2CC9-403C-894E-6F74211A8130}"/>
              </a:ext>
            </a:extLst>
          </p:cNvPr>
          <p:cNvSpPr/>
          <p:nvPr/>
        </p:nvSpPr>
        <p:spPr>
          <a:xfrm rot="3535489">
            <a:off x="7443305" y="3269509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FBB4C0C-D1FC-4371-8911-47D564786738}"/>
              </a:ext>
            </a:extLst>
          </p:cNvPr>
          <p:cNvSpPr/>
          <p:nvPr/>
        </p:nvSpPr>
        <p:spPr>
          <a:xfrm rot="2750776">
            <a:off x="8100793" y="3114280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房产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D717514-81AC-442A-B2B4-1B47C751B38D}"/>
              </a:ext>
            </a:extLst>
          </p:cNvPr>
          <p:cNvSpPr/>
          <p:nvPr/>
        </p:nvSpPr>
        <p:spPr>
          <a:xfrm rot="2750776">
            <a:off x="8055377" y="2416019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洗车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4998A25-DEDA-421C-8570-408B051B1FE8}"/>
              </a:ext>
            </a:extLst>
          </p:cNvPr>
          <p:cNvSpPr txBox="1"/>
          <p:nvPr/>
        </p:nvSpPr>
        <p:spPr>
          <a:xfrm>
            <a:off x="4499854" y="28654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商业信息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E240D47-0F64-4F7B-ACEB-A3F093E993F8}"/>
              </a:ext>
            </a:extLst>
          </p:cNvPr>
          <p:cNvCxnSpPr/>
          <p:nvPr/>
        </p:nvCxnSpPr>
        <p:spPr>
          <a:xfrm>
            <a:off x="4388729" y="3035744"/>
            <a:ext cx="439110" cy="335329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E563A2DD-CEF9-46CB-88E7-807824ECA880}"/>
              </a:ext>
            </a:extLst>
          </p:cNvPr>
          <p:cNvSpPr txBox="1"/>
          <p:nvPr/>
        </p:nvSpPr>
        <p:spPr>
          <a:xfrm>
            <a:off x="4267076" y="3125102"/>
            <a:ext cx="438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资金账户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14AA0F2-2841-4926-97F8-42E2FC1C5A50}"/>
              </a:ext>
            </a:extLst>
          </p:cNvPr>
          <p:cNvCxnSpPr/>
          <p:nvPr/>
        </p:nvCxnSpPr>
        <p:spPr>
          <a:xfrm flipV="1">
            <a:off x="4402740" y="4106666"/>
            <a:ext cx="372126" cy="308123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7EAFF81-C6A1-4FC8-A7C1-620FF8557F5B}"/>
              </a:ext>
            </a:extLst>
          </p:cNvPr>
          <p:cNvSpPr txBox="1"/>
          <p:nvPr/>
        </p:nvSpPr>
        <p:spPr>
          <a:xfrm rot="956463">
            <a:off x="4464617" y="4324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身份信息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209E36A-F40E-45EC-A2F2-6B53D9F4A516}"/>
              </a:ext>
            </a:extLst>
          </p:cNvPr>
          <p:cNvSpPr/>
          <p:nvPr/>
        </p:nvSpPr>
        <p:spPr>
          <a:xfrm rot="1410719">
            <a:off x="6553809" y="2177961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违章</a:t>
            </a: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D7AA94C-E21B-4DCE-9726-F698B1B9E70F}"/>
              </a:ext>
            </a:extLst>
          </p:cNvPr>
          <p:cNvSpPr/>
          <p:nvPr/>
        </p:nvSpPr>
        <p:spPr>
          <a:xfrm rot="192361">
            <a:off x="5723796" y="2220798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信访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4C9A1D74-131F-4EB8-BE8D-C5938A1999DC}"/>
              </a:ext>
            </a:extLst>
          </p:cNvPr>
          <p:cNvSpPr/>
          <p:nvPr/>
        </p:nvSpPr>
        <p:spPr>
          <a:xfrm rot="192361">
            <a:off x="4812371" y="2081990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A7941BA-96FD-4B14-84ED-83BFA1792E44}"/>
              </a:ext>
            </a:extLst>
          </p:cNvPr>
          <p:cNvSpPr/>
          <p:nvPr/>
        </p:nvSpPr>
        <p:spPr>
          <a:xfrm rot="1208817">
            <a:off x="7359267" y="1787222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租房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3B504373-1EC5-44EC-902B-7C405659E615}"/>
              </a:ext>
            </a:extLst>
          </p:cNvPr>
          <p:cNvSpPr/>
          <p:nvPr/>
        </p:nvSpPr>
        <p:spPr>
          <a:xfrm rot="2750776">
            <a:off x="7578187" y="4320847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公交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3FCDB0C-A0BE-4785-B106-E31C0C9F2007}"/>
              </a:ext>
            </a:extLst>
          </p:cNvPr>
          <p:cNvSpPr/>
          <p:nvPr/>
        </p:nvSpPr>
        <p:spPr>
          <a:xfrm rot="4037446">
            <a:off x="7558806" y="5082943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办事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F6645022-0BF1-455E-9D7D-5174CA272E64}"/>
              </a:ext>
            </a:extLst>
          </p:cNvPr>
          <p:cNvSpPr/>
          <p:nvPr/>
        </p:nvSpPr>
        <p:spPr>
          <a:xfrm rot="2750776">
            <a:off x="8211992" y="4961737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出租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6A5373F4-9B3C-4126-B53B-769299CF4816}"/>
              </a:ext>
            </a:extLst>
          </p:cNvPr>
          <p:cNvSpPr/>
          <p:nvPr/>
        </p:nvSpPr>
        <p:spPr>
          <a:xfrm rot="2750776">
            <a:off x="8268710" y="4291246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地铁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E023384-1C19-4D29-835A-310F542914BF}"/>
              </a:ext>
            </a:extLst>
          </p:cNvPr>
          <p:cNvSpPr/>
          <p:nvPr/>
        </p:nvSpPr>
        <p:spPr>
          <a:xfrm rot="2547883">
            <a:off x="8950286" y="5053002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公园景点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D505B083-39D8-488B-92D8-D338784538E2}"/>
              </a:ext>
            </a:extLst>
          </p:cNvPr>
          <p:cNvSpPr/>
          <p:nvPr/>
        </p:nvSpPr>
        <p:spPr>
          <a:xfrm rot="1208817">
            <a:off x="8705577" y="2201650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户籍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5A865C3-1E09-463C-85B0-3DC81225B0E9}"/>
              </a:ext>
            </a:extLst>
          </p:cNvPr>
          <p:cNvSpPr/>
          <p:nvPr/>
        </p:nvSpPr>
        <p:spPr>
          <a:xfrm rot="436633">
            <a:off x="4796065" y="3504015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生活缴费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4122591-0CE1-438C-B742-531EDD504068}"/>
              </a:ext>
            </a:extLst>
          </p:cNvPr>
          <p:cNvSpPr/>
          <p:nvPr/>
        </p:nvSpPr>
        <p:spPr>
          <a:xfrm rot="436633">
            <a:off x="5552065" y="3376133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行政缴费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B622009-D793-4D39-AA24-D6A9B2A31811}"/>
              </a:ext>
            </a:extLst>
          </p:cNvPr>
          <p:cNvSpPr/>
          <p:nvPr/>
        </p:nvSpPr>
        <p:spPr>
          <a:xfrm rot="436633">
            <a:off x="5848379" y="3849612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消费支付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CC15DA4-31B8-4B3C-A1F3-F2D8856F267D}"/>
              </a:ext>
            </a:extLst>
          </p:cNvPr>
          <p:cNvSpPr/>
          <p:nvPr/>
        </p:nvSpPr>
        <p:spPr>
          <a:xfrm rot="878382">
            <a:off x="6376750" y="5142204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医药社保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8A7999D-E722-441F-B2B5-CE915457672F}"/>
              </a:ext>
            </a:extLst>
          </p:cNvPr>
          <p:cNvCxnSpPr>
            <a:cxnSpLocks/>
          </p:cNvCxnSpPr>
          <p:nvPr/>
        </p:nvCxnSpPr>
        <p:spPr>
          <a:xfrm>
            <a:off x="3188698" y="3761870"/>
            <a:ext cx="963330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A3C961BE-8249-4778-AF8F-7E37ACDE2A8F}"/>
              </a:ext>
            </a:extLst>
          </p:cNvPr>
          <p:cNvSpPr txBox="1"/>
          <p:nvPr/>
        </p:nvSpPr>
        <p:spPr>
          <a:xfrm>
            <a:off x="3158489" y="34264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统一账户</a:t>
            </a: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CD50E88-F340-4B71-BF6F-4D3B58FEFCA3}"/>
              </a:ext>
            </a:extLst>
          </p:cNvPr>
          <p:cNvSpPr/>
          <p:nvPr/>
        </p:nvSpPr>
        <p:spPr>
          <a:xfrm rot="2750776">
            <a:off x="7136857" y="5775148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043DBD2-0F32-49ED-9559-947DBF1FCC03}"/>
              </a:ext>
            </a:extLst>
          </p:cNvPr>
          <p:cNvGrpSpPr/>
          <p:nvPr/>
        </p:nvGrpSpPr>
        <p:grpSpPr>
          <a:xfrm>
            <a:off x="654524" y="3264963"/>
            <a:ext cx="2352170" cy="1060468"/>
            <a:chOff x="446828" y="3233722"/>
            <a:chExt cx="2509340" cy="1131327"/>
          </a:xfrm>
        </p:grpSpPr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2B8DDA09-873D-42B1-8A45-4A3BB52F95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47" b="33006"/>
            <a:stretch/>
          </p:blipFill>
          <p:spPr>
            <a:xfrm>
              <a:off x="446828" y="3817309"/>
              <a:ext cx="2509340" cy="547740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C0781215-3E9A-4BD2-87A0-A1871F95B4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205" b="35472"/>
            <a:stretch/>
          </p:blipFill>
          <p:spPr>
            <a:xfrm>
              <a:off x="578263" y="3233722"/>
              <a:ext cx="2246470" cy="527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031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0295C3-79CB-4AE4-9E21-80C60C4EF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pPr marL="0" indent="0" algn="ctr">
              <a:buNone/>
            </a:pPr>
            <a:r>
              <a:rPr lang="zh-CN" altLang="en-US" dirty="0"/>
              <a:t>政务服务</a:t>
            </a:r>
            <a:r>
              <a:rPr lang="en-US" altLang="zh-CN" dirty="0"/>
              <a:t>+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商业服务</a:t>
            </a:r>
            <a:r>
              <a:rPr lang="zh-CN" altLang="en-US" dirty="0"/>
              <a:t>组合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400A1E2-53D3-456C-A37E-7653BA61E3A6}"/>
              </a:ext>
            </a:extLst>
          </p:cNvPr>
          <p:cNvGrpSpPr/>
          <p:nvPr/>
        </p:nvGrpSpPr>
        <p:grpSpPr>
          <a:xfrm>
            <a:off x="1185101" y="2076551"/>
            <a:ext cx="9821797" cy="3731056"/>
            <a:chOff x="720697" y="2887720"/>
            <a:chExt cx="9821797" cy="373105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B38058F-8A87-401B-9C0B-001E4357AB5A}"/>
                </a:ext>
              </a:extLst>
            </p:cNvPr>
            <p:cNvSpPr/>
            <p:nvPr/>
          </p:nvSpPr>
          <p:spPr bwMode="auto">
            <a:xfrm>
              <a:off x="4739038" y="2887720"/>
              <a:ext cx="5803456" cy="3250745"/>
            </a:xfrm>
            <a:prstGeom prst="rect">
              <a:avLst/>
            </a:prstGeom>
            <a:solidFill>
              <a:srgbClr val="E3EA58">
                <a:alpha val="6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7BD6A9B-7993-4616-A0C2-0F0770C2F574}"/>
                </a:ext>
              </a:extLst>
            </p:cNvPr>
            <p:cNvSpPr/>
            <p:nvPr/>
          </p:nvSpPr>
          <p:spPr bwMode="auto">
            <a:xfrm>
              <a:off x="720698" y="2887720"/>
              <a:ext cx="2009171" cy="995083"/>
            </a:xfrm>
            <a:prstGeom prst="rect">
              <a:avLst/>
            </a:prstGeom>
            <a:solidFill>
              <a:srgbClr val="DAE3E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9A9D689-DEC1-4984-9BA6-3AC7500C95CD}"/>
                </a:ext>
              </a:extLst>
            </p:cNvPr>
            <p:cNvSpPr/>
            <p:nvPr/>
          </p:nvSpPr>
          <p:spPr bwMode="auto">
            <a:xfrm>
              <a:off x="2729869" y="2894362"/>
              <a:ext cx="2009171" cy="1892791"/>
            </a:xfrm>
            <a:prstGeom prst="rect">
              <a:avLst/>
            </a:prstGeom>
            <a:solidFill>
              <a:srgbClr val="407D9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CC92E1-BAA1-49F1-9F2B-E8863E367ADF}"/>
                </a:ext>
              </a:extLst>
            </p:cNvPr>
            <p:cNvSpPr/>
            <p:nvPr/>
          </p:nvSpPr>
          <p:spPr bwMode="auto">
            <a:xfrm>
              <a:off x="2729869" y="4776564"/>
              <a:ext cx="2009171" cy="1361901"/>
            </a:xfrm>
            <a:prstGeom prst="rect">
              <a:avLst/>
            </a:prstGeom>
            <a:solidFill>
              <a:srgbClr val="CCC4C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BEE1AE8-E51D-4697-98B1-D8D63EF410CF}"/>
                </a:ext>
              </a:extLst>
            </p:cNvPr>
            <p:cNvSpPr/>
            <p:nvPr/>
          </p:nvSpPr>
          <p:spPr bwMode="auto">
            <a:xfrm>
              <a:off x="720697" y="3882803"/>
              <a:ext cx="2009171" cy="2255662"/>
            </a:xfrm>
            <a:prstGeom prst="rect">
              <a:avLst/>
            </a:prstGeom>
            <a:solidFill>
              <a:srgbClr val="ACADA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6AE5DCA-D018-41C6-9509-4497567B8153}"/>
                </a:ext>
              </a:extLst>
            </p:cNvPr>
            <p:cNvSpPr/>
            <p:nvPr/>
          </p:nvSpPr>
          <p:spPr bwMode="auto">
            <a:xfrm>
              <a:off x="4739039" y="2894362"/>
              <a:ext cx="3611585" cy="1892791"/>
            </a:xfrm>
            <a:prstGeom prst="rect">
              <a:avLst/>
            </a:prstGeom>
            <a:solidFill>
              <a:srgbClr val="F89458">
                <a:alpha val="6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85F8F87-D13A-448B-BE8B-0E3796C49D05}"/>
                </a:ext>
              </a:extLst>
            </p:cNvPr>
            <p:cNvSpPr/>
            <p:nvPr/>
          </p:nvSpPr>
          <p:spPr bwMode="auto">
            <a:xfrm>
              <a:off x="720697" y="6121234"/>
              <a:ext cx="9821797" cy="497542"/>
            </a:xfrm>
            <a:prstGeom prst="rect">
              <a:avLst/>
            </a:prstGeom>
            <a:solidFill>
              <a:srgbClr val="A2E2F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E4A16DA-683E-42A1-A4BA-915E9D2FCE51}"/>
              </a:ext>
            </a:extLst>
          </p:cNvPr>
          <p:cNvSpPr txBox="1"/>
          <p:nvPr/>
        </p:nvSpPr>
        <p:spPr>
          <a:xfrm flipH="1">
            <a:off x="1431600" y="2389427"/>
            <a:ext cx="158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教育培训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48F97E-D84B-4156-93FC-299DEA925598}"/>
              </a:ext>
            </a:extLst>
          </p:cNvPr>
          <p:cNvSpPr txBox="1"/>
          <p:nvPr/>
        </p:nvSpPr>
        <p:spPr>
          <a:xfrm flipH="1">
            <a:off x="3413310" y="2879332"/>
            <a:ext cx="158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出行服务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4F256C-69EC-4323-B4BA-4DA2DF08F8FB}"/>
              </a:ext>
            </a:extLst>
          </p:cNvPr>
          <p:cNvSpPr txBox="1"/>
          <p:nvPr/>
        </p:nvSpPr>
        <p:spPr>
          <a:xfrm flipH="1">
            <a:off x="1410737" y="3965395"/>
            <a:ext cx="155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车辆服务</a:t>
            </a:r>
          </a:p>
        </p:txBody>
      </p:sp>
      <p:sp>
        <p:nvSpPr>
          <p:cNvPr id="14" name="文本框 18">
            <a:extLst>
              <a:ext uri="{FF2B5EF4-FFF2-40B4-BE49-F238E27FC236}">
                <a16:creationId xmlns:a16="http://schemas.microsoft.com/office/drawing/2014/main" id="{1159FBF8-53BB-4656-BA2B-DEEC7AA94D05}"/>
              </a:ext>
            </a:extLst>
          </p:cNvPr>
          <p:cNvSpPr txBox="1"/>
          <p:nvPr/>
        </p:nvSpPr>
        <p:spPr>
          <a:xfrm flipH="1">
            <a:off x="3636080" y="4470295"/>
            <a:ext cx="11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健康服务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D0D557-25BF-4A40-9AEE-792CE6EB3BCF}"/>
              </a:ext>
            </a:extLst>
          </p:cNvPr>
          <p:cNvSpPr/>
          <p:nvPr/>
        </p:nvSpPr>
        <p:spPr>
          <a:xfrm>
            <a:off x="6224402" y="2844922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购物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电商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E46800-CBCF-4803-A4A2-92C0B0AEF125}"/>
              </a:ext>
            </a:extLst>
          </p:cNvPr>
          <p:cNvSpPr/>
          <p:nvPr/>
        </p:nvSpPr>
        <p:spPr>
          <a:xfrm>
            <a:off x="8998385" y="4453064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8DF2332-2B82-46D0-9D46-46D434BF081E}"/>
              </a:ext>
            </a:extLst>
          </p:cNvPr>
          <p:cNvSpPr/>
          <p:nvPr/>
        </p:nvSpPr>
        <p:spPr>
          <a:xfrm>
            <a:off x="5365512" y="53741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85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0295C3-79CB-4AE4-9E21-80C60C4EF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pPr marL="0" indent="0" algn="ctr">
              <a:buNone/>
            </a:pPr>
            <a:r>
              <a:rPr lang="zh-CN" altLang="en-US" dirty="0"/>
              <a:t>平安的商业服务内容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9F49151B-456C-4405-9B78-D127D101B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10726"/>
              </p:ext>
            </p:extLst>
          </p:nvPr>
        </p:nvGraphicFramePr>
        <p:xfrm>
          <a:off x="1877895" y="1374332"/>
          <a:ext cx="3715062" cy="507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6459">
                  <a:extLst>
                    <a:ext uri="{9D8B030D-6E8A-4147-A177-3AD203B41FA5}">
                      <a16:colId xmlns:a16="http://schemas.microsoft.com/office/drawing/2014/main" val="2068288183"/>
                    </a:ext>
                  </a:extLst>
                </a:gridCol>
                <a:gridCol w="2128603">
                  <a:extLst>
                    <a:ext uri="{9D8B030D-6E8A-4147-A177-3AD203B41FA5}">
                      <a16:colId xmlns:a16="http://schemas.microsoft.com/office/drawing/2014/main" val="2815687597"/>
                    </a:ext>
                  </a:extLst>
                </a:gridCol>
              </a:tblGrid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62015"/>
                  </a:ext>
                </a:extLst>
              </a:tr>
              <a:tr h="507696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意外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旅游险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93564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公共交通险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902062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养老险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068732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健康险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91534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322052"/>
                  </a:ext>
                </a:extLst>
              </a:tr>
              <a:tr h="507696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银行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信用卡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657588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储蓄卡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878456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个人小贷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933748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平安财富宝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57173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EB4C8FB-11F5-4E93-AA2A-FBDC7ED51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272500"/>
              </p:ext>
            </p:extLst>
          </p:nvPr>
        </p:nvGraphicFramePr>
        <p:xfrm>
          <a:off x="6201765" y="1374332"/>
          <a:ext cx="3774189" cy="507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0497">
                  <a:extLst>
                    <a:ext uri="{9D8B030D-6E8A-4147-A177-3AD203B41FA5}">
                      <a16:colId xmlns:a16="http://schemas.microsoft.com/office/drawing/2014/main" val="2068288183"/>
                    </a:ext>
                  </a:extLst>
                </a:gridCol>
                <a:gridCol w="1993692">
                  <a:extLst>
                    <a:ext uri="{9D8B030D-6E8A-4147-A177-3AD203B41FA5}">
                      <a16:colId xmlns:a16="http://schemas.microsoft.com/office/drawing/2014/main" val="2815687597"/>
                    </a:ext>
                  </a:extLst>
                </a:gridCol>
              </a:tblGrid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62015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好医生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线上问诊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93564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陆金所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个人理财产品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902062"/>
                  </a:ext>
                </a:extLst>
              </a:tr>
              <a:tr h="50769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壹账通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支付渠道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068732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购物（电商）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91534"/>
                  </a:ext>
                </a:extLst>
              </a:tr>
              <a:tr h="50769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汽车之家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汽车导购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322052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车辆服务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657588"/>
                  </a:ext>
                </a:extLst>
              </a:tr>
              <a:tr h="50769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平安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好房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租房服务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878456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售房服务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933748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平安见证宝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电商云服务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172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30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6B97B62-A05D-406B-8C5B-870580AE1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统一的用户入口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9B8CC84-D1AF-43EA-8D0C-0E8405A098B1}"/>
              </a:ext>
            </a:extLst>
          </p:cNvPr>
          <p:cNvGrpSpPr/>
          <p:nvPr/>
        </p:nvGrpSpPr>
        <p:grpSpPr>
          <a:xfrm>
            <a:off x="1390715" y="2426693"/>
            <a:ext cx="1584176" cy="1654444"/>
            <a:chOff x="1495144" y="4629451"/>
            <a:chExt cx="1584176" cy="1654444"/>
          </a:xfrm>
        </p:grpSpPr>
        <p:sp>
          <p:nvSpPr>
            <p:cNvPr id="4" name="圆角矩形 155">
              <a:extLst>
                <a:ext uri="{FF2B5EF4-FFF2-40B4-BE49-F238E27FC236}">
                  <a16:creationId xmlns:a16="http://schemas.microsoft.com/office/drawing/2014/main" id="{DD750E7E-287D-46B3-A758-8963CC075113}"/>
                </a:ext>
              </a:extLst>
            </p:cNvPr>
            <p:cNvSpPr/>
            <p:nvPr/>
          </p:nvSpPr>
          <p:spPr bwMode="auto">
            <a:xfrm>
              <a:off x="1495144" y="4629451"/>
              <a:ext cx="1584176" cy="1073151"/>
            </a:xfrm>
            <a:prstGeom prst="roundRect">
              <a:avLst>
                <a:gd name="adj" fmla="val 11484"/>
              </a:avLst>
            </a:prstGeom>
            <a:solidFill>
              <a:schemeClr val="bg1"/>
            </a:solidFill>
            <a:ln w="19050" cap="flat" cmpd="sng">
              <a:noFill/>
              <a:miter lim="800000"/>
              <a:headEnd/>
              <a:tailEnd/>
            </a:ln>
            <a:effectLst>
              <a:outerShdw dist="20000" dir="5400000" algn="ctr" rotWithShape="0">
                <a:srgbClr val="000000">
                  <a:alpha val="32999"/>
                </a:srgbClr>
              </a:outerShdw>
            </a:effectLst>
          </p:spPr>
          <p:txBody>
            <a:bodyPr lIns="93982" tIns="93894" rIns="93982" bIns="93894" rtlCol="0" anchor="ctr"/>
            <a:lstStyle/>
            <a:p>
              <a:pPr algn="ctr"/>
              <a:endPara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" name="圆角矩形 156">
              <a:extLst>
                <a:ext uri="{FF2B5EF4-FFF2-40B4-BE49-F238E27FC236}">
                  <a16:creationId xmlns:a16="http://schemas.microsoft.com/office/drawing/2014/main" id="{65ADC480-B5E7-4A65-8610-235F81FC8A1E}"/>
                </a:ext>
              </a:extLst>
            </p:cNvPr>
            <p:cNvSpPr/>
            <p:nvPr/>
          </p:nvSpPr>
          <p:spPr bwMode="auto">
            <a:xfrm>
              <a:off x="1586133" y="4757207"/>
              <a:ext cx="1379766" cy="817639"/>
            </a:xfrm>
            <a:prstGeom prst="roundRect">
              <a:avLst>
                <a:gd name="adj" fmla="val 4573"/>
              </a:avLst>
            </a:prstGeom>
            <a:solidFill>
              <a:srgbClr val="0A2B35"/>
            </a:solidFill>
            <a:ln w="19050" cap="flat" cmpd="sng">
              <a:noFill/>
              <a:miter lim="800000"/>
              <a:headEnd/>
              <a:tailEnd/>
            </a:ln>
            <a:effectLst>
              <a:outerShdw dist="20000" dir="5400000" algn="ctr" rotWithShape="0">
                <a:srgbClr val="000000">
                  <a:alpha val="32999"/>
                </a:srgbClr>
              </a:outerShdw>
            </a:effectLst>
          </p:spPr>
          <p:txBody>
            <a:bodyPr lIns="93982" tIns="93894" rIns="93982" bIns="93894" rtlCol="0" anchor="ctr"/>
            <a:lstStyle/>
            <a:p>
              <a:pPr algn="ctr"/>
              <a:endPara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D1C94CA-79EB-4E79-B86B-D7A78DD57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8451" y="4757207"/>
              <a:ext cx="1255130" cy="1526688"/>
            </a:xfrm>
            <a:prstGeom prst="rect">
              <a:avLst/>
            </a:prstGeom>
          </p:spPr>
        </p:pic>
      </p:grpSp>
      <p:pic>
        <p:nvPicPr>
          <p:cNvPr id="8" name="Picture 162">
            <a:extLst>
              <a:ext uri="{FF2B5EF4-FFF2-40B4-BE49-F238E27FC236}">
                <a16:creationId xmlns:a16="http://schemas.microsoft.com/office/drawing/2014/main" id="{95DD98A0-B5D6-485D-AAB3-B8BF113A88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735" y="1880956"/>
            <a:ext cx="1245252" cy="2503178"/>
          </a:xfrm>
          <a:prstGeom prst="rect">
            <a:avLst/>
          </a:prstGeom>
          <a:effectLst>
            <a:outerShdw blurRad="114300" dist="1778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D3079E3-18B1-446D-BA83-6F72D4FDD492}"/>
              </a:ext>
            </a:extLst>
          </p:cNvPr>
          <p:cNvSpPr txBox="1"/>
          <p:nvPr/>
        </p:nvSpPr>
        <p:spPr>
          <a:xfrm>
            <a:off x="1287780" y="43841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4842A4-BD3F-4BAD-BDBD-2AB7DFF3D0D6}"/>
              </a:ext>
            </a:extLst>
          </p:cNvPr>
          <p:cNvSpPr txBox="1"/>
          <p:nvPr/>
        </p:nvSpPr>
        <p:spPr>
          <a:xfrm>
            <a:off x="5034861" y="43841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6CC4E2-C1F0-4979-82A7-440F502C59E9}"/>
              </a:ext>
            </a:extLst>
          </p:cNvPr>
          <p:cNvSpPr txBox="1"/>
          <p:nvPr/>
        </p:nvSpPr>
        <p:spPr>
          <a:xfrm>
            <a:off x="3377424" y="5825424"/>
            <a:ext cx="5437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关联用户的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统一账户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 descr="1">
            <a:extLst>
              <a:ext uri="{FF2B5EF4-FFF2-40B4-BE49-F238E27FC236}">
                <a16:creationId xmlns:a16="http://schemas.microsoft.com/office/drawing/2014/main" id="{A69CD629-71F0-4B69-87D3-898874115C2F}"/>
              </a:ext>
            </a:extLst>
          </p:cNvPr>
          <p:cNvSpPr/>
          <p:nvPr/>
        </p:nvSpPr>
        <p:spPr>
          <a:xfrm>
            <a:off x="9037542" y="2214573"/>
            <a:ext cx="1497389" cy="1497389"/>
          </a:xfrm>
          <a:prstGeom prst="ellipse">
            <a:avLst/>
          </a:prstGeom>
          <a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2000" r="-42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90737D-2684-407D-8F8C-443496A3ABF1}"/>
              </a:ext>
            </a:extLst>
          </p:cNvPr>
          <p:cNvSpPr txBox="1"/>
          <p:nvPr/>
        </p:nvSpPr>
        <p:spPr>
          <a:xfrm>
            <a:off x="8833736" y="43841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生物识别</a:t>
            </a:r>
          </a:p>
        </p:txBody>
      </p:sp>
    </p:spTree>
    <p:extLst>
      <p:ext uri="{BB962C8B-B14F-4D97-AF65-F5344CB8AC3E}">
        <p14:creationId xmlns:p14="http://schemas.microsoft.com/office/powerpoint/2010/main" val="1212614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BC521DB-DA16-4C58-8DBA-C992EF7BDA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从场景切入，同步建设</a:t>
            </a:r>
          </a:p>
        </p:txBody>
      </p:sp>
      <p:grpSp>
        <p:nvGrpSpPr>
          <p:cNvPr id="15" name="Group 20">
            <a:extLst>
              <a:ext uri="{FF2B5EF4-FFF2-40B4-BE49-F238E27FC236}">
                <a16:creationId xmlns:a16="http://schemas.microsoft.com/office/drawing/2014/main" id="{B3F73682-7735-4EB5-A68C-4F3E893B31DB}"/>
              </a:ext>
            </a:extLst>
          </p:cNvPr>
          <p:cNvGrpSpPr/>
          <p:nvPr/>
        </p:nvGrpSpPr>
        <p:grpSpPr>
          <a:xfrm>
            <a:off x="5396035" y="1290384"/>
            <a:ext cx="6684289" cy="1323439"/>
            <a:chOff x="523016" y="1566211"/>
            <a:chExt cx="6684289" cy="1323439"/>
          </a:xfrm>
        </p:grpSpPr>
        <p:sp>
          <p:nvSpPr>
            <p:cNvPr id="16" name="Rectangle 21">
              <a:extLst>
                <a:ext uri="{FF2B5EF4-FFF2-40B4-BE49-F238E27FC236}">
                  <a16:creationId xmlns:a16="http://schemas.microsoft.com/office/drawing/2014/main" id="{306CC9DF-5D51-46CE-8CBA-1D71169DD629}"/>
                </a:ext>
              </a:extLst>
            </p:cNvPr>
            <p:cNvSpPr/>
            <p:nvPr/>
          </p:nvSpPr>
          <p:spPr>
            <a:xfrm>
              <a:off x="1000900" y="2462193"/>
              <a:ext cx="620640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公共出行是刚需场景</a:t>
              </a:r>
            </a:p>
          </p:txBody>
        </p:sp>
        <p:sp>
          <p:nvSpPr>
            <p:cNvPr id="17" name="TextBox 22">
              <a:extLst>
                <a:ext uri="{FF2B5EF4-FFF2-40B4-BE49-F238E27FC236}">
                  <a16:creationId xmlns:a16="http://schemas.microsoft.com/office/drawing/2014/main" id="{0E6E7B0F-285B-4333-AC55-6B9D492685B8}"/>
                </a:ext>
              </a:extLst>
            </p:cNvPr>
            <p:cNvSpPr txBox="1"/>
            <p:nvPr/>
          </p:nvSpPr>
          <p:spPr>
            <a:xfrm>
              <a:off x="1000901" y="1572374"/>
              <a:ext cx="28950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刚需场景</a:t>
              </a:r>
              <a:endPara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23">
              <a:extLst>
                <a:ext uri="{FF2B5EF4-FFF2-40B4-BE49-F238E27FC236}">
                  <a16:creationId xmlns:a16="http://schemas.microsoft.com/office/drawing/2014/main" id="{DE619805-F9CD-43A8-8594-7B416D911957}"/>
                </a:ext>
              </a:extLst>
            </p:cNvPr>
            <p:cNvSpPr txBox="1"/>
            <p:nvPr/>
          </p:nvSpPr>
          <p:spPr>
            <a:xfrm>
              <a:off x="523016" y="1566211"/>
              <a:ext cx="48313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</a:p>
          </p:txBody>
        </p:sp>
      </p:grpSp>
      <p:grpSp>
        <p:nvGrpSpPr>
          <p:cNvPr id="19" name="Group 32">
            <a:extLst>
              <a:ext uri="{FF2B5EF4-FFF2-40B4-BE49-F238E27FC236}">
                <a16:creationId xmlns:a16="http://schemas.microsoft.com/office/drawing/2014/main" id="{2D20DFDA-E4BC-47B8-B324-E3B6277BD7EF}"/>
              </a:ext>
            </a:extLst>
          </p:cNvPr>
          <p:cNvGrpSpPr/>
          <p:nvPr/>
        </p:nvGrpSpPr>
        <p:grpSpPr>
          <a:xfrm>
            <a:off x="5396035" y="3170950"/>
            <a:ext cx="6919958" cy="1323439"/>
            <a:chOff x="523016" y="1566211"/>
            <a:chExt cx="6919958" cy="1323439"/>
          </a:xfrm>
        </p:grpSpPr>
        <p:sp>
          <p:nvSpPr>
            <p:cNvPr id="20" name="Rectangle 33">
              <a:extLst>
                <a:ext uri="{FF2B5EF4-FFF2-40B4-BE49-F238E27FC236}">
                  <a16:creationId xmlns:a16="http://schemas.microsoft.com/office/drawing/2014/main" id="{29C2A15E-51F1-473E-A92F-B550BC66EA76}"/>
                </a:ext>
              </a:extLst>
            </p:cNvPr>
            <p:cNvSpPr/>
            <p:nvPr/>
          </p:nvSpPr>
          <p:spPr>
            <a:xfrm>
              <a:off x="1000899" y="2478721"/>
              <a:ext cx="64420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刚需场景的用户，容易沉淀与获取</a:t>
              </a:r>
              <a:endPara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34">
              <a:extLst>
                <a:ext uri="{FF2B5EF4-FFF2-40B4-BE49-F238E27FC236}">
                  <a16:creationId xmlns:a16="http://schemas.microsoft.com/office/drawing/2014/main" id="{B0D47801-6E9A-413B-88FB-E21D14193AC2}"/>
                </a:ext>
              </a:extLst>
            </p:cNvPr>
            <p:cNvSpPr txBox="1"/>
            <p:nvPr/>
          </p:nvSpPr>
          <p:spPr>
            <a:xfrm>
              <a:off x="1000901" y="1609863"/>
              <a:ext cx="28950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用户易获取</a:t>
              </a:r>
              <a:endPara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35">
              <a:extLst>
                <a:ext uri="{FF2B5EF4-FFF2-40B4-BE49-F238E27FC236}">
                  <a16:creationId xmlns:a16="http://schemas.microsoft.com/office/drawing/2014/main" id="{C13575CC-2A03-46B6-AA49-920B45A853A1}"/>
                </a:ext>
              </a:extLst>
            </p:cNvPr>
            <p:cNvSpPr txBox="1"/>
            <p:nvPr/>
          </p:nvSpPr>
          <p:spPr>
            <a:xfrm>
              <a:off x="523016" y="1566211"/>
              <a:ext cx="48313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</a:p>
          </p:txBody>
        </p:sp>
      </p:grpSp>
      <p:grpSp>
        <p:nvGrpSpPr>
          <p:cNvPr id="23" name="Group 32">
            <a:extLst>
              <a:ext uri="{FF2B5EF4-FFF2-40B4-BE49-F238E27FC236}">
                <a16:creationId xmlns:a16="http://schemas.microsoft.com/office/drawing/2014/main" id="{F306773A-9A1F-4F43-B1D0-0EEC5F5BEFC3}"/>
              </a:ext>
            </a:extLst>
          </p:cNvPr>
          <p:cNvGrpSpPr/>
          <p:nvPr/>
        </p:nvGrpSpPr>
        <p:grpSpPr>
          <a:xfrm>
            <a:off x="5396035" y="5051515"/>
            <a:ext cx="6919958" cy="1323439"/>
            <a:chOff x="523016" y="1566211"/>
            <a:chExt cx="6919958" cy="1323439"/>
          </a:xfrm>
        </p:grpSpPr>
        <p:sp>
          <p:nvSpPr>
            <p:cNvPr id="24" name="Rectangle 33">
              <a:extLst>
                <a:ext uri="{FF2B5EF4-FFF2-40B4-BE49-F238E27FC236}">
                  <a16:creationId xmlns:a16="http://schemas.microsoft.com/office/drawing/2014/main" id="{15A4623A-98CA-417C-BCEA-FABD59DFB6BF}"/>
                </a:ext>
              </a:extLst>
            </p:cNvPr>
            <p:cNvSpPr/>
            <p:nvPr/>
          </p:nvSpPr>
          <p:spPr>
            <a:xfrm>
              <a:off x="1000899" y="2478721"/>
              <a:ext cx="64420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统一账户、智慧生活，容易从刚需场景开拓</a:t>
              </a:r>
              <a:endPara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34">
              <a:extLst>
                <a:ext uri="{FF2B5EF4-FFF2-40B4-BE49-F238E27FC236}">
                  <a16:creationId xmlns:a16="http://schemas.microsoft.com/office/drawing/2014/main" id="{6637D306-EFD0-4E73-9F3F-29B0AD0F084D}"/>
                </a:ext>
              </a:extLst>
            </p:cNvPr>
            <p:cNvSpPr txBox="1"/>
            <p:nvPr/>
          </p:nvSpPr>
          <p:spPr>
            <a:xfrm>
              <a:off x="1000901" y="1609863"/>
              <a:ext cx="28950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业务易拓展</a:t>
              </a:r>
              <a:endPara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35">
              <a:extLst>
                <a:ext uri="{FF2B5EF4-FFF2-40B4-BE49-F238E27FC236}">
                  <a16:creationId xmlns:a16="http://schemas.microsoft.com/office/drawing/2014/main" id="{11AD59F8-B281-4D1B-9668-8AE1DB32E013}"/>
                </a:ext>
              </a:extLst>
            </p:cNvPr>
            <p:cNvSpPr txBox="1"/>
            <p:nvPr/>
          </p:nvSpPr>
          <p:spPr>
            <a:xfrm>
              <a:off x="523016" y="1566211"/>
              <a:ext cx="48313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</a:p>
          </p:txBody>
        </p:sp>
      </p:grpSp>
      <p:sp>
        <p:nvSpPr>
          <p:cNvPr id="42" name="Oval 5">
            <a:extLst>
              <a:ext uri="{FF2B5EF4-FFF2-40B4-BE49-F238E27FC236}">
                <a16:creationId xmlns:a16="http://schemas.microsoft.com/office/drawing/2014/main" id="{AE48019C-C52B-4A1A-8382-A6701D0CC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880" y="2430771"/>
            <a:ext cx="1521933" cy="1521933"/>
          </a:xfrm>
          <a:prstGeom prst="ellipse">
            <a:avLst/>
          </a:prstGeom>
          <a:solidFill>
            <a:srgbClr val="1F608B">
              <a:lumMod val="75000"/>
            </a:srgbClr>
          </a:solidFill>
          <a:ln>
            <a:noFill/>
          </a:ln>
          <a:ex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43" name="Group 55">
            <a:extLst>
              <a:ext uri="{FF2B5EF4-FFF2-40B4-BE49-F238E27FC236}">
                <a16:creationId xmlns:a16="http://schemas.microsoft.com/office/drawing/2014/main" id="{A4D42AD0-8C1E-4A1F-ABA1-C073D80D898E}"/>
              </a:ext>
            </a:extLst>
          </p:cNvPr>
          <p:cNvGrpSpPr/>
          <p:nvPr/>
        </p:nvGrpSpPr>
        <p:grpSpPr>
          <a:xfrm>
            <a:off x="1119259" y="2257147"/>
            <a:ext cx="1868076" cy="1868076"/>
            <a:chOff x="1119258" y="2257147"/>
            <a:chExt cx="1868076" cy="1868076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465912A9-82EF-4607-BF21-690F7710E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041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rgbClr val="1F608B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E3A52BB2-7FC5-485C-9ACE-475DFD650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5273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rgbClr val="1F608B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AC38EB77-6744-4D75-B2FC-0B4D57EB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131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rgbClr val="1F608B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B215F3E-0A07-471D-88D6-C563BCCC4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131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1F608B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D4883044-7E8A-47AD-BFBA-E6BBDAAE1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041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rgbClr val="1F608B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81DB2C22-293F-47A8-B5D7-D8F1224F6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5273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rgbClr val="1F608B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882EE7D9-E8C7-4085-919F-DFF6C7F4E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6057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rgbClr val="1F608B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472308FB-A017-483E-A971-730F51767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6616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rgbClr val="1F608B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8F64224-57AE-45FB-A58B-3DE46DC0B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258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608B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DB14F763-8187-4E7C-93CC-56248616F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258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rgbClr val="1F608B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F2C4DB83-A4C0-47A2-89AF-2554E5679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6616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rgbClr val="1F608B">
                <a:lumMod val="75000"/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E70FD7-88FB-4CFF-A335-8C7480CDA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6057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rgbClr val="1F608B">
                <a:lumMod val="75000"/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56" name="KSO_Shape">
            <a:extLst>
              <a:ext uri="{FF2B5EF4-FFF2-40B4-BE49-F238E27FC236}">
                <a16:creationId xmlns:a16="http://schemas.microsoft.com/office/drawing/2014/main" id="{75933E55-6DF8-4CAE-B5F2-68D3F2DBD4EB}"/>
              </a:ext>
            </a:extLst>
          </p:cNvPr>
          <p:cNvSpPr>
            <a:spLocks/>
          </p:cNvSpPr>
          <p:nvPr/>
        </p:nvSpPr>
        <p:spPr bwMode="auto">
          <a:xfrm>
            <a:off x="1801506" y="2893327"/>
            <a:ext cx="546303" cy="619780"/>
          </a:xfrm>
          <a:custGeom>
            <a:avLst/>
            <a:gdLst>
              <a:gd name="T0" fmla="*/ 1505593 w 3702"/>
              <a:gd name="T1" fmla="*/ 281382 h 4536"/>
              <a:gd name="T2" fmla="*/ 1477447 w 3702"/>
              <a:gd name="T3" fmla="*/ 213347 h 4536"/>
              <a:gd name="T4" fmla="*/ 1428297 w 3702"/>
              <a:gd name="T5" fmla="*/ 162950 h 4536"/>
              <a:gd name="T6" fmla="*/ 1290508 w 3702"/>
              <a:gd name="T7" fmla="*/ 92394 h 4536"/>
              <a:gd name="T8" fmla="*/ 1062401 w 3702"/>
              <a:gd name="T9" fmla="*/ 31078 h 4536"/>
              <a:gd name="T10" fmla="*/ 777582 w 3702"/>
              <a:gd name="T11" fmla="*/ 0 h 4536"/>
              <a:gd name="T12" fmla="*/ 527630 w 3702"/>
              <a:gd name="T13" fmla="*/ 24358 h 4536"/>
              <a:gd name="T14" fmla="*/ 284399 w 3702"/>
              <a:gd name="T15" fmla="*/ 84415 h 4536"/>
              <a:gd name="T16" fmla="*/ 141569 w 3702"/>
              <a:gd name="T17" fmla="*/ 152870 h 4536"/>
              <a:gd name="T18" fmla="*/ 82757 w 3702"/>
              <a:gd name="T19" fmla="*/ 205787 h 4536"/>
              <a:gd name="T20" fmla="*/ 51251 w 3702"/>
              <a:gd name="T21" fmla="*/ 271303 h 4536"/>
              <a:gd name="T22" fmla="*/ 130647 w 3702"/>
              <a:gd name="T23" fmla="*/ 1803786 h 4536"/>
              <a:gd name="T24" fmla="*/ 144090 w 3702"/>
              <a:gd name="T25" fmla="*/ 1850403 h 4536"/>
              <a:gd name="T26" fmla="*/ 180217 w 3702"/>
              <a:gd name="T27" fmla="*/ 1889041 h 4536"/>
              <a:gd name="T28" fmla="*/ 257934 w 3702"/>
              <a:gd name="T29" fmla="*/ 1903320 h 4536"/>
              <a:gd name="T30" fmla="*/ 318846 w 3702"/>
              <a:gd name="T31" fmla="*/ 1868462 h 4536"/>
              <a:gd name="T32" fmla="*/ 340271 w 3702"/>
              <a:gd name="T33" fmla="*/ 1829405 h 4536"/>
              <a:gd name="T34" fmla="*/ 1209431 w 3702"/>
              <a:gd name="T35" fmla="*/ 1664355 h 4536"/>
              <a:gd name="T36" fmla="*/ 1214892 w 3702"/>
              <a:gd name="T37" fmla="*/ 1829405 h 4536"/>
              <a:gd name="T38" fmla="*/ 1235477 w 3702"/>
              <a:gd name="T39" fmla="*/ 1868462 h 4536"/>
              <a:gd name="T40" fmla="*/ 1296809 w 3702"/>
              <a:gd name="T41" fmla="*/ 1903320 h 4536"/>
              <a:gd name="T42" fmla="*/ 1374946 w 3702"/>
              <a:gd name="T43" fmla="*/ 1889041 h 4536"/>
              <a:gd name="T44" fmla="*/ 1410653 w 3702"/>
              <a:gd name="T45" fmla="*/ 1850403 h 4536"/>
              <a:gd name="T46" fmla="*/ 1424516 w 3702"/>
              <a:gd name="T47" fmla="*/ 1803786 h 4536"/>
              <a:gd name="T48" fmla="*/ 1097268 w 3702"/>
              <a:gd name="T49" fmla="*/ 146991 h 4536"/>
              <a:gd name="T50" fmla="*/ 1129195 w 3702"/>
              <a:gd name="T51" fmla="*/ 158330 h 4536"/>
              <a:gd name="T52" fmla="*/ 1144318 w 3702"/>
              <a:gd name="T53" fmla="*/ 189828 h 4536"/>
              <a:gd name="T54" fmla="*/ 1135496 w 3702"/>
              <a:gd name="T55" fmla="*/ 223006 h 4536"/>
              <a:gd name="T56" fmla="*/ 1103149 w 3702"/>
              <a:gd name="T57" fmla="*/ 241065 h 4536"/>
              <a:gd name="T58" fmla="*/ 432690 w 3702"/>
              <a:gd name="T59" fmla="*/ 235185 h 4536"/>
              <a:gd name="T60" fmla="*/ 411686 w 3702"/>
              <a:gd name="T61" fmla="*/ 207467 h 4536"/>
              <a:gd name="T62" fmla="*/ 414626 w 3702"/>
              <a:gd name="T63" fmla="*/ 172609 h 4536"/>
              <a:gd name="T64" fmla="*/ 441512 w 3702"/>
              <a:gd name="T65" fmla="*/ 149091 h 4536"/>
              <a:gd name="T66" fmla="*/ 197021 w 3702"/>
              <a:gd name="T67" fmla="*/ 412414 h 4536"/>
              <a:gd name="T68" fmla="*/ 225167 w 3702"/>
              <a:gd name="T69" fmla="*/ 354458 h 4536"/>
              <a:gd name="T70" fmla="*/ 1266983 w 3702"/>
              <a:gd name="T71" fmla="*/ 336399 h 4536"/>
              <a:gd name="T72" fmla="*/ 1329156 w 3702"/>
              <a:gd name="T73" fmla="*/ 354458 h 4536"/>
              <a:gd name="T74" fmla="*/ 1357302 w 3702"/>
              <a:gd name="T75" fmla="*/ 412414 h 4536"/>
              <a:gd name="T76" fmla="*/ 1416954 w 3702"/>
              <a:gd name="T77" fmla="*/ 880265 h 4536"/>
              <a:gd name="T78" fmla="*/ 1382927 w 3702"/>
              <a:gd name="T79" fmla="*/ 920162 h 4536"/>
              <a:gd name="T80" fmla="*/ 171816 w 3702"/>
              <a:gd name="T81" fmla="*/ 920162 h 4536"/>
              <a:gd name="T82" fmla="*/ 137789 w 3702"/>
              <a:gd name="T83" fmla="*/ 880265 h 4536"/>
              <a:gd name="T84" fmla="*/ 374298 w 3702"/>
              <a:gd name="T85" fmla="*/ 1343495 h 4536"/>
              <a:gd name="T86" fmla="*/ 361695 w 3702"/>
              <a:gd name="T87" fmla="*/ 1374153 h 4536"/>
              <a:gd name="T88" fmla="*/ 330609 w 3702"/>
              <a:gd name="T89" fmla="*/ 1386753 h 4536"/>
              <a:gd name="T90" fmla="*/ 129387 w 3702"/>
              <a:gd name="T91" fmla="*/ 1379193 h 4536"/>
              <a:gd name="T92" fmla="*/ 110903 w 3702"/>
              <a:gd name="T93" fmla="*/ 1351895 h 4536"/>
              <a:gd name="T94" fmla="*/ 113424 w 3702"/>
              <a:gd name="T95" fmla="*/ 1251101 h 4536"/>
              <a:gd name="T96" fmla="*/ 136528 w 3702"/>
              <a:gd name="T97" fmla="*/ 1228003 h 4536"/>
              <a:gd name="T98" fmla="*/ 339430 w 3702"/>
              <a:gd name="T99" fmla="*/ 1225063 h 4536"/>
              <a:gd name="T100" fmla="*/ 367156 w 3702"/>
              <a:gd name="T101" fmla="*/ 1243542 h 4536"/>
              <a:gd name="T102" fmla="*/ 1444680 w 3702"/>
              <a:gd name="T103" fmla="*/ 1343495 h 4536"/>
              <a:gd name="T104" fmla="*/ 1434598 w 3702"/>
              <a:gd name="T105" fmla="*/ 1370794 h 4536"/>
              <a:gd name="T106" fmla="*/ 1405612 w 3702"/>
              <a:gd name="T107" fmla="*/ 1386753 h 4536"/>
              <a:gd name="T108" fmla="*/ 1203130 w 3702"/>
              <a:gd name="T109" fmla="*/ 1381713 h 4536"/>
              <a:gd name="T110" fmla="*/ 1182126 w 3702"/>
              <a:gd name="T111" fmla="*/ 1356095 h 4536"/>
              <a:gd name="T112" fmla="*/ 1182126 w 3702"/>
              <a:gd name="T113" fmla="*/ 1255301 h 4536"/>
              <a:gd name="T114" fmla="*/ 1203130 w 3702"/>
              <a:gd name="T115" fmla="*/ 1229683 h 4536"/>
              <a:gd name="T116" fmla="*/ 1405612 w 3702"/>
              <a:gd name="T117" fmla="*/ 1224643 h 4536"/>
              <a:gd name="T118" fmla="*/ 1434598 w 3702"/>
              <a:gd name="T119" fmla="*/ 1240182 h 4536"/>
              <a:gd name="T120" fmla="*/ 1444680 w 3702"/>
              <a:gd name="T121" fmla="*/ 1343495 h 4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702" h="4536">
                <a:moveTo>
                  <a:pt x="1832" y="0"/>
                </a:moveTo>
                <a:lnTo>
                  <a:pt x="1832" y="0"/>
                </a:lnTo>
                <a:lnTo>
                  <a:pt x="1851" y="0"/>
                </a:lnTo>
                <a:lnTo>
                  <a:pt x="1869" y="0"/>
                </a:lnTo>
                <a:lnTo>
                  <a:pt x="1832" y="0"/>
                </a:lnTo>
                <a:close/>
                <a:moveTo>
                  <a:pt x="3584" y="670"/>
                </a:moveTo>
                <a:lnTo>
                  <a:pt x="3584" y="670"/>
                </a:lnTo>
                <a:lnTo>
                  <a:pt x="3579" y="646"/>
                </a:lnTo>
                <a:lnTo>
                  <a:pt x="3573" y="624"/>
                </a:lnTo>
                <a:lnTo>
                  <a:pt x="3566" y="604"/>
                </a:lnTo>
                <a:lnTo>
                  <a:pt x="3558" y="583"/>
                </a:lnTo>
                <a:lnTo>
                  <a:pt x="3549" y="563"/>
                </a:lnTo>
                <a:lnTo>
                  <a:pt x="3539" y="544"/>
                </a:lnTo>
                <a:lnTo>
                  <a:pt x="3528" y="526"/>
                </a:lnTo>
                <a:lnTo>
                  <a:pt x="3517" y="508"/>
                </a:lnTo>
                <a:lnTo>
                  <a:pt x="3504" y="490"/>
                </a:lnTo>
                <a:lnTo>
                  <a:pt x="3492" y="475"/>
                </a:lnTo>
                <a:lnTo>
                  <a:pt x="3478" y="459"/>
                </a:lnTo>
                <a:lnTo>
                  <a:pt x="3463" y="444"/>
                </a:lnTo>
                <a:lnTo>
                  <a:pt x="3448" y="429"/>
                </a:lnTo>
                <a:lnTo>
                  <a:pt x="3433" y="415"/>
                </a:lnTo>
                <a:lnTo>
                  <a:pt x="3416" y="401"/>
                </a:lnTo>
                <a:lnTo>
                  <a:pt x="3400" y="388"/>
                </a:lnTo>
                <a:lnTo>
                  <a:pt x="3363" y="364"/>
                </a:lnTo>
                <a:lnTo>
                  <a:pt x="3326" y="340"/>
                </a:lnTo>
                <a:lnTo>
                  <a:pt x="3286" y="318"/>
                </a:lnTo>
                <a:lnTo>
                  <a:pt x="3246" y="297"/>
                </a:lnTo>
                <a:lnTo>
                  <a:pt x="3204" y="277"/>
                </a:lnTo>
                <a:lnTo>
                  <a:pt x="3161" y="257"/>
                </a:lnTo>
                <a:lnTo>
                  <a:pt x="3072" y="220"/>
                </a:lnTo>
                <a:lnTo>
                  <a:pt x="3024" y="201"/>
                </a:lnTo>
                <a:lnTo>
                  <a:pt x="2969" y="183"/>
                </a:lnTo>
                <a:lnTo>
                  <a:pt x="2907" y="163"/>
                </a:lnTo>
                <a:lnTo>
                  <a:pt x="2840" y="144"/>
                </a:lnTo>
                <a:lnTo>
                  <a:pt x="2768" y="125"/>
                </a:lnTo>
                <a:lnTo>
                  <a:pt x="2692" y="108"/>
                </a:lnTo>
                <a:lnTo>
                  <a:pt x="2612" y="90"/>
                </a:lnTo>
                <a:lnTo>
                  <a:pt x="2529" y="74"/>
                </a:lnTo>
                <a:lnTo>
                  <a:pt x="2444" y="58"/>
                </a:lnTo>
                <a:lnTo>
                  <a:pt x="2359" y="45"/>
                </a:lnTo>
                <a:lnTo>
                  <a:pt x="2272" y="33"/>
                </a:lnTo>
                <a:lnTo>
                  <a:pt x="2185" y="22"/>
                </a:lnTo>
                <a:lnTo>
                  <a:pt x="2098" y="13"/>
                </a:lnTo>
                <a:lnTo>
                  <a:pt x="2014" y="7"/>
                </a:lnTo>
                <a:lnTo>
                  <a:pt x="1931" y="2"/>
                </a:lnTo>
                <a:lnTo>
                  <a:pt x="1851" y="0"/>
                </a:lnTo>
                <a:lnTo>
                  <a:pt x="1771" y="2"/>
                </a:lnTo>
                <a:lnTo>
                  <a:pt x="1688" y="7"/>
                </a:lnTo>
                <a:lnTo>
                  <a:pt x="1603" y="13"/>
                </a:lnTo>
                <a:lnTo>
                  <a:pt x="1517" y="22"/>
                </a:lnTo>
                <a:lnTo>
                  <a:pt x="1430" y="33"/>
                </a:lnTo>
                <a:lnTo>
                  <a:pt x="1343" y="45"/>
                </a:lnTo>
                <a:lnTo>
                  <a:pt x="1256" y="58"/>
                </a:lnTo>
                <a:lnTo>
                  <a:pt x="1172" y="74"/>
                </a:lnTo>
                <a:lnTo>
                  <a:pt x="1089" y="90"/>
                </a:lnTo>
                <a:lnTo>
                  <a:pt x="1009" y="108"/>
                </a:lnTo>
                <a:lnTo>
                  <a:pt x="933" y="125"/>
                </a:lnTo>
                <a:lnTo>
                  <a:pt x="861" y="144"/>
                </a:lnTo>
                <a:lnTo>
                  <a:pt x="794" y="163"/>
                </a:lnTo>
                <a:lnTo>
                  <a:pt x="732" y="183"/>
                </a:lnTo>
                <a:lnTo>
                  <a:pt x="677" y="201"/>
                </a:lnTo>
                <a:lnTo>
                  <a:pt x="630" y="220"/>
                </a:lnTo>
                <a:lnTo>
                  <a:pt x="541" y="257"/>
                </a:lnTo>
                <a:lnTo>
                  <a:pt x="497" y="277"/>
                </a:lnTo>
                <a:lnTo>
                  <a:pt x="455" y="297"/>
                </a:lnTo>
                <a:lnTo>
                  <a:pt x="414" y="318"/>
                </a:lnTo>
                <a:lnTo>
                  <a:pt x="375" y="340"/>
                </a:lnTo>
                <a:lnTo>
                  <a:pt x="337" y="364"/>
                </a:lnTo>
                <a:lnTo>
                  <a:pt x="302" y="388"/>
                </a:lnTo>
                <a:lnTo>
                  <a:pt x="285" y="401"/>
                </a:lnTo>
                <a:lnTo>
                  <a:pt x="268" y="416"/>
                </a:lnTo>
                <a:lnTo>
                  <a:pt x="253" y="429"/>
                </a:lnTo>
                <a:lnTo>
                  <a:pt x="237" y="444"/>
                </a:lnTo>
                <a:lnTo>
                  <a:pt x="223" y="459"/>
                </a:lnTo>
                <a:lnTo>
                  <a:pt x="210" y="475"/>
                </a:lnTo>
                <a:lnTo>
                  <a:pt x="197" y="490"/>
                </a:lnTo>
                <a:lnTo>
                  <a:pt x="185" y="508"/>
                </a:lnTo>
                <a:lnTo>
                  <a:pt x="173" y="526"/>
                </a:lnTo>
                <a:lnTo>
                  <a:pt x="163" y="544"/>
                </a:lnTo>
                <a:lnTo>
                  <a:pt x="153" y="563"/>
                </a:lnTo>
                <a:lnTo>
                  <a:pt x="144" y="583"/>
                </a:lnTo>
                <a:lnTo>
                  <a:pt x="135" y="604"/>
                </a:lnTo>
                <a:lnTo>
                  <a:pt x="129" y="624"/>
                </a:lnTo>
                <a:lnTo>
                  <a:pt x="122" y="646"/>
                </a:lnTo>
                <a:lnTo>
                  <a:pt x="116" y="670"/>
                </a:lnTo>
                <a:lnTo>
                  <a:pt x="0" y="2054"/>
                </a:lnTo>
                <a:lnTo>
                  <a:pt x="0" y="3963"/>
                </a:lnTo>
                <a:lnTo>
                  <a:pt x="310" y="3963"/>
                </a:lnTo>
                <a:lnTo>
                  <a:pt x="310" y="4262"/>
                </a:lnTo>
                <a:lnTo>
                  <a:pt x="310" y="4279"/>
                </a:lnTo>
                <a:lnTo>
                  <a:pt x="311" y="4295"/>
                </a:lnTo>
                <a:lnTo>
                  <a:pt x="313" y="4311"/>
                </a:lnTo>
                <a:lnTo>
                  <a:pt x="315" y="4326"/>
                </a:lnTo>
                <a:lnTo>
                  <a:pt x="319" y="4342"/>
                </a:lnTo>
                <a:lnTo>
                  <a:pt x="322" y="4356"/>
                </a:lnTo>
                <a:lnTo>
                  <a:pt x="326" y="4369"/>
                </a:lnTo>
                <a:lnTo>
                  <a:pt x="332" y="4382"/>
                </a:lnTo>
                <a:lnTo>
                  <a:pt x="337" y="4394"/>
                </a:lnTo>
                <a:lnTo>
                  <a:pt x="343" y="4406"/>
                </a:lnTo>
                <a:lnTo>
                  <a:pt x="350" y="4418"/>
                </a:lnTo>
                <a:lnTo>
                  <a:pt x="357" y="4429"/>
                </a:lnTo>
                <a:lnTo>
                  <a:pt x="365" y="4439"/>
                </a:lnTo>
                <a:lnTo>
                  <a:pt x="373" y="4449"/>
                </a:lnTo>
                <a:lnTo>
                  <a:pt x="381" y="4459"/>
                </a:lnTo>
                <a:lnTo>
                  <a:pt x="390" y="4468"/>
                </a:lnTo>
                <a:lnTo>
                  <a:pt x="409" y="4483"/>
                </a:lnTo>
                <a:lnTo>
                  <a:pt x="429" y="4498"/>
                </a:lnTo>
                <a:lnTo>
                  <a:pt x="450" y="4510"/>
                </a:lnTo>
                <a:lnTo>
                  <a:pt x="472" y="4519"/>
                </a:lnTo>
                <a:lnTo>
                  <a:pt x="495" y="4526"/>
                </a:lnTo>
                <a:lnTo>
                  <a:pt x="519" y="4532"/>
                </a:lnTo>
                <a:lnTo>
                  <a:pt x="542" y="4535"/>
                </a:lnTo>
                <a:lnTo>
                  <a:pt x="566" y="4536"/>
                </a:lnTo>
                <a:lnTo>
                  <a:pt x="590" y="4535"/>
                </a:lnTo>
                <a:lnTo>
                  <a:pt x="614" y="4532"/>
                </a:lnTo>
                <a:lnTo>
                  <a:pt x="637" y="4526"/>
                </a:lnTo>
                <a:lnTo>
                  <a:pt x="661" y="4519"/>
                </a:lnTo>
                <a:lnTo>
                  <a:pt x="683" y="4510"/>
                </a:lnTo>
                <a:lnTo>
                  <a:pt x="703" y="4498"/>
                </a:lnTo>
                <a:lnTo>
                  <a:pt x="723" y="4483"/>
                </a:lnTo>
                <a:lnTo>
                  <a:pt x="743" y="4468"/>
                </a:lnTo>
                <a:lnTo>
                  <a:pt x="752" y="4459"/>
                </a:lnTo>
                <a:lnTo>
                  <a:pt x="759" y="4449"/>
                </a:lnTo>
                <a:lnTo>
                  <a:pt x="768" y="4439"/>
                </a:lnTo>
                <a:lnTo>
                  <a:pt x="775" y="4429"/>
                </a:lnTo>
                <a:lnTo>
                  <a:pt x="783" y="4418"/>
                </a:lnTo>
                <a:lnTo>
                  <a:pt x="789" y="4406"/>
                </a:lnTo>
                <a:lnTo>
                  <a:pt x="795" y="4394"/>
                </a:lnTo>
                <a:lnTo>
                  <a:pt x="800" y="4382"/>
                </a:lnTo>
                <a:lnTo>
                  <a:pt x="806" y="4369"/>
                </a:lnTo>
                <a:lnTo>
                  <a:pt x="810" y="4356"/>
                </a:lnTo>
                <a:lnTo>
                  <a:pt x="813" y="4342"/>
                </a:lnTo>
                <a:lnTo>
                  <a:pt x="817" y="4326"/>
                </a:lnTo>
                <a:lnTo>
                  <a:pt x="820" y="4311"/>
                </a:lnTo>
                <a:lnTo>
                  <a:pt x="821" y="4295"/>
                </a:lnTo>
                <a:lnTo>
                  <a:pt x="822" y="4279"/>
                </a:lnTo>
                <a:lnTo>
                  <a:pt x="822" y="4262"/>
                </a:lnTo>
                <a:lnTo>
                  <a:pt x="822" y="3963"/>
                </a:lnTo>
                <a:lnTo>
                  <a:pt x="2879" y="3963"/>
                </a:lnTo>
                <a:lnTo>
                  <a:pt x="2879" y="4262"/>
                </a:lnTo>
                <a:lnTo>
                  <a:pt x="2879" y="4279"/>
                </a:lnTo>
                <a:lnTo>
                  <a:pt x="2880" y="4295"/>
                </a:lnTo>
                <a:lnTo>
                  <a:pt x="2882" y="4311"/>
                </a:lnTo>
                <a:lnTo>
                  <a:pt x="2884" y="4326"/>
                </a:lnTo>
                <a:lnTo>
                  <a:pt x="2887" y="4342"/>
                </a:lnTo>
                <a:lnTo>
                  <a:pt x="2892" y="4356"/>
                </a:lnTo>
                <a:lnTo>
                  <a:pt x="2896" y="4369"/>
                </a:lnTo>
                <a:lnTo>
                  <a:pt x="2901" y="4382"/>
                </a:lnTo>
                <a:lnTo>
                  <a:pt x="2906" y="4394"/>
                </a:lnTo>
                <a:lnTo>
                  <a:pt x="2913" y="4406"/>
                </a:lnTo>
                <a:lnTo>
                  <a:pt x="2919" y="4418"/>
                </a:lnTo>
                <a:lnTo>
                  <a:pt x="2926" y="4429"/>
                </a:lnTo>
                <a:lnTo>
                  <a:pt x="2934" y="4439"/>
                </a:lnTo>
                <a:lnTo>
                  <a:pt x="2941" y="4449"/>
                </a:lnTo>
                <a:lnTo>
                  <a:pt x="2950" y="4459"/>
                </a:lnTo>
                <a:lnTo>
                  <a:pt x="2959" y="4468"/>
                </a:lnTo>
                <a:lnTo>
                  <a:pt x="2978" y="4483"/>
                </a:lnTo>
                <a:lnTo>
                  <a:pt x="2997" y="4498"/>
                </a:lnTo>
                <a:lnTo>
                  <a:pt x="3019" y="4510"/>
                </a:lnTo>
                <a:lnTo>
                  <a:pt x="3041" y="4519"/>
                </a:lnTo>
                <a:lnTo>
                  <a:pt x="3064" y="4526"/>
                </a:lnTo>
                <a:lnTo>
                  <a:pt x="3087" y="4532"/>
                </a:lnTo>
                <a:lnTo>
                  <a:pt x="3112" y="4535"/>
                </a:lnTo>
                <a:lnTo>
                  <a:pt x="3135" y="4536"/>
                </a:lnTo>
                <a:lnTo>
                  <a:pt x="3159" y="4535"/>
                </a:lnTo>
                <a:lnTo>
                  <a:pt x="3183" y="4532"/>
                </a:lnTo>
                <a:lnTo>
                  <a:pt x="3206" y="4526"/>
                </a:lnTo>
                <a:lnTo>
                  <a:pt x="3229" y="4519"/>
                </a:lnTo>
                <a:lnTo>
                  <a:pt x="3251" y="4510"/>
                </a:lnTo>
                <a:lnTo>
                  <a:pt x="3273" y="4498"/>
                </a:lnTo>
                <a:lnTo>
                  <a:pt x="3293" y="4483"/>
                </a:lnTo>
                <a:lnTo>
                  <a:pt x="3312" y="4468"/>
                </a:lnTo>
                <a:lnTo>
                  <a:pt x="3320" y="4459"/>
                </a:lnTo>
                <a:lnTo>
                  <a:pt x="3329" y="4449"/>
                </a:lnTo>
                <a:lnTo>
                  <a:pt x="3337" y="4439"/>
                </a:lnTo>
                <a:lnTo>
                  <a:pt x="3345" y="4429"/>
                </a:lnTo>
                <a:lnTo>
                  <a:pt x="3351" y="4418"/>
                </a:lnTo>
                <a:lnTo>
                  <a:pt x="3358" y="4406"/>
                </a:lnTo>
                <a:lnTo>
                  <a:pt x="3364" y="4394"/>
                </a:lnTo>
                <a:lnTo>
                  <a:pt x="3370" y="4382"/>
                </a:lnTo>
                <a:lnTo>
                  <a:pt x="3374" y="4369"/>
                </a:lnTo>
                <a:lnTo>
                  <a:pt x="3379" y="4356"/>
                </a:lnTo>
                <a:lnTo>
                  <a:pt x="3383" y="4342"/>
                </a:lnTo>
                <a:lnTo>
                  <a:pt x="3386" y="4326"/>
                </a:lnTo>
                <a:lnTo>
                  <a:pt x="3389" y="4311"/>
                </a:lnTo>
                <a:lnTo>
                  <a:pt x="3391" y="4295"/>
                </a:lnTo>
                <a:lnTo>
                  <a:pt x="3392" y="4279"/>
                </a:lnTo>
                <a:lnTo>
                  <a:pt x="3392" y="4262"/>
                </a:lnTo>
                <a:lnTo>
                  <a:pt x="3392" y="3963"/>
                </a:lnTo>
                <a:lnTo>
                  <a:pt x="3702" y="3963"/>
                </a:lnTo>
                <a:lnTo>
                  <a:pt x="3702" y="2054"/>
                </a:lnTo>
                <a:lnTo>
                  <a:pt x="3584" y="670"/>
                </a:lnTo>
                <a:close/>
                <a:moveTo>
                  <a:pt x="1089" y="350"/>
                </a:moveTo>
                <a:lnTo>
                  <a:pt x="2612" y="350"/>
                </a:lnTo>
                <a:lnTo>
                  <a:pt x="2626" y="350"/>
                </a:lnTo>
                <a:lnTo>
                  <a:pt x="2638" y="352"/>
                </a:lnTo>
                <a:lnTo>
                  <a:pt x="2650" y="355"/>
                </a:lnTo>
                <a:lnTo>
                  <a:pt x="2661" y="360"/>
                </a:lnTo>
                <a:lnTo>
                  <a:pt x="2671" y="364"/>
                </a:lnTo>
                <a:lnTo>
                  <a:pt x="2681" y="371"/>
                </a:lnTo>
                <a:lnTo>
                  <a:pt x="2688" y="377"/>
                </a:lnTo>
                <a:lnTo>
                  <a:pt x="2696" y="385"/>
                </a:lnTo>
                <a:lnTo>
                  <a:pt x="2703" y="393"/>
                </a:lnTo>
                <a:lnTo>
                  <a:pt x="2708" y="401"/>
                </a:lnTo>
                <a:lnTo>
                  <a:pt x="2714" y="411"/>
                </a:lnTo>
                <a:lnTo>
                  <a:pt x="2717" y="421"/>
                </a:lnTo>
                <a:lnTo>
                  <a:pt x="2720" y="431"/>
                </a:lnTo>
                <a:lnTo>
                  <a:pt x="2723" y="441"/>
                </a:lnTo>
                <a:lnTo>
                  <a:pt x="2724" y="452"/>
                </a:lnTo>
                <a:lnTo>
                  <a:pt x="2725" y="462"/>
                </a:lnTo>
                <a:lnTo>
                  <a:pt x="2724" y="473"/>
                </a:lnTo>
                <a:lnTo>
                  <a:pt x="2723" y="483"/>
                </a:lnTo>
                <a:lnTo>
                  <a:pt x="2720" y="494"/>
                </a:lnTo>
                <a:lnTo>
                  <a:pt x="2717" y="504"/>
                </a:lnTo>
                <a:lnTo>
                  <a:pt x="2714" y="513"/>
                </a:lnTo>
                <a:lnTo>
                  <a:pt x="2708" y="522"/>
                </a:lnTo>
                <a:lnTo>
                  <a:pt x="2703" y="531"/>
                </a:lnTo>
                <a:lnTo>
                  <a:pt x="2696" y="540"/>
                </a:lnTo>
                <a:lnTo>
                  <a:pt x="2688" y="546"/>
                </a:lnTo>
                <a:lnTo>
                  <a:pt x="2681" y="554"/>
                </a:lnTo>
                <a:lnTo>
                  <a:pt x="2671" y="560"/>
                </a:lnTo>
                <a:lnTo>
                  <a:pt x="2661" y="565"/>
                </a:lnTo>
                <a:lnTo>
                  <a:pt x="2650" y="568"/>
                </a:lnTo>
                <a:lnTo>
                  <a:pt x="2638" y="572"/>
                </a:lnTo>
                <a:lnTo>
                  <a:pt x="2626" y="574"/>
                </a:lnTo>
                <a:lnTo>
                  <a:pt x="2612" y="575"/>
                </a:lnTo>
                <a:lnTo>
                  <a:pt x="1089" y="575"/>
                </a:lnTo>
                <a:lnTo>
                  <a:pt x="1075" y="574"/>
                </a:lnTo>
                <a:lnTo>
                  <a:pt x="1063" y="572"/>
                </a:lnTo>
                <a:lnTo>
                  <a:pt x="1051" y="568"/>
                </a:lnTo>
                <a:lnTo>
                  <a:pt x="1040" y="565"/>
                </a:lnTo>
                <a:lnTo>
                  <a:pt x="1030" y="560"/>
                </a:lnTo>
                <a:lnTo>
                  <a:pt x="1020" y="554"/>
                </a:lnTo>
                <a:lnTo>
                  <a:pt x="1012" y="546"/>
                </a:lnTo>
                <a:lnTo>
                  <a:pt x="1005" y="540"/>
                </a:lnTo>
                <a:lnTo>
                  <a:pt x="998" y="531"/>
                </a:lnTo>
                <a:lnTo>
                  <a:pt x="992" y="522"/>
                </a:lnTo>
                <a:lnTo>
                  <a:pt x="987" y="513"/>
                </a:lnTo>
                <a:lnTo>
                  <a:pt x="984" y="504"/>
                </a:lnTo>
                <a:lnTo>
                  <a:pt x="980" y="494"/>
                </a:lnTo>
                <a:lnTo>
                  <a:pt x="978" y="483"/>
                </a:lnTo>
                <a:lnTo>
                  <a:pt x="977" y="473"/>
                </a:lnTo>
                <a:lnTo>
                  <a:pt x="976" y="462"/>
                </a:lnTo>
                <a:lnTo>
                  <a:pt x="977" y="452"/>
                </a:lnTo>
                <a:lnTo>
                  <a:pt x="978" y="441"/>
                </a:lnTo>
                <a:lnTo>
                  <a:pt x="980" y="431"/>
                </a:lnTo>
                <a:lnTo>
                  <a:pt x="984" y="421"/>
                </a:lnTo>
                <a:lnTo>
                  <a:pt x="987" y="411"/>
                </a:lnTo>
                <a:lnTo>
                  <a:pt x="992" y="401"/>
                </a:lnTo>
                <a:lnTo>
                  <a:pt x="998" y="393"/>
                </a:lnTo>
                <a:lnTo>
                  <a:pt x="1005" y="385"/>
                </a:lnTo>
                <a:lnTo>
                  <a:pt x="1012" y="377"/>
                </a:lnTo>
                <a:lnTo>
                  <a:pt x="1020" y="371"/>
                </a:lnTo>
                <a:lnTo>
                  <a:pt x="1030" y="364"/>
                </a:lnTo>
                <a:lnTo>
                  <a:pt x="1040" y="360"/>
                </a:lnTo>
                <a:lnTo>
                  <a:pt x="1051" y="355"/>
                </a:lnTo>
                <a:lnTo>
                  <a:pt x="1063" y="352"/>
                </a:lnTo>
                <a:lnTo>
                  <a:pt x="1075" y="350"/>
                </a:lnTo>
                <a:lnTo>
                  <a:pt x="1089" y="350"/>
                </a:lnTo>
                <a:close/>
                <a:moveTo>
                  <a:pt x="325" y="2008"/>
                </a:moveTo>
                <a:lnTo>
                  <a:pt x="466" y="1004"/>
                </a:lnTo>
                <a:lnTo>
                  <a:pt x="469" y="982"/>
                </a:lnTo>
                <a:lnTo>
                  <a:pt x="474" y="961"/>
                </a:lnTo>
                <a:lnTo>
                  <a:pt x="479" y="940"/>
                </a:lnTo>
                <a:lnTo>
                  <a:pt x="486" y="921"/>
                </a:lnTo>
                <a:lnTo>
                  <a:pt x="493" y="903"/>
                </a:lnTo>
                <a:lnTo>
                  <a:pt x="501" y="886"/>
                </a:lnTo>
                <a:lnTo>
                  <a:pt x="511" y="871"/>
                </a:lnTo>
                <a:lnTo>
                  <a:pt x="523" y="857"/>
                </a:lnTo>
                <a:lnTo>
                  <a:pt x="536" y="844"/>
                </a:lnTo>
                <a:lnTo>
                  <a:pt x="551" y="833"/>
                </a:lnTo>
                <a:lnTo>
                  <a:pt x="567" y="825"/>
                </a:lnTo>
                <a:lnTo>
                  <a:pt x="586" y="816"/>
                </a:lnTo>
                <a:lnTo>
                  <a:pt x="608" y="810"/>
                </a:lnTo>
                <a:lnTo>
                  <a:pt x="631" y="806"/>
                </a:lnTo>
                <a:lnTo>
                  <a:pt x="656" y="803"/>
                </a:lnTo>
                <a:lnTo>
                  <a:pt x="685" y="801"/>
                </a:lnTo>
                <a:lnTo>
                  <a:pt x="3016" y="801"/>
                </a:lnTo>
                <a:lnTo>
                  <a:pt x="3045" y="803"/>
                </a:lnTo>
                <a:lnTo>
                  <a:pt x="3070" y="806"/>
                </a:lnTo>
                <a:lnTo>
                  <a:pt x="3094" y="810"/>
                </a:lnTo>
                <a:lnTo>
                  <a:pt x="3115" y="816"/>
                </a:lnTo>
                <a:lnTo>
                  <a:pt x="3134" y="825"/>
                </a:lnTo>
                <a:lnTo>
                  <a:pt x="3150" y="833"/>
                </a:lnTo>
                <a:lnTo>
                  <a:pt x="3164" y="844"/>
                </a:lnTo>
                <a:lnTo>
                  <a:pt x="3178" y="857"/>
                </a:lnTo>
                <a:lnTo>
                  <a:pt x="3190" y="871"/>
                </a:lnTo>
                <a:lnTo>
                  <a:pt x="3200" y="886"/>
                </a:lnTo>
                <a:lnTo>
                  <a:pt x="3207" y="903"/>
                </a:lnTo>
                <a:lnTo>
                  <a:pt x="3215" y="921"/>
                </a:lnTo>
                <a:lnTo>
                  <a:pt x="3222" y="940"/>
                </a:lnTo>
                <a:lnTo>
                  <a:pt x="3227" y="961"/>
                </a:lnTo>
                <a:lnTo>
                  <a:pt x="3231" y="982"/>
                </a:lnTo>
                <a:lnTo>
                  <a:pt x="3235" y="1004"/>
                </a:lnTo>
                <a:lnTo>
                  <a:pt x="3375" y="2008"/>
                </a:lnTo>
                <a:lnTo>
                  <a:pt x="3378" y="2027"/>
                </a:lnTo>
                <a:lnTo>
                  <a:pt x="3378" y="2044"/>
                </a:lnTo>
                <a:lnTo>
                  <a:pt x="3378" y="2062"/>
                </a:lnTo>
                <a:lnTo>
                  <a:pt x="3377" y="2080"/>
                </a:lnTo>
                <a:lnTo>
                  <a:pt x="3373" y="2096"/>
                </a:lnTo>
                <a:lnTo>
                  <a:pt x="3369" y="2112"/>
                </a:lnTo>
                <a:lnTo>
                  <a:pt x="3363" y="2127"/>
                </a:lnTo>
                <a:lnTo>
                  <a:pt x="3356" y="2141"/>
                </a:lnTo>
                <a:lnTo>
                  <a:pt x="3347" y="2153"/>
                </a:lnTo>
                <a:lnTo>
                  <a:pt x="3336" y="2165"/>
                </a:lnTo>
                <a:lnTo>
                  <a:pt x="3323" y="2175"/>
                </a:lnTo>
                <a:lnTo>
                  <a:pt x="3308" y="2184"/>
                </a:lnTo>
                <a:lnTo>
                  <a:pt x="3292" y="2191"/>
                </a:lnTo>
                <a:lnTo>
                  <a:pt x="3272" y="2196"/>
                </a:lnTo>
                <a:lnTo>
                  <a:pt x="3251" y="2199"/>
                </a:lnTo>
                <a:lnTo>
                  <a:pt x="3227" y="2201"/>
                </a:lnTo>
                <a:lnTo>
                  <a:pt x="474" y="2201"/>
                </a:lnTo>
                <a:lnTo>
                  <a:pt x="450" y="2199"/>
                </a:lnTo>
                <a:lnTo>
                  <a:pt x="429" y="2196"/>
                </a:lnTo>
                <a:lnTo>
                  <a:pt x="409" y="2191"/>
                </a:lnTo>
                <a:lnTo>
                  <a:pt x="392" y="2184"/>
                </a:lnTo>
                <a:lnTo>
                  <a:pt x="378" y="2175"/>
                </a:lnTo>
                <a:lnTo>
                  <a:pt x="365" y="2165"/>
                </a:lnTo>
                <a:lnTo>
                  <a:pt x="354" y="2153"/>
                </a:lnTo>
                <a:lnTo>
                  <a:pt x="345" y="2141"/>
                </a:lnTo>
                <a:lnTo>
                  <a:pt x="337" y="2127"/>
                </a:lnTo>
                <a:lnTo>
                  <a:pt x="332" y="2112"/>
                </a:lnTo>
                <a:lnTo>
                  <a:pt x="328" y="2096"/>
                </a:lnTo>
                <a:lnTo>
                  <a:pt x="324" y="2080"/>
                </a:lnTo>
                <a:lnTo>
                  <a:pt x="323" y="2062"/>
                </a:lnTo>
                <a:lnTo>
                  <a:pt x="323" y="2044"/>
                </a:lnTo>
                <a:lnTo>
                  <a:pt x="324" y="2027"/>
                </a:lnTo>
                <a:lnTo>
                  <a:pt x="325" y="2008"/>
                </a:lnTo>
                <a:close/>
                <a:moveTo>
                  <a:pt x="891" y="3199"/>
                </a:moveTo>
                <a:lnTo>
                  <a:pt x="891" y="3199"/>
                </a:lnTo>
                <a:lnTo>
                  <a:pt x="890" y="3208"/>
                </a:lnTo>
                <a:lnTo>
                  <a:pt x="889" y="3219"/>
                </a:lnTo>
                <a:lnTo>
                  <a:pt x="887" y="3229"/>
                </a:lnTo>
                <a:lnTo>
                  <a:pt x="883" y="3238"/>
                </a:lnTo>
                <a:lnTo>
                  <a:pt x="878" y="3248"/>
                </a:lnTo>
                <a:lnTo>
                  <a:pt x="874" y="3257"/>
                </a:lnTo>
                <a:lnTo>
                  <a:pt x="867" y="3264"/>
                </a:lnTo>
                <a:lnTo>
                  <a:pt x="861" y="3272"/>
                </a:lnTo>
                <a:lnTo>
                  <a:pt x="853" y="3279"/>
                </a:lnTo>
                <a:lnTo>
                  <a:pt x="845" y="3284"/>
                </a:lnTo>
                <a:lnTo>
                  <a:pt x="836" y="3290"/>
                </a:lnTo>
                <a:lnTo>
                  <a:pt x="828" y="3294"/>
                </a:lnTo>
                <a:lnTo>
                  <a:pt x="818" y="3297"/>
                </a:lnTo>
                <a:lnTo>
                  <a:pt x="808" y="3301"/>
                </a:lnTo>
                <a:lnTo>
                  <a:pt x="798" y="3302"/>
                </a:lnTo>
                <a:lnTo>
                  <a:pt x="787" y="3302"/>
                </a:lnTo>
                <a:lnTo>
                  <a:pt x="366" y="3302"/>
                </a:lnTo>
                <a:lnTo>
                  <a:pt x="355" y="3302"/>
                </a:lnTo>
                <a:lnTo>
                  <a:pt x="345" y="3301"/>
                </a:lnTo>
                <a:lnTo>
                  <a:pt x="335" y="3297"/>
                </a:lnTo>
                <a:lnTo>
                  <a:pt x="325" y="3294"/>
                </a:lnTo>
                <a:lnTo>
                  <a:pt x="317" y="3290"/>
                </a:lnTo>
                <a:lnTo>
                  <a:pt x="308" y="3284"/>
                </a:lnTo>
                <a:lnTo>
                  <a:pt x="300" y="3279"/>
                </a:lnTo>
                <a:lnTo>
                  <a:pt x="292" y="3272"/>
                </a:lnTo>
                <a:lnTo>
                  <a:pt x="286" y="3264"/>
                </a:lnTo>
                <a:lnTo>
                  <a:pt x="279" y="3257"/>
                </a:lnTo>
                <a:lnTo>
                  <a:pt x="275" y="3248"/>
                </a:lnTo>
                <a:lnTo>
                  <a:pt x="270" y="3238"/>
                </a:lnTo>
                <a:lnTo>
                  <a:pt x="266" y="3229"/>
                </a:lnTo>
                <a:lnTo>
                  <a:pt x="264" y="3219"/>
                </a:lnTo>
                <a:lnTo>
                  <a:pt x="263" y="3208"/>
                </a:lnTo>
                <a:lnTo>
                  <a:pt x="262" y="3199"/>
                </a:lnTo>
                <a:lnTo>
                  <a:pt x="262" y="3019"/>
                </a:lnTo>
                <a:lnTo>
                  <a:pt x="263" y="3008"/>
                </a:lnTo>
                <a:lnTo>
                  <a:pt x="264" y="2998"/>
                </a:lnTo>
                <a:lnTo>
                  <a:pt x="266" y="2989"/>
                </a:lnTo>
                <a:lnTo>
                  <a:pt x="270" y="2979"/>
                </a:lnTo>
                <a:lnTo>
                  <a:pt x="275" y="2970"/>
                </a:lnTo>
                <a:lnTo>
                  <a:pt x="279" y="2961"/>
                </a:lnTo>
                <a:lnTo>
                  <a:pt x="286" y="2953"/>
                </a:lnTo>
                <a:lnTo>
                  <a:pt x="292" y="2946"/>
                </a:lnTo>
                <a:lnTo>
                  <a:pt x="300" y="2939"/>
                </a:lnTo>
                <a:lnTo>
                  <a:pt x="308" y="2933"/>
                </a:lnTo>
                <a:lnTo>
                  <a:pt x="317" y="2928"/>
                </a:lnTo>
                <a:lnTo>
                  <a:pt x="325" y="2924"/>
                </a:lnTo>
                <a:lnTo>
                  <a:pt x="335" y="2919"/>
                </a:lnTo>
                <a:lnTo>
                  <a:pt x="345" y="2917"/>
                </a:lnTo>
                <a:lnTo>
                  <a:pt x="355" y="2916"/>
                </a:lnTo>
                <a:lnTo>
                  <a:pt x="366" y="2915"/>
                </a:lnTo>
                <a:lnTo>
                  <a:pt x="787" y="2915"/>
                </a:lnTo>
                <a:lnTo>
                  <a:pt x="798" y="2916"/>
                </a:lnTo>
                <a:lnTo>
                  <a:pt x="808" y="2917"/>
                </a:lnTo>
                <a:lnTo>
                  <a:pt x="818" y="2919"/>
                </a:lnTo>
                <a:lnTo>
                  <a:pt x="828" y="2924"/>
                </a:lnTo>
                <a:lnTo>
                  <a:pt x="836" y="2928"/>
                </a:lnTo>
                <a:lnTo>
                  <a:pt x="845" y="2933"/>
                </a:lnTo>
                <a:lnTo>
                  <a:pt x="853" y="2939"/>
                </a:lnTo>
                <a:lnTo>
                  <a:pt x="861" y="2946"/>
                </a:lnTo>
                <a:lnTo>
                  <a:pt x="867" y="2953"/>
                </a:lnTo>
                <a:lnTo>
                  <a:pt x="874" y="2961"/>
                </a:lnTo>
                <a:lnTo>
                  <a:pt x="878" y="2970"/>
                </a:lnTo>
                <a:lnTo>
                  <a:pt x="883" y="2979"/>
                </a:lnTo>
                <a:lnTo>
                  <a:pt x="887" y="2989"/>
                </a:lnTo>
                <a:lnTo>
                  <a:pt x="889" y="2998"/>
                </a:lnTo>
                <a:lnTo>
                  <a:pt x="890" y="3008"/>
                </a:lnTo>
                <a:lnTo>
                  <a:pt x="891" y="3019"/>
                </a:lnTo>
                <a:lnTo>
                  <a:pt x="891" y="3199"/>
                </a:lnTo>
                <a:close/>
                <a:moveTo>
                  <a:pt x="3439" y="3199"/>
                </a:moveTo>
                <a:lnTo>
                  <a:pt x="3439" y="3199"/>
                </a:lnTo>
                <a:lnTo>
                  <a:pt x="3439" y="3208"/>
                </a:lnTo>
                <a:lnTo>
                  <a:pt x="3437" y="3219"/>
                </a:lnTo>
                <a:lnTo>
                  <a:pt x="3435" y="3229"/>
                </a:lnTo>
                <a:lnTo>
                  <a:pt x="3431" y="3238"/>
                </a:lnTo>
                <a:lnTo>
                  <a:pt x="3427" y="3248"/>
                </a:lnTo>
                <a:lnTo>
                  <a:pt x="3422" y="3257"/>
                </a:lnTo>
                <a:lnTo>
                  <a:pt x="3415" y="3264"/>
                </a:lnTo>
                <a:lnTo>
                  <a:pt x="3408" y="3272"/>
                </a:lnTo>
                <a:lnTo>
                  <a:pt x="3402" y="3279"/>
                </a:lnTo>
                <a:lnTo>
                  <a:pt x="3393" y="3284"/>
                </a:lnTo>
                <a:lnTo>
                  <a:pt x="3384" y="3290"/>
                </a:lnTo>
                <a:lnTo>
                  <a:pt x="3375" y="3294"/>
                </a:lnTo>
                <a:lnTo>
                  <a:pt x="3366" y="3297"/>
                </a:lnTo>
                <a:lnTo>
                  <a:pt x="3356" y="3301"/>
                </a:lnTo>
                <a:lnTo>
                  <a:pt x="3346" y="3302"/>
                </a:lnTo>
                <a:lnTo>
                  <a:pt x="3335" y="3302"/>
                </a:lnTo>
                <a:lnTo>
                  <a:pt x="2914" y="3302"/>
                </a:lnTo>
                <a:lnTo>
                  <a:pt x="2903" y="3302"/>
                </a:lnTo>
                <a:lnTo>
                  <a:pt x="2893" y="3301"/>
                </a:lnTo>
                <a:lnTo>
                  <a:pt x="2883" y="3297"/>
                </a:lnTo>
                <a:lnTo>
                  <a:pt x="2873" y="3294"/>
                </a:lnTo>
                <a:lnTo>
                  <a:pt x="2864" y="3290"/>
                </a:lnTo>
                <a:lnTo>
                  <a:pt x="2856" y="3284"/>
                </a:lnTo>
                <a:lnTo>
                  <a:pt x="2848" y="3279"/>
                </a:lnTo>
                <a:lnTo>
                  <a:pt x="2840" y="3272"/>
                </a:lnTo>
                <a:lnTo>
                  <a:pt x="2834" y="3264"/>
                </a:lnTo>
                <a:lnTo>
                  <a:pt x="2827" y="3257"/>
                </a:lnTo>
                <a:lnTo>
                  <a:pt x="2823" y="3248"/>
                </a:lnTo>
                <a:lnTo>
                  <a:pt x="2818" y="3238"/>
                </a:lnTo>
                <a:lnTo>
                  <a:pt x="2814" y="3229"/>
                </a:lnTo>
                <a:lnTo>
                  <a:pt x="2812" y="3219"/>
                </a:lnTo>
                <a:lnTo>
                  <a:pt x="2810" y="3208"/>
                </a:lnTo>
                <a:lnTo>
                  <a:pt x="2809" y="3199"/>
                </a:lnTo>
                <a:lnTo>
                  <a:pt x="2809" y="3019"/>
                </a:lnTo>
                <a:lnTo>
                  <a:pt x="2810" y="3008"/>
                </a:lnTo>
                <a:lnTo>
                  <a:pt x="2812" y="2998"/>
                </a:lnTo>
                <a:lnTo>
                  <a:pt x="2814" y="2989"/>
                </a:lnTo>
                <a:lnTo>
                  <a:pt x="2818" y="2979"/>
                </a:lnTo>
                <a:lnTo>
                  <a:pt x="2823" y="2970"/>
                </a:lnTo>
                <a:lnTo>
                  <a:pt x="2827" y="2961"/>
                </a:lnTo>
                <a:lnTo>
                  <a:pt x="2834" y="2953"/>
                </a:lnTo>
                <a:lnTo>
                  <a:pt x="2840" y="2946"/>
                </a:lnTo>
                <a:lnTo>
                  <a:pt x="2848" y="2939"/>
                </a:lnTo>
                <a:lnTo>
                  <a:pt x="2856" y="2933"/>
                </a:lnTo>
                <a:lnTo>
                  <a:pt x="2864" y="2928"/>
                </a:lnTo>
                <a:lnTo>
                  <a:pt x="2873" y="2924"/>
                </a:lnTo>
                <a:lnTo>
                  <a:pt x="2883" y="2919"/>
                </a:lnTo>
                <a:lnTo>
                  <a:pt x="2893" y="2917"/>
                </a:lnTo>
                <a:lnTo>
                  <a:pt x="2903" y="2916"/>
                </a:lnTo>
                <a:lnTo>
                  <a:pt x="2914" y="2915"/>
                </a:lnTo>
                <a:lnTo>
                  <a:pt x="3335" y="2915"/>
                </a:lnTo>
                <a:lnTo>
                  <a:pt x="3346" y="2916"/>
                </a:lnTo>
                <a:lnTo>
                  <a:pt x="3356" y="2917"/>
                </a:lnTo>
                <a:lnTo>
                  <a:pt x="3366" y="2919"/>
                </a:lnTo>
                <a:lnTo>
                  <a:pt x="3375" y="2924"/>
                </a:lnTo>
                <a:lnTo>
                  <a:pt x="3384" y="2928"/>
                </a:lnTo>
                <a:lnTo>
                  <a:pt x="3393" y="2933"/>
                </a:lnTo>
                <a:lnTo>
                  <a:pt x="3402" y="2939"/>
                </a:lnTo>
                <a:lnTo>
                  <a:pt x="3408" y="2946"/>
                </a:lnTo>
                <a:lnTo>
                  <a:pt x="3415" y="2953"/>
                </a:lnTo>
                <a:lnTo>
                  <a:pt x="3422" y="2961"/>
                </a:lnTo>
                <a:lnTo>
                  <a:pt x="3427" y="2970"/>
                </a:lnTo>
                <a:lnTo>
                  <a:pt x="3431" y="2979"/>
                </a:lnTo>
                <a:lnTo>
                  <a:pt x="3435" y="2989"/>
                </a:lnTo>
                <a:lnTo>
                  <a:pt x="3437" y="2998"/>
                </a:lnTo>
                <a:lnTo>
                  <a:pt x="3439" y="3008"/>
                </a:lnTo>
                <a:lnTo>
                  <a:pt x="3439" y="3019"/>
                </a:lnTo>
                <a:lnTo>
                  <a:pt x="3439" y="319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35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6427E95-A41C-4852-BBA0-A9175CFDC2E1}"/>
              </a:ext>
            </a:extLst>
          </p:cNvPr>
          <p:cNvSpPr txBox="1"/>
          <p:nvPr/>
        </p:nvSpPr>
        <p:spPr>
          <a:xfrm>
            <a:off x="810359" y="4450080"/>
            <a:ext cx="258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从公共交通一卡通切入</a:t>
            </a:r>
          </a:p>
        </p:txBody>
      </p:sp>
    </p:spTree>
    <p:extLst>
      <p:ext uri="{BB962C8B-B14F-4D97-AF65-F5344CB8AC3E}">
        <p14:creationId xmlns:p14="http://schemas.microsoft.com/office/powerpoint/2010/main" val="101670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722A22B-36E4-4AA5-8490-99554F4138A4}"/>
              </a:ext>
            </a:extLst>
          </p:cNvPr>
          <p:cNvCxnSpPr/>
          <p:nvPr/>
        </p:nvCxnSpPr>
        <p:spPr bwMode="auto">
          <a:xfrm>
            <a:off x="1894242" y="5911774"/>
            <a:ext cx="94532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F69EAA9-9C81-4C3E-A027-3113B4B59E40}"/>
              </a:ext>
            </a:extLst>
          </p:cNvPr>
          <p:cNvCxnSpPr/>
          <p:nvPr/>
        </p:nvCxnSpPr>
        <p:spPr bwMode="auto">
          <a:xfrm>
            <a:off x="9518725" y="6100032"/>
            <a:ext cx="1828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2DDAF03-815E-495A-94B1-69AB21640E62}"/>
              </a:ext>
            </a:extLst>
          </p:cNvPr>
          <p:cNvSpPr txBox="1"/>
          <p:nvPr/>
        </p:nvSpPr>
        <p:spPr>
          <a:xfrm>
            <a:off x="9339852" y="6239453"/>
            <a:ext cx="218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云服务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DFACF9-942B-4D9E-BDDD-DE6887F1B622}"/>
              </a:ext>
            </a:extLst>
          </p:cNvPr>
          <p:cNvGrpSpPr/>
          <p:nvPr/>
        </p:nvGrpSpPr>
        <p:grpSpPr>
          <a:xfrm>
            <a:off x="1183327" y="790121"/>
            <a:ext cx="4167295" cy="228600"/>
            <a:chOff x="849205" y="1867556"/>
            <a:chExt cx="4167295" cy="22860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B6FD986-60E9-4B1A-BC32-94BC7E2F810B}"/>
                </a:ext>
              </a:extLst>
            </p:cNvPr>
            <p:cNvCxnSpPr/>
            <p:nvPr/>
          </p:nvCxnSpPr>
          <p:spPr bwMode="auto">
            <a:xfrm>
              <a:off x="849205" y="2096156"/>
              <a:ext cx="98781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E5E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68BD5CB-6145-47F4-B62B-81540FF8017C}"/>
                </a:ext>
              </a:extLst>
            </p:cNvPr>
            <p:cNvCxnSpPr/>
            <p:nvPr/>
          </p:nvCxnSpPr>
          <p:spPr bwMode="auto">
            <a:xfrm flipV="1">
              <a:off x="1837018" y="1867556"/>
              <a:ext cx="121023" cy="228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E5E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215175C-8028-48B5-8678-12C23A1C1103}"/>
                </a:ext>
              </a:extLst>
            </p:cNvPr>
            <p:cNvCxnSpPr/>
            <p:nvPr/>
          </p:nvCxnSpPr>
          <p:spPr bwMode="auto">
            <a:xfrm>
              <a:off x="1958041" y="1867556"/>
              <a:ext cx="107577" cy="228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E5E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234AC4A-0B52-4E7D-BCDE-E59C576F2B4C}"/>
                </a:ext>
              </a:extLst>
            </p:cNvPr>
            <p:cNvCxnSpPr/>
            <p:nvPr/>
          </p:nvCxnSpPr>
          <p:spPr bwMode="auto">
            <a:xfrm>
              <a:off x="2065618" y="2096156"/>
              <a:ext cx="28238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E5E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C4DDA75-4AC5-41C2-8BA2-46CE21649770}"/>
                </a:ext>
              </a:extLst>
            </p:cNvPr>
            <p:cNvCxnSpPr/>
            <p:nvPr/>
          </p:nvCxnSpPr>
          <p:spPr bwMode="auto">
            <a:xfrm flipV="1">
              <a:off x="2348006" y="1981856"/>
              <a:ext cx="122156" cy="1143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E5E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90C6F5E-F2F5-4B42-9953-2789E0B60A74}"/>
                </a:ext>
              </a:extLst>
            </p:cNvPr>
            <p:cNvCxnSpPr/>
            <p:nvPr/>
          </p:nvCxnSpPr>
          <p:spPr bwMode="auto">
            <a:xfrm>
              <a:off x="2576606" y="2096156"/>
              <a:ext cx="243989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E5E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884FEBB-8CC3-42A4-9E24-6BF67FC51DEC}"/>
                </a:ext>
              </a:extLst>
            </p:cNvPr>
            <p:cNvCxnSpPr/>
            <p:nvPr/>
          </p:nvCxnSpPr>
          <p:spPr bwMode="auto">
            <a:xfrm>
              <a:off x="2470162" y="1981856"/>
              <a:ext cx="106444" cy="1143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E5E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1E9FB4E-1E37-434A-9685-F37C62650741}"/>
              </a:ext>
            </a:extLst>
          </p:cNvPr>
          <p:cNvCxnSpPr/>
          <p:nvPr/>
        </p:nvCxnSpPr>
        <p:spPr bwMode="auto">
          <a:xfrm>
            <a:off x="1183327" y="1210058"/>
            <a:ext cx="846295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9724254-B743-46CD-BB8F-C7E48E07B528}"/>
              </a:ext>
            </a:extLst>
          </p:cNvPr>
          <p:cNvSpPr txBox="1"/>
          <p:nvPr/>
        </p:nvSpPr>
        <p:spPr>
          <a:xfrm>
            <a:off x="2926440" y="621167"/>
            <a:ext cx="453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市民用户的统一入口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3ED8CD4-E9AD-42BE-917C-096C4D1C8423}"/>
              </a:ext>
            </a:extLst>
          </p:cNvPr>
          <p:cNvCxnSpPr/>
          <p:nvPr/>
        </p:nvCxnSpPr>
        <p:spPr bwMode="auto">
          <a:xfrm>
            <a:off x="7407985" y="6111684"/>
            <a:ext cx="1828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601FD99-6FE0-42CC-BD21-554D4F09E399}"/>
              </a:ext>
            </a:extLst>
          </p:cNvPr>
          <p:cNvSpPr txBox="1"/>
          <p:nvPr/>
        </p:nvSpPr>
        <p:spPr>
          <a:xfrm>
            <a:off x="7229112" y="6251105"/>
            <a:ext cx="218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大数据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3C3253C-2EBD-4FEC-BF40-37FAC5981121}"/>
              </a:ext>
            </a:extLst>
          </p:cNvPr>
          <p:cNvCxnSpPr/>
          <p:nvPr/>
        </p:nvCxnSpPr>
        <p:spPr bwMode="auto">
          <a:xfrm>
            <a:off x="5221439" y="6124663"/>
            <a:ext cx="1828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2DD3C7D-4647-4769-87B5-AA7295B4CBF4}"/>
              </a:ext>
            </a:extLst>
          </p:cNvPr>
          <p:cNvSpPr txBox="1"/>
          <p:nvPr/>
        </p:nvSpPr>
        <p:spPr>
          <a:xfrm>
            <a:off x="5042566" y="6264084"/>
            <a:ext cx="218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统一账号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0920DAF-83D4-4CBD-B085-437E6BCBD1B2}"/>
              </a:ext>
            </a:extLst>
          </p:cNvPr>
          <p:cNvGrpSpPr/>
          <p:nvPr/>
        </p:nvGrpSpPr>
        <p:grpSpPr>
          <a:xfrm>
            <a:off x="2164076" y="2197312"/>
            <a:ext cx="469900" cy="3482339"/>
            <a:chOff x="2351403" y="2214285"/>
            <a:chExt cx="469900" cy="3482339"/>
          </a:xfrm>
        </p:grpSpPr>
        <p:sp>
          <p:nvSpPr>
            <p:cNvPr id="32" name="五边形 28">
              <a:extLst>
                <a:ext uri="{FF2B5EF4-FFF2-40B4-BE49-F238E27FC236}">
                  <a16:creationId xmlns:a16="http://schemas.microsoft.com/office/drawing/2014/main" id="{89D923C3-89ED-4A50-B48D-3378E35346D7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F2A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959BE8F-E7BA-4797-99A0-A7F0A383C8E8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智慧政务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7429F11-102E-4185-9099-1C6E7628D9A3}"/>
              </a:ext>
            </a:extLst>
          </p:cNvPr>
          <p:cNvGrpSpPr/>
          <p:nvPr/>
        </p:nvGrpSpPr>
        <p:grpSpPr>
          <a:xfrm>
            <a:off x="2936793" y="2153732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65" name="五边形 28">
              <a:extLst>
                <a:ext uri="{FF2B5EF4-FFF2-40B4-BE49-F238E27FC236}">
                  <a16:creationId xmlns:a16="http://schemas.microsoft.com/office/drawing/2014/main" id="{B141D9F6-1475-4486-BBAA-9F0DC43C025D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79D9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FC331043-5F8F-4F10-85AD-59F39B39B57A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智慧安防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48670057-B35D-4BF8-807A-8DF1ED8FEE44}"/>
              </a:ext>
            </a:extLst>
          </p:cNvPr>
          <p:cNvGrpSpPr/>
          <p:nvPr/>
        </p:nvGrpSpPr>
        <p:grpSpPr>
          <a:xfrm>
            <a:off x="3708053" y="2176480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68" name="五边形 28">
              <a:extLst>
                <a:ext uri="{FF2B5EF4-FFF2-40B4-BE49-F238E27FC236}">
                  <a16:creationId xmlns:a16="http://schemas.microsoft.com/office/drawing/2014/main" id="{B535E0EE-0190-40DE-B690-21053A034312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F2D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F476A7E-57A5-417A-8A0D-8C700D3F587D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智慧交管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886F434-131E-4928-BCFA-D448D202DAA7}"/>
              </a:ext>
            </a:extLst>
          </p:cNvPr>
          <p:cNvGrpSpPr/>
          <p:nvPr/>
        </p:nvGrpSpPr>
        <p:grpSpPr>
          <a:xfrm>
            <a:off x="4479313" y="2204292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71" name="五边形 28">
              <a:extLst>
                <a:ext uri="{FF2B5EF4-FFF2-40B4-BE49-F238E27FC236}">
                  <a16:creationId xmlns:a16="http://schemas.microsoft.com/office/drawing/2014/main" id="{EBCF5ED5-0A08-4412-A646-187EAE55C513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9DE7DE6E-244B-4CD4-B025-34C5019EE4C7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智慧口岸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BF9EAC6-39D0-4C58-AC78-E309B49B4EFF}"/>
              </a:ext>
            </a:extLst>
          </p:cNvPr>
          <p:cNvGrpSpPr/>
          <p:nvPr/>
        </p:nvGrpSpPr>
        <p:grpSpPr>
          <a:xfrm>
            <a:off x="5250573" y="2186670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74" name="五边形 28">
              <a:extLst>
                <a:ext uri="{FF2B5EF4-FFF2-40B4-BE49-F238E27FC236}">
                  <a16:creationId xmlns:a16="http://schemas.microsoft.com/office/drawing/2014/main" id="{83438206-16CD-4512-B4EF-41D632CD5899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81C2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9C815AC-96A9-4427-A258-65A66360B998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智慧金融贸易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76CC8520-A727-449E-BF94-8920939B33E7}"/>
              </a:ext>
            </a:extLst>
          </p:cNvPr>
          <p:cNvGrpSpPr/>
          <p:nvPr/>
        </p:nvGrpSpPr>
        <p:grpSpPr>
          <a:xfrm>
            <a:off x="6021833" y="2176481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77" name="五边形 28">
              <a:extLst>
                <a:ext uri="{FF2B5EF4-FFF2-40B4-BE49-F238E27FC236}">
                  <a16:creationId xmlns:a16="http://schemas.microsoft.com/office/drawing/2014/main" id="{AB567A78-7E9C-4923-A5EC-0EBFF1A33531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F2A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9A735C2-0BC6-4FB8-91FE-6E347CE850B6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智慧财政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C004AFF-9753-434D-A272-A9D996649D80}"/>
              </a:ext>
            </a:extLst>
          </p:cNvPr>
          <p:cNvGrpSpPr/>
          <p:nvPr/>
        </p:nvGrpSpPr>
        <p:grpSpPr>
          <a:xfrm>
            <a:off x="6793093" y="2153733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80" name="五边形 28">
              <a:extLst>
                <a:ext uri="{FF2B5EF4-FFF2-40B4-BE49-F238E27FC236}">
                  <a16:creationId xmlns:a16="http://schemas.microsoft.com/office/drawing/2014/main" id="{9EF8F9FA-07FF-4A46-BBD0-D997A0F1AF03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D9B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E765710-984C-4D9E-8DFF-C24441F034C4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智慧教育</a:t>
              </a: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739B3BE-CB37-4036-9F9B-594E4C9321BD}"/>
              </a:ext>
            </a:extLst>
          </p:cNvPr>
          <p:cNvGrpSpPr/>
          <p:nvPr/>
        </p:nvGrpSpPr>
        <p:grpSpPr>
          <a:xfrm>
            <a:off x="7564353" y="2183461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83" name="五边形 28">
              <a:extLst>
                <a:ext uri="{FF2B5EF4-FFF2-40B4-BE49-F238E27FC236}">
                  <a16:creationId xmlns:a16="http://schemas.microsoft.com/office/drawing/2014/main" id="{FA59D85A-7A8E-40C8-AAA8-8508D7A145AC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919AB66-95B6-4A43-A1B1-0A1F26022A5F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智慧医保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5FA90C7-0886-47CD-8918-6115C28BE418}"/>
              </a:ext>
            </a:extLst>
          </p:cNvPr>
          <p:cNvGrpSpPr/>
          <p:nvPr/>
        </p:nvGrpSpPr>
        <p:grpSpPr>
          <a:xfrm>
            <a:off x="8335613" y="2176480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86" name="五边形 28">
              <a:extLst>
                <a:ext uri="{FF2B5EF4-FFF2-40B4-BE49-F238E27FC236}">
                  <a16:creationId xmlns:a16="http://schemas.microsoft.com/office/drawing/2014/main" id="{A655FBDB-6A9B-4FB1-A20A-8CFEE91968D0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8192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83DD153-FA96-43AC-93C6-463C73278C73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智慧房产</a:t>
              </a: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5EDAB2D-33F6-4B54-9601-98082248C575}"/>
              </a:ext>
            </a:extLst>
          </p:cNvPr>
          <p:cNvGrpSpPr/>
          <p:nvPr/>
        </p:nvGrpSpPr>
        <p:grpSpPr>
          <a:xfrm>
            <a:off x="9106872" y="2183462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90" name="五边形 28">
              <a:extLst>
                <a:ext uri="{FF2B5EF4-FFF2-40B4-BE49-F238E27FC236}">
                  <a16:creationId xmlns:a16="http://schemas.microsoft.com/office/drawing/2014/main" id="{5C3C2182-3696-44F4-B5F4-5181B2DE393A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57B44D07-AAE5-4140-A7F4-CF30D1C8CBC6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智慧环保</a:t>
              </a:r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D8DE7C05-37E0-45B4-A562-C94A18B4EE40}"/>
              </a:ext>
            </a:extLst>
          </p:cNvPr>
          <p:cNvSpPr txBox="1"/>
          <p:nvPr/>
        </p:nvSpPr>
        <p:spPr>
          <a:xfrm>
            <a:off x="6948335" y="801737"/>
            <a:ext cx="20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智慧生活服务平台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F6B207D0-3783-42F9-A1EE-1421EA9428C2}"/>
              </a:ext>
            </a:extLst>
          </p:cNvPr>
          <p:cNvGrpSpPr/>
          <p:nvPr/>
        </p:nvGrpSpPr>
        <p:grpSpPr>
          <a:xfrm>
            <a:off x="1773452" y="1583498"/>
            <a:ext cx="9014708" cy="336645"/>
            <a:chOff x="1223682" y="1614044"/>
            <a:chExt cx="9014708" cy="336645"/>
          </a:xfrm>
        </p:grpSpPr>
        <p:sp>
          <p:nvSpPr>
            <p:cNvPr id="92" name="MH_Other_4">
              <a:extLst>
                <a:ext uri="{FF2B5EF4-FFF2-40B4-BE49-F238E27FC236}">
                  <a16:creationId xmlns:a16="http://schemas.microsoft.com/office/drawing/2014/main" id="{BEE03CC1-5E0B-4B6E-B442-8DF0C3408D05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1223682" y="1671095"/>
              <a:ext cx="8984705" cy="279594"/>
            </a:xfrm>
            <a:custGeom>
              <a:avLst/>
              <a:gdLst>
                <a:gd name="T0" fmla="*/ 1449 w 1546"/>
                <a:gd name="T1" fmla="*/ 59 h 59"/>
                <a:gd name="T2" fmla="*/ 0 w 1546"/>
                <a:gd name="T3" fmla="*/ 59 h 59"/>
                <a:gd name="T4" fmla="*/ 0 w 1546"/>
                <a:gd name="T5" fmla="*/ 55 h 59"/>
                <a:gd name="T6" fmla="*/ 1449 w 1546"/>
                <a:gd name="T7" fmla="*/ 55 h 59"/>
                <a:gd name="T8" fmla="*/ 1515 w 1546"/>
                <a:gd name="T9" fmla="*/ 28 h 59"/>
                <a:gd name="T10" fmla="*/ 1543 w 1546"/>
                <a:gd name="T11" fmla="*/ 0 h 59"/>
                <a:gd name="T12" fmla="*/ 1546 w 1546"/>
                <a:gd name="T13" fmla="*/ 2 h 59"/>
                <a:gd name="T14" fmla="*/ 1518 w 1546"/>
                <a:gd name="T15" fmla="*/ 30 h 59"/>
                <a:gd name="T16" fmla="*/ 1449 w 1546"/>
                <a:gd name="T1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6" h="59">
                  <a:moveTo>
                    <a:pt x="1449" y="59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449" y="55"/>
                    <a:pt x="1449" y="55"/>
                    <a:pt x="1449" y="55"/>
                  </a:cubicBezTo>
                  <a:cubicBezTo>
                    <a:pt x="1471" y="55"/>
                    <a:pt x="1500" y="43"/>
                    <a:pt x="1515" y="28"/>
                  </a:cubicBezTo>
                  <a:cubicBezTo>
                    <a:pt x="1543" y="0"/>
                    <a:pt x="1543" y="0"/>
                    <a:pt x="1543" y="0"/>
                  </a:cubicBezTo>
                  <a:cubicBezTo>
                    <a:pt x="1546" y="2"/>
                    <a:pt x="1546" y="2"/>
                    <a:pt x="1546" y="2"/>
                  </a:cubicBezTo>
                  <a:cubicBezTo>
                    <a:pt x="1518" y="30"/>
                    <a:pt x="1518" y="30"/>
                    <a:pt x="1518" y="30"/>
                  </a:cubicBezTo>
                  <a:cubicBezTo>
                    <a:pt x="1502" y="46"/>
                    <a:pt x="1471" y="59"/>
                    <a:pt x="1449" y="59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/>
          </p:spPr>
          <p:txBody>
            <a:bodyPr lIns="91440" tIns="45720" rIns="91440" bIns="45720"/>
            <a:lstStyle/>
            <a:p>
              <a:pPr>
                <a:defRPr/>
              </a:pPr>
              <a:endParaRPr lang="zh-CN" altLang="en-US" sz="2700">
                <a:latin typeface="+mn-ea"/>
              </a:endParaRPr>
            </a:p>
          </p:txBody>
        </p:sp>
        <p:sp>
          <p:nvSpPr>
            <p:cNvPr id="96" name="MH_Other_15">
              <a:extLst>
                <a:ext uri="{FF2B5EF4-FFF2-40B4-BE49-F238E27FC236}">
                  <a16:creationId xmlns:a16="http://schemas.microsoft.com/office/drawing/2014/main" id="{B4FB092B-B5DF-45B6-9738-98F91B4877E7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135223" y="1614044"/>
              <a:ext cx="103167" cy="103166"/>
            </a:xfrm>
            <a:prstGeom prst="ellipse">
              <a:avLst/>
            </a:prstGeom>
            <a:solidFill>
              <a:srgbClr val="B4B4B4"/>
            </a:solidFill>
            <a:ln>
              <a:noFill/>
            </a:ln>
            <a:extLst/>
          </p:spPr>
          <p:txBody>
            <a:bodyPr lIns="91440" tIns="45720" rIns="91440" bIns="45720"/>
            <a:lstStyle/>
            <a:p>
              <a:pPr>
                <a:defRPr/>
              </a:pPr>
              <a:endParaRPr lang="zh-CN" altLang="en-US" sz="2700">
                <a:latin typeface="+mn-ea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69424CA3-BC8F-46BD-A254-4ECEF74AC41A}"/>
              </a:ext>
            </a:extLst>
          </p:cNvPr>
          <p:cNvGrpSpPr/>
          <p:nvPr/>
        </p:nvGrpSpPr>
        <p:grpSpPr>
          <a:xfrm>
            <a:off x="10634099" y="563588"/>
            <a:ext cx="1116883" cy="1115386"/>
            <a:chOff x="10667127" y="391007"/>
            <a:chExt cx="1116883" cy="1115386"/>
          </a:xfrm>
        </p:grpSpPr>
        <p:sp>
          <p:nvSpPr>
            <p:cNvPr id="98" name="MH_Other_1">
              <a:extLst>
                <a:ext uri="{FF2B5EF4-FFF2-40B4-BE49-F238E27FC236}">
                  <a16:creationId xmlns:a16="http://schemas.microsoft.com/office/drawing/2014/main" id="{EEAC0AAC-76AA-468C-9542-E2805B7B221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0670120" y="391007"/>
              <a:ext cx="1113890" cy="1115386"/>
            </a:xfrm>
            <a:prstGeom prst="donut">
              <a:avLst>
                <a:gd name="adj" fmla="val 11988"/>
              </a:avLst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2860" rIns="45720" bIns="2286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0D40CECF-55B6-4086-8B9F-4B0192DF923F}"/>
                </a:ext>
              </a:extLst>
            </p:cNvPr>
            <p:cNvGrpSpPr/>
            <p:nvPr/>
          </p:nvGrpSpPr>
          <p:grpSpPr>
            <a:xfrm>
              <a:off x="10667127" y="391007"/>
              <a:ext cx="1115386" cy="1115386"/>
              <a:chOff x="10667127" y="391007"/>
              <a:chExt cx="1115386" cy="1115386"/>
            </a:xfrm>
          </p:grpSpPr>
          <p:sp>
            <p:nvSpPr>
              <p:cNvPr id="99" name="MH_Other_2">
                <a:extLst>
                  <a:ext uri="{FF2B5EF4-FFF2-40B4-BE49-F238E27FC236}">
                    <a16:creationId xmlns:a16="http://schemas.microsoft.com/office/drawing/2014/main" id="{DCB07D1E-FFDD-4E9F-9752-7BEC393626C3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0667127" y="391007"/>
                <a:ext cx="1115386" cy="1115386"/>
              </a:xfrm>
              <a:prstGeom prst="blockArc">
                <a:avLst>
                  <a:gd name="adj1" fmla="val 16217203"/>
                  <a:gd name="adj2" fmla="val 7576064"/>
                  <a:gd name="adj3" fmla="val 11852"/>
                </a:avLst>
              </a:prstGeom>
              <a:solidFill>
                <a:srgbClr val="9954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22860" rIns="45720" bIns="22860"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MH_Text_1">
                <a:extLst>
                  <a:ext uri="{FF2B5EF4-FFF2-40B4-BE49-F238E27FC236}">
                    <a16:creationId xmlns:a16="http://schemas.microsoft.com/office/drawing/2014/main" id="{0BF1E88B-010C-4281-9A5E-B40234A5ED2A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0743381" y="767788"/>
                <a:ext cx="919521" cy="3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500" dirty="0">
                    <a:solidFill>
                      <a:srgbClr val="9954CC"/>
                    </a:solidFill>
                    <a:ea typeface="Verdana" panose="020B0604030504040204" pitchFamily="34" charset="0"/>
                    <a:cs typeface="Arial" panose="020B0604020202020204" pitchFamily="34" charset="0"/>
                  </a:rPr>
                  <a:t>企业</a:t>
                </a:r>
                <a:endParaRPr lang="zh-CN" altLang="en-US" sz="1500" dirty="0">
                  <a:solidFill>
                    <a:srgbClr val="9954CC"/>
                  </a:solidFill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0" name="KSO_Shape">
            <a:extLst>
              <a:ext uri="{FF2B5EF4-FFF2-40B4-BE49-F238E27FC236}">
                <a16:creationId xmlns:a16="http://schemas.microsoft.com/office/drawing/2014/main" id="{CA962568-3FF1-49D1-8A76-E0C251A6F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869" y="272267"/>
            <a:ext cx="624193" cy="654191"/>
          </a:xfrm>
          <a:custGeom>
            <a:avLst/>
            <a:gdLst>
              <a:gd name="T0" fmla="*/ 186959 w 11981237"/>
              <a:gd name="T1" fmla="*/ 80936 h 12554355"/>
              <a:gd name="T2" fmla="*/ 201434 w 11981237"/>
              <a:gd name="T3" fmla="*/ 95398 h 12554355"/>
              <a:gd name="T4" fmla="*/ 186959 w 11981237"/>
              <a:gd name="T5" fmla="*/ 109860 h 12554355"/>
              <a:gd name="T6" fmla="*/ 172483 w 11981237"/>
              <a:gd name="T7" fmla="*/ 95398 h 12554355"/>
              <a:gd name="T8" fmla="*/ 186959 w 11981237"/>
              <a:gd name="T9" fmla="*/ 80936 h 12554355"/>
              <a:gd name="T10" fmla="*/ 135384 w 11981237"/>
              <a:gd name="T11" fmla="*/ 74810 h 12554355"/>
              <a:gd name="T12" fmla="*/ 140604 w 11981237"/>
              <a:gd name="T13" fmla="*/ 77136 h 12554355"/>
              <a:gd name="T14" fmla="*/ 176652 w 11981237"/>
              <a:gd name="T15" fmla="*/ 113110 h 12554355"/>
              <a:gd name="T16" fmla="*/ 197725 w 11981237"/>
              <a:gd name="T17" fmla="*/ 113110 h 12554355"/>
              <a:gd name="T18" fmla="*/ 233541 w 11981237"/>
              <a:gd name="T19" fmla="*/ 77136 h 12554355"/>
              <a:gd name="T20" fmla="*/ 244039 w 11981237"/>
              <a:gd name="T21" fmla="*/ 76827 h 12554355"/>
              <a:gd name="T22" fmla="*/ 244271 w 11981237"/>
              <a:gd name="T23" fmla="*/ 87326 h 12554355"/>
              <a:gd name="T24" fmla="*/ 206602 w 11981237"/>
              <a:gd name="T25" fmla="*/ 124999 h 12554355"/>
              <a:gd name="T26" fmla="*/ 206679 w 11981237"/>
              <a:gd name="T27" fmla="*/ 250061 h 12554355"/>
              <a:gd name="T28" fmla="*/ 198574 w 11981237"/>
              <a:gd name="T29" fmla="*/ 258167 h 12554355"/>
              <a:gd name="T30" fmla="*/ 190392 w 11981237"/>
              <a:gd name="T31" fmla="*/ 250061 h 12554355"/>
              <a:gd name="T32" fmla="*/ 190392 w 11981237"/>
              <a:gd name="T33" fmla="*/ 182203 h 12554355"/>
              <a:gd name="T34" fmla="*/ 183753 w 11981237"/>
              <a:gd name="T35" fmla="*/ 182203 h 12554355"/>
              <a:gd name="T36" fmla="*/ 183753 w 11981237"/>
              <a:gd name="T37" fmla="*/ 250061 h 12554355"/>
              <a:gd name="T38" fmla="*/ 175648 w 11981237"/>
              <a:gd name="T39" fmla="*/ 258167 h 12554355"/>
              <a:gd name="T40" fmla="*/ 167466 w 11981237"/>
              <a:gd name="T41" fmla="*/ 250061 h 12554355"/>
              <a:gd name="T42" fmla="*/ 167466 w 11981237"/>
              <a:gd name="T43" fmla="*/ 124999 h 12554355"/>
              <a:gd name="T44" fmla="*/ 129874 w 11981237"/>
              <a:gd name="T45" fmla="*/ 87326 h 12554355"/>
              <a:gd name="T46" fmla="*/ 130106 w 11981237"/>
              <a:gd name="T47" fmla="*/ 76827 h 12554355"/>
              <a:gd name="T48" fmla="*/ 135384 w 11981237"/>
              <a:gd name="T49" fmla="*/ 74810 h 12554355"/>
              <a:gd name="T50" fmla="*/ 83316 w 11981237"/>
              <a:gd name="T51" fmla="*/ 8594 h 12554355"/>
              <a:gd name="T52" fmla="*/ 103649 w 11981237"/>
              <a:gd name="T53" fmla="*/ 29014 h 12554355"/>
              <a:gd name="T54" fmla="*/ 83316 w 11981237"/>
              <a:gd name="T55" fmla="*/ 49433 h 12554355"/>
              <a:gd name="T56" fmla="*/ 62982 w 11981237"/>
              <a:gd name="T57" fmla="*/ 29014 h 12554355"/>
              <a:gd name="T58" fmla="*/ 83316 w 11981237"/>
              <a:gd name="T59" fmla="*/ 8594 h 12554355"/>
              <a:gd name="T60" fmla="*/ 10664 w 11981237"/>
              <a:gd name="T61" fmla="*/ 4 h 12554355"/>
              <a:gd name="T62" fmla="*/ 17978 w 11981237"/>
              <a:gd name="T63" fmla="*/ 3266 h 12554355"/>
              <a:gd name="T64" fmla="*/ 68688 w 11981237"/>
              <a:gd name="T65" fmla="*/ 53984 h 12554355"/>
              <a:gd name="T66" fmla="*/ 98481 w 11981237"/>
              <a:gd name="T67" fmla="*/ 53984 h 12554355"/>
              <a:gd name="T68" fmla="*/ 148882 w 11981237"/>
              <a:gd name="T69" fmla="*/ 3266 h 12554355"/>
              <a:gd name="T70" fmla="*/ 163624 w 11981237"/>
              <a:gd name="T71" fmla="*/ 2880 h 12554355"/>
              <a:gd name="T72" fmla="*/ 164010 w 11981237"/>
              <a:gd name="T73" fmla="*/ 17624 h 12554355"/>
              <a:gd name="T74" fmla="*/ 110985 w 11981237"/>
              <a:gd name="T75" fmla="*/ 70735 h 12554355"/>
              <a:gd name="T76" fmla="*/ 111062 w 11981237"/>
              <a:gd name="T77" fmla="*/ 246742 h 12554355"/>
              <a:gd name="T78" fmla="*/ 99639 w 11981237"/>
              <a:gd name="T79" fmla="*/ 258167 h 12554355"/>
              <a:gd name="T80" fmla="*/ 88138 w 11981237"/>
              <a:gd name="T81" fmla="*/ 246742 h 12554355"/>
              <a:gd name="T82" fmla="*/ 88061 w 11981237"/>
              <a:gd name="T83" fmla="*/ 151251 h 12554355"/>
              <a:gd name="T84" fmla="*/ 78799 w 11981237"/>
              <a:gd name="T85" fmla="*/ 151251 h 12554355"/>
              <a:gd name="T86" fmla="*/ 78799 w 11981237"/>
              <a:gd name="T87" fmla="*/ 246742 h 12554355"/>
              <a:gd name="T88" fmla="*/ 67298 w 11981237"/>
              <a:gd name="T89" fmla="*/ 258167 h 12554355"/>
              <a:gd name="T90" fmla="*/ 55875 w 11981237"/>
              <a:gd name="T91" fmla="*/ 246742 h 12554355"/>
              <a:gd name="T92" fmla="*/ 55875 w 11981237"/>
              <a:gd name="T93" fmla="*/ 70735 h 12554355"/>
              <a:gd name="T94" fmla="*/ 2849 w 11981237"/>
              <a:gd name="T95" fmla="*/ 17624 h 12554355"/>
              <a:gd name="T96" fmla="*/ 3235 w 11981237"/>
              <a:gd name="T97" fmla="*/ 2880 h 12554355"/>
              <a:gd name="T98" fmla="*/ 10664 w 11981237"/>
              <a:gd name="T99" fmla="*/ 4 h 1255435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1981237" h="12554355">
                <a:moveTo>
                  <a:pt x="9093518" y="3935817"/>
                </a:moveTo>
                <a:cubicBezTo>
                  <a:pt x="9482358" y="3935817"/>
                  <a:pt x="9797575" y="4250679"/>
                  <a:pt x="9797575" y="4639080"/>
                </a:cubicBezTo>
                <a:cubicBezTo>
                  <a:pt x="9797575" y="5027480"/>
                  <a:pt x="9482358" y="5342343"/>
                  <a:pt x="9093518" y="5342343"/>
                </a:cubicBezTo>
                <a:cubicBezTo>
                  <a:pt x="8704678" y="5342343"/>
                  <a:pt x="8389461" y="5027480"/>
                  <a:pt x="8389461" y="4639080"/>
                </a:cubicBezTo>
                <a:cubicBezTo>
                  <a:pt x="8389461" y="4250679"/>
                  <a:pt x="8704678" y="3935817"/>
                  <a:pt x="9093518" y="3935817"/>
                </a:cubicBezTo>
                <a:close/>
                <a:moveTo>
                  <a:pt x="6584967" y="3637926"/>
                </a:moveTo>
                <a:cubicBezTo>
                  <a:pt x="6677422" y="3640272"/>
                  <a:pt x="6769407" y="3677813"/>
                  <a:pt x="6838865" y="3751018"/>
                </a:cubicBezTo>
                <a:cubicBezTo>
                  <a:pt x="6838865" y="3751018"/>
                  <a:pt x="6838865" y="3751018"/>
                  <a:pt x="8592216" y="5500423"/>
                </a:cubicBezTo>
                <a:cubicBezTo>
                  <a:pt x="8592216" y="5500423"/>
                  <a:pt x="8592216" y="5500423"/>
                  <a:pt x="9617194" y="5500423"/>
                </a:cubicBezTo>
                <a:lnTo>
                  <a:pt x="11359281" y="3751018"/>
                </a:lnTo>
                <a:cubicBezTo>
                  <a:pt x="11498198" y="3604608"/>
                  <a:pt x="11723468" y="3600854"/>
                  <a:pt x="11869893" y="3736002"/>
                </a:cubicBezTo>
                <a:cubicBezTo>
                  <a:pt x="12012564" y="3874903"/>
                  <a:pt x="12020073" y="4100148"/>
                  <a:pt x="11881156" y="4246558"/>
                </a:cubicBezTo>
                <a:cubicBezTo>
                  <a:pt x="11881156" y="4246558"/>
                  <a:pt x="11881156" y="4246558"/>
                  <a:pt x="10048961" y="6078553"/>
                </a:cubicBezTo>
                <a:cubicBezTo>
                  <a:pt x="10048961" y="6078553"/>
                  <a:pt x="10048961" y="6078553"/>
                  <a:pt x="10052716" y="12160176"/>
                </a:cubicBezTo>
                <a:cubicBezTo>
                  <a:pt x="10052716" y="12377913"/>
                  <a:pt x="9876254" y="12554355"/>
                  <a:pt x="9658493" y="12554355"/>
                </a:cubicBezTo>
                <a:cubicBezTo>
                  <a:pt x="9440733" y="12554355"/>
                  <a:pt x="9260517" y="12377913"/>
                  <a:pt x="9260517" y="12160176"/>
                </a:cubicBezTo>
                <a:cubicBezTo>
                  <a:pt x="9260517" y="12160176"/>
                  <a:pt x="9260517" y="12160176"/>
                  <a:pt x="9260517" y="8860332"/>
                </a:cubicBezTo>
                <a:cubicBezTo>
                  <a:pt x="9260517" y="8860332"/>
                  <a:pt x="9260517" y="8860332"/>
                  <a:pt x="8937630" y="8860332"/>
                </a:cubicBezTo>
                <a:cubicBezTo>
                  <a:pt x="8937630" y="8860332"/>
                  <a:pt x="8937630" y="8860332"/>
                  <a:pt x="8937630" y="12160176"/>
                </a:cubicBezTo>
                <a:cubicBezTo>
                  <a:pt x="8937630" y="12377913"/>
                  <a:pt x="8761168" y="12554355"/>
                  <a:pt x="8543407" y="12554355"/>
                </a:cubicBezTo>
                <a:cubicBezTo>
                  <a:pt x="8325646" y="12554355"/>
                  <a:pt x="8145431" y="12377913"/>
                  <a:pt x="8145431" y="12160176"/>
                </a:cubicBezTo>
                <a:cubicBezTo>
                  <a:pt x="8145431" y="12160176"/>
                  <a:pt x="8145431" y="12160176"/>
                  <a:pt x="8145431" y="6078553"/>
                </a:cubicBezTo>
                <a:cubicBezTo>
                  <a:pt x="8145431" y="6078553"/>
                  <a:pt x="8145431" y="6078553"/>
                  <a:pt x="6316990" y="4246558"/>
                </a:cubicBezTo>
                <a:cubicBezTo>
                  <a:pt x="6178073" y="4100148"/>
                  <a:pt x="6185582" y="3874903"/>
                  <a:pt x="6328253" y="3736002"/>
                </a:cubicBezTo>
                <a:cubicBezTo>
                  <a:pt x="6399589" y="3668428"/>
                  <a:pt x="6492513" y="3635580"/>
                  <a:pt x="6584967" y="3637926"/>
                </a:cubicBezTo>
                <a:close/>
                <a:moveTo>
                  <a:pt x="4052412" y="417917"/>
                </a:moveTo>
                <a:cubicBezTo>
                  <a:pt x="4598629" y="417917"/>
                  <a:pt x="5041424" y="862490"/>
                  <a:pt x="5041424" y="1410899"/>
                </a:cubicBezTo>
                <a:cubicBezTo>
                  <a:pt x="5041424" y="1959308"/>
                  <a:pt x="4598629" y="2403881"/>
                  <a:pt x="4052412" y="2403881"/>
                </a:cubicBezTo>
                <a:cubicBezTo>
                  <a:pt x="3506195" y="2403881"/>
                  <a:pt x="3063398" y="1959308"/>
                  <a:pt x="3063398" y="1410899"/>
                </a:cubicBezTo>
                <a:cubicBezTo>
                  <a:pt x="3063398" y="862490"/>
                  <a:pt x="3506195" y="417917"/>
                  <a:pt x="4052412" y="417917"/>
                </a:cubicBezTo>
                <a:close/>
                <a:moveTo>
                  <a:pt x="518710" y="212"/>
                </a:moveTo>
                <a:cubicBezTo>
                  <a:pt x="648229" y="3966"/>
                  <a:pt x="776810" y="57460"/>
                  <a:pt x="874419" y="158816"/>
                </a:cubicBezTo>
                <a:cubicBezTo>
                  <a:pt x="874419" y="158816"/>
                  <a:pt x="874419" y="158816"/>
                  <a:pt x="3340918" y="2625161"/>
                </a:cubicBezTo>
                <a:cubicBezTo>
                  <a:pt x="3340918" y="2625161"/>
                  <a:pt x="3340918" y="2625161"/>
                  <a:pt x="4790033" y="2625161"/>
                </a:cubicBezTo>
                <a:lnTo>
                  <a:pt x="7241515" y="158816"/>
                </a:lnTo>
                <a:cubicBezTo>
                  <a:pt x="7432978" y="-43897"/>
                  <a:pt x="7755838" y="-55159"/>
                  <a:pt x="7958564" y="140047"/>
                </a:cubicBezTo>
                <a:cubicBezTo>
                  <a:pt x="8161290" y="331498"/>
                  <a:pt x="8168798" y="654338"/>
                  <a:pt x="7977335" y="857051"/>
                </a:cubicBezTo>
                <a:cubicBezTo>
                  <a:pt x="7977335" y="857051"/>
                  <a:pt x="7977335" y="857051"/>
                  <a:pt x="5398210" y="3439768"/>
                </a:cubicBezTo>
                <a:cubicBezTo>
                  <a:pt x="5398210" y="3439768"/>
                  <a:pt x="5398210" y="3439768"/>
                  <a:pt x="5401965" y="11998771"/>
                </a:cubicBezTo>
                <a:cubicBezTo>
                  <a:pt x="5401965" y="12306594"/>
                  <a:pt x="5154188" y="12554355"/>
                  <a:pt x="4846345" y="12554355"/>
                </a:cubicBezTo>
                <a:cubicBezTo>
                  <a:pt x="4538502" y="12554355"/>
                  <a:pt x="4286972" y="12306594"/>
                  <a:pt x="4286972" y="11998771"/>
                </a:cubicBezTo>
                <a:cubicBezTo>
                  <a:pt x="4286972" y="11998771"/>
                  <a:pt x="4286972" y="11998771"/>
                  <a:pt x="4283218" y="7355136"/>
                </a:cubicBezTo>
                <a:cubicBezTo>
                  <a:pt x="4283218" y="7355136"/>
                  <a:pt x="4283218" y="7355136"/>
                  <a:pt x="3832716" y="7355136"/>
                </a:cubicBezTo>
                <a:cubicBezTo>
                  <a:pt x="3832716" y="7355136"/>
                  <a:pt x="3832716" y="7355136"/>
                  <a:pt x="3832716" y="11998771"/>
                </a:cubicBezTo>
                <a:cubicBezTo>
                  <a:pt x="3832716" y="12306594"/>
                  <a:pt x="3581186" y="12554355"/>
                  <a:pt x="3273343" y="12554355"/>
                </a:cubicBezTo>
                <a:cubicBezTo>
                  <a:pt x="2965500" y="12554355"/>
                  <a:pt x="2717723" y="12306594"/>
                  <a:pt x="2717723" y="11998771"/>
                </a:cubicBezTo>
                <a:cubicBezTo>
                  <a:pt x="2717723" y="11998771"/>
                  <a:pt x="2717723" y="11998771"/>
                  <a:pt x="2717723" y="3439768"/>
                </a:cubicBezTo>
                <a:cubicBezTo>
                  <a:pt x="2717723" y="3439768"/>
                  <a:pt x="2717723" y="3439768"/>
                  <a:pt x="138599" y="857051"/>
                </a:cubicBezTo>
                <a:cubicBezTo>
                  <a:pt x="-52865" y="654338"/>
                  <a:pt x="-45356" y="331498"/>
                  <a:pt x="157370" y="140047"/>
                </a:cubicBezTo>
                <a:cubicBezTo>
                  <a:pt x="258733" y="42444"/>
                  <a:pt x="389191" y="-3542"/>
                  <a:pt x="518710" y="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82194F2-EBF2-4135-A87B-E2BF7E7617AF}"/>
              </a:ext>
            </a:extLst>
          </p:cNvPr>
          <p:cNvSpPr txBox="1"/>
          <p:nvPr/>
        </p:nvSpPr>
        <p:spPr>
          <a:xfrm>
            <a:off x="2527113" y="1450415"/>
            <a:ext cx="376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社会、商业资源整合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527C088-699A-4AF2-A5EB-280BA93988B9}"/>
              </a:ext>
            </a:extLst>
          </p:cNvPr>
          <p:cNvSpPr txBox="1"/>
          <p:nvPr/>
        </p:nvSpPr>
        <p:spPr>
          <a:xfrm>
            <a:off x="2924943" y="629990"/>
            <a:ext cx="453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市民用户的统一入口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DAA38AE-1794-46E2-8EF7-D6D08FF7D703}"/>
              </a:ext>
            </a:extLst>
          </p:cNvPr>
          <p:cNvSpPr txBox="1"/>
          <p:nvPr/>
        </p:nvSpPr>
        <p:spPr>
          <a:xfrm>
            <a:off x="6947419" y="816797"/>
            <a:ext cx="20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智慧生活服务平台</a:t>
            </a:r>
          </a:p>
        </p:txBody>
      </p:sp>
    </p:spTree>
    <p:extLst>
      <p:ext uri="{BB962C8B-B14F-4D97-AF65-F5344CB8AC3E}">
        <p14:creationId xmlns:p14="http://schemas.microsoft.com/office/powerpoint/2010/main" val="50435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3" grpId="0"/>
      <p:bldP spid="123" grpId="0"/>
      <p:bldP spid="1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>
            <a:extLst>
              <a:ext uri="{FF2B5EF4-FFF2-40B4-BE49-F238E27FC236}">
                <a16:creationId xmlns:a16="http://schemas.microsoft.com/office/drawing/2014/main" id="{E43C2E1E-729E-47C7-8558-0D310F2AEFB3}"/>
              </a:ext>
            </a:extLst>
          </p:cNvPr>
          <p:cNvSpPr/>
          <p:nvPr/>
        </p:nvSpPr>
        <p:spPr>
          <a:xfrm>
            <a:off x="2228382" y="410963"/>
            <a:ext cx="2904728" cy="5763769"/>
          </a:xfrm>
          <a:custGeom>
            <a:avLst/>
            <a:gdLst>
              <a:gd name="connsiteX0" fmla="*/ 1404156 w 2808312"/>
              <a:gd name="connsiteY0" fmla="*/ 4748597 h 5078692"/>
              <a:gd name="connsiteX1" fmla="*/ 1260140 w 2808312"/>
              <a:gd name="connsiteY1" fmla="*/ 4892613 h 5078692"/>
              <a:gd name="connsiteX2" fmla="*/ 1404156 w 2808312"/>
              <a:gd name="connsiteY2" fmla="*/ 5036629 h 5078692"/>
              <a:gd name="connsiteX3" fmla="*/ 1548172 w 2808312"/>
              <a:gd name="connsiteY3" fmla="*/ 4892613 h 5078692"/>
              <a:gd name="connsiteX4" fmla="*/ 1404156 w 2808312"/>
              <a:gd name="connsiteY4" fmla="*/ 4748597 h 5078692"/>
              <a:gd name="connsiteX5" fmla="*/ 54156 w 2808312"/>
              <a:gd name="connsiteY5" fmla="*/ 372159 h 5078692"/>
              <a:gd name="connsiteX6" fmla="*/ 54156 w 2808312"/>
              <a:gd name="connsiteY6" fmla="*/ 4706534 h 5078692"/>
              <a:gd name="connsiteX7" fmla="*/ 2754156 w 2808312"/>
              <a:gd name="connsiteY7" fmla="*/ 4706534 h 5078692"/>
              <a:gd name="connsiteX8" fmla="*/ 2754156 w 2808312"/>
              <a:gd name="connsiteY8" fmla="*/ 372159 h 5078692"/>
              <a:gd name="connsiteX9" fmla="*/ 1158156 w 2808312"/>
              <a:gd name="connsiteY9" fmla="*/ 168079 h 5078692"/>
              <a:gd name="connsiteX10" fmla="*/ 1152156 w 2808312"/>
              <a:gd name="connsiteY10" fmla="*/ 174079 h 5078692"/>
              <a:gd name="connsiteX11" fmla="*/ 1152156 w 2808312"/>
              <a:gd name="connsiteY11" fmla="*/ 198079 h 5078692"/>
              <a:gd name="connsiteX12" fmla="*/ 1158156 w 2808312"/>
              <a:gd name="connsiteY12" fmla="*/ 204079 h 5078692"/>
              <a:gd name="connsiteX13" fmla="*/ 1650156 w 2808312"/>
              <a:gd name="connsiteY13" fmla="*/ 204079 h 5078692"/>
              <a:gd name="connsiteX14" fmla="*/ 1656156 w 2808312"/>
              <a:gd name="connsiteY14" fmla="*/ 198079 h 5078692"/>
              <a:gd name="connsiteX15" fmla="*/ 1656156 w 2808312"/>
              <a:gd name="connsiteY15" fmla="*/ 174079 h 5078692"/>
              <a:gd name="connsiteX16" fmla="*/ 1650156 w 2808312"/>
              <a:gd name="connsiteY16" fmla="*/ 168079 h 5078692"/>
              <a:gd name="connsiteX17" fmla="*/ 319782 w 2808312"/>
              <a:gd name="connsiteY17" fmla="*/ 0 h 5078692"/>
              <a:gd name="connsiteX18" fmla="*/ 2488530 w 2808312"/>
              <a:gd name="connsiteY18" fmla="*/ 0 h 5078692"/>
              <a:gd name="connsiteX19" fmla="*/ 2808312 w 2808312"/>
              <a:gd name="connsiteY19" fmla="*/ 319782 h 5078692"/>
              <a:gd name="connsiteX20" fmla="*/ 2808312 w 2808312"/>
              <a:gd name="connsiteY20" fmla="*/ 4758910 h 5078692"/>
              <a:gd name="connsiteX21" fmla="*/ 2488530 w 2808312"/>
              <a:gd name="connsiteY21" fmla="*/ 5078692 h 5078692"/>
              <a:gd name="connsiteX22" fmla="*/ 319782 w 2808312"/>
              <a:gd name="connsiteY22" fmla="*/ 5078692 h 5078692"/>
              <a:gd name="connsiteX23" fmla="*/ 0 w 2808312"/>
              <a:gd name="connsiteY23" fmla="*/ 4758910 h 5078692"/>
              <a:gd name="connsiteX24" fmla="*/ 0 w 2808312"/>
              <a:gd name="connsiteY24" fmla="*/ 319782 h 5078692"/>
              <a:gd name="connsiteX25" fmla="*/ 319782 w 2808312"/>
              <a:gd name="connsiteY25" fmla="*/ 0 h 507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08312" h="5078692">
                <a:moveTo>
                  <a:pt x="1404156" y="4748597"/>
                </a:moveTo>
                <a:cubicBezTo>
                  <a:pt x="1324618" y="4748597"/>
                  <a:pt x="1260140" y="4813075"/>
                  <a:pt x="1260140" y="4892613"/>
                </a:cubicBezTo>
                <a:cubicBezTo>
                  <a:pt x="1260140" y="4972151"/>
                  <a:pt x="1324618" y="5036629"/>
                  <a:pt x="1404156" y="5036629"/>
                </a:cubicBezTo>
                <a:cubicBezTo>
                  <a:pt x="1483694" y="5036629"/>
                  <a:pt x="1548172" y="4972151"/>
                  <a:pt x="1548172" y="4892613"/>
                </a:cubicBezTo>
                <a:cubicBezTo>
                  <a:pt x="1548172" y="4813075"/>
                  <a:pt x="1483694" y="4748597"/>
                  <a:pt x="1404156" y="4748597"/>
                </a:cubicBezTo>
                <a:close/>
                <a:moveTo>
                  <a:pt x="54156" y="372159"/>
                </a:moveTo>
                <a:lnTo>
                  <a:pt x="54156" y="4706534"/>
                </a:lnTo>
                <a:lnTo>
                  <a:pt x="2754156" y="4706534"/>
                </a:lnTo>
                <a:lnTo>
                  <a:pt x="2754156" y="372159"/>
                </a:lnTo>
                <a:close/>
                <a:moveTo>
                  <a:pt x="1158156" y="168079"/>
                </a:moveTo>
                <a:cubicBezTo>
                  <a:pt x="1154842" y="168079"/>
                  <a:pt x="1152156" y="170765"/>
                  <a:pt x="1152156" y="174079"/>
                </a:cubicBezTo>
                <a:lnTo>
                  <a:pt x="1152156" y="198079"/>
                </a:lnTo>
                <a:cubicBezTo>
                  <a:pt x="1152156" y="201393"/>
                  <a:pt x="1154842" y="204079"/>
                  <a:pt x="1158156" y="204079"/>
                </a:cubicBezTo>
                <a:lnTo>
                  <a:pt x="1650156" y="204079"/>
                </a:lnTo>
                <a:cubicBezTo>
                  <a:pt x="1653470" y="204079"/>
                  <a:pt x="1656156" y="201393"/>
                  <a:pt x="1656156" y="198079"/>
                </a:cubicBezTo>
                <a:lnTo>
                  <a:pt x="1656156" y="174079"/>
                </a:lnTo>
                <a:cubicBezTo>
                  <a:pt x="1656156" y="170765"/>
                  <a:pt x="1653470" y="168079"/>
                  <a:pt x="1650156" y="168079"/>
                </a:cubicBezTo>
                <a:close/>
                <a:moveTo>
                  <a:pt x="319782" y="0"/>
                </a:moveTo>
                <a:lnTo>
                  <a:pt x="2488530" y="0"/>
                </a:lnTo>
                <a:cubicBezTo>
                  <a:pt x="2665141" y="0"/>
                  <a:pt x="2808312" y="143171"/>
                  <a:pt x="2808312" y="319782"/>
                </a:cubicBezTo>
                <a:lnTo>
                  <a:pt x="2808312" y="4758910"/>
                </a:lnTo>
                <a:cubicBezTo>
                  <a:pt x="2808312" y="4935521"/>
                  <a:pt x="2665141" y="5078692"/>
                  <a:pt x="2488530" y="5078692"/>
                </a:cubicBezTo>
                <a:lnTo>
                  <a:pt x="319782" y="5078692"/>
                </a:lnTo>
                <a:cubicBezTo>
                  <a:pt x="143171" y="5078692"/>
                  <a:pt x="0" y="4935521"/>
                  <a:pt x="0" y="4758910"/>
                </a:cubicBezTo>
                <a:lnTo>
                  <a:pt x="0" y="319782"/>
                </a:lnTo>
                <a:cubicBezTo>
                  <a:pt x="0" y="143171"/>
                  <a:pt x="143171" y="0"/>
                  <a:pt x="3197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72122B-67DE-47AB-9F45-3F6F86158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82" y="837432"/>
            <a:ext cx="2777928" cy="49385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DEC1829-771C-407F-BB3D-4F41A3E421A2}"/>
              </a:ext>
            </a:extLst>
          </p:cNvPr>
          <p:cNvSpPr txBox="1"/>
          <p:nvPr/>
        </p:nvSpPr>
        <p:spPr>
          <a:xfrm>
            <a:off x="2260082" y="6283036"/>
            <a:ext cx="284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我的深圳</a:t>
            </a:r>
          </a:p>
        </p:txBody>
      </p:sp>
      <p:sp>
        <p:nvSpPr>
          <p:cNvPr id="5" name="KSO_Shape">
            <a:extLst>
              <a:ext uri="{FF2B5EF4-FFF2-40B4-BE49-F238E27FC236}">
                <a16:creationId xmlns:a16="http://schemas.microsoft.com/office/drawing/2014/main" id="{87E54ECF-601E-4D0F-9543-6C866AF1D348}"/>
              </a:ext>
            </a:extLst>
          </p:cNvPr>
          <p:cNvSpPr/>
          <p:nvPr/>
        </p:nvSpPr>
        <p:spPr>
          <a:xfrm>
            <a:off x="6483928" y="410963"/>
            <a:ext cx="2904728" cy="5763769"/>
          </a:xfrm>
          <a:custGeom>
            <a:avLst/>
            <a:gdLst>
              <a:gd name="connsiteX0" fmla="*/ 1404156 w 2808312"/>
              <a:gd name="connsiteY0" fmla="*/ 4748597 h 5078692"/>
              <a:gd name="connsiteX1" fmla="*/ 1260140 w 2808312"/>
              <a:gd name="connsiteY1" fmla="*/ 4892613 h 5078692"/>
              <a:gd name="connsiteX2" fmla="*/ 1404156 w 2808312"/>
              <a:gd name="connsiteY2" fmla="*/ 5036629 h 5078692"/>
              <a:gd name="connsiteX3" fmla="*/ 1548172 w 2808312"/>
              <a:gd name="connsiteY3" fmla="*/ 4892613 h 5078692"/>
              <a:gd name="connsiteX4" fmla="*/ 1404156 w 2808312"/>
              <a:gd name="connsiteY4" fmla="*/ 4748597 h 5078692"/>
              <a:gd name="connsiteX5" fmla="*/ 54156 w 2808312"/>
              <a:gd name="connsiteY5" fmla="*/ 372159 h 5078692"/>
              <a:gd name="connsiteX6" fmla="*/ 54156 w 2808312"/>
              <a:gd name="connsiteY6" fmla="*/ 4706534 h 5078692"/>
              <a:gd name="connsiteX7" fmla="*/ 2754156 w 2808312"/>
              <a:gd name="connsiteY7" fmla="*/ 4706534 h 5078692"/>
              <a:gd name="connsiteX8" fmla="*/ 2754156 w 2808312"/>
              <a:gd name="connsiteY8" fmla="*/ 372159 h 5078692"/>
              <a:gd name="connsiteX9" fmla="*/ 1158156 w 2808312"/>
              <a:gd name="connsiteY9" fmla="*/ 168079 h 5078692"/>
              <a:gd name="connsiteX10" fmla="*/ 1152156 w 2808312"/>
              <a:gd name="connsiteY10" fmla="*/ 174079 h 5078692"/>
              <a:gd name="connsiteX11" fmla="*/ 1152156 w 2808312"/>
              <a:gd name="connsiteY11" fmla="*/ 198079 h 5078692"/>
              <a:gd name="connsiteX12" fmla="*/ 1158156 w 2808312"/>
              <a:gd name="connsiteY12" fmla="*/ 204079 h 5078692"/>
              <a:gd name="connsiteX13" fmla="*/ 1650156 w 2808312"/>
              <a:gd name="connsiteY13" fmla="*/ 204079 h 5078692"/>
              <a:gd name="connsiteX14" fmla="*/ 1656156 w 2808312"/>
              <a:gd name="connsiteY14" fmla="*/ 198079 h 5078692"/>
              <a:gd name="connsiteX15" fmla="*/ 1656156 w 2808312"/>
              <a:gd name="connsiteY15" fmla="*/ 174079 h 5078692"/>
              <a:gd name="connsiteX16" fmla="*/ 1650156 w 2808312"/>
              <a:gd name="connsiteY16" fmla="*/ 168079 h 5078692"/>
              <a:gd name="connsiteX17" fmla="*/ 319782 w 2808312"/>
              <a:gd name="connsiteY17" fmla="*/ 0 h 5078692"/>
              <a:gd name="connsiteX18" fmla="*/ 2488530 w 2808312"/>
              <a:gd name="connsiteY18" fmla="*/ 0 h 5078692"/>
              <a:gd name="connsiteX19" fmla="*/ 2808312 w 2808312"/>
              <a:gd name="connsiteY19" fmla="*/ 319782 h 5078692"/>
              <a:gd name="connsiteX20" fmla="*/ 2808312 w 2808312"/>
              <a:gd name="connsiteY20" fmla="*/ 4758910 h 5078692"/>
              <a:gd name="connsiteX21" fmla="*/ 2488530 w 2808312"/>
              <a:gd name="connsiteY21" fmla="*/ 5078692 h 5078692"/>
              <a:gd name="connsiteX22" fmla="*/ 319782 w 2808312"/>
              <a:gd name="connsiteY22" fmla="*/ 5078692 h 5078692"/>
              <a:gd name="connsiteX23" fmla="*/ 0 w 2808312"/>
              <a:gd name="connsiteY23" fmla="*/ 4758910 h 5078692"/>
              <a:gd name="connsiteX24" fmla="*/ 0 w 2808312"/>
              <a:gd name="connsiteY24" fmla="*/ 319782 h 5078692"/>
              <a:gd name="connsiteX25" fmla="*/ 319782 w 2808312"/>
              <a:gd name="connsiteY25" fmla="*/ 0 h 507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08312" h="5078692">
                <a:moveTo>
                  <a:pt x="1404156" y="4748597"/>
                </a:moveTo>
                <a:cubicBezTo>
                  <a:pt x="1324618" y="4748597"/>
                  <a:pt x="1260140" y="4813075"/>
                  <a:pt x="1260140" y="4892613"/>
                </a:cubicBezTo>
                <a:cubicBezTo>
                  <a:pt x="1260140" y="4972151"/>
                  <a:pt x="1324618" y="5036629"/>
                  <a:pt x="1404156" y="5036629"/>
                </a:cubicBezTo>
                <a:cubicBezTo>
                  <a:pt x="1483694" y="5036629"/>
                  <a:pt x="1548172" y="4972151"/>
                  <a:pt x="1548172" y="4892613"/>
                </a:cubicBezTo>
                <a:cubicBezTo>
                  <a:pt x="1548172" y="4813075"/>
                  <a:pt x="1483694" y="4748597"/>
                  <a:pt x="1404156" y="4748597"/>
                </a:cubicBezTo>
                <a:close/>
                <a:moveTo>
                  <a:pt x="54156" y="372159"/>
                </a:moveTo>
                <a:lnTo>
                  <a:pt x="54156" y="4706534"/>
                </a:lnTo>
                <a:lnTo>
                  <a:pt x="2754156" y="4706534"/>
                </a:lnTo>
                <a:lnTo>
                  <a:pt x="2754156" y="372159"/>
                </a:lnTo>
                <a:close/>
                <a:moveTo>
                  <a:pt x="1158156" y="168079"/>
                </a:moveTo>
                <a:cubicBezTo>
                  <a:pt x="1154842" y="168079"/>
                  <a:pt x="1152156" y="170765"/>
                  <a:pt x="1152156" y="174079"/>
                </a:cubicBezTo>
                <a:lnTo>
                  <a:pt x="1152156" y="198079"/>
                </a:lnTo>
                <a:cubicBezTo>
                  <a:pt x="1152156" y="201393"/>
                  <a:pt x="1154842" y="204079"/>
                  <a:pt x="1158156" y="204079"/>
                </a:cubicBezTo>
                <a:lnTo>
                  <a:pt x="1650156" y="204079"/>
                </a:lnTo>
                <a:cubicBezTo>
                  <a:pt x="1653470" y="204079"/>
                  <a:pt x="1656156" y="201393"/>
                  <a:pt x="1656156" y="198079"/>
                </a:cubicBezTo>
                <a:lnTo>
                  <a:pt x="1656156" y="174079"/>
                </a:lnTo>
                <a:cubicBezTo>
                  <a:pt x="1656156" y="170765"/>
                  <a:pt x="1653470" y="168079"/>
                  <a:pt x="1650156" y="168079"/>
                </a:cubicBezTo>
                <a:close/>
                <a:moveTo>
                  <a:pt x="319782" y="0"/>
                </a:moveTo>
                <a:lnTo>
                  <a:pt x="2488530" y="0"/>
                </a:lnTo>
                <a:cubicBezTo>
                  <a:pt x="2665141" y="0"/>
                  <a:pt x="2808312" y="143171"/>
                  <a:pt x="2808312" y="319782"/>
                </a:cubicBezTo>
                <a:lnTo>
                  <a:pt x="2808312" y="4758910"/>
                </a:lnTo>
                <a:cubicBezTo>
                  <a:pt x="2808312" y="4935521"/>
                  <a:pt x="2665141" y="5078692"/>
                  <a:pt x="2488530" y="5078692"/>
                </a:cubicBezTo>
                <a:lnTo>
                  <a:pt x="319782" y="5078692"/>
                </a:lnTo>
                <a:cubicBezTo>
                  <a:pt x="143171" y="5078692"/>
                  <a:pt x="0" y="4935521"/>
                  <a:pt x="0" y="4758910"/>
                </a:cubicBezTo>
                <a:lnTo>
                  <a:pt x="0" y="319782"/>
                </a:lnTo>
                <a:cubicBezTo>
                  <a:pt x="0" y="143171"/>
                  <a:pt x="143171" y="0"/>
                  <a:pt x="3197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589C35-4DCA-4E25-90AB-6FF81C97BA2C}"/>
              </a:ext>
            </a:extLst>
          </p:cNvPr>
          <p:cNvSpPr txBox="1"/>
          <p:nvPr/>
        </p:nvSpPr>
        <p:spPr>
          <a:xfrm>
            <a:off x="6515628" y="6283036"/>
            <a:ext cx="284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南通百通</a:t>
            </a:r>
          </a:p>
        </p:txBody>
      </p:sp>
    </p:spTree>
    <p:extLst>
      <p:ext uri="{BB962C8B-B14F-4D97-AF65-F5344CB8AC3E}">
        <p14:creationId xmlns:p14="http://schemas.microsoft.com/office/powerpoint/2010/main" val="331352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7B8C3A-C3F1-4A64-964E-8FF50AA24E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几个数字了解平安集团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978234-6778-4B2E-A4A8-597BE8F89D0B}"/>
              </a:ext>
            </a:extLst>
          </p:cNvPr>
          <p:cNvSpPr txBox="1"/>
          <p:nvPr/>
        </p:nvSpPr>
        <p:spPr>
          <a:xfrm>
            <a:off x="2244436" y="1343891"/>
            <a:ext cx="770312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39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E16AF6-8F7A-4FCA-9EDD-188AB0BCF096}"/>
              </a:ext>
            </a:extLst>
          </p:cNvPr>
          <p:cNvSpPr txBox="1"/>
          <p:nvPr/>
        </p:nvSpPr>
        <p:spPr>
          <a:xfrm>
            <a:off x="2570018" y="5058635"/>
            <a:ext cx="6878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强排名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F2DE58-C50F-459E-9871-322832874535}"/>
              </a:ext>
            </a:extLst>
          </p:cNvPr>
          <p:cNvSpPr txBox="1"/>
          <p:nvPr/>
        </p:nvSpPr>
        <p:spPr>
          <a:xfrm>
            <a:off x="8763000" y="6579283"/>
            <a:ext cx="3429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腾讯：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331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阿里：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362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MH_Other_1">
            <a:extLst>
              <a:ext uri="{FF2B5EF4-FFF2-40B4-BE49-F238E27FC236}">
                <a16:creationId xmlns:a16="http://schemas.microsoft.com/office/drawing/2014/main" id="{E10102D6-195B-4A51-91AC-4862112457CE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1263996" y="3579994"/>
            <a:ext cx="9483517" cy="25716"/>
          </a:xfrm>
          <a:prstGeom prst="line">
            <a:avLst/>
          </a:prstGeom>
          <a:ln w="38100">
            <a:solidFill>
              <a:srgbClr val="FFFFFF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schemeClr val="bg1">
                <a:lumMod val="75000"/>
                <a:alpha val="43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MH_Other_2">
            <a:extLst>
              <a:ext uri="{FF2B5EF4-FFF2-40B4-BE49-F238E27FC236}">
                <a16:creationId xmlns:a16="http://schemas.microsoft.com/office/drawing/2014/main" id="{032E2E1B-D784-4A65-AD7C-DA4F9CB7F9A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917775" y="3467234"/>
            <a:ext cx="221559" cy="231451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1" name="MH_Other_3">
            <a:extLst>
              <a:ext uri="{FF2B5EF4-FFF2-40B4-BE49-F238E27FC236}">
                <a16:creationId xmlns:a16="http://schemas.microsoft.com/office/drawing/2014/main" id="{0D93BDF8-BCFE-454A-AFA4-7F1739779F3A}"/>
              </a:ext>
            </a:extLst>
          </p:cNvPr>
          <p:cNvCxnSpPr>
            <a:stCxn id="63" idx="4"/>
            <a:endCxn id="60" idx="0"/>
          </p:cNvCxnSpPr>
          <p:nvPr>
            <p:custDataLst>
              <p:tags r:id="rId3"/>
            </p:custDataLst>
          </p:nvPr>
        </p:nvCxnSpPr>
        <p:spPr>
          <a:xfrm rot="16200000" flipH="1">
            <a:off x="2506309" y="2944989"/>
            <a:ext cx="542028" cy="50246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H_Other_4">
            <a:extLst>
              <a:ext uri="{FF2B5EF4-FFF2-40B4-BE49-F238E27FC236}">
                <a16:creationId xmlns:a16="http://schemas.microsoft.com/office/drawing/2014/main" id="{844C7F08-5026-44C4-8C49-B54AB550724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136900" y="2208904"/>
            <a:ext cx="779257" cy="790282"/>
          </a:xfrm>
          <a:prstGeom prst="ellipse">
            <a:avLst/>
          </a:prstGeom>
          <a:gradFill flip="none" rotWithShape="1">
            <a:gsLst>
              <a:gs pos="30000">
                <a:srgbClr val="E8E8E8"/>
              </a:gs>
              <a:gs pos="0">
                <a:srgbClr val="E4E4E4"/>
              </a:gs>
              <a:gs pos="61000">
                <a:srgbClr val="F2F2F2"/>
              </a:gs>
              <a:gs pos="100000">
                <a:schemeClr val="bg1">
                  <a:tint val="23500"/>
                  <a:satMod val="160000"/>
                  <a:lumMod val="96000"/>
                </a:schemeClr>
              </a:gs>
            </a:gsLst>
            <a:lin ang="7800000" scaled="0"/>
            <a:tileRect/>
          </a:gradFill>
          <a:ln w="12700" cap="flat" cmpd="sng">
            <a:gradFill flip="none" rotWithShape="1">
              <a:gsLst>
                <a:gs pos="100000">
                  <a:schemeClr val="tx1">
                    <a:lumMod val="40000"/>
                    <a:lumOff val="60000"/>
                  </a:schemeClr>
                </a:gs>
                <a:gs pos="0">
                  <a:schemeClr val="bg1">
                    <a:lumMod val="0"/>
                    <a:lumOff val="100000"/>
                  </a:schemeClr>
                </a:gs>
                <a:gs pos="54000">
                  <a:schemeClr val="tx1">
                    <a:lumMod val="20000"/>
                    <a:lumOff val="80000"/>
                  </a:schemeClr>
                </a:gs>
              </a:gsLst>
              <a:lin ang="7800000" scaled="0"/>
              <a:tileRect/>
            </a:gradFill>
            <a:prstDash val="solid"/>
            <a:round/>
          </a:ln>
          <a:effectLst>
            <a:outerShdw blurRad="50800" dist="12700" dir="5400000" algn="r" rotWithShape="0">
              <a:schemeClr val="tx1">
                <a:lumMod val="20000"/>
                <a:lumOff val="80000"/>
                <a:alpha val="22000"/>
              </a:schemeClr>
            </a:outerShdw>
            <a:softEdge rad="0"/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flatTx/>
          </a:bodyPr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3" name="MH_Other_5">
            <a:extLst>
              <a:ext uri="{FF2B5EF4-FFF2-40B4-BE49-F238E27FC236}">
                <a16:creationId xmlns:a16="http://schemas.microsoft.com/office/drawing/2014/main" id="{D763ADDC-ECD1-4F70-9BA9-A48C96C0372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216242" y="2293537"/>
            <a:ext cx="620576" cy="6313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25400">
              <a:schemeClr val="accent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4" name="MH_Other_7">
            <a:extLst>
              <a:ext uri="{FF2B5EF4-FFF2-40B4-BE49-F238E27FC236}">
                <a16:creationId xmlns:a16="http://schemas.microsoft.com/office/drawing/2014/main" id="{A74B821C-362F-492C-8493-4DDF38FC948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894001" y="3467234"/>
            <a:ext cx="223538" cy="231451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5" name="MH_Other_8">
            <a:extLst>
              <a:ext uri="{FF2B5EF4-FFF2-40B4-BE49-F238E27FC236}">
                <a16:creationId xmlns:a16="http://schemas.microsoft.com/office/drawing/2014/main" id="{F77A75D7-594A-4940-9274-0C316E3E8EFF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rot="16200000" flipV="1">
            <a:off x="4894992" y="3804520"/>
            <a:ext cx="629069" cy="42135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MH_Other_9">
            <a:extLst>
              <a:ext uri="{FF2B5EF4-FFF2-40B4-BE49-F238E27FC236}">
                <a16:creationId xmlns:a16="http://schemas.microsoft.com/office/drawing/2014/main" id="{AF19725A-149B-4B39-9E24-E66A11FF27DF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031160" y="4258823"/>
            <a:ext cx="779257" cy="790282"/>
          </a:xfrm>
          <a:prstGeom prst="ellipse">
            <a:avLst/>
          </a:prstGeom>
          <a:gradFill flip="none" rotWithShape="1">
            <a:gsLst>
              <a:gs pos="30000">
                <a:srgbClr val="E8E8E8"/>
              </a:gs>
              <a:gs pos="0">
                <a:srgbClr val="E4E4E4"/>
              </a:gs>
              <a:gs pos="61000">
                <a:srgbClr val="F2F2F2"/>
              </a:gs>
              <a:gs pos="100000">
                <a:schemeClr val="bg1">
                  <a:tint val="23500"/>
                  <a:satMod val="160000"/>
                  <a:lumMod val="96000"/>
                </a:schemeClr>
              </a:gs>
            </a:gsLst>
            <a:lin ang="7800000" scaled="0"/>
            <a:tileRect/>
          </a:gradFill>
          <a:ln w="12700" cap="flat" cmpd="sng">
            <a:gradFill flip="none" rotWithShape="1">
              <a:gsLst>
                <a:gs pos="100000">
                  <a:schemeClr val="tx1">
                    <a:lumMod val="40000"/>
                    <a:lumOff val="60000"/>
                  </a:schemeClr>
                </a:gs>
                <a:gs pos="0">
                  <a:schemeClr val="bg1">
                    <a:lumMod val="0"/>
                    <a:lumOff val="100000"/>
                  </a:schemeClr>
                </a:gs>
                <a:gs pos="54000">
                  <a:schemeClr val="tx1">
                    <a:lumMod val="20000"/>
                    <a:lumOff val="80000"/>
                  </a:schemeClr>
                </a:gs>
              </a:gsLst>
              <a:lin ang="7800000" scaled="0"/>
              <a:tileRect/>
            </a:gradFill>
            <a:prstDash val="solid"/>
            <a:round/>
          </a:ln>
          <a:effectLst>
            <a:outerShdw blurRad="50800" dist="12700" dir="5400000" algn="r" rotWithShape="0">
              <a:schemeClr val="tx1">
                <a:lumMod val="20000"/>
                <a:lumOff val="80000"/>
                <a:alpha val="22000"/>
              </a:schemeClr>
            </a:outerShdw>
            <a:softEdge rad="0"/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flatTx/>
          </a:bodyPr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7" name="MH_Other_10">
            <a:extLst>
              <a:ext uri="{FF2B5EF4-FFF2-40B4-BE49-F238E27FC236}">
                <a16:creationId xmlns:a16="http://schemas.microsoft.com/office/drawing/2014/main" id="{73DBA4D9-C94C-43AB-B475-E2142720AE4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110502" y="4343457"/>
            <a:ext cx="620576" cy="63136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25400">
              <a:schemeClr val="accent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8" name="MH_Other_12">
            <a:extLst>
              <a:ext uri="{FF2B5EF4-FFF2-40B4-BE49-F238E27FC236}">
                <a16:creationId xmlns:a16="http://schemas.microsoft.com/office/drawing/2014/main" id="{16CAE4E9-C56B-4ABB-8F07-F756398E9FC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872207" y="3467234"/>
            <a:ext cx="221559" cy="231451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9" name="MH_Other_13">
            <a:extLst>
              <a:ext uri="{FF2B5EF4-FFF2-40B4-BE49-F238E27FC236}">
                <a16:creationId xmlns:a16="http://schemas.microsoft.com/office/drawing/2014/main" id="{14CCCC7F-8840-4B45-AA97-45366D58E1F3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rot="16200000" flipH="1">
            <a:off x="6467665" y="2938065"/>
            <a:ext cx="526203" cy="500487"/>
          </a:xfrm>
          <a:prstGeom prst="curvedConnector3">
            <a:avLst>
              <a:gd name="adj1" fmla="val 63047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H_Other_14">
            <a:extLst>
              <a:ext uri="{FF2B5EF4-FFF2-40B4-BE49-F238E27FC236}">
                <a16:creationId xmlns:a16="http://schemas.microsoft.com/office/drawing/2014/main" id="{E58B68F9-7A94-419B-979E-848CC76CE18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091163" y="2208904"/>
            <a:ext cx="779257" cy="790282"/>
          </a:xfrm>
          <a:prstGeom prst="ellipse">
            <a:avLst/>
          </a:prstGeom>
          <a:gradFill flip="none" rotWithShape="1">
            <a:gsLst>
              <a:gs pos="30000">
                <a:srgbClr val="E8E8E8"/>
              </a:gs>
              <a:gs pos="0">
                <a:srgbClr val="E4E4E4"/>
              </a:gs>
              <a:gs pos="61000">
                <a:srgbClr val="F2F2F2"/>
              </a:gs>
              <a:gs pos="100000">
                <a:schemeClr val="bg1">
                  <a:tint val="23500"/>
                  <a:satMod val="160000"/>
                  <a:lumMod val="96000"/>
                </a:schemeClr>
              </a:gs>
            </a:gsLst>
            <a:lin ang="7800000" scaled="0"/>
            <a:tileRect/>
          </a:gradFill>
          <a:ln w="12700" cap="flat" cmpd="sng">
            <a:gradFill flip="none" rotWithShape="1">
              <a:gsLst>
                <a:gs pos="100000">
                  <a:schemeClr val="tx1">
                    <a:lumMod val="40000"/>
                    <a:lumOff val="60000"/>
                  </a:schemeClr>
                </a:gs>
                <a:gs pos="0">
                  <a:schemeClr val="bg1">
                    <a:lumMod val="0"/>
                    <a:lumOff val="100000"/>
                  </a:schemeClr>
                </a:gs>
                <a:gs pos="54000">
                  <a:schemeClr val="tx1">
                    <a:lumMod val="20000"/>
                    <a:lumOff val="80000"/>
                  </a:schemeClr>
                </a:gs>
              </a:gsLst>
              <a:lin ang="7800000" scaled="0"/>
              <a:tileRect/>
            </a:gradFill>
            <a:prstDash val="solid"/>
            <a:round/>
          </a:ln>
          <a:effectLst>
            <a:outerShdw blurRad="50800" dist="12700" dir="5400000" algn="r" rotWithShape="0">
              <a:schemeClr val="tx1">
                <a:lumMod val="20000"/>
                <a:lumOff val="80000"/>
                <a:alpha val="22000"/>
              </a:schemeClr>
            </a:outerShdw>
            <a:softEdge rad="0"/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flatTx/>
          </a:bodyPr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71" name="MH_Other_15">
            <a:extLst>
              <a:ext uri="{FF2B5EF4-FFF2-40B4-BE49-F238E27FC236}">
                <a16:creationId xmlns:a16="http://schemas.microsoft.com/office/drawing/2014/main" id="{FF20C403-7013-437F-BA26-AFC1C6E3F506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170505" y="2293537"/>
            <a:ext cx="620576" cy="63136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254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2" name="MH_Other_17">
            <a:extLst>
              <a:ext uri="{FF2B5EF4-FFF2-40B4-BE49-F238E27FC236}">
                <a16:creationId xmlns:a16="http://schemas.microsoft.com/office/drawing/2014/main" id="{9DC0E06B-D4CE-4DB5-BB41-FA9A4AA4280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848436" y="3467234"/>
            <a:ext cx="223537" cy="231451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73" name="MH_Other_18">
            <a:extLst>
              <a:ext uri="{FF2B5EF4-FFF2-40B4-BE49-F238E27FC236}">
                <a16:creationId xmlns:a16="http://schemas.microsoft.com/office/drawing/2014/main" id="{2168E1E4-2EAB-4182-9067-CF0049A914A6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rot="16200000" flipV="1">
            <a:off x="8894923" y="3826280"/>
            <a:ext cx="631047" cy="42333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MH_Other_19">
            <a:extLst>
              <a:ext uri="{FF2B5EF4-FFF2-40B4-BE49-F238E27FC236}">
                <a16:creationId xmlns:a16="http://schemas.microsoft.com/office/drawing/2014/main" id="{8D6E9B7F-B033-4ADB-BE1A-36925F0B189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049988" y="4258823"/>
            <a:ext cx="779256" cy="790282"/>
          </a:xfrm>
          <a:prstGeom prst="ellipse">
            <a:avLst/>
          </a:prstGeom>
          <a:gradFill flip="none" rotWithShape="1">
            <a:gsLst>
              <a:gs pos="30000">
                <a:srgbClr val="E8E8E8"/>
              </a:gs>
              <a:gs pos="0">
                <a:srgbClr val="E4E4E4"/>
              </a:gs>
              <a:gs pos="61000">
                <a:srgbClr val="F2F2F2"/>
              </a:gs>
              <a:gs pos="100000">
                <a:schemeClr val="bg1">
                  <a:tint val="23500"/>
                  <a:satMod val="160000"/>
                  <a:lumMod val="96000"/>
                </a:schemeClr>
              </a:gs>
            </a:gsLst>
            <a:lin ang="7800000" scaled="0"/>
            <a:tileRect/>
          </a:gradFill>
          <a:ln w="12700" cap="flat" cmpd="sng">
            <a:gradFill flip="none" rotWithShape="1">
              <a:gsLst>
                <a:gs pos="100000">
                  <a:schemeClr val="tx1">
                    <a:lumMod val="40000"/>
                    <a:lumOff val="60000"/>
                  </a:schemeClr>
                </a:gs>
                <a:gs pos="0">
                  <a:schemeClr val="bg1">
                    <a:lumMod val="0"/>
                    <a:lumOff val="100000"/>
                  </a:schemeClr>
                </a:gs>
                <a:gs pos="54000">
                  <a:schemeClr val="tx1">
                    <a:lumMod val="20000"/>
                    <a:lumOff val="80000"/>
                  </a:schemeClr>
                </a:gs>
              </a:gsLst>
              <a:lin ang="7800000" scaled="0"/>
              <a:tileRect/>
            </a:gradFill>
            <a:prstDash val="solid"/>
            <a:round/>
          </a:ln>
          <a:effectLst>
            <a:outerShdw blurRad="50800" dist="12700" dir="5400000" algn="r" rotWithShape="0">
              <a:schemeClr val="tx1">
                <a:lumMod val="20000"/>
                <a:lumOff val="80000"/>
                <a:alpha val="22000"/>
              </a:schemeClr>
            </a:outerShdw>
            <a:softEdge rad="0"/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flatTx/>
          </a:bodyPr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75" name="MH_Other_20">
            <a:extLst>
              <a:ext uri="{FF2B5EF4-FFF2-40B4-BE49-F238E27FC236}">
                <a16:creationId xmlns:a16="http://schemas.microsoft.com/office/drawing/2014/main" id="{60663043-280E-414A-B8B0-5F6CE7EBC8E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129327" y="4343457"/>
            <a:ext cx="620575" cy="63136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25400">
              <a:schemeClr val="accent4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6" name="MH_SubTitle_1">
            <a:extLst>
              <a:ext uri="{FF2B5EF4-FFF2-40B4-BE49-F238E27FC236}">
                <a16:creationId xmlns:a16="http://schemas.microsoft.com/office/drawing/2014/main" id="{72C47421-D4FB-42FE-A73A-F5F7C6D44C2A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827784" y="3809465"/>
            <a:ext cx="2377803" cy="591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连接人</a:t>
            </a:r>
          </a:p>
        </p:txBody>
      </p:sp>
      <p:sp>
        <p:nvSpPr>
          <p:cNvPr id="77" name="MH_Text_1">
            <a:extLst>
              <a:ext uri="{FF2B5EF4-FFF2-40B4-BE49-F238E27FC236}">
                <a16:creationId xmlns:a16="http://schemas.microsoft.com/office/drawing/2014/main" id="{4A9E6376-108F-4CCB-98DC-1371DFDB5F36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630017" y="770941"/>
            <a:ext cx="1757379" cy="143815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lIns="0" tIns="0" rIns="0" b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通过场景切入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连接市民用户</a:t>
            </a:r>
          </a:p>
        </p:txBody>
      </p:sp>
      <p:sp>
        <p:nvSpPr>
          <p:cNvPr id="78" name="MH_Text_2">
            <a:extLst>
              <a:ext uri="{FF2B5EF4-FFF2-40B4-BE49-F238E27FC236}">
                <a16:creationId xmlns:a16="http://schemas.microsoft.com/office/drawing/2014/main" id="{9B1E8A1B-2D29-4304-8528-18470C444AF6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205587" y="5133739"/>
            <a:ext cx="2505386" cy="144013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1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通过建立统一账户，通过公共服务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商业服务，通过支付体系，服务用户</a:t>
            </a:r>
          </a:p>
        </p:txBody>
      </p:sp>
      <p:sp>
        <p:nvSpPr>
          <p:cNvPr id="79" name="MH_SubTitle_2">
            <a:extLst>
              <a:ext uri="{FF2B5EF4-FFF2-40B4-BE49-F238E27FC236}">
                <a16:creationId xmlns:a16="http://schemas.microsoft.com/office/drawing/2014/main" id="{F1773586-48E6-4F28-BD8B-04019E00BE0A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815881" y="2822341"/>
            <a:ext cx="2377803" cy="59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服务人</a:t>
            </a:r>
          </a:p>
        </p:txBody>
      </p:sp>
      <p:sp>
        <p:nvSpPr>
          <p:cNvPr id="80" name="MH_Text_3">
            <a:extLst>
              <a:ext uri="{FF2B5EF4-FFF2-40B4-BE49-F238E27FC236}">
                <a16:creationId xmlns:a16="http://schemas.microsoft.com/office/drawing/2014/main" id="{1B4AF5D3-647A-4343-9F65-ABD83CE8AC42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524297" y="770941"/>
            <a:ext cx="1817532" cy="143815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1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通过用户大数据，运用不同分析分析维度进行数据分析</a:t>
            </a:r>
          </a:p>
        </p:txBody>
      </p:sp>
      <p:sp>
        <p:nvSpPr>
          <p:cNvPr id="81" name="MH_SubTitle_3">
            <a:extLst>
              <a:ext uri="{FF2B5EF4-FFF2-40B4-BE49-F238E27FC236}">
                <a16:creationId xmlns:a16="http://schemas.microsoft.com/office/drawing/2014/main" id="{13B17F57-7868-49A6-8F80-6040920AFEBC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792108" y="3809465"/>
            <a:ext cx="2377803" cy="591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分析人</a:t>
            </a:r>
          </a:p>
        </p:txBody>
      </p:sp>
      <p:sp>
        <p:nvSpPr>
          <p:cNvPr id="82" name="MH_Text_4">
            <a:extLst>
              <a:ext uri="{FF2B5EF4-FFF2-40B4-BE49-F238E27FC236}">
                <a16:creationId xmlns:a16="http://schemas.microsoft.com/office/drawing/2014/main" id="{8B7627A8-A1E1-43D9-96DA-35E80F3812D2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8313178" y="5133739"/>
            <a:ext cx="2252870" cy="144013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1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根据数据分析的结果，改善城市治理结果</a:t>
            </a:r>
          </a:p>
        </p:txBody>
      </p:sp>
      <p:sp>
        <p:nvSpPr>
          <p:cNvPr id="83" name="MH_SubTitle_4">
            <a:extLst>
              <a:ext uri="{FF2B5EF4-FFF2-40B4-BE49-F238E27FC236}">
                <a16:creationId xmlns:a16="http://schemas.microsoft.com/office/drawing/2014/main" id="{687B6AE3-5BA5-4201-B723-E7410014D8EC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770313" y="2822341"/>
            <a:ext cx="2377803" cy="59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治理人</a:t>
            </a:r>
          </a:p>
        </p:txBody>
      </p:sp>
      <p:sp>
        <p:nvSpPr>
          <p:cNvPr id="84" name="KSO_Shape">
            <a:extLst>
              <a:ext uri="{FF2B5EF4-FFF2-40B4-BE49-F238E27FC236}">
                <a16:creationId xmlns:a16="http://schemas.microsoft.com/office/drawing/2014/main" id="{A2C97FD5-86AB-4E1C-B32F-E1C1CBFF9F06}"/>
              </a:ext>
            </a:extLst>
          </p:cNvPr>
          <p:cNvSpPr/>
          <p:nvPr/>
        </p:nvSpPr>
        <p:spPr>
          <a:xfrm>
            <a:off x="2314897" y="2377436"/>
            <a:ext cx="395696" cy="452224"/>
          </a:xfrm>
          <a:custGeom>
            <a:avLst/>
            <a:gdLst/>
            <a:ahLst/>
            <a:cxnLst/>
            <a:rect l="l" t="t" r="r" b="b"/>
            <a:pathLst>
              <a:path w="561975" h="642619">
                <a:moveTo>
                  <a:pt x="113394" y="0"/>
                </a:moveTo>
                <a:lnTo>
                  <a:pt x="160194" y="0"/>
                </a:lnTo>
                <a:lnTo>
                  <a:pt x="160194" y="275923"/>
                </a:lnTo>
                <a:lnTo>
                  <a:pt x="158129" y="275923"/>
                </a:lnTo>
                <a:cubicBezTo>
                  <a:pt x="171121" y="279617"/>
                  <a:pt x="180967" y="289396"/>
                  <a:pt x="186389" y="301625"/>
                </a:cubicBezTo>
                <a:lnTo>
                  <a:pt x="375585" y="301625"/>
                </a:lnTo>
                <a:cubicBezTo>
                  <a:pt x="383999" y="282649"/>
                  <a:pt x="403062" y="269573"/>
                  <a:pt x="425180" y="269573"/>
                </a:cubicBezTo>
                <a:cubicBezTo>
                  <a:pt x="447298" y="269573"/>
                  <a:pt x="466361" y="282649"/>
                  <a:pt x="474775" y="301625"/>
                </a:cubicBezTo>
                <a:lnTo>
                  <a:pt x="561975" y="301625"/>
                </a:lnTo>
                <a:lnTo>
                  <a:pt x="561975" y="347344"/>
                </a:lnTo>
                <a:lnTo>
                  <a:pt x="474774" y="347344"/>
                </a:lnTo>
                <a:cubicBezTo>
                  <a:pt x="469650" y="358901"/>
                  <a:pt x="460576" y="368269"/>
                  <a:pt x="448580" y="372431"/>
                </a:cubicBezTo>
                <a:lnTo>
                  <a:pt x="448580" y="642619"/>
                </a:lnTo>
                <a:lnTo>
                  <a:pt x="401780" y="642619"/>
                </a:lnTo>
                <a:lnTo>
                  <a:pt x="401780" y="372431"/>
                </a:lnTo>
                <a:cubicBezTo>
                  <a:pt x="389784" y="368269"/>
                  <a:pt x="380710" y="358901"/>
                  <a:pt x="375586" y="347344"/>
                </a:cubicBezTo>
                <a:lnTo>
                  <a:pt x="186388" y="347344"/>
                </a:lnTo>
                <a:cubicBezTo>
                  <a:pt x="177974" y="366319"/>
                  <a:pt x="158912" y="379395"/>
                  <a:pt x="136794" y="379395"/>
                </a:cubicBezTo>
                <a:cubicBezTo>
                  <a:pt x="114676" y="379395"/>
                  <a:pt x="95614" y="366319"/>
                  <a:pt x="87200" y="347344"/>
                </a:cubicBezTo>
                <a:lnTo>
                  <a:pt x="0" y="347344"/>
                </a:lnTo>
                <a:lnTo>
                  <a:pt x="0" y="301625"/>
                </a:lnTo>
                <a:lnTo>
                  <a:pt x="87199" y="301625"/>
                </a:lnTo>
                <a:cubicBezTo>
                  <a:pt x="92621" y="289396"/>
                  <a:pt x="102467" y="279617"/>
                  <a:pt x="115459" y="275923"/>
                </a:cubicBezTo>
                <a:lnTo>
                  <a:pt x="113394" y="2759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KSO_Shape">
            <a:extLst>
              <a:ext uri="{FF2B5EF4-FFF2-40B4-BE49-F238E27FC236}">
                <a16:creationId xmlns:a16="http://schemas.microsoft.com/office/drawing/2014/main" id="{5F175C8D-E7B9-4CC6-ACA2-1455029DCDF3}"/>
              </a:ext>
            </a:extLst>
          </p:cNvPr>
          <p:cNvSpPr>
            <a:spLocks/>
          </p:cNvSpPr>
          <p:nvPr/>
        </p:nvSpPr>
        <p:spPr bwMode="auto">
          <a:xfrm>
            <a:off x="6257693" y="2434579"/>
            <a:ext cx="445655" cy="343154"/>
          </a:xfrm>
          <a:custGeom>
            <a:avLst/>
            <a:gdLst>
              <a:gd name="T0" fmla="*/ 967732 w 2144713"/>
              <a:gd name="T1" fmla="*/ 639774 h 1652588"/>
              <a:gd name="T2" fmla="*/ 963954 w 2144713"/>
              <a:gd name="T3" fmla="*/ 681968 h 1652588"/>
              <a:gd name="T4" fmla="*/ 926887 w 2144713"/>
              <a:gd name="T5" fmla="*/ 662293 h 1652588"/>
              <a:gd name="T6" fmla="*/ 1030100 w 2144713"/>
              <a:gd name="T7" fmla="*/ 600975 h 1652588"/>
              <a:gd name="T8" fmla="*/ 1045993 w 2144713"/>
              <a:gd name="T9" fmla="*/ 639669 h 1652588"/>
              <a:gd name="T10" fmla="*/ 1004007 w 2144713"/>
              <a:gd name="T11" fmla="*/ 639669 h 1652588"/>
              <a:gd name="T12" fmla="*/ 1019900 w 2144713"/>
              <a:gd name="T13" fmla="*/ 600975 h 1652588"/>
              <a:gd name="T14" fmla="*/ 903853 w 2144713"/>
              <a:gd name="T15" fmla="*/ 628108 h 1652588"/>
              <a:gd name="T16" fmla="*/ 867415 w 2144713"/>
              <a:gd name="T17" fmla="*/ 647927 h 1652588"/>
              <a:gd name="T18" fmla="*/ 863494 w 2144713"/>
              <a:gd name="T19" fmla="*/ 606166 h 1652588"/>
              <a:gd name="T20" fmla="*/ 797122 w 2144713"/>
              <a:gd name="T21" fmla="*/ 644446 h 1652588"/>
              <a:gd name="T22" fmla="*/ 951205 w 2144713"/>
              <a:gd name="T23" fmla="*/ 735846 h 1652588"/>
              <a:gd name="T24" fmla="*/ 1104348 w 2144713"/>
              <a:gd name="T25" fmla="*/ 661128 h 1652588"/>
              <a:gd name="T26" fmla="*/ 1265489 w 2144713"/>
              <a:gd name="T27" fmla="*/ 627528 h 1652588"/>
              <a:gd name="T28" fmla="*/ 695027 w 2144713"/>
              <a:gd name="T29" fmla="*/ 601447 h 1652588"/>
              <a:gd name="T30" fmla="*/ 1123349 w 2144713"/>
              <a:gd name="T31" fmla="*/ 586598 h 1652588"/>
              <a:gd name="T32" fmla="*/ 1093461 w 2144713"/>
              <a:gd name="T33" fmla="*/ 616702 h 1652588"/>
              <a:gd name="T34" fmla="*/ 1077331 w 2144713"/>
              <a:gd name="T35" fmla="*/ 577827 h 1652588"/>
              <a:gd name="T36" fmla="*/ 824791 w 2144713"/>
              <a:gd name="T37" fmla="*/ 575457 h 1652588"/>
              <a:gd name="T38" fmla="*/ 813084 w 2144713"/>
              <a:gd name="T39" fmla="*/ 615754 h 1652588"/>
              <a:gd name="T40" fmla="*/ 781406 w 2144713"/>
              <a:gd name="T41" fmla="*/ 589206 h 1652588"/>
              <a:gd name="T42" fmla="*/ 1508771 w 2144713"/>
              <a:gd name="T43" fmla="*/ 568010 h 1652588"/>
              <a:gd name="T44" fmla="*/ 1728271 w 2144713"/>
              <a:gd name="T45" fmla="*/ 398564 h 1652588"/>
              <a:gd name="T46" fmla="*/ 1387505 w 2144713"/>
              <a:gd name="T47" fmla="*/ 489985 h 1652588"/>
              <a:gd name="T48" fmla="*/ 1374344 w 2144713"/>
              <a:gd name="T49" fmla="*/ 370363 h 1652588"/>
              <a:gd name="T50" fmla="*/ 424255 w 2144713"/>
              <a:gd name="T51" fmla="*/ 517009 h 1652588"/>
              <a:gd name="T52" fmla="*/ 534652 w 2144713"/>
              <a:gd name="T53" fmla="*/ 384698 h 1652588"/>
              <a:gd name="T54" fmla="*/ 474756 w 2144713"/>
              <a:gd name="T55" fmla="*/ 536515 h 1652588"/>
              <a:gd name="T56" fmla="*/ 221074 w 2144713"/>
              <a:gd name="T57" fmla="*/ 374828 h 1652588"/>
              <a:gd name="T58" fmla="*/ 831704 w 2144713"/>
              <a:gd name="T59" fmla="*/ 301072 h 1652588"/>
              <a:gd name="T60" fmla="*/ 888577 w 2144713"/>
              <a:gd name="T61" fmla="*/ 465075 h 1652588"/>
              <a:gd name="T62" fmla="*/ 999502 w 2144713"/>
              <a:gd name="T63" fmla="*/ 491586 h 1652588"/>
              <a:gd name="T64" fmla="*/ 1084106 w 2144713"/>
              <a:gd name="T65" fmla="*/ 360667 h 1652588"/>
              <a:gd name="T66" fmla="*/ 927354 w 2144713"/>
              <a:gd name="T67" fmla="*/ 264706 h 1652588"/>
              <a:gd name="T68" fmla="*/ 952969 w 2144713"/>
              <a:gd name="T69" fmla="*/ 52136 h 1652588"/>
              <a:gd name="T70" fmla="*/ 1113013 w 2144713"/>
              <a:gd name="T71" fmla="*/ 105161 h 1652588"/>
              <a:gd name="T72" fmla="*/ 1219003 w 2144713"/>
              <a:gd name="T73" fmla="*/ 363013 h 1652588"/>
              <a:gd name="T74" fmla="*/ 1227697 w 2144713"/>
              <a:gd name="T75" fmla="*/ 478682 h 1652588"/>
              <a:gd name="T76" fmla="*/ 1095387 w 2144713"/>
              <a:gd name="T77" fmla="*/ 485017 h 1652588"/>
              <a:gd name="T78" fmla="*/ 938869 w 2144713"/>
              <a:gd name="T79" fmla="*/ 543907 h 1652588"/>
              <a:gd name="T80" fmla="*/ 775536 w 2144713"/>
              <a:gd name="T81" fmla="*/ 493229 h 1652588"/>
              <a:gd name="T82" fmla="*/ 687642 w 2144713"/>
              <a:gd name="T83" fmla="*/ 458974 h 1652588"/>
              <a:gd name="T84" fmla="*/ 749450 w 2144713"/>
              <a:gd name="T85" fmla="*/ 260483 h 1652588"/>
              <a:gd name="T86" fmla="*/ 856850 w 2144713"/>
              <a:gd name="T87" fmla="*/ 73252 h 1652588"/>
              <a:gd name="T88" fmla="*/ 1546226 w 2144713"/>
              <a:gd name="T89" fmla="*/ 7524 h 1652588"/>
              <a:gd name="T90" fmla="*/ 1631002 w 2144713"/>
              <a:gd name="T91" fmla="*/ 107935 h 1652588"/>
              <a:gd name="T92" fmla="*/ 1663880 w 2144713"/>
              <a:gd name="T93" fmla="*/ 185301 h 1652588"/>
              <a:gd name="T94" fmla="*/ 1620669 w 2144713"/>
              <a:gd name="T95" fmla="*/ 236563 h 1652588"/>
              <a:gd name="T96" fmla="*/ 1530023 w 2144713"/>
              <a:gd name="T97" fmla="*/ 355080 h 1652588"/>
              <a:gd name="T98" fmla="*/ 1445246 w 2144713"/>
              <a:gd name="T99" fmla="*/ 332035 h 1652588"/>
              <a:gd name="T100" fmla="*/ 1361644 w 2144713"/>
              <a:gd name="T101" fmla="*/ 222924 h 1652588"/>
              <a:gd name="T102" fmla="*/ 1363288 w 2144713"/>
              <a:gd name="T103" fmla="*/ 162726 h 1652588"/>
              <a:gd name="T104" fmla="*/ 1409786 w 2144713"/>
              <a:gd name="T105" fmla="*/ 43033 h 1652588"/>
              <a:gd name="T106" fmla="*/ 401165 w 2144713"/>
              <a:gd name="T107" fmla="*/ 706 h 1652588"/>
              <a:gd name="T108" fmla="*/ 503160 w 2144713"/>
              <a:gd name="T109" fmla="*/ 72192 h 1652588"/>
              <a:gd name="T110" fmla="*/ 541466 w 2144713"/>
              <a:gd name="T111" fmla="*/ 169075 h 1652588"/>
              <a:gd name="T112" fmla="*/ 519611 w 2144713"/>
              <a:gd name="T113" fmla="*/ 233507 h 1652588"/>
              <a:gd name="T114" fmla="*/ 435946 w 2144713"/>
              <a:gd name="T115" fmla="*/ 342853 h 1652588"/>
              <a:gd name="T116" fmla="*/ 350402 w 2144713"/>
              <a:gd name="T117" fmla="*/ 348261 h 1652588"/>
              <a:gd name="T118" fmla="*/ 262508 w 2144713"/>
              <a:gd name="T119" fmla="*/ 233271 h 1652588"/>
              <a:gd name="T120" fmla="*/ 238537 w 2144713"/>
              <a:gd name="T121" fmla="*/ 174013 h 1652588"/>
              <a:gd name="T122" fmla="*/ 275199 w 2144713"/>
              <a:gd name="T123" fmla="*/ 72192 h 1652588"/>
              <a:gd name="T124" fmla="*/ 376958 w 2144713"/>
              <a:gd name="T125" fmla="*/ 706 h 165258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44713" h="1652588">
                <a:moveTo>
                  <a:pt x="1712170" y="819150"/>
                </a:moveTo>
                <a:lnTo>
                  <a:pt x="2144713" y="936249"/>
                </a:lnTo>
                <a:lnTo>
                  <a:pt x="1933207" y="1330632"/>
                </a:lnTo>
                <a:lnTo>
                  <a:pt x="1873911" y="1193708"/>
                </a:lnTo>
                <a:lnTo>
                  <a:pt x="842585" y="1652588"/>
                </a:lnTo>
                <a:lnTo>
                  <a:pt x="532869" y="1401473"/>
                </a:lnTo>
                <a:lnTo>
                  <a:pt x="94768" y="1569588"/>
                </a:lnTo>
                <a:lnTo>
                  <a:pt x="0" y="1330104"/>
                </a:lnTo>
                <a:lnTo>
                  <a:pt x="578400" y="1106743"/>
                </a:lnTo>
                <a:lnTo>
                  <a:pt x="882292" y="1353100"/>
                </a:lnTo>
                <a:lnTo>
                  <a:pt x="1771731" y="957396"/>
                </a:lnTo>
                <a:lnTo>
                  <a:pt x="1712170" y="819150"/>
                </a:lnTo>
                <a:close/>
                <a:moveTo>
                  <a:pt x="1071696" y="714375"/>
                </a:moveTo>
                <a:lnTo>
                  <a:pt x="1074354" y="714642"/>
                </a:lnTo>
                <a:lnTo>
                  <a:pt x="1077278" y="714909"/>
                </a:lnTo>
                <a:lnTo>
                  <a:pt x="1079936" y="715711"/>
                </a:lnTo>
                <a:lnTo>
                  <a:pt x="1082594" y="716779"/>
                </a:lnTo>
                <a:lnTo>
                  <a:pt x="1085252" y="717847"/>
                </a:lnTo>
                <a:lnTo>
                  <a:pt x="1087379" y="719449"/>
                </a:lnTo>
                <a:lnTo>
                  <a:pt x="1089505" y="720785"/>
                </a:lnTo>
                <a:lnTo>
                  <a:pt x="1091632" y="722654"/>
                </a:lnTo>
                <a:lnTo>
                  <a:pt x="1093493" y="725057"/>
                </a:lnTo>
                <a:lnTo>
                  <a:pt x="1095088" y="727194"/>
                </a:lnTo>
                <a:lnTo>
                  <a:pt x="1096682" y="729330"/>
                </a:lnTo>
                <a:lnTo>
                  <a:pt x="1098011" y="731734"/>
                </a:lnTo>
                <a:lnTo>
                  <a:pt x="1098809" y="734672"/>
                </a:lnTo>
                <a:lnTo>
                  <a:pt x="1099341" y="737342"/>
                </a:lnTo>
                <a:lnTo>
                  <a:pt x="1099872" y="740280"/>
                </a:lnTo>
                <a:lnTo>
                  <a:pt x="1100138" y="742950"/>
                </a:lnTo>
                <a:lnTo>
                  <a:pt x="1099872" y="746155"/>
                </a:lnTo>
                <a:lnTo>
                  <a:pt x="1099341" y="748825"/>
                </a:lnTo>
                <a:lnTo>
                  <a:pt x="1098809" y="751763"/>
                </a:lnTo>
                <a:lnTo>
                  <a:pt x="1098011" y="754167"/>
                </a:lnTo>
                <a:lnTo>
                  <a:pt x="1096682" y="756570"/>
                </a:lnTo>
                <a:lnTo>
                  <a:pt x="1095088" y="759241"/>
                </a:lnTo>
                <a:lnTo>
                  <a:pt x="1093493" y="761377"/>
                </a:lnTo>
                <a:lnTo>
                  <a:pt x="1091632" y="763247"/>
                </a:lnTo>
                <a:lnTo>
                  <a:pt x="1089505" y="765116"/>
                </a:lnTo>
                <a:lnTo>
                  <a:pt x="1087379" y="766985"/>
                </a:lnTo>
                <a:lnTo>
                  <a:pt x="1085252" y="768321"/>
                </a:lnTo>
                <a:lnTo>
                  <a:pt x="1082594" y="769389"/>
                </a:lnTo>
                <a:lnTo>
                  <a:pt x="1079936" y="770457"/>
                </a:lnTo>
                <a:lnTo>
                  <a:pt x="1077278" y="770991"/>
                </a:lnTo>
                <a:lnTo>
                  <a:pt x="1074354" y="771525"/>
                </a:lnTo>
                <a:lnTo>
                  <a:pt x="1071696" y="771525"/>
                </a:lnTo>
                <a:lnTo>
                  <a:pt x="1068772" y="771525"/>
                </a:lnTo>
                <a:lnTo>
                  <a:pt x="1066114" y="770991"/>
                </a:lnTo>
                <a:lnTo>
                  <a:pt x="1063190" y="770457"/>
                </a:lnTo>
                <a:lnTo>
                  <a:pt x="1060532" y="769389"/>
                </a:lnTo>
                <a:lnTo>
                  <a:pt x="1057874" y="768321"/>
                </a:lnTo>
                <a:lnTo>
                  <a:pt x="1055747" y="766985"/>
                </a:lnTo>
                <a:lnTo>
                  <a:pt x="1053621" y="765116"/>
                </a:lnTo>
                <a:lnTo>
                  <a:pt x="1051494" y="763247"/>
                </a:lnTo>
                <a:lnTo>
                  <a:pt x="1049633" y="761377"/>
                </a:lnTo>
                <a:lnTo>
                  <a:pt x="1048038" y="759241"/>
                </a:lnTo>
                <a:lnTo>
                  <a:pt x="1046444" y="756570"/>
                </a:lnTo>
                <a:lnTo>
                  <a:pt x="1045646" y="754167"/>
                </a:lnTo>
                <a:lnTo>
                  <a:pt x="1044317" y="751763"/>
                </a:lnTo>
                <a:lnTo>
                  <a:pt x="1043785" y="748825"/>
                </a:lnTo>
                <a:lnTo>
                  <a:pt x="1043520" y="746155"/>
                </a:lnTo>
                <a:lnTo>
                  <a:pt x="1042988" y="742950"/>
                </a:lnTo>
                <a:lnTo>
                  <a:pt x="1043520" y="740280"/>
                </a:lnTo>
                <a:lnTo>
                  <a:pt x="1043785" y="737342"/>
                </a:lnTo>
                <a:lnTo>
                  <a:pt x="1044317" y="734672"/>
                </a:lnTo>
                <a:lnTo>
                  <a:pt x="1045646" y="731734"/>
                </a:lnTo>
                <a:lnTo>
                  <a:pt x="1046444" y="729330"/>
                </a:lnTo>
                <a:lnTo>
                  <a:pt x="1048038" y="727194"/>
                </a:lnTo>
                <a:lnTo>
                  <a:pt x="1049633" y="725057"/>
                </a:lnTo>
                <a:lnTo>
                  <a:pt x="1051494" y="722654"/>
                </a:lnTo>
                <a:lnTo>
                  <a:pt x="1053621" y="720785"/>
                </a:lnTo>
                <a:lnTo>
                  <a:pt x="1055747" y="719449"/>
                </a:lnTo>
                <a:lnTo>
                  <a:pt x="1057874" y="717847"/>
                </a:lnTo>
                <a:lnTo>
                  <a:pt x="1060532" y="716779"/>
                </a:lnTo>
                <a:lnTo>
                  <a:pt x="1063190" y="715711"/>
                </a:lnTo>
                <a:lnTo>
                  <a:pt x="1066114" y="714909"/>
                </a:lnTo>
                <a:lnTo>
                  <a:pt x="1068772" y="714642"/>
                </a:lnTo>
                <a:lnTo>
                  <a:pt x="1071696" y="714375"/>
                </a:lnTo>
                <a:close/>
                <a:moveTo>
                  <a:pt x="1154113" y="676275"/>
                </a:moveTo>
                <a:lnTo>
                  <a:pt x="1156784" y="676807"/>
                </a:lnTo>
                <a:lnTo>
                  <a:pt x="1159721" y="677073"/>
                </a:lnTo>
                <a:lnTo>
                  <a:pt x="1162392" y="677604"/>
                </a:lnTo>
                <a:lnTo>
                  <a:pt x="1165062" y="678668"/>
                </a:lnTo>
                <a:lnTo>
                  <a:pt x="1167466" y="679731"/>
                </a:lnTo>
                <a:lnTo>
                  <a:pt x="1169869" y="681326"/>
                </a:lnTo>
                <a:lnTo>
                  <a:pt x="1172006" y="682921"/>
                </a:lnTo>
                <a:lnTo>
                  <a:pt x="1174142" y="684781"/>
                </a:lnTo>
                <a:lnTo>
                  <a:pt x="1176012" y="686908"/>
                </a:lnTo>
                <a:lnTo>
                  <a:pt x="1177614" y="689034"/>
                </a:lnTo>
                <a:lnTo>
                  <a:pt x="1178949" y="691161"/>
                </a:lnTo>
                <a:lnTo>
                  <a:pt x="1180284" y="693819"/>
                </a:lnTo>
                <a:lnTo>
                  <a:pt x="1181086" y="696477"/>
                </a:lnTo>
                <a:lnTo>
                  <a:pt x="1182154" y="698869"/>
                </a:lnTo>
                <a:lnTo>
                  <a:pt x="1182421" y="702059"/>
                </a:lnTo>
                <a:lnTo>
                  <a:pt x="1182688" y="704983"/>
                </a:lnTo>
                <a:lnTo>
                  <a:pt x="1182421" y="707641"/>
                </a:lnTo>
                <a:lnTo>
                  <a:pt x="1182154" y="710565"/>
                </a:lnTo>
                <a:lnTo>
                  <a:pt x="1181086" y="713223"/>
                </a:lnTo>
                <a:lnTo>
                  <a:pt x="1180284" y="715882"/>
                </a:lnTo>
                <a:lnTo>
                  <a:pt x="1178949" y="718540"/>
                </a:lnTo>
                <a:lnTo>
                  <a:pt x="1177614" y="720666"/>
                </a:lnTo>
                <a:lnTo>
                  <a:pt x="1176012" y="722793"/>
                </a:lnTo>
                <a:lnTo>
                  <a:pt x="1174142" y="724919"/>
                </a:lnTo>
                <a:lnTo>
                  <a:pt x="1172006" y="726780"/>
                </a:lnTo>
                <a:lnTo>
                  <a:pt x="1169869" y="728375"/>
                </a:lnTo>
                <a:lnTo>
                  <a:pt x="1167466" y="729970"/>
                </a:lnTo>
                <a:lnTo>
                  <a:pt x="1165062" y="731299"/>
                </a:lnTo>
                <a:lnTo>
                  <a:pt x="1162392" y="732096"/>
                </a:lnTo>
                <a:lnTo>
                  <a:pt x="1159721" y="732628"/>
                </a:lnTo>
                <a:lnTo>
                  <a:pt x="1156784" y="733159"/>
                </a:lnTo>
                <a:lnTo>
                  <a:pt x="1154113" y="733425"/>
                </a:lnTo>
                <a:lnTo>
                  <a:pt x="1150908" y="733159"/>
                </a:lnTo>
                <a:lnTo>
                  <a:pt x="1148238" y="732628"/>
                </a:lnTo>
                <a:lnTo>
                  <a:pt x="1145300" y="732096"/>
                </a:lnTo>
                <a:lnTo>
                  <a:pt x="1142897" y="731299"/>
                </a:lnTo>
                <a:lnTo>
                  <a:pt x="1140226" y="729970"/>
                </a:lnTo>
                <a:lnTo>
                  <a:pt x="1138090" y="728375"/>
                </a:lnTo>
                <a:lnTo>
                  <a:pt x="1135686" y="726780"/>
                </a:lnTo>
                <a:lnTo>
                  <a:pt x="1133817" y="724919"/>
                </a:lnTo>
                <a:lnTo>
                  <a:pt x="1131947" y="722793"/>
                </a:lnTo>
                <a:lnTo>
                  <a:pt x="1130345" y="720666"/>
                </a:lnTo>
                <a:lnTo>
                  <a:pt x="1128743" y="718540"/>
                </a:lnTo>
                <a:lnTo>
                  <a:pt x="1127674" y="715882"/>
                </a:lnTo>
                <a:lnTo>
                  <a:pt x="1126606" y="713223"/>
                </a:lnTo>
                <a:lnTo>
                  <a:pt x="1126072" y="710565"/>
                </a:lnTo>
                <a:lnTo>
                  <a:pt x="1125805" y="707641"/>
                </a:lnTo>
                <a:lnTo>
                  <a:pt x="1125538" y="704983"/>
                </a:lnTo>
                <a:lnTo>
                  <a:pt x="1125805" y="702059"/>
                </a:lnTo>
                <a:lnTo>
                  <a:pt x="1126072" y="698869"/>
                </a:lnTo>
                <a:lnTo>
                  <a:pt x="1126606" y="696477"/>
                </a:lnTo>
                <a:lnTo>
                  <a:pt x="1127674" y="693819"/>
                </a:lnTo>
                <a:lnTo>
                  <a:pt x="1128743" y="691161"/>
                </a:lnTo>
                <a:lnTo>
                  <a:pt x="1130345" y="689034"/>
                </a:lnTo>
                <a:lnTo>
                  <a:pt x="1131947" y="686908"/>
                </a:lnTo>
                <a:lnTo>
                  <a:pt x="1133817" y="684781"/>
                </a:lnTo>
                <a:lnTo>
                  <a:pt x="1135686" y="682921"/>
                </a:lnTo>
                <a:lnTo>
                  <a:pt x="1138090" y="681326"/>
                </a:lnTo>
                <a:lnTo>
                  <a:pt x="1140226" y="679731"/>
                </a:lnTo>
                <a:lnTo>
                  <a:pt x="1142897" y="678668"/>
                </a:lnTo>
                <a:lnTo>
                  <a:pt x="1145300" y="677604"/>
                </a:lnTo>
                <a:lnTo>
                  <a:pt x="1148238" y="677073"/>
                </a:lnTo>
                <a:lnTo>
                  <a:pt x="1150908" y="676807"/>
                </a:lnTo>
                <a:lnTo>
                  <a:pt x="1154113" y="676275"/>
                </a:lnTo>
                <a:close/>
                <a:moveTo>
                  <a:pt x="989547" y="676275"/>
                </a:moveTo>
                <a:lnTo>
                  <a:pt x="992663" y="676807"/>
                </a:lnTo>
                <a:lnTo>
                  <a:pt x="995519" y="677073"/>
                </a:lnTo>
                <a:lnTo>
                  <a:pt x="998115" y="677604"/>
                </a:lnTo>
                <a:lnTo>
                  <a:pt x="1000452" y="678668"/>
                </a:lnTo>
                <a:lnTo>
                  <a:pt x="1003048" y="679731"/>
                </a:lnTo>
                <a:lnTo>
                  <a:pt x="1005385" y="681326"/>
                </a:lnTo>
                <a:lnTo>
                  <a:pt x="1007462" y="682921"/>
                </a:lnTo>
                <a:lnTo>
                  <a:pt x="1009280" y="684781"/>
                </a:lnTo>
                <a:lnTo>
                  <a:pt x="1011097" y="686908"/>
                </a:lnTo>
                <a:lnTo>
                  <a:pt x="1012914" y="689034"/>
                </a:lnTo>
                <a:lnTo>
                  <a:pt x="1014213" y="691161"/>
                </a:lnTo>
                <a:lnTo>
                  <a:pt x="1015251" y="693819"/>
                </a:lnTo>
                <a:lnTo>
                  <a:pt x="1016290" y="696477"/>
                </a:lnTo>
                <a:lnTo>
                  <a:pt x="1017069" y="698869"/>
                </a:lnTo>
                <a:lnTo>
                  <a:pt x="1017588" y="702059"/>
                </a:lnTo>
                <a:lnTo>
                  <a:pt x="1017588" y="704983"/>
                </a:lnTo>
                <a:lnTo>
                  <a:pt x="1017588" y="707641"/>
                </a:lnTo>
                <a:lnTo>
                  <a:pt x="1017069" y="710565"/>
                </a:lnTo>
                <a:lnTo>
                  <a:pt x="1016290" y="713223"/>
                </a:lnTo>
                <a:lnTo>
                  <a:pt x="1015251" y="715882"/>
                </a:lnTo>
                <a:lnTo>
                  <a:pt x="1014213" y="718540"/>
                </a:lnTo>
                <a:lnTo>
                  <a:pt x="1012914" y="720666"/>
                </a:lnTo>
                <a:lnTo>
                  <a:pt x="1011097" y="722793"/>
                </a:lnTo>
                <a:lnTo>
                  <a:pt x="1009280" y="724919"/>
                </a:lnTo>
                <a:lnTo>
                  <a:pt x="1007462" y="726780"/>
                </a:lnTo>
                <a:lnTo>
                  <a:pt x="1005385" y="728375"/>
                </a:lnTo>
                <a:lnTo>
                  <a:pt x="1003048" y="729970"/>
                </a:lnTo>
                <a:lnTo>
                  <a:pt x="1000452" y="731299"/>
                </a:lnTo>
                <a:lnTo>
                  <a:pt x="998115" y="732096"/>
                </a:lnTo>
                <a:lnTo>
                  <a:pt x="995519" y="732628"/>
                </a:lnTo>
                <a:lnTo>
                  <a:pt x="992663" y="733159"/>
                </a:lnTo>
                <a:lnTo>
                  <a:pt x="989547" y="733425"/>
                </a:lnTo>
                <a:lnTo>
                  <a:pt x="986950" y="733159"/>
                </a:lnTo>
                <a:lnTo>
                  <a:pt x="984094" y="732628"/>
                </a:lnTo>
                <a:lnTo>
                  <a:pt x="981498" y="732096"/>
                </a:lnTo>
                <a:lnTo>
                  <a:pt x="979161" y="731299"/>
                </a:lnTo>
                <a:lnTo>
                  <a:pt x="976565" y="729970"/>
                </a:lnTo>
                <a:lnTo>
                  <a:pt x="974228" y="728375"/>
                </a:lnTo>
                <a:lnTo>
                  <a:pt x="972151" y="726780"/>
                </a:lnTo>
                <a:lnTo>
                  <a:pt x="970333" y="724919"/>
                </a:lnTo>
                <a:lnTo>
                  <a:pt x="968516" y="722793"/>
                </a:lnTo>
                <a:lnTo>
                  <a:pt x="966958" y="720666"/>
                </a:lnTo>
                <a:lnTo>
                  <a:pt x="965400" y="718540"/>
                </a:lnTo>
                <a:lnTo>
                  <a:pt x="964362" y="715882"/>
                </a:lnTo>
                <a:lnTo>
                  <a:pt x="963323" y="713223"/>
                </a:lnTo>
                <a:lnTo>
                  <a:pt x="962804" y="710565"/>
                </a:lnTo>
                <a:lnTo>
                  <a:pt x="962025" y="707641"/>
                </a:lnTo>
                <a:lnTo>
                  <a:pt x="962025" y="704983"/>
                </a:lnTo>
                <a:lnTo>
                  <a:pt x="962025" y="702059"/>
                </a:lnTo>
                <a:lnTo>
                  <a:pt x="962804" y="698869"/>
                </a:lnTo>
                <a:lnTo>
                  <a:pt x="963323" y="696477"/>
                </a:lnTo>
                <a:lnTo>
                  <a:pt x="964362" y="693819"/>
                </a:lnTo>
                <a:lnTo>
                  <a:pt x="965400" y="691161"/>
                </a:lnTo>
                <a:lnTo>
                  <a:pt x="966958" y="689034"/>
                </a:lnTo>
                <a:lnTo>
                  <a:pt x="968516" y="686908"/>
                </a:lnTo>
                <a:lnTo>
                  <a:pt x="970333" y="684781"/>
                </a:lnTo>
                <a:lnTo>
                  <a:pt x="972151" y="682921"/>
                </a:lnTo>
                <a:lnTo>
                  <a:pt x="974228" y="681326"/>
                </a:lnTo>
                <a:lnTo>
                  <a:pt x="976565" y="679731"/>
                </a:lnTo>
                <a:lnTo>
                  <a:pt x="979161" y="678668"/>
                </a:lnTo>
                <a:lnTo>
                  <a:pt x="981498" y="677604"/>
                </a:lnTo>
                <a:lnTo>
                  <a:pt x="984094" y="677073"/>
                </a:lnTo>
                <a:lnTo>
                  <a:pt x="986950" y="676807"/>
                </a:lnTo>
                <a:lnTo>
                  <a:pt x="989547" y="676275"/>
                </a:lnTo>
                <a:close/>
                <a:moveTo>
                  <a:pt x="817709" y="663575"/>
                </a:moveTo>
                <a:lnTo>
                  <a:pt x="819563" y="663575"/>
                </a:lnTo>
                <a:lnTo>
                  <a:pt x="821682" y="664105"/>
                </a:lnTo>
                <a:lnTo>
                  <a:pt x="823536" y="664634"/>
                </a:lnTo>
                <a:lnTo>
                  <a:pt x="825920" y="665164"/>
                </a:lnTo>
                <a:lnTo>
                  <a:pt x="830687" y="667811"/>
                </a:lnTo>
                <a:lnTo>
                  <a:pt x="835719" y="670723"/>
                </a:lnTo>
                <a:lnTo>
                  <a:pt x="841016" y="674428"/>
                </a:lnTo>
                <a:lnTo>
                  <a:pt x="846842" y="679193"/>
                </a:lnTo>
                <a:lnTo>
                  <a:pt x="853463" y="684223"/>
                </a:lnTo>
                <a:lnTo>
                  <a:pt x="866705" y="696664"/>
                </a:lnTo>
                <a:lnTo>
                  <a:pt x="881537" y="710694"/>
                </a:lnTo>
                <a:lnTo>
                  <a:pt x="897427" y="726048"/>
                </a:lnTo>
                <a:lnTo>
                  <a:pt x="914377" y="741666"/>
                </a:lnTo>
                <a:lnTo>
                  <a:pt x="923382" y="749607"/>
                </a:lnTo>
                <a:lnTo>
                  <a:pt x="932651" y="757813"/>
                </a:lnTo>
                <a:lnTo>
                  <a:pt x="941921" y="765755"/>
                </a:lnTo>
                <a:lnTo>
                  <a:pt x="951455" y="773431"/>
                </a:lnTo>
                <a:lnTo>
                  <a:pt x="960989" y="781108"/>
                </a:lnTo>
                <a:lnTo>
                  <a:pt x="971054" y="788255"/>
                </a:lnTo>
                <a:lnTo>
                  <a:pt x="981118" y="795138"/>
                </a:lnTo>
                <a:lnTo>
                  <a:pt x="991446" y="801491"/>
                </a:lnTo>
                <a:lnTo>
                  <a:pt x="1001510" y="807314"/>
                </a:lnTo>
                <a:lnTo>
                  <a:pt x="1012104" y="812873"/>
                </a:lnTo>
                <a:lnTo>
                  <a:pt x="1022433" y="817638"/>
                </a:lnTo>
                <a:lnTo>
                  <a:pt x="1033292" y="821609"/>
                </a:lnTo>
                <a:lnTo>
                  <a:pt x="1038589" y="823462"/>
                </a:lnTo>
                <a:lnTo>
                  <a:pt x="1043885" y="824786"/>
                </a:lnTo>
                <a:lnTo>
                  <a:pt x="1049447" y="826109"/>
                </a:lnTo>
                <a:lnTo>
                  <a:pt x="1054479" y="827168"/>
                </a:lnTo>
                <a:lnTo>
                  <a:pt x="1060041" y="827962"/>
                </a:lnTo>
                <a:lnTo>
                  <a:pt x="1065338" y="828756"/>
                </a:lnTo>
                <a:lnTo>
                  <a:pt x="1070899" y="829021"/>
                </a:lnTo>
                <a:lnTo>
                  <a:pt x="1076461" y="829286"/>
                </a:lnTo>
                <a:lnTo>
                  <a:pt x="1081758" y="829021"/>
                </a:lnTo>
                <a:lnTo>
                  <a:pt x="1087320" y="828756"/>
                </a:lnTo>
                <a:lnTo>
                  <a:pt x="1092881" y="827962"/>
                </a:lnTo>
                <a:lnTo>
                  <a:pt x="1098178" y="827168"/>
                </a:lnTo>
                <a:lnTo>
                  <a:pt x="1103740" y="826109"/>
                </a:lnTo>
                <a:lnTo>
                  <a:pt x="1109302" y="825050"/>
                </a:lnTo>
                <a:lnTo>
                  <a:pt x="1114598" y="823462"/>
                </a:lnTo>
                <a:lnTo>
                  <a:pt x="1119895" y="821874"/>
                </a:lnTo>
                <a:lnTo>
                  <a:pt x="1130754" y="817903"/>
                </a:lnTo>
                <a:lnTo>
                  <a:pt x="1141877" y="813138"/>
                </a:lnTo>
                <a:lnTo>
                  <a:pt x="1152471" y="808373"/>
                </a:lnTo>
                <a:lnTo>
                  <a:pt x="1163065" y="802550"/>
                </a:lnTo>
                <a:lnTo>
                  <a:pt x="1173658" y="796197"/>
                </a:lnTo>
                <a:lnTo>
                  <a:pt x="1184252" y="789843"/>
                </a:lnTo>
                <a:lnTo>
                  <a:pt x="1194581" y="782696"/>
                </a:lnTo>
                <a:lnTo>
                  <a:pt x="1204910" y="775284"/>
                </a:lnTo>
                <a:lnTo>
                  <a:pt x="1214709" y="767872"/>
                </a:lnTo>
                <a:lnTo>
                  <a:pt x="1224508" y="760196"/>
                </a:lnTo>
                <a:lnTo>
                  <a:pt x="1243312" y="744842"/>
                </a:lnTo>
                <a:lnTo>
                  <a:pt x="1261586" y="729754"/>
                </a:lnTo>
                <a:lnTo>
                  <a:pt x="1278536" y="714930"/>
                </a:lnTo>
                <a:lnTo>
                  <a:pt x="1294162" y="701694"/>
                </a:lnTo>
                <a:lnTo>
                  <a:pt x="1308728" y="689782"/>
                </a:lnTo>
                <a:lnTo>
                  <a:pt x="1315349" y="685017"/>
                </a:lnTo>
                <a:lnTo>
                  <a:pt x="1321706" y="680782"/>
                </a:lnTo>
                <a:lnTo>
                  <a:pt x="1327532" y="677076"/>
                </a:lnTo>
                <a:lnTo>
                  <a:pt x="1332829" y="674164"/>
                </a:lnTo>
                <a:lnTo>
                  <a:pt x="1337861" y="672046"/>
                </a:lnTo>
                <a:lnTo>
                  <a:pt x="1340245" y="671517"/>
                </a:lnTo>
                <a:lnTo>
                  <a:pt x="1342363" y="670723"/>
                </a:lnTo>
                <a:lnTo>
                  <a:pt x="1344482" y="670723"/>
                </a:lnTo>
                <a:lnTo>
                  <a:pt x="1346336" y="670723"/>
                </a:lnTo>
                <a:lnTo>
                  <a:pt x="1348190" y="670987"/>
                </a:lnTo>
                <a:lnTo>
                  <a:pt x="1350044" y="671781"/>
                </a:lnTo>
                <a:lnTo>
                  <a:pt x="1364345" y="677605"/>
                </a:lnTo>
                <a:lnTo>
                  <a:pt x="1377852" y="683693"/>
                </a:lnTo>
                <a:lnTo>
                  <a:pt x="1390830" y="689782"/>
                </a:lnTo>
                <a:lnTo>
                  <a:pt x="1403277" y="695870"/>
                </a:lnTo>
                <a:lnTo>
                  <a:pt x="1424730" y="706988"/>
                </a:lnTo>
                <a:lnTo>
                  <a:pt x="1443269" y="717047"/>
                </a:lnTo>
                <a:lnTo>
                  <a:pt x="1458100" y="725253"/>
                </a:lnTo>
                <a:lnTo>
                  <a:pt x="1468958" y="732136"/>
                </a:lnTo>
                <a:lnTo>
                  <a:pt x="1477963" y="737960"/>
                </a:lnTo>
                <a:lnTo>
                  <a:pt x="1477963" y="781373"/>
                </a:lnTo>
                <a:lnTo>
                  <a:pt x="1477963" y="920347"/>
                </a:lnTo>
                <a:lnTo>
                  <a:pt x="1477963" y="947083"/>
                </a:lnTo>
                <a:lnTo>
                  <a:pt x="901930" y="1203325"/>
                </a:lnTo>
                <a:lnTo>
                  <a:pt x="668338" y="1014055"/>
                </a:lnTo>
                <a:lnTo>
                  <a:pt x="668338" y="975672"/>
                </a:lnTo>
                <a:lnTo>
                  <a:pt x="668338" y="781373"/>
                </a:lnTo>
                <a:lnTo>
                  <a:pt x="668338" y="737960"/>
                </a:lnTo>
                <a:lnTo>
                  <a:pt x="678667" y="731342"/>
                </a:lnTo>
                <a:lnTo>
                  <a:pt x="691114" y="723930"/>
                </a:lnTo>
                <a:lnTo>
                  <a:pt x="708064" y="714135"/>
                </a:lnTo>
                <a:lnTo>
                  <a:pt x="728987" y="702753"/>
                </a:lnTo>
                <a:lnTo>
                  <a:pt x="741170" y="696664"/>
                </a:lnTo>
                <a:lnTo>
                  <a:pt x="754147" y="690576"/>
                </a:lnTo>
                <a:lnTo>
                  <a:pt x="767919" y="683958"/>
                </a:lnTo>
                <a:lnTo>
                  <a:pt x="782485" y="677605"/>
                </a:lnTo>
                <a:lnTo>
                  <a:pt x="797846" y="670987"/>
                </a:lnTo>
                <a:lnTo>
                  <a:pt x="814266" y="664369"/>
                </a:lnTo>
                <a:lnTo>
                  <a:pt x="815856" y="664105"/>
                </a:lnTo>
                <a:lnTo>
                  <a:pt x="817709" y="663575"/>
                </a:lnTo>
                <a:close/>
                <a:moveTo>
                  <a:pt x="1233725" y="638175"/>
                </a:moveTo>
                <a:lnTo>
                  <a:pt x="1236663" y="638175"/>
                </a:lnTo>
                <a:lnTo>
                  <a:pt x="1239334" y="638175"/>
                </a:lnTo>
                <a:lnTo>
                  <a:pt x="1242538" y="638709"/>
                </a:lnTo>
                <a:lnTo>
                  <a:pt x="1244942" y="639243"/>
                </a:lnTo>
                <a:lnTo>
                  <a:pt x="1247879" y="640312"/>
                </a:lnTo>
                <a:lnTo>
                  <a:pt x="1250283" y="641647"/>
                </a:lnTo>
                <a:lnTo>
                  <a:pt x="1252419" y="642982"/>
                </a:lnTo>
                <a:lnTo>
                  <a:pt x="1255090" y="644585"/>
                </a:lnTo>
                <a:lnTo>
                  <a:pt x="1256692" y="646454"/>
                </a:lnTo>
                <a:lnTo>
                  <a:pt x="1258562" y="648323"/>
                </a:lnTo>
                <a:lnTo>
                  <a:pt x="1260164" y="650994"/>
                </a:lnTo>
                <a:lnTo>
                  <a:pt x="1261766" y="653130"/>
                </a:lnTo>
                <a:lnTo>
                  <a:pt x="1263102" y="655534"/>
                </a:lnTo>
                <a:lnTo>
                  <a:pt x="1263903" y="658204"/>
                </a:lnTo>
                <a:lnTo>
                  <a:pt x="1264704" y="660875"/>
                </a:lnTo>
                <a:lnTo>
                  <a:pt x="1265238" y="663813"/>
                </a:lnTo>
                <a:lnTo>
                  <a:pt x="1265238" y="666750"/>
                </a:lnTo>
                <a:lnTo>
                  <a:pt x="1265238" y="669421"/>
                </a:lnTo>
                <a:lnTo>
                  <a:pt x="1264704" y="672358"/>
                </a:lnTo>
                <a:lnTo>
                  <a:pt x="1263903" y="675029"/>
                </a:lnTo>
                <a:lnTo>
                  <a:pt x="1263102" y="677967"/>
                </a:lnTo>
                <a:lnTo>
                  <a:pt x="1261766" y="680370"/>
                </a:lnTo>
                <a:lnTo>
                  <a:pt x="1260164" y="682507"/>
                </a:lnTo>
                <a:lnTo>
                  <a:pt x="1258562" y="684643"/>
                </a:lnTo>
                <a:lnTo>
                  <a:pt x="1256692" y="687047"/>
                </a:lnTo>
                <a:lnTo>
                  <a:pt x="1255090" y="688916"/>
                </a:lnTo>
                <a:lnTo>
                  <a:pt x="1252419" y="690251"/>
                </a:lnTo>
                <a:lnTo>
                  <a:pt x="1250283" y="691586"/>
                </a:lnTo>
                <a:lnTo>
                  <a:pt x="1247879" y="692922"/>
                </a:lnTo>
                <a:lnTo>
                  <a:pt x="1244942" y="693723"/>
                </a:lnTo>
                <a:lnTo>
                  <a:pt x="1242538" y="694791"/>
                </a:lnTo>
                <a:lnTo>
                  <a:pt x="1239334" y="695058"/>
                </a:lnTo>
                <a:lnTo>
                  <a:pt x="1236663" y="695325"/>
                </a:lnTo>
                <a:lnTo>
                  <a:pt x="1233725" y="695058"/>
                </a:lnTo>
                <a:lnTo>
                  <a:pt x="1231055" y="694791"/>
                </a:lnTo>
                <a:lnTo>
                  <a:pt x="1228117" y="693723"/>
                </a:lnTo>
                <a:lnTo>
                  <a:pt x="1225447" y="692922"/>
                </a:lnTo>
                <a:lnTo>
                  <a:pt x="1223043" y="691586"/>
                </a:lnTo>
                <a:lnTo>
                  <a:pt x="1220640" y="690251"/>
                </a:lnTo>
                <a:lnTo>
                  <a:pt x="1218503" y="688916"/>
                </a:lnTo>
                <a:lnTo>
                  <a:pt x="1216367" y="687047"/>
                </a:lnTo>
                <a:lnTo>
                  <a:pt x="1214497" y="684643"/>
                </a:lnTo>
                <a:lnTo>
                  <a:pt x="1212895" y="682507"/>
                </a:lnTo>
                <a:lnTo>
                  <a:pt x="1211827" y="680370"/>
                </a:lnTo>
                <a:lnTo>
                  <a:pt x="1210492" y="677967"/>
                </a:lnTo>
                <a:lnTo>
                  <a:pt x="1209423" y="675029"/>
                </a:lnTo>
                <a:lnTo>
                  <a:pt x="1208622" y="672358"/>
                </a:lnTo>
                <a:lnTo>
                  <a:pt x="1208355" y="669421"/>
                </a:lnTo>
                <a:lnTo>
                  <a:pt x="1208088" y="666750"/>
                </a:lnTo>
                <a:lnTo>
                  <a:pt x="1208355" y="663813"/>
                </a:lnTo>
                <a:lnTo>
                  <a:pt x="1208622" y="660875"/>
                </a:lnTo>
                <a:lnTo>
                  <a:pt x="1209423" y="658204"/>
                </a:lnTo>
                <a:lnTo>
                  <a:pt x="1210492" y="655534"/>
                </a:lnTo>
                <a:lnTo>
                  <a:pt x="1211827" y="653130"/>
                </a:lnTo>
                <a:lnTo>
                  <a:pt x="1212895" y="650994"/>
                </a:lnTo>
                <a:lnTo>
                  <a:pt x="1214497" y="648323"/>
                </a:lnTo>
                <a:lnTo>
                  <a:pt x="1216367" y="646454"/>
                </a:lnTo>
                <a:lnTo>
                  <a:pt x="1218503" y="644585"/>
                </a:lnTo>
                <a:lnTo>
                  <a:pt x="1220640" y="642982"/>
                </a:lnTo>
                <a:lnTo>
                  <a:pt x="1223043" y="641647"/>
                </a:lnTo>
                <a:lnTo>
                  <a:pt x="1225447" y="640312"/>
                </a:lnTo>
                <a:lnTo>
                  <a:pt x="1228117" y="639243"/>
                </a:lnTo>
                <a:lnTo>
                  <a:pt x="1231055" y="638709"/>
                </a:lnTo>
                <a:lnTo>
                  <a:pt x="1233725" y="638175"/>
                </a:lnTo>
                <a:close/>
                <a:moveTo>
                  <a:pt x="904285" y="638175"/>
                </a:moveTo>
                <a:lnTo>
                  <a:pt x="907127" y="638175"/>
                </a:lnTo>
                <a:lnTo>
                  <a:pt x="909970" y="638175"/>
                </a:lnTo>
                <a:lnTo>
                  <a:pt x="912554" y="638709"/>
                </a:lnTo>
                <a:lnTo>
                  <a:pt x="915397" y="639243"/>
                </a:lnTo>
                <a:lnTo>
                  <a:pt x="917981" y="640312"/>
                </a:lnTo>
                <a:lnTo>
                  <a:pt x="920566" y="641647"/>
                </a:lnTo>
                <a:lnTo>
                  <a:pt x="922633" y="642982"/>
                </a:lnTo>
                <a:lnTo>
                  <a:pt x="924701" y="644585"/>
                </a:lnTo>
                <a:lnTo>
                  <a:pt x="926768" y="646454"/>
                </a:lnTo>
                <a:lnTo>
                  <a:pt x="928577" y="648323"/>
                </a:lnTo>
                <a:lnTo>
                  <a:pt x="930128" y="650994"/>
                </a:lnTo>
                <a:lnTo>
                  <a:pt x="931678" y="653130"/>
                </a:lnTo>
                <a:lnTo>
                  <a:pt x="932454" y="655534"/>
                </a:lnTo>
                <a:lnTo>
                  <a:pt x="933746" y="658204"/>
                </a:lnTo>
                <a:lnTo>
                  <a:pt x="934263" y="660875"/>
                </a:lnTo>
                <a:lnTo>
                  <a:pt x="934521" y="663813"/>
                </a:lnTo>
                <a:lnTo>
                  <a:pt x="935038" y="666750"/>
                </a:lnTo>
                <a:lnTo>
                  <a:pt x="934521" y="669421"/>
                </a:lnTo>
                <a:lnTo>
                  <a:pt x="934263" y="672358"/>
                </a:lnTo>
                <a:lnTo>
                  <a:pt x="933746" y="675029"/>
                </a:lnTo>
                <a:lnTo>
                  <a:pt x="932454" y="677967"/>
                </a:lnTo>
                <a:lnTo>
                  <a:pt x="931678" y="680370"/>
                </a:lnTo>
                <a:lnTo>
                  <a:pt x="930128" y="682507"/>
                </a:lnTo>
                <a:lnTo>
                  <a:pt x="928577" y="684643"/>
                </a:lnTo>
                <a:lnTo>
                  <a:pt x="926768" y="687047"/>
                </a:lnTo>
                <a:lnTo>
                  <a:pt x="924701" y="688916"/>
                </a:lnTo>
                <a:lnTo>
                  <a:pt x="922633" y="690251"/>
                </a:lnTo>
                <a:lnTo>
                  <a:pt x="920566" y="691586"/>
                </a:lnTo>
                <a:lnTo>
                  <a:pt x="917981" y="692922"/>
                </a:lnTo>
                <a:lnTo>
                  <a:pt x="915397" y="693723"/>
                </a:lnTo>
                <a:lnTo>
                  <a:pt x="912554" y="694791"/>
                </a:lnTo>
                <a:lnTo>
                  <a:pt x="909970" y="695058"/>
                </a:lnTo>
                <a:lnTo>
                  <a:pt x="907127" y="695325"/>
                </a:lnTo>
                <a:lnTo>
                  <a:pt x="904285" y="695058"/>
                </a:lnTo>
                <a:lnTo>
                  <a:pt x="901442" y="694791"/>
                </a:lnTo>
                <a:lnTo>
                  <a:pt x="899116" y="693723"/>
                </a:lnTo>
                <a:lnTo>
                  <a:pt x="896273" y="692922"/>
                </a:lnTo>
                <a:lnTo>
                  <a:pt x="893947" y="691586"/>
                </a:lnTo>
                <a:lnTo>
                  <a:pt x="891880" y="690251"/>
                </a:lnTo>
                <a:lnTo>
                  <a:pt x="889812" y="688916"/>
                </a:lnTo>
                <a:lnTo>
                  <a:pt x="887745" y="687047"/>
                </a:lnTo>
                <a:lnTo>
                  <a:pt x="885936" y="684643"/>
                </a:lnTo>
                <a:lnTo>
                  <a:pt x="884385" y="682507"/>
                </a:lnTo>
                <a:lnTo>
                  <a:pt x="882835" y="680370"/>
                </a:lnTo>
                <a:lnTo>
                  <a:pt x="881542" y="677967"/>
                </a:lnTo>
                <a:lnTo>
                  <a:pt x="880767" y="675029"/>
                </a:lnTo>
                <a:lnTo>
                  <a:pt x="880250" y="672358"/>
                </a:lnTo>
                <a:lnTo>
                  <a:pt x="879733" y="669421"/>
                </a:lnTo>
                <a:lnTo>
                  <a:pt x="879475" y="666750"/>
                </a:lnTo>
                <a:lnTo>
                  <a:pt x="879733" y="663813"/>
                </a:lnTo>
                <a:lnTo>
                  <a:pt x="880250" y="660875"/>
                </a:lnTo>
                <a:lnTo>
                  <a:pt x="880767" y="658204"/>
                </a:lnTo>
                <a:lnTo>
                  <a:pt x="881542" y="655534"/>
                </a:lnTo>
                <a:lnTo>
                  <a:pt x="882835" y="653130"/>
                </a:lnTo>
                <a:lnTo>
                  <a:pt x="884385" y="650994"/>
                </a:lnTo>
                <a:lnTo>
                  <a:pt x="885936" y="648323"/>
                </a:lnTo>
                <a:lnTo>
                  <a:pt x="887745" y="646454"/>
                </a:lnTo>
                <a:lnTo>
                  <a:pt x="889812" y="644585"/>
                </a:lnTo>
                <a:lnTo>
                  <a:pt x="891880" y="642982"/>
                </a:lnTo>
                <a:lnTo>
                  <a:pt x="893947" y="641647"/>
                </a:lnTo>
                <a:lnTo>
                  <a:pt x="896273" y="640312"/>
                </a:lnTo>
                <a:lnTo>
                  <a:pt x="899116" y="639243"/>
                </a:lnTo>
                <a:lnTo>
                  <a:pt x="901442" y="638709"/>
                </a:lnTo>
                <a:lnTo>
                  <a:pt x="904285" y="638175"/>
                </a:lnTo>
                <a:close/>
                <a:moveTo>
                  <a:pt x="1572419" y="401638"/>
                </a:moveTo>
                <a:lnTo>
                  <a:pt x="1583267" y="423614"/>
                </a:lnTo>
                <a:lnTo>
                  <a:pt x="1599935" y="456711"/>
                </a:lnTo>
                <a:lnTo>
                  <a:pt x="1641475" y="537731"/>
                </a:lnTo>
                <a:lnTo>
                  <a:pt x="1695979" y="643375"/>
                </a:lnTo>
                <a:lnTo>
                  <a:pt x="1698625" y="639933"/>
                </a:lnTo>
                <a:lnTo>
                  <a:pt x="1701271" y="635961"/>
                </a:lnTo>
                <a:lnTo>
                  <a:pt x="1708150" y="625900"/>
                </a:lnTo>
                <a:lnTo>
                  <a:pt x="1715559" y="613456"/>
                </a:lnTo>
                <a:lnTo>
                  <a:pt x="1723761" y="598893"/>
                </a:lnTo>
                <a:lnTo>
                  <a:pt x="1733021" y="582477"/>
                </a:lnTo>
                <a:lnTo>
                  <a:pt x="1742546" y="565267"/>
                </a:lnTo>
                <a:lnTo>
                  <a:pt x="1762390" y="527934"/>
                </a:lnTo>
                <a:lnTo>
                  <a:pt x="1781704" y="490072"/>
                </a:lnTo>
                <a:lnTo>
                  <a:pt x="1799696" y="454857"/>
                </a:lnTo>
                <a:lnTo>
                  <a:pt x="1813984" y="424938"/>
                </a:lnTo>
                <a:lnTo>
                  <a:pt x="1824567" y="404021"/>
                </a:lnTo>
                <a:lnTo>
                  <a:pt x="1835944" y="406934"/>
                </a:lnTo>
                <a:lnTo>
                  <a:pt x="1847057" y="410376"/>
                </a:lnTo>
                <a:lnTo>
                  <a:pt x="1858169" y="413818"/>
                </a:lnTo>
                <a:lnTo>
                  <a:pt x="1869017" y="417525"/>
                </a:lnTo>
                <a:lnTo>
                  <a:pt x="1879336" y="421231"/>
                </a:lnTo>
                <a:lnTo>
                  <a:pt x="1889655" y="424938"/>
                </a:lnTo>
                <a:lnTo>
                  <a:pt x="1909763" y="432881"/>
                </a:lnTo>
                <a:lnTo>
                  <a:pt x="1928019" y="440824"/>
                </a:lnTo>
                <a:lnTo>
                  <a:pt x="1945746" y="449032"/>
                </a:lnTo>
                <a:lnTo>
                  <a:pt x="1961621" y="456976"/>
                </a:lnTo>
                <a:lnTo>
                  <a:pt x="1976438" y="464919"/>
                </a:lnTo>
                <a:lnTo>
                  <a:pt x="1990196" y="472332"/>
                </a:lnTo>
                <a:lnTo>
                  <a:pt x="2001838" y="479216"/>
                </a:lnTo>
                <a:lnTo>
                  <a:pt x="2011892" y="485306"/>
                </a:lnTo>
                <a:lnTo>
                  <a:pt x="2020623" y="490866"/>
                </a:lnTo>
                <a:lnTo>
                  <a:pt x="2032265" y="498545"/>
                </a:lnTo>
                <a:lnTo>
                  <a:pt x="2036763" y="501457"/>
                </a:lnTo>
                <a:lnTo>
                  <a:pt x="2036763" y="541173"/>
                </a:lnTo>
                <a:lnTo>
                  <a:pt x="2036763" y="692887"/>
                </a:lnTo>
                <a:lnTo>
                  <a:pt x="2036763" y="773113"/>
                </a:lnTo>
                <a:lnTo>
                  <a:pt x="1745721" y="694476"/>
                </a:lnTo>
                <a:lnTo>
                  <a:pt x="1611842" y="657937"/>
                </a:lnTo>
                <a:lnTo>
                  <a:pt x="1611842" y="649994"/>
                </a:lnTo>
                <a:lnTo>
                  <a:pt x="1611842" y="604718"/>
                </a:lnTo>
                <a:lnTo>
                  <a:pt x="1575329" y="577976"/>
                </a:lnTo>
                <a:lnTo>
                  <a:pt x="1573742" y="575593"/>
                </a:lnTo>
                <a:lnTo>
                  <a:pt x="1570567" y="570033"/>
                </a:lnTo>
                <a:lnTo>
                  <a:pt x="1566598" y="562090"/>
                </a:lnTo>
                <a:lnTo>
                  <a:pt x="1562100" y="552029"/>
                </a:lnTo>
                <a:lnTo>
                  <a:pt x="1556808" y="539584"/>
                </a:lnTo>
                <a:lnTo>
                  <a:pt x="1551517" y="526081"/>
                </a:lnTo>
                <a:lnTo>
                  <a:pt x="1549135" y="518667"/>
                </a:lnTo>
                <a:lnTo>
                  <a:pt x="1546490" y="511254"/>
                </a:lnTo>
                <a:lnTo>
                  <a:pt x="1544373" y="503840"/>
                </a:lnTo>
                <a:lnTo>
                  <a:pt x="1542256" y="496162"/>
                </a:lnTo>
                <a:lnTo>
                  <a:pt x="1540404" y="488483"/>
                </a:lnTo>
                <a:lnTo>
                  <a:pt x="1538817" y="480276"/>
                </a:lnTo>
                <a:lnTo>
                  <a:pt x="1537758" y="473127"/>
                </a:lnTo>
                <a:lnTo>
                  <a:pt x="1536965" y="465184"/>
                </a:lnTo>
                <a:lnTo>
                  <a:pt x="1536700" y="457770"/>
                </a:lnTo>
                <a:lnTo>
                  <a:pt x="1536700" y="450621"/>
                </a:lnTo>
                <a:lnTo>
                  <a:pt x="1537229" y="443737"/>
                </a:lnTo>
                <a:lnTo>
                  <a:pt x="1538552" y="436853"/>
                </a:lnTo>
                <a:lnTo>
                  <a:pt x="1540140" y="430763"/>
                </a:lnTo>
                <a:lnTo>
                  <a:pt x="1541463" y="427586"/>
                </a:lnTo>
                <a:lnTo>
                  <a:pt x="1542521" y="424938"/>
                </a:lnTo>
                <a:lnTo>
                  <a:pt x="1543844" y="422026"/>
                </a:lnTo>
                <a:lnTo>
                  <a:pt x="1545696" y="419643"/>
                </a:lnTo>
                <a:lnTo>
                  <a:pt x="1547283" y="417260"/>
                </a:lnTo>
                <a:lnTo>
                  <a:pt x="1549400" y="414612"/>
                </a:lnTo>
                <a:lnTo>
                  <a:pt x="1551517" y="412494"/>
                </a:lnTo>
                <a:lnTo>
                  <a:pt x="1553898" y="410376"/>
                </a:lnTo>
                <a:lnTo>
                  <a:pt x="1556544" y="408522"/>
                </a:lnTo>
                <a:lnTo>
                  <a:pt x="1559190" y="406669"/>
                </a:lnTo>
                <a:lnTo>
                  <a:pt x="1562100" y="405080"/>
                </a:lnTo>
                <a:lnTo>
                  <a:pt x="1565275" y="404021"/>
                </a:lnTo>
                <a:lnTo>
                  <a:pt x="1568715" y="402697"/>
                </a:lnTo>
                <a:lnTo>
                  <a:pt x="1572419" y="401638"/>
                </a:lnTo>
                <a:close/>
                <a:moveTo>
                  <a:pt x="317121" y="401638"/>
                </a:moveTo>
                <a:lnTo>
                  <a:pt x="328227" y="423614"/>
                </a:lnTo>
                <a:lnTo>
                  <a:pt x="344887" y="456710"/>
                </a:lnTo>
                <a:lnTo>
                  <a:pt x="386406" y="537729"/>
                </a:lnTo>
                <a:lnTo>
                  <a:pt x="440617" y="643372"/>
                </a:lnTo>
                <a:lnTo>
                  <a:pt x="443262" y="639930"/>
                </a:lnTo>
                <a:lnTo>
                  <a:pt x="446170" y="635958"/>
                </a:lnTo>
                <a:lnTo>
                  <a:pt x="452517" y="625897"/>
                </a:lnTo>
                <a:lnTo>
                  <a:pt x="460186" y="613453"/>
                </a:lnTo>
                <a:lnTo>
                  <a:pt x="468648" y="598891"/>
                </a:lnTo>
                <a:lnTo>
                  <a:pt x="477640" y="582475"/>
                </a:lnTo>
                <a:lnTo>
                  <a:pt x="487160" y="565265"/>
                </a:lnTo>
                <a:lnTo>
                  <a:pt x="506729" y="527933"/>
                </a:lnTo>
                <a:lnTo>
                  <a:pt x="526298" y="490071"/>
                </a:lnTo>
                <a:lnTo>
                  <a:pt x="544016" y="454857"/>
                </a:lnTo>
                <a:lnTo>
                  <a:pt x="558825" y="424938"/>
                </a:lnTo>
                <a:lnTo>
                  <a:pt x="569138" y="404021"/>
                </a:lnTo>
                <a:lnTo>
                  <a:pt x="572840" y="405080"/>
                </a:lnTo>
                <a:lnTo>
                  <a:pt x="576014" y="406404"/>
                </a:lnTo>
                <a:lnTo>
                  <a:pt x="579451" y="407993"/>
                </a:lnTo>
                <a:lnTo>
                  <a:pt x="582625" y="409581"/>
                </a:lnTo>
                <a:lnTo>
                  <a:pt x="585269" y="411435"/>
                </a:lnTo>
                <a:lnTo>
                  <a:pt x="587914" y="413288"/>
                </a:lnTo>
                <a:lnTo>
                  <a:pt x="590294" y="415406"/>
                </a:lnTo>
                <a:lnTo>
                  <a:pt x="592409" y="417524"/>
                </a:lnTo>
                <a:lnTo>
                  <a:pt x="594525" y="419907"/>
                </a:lnTo>
                <a:lnTo>
                  <a:pt x="596376" y="422290"/>
                </a:lnTo>
                <a:lnTo>
                  <a:pt x="597963" y="424938"/>
                </a:lnTo>
                <a:lnTo>
                  <a:pt x="599549" y="427586"/>
                </a:lnTo>
                <a:lnTo>
                  <a:pt x="601136" y="430498"/>
                </a:lnTo>
                <a:lnTo>
                  <a:pt x="601929" y="433410"/>
                </a:lnTo>
                <a:lnTo>
                  <a:pt x="604045" y="439765"/>
                </a:lnTo>
                <a:lnTo>
                  <a:pt x="605367" y="446119"/>
                </a:lnTo>
                <a:lnTo>
                  <a:pt x="605896" y="453268"/>
                </a:lnTo>
                <a:lnTo>
                  <a:pt x="606425" y="460417"/>
                </a:lnTo>
                <a:lnTo>
                  <a:pt x="606425" y="467566"/>
                </a:lnTo>
                <a:lnTo>
                  <a:pt x="605632" y="475244"/>
                </a:lnTo>
                <a:lnTo>
                  <a:pt x="604838" y="482657"/>
                </a:lnTo>
                <a:lnTo>
                  <a:pt x="603516" y="490336"/>
                </a:lnTo>
                <a:lnTo>
                  <a:pt x="601929" y="497749"/>
                </a:lnTo>
                <a:lnTo>
                  <a:pt x="600078" y="505428"/>
                </a:lnTo>
                <a:lnTo>
                  <a:pt x="597963" y="512841"/>
                </a:lnTo>
                <a:lnTo>
                  <a:pt x="595847" y="520255"/>
                </a:lnTo>
                <a:lnTo>
                  <a:pt x="593732" y="527403"/>
                </a:lnTo>
                <a:lnTo>
                  <a:pt x="588707" y="540642"/>
                </a:lnTo>
                <a:lnTo>
                  <a:pt x="583947" y="552292"/>
                </a:lnTo>
                <a:lnTo>
                  <a:pt x="579451" y="562353"/>
                </a:lnTo>
                <a:lnTo>
                  <a:pt x="575749" y="570561"/>
                </a:lnTo>
                <a:lnTo>
                  <a:pt x="572840" y="575591"/>
                </a:lnTo>
                <a:lnTo>
                  <a:pt x="571518" y="577974"/>
                </a:lnTo>
                <a:lnTo>
                  <a:pt x="534496" y="604451"/>
                </a:lnTo>
                <a:lnTo>
                  <a:pt x="534496" y="649991"/>
                </a:lnTo>
                <a:lnTo>
                  <a:pt x="534496" y="696590"/>
                </a:lnTo>
                <a:lnTo>
                  <a:pt x="534496" y="875574"/>
                </a:lnTo>
                <a:lnTo>
                  <a:pt x="534496" y="985188"/>
                </a:lnTo>
                <a:lnTo>
                  <a:pt x="530793" y="986777"/>
                </a:lnTo>
                <a:lnTo>
                  <a:pt x="95250" y="1158876"/>
                </a:lnTo>
                <a:lnTo>
                  <a:pt x="95250" y="692884"/>
                </a:lnTo>
                <a:lnTo>
                  <a:pt x="95250" y="541171"/>
                </a:lnTo>
                <a:lnTo>
                  <a:pt x="95250" y="501456"/>
                </a:lnTo>
                <a:lnTo>
                  <a:pt x="99481" y="498279"/>
                </a:lnTo>
                <a:lnTo>
                  <a:pt x="111910" y="490336"/>
                </a:lnTo>
                <a:lnTo>
                  <a:pt x="120901" y="484776"/>
                </a:lnTo>
                <a:lnTo>
                  <a:pt x="131479" y="478156"/>
                </a:lnTo>
                <a:lnTo>
                  <a:pt x="144173" y="470743"/>
                </a:lnTo>
                <a:lnTo>
                  <a:pt x="158188" y="463065"/>
                </a:lnTo>
                <a:lnTo>
                  <a:pt x="173791" y="455121"/>
                </a:lnTo>
                <a:lnTo>
                  <a:pt x="190715" y="447178"/>
                </a:lnTo>
                <a:lnTo>
                  <a:pt x="208962" y="438706"/>
                </a:lnTo>
                <a:lnTo>
                  <a:pt x="228267" y="430498"/>
                </a:lnTo>
                <a:lnTo>
                  <a:pt x="248893" y="422290"/>
                </a:lnTo>
                <a:lnTo>
                  <a:pt x="259736" y="418848"/>
                </a:lnTo>
                <a:lnTo>
                  <a:pt x="270842" y="415141"/>
                </a:lnTo>
                <a:lnTo>
                  <a:pt x="281949" y="411435"/>
                </a:lnTo>
                <a:lnTo>
                  <a:pt x="293585" y="407993"/>
                </a:lnTo>
                <a:lnTo>
                  <a:pt x="304956" y="404551"/>
                </a:lnTo>
                <a:lnTo>
                  <a:pt x="317121" y="401638"/>
                </a:lnTo>
                <a:close/>
                <a:moveTo>
                  <a:pt x="967581" y="240070"/>
                </a:moveTo>
                <a:lnTo>
                  <a:pt x="964671" y="240335"/>
                </a:lnTo>
                <a:lnTo>
                  <a:pt x="962290" y="240863"/>
                </a:lnTo>
                <a:lnTo>
                  <a:pt x="959908" y="241921"/>
                </a:lnTo>
                <a:lnTo>
                  <a:pt x="957263" y="242978"/>
                </a:lnTo>
                <a:lnTo>
                  <a:pt x="954881" y="244564"/>
                </a:lnTo>
                <a:lnTo>
                  <a:pt x="952765" y="246414"/>
                </a:lnTo>
                <a:lnTo>
                  <a:pt x="949060" y="258574"/>
                </a:lnTo>
                <a:lnTo>
                  <a:pt x="945621" y="270997"/>
                </a:lnTo>
                <a:lnTo>
                  <a:pt x="942446" y="283685"/>
                </a:lnTo>
                <a:lnTo>
                  <a:pt x="940329" y="297166"/>
                </a:lnTo>
                <a:lnTo>
                  <a:pt x="938477" y="310911"/>
                </a:lnTo>
                <a:lnTo>
                  <a:pt x="937154" y="324657"/>
                </a:lnTo>
                <a:lnTo>
                  <a:pt x="936360" y="339195"/>
                </a:lnTo>
                <a:lnTo>
                  <a:pt x="936096" y="353733"/>
                </a:lnTo>
                <a:lnTo>
                  <a:pt x="936360" y="364307"/>
                </a:lnTo>
                <a:lnTo>
                  <a:pt x="937154" y="375144"/>
                </a:lnTo>
                <a:lnTo>
                  <a:pt x="937948" y="385718"/>
                </a:lnTo>
                <a:lnTo>
                  <a:pt x="939535" y="396027"/>
                </a:lnTo>
                <a:lnTo>
                  <a:pt x="941652" y="406336"/>
                </a:lnTo>
                <a:lnTo>
                  <a:pt x="943769" y="416116"/>
                </a:lnTo>
                <a:lnTo>
                  <a:pt x="946679" y="425896"/>
                </a:lnTo>
                <a:lnTo>
                  <a:pt x="949325" y="435941"/>
                </a:lnTo>
                <a:lnTo>
                  <a:pt x="952765" y="445192"/>
                </a:lnTo>
                <a:lnTo>
                  <a:pt x="956469" y="454180"/>
                </a:lnTo>
                <a:lnTo>
                  <a:pt x="960437" y="463167"/>
                </a:lnTo>
                <a:lnTo>
                  <a:pt x="964406" y="471890"/>
                </a:lnTo>
                <a:lnTo>
                  <a:pt x="969169" y="480349"/>
                </a:lnTo>
                <a:lnTo>
                  <a:pt x="973667" y="488543"/>
                </a:lnTo>
                <a:lnTo>
                  <a:pt x="978694" y="496209"/>
                </a:lnTo>
                <a:lnTo>
                  <a:pt x="983985" y="503874"/>
                </a:lnTo>
                <a:lnTo>
                  <a:pt x="989542" y="511011"/>
                </a:lnTo>
                <a:lnTo>
                  <a:pt x="994569" y="517620"/>
                </a:lnTo>
                <a:lnTo>
                  <a:pt x="1000390" y="523964"/>
                </a:lnTo>
                <a:lnTo>
                  <a:pt x="1006475" y="530043"/>
                </a:lnTo>
                <a:lnTo>
                  <a:pt x="1012296" y="535594"/>
                </a:lnTo>
                <a:lnTo>
                  <a:pt x="1018381" y="540881"/>
                </a:lnTo>
                <a:lnTo>
                  <a:pt x="1024467" y="545639"/>
                </a:lnTo>
                <a:lnTo>
                  <a:pt x="1030817" y="550132"/>
                </a:lnTo>
                <a:lnTo>
                  <a:pt x="1036902" y="553833"/>
                </a:lnTo>
                <a:lnTo>
                  <a:pt x="1043252" y="557269"/>
                </a:lnTo>
                <a:lnTo>
                  <a:pt x="1049602" y="560177"/>
                </a:lnTo>
                <a:lnTo>
                  <a:pt x="1055952" y="562820"/>
                </a:lnTo>
                <a:lnTo>
                  <a:pt x="1062567" y="564671"/>
                </a:lnTo>
                <a:lnTo>
                  <a:pt x="1068652" y="565992"/>
                </a:lnTo>
                <a:lnTo>
                  <a:pt x="1074737" y="566785"/>
                </a:lnTo>
                <a:lnTo>
                  <a:pt x="1081352" y="567050"/>
                </a:lnTo>
                <a:lnTo>
                  <a:pt x="1087437" y="566785"/>
                </a:lnTo>
                <a:lnTo>
                  <a:pt x="1093523" y="565992"/>
                </a:lnTo>
                <a:lnTo>
                  <a:pt x="1099873" y="564671"/>
                </a:lnTo>
                <a:lnTo>
                  <a:pt x="1106223" y="562820"/>
                </a:lnTo>
                <a:lnTo>
                  <a:pt x="1112573" y="560177"/>
                </a:lnTo>
                <a:lnTo>
                  <a:pt x="1118923" y="557269"/>
                </a:lnTo>
                <a:lnTo>
                  <a:pt x="1125273" y="553833"/>
                </a:lnTo>
                <a:lnTo>
                  <a:pt x="1131623" y="550132"/>
                </a:lnTo>
                <a:lnTo>
                  <a:pt x="1137708" y="545639"/>
                </a:lnTo>
                <a:lnTo>
                  <a:pt x="1143794" y="540881"/>
                </a:lnTo>
                <a:lnTo>
                  <a:pt x="1149879" y="535594"/>
                </a:lnTo>
                <a:lnTo>
                  <a:pt x="1155965" y="530043"/>
                </a:lnTo>
                <a:lnTo>
                  <a:pt x="1161785" y="523964"/>
                </a:lnTo>
                <a:lnTo>
                  <a:pt x="1167342" y="517620"/>
                </a:lnTo>
                <a:lnTo>
                  <a:pt x="1172898" y="511011"/>
                </a:lnTo>
                <a:lnTo>
                  <a:pt x="1178454" y="503874"/>
                </a:lnTo>
                <a:lnTo>
                  <a:pt x="1183217" y="496209"/>
                </a:lnTo>
                <a:lnTo>
                  <a:pt x="1188244" y="488543"/>
                </a:lnTo>
                <a:lnTo>
                  <a:pt x="1193271" y="480349"/>
                </a:lnTo>
                <a:lnTo>
                  <a:pt x="1197504" y="471890"/>
                </a:lnTo>
                <a:lnTo>
                  <a:pt x="1201737" y="463167"/>
                </a:lnTo>
                <a:lnTo>
                  <a:pt x="1205442" y="454180"/>
                </a:lnTo>
                <a:lnTo>
                  <a:pt x="1209146" y="445192"/>
                </a:lnTo>
                <a:lnTo>
                  <a:pt x="1212585" y="435941"/>
                </a:lnTo>
                <a:lnTo>
                  <a:pt x="1215760" y="425896"/>
                </a:lnTo>
                <a:lnTo>
                  <a:pt x="1218142" y="416116"/>
                </a:lnTo>
                <a:lnTo>
                  <a:pt x="1220523" y="406336"/>
                </a:lnTo>
                <a:lnTo>
                  <a:pt x="1222375" y="396027"/>
                </a:lnTo>
                <a:lnTo>
                  <a:pt x="1223963" y="385718"/>
                </a:lnTo>
                <a:lnTo>
                  <a:pt x="1225285" y="375144"/>
                </a:lnTo>
                <a:lnTo>
                  <a:pt x="1225815" y="364307"/>
                </a:lnTo>
                <a:lnTo>
                  <a:pt x="1226079" y="353733"/>
                </a:lnTo>
                <a:lnTo>
                  <a:pt x="1225815" y="346332"/>
                </a:lnTo>
                <a:lnTo>
                  <a:pt x="1225550" y="339195"/>
                </a:lnTo>
                <a:lnTo>
                  <a:pt x="1209146" y="337609"/>
                </a:lnTo>
                <a:lnTo>
                  <a:pt x="1192477" y="335759"/>
                </a:lnTo>
                <a:lnTo>
                  <a:pt x="1175544" y="333644"/>
                </a:lnTo>
                <a:lnTo>
                  <a:pt x="1158610" y="330736"/>
                </a:lnTo>
                <a:lnTo>
                  <a:pt x="1141677" y="328093"/>
                </a:lnTo>
                <a:lnTo>
                  <a:pt x="1125273" y="324392"/>
                </a:lnTo>
                <a:lnTo>
                  <a:pt x="1109133" y="320692"/>
                </a:lnTo>
                <a:lnTo>
                  <a:pt x="1093258" y="316462"/>
                </a:lnTo>
                <a:lnTo>
                  <a:pt x="1078177" y="311440"/>
                </a:lnTo>
                <a:lnTo>
                  <a:pt x="1063625" y="306418"/>
                </a:lnTo>
                <a:lnTo>
                  <a:pt x="1057010" y="303775"/>
                </a:lnTo>
                <a:lnTo>
                  <a:pt x="1050396" y="300867"/>
                </a:lnTo>
                <a:lnTo>
                  <a:pt x="1044046" y="298224"/>
                </a:lnTo>
                <a:lnTo>
                  <a:pt x="1038225" y="295052"/>
                </a:lnTo>
                <a:lnTo>
                  <a:pt x="1032140" y="292144"/>
                </a:lnTo>
                <a:lnTo>
                  <a:pt x="1027113" y="288972"/>
                </a:lnTo>
                <a:lnTo>
                  <a:pt x="1021821" y="285536"/>
                </a:lnTo>
                <a:lnTo>
                  <a:pt x="1017058" y="282099"/>
                </a:lnTo>
                <a:lnTo>
                  <a:pt x="1012825" y="278663"/>
                </a:lnTo>
                <a:lnTo>
                  <a:pt x="1009121" y="275227"/>
                </a:lnTo>
                <a:lnTo>
                  <a:pt x="1005417" y="271526"/>
                </a:lnTo>
                <a:lnTo>
                  <a:pt x="1002242" y="267825"/>
                </a:lnTo>
                <a:lnTo>
                  <a:pt x="998008" y="262274"/>
                </a:lnTo>
                <a:lnTo>
                  <a:pt x="994040" y="257252"/>
                </a:lnTo>
                <a:lnTo>
                  <a:pt x="990071" y="253023"/>
                </a:lnTo>
                <a:lnTo>
                  <a:pt x="986367" y="249586"/>
                </a:lnTo>
                <a:lnTo>
                  <a:pt x="982927" y="246414"/>
                </a:lnTo>
                <a:lnTo>
                  <a:pt x="979487" y="244300"/>
                </a:lnTo>
                <a:lnTo>
                  <a:pt x="976048" y="242449"/>
                </a:lnTo>
                <a:lnTo>
                  <a:pt x="973137" y="241128"/>
                </a:lnTo>
                <a:lnTo>
                  <a:pt x="970227" y="240335"/>
                </a:lnTo>
                <a:lnTo>
                  <a:pt x="967581" y="240070"/>
                </a:lnTo>
                <a:close/>
                <a:moveTo>
                  <a:pt x="1072885" y="58738"/>
                </a:moveTo>
                <a:lnTo>
                  <a:pt x="1085850" y="58738"/>
                </a:lnTo>
                <a:lnTo>
                  <a:pt x="1098815" y="58738"/>
                </a:lnTo>
                <a:lnTo>
                  <a:pt x="1113102" y="59003"/>
                </a:lnTo>
                <a:lnTo>
                  <a:pt x="1127919" y="60060"/>
                </a:lnTo>
                <a:lnTo>
                  <a:pt x="1135592" y="61117"/>
                </a:lnTo>
                <a:lnTo>
                  <a:pt x="1143265" y="61910"/>
                </a:lnTo>
                <a:lnTo>
                  <a:pt x="1150937" y="63232"/>
                </a:lnTo>
                <a:lnTo>
                  <a:pt x="1158875" y="65082"/>
                </a:lnTo>
                <a:lnTo>
                  <a:pt x="1167077" y="66933"/>
                </a:lnTo>
                <a:lnTo>
                  <a:pt x="1175015" y="69312"/>
                </a:lnTo>
                <a:lnTo>
                  <a:pt x="1182952" y="71955"/>
                </a:lnTo>
                <a:lnTo>
                  <a:pt x="1190890" y="75127"/>
                </a:lnTo>
                <a:lnTo>
                  <a:pt x="1199092" y="78563"/>
                </a:lnTo>
                <a:lnTo>
                  <a:pt x="1207029" y="82528"/>
                </a:lnTo>
                <a:lnTo>
                  <a:pt x="1214967" y="87286"/>
                </a:lnTo>
                <a:lnTo>
                  <a:pt x="1222640" y="92308"/>
                </a:lnTo>
                <a:lnTo>
                  <a:pt x="1230313" y="98124"/>
                </a:lnTo>
                <a:lnTo>
                  <a:pt x="1238250" y="104203"/>
                </a:lnTo>
                <a:lnTo>
                  <a:pt x="1245658" y="111076"/>
                </a:lnTo>
                <a:lnTo>
                  <a:pt x="1253067" y="118477"/>
                </a:lnTo>
                <a:lnTo>
                  <a:pt x="1259946" y="126672"/>
                </a:lnTo>
                <a:lnTo>
                  <a:pt x="1266825" y="135659"/>
                </a:lnTo>
                <a:lnTo>
                  <a:pt x="1273704" y="145175"/>
                </a:lnTo>
                <a:lnTo>
                  <a:pt x="1279790" y="155748"/>
                </a:lnTo>
                <a:lnTo>
                  <a:pt x="1285875" y="166586"/>
                </a:lnTo>
                <a:lnTo>
                  <a:pt x="1291696" y="178745"/>
                </a:lnTo>
                <a:lnTo>
                  <a:pt x="1297252" y="191698"/>
                </a:lnTo>
                <a:lnTo>
                  <a:pt x="1302279" y="205178"/>
                </a:lnTo>
                <a:lnTo>
                  <a:pt x="1307306" y="219981"/>
                </a:lnTo>
                <a:lnTo>
                  <a:pt x="1311540" y="235577"/>
                </a:lnTo>
                <a:lnTo>
                  <a:pt x="1315508" y="251437"/>
                </a:lnTo>
                <a:lnTo>
                  <a:pt x="1319742" y="266239"/>
                </a:lnTo>
                <a:lnTo>
                  <a:pt x="1323710" y="280249"/>
                </a:lnTo>
                <a:lnTo>
                  <a:pt x="1328208" y="293466"/>
                </a:lnTo>
                <a:lnTo>
                  <a:pt x="1336146" y="318577"/>
                </a:lnTo>
                <a:lnTo>
                  <a:pt x="1344083" y="340781"/>
                </a:lnTo>
                <a:lnTo>
                  <a:pt x="1351492" y="360606"/>
                </a:lnTo>
                <a:lnTo>
                  <a:pt x="1358900" y="378581"/>
                </a:lnTo>
                <a:lnTo>
                  <a:pt x="1366044" y="394441"/>
                </a:lnTo>
                <a:lnTo>
                  <a:pt x="1372394" y="408979"/>
                </a:lnTo>
                <a:lnTo>
                  <a:pt x="1384035" y="434355"/>
                </a:lnTo>
                <a:lnTo>
                  <a:pt x="1388533" y="445457"/>
                </a:lnTo>
                <a:lnTo>
                  <a:pt x="1392502" y="456030"/>
                </a:lnTo>
                <a:lnTo>
                  <a:pt x="1395942" y="466603"/>
                </a:lnTo>
                <a:lnTo>
                  <a:pt x="1397265" y="471626"/>
                </a:lnTo>
                <a:lnTo>
                  <a:pt x="1398058" y="476912"/>
                </a:lnTo>
                <a:lnTo>
                  <a:pt x="1399117" y="481935"/>
                </a:lnTo>
                <a:lnTo>
                  <a:pt x="1399646" y="487221"/>
                </a:lnTo>
                <a:lnTo>
                  <a:pt x="1400175" y="492508"/>
                </a:lnTo>
                <a:lnTo>
                  <a:pt x="1400175" y="498059"/>
                </a:lnTo>
                <a:lnTo>
                  <a:pt x="1399910" y="503346"/>
                </a:lnTo>
                <a:lnTo>
                  <a:pt x="1399646" y="508104"/>
                </a:lnTo>
                <a:lnTo>
                  <a:pt x="1398852" y="512862"/>
                </a:lnTo>
                <a:lnTo>
                  <a:pt x="1397529" y="517355"/>
                </a:lnTo>
                <a:lnTo>
                  <a:pt x="1395677" y="521849"/>
                </a:lnTo>
                <a:lnTo>
                  <a:pt x="1393825" y="525814"/>
                </a:lnTo>
                <a:lnTo>
                  <a:pt x="1391444" y="529514"/>
                </a:lnTo>
                <a:lnTo>
                  <a:pt x="1388533" y="532951"/>
                </a:lnTo>
                <a:lnTo>
                  <a:pt x="1385358" y="536123"/>
                </a:lnTo>
                <a:lnTo>
                  <a:pt x="1382183" y="539295"/>
                </a:lnTo>
                <a:lnTo>
                  <a:pt x="1378479" y="541938"/>
                </a:lnTo>
                <a:lnTo>
                  <a:pt x="1373981" y="544581"/>
                </a:lnTo>
                <a:lnTo>
                  <a:pt x="1369483" y="546960"/>
                </a:lnTo>
                <a:lnTo>
                  <a:pt x="1364456" y="548811"/>
                </a:lnTo>
                <a:lnTo>
                  <a:pt x="1359165" y="550661"/>
                </a:lnTo>
                <a:lnTo>
                  <a:pt x="1353344" y="552247"/>
                </a:lnTo>
                <a:lnTo>
                  <a:pt x="1347258" y="553569"/>
                </a:lnTo>
                <a:lnTo>
                  <a:pt x="1340908" y="554362"/>
                </a:lnTo>
                <a:lnTo>
                  <a:pt x="1334029" y="555419"/>
                </a:lnTo>
                <a:lnTo>
                  <a:pt x="1326885" y="555948"/>
                </a:lnTo>
                <a:lnTo>
                  <a:pt x="1319213" y="555948"/>
                </a:lnTo>
                <a:lnTo>
                  <a:pt x="1311275" y="555948"/>
                </a:lnTo>
                <a:lnTo>
                  <a:pt x="1302808" y="555683"/>
                </a:lnTo>
                <a:lnTo>
                  <a:pt x="1293813" y="555419"/>
                </a:lnTo>
                <a:lnTo>
                  <a:pt x="1285081" y="554362"/>
                </a:lnTo>
                <a:lnTo>
                  <a:pt x="1275556" y="553040"/>
                </a:lnTo>
                <a:lnTo>
                  <a:pt x="1265237" y="551983"/>
                </a:lnTo>
                <a:lnTo>
                  <a:pt x="1255183" y="550397"/>
                </a:lnTo>
                <a:lnTo>
                  <a:pt x="1244335" y="548546"/>
                </a:lnTo>
                <a:lnTo>
                  <a:pt x="1233223" y="546432"/>
                </a:lnTo>
                <a:lnTo>
                  <a:pt x="1209675" y="541145"/>
                </a:lnTo>
                <a:lnTo>
                  <a:pt x="1202796" y="549868"/>
                </a:lnTo>
                <a:lnTo>
                  <a:pt x="1195387" y="557798"/>
                </a:lnTo>
                <a:lnTo>
                  <a:pt x="1187715" y="565464"/>
                </a:lnTo>
                <a:lnTo>
                  <a:pt x="1179777" y="572601"/>
                </a:lnTo>
                <a:lnTo>
                  <a:pt x="1171840" y="578945"/>
                </a:lnTo>
                <a:lnTo>
                  <a:pt x="1163902" y="585289"/>
                </a:lnTo>
                <a:lnTo>
                  <a:pt x="1155965" y="591104"/>
                </a:lnTo>
                <a:lnTo>
                  <a:pt x="1147498" y="595862"/>
                </a:lnTo>
                <a:lnTo>
                  <a:pt x="1139296" y="600620"/>
                </a:lnTo>
                <a:lnTo>
                  <a:pt x="1130829" y="604585"/>
                </a:lnTo>
                <a:lnTo>
                  <a:pt x="1122363" y="608021"/>
                </a:lnTo>
                <a:lnTo>
                  <a:pt x="1113896" y="610665"/>
                </a:lnTo>
                <a:lnTo>
                  <a:pt x="1105694" y="612779"/>
                </a:lnTo>
                <a:lnTo>
                  <a:pt x="1097227" y="614365"/>
                </a:lnTo>
                <a:lnTo>
                  <a:pt x="1089290" y="615687"/>
                </a:lnTo>
                <a:lnTo>
                  <a:pt x="1081352" y="615951"/>
                </a:lnTo>
                <a:lnTo>
                  <a:pt x="1073150" y="615687"/>
                </a:lnTo>
                <a:lnTo>
                  <a:pt x="1064948" y="614365"/>
                </a:lnTo>
                <a:lnTo>
                  <a:pt x="1057010" y="612779"/>
                </a:lnTo>
                <a:lnTo>
                  <a:pt x="1048544" y="610665"/>
                </a:lnTo>
                <a:lnTo>
                  <a:pt x="1040342" y="608021"/>
                </a:lnTo>
                <a:lnTo>
                  <a:pt x="1032140" y="604849"/>
                </a:lnTo>
                <a:lnTo>
                  <a:pt x="1023937" y="600884"/>
                </a:lnTo>
                <a:lnTo>
                  <a:pt x="1015735" y="596655"/>
                </a:lnTo>
                <a:lnTo>
                  <a:pt x="1007533" y="591633"/>
                </a:lnTo>
                <a:lnTo>
                  <a:pt x="999331" y="586082"/>
                </a:lnTo>
                <a:lnTo>
                  <a:pt x="991658" y="580002"/>
                </a:lnTo>
                <a:lnTo>
                  <a:pt x="983456" y="573394"/>
                </a:lnTo>
                <a:lnTo>
                  <a:pt x="975783" y="566785"/>
                </a:lnTo>
                <a:lnTo>
                  <a:pt x="968375" y="559384"/>
                </a:lnTo>
                <a:lnTo>
                  <a:pt x="960967" y="551190"/>
                </a:lnTo>
                <a:lnTo>
                  <a:pt x="954087" y="542995"/>
                </a:lnTo>
                <a:lnTo>
                  <a:pt x="931598" y="547489"/>
                </a:lnTo>
                <a:lnTo>
                  <a:pt x="920750" y="549868"/>
                </a:lnTo>
                <a:lnTo>
                  <a:pt x="910431" y="551190"/>
                </a:lnTo>
                <a:lnTo>
                  <a:pt x="900642" y="552776"/>
                </a:lnTo>
                <a:lnTo>
                  <a:pt x="891117" y="554097"/>
                </a:lnTo>
                <a:lnTo>
                  <a:pt x="882121" y="554890"/>
                </a:lnTo>
                <a:lnTo>
                  <a:pt x="873125" y="555683"/>
                </a:lnTo>
                <a:lnTo>
                  <a:pt x="864923" y="555948"/>
                </a:lnTo>
                <a:lnTo>
                  <a:pt x="856985" y="556212"/>
                </a:lnTo>
                <a:lnTo>
                  <a:pt x="849313" y="555948"/>
                </a:lnTo>
                <a:lnTo>
                  <a:pt x="841904" y="555683"/>
                </a:lnTo>
                <a:lnTo>
                  <a:pt x="835025" y="554890"/>
                </a:lnTo>
                <a:lnTo>
                  <a:pt x="828410" y="554362"/>
                </a:lnTo>
                <a:lnTo>
                  <a:pt x="822060" y="553040"/>
                </a:lnTo>
                <a:lnTo>
                  <a:pt x="816504" y="551983"/>
                </a:lnTo>
                <a:lnTo>
                  <a:pt x="810948" y="550397"/>
                </a:lnTo>
                <a:lnTo>
                  <a:pt x="805656" y="548546"/>
                </a:lnTo>
                <a:lnTo>
                  <a:pt x="801158" y="546432"/>
                </a:lnTo>
                <a:lnTo>
                  <a:pt x="796660" y="543788"/>
                </a:lnTo>
                <a:lnTo>
                  <a:pt x="792692" y="541409"/>
                </a:lnTo>
                <a:lnTo>
                  <a:pt x="788987" y="538766"/>
                </a:lnTo>
                <a:lnTo>
                  <a:pt x="785813" y="535594"/>
                </a:lnTo>
                <a:lnTo>
                  <a:pt x="782637" y="532422"/>
                </a:lnTo>
                <a:lnTo>
                  <a:pt x="780256" y="528721"/>
                </a:lnTo>
                <a:lnTo>
                  <a:pt x="777610" y="525021"/>
                </a:lnTo>
                <a:lnTo>
                  <a:pt x="775758" y="521056"/>
                </a:lnTo>
                <a:lnTo>
                  <a:pt x="774171" y="517091"/>
                </a:lnTo>
                <a:lnTo>
                  <a:pt x="773113" y="512597"/>
                </a:lnTo>
                <a:lnTo>
                  <a:pt x="772054" y="507839"/>
                </a:lnTo>
                <a:lnTo>
                  <a:pt x="771790" y="503081"/>
                </a:lnTo>
                <a:lnTo>
                  <a:pt x="771525" y="498059"/>
                </a:lnTo>
                <a:lnTo>
                  <a:pt x="771790" y="492508"/>
                </a:lnTo>
                <a:lnTo>
                  <a:pt x="772054" y="487221"/>
                </a:lnTo>
                <a:lnTo>
                  <a:pt x="772848" y="481935"/>
                </a:lnTo>
                <a:lnTo>
                  <a:pt x="773642" y="476912"/>
                </a:lnTo>
                <a:lnTo>
                  <a:pt x="774700" y="471626"/>
                </a:lnTo>
                <a:lnTo>
                  <a:pt x="775758" y="466603"/>
                </a:lnTo>
                <a:lnTo>
                  <a:pt x="779198" y="456030"/>
                </a:lnTo>
                <a:lnTo>
                  <a:pt x="783167" y="445457"/>
                </a:lnTo>
                <a:lnTo>
                  <a:pt x="787929" y="434355"/>
                </a:lnTo>
                <a:lnTo>
                  <a:pt x="799306" y="408979"/>
                </a:lnTo>
                <a:lnTo>
                  <a:pt x="805656" y="394441"/>
                </a:lnTo>
                <a:lnTo>
                  <a:pt x="812800" y="378581"/>
                </a:lnTo>
                <a:lnTo>
                  <a:pt x="819944" y="360606"/>
                </a:lnTo>
                <a:lnTo>
                  <a:pt x="827617" y="340781"/>
                </a:lnTo>
                <a:lnTo>
                  <a:pt x="835554" y="318577"/>
                </a:lnTo>
                <a:lnTo>
                  <a:pt x="843756" y="293466"/>
                </a:lnTo>
                <a:lnTo>
                  <a:pt x="847990" y="280249"/>
                </a:lnTo>
                <a:lnTo>
                  <a:pt x="851958" y="266239"/>
                </a:lnTo>
                <a:lnTo>
                  <a:pt x="856192" y="251437"/>
                </a:lnTo>
                <a:lnTo>
                  <a:pt x="860160" y="235577"/>
                </a:lnTo>
                <a:lnTo>
                  <a:pt x="864658" y="219981"/>
                </a:lnTo>
                <a:lnTo>
                  <a:pt x="869421" y="205178"/>
                </a:lnTo>
                <a:lnTo>
                  <a:pt x="874448" y="191698"/>
                </a:lnTo>
                <a:lnTo>
                  <a:pt x="880004" y="178745"/>
                </a:lnTo>
                <a:lnTo>
                  <a:pt x="885825" y="166586"/>
                </a:lnTo>
                <a:lnTo>
                  <a:pt x="891910" y="155748"/>
                </a:lnTo>
                <a:lnTo>
                  <a:pt x="898260" y="145175"/>
                </a:lnTo>
                <a:lnTo>
                  <a:pt x="904875" y="135659"/>
                </a:lnTo>
                <a:lnTo>
                  <a:pt x="911754" y="126672"/>
                </a:lnTo>
                <a:lnTo>
                  <a:pt x="918898" y="118477"/>
                </a:lnTo>
                <a:lnTo>
                  <a:pt x="926306" y="111076"/>
                </a:lnTo>
                <a:lnTo>
                  <a:pt x="933715" y="104203"/>
                </a:lnTo>
                <a:lnTo>
                  <a:pt x="941387" y="98124"/>
                </a:lnTo>
                <a:lnTo>
                  <a:pt x="949060" y="92308"/>
                </a:lnTo>
                <a:lnTo>
                  <a:pt x="956733" y="87286"/>
                </a:lnTo>
                <a:lnTo>
                  <a:pt x="964671" y="82528"/>
                </a:lnTo>
                <a:lnTo>
                  <a:pt x="972873" y="78563"/>
                </a:lnTo>
                <a:lnTo>
                  <a:pt x="980810" y="75127"/>
                </a:lnTo>
                <a:lnTo>
                  <a:pt x="988748" y="71955"/>
                </a:lnTo>
                <a:lnTo>
                  <a:pt x="996685" y="69312"/>
                </a:lnTo>
                <a:lnTo>
                  <a:pt x="1004887" y="66933"/>
                </a:lnTo>
                <a:lnTo>
                  <a:pt x="1012825" y="65082"/>
                </a:lnTo>
                <a:lnTo>
                  <a:pt x="1020763" y="63232"/>
                </a:lnTo>
                <a:lnTo>
                  <a:pt x="1028435" y="61910"/>
                </a:lnTo>
                <a:lnTo>
                  <a:pt x="1036373" y="61117"/>
                </a:lnTo>
                <a:lnTo>
                  <a:pt x="1044046" y="60060"/>
                </a:lnTo>
                <a:lnTo>
                  <a:pt x="1058863" y="59003"/>
                </a:lnTo>
                <a:lnTo>
                  <a:pt x="1072885" y="58738"/>
                </a:lnTo>
                <a:close/>
                <a:moveTo>
                  <a:pt x="1693732" y="0"/>
                </a:moveTo>
                <a:lnTo>
                  <a:pt x="1700606" y="265"/>
                </a:lnTo>
                <a:lnTo>
                  <a:pt x="1707216" y="795"/>
                </a:lnTo>
                <a:lnTo>
                  <a:pt x="1714090" y="1589"/>
                </a:lnTo>
                <a:lnTo>
                  <a:pt x="1720700" y="2914"/>
                </a:lnTo>
                <a:lnTo>
                  <a:pt x="1727574" y="4504"/>
                </a:lnTo>
                <a:lnTo>
                  <a:pt x="1734448" y="6358"/>
                </a:lnTo>
                <a:lnTo>
                  <a:pt x="1740793" y="8477"/>
                </a:lnTo>
                <a:lnTo>
                  <a:pt x="1747403" y="10862"/>
                </a:lnTo>
                <a:lnTo>
                  <a:pt x="1753748" y="14041"/>
                </a:lnTo>
                <a:lnTo>
                  <a:pt x="1760358" y="16955"/>
                </a:lnTo>
                <a:lnTo>
                  <a:pt x="1766439" y="20399"/>
                </a:lnTo>
                <a:lnTo>
                  <a:pt x="1772256" y="24373"/>
                </a:lnTo>
                <a:lnTo>
                  <a:pt x="1778072" y="28347"/>
                </a:lnTo>
                <a:lnTo>
                  <a:pt x="1783889" y="33116"/>
                </a:lnTo>
                <a:lnTo>
                  <a:pt x="1789441" y="38149"/>
                </a:lnTo>
                <a:lnTo>
                  <a:pt x="1794728" y="43183"/>
                </a:lnTo>
                <a:lnTo>
                  <a:pt x="1800016" y="48482"/>
                </a:lnTo>
                <a:lnTo>
                  <a:pt x="1805040" y="54310"/>
                </a:lnTo>
                <a:lnTo>
                  <a:pt x="1809534" y="60669"/>
                </a:lnTo>
                <a:lnTo>
                  <a:pt x="1813764" y="67027"/>
                </a:lnTo>
                <a:lnTo>
                  <a:pt x="1818259" y="73915"/>
                </a:lnTo>
                <a:lnTo>
                  <a:pt x="1821960" y="81333"/>
                </a:lnTo>
                <a:lnTo>
                  <a:pt x="1825662" y="88751"/>
                </a:lnTo>
                <a:lnTo>
                  <a:pt x="1828570" y="96434"/>
                </a:lnTo>
                <a:lnTo>
                  <a:pt x="1831743" y="104382"/>
                </a:lnTo>
                <a:lnTo>
                  <a:pt x="1834122" y="113125"/>
                </a:lnTo>
                <a:lnTo>
                  <a:pt x="1836237" y="121602"/>
                </a:lnTo>
                <a:lnTo>
                  <a:pt x="1838088" y="130875"/>
                </a:lnTo>
                <a:lnTo>
                  <a:pt x="1839674" y="140147"/>
                </a:lnTo>
                <a:lnTo>
                  <a:pt x="1840732" y="149950"/>
                </a:lnTo>
                <a:lnTo>
                  <a:pt x="1841261" y="160017"/>
                </a:lnTo>
                <a:lnTo>
                  <a:pt x="1841525" y="170349"/>
                </a:lnTo>
                <a:lnTo>
                  <a:pt x="1841261" y="177502"/>
                </a:lnTo>
                <a:lnTo>
                  <a:pt x="1841525" y="177502"/>
                </a:lnTo>
                <a:lnTo>
                  <a:pt x="1844962" y="177767"/>
                </a:lnTo>
                <a:lnTo>
                  <a:pt x="1848399" y="178562"/>
                </a:lnTo>
                <a:lnTo>
                  <a:pt x="1851307" y="179622"/>
                </a:lnTo>
                <a:lnTo>
                  <a:pt x="1854480" y="181211"/>
                </a:lnTo>
                <a:lnTo>
                  <a:pt x="1857653" y="183066"/>
                </a:lnTo>
                <a:lnTo>
                  <a:pt x="1860032" y="185185"/>
                </a:lnTo>
                <a:lnTo>
                  <a:pt x="1862941" y="187834"/>
                </a:lnTo>
                <a:lnTo>
                  <a:pt x="1865056" y="190484"/>
                </a:lnTo>
                <a:lnTo>
                  <a:pt x="1867171" y="193928"/>
                </a:lnTo>
                <a:lnTo>
                  <a:pt x="1869286" y="197372"/>
                </a:lnTo>
                <a:lnTo>
                  <a:pt x="1870872" y="201081"/>
                </a:lnTo>
                <a:lnTo>
                  <a:pt x="1871930" y="204790"/>
                </a:lnTo>
                <a:lnTo>
                  <a:pt x="1873252" y="208764"/>
                </a:lnTo>
                <a:lnTo>
                  <a:pt x="1874309" y="213003"/>
                </a:lnTo>
                <a:lnTo>
                  <a:pt x="1874574" y="217241"/>
                </a:lnTo>
                <a:lnTo>
                  <a:pt x="1874838" y="222010"/>
                </a:lnTo>
                <a:lnTo>
                  <a:pt x="1874574" y="226514"/>
                </a:lnTo>
                <a:lnTo>
                  <a:pt x="1873252" y="231018"/>
                </a:lnTo>
                <a:lnTo>
                  <a:pt x="1871665" y="235257"/>
                </a:lnTo>
                <a:lnTo>
                  <a:pt x="1869550" y="239230"/>
                </a:lnTo>
                <a:lnTo>
                  <a:pt x="1866906" y="243204"/>
                </a:lnTo>
                <a:lnTo>
                  <a:pt x="1863998" y="246648"/>
                </a:lnTo>
                <a:lnTo>
                  <a:pt x="1860561" y="250357"/>
                </a:lnTo>
                <a:lnTo>
                  <a:pt x="1856860" y="253537"/>
                </a:lnTo>
                <a:lnTo>
                  <a:pt x="1852894" y="256186"/>
                </a:lnTo>
                <a:lnTo>
                  <a:pt x="1848928" y="258570"/>
                </a:lnTo>
                <a:lnTo>
                  <a:pt x="1844698" y="261220"/>
                </a:lnTo>
                <a:lnTo>
                  <a:pt x="1840732" y="263074"/>
                </a:lnTo>
                <a:lnTo>
                  <a:pt x="1836502" y="264134"/>
                </a:lnTo>
                <a:lnTo>
                  <a:pt x="1832536" y="265458"/>
                </a:lnTo>
                <a:lnTo>
                  <a:pt x="1828570" y="265988"/>
                </a:lnTo>
                <a:lnTo>
                  <a:pt x="1824869" y="266518"/>
                </a:lnTo>
                <a:lnTo>
                  <a:pt x="1824604" y="266518"/>
                </a:lnTo>
                <a:lnTo>
                  <a:pt x="1819317" y="280559"/>
                </a:lnTo>
                <a:lnTo>
                  <a:pt x="1813500" y="294600"/>
                </a:lnTo>
                <a:lnTo>
                  <a:pt x="1807419" y="307847"/>
                </a:lnTo>
                <a:lnTo>
                  <a:pt x="1800281" y="320828"/>
                </a:lnTo>
                <a:lnTo>
                  <a:pt x="1793142" y="333015"/>
                </a:lnTo>
                <a:lnTo>
                  <a:pt x="1785211" y="344407"/>
                </a:lnTo>
                <a:lnTo>
                  <a:pt x="1781245" y="349971"/>
                </a:lnTo>
                <a:lnTo>
                  <a:pt x="1777279" y="355269"/>
                </a:lnTo>
                <a:lnTo>
                  <a:pt x="1772784" y="360303"/>
                </a:lnTo>
                <a:lnTo>
                  <a:pt x="1768554" y="365071"/>
                </a:lnTo>
                <a:lnTo>
                  <a:pt x="1764324" y="369840"/>
                </a:lnTo>
                <a:lnTo>
                  <a:pt x="1759829" y="374344"/>
                </a:lnTo>
                <a:lnTo>
                  <a:pt x="1755335" y="378318"/>
                </a:lnTo>
                <a:lnTo>
                  <a:pt x="1751104" y="382557"/>
                </a:lnTo>
                <a:lnTo>
                  <a:pt x="1746345" y="386266"/>
                </a:lnTo>
                <a:lnTo>
                  <a:pt x="1741851" y="389445"/>
                </a:lnTo>
                <a:lnTo>
                  <a:pt x="1736828" y="392624"/>
                </a:lnTo>
                <a:lnTo>
                  <a:pt x="1732333" y="395273"/>
                </a:lnTo>
                <a:lnTo>
                  <a:pt x="1727310" y="397923"/>
                </a:lnTo>
                <a:lnTo>
                  <a:pt x="1722551" y="400042"/>
                </a:lnTo>
                <a:lnTo>
                  <a:pt x="1717792" y="401896"/>
                </a:lnTo>
                <a:lnTo>
                  <a:pt x="1713033" y="403486"/>
                </a:lnTo>
                <a:lnTo>
                  <a:pt x="1708274" y="404546"/>
                </a:lnTo>
                <a:lnTo>
                  <a:pt x="1703250" y="405605"/>
                </a:lnTo>
                <a:lnTo>
                  <a:pt x="1698227" y="406135"/>
                </a:lnTo>
                <a:lnTo>
                  <a:pt x="1693732" y="406400"/>
                </a:lnTo>
                <a:lnTo>
                  <a:pt x="1688709" y="406135"/>
                </a:lnTo>
                <a:lnTo>
                  <a:pt x="1683950" y="405605"/>
                </a:lnTo>
                <a:lnTo>
                  <a:pt x="1678927" y="404546"/>
                </a:lnTo>
                <a:lnTo>
                  <a:pt x="1673903" y="403486"/>
                </a:lnTo>
                <a:lnTo>
                  <a:pt x="1669409" y="401896"/>
                </a:lnTo>
                <a:lnTo>
                  <a:pt x="1664385" y="400042"/>
                </a:lnTo>
                <a:lnTo>
                  <a:pt x="1659626" y="397923"/>
                </a:lnTo>
                <a:lnTo>
                  <a:pt x="1654867" y="395273"/>
                </a:lnTo>
                <a:lnTo>
                  <a:pt x="1650108" y="392359"/>
                </a:lnTo>
                <a:lnTo>
                  <a:pt x="1645349" y="389180"/>
                </a:lnTo>
                <a:lnTo>
                  <a:pt x="1640855" y="385736"/>
                </a:lnTo>
                <a:lnTo>
                  <a:pt x="1636096" y="382027"/>
                </a:lnTo>
                <a:lnTo>
                  <a:pt x="1631601" y="378318"/>
                </a:lnTo>
                <a:lnTo>
                  <a:pt x="1627107" y="374079"/>
                </a:lnTo>
                <a:lnTo>
                  <a:pt x="1622612" y="369840"/>
                </a:lnTo>
                <a:lnTo>
                  <a:pt x="1618382" y="365071"/>
                </a:lnTo>
                <a:lnTo>
                  <a:pt x="1613887" y="360303"/>
                </a:lnTo>
                <a:lnTo>
                  <a:pt x="1609921" y="355004"/>
                </a:lnTo>
                <a:lnTo>
                  <a:pt x="1605691" y="349706"/>
                </a:lnTo>
                <a:lnTo>
                  <a:pt x="1601725" y="344142"/>
                </a:lnTo>
                <a:lnTo>
                  <a:pt x="1594058" y="332750"/>
                </a:lnTo>
                <a:lnTo>
                  <a:pt x="1586655" y="320299"/>
                </a:lnTo>
                <a:lnTo>
                  <a:pt x="1579781" y="307317"/>
                </a:lnTo>
                <a:lnTo>
                  <a:pt x="1573436" y="294071"/>
                </a:lnTo>
                <a:lnTo>
                  <a:pt x="1567355" y="280294"/>
                </a:lnTo>
                <a:lnTo>
                  <a:pt x="1562332" y="265723"/>
                </a:lnTo>
                <a:lnTo>
                  <a:pt x="1558895" y="265193"/>
                </a:lnTo>
                <a:lnTo>
                  <a:pt x="1555193" y="263869"/>
                </a:lnTo>
                <a:lnTo>
                  <a:pt x="1551492" y="262809"/>
                </a:lnTo>
                <a:lnTo>
                  <a:pt x="1547526" y="260955"/>
                </a:lnTo>
                <a:lnTo>
                  <a:pt x="1543824" y="259100"/>
                </a:lnTo>
                <a:lnTo>
                  <a:pt x="1540123" y="256451"/>
                </a:lnTo>
                <a:lnTo>
                  <a:pt x="1536422" y="254066"/>
                </a:lnTo>
                <a:lnTo>
                  <a:pt x="1532984" y="251152"/>
                </a:lnTo>
                <a:lnTo>
                  <a:pt x="1529812" y="248238"/>
                </a:lnTo>
                <a:lnTo>
                  <a:pt x="1526904" y="245059"/>
                </a:lnTo>
                <a:lnTo>
                  <a:pt x="1523995" y="241350"/>
                </a:lnTo>
                <a:lnTo>
                  <a:pt x="1521880" y="237906"/>
                </a:lnTo>
                <a:lnTo>
                  <a:pt x="1520029" y="233932"/>
                </a:lnTo>
                <a:lnTo>
                  <a:pt x="1518708" y="230223"/>
                </a:lnTo>
                <a:lnTo>
                  <a:pt x="1517914" y="225984"/>
                </a:lnTo>
                <a:lnTo>
                  <a:pt x="1517650" y="222010"/>
                </a:lnTo>
                <a:lnTo>
                  <a:pt x="1517650" y="218036"/>
                </a:lnTo>
                <a:lnTo>
                  <a:pt x="1518179" y="214062"/>
                </a:lnTo>
                <a:lnTo>
                  <a:pt x="1518708" y="209823"/>
                </a:lnTo>
                <a:lnTo>
                  <a:pt x="1519765" y="206114"/>
                </a:lnTo>
                <a:lnTo>
                  <a:pt x="1520823" y="202405"/>
                </a:lnTo>
                <a:lnTo>
                  <a:pt x="1522145" y="199226"/>
                </a:lnTo>
                <a:lnTo>
                  <a:pt x="1523995" y="196047"/>
                </a:lnTo>
                <a:lnTo>
                  <a:pt x="1525846" y="192868"/>
                </a:lnTo>
                <a:lnTo>
                  <a:pt x="1527697" y="190219"/>
                </a:lnTo>
                <a:lnTo>
                  <a:pt x="1529812" y="187834"/>
                </a:lnTo>
                <a:lnTo>
                  <a:pt x="1532456" y="185185"/>
                </a:lnTo>
                <a:lnTo>
                  <a:pt x="1534835" y="183331"/>
                </a:lnTo>
                <a:lnTo>
                  <a:pt x="1537215" y="181476"/>
                </a:lnTo>
                <a:lnTo>
                  <a:pt x="1540123" y="179887"/>
                </a:lnTo>
                <a:lnTo>
                  <a:pt x="1542767" y="179092"/>
                </a:lnTo>
                <a:lnTo>
                  <a:pt x="1545940" y="178032"/>
                </a:lnTo>
                <a:lnTo>
                  <a:pt x="1545675" y="170349"/>
                </a:lnTo>
                <a:lnTo>
                  <a:pt x="1545940" y="160017"/>
                </a:lnTo>
                <a:lnTo>
                  <a:pt x="1546468" y="149950"/>
                </a:lnTo>
                <a:lnTo>
                  <a:pt x="1547526" y="140147"/>
                </a:lnTo>
                <a:lnTo>
                  <a:pt x="1548848" y="130875"/>
                </a:lnTo>
                <a:lnTo>
                  <a:pt x="1550698" y="121602"/>
                </a:lnTo>
                <a:lnTo>
                  <a:pt x="1553078" y="113125"/>
                </a:lnTo>
                <a:lnTo>
                  <a:pt x="1555722" y="104382"/>
                </a:lnTo>
                <a:lnTo>
                  <a:pt x="1558630" y="96434"/>
                </a:lnTo>
                <a:lnTo>
                  <a:pt x="1561803" y="88751"/>
                </a:lnTo>
                <a:lnTo>
                  <a:pt x="1565240" y="81333"/>
                </a:lnTo>
                <a:lnTo>
                  <a:pt x="1569206" y="73915"/>
                </a:lnTo>
                <a:lnTo>
                  <a:pt x="1573436" y="67027"/>
                </a:lnTo>
                <a:lnTo>
                  <a:pt x="1577666" y="60669"/>
                </a:lnTo>
                <a:lnTo>
                  <a:pt x="1582161" y="54310"/>
                </a:lnTo>
                <a:lnTo>
                  <a:pt x="1587184" y="48482"/>
                </a:lnTo>
                <a:lnTo>
                  <a:pt x="1592472" y="43183"/>
                </a:lnTo>
                <a:lnTo>
                  <a:pt x="1597760" y="38149"/>
                </a:lnTo>
                <a:lnTo>
                  <a:pt x="1603312" y="33116"/>
                </a:lnTo>
                <a:lnTo>
                  <a:pt x="1609128" y="28347"/>
                </a:lnTo>
                <a:lnTo>
                  <a:pt x="1614945" y="24373"/>
                </a:lnTo>
                <a:lnTo>
                  <a:pt x="1620761" y="20399"/>
                </a:lnTo>
                <a:lnTo>
                  <a:pt x="1627107" y="16955"/>
                </a:lnTo>
                <a:lnTo>
                  <a:pt x="1633452" y="14041"/>
                </a:lnTo>
                <a:lnTo>
                  <a:pt x="1639797" y="10862"/>
                </a:lnTo>
                <a:lnTo>
                  <a:pt x="1646407" y="8477"/>
                </a:lnTo>
                <a:lnTo>
                  <a:pt x="1653017" y="6358"/>
                </a:lnTo>
                <a:lnTo>
                  <a:pt x="1659626" y="4504"/>
                </a:lnTo>
                <a:lnTo>
                  <a:pt x="1666236" y="2914"/>
                </a:lnTo>
                <a:lnTo>
                  <a:pt x="1673110" y="1589"/>
                </a:lnTo>
                <a:lnTo>
                  <a:pt x="1679984" y="795"/>
                </a:lnTo>
                <a:lnTo>
                  <a:pt x="1686594" y="265"/>
                </a:lnTo>
                <a:lnTo>
                  <a:pt x="1693732" y="0"/>
                </a:lnTo>
                <a:close/>
                <a:moveTo>
                  <a:pt x="438151" y="0"/>
                </a:moveTo>
                <a:lnTo>
                  <a:pt x="444765" y="265"/>
                </a:lnTo>
                <a:lnTo>
                  <a:pt x="451645" y="795"/>
                </a:lnTo>
                <a:lnTo>
                  <a:pt x="458259" y="1589"/>
                </a:lnTo>
                <a:lnTo>
                  <a:pt x="465138" y="2914"/>
                </a:lnTo>
                <a:lnTo>
                  <a:pt x="472017" y="4504"/>
                </a:lnTo>
                <a:lnTo>
                  <a:pt x="478632" y="6358"/>
                </a:lnTo>
                <a:lnTo>
                  <a:pt x="485247" y="8477"/>
                </a:lnTo>
                <a:lnTo>
                  <a:pt x="491861" y="10862"/>
                </a:lnTo>
                <a:lnTo>
                  <a:pt x="498211" y="14041"/>
                </a:lnTo>
                <a:lnTo>
                  <a:pt x="504561" y="16955"/>
                </a:lnTo>
                <a:lnTo>
                  <a:pt x="510647" y="20399"/>
                </a:lnTo>
                <a:lnTo>
                  <a:pt x="516997" y="24373"/>
                </a:lnTo>
                <a:lnTo>
                  <a:pt x="522818" y="28347"/>
                </a:lnTo>
                <a:lnTo>
                  <a:pt x="528374" y="33116"/>
                </a:lnTo>
                <a:lnTo>
                  <a:pt x="533930" y="38149"/>
                </a:lnTo>
                <a:lnTo>
                  <a:pt x="539486" y="43183"/>
                </a:lnTo>
                <a:lnTo>
                  <a:pt x="544249" y="48482"/>
                </a:lnTo>
                <a:lnTo>
                  <a:pt x="549276" y="54310"/>
                </a:lnTo>
                <a:lnTo>
                  <a:pt x="554038" y="60669"/>
                </a:lnTo>
                <a:lnTo>
                  <a:pt x="558536" y="67027"/>
                </a:lnTo>
                <a:lnTo>
                  <a:pt x="562505" y="73915"/>
                </a:lnTo>
                <a:lnTo>
                  <a:pt x="566474" y="81333"/>
                </a:lnTo>
                <a:lnTo>
                  <a:pt x="569913" y="88751"/>
                </a:lnTo>
                <a:lnTo>
                  <a:pt x="573353" y="96434"/>
                </a:lnTo>
                <a:lnTo>
                  <a:pt x="575999" y="104382"/>
                </a:lnTo>
                <a:lnTo>
                  <a:pt x="578909" y="113125"/>
                </a:lnTo>
                <a:lnTo>
                  <a:pt x="581026" y="121602"/>
                </a:lnTo>
                <a:lnTo>
                  <a:pt x="582878" y="130875"/>
                </a:lnTo>
                <a:lnTo>
                  <a:pt x="584201" y="140147"/>
                </a:lnTo>
                <a:lnTo>
                  <a:pt x="585259" y="149950"/>
                </a:lnTo>
                <a:lnTo>
                  <a:pt x="586053" y="160017"/>
                </a:lnTo>
                <a:lnTo>
                  <a:pt x="586318" y="170349"/>
                </a:lnTo>
                <a:lnTo>
                  <a:pt x="586053" y="177502"/>
                </a:lnTo>
                <a:lnTo>
                  <a:pt x="586318" y="177502"/>
                </a:lnTo>
                <a:lnTo>
                  <a:pt x="589757" y="177767"/>
                </a:lnTo>
                <a:lnTo>
                  <a:pt x="592668" y="178562"/>
                </a:lnTo>
                <a:lnTo>
                  <a:pt x="596107" y="179622"/>
                </a:lnTo>
                <a:lnTo>
                  <a:pt x="599282" y="181211"/>
                </a:lnTo>
                <a:lnTo>
                  <a:pt x="601928" y="183066"/>
                </a:lnTo>
                <a:lnTo>
                  <a:pt x="604838" y="185185"/>
                </a:lnTo>
                <a:lnTo>
                  <a:pt x="607220" y="187834"/>
                </a:lnTo>
                <a:lnTo>
                  <a:pt x="609601" y="190484"/>
                </a:lnTo>
                <a:lnTo>
                  <a:pt x="611982" y="193928"/>
                </a:lnTo>
                <a:lnTo>
                  <a:pt x="613834" y="197372"/>
                </a:lnTo>
                <a:lnTo>
                  <a:pt x="615157" y="201081"/>
                </a:lnTo>
                <a:lnTo>
                  <a:pt x="616745" y="204790"/>
                </a:lnTo>
                <a:lnTo>
                  <a:pt x="617803" y="208764"/>
                </a:lnTo>
                <a:lnTo>
                  <a:pt x="618597" y="213003"/>
                </a:lnTo>
                <a:lnTo>
                  <a:pt x="619126" y="217241"/>
                </a:lnTo>
                <a:lnTo>
                  <a:pt x="619126" y="222010"/>
                </a:lnTo>
                <a:lnTo>
                  <a:pt x="618861" y="226514"/>
                </a:lnTo>
                <a:lnTo>
                  <a:pt x="618068" y="231018"/>
                </a:lnTo>
                <a:lnTo>
                  <a:pt x="616216" y="235257"/>
                </a:lnTo>
                <a:lnTo>
                  <a:pt x="614099" y="239230"/>
                </a:lnTo>
                <a:lnTo>
                  <a:pt x="611453" y="243204"/>
                </a:lnTo>
                <a:lnTo>
                  <a:pt x="608543" y="246648"/>
                </a:lnTo>
                <a:lnTo>
                  <a:pt x="605103" y="250357"/>
                </a:lnTo>
                <a:lnTo>
                  <a:pt x="601399" y="253537"/>
                </a:lnTo>
                <a:lnTo>
                  <a:pt x="597430" y="256186"/>
                </a:lnTo>
                <a:lnTo>
                  <a:pt x="593461" y="258570"/>
                </a:lnTo>
                <a:lnTo>
                  <a:pt x="589493" y="261220"/>
                </a:lnTo>
                <a:lnTo>
                  <a:pt x="584995" y="263074"/>
                </a:lnTo>
                <a:lnTo>
                  <a:pt x="581026" y="264134"/>
                </a:lnTo>
                <a:lnTo>
                  <a:pt x="577057" y="265458"/>
                </a:lnTo>
                <a:lnTo>
                  <a:pt x="573353" y="265988"/>
                </a:lnTo>
                <a:lnTo>
                  <a:pt x="569649" y="266518"/>
                </a:lnTo>
                <a:lnTo>
                  <a:pt x="569384" y="266518"/>
                </a:lnTo>
                <a:lnTo>
                  <a:pt x="564093" y="280559"/>
                </a:lnTo>
                <a:lnTo>
                  <a:pt x="558272" y="294600"/>
                </a:lnTo>
                <a:lnTo>
                  <a:pt x="551657" y="307847"/>
                </a:lnTo>
                <a:lnTo>
                  <a:pt x="545043" y="320828"/>
                </a:lnTo>
                <a:lnTo>
                  <a:pt x="537634" y="333015"/>
                </a:lnTo>
                <a:lnTo>
                  <a:pt x="529961" y="344407"/>
                </a:lnTo>
                <a:lnTo>
                  <a:pt x="525993" y="349971"/>
                </a:lnTo>
                <a:lnTo>
                  <a:pt x="521759" y="355269"/>
                </a:lnTo>
                <a:lnTo>
                  <a:pt x="517526" y="360303"/>
                </a:lnTo>
                <a:lnTo>
                  <a:pt x="513293" y="365071"/>
                </a:lnTo>
                <a:lnTo>
                  <a:pt x="508795" y="369840"/>
                </a:lnTo>
                <a:lnTo>
                  <a:pt x="504561" y="374344"/>
                </a:lnTo>
                <a:lnTo>
                  <a:pt x="500063" y="378318"/>
                </a:lnTo>
                <a:lnTo>
                  <a:pt x="495301" y="382557"/>
                </a:lnTo>
                <a:lnTo>
                  <a:pt x="490803" y="386266"/>
                </a:lnTo>
                <a:lnTo>
                  <a:pt x="486040" y="389445"/>
                </a:lnTo>
                <a:lnTo>
                  <a:pt x="481542" y="392624"/>
                </a:lnTo>
                <a:lnTo>
                  <a:pt x="476515" y="395273"/>
                </a:lnTo>
                <a:lnTo>
                  <a:pt x="472017" y="397923"/>
                </a:lnTo>
                <a:lnTo>
                  <a:pt x="466990" y="400042"/>
                </a:lnTo>
                <a:lnTo>
                  <a:pt x="462492" y="401896"/>
                </a:lnTo>
                <a:lnTo>
                  <a:pt x="457465" y="403486"/>
                </a:lnTo>
                <a:lnTo>
                  <a:pt x="452438" y="404546"/>
                </a:lnTo>
                <a:lnTo>
                  <a:pt x="447676" y="405605"/>
                </a:lnTo>
                <a:lnTo>
                  <a:pt x="442913" y="406135"/>
                </a:lnTo>
                <a:lnTo>
                  <a:pt x="438151" y="406400"/>
                </a:lnTo>
                <a:lnTo>
                  <a:pt x="433124" y="406135"/>
                </a:lnTo>
                <a:lnTo>
                  <a:pt x="428097" y="405605"/>
                </a:lnTo>
                <a:lnTo>
                  <a:pt x="423334" y="404546"/>
                </a:lnTo>
                <a:lnTo>
                  <a:pt x="418572" y="403486"/>
                </a:lnTo>
                <a:lnTo>
                  <a:pt x="413809" y="401896"/>
                </a:lnTo>
                <a:lnTo>
                  <a:pt x="408782" y="400042"/>
                </a:lnTo>
                <a:lnTo>
                  <a:pt x="404019" y="397923"/>
                </a:lnTo>
                <a:lnTo>
                  <a:pt x="399257" y="395273"/>
                </a:lnTo>
                <a:lnTo>
                  <a:pt x="394494" y="392359"/>
                </a:lnTo>
                <a:lnTo>
                  <a:pt x="389997" y="389180"/>
                </a:lnTo>
                <a:lnTo>
                  <a:pt x="384969" y="385736"/>
                </a:lnTo>
                <a:lnTo>
                  <a:pt x="380471" y="382027"/>
                </a:lnTo>
                <a:lnTo>
                  <a:pt x="375974" y="378318"/>
                </a:lnTo>
                <a:lnTo>
                  <a:pt x="371476" y="374079"/>
                </a:lnTo>
                <a:lnTo>
                  <a:pt x="367242" y="369840"/>
                </a:lnTo>
                <a:lnTo>
                  <a:pt x="362744" y="365071"/>
                </a:lnTo>
                <a:lnTo>
                  <a:pt x="358511" y="360303"/>
                </a:lnTo>
                <a:lnTo>
                  <a:pt x="354278" y="355004"/>
                </a:lnTo>
                <a:lnTo>
                  <a:pt x="350309" y="349706"/>
                </a:lnTo>
                <a:lnTo>
                  <a:pt x="346076" y="344142"/>
                </a:lnTo>
                <a:lnTo>
                  <a:pt x="338138" y="332750"/>
                </a:lnTo>
                <a:lnTo>
                  <a:pt x="330730" y="320299"/>
                </a:lnTo>
                <a:lnTo>
                  <a:pt x="324115" y="307317"/>
                </a:lnTo>
                <a:lnTo>
                  <a:pt x="317765" y="294071"/>
                </a:lnTo>
                <a:lnTo>
                  <a:pt x="311944" y="280294"/>
                </a:lnTo>
                <a:lnTo>
                  <a:pt x="306653" y="265723"/>
                </a:lnTo>
                <a:lnTo>
                  <a:pt x="302948" y="265193"/>
                </a:lnTo>
                <a:lnTo>
                  <a:pt x="299244" y="263869"/>
                </a:lnTo>
                <a:lnTo>
                  <a:pt x="295540" y="262809"/>
                </a:lnTo>
                <a:lnTo>
                  <a:pt x="291836" y="260955"/>
                </a:lnTo>
                <a:lnTo>
                  <a:pt x="288132" y="259100"/>
                </a:lnTo>
                <a:lnTo>
                  <a:pt x="284428" y="256451"/>
                </a:lnTo>
                <a:lnTo>
                  <a:pt x="280723" y="254066"/>
                </a:lnTo>
                <a:lnTo>
                  <a:pt x="277548" y="251152"/>
                </a:lnTo>
                <a:lnTo>
                  <a:pt x="274109" y="248238"/>
                </a:lnTo>
                <a:lnTo>
                  <a:pt x="271198" y="245059"/>
                </a:lnTo>
                <a:lnTo>
                  <a:pt x="268553" y="241350"/>
                </a:lnTo>
                <a:lnTo>
                  <a:pt x="266436" y="237906"/>
                </a:lnTo>
                <a:lnTo>
                  <a:pt x="264584" y="233932"/>
                </a:lnTo>
                <a:lnTo>
                  <a:pt x="263261" y="230223"/>
                </a:lnTo>
                <a:lnTo>
                  <a:pt x="262467" y="225984"/>
                </a:lnTo>
                <a:lnTo>
                  <a:pt x="261938" y="222010"/>
                </a:lnTo>
                <a:lnTo>
                  <a:pt x="261938" y="218036"/>
                </a:lnTo>
                <a:lnTo>
                  <a:pt x="262732" y="214062"/>
                </a:lnTo>
                <a:lnTo>
                  <a:pt x="263261" y="209823"/>
                </a:lnTo>
                <a:lnTo>
                  <a:pt x="264319" y="206114"/>
                </a:lnTo>
                <a:lnTo>
                  <a:pt x="265378" y="202405"/>
                </a:lnTo>
                <a:lnTo>
                  <a:pt x="266701" y="199226"/>
                </a:lnTo>
                <a:lnTo>
                  <a:pt x="268553" y="196047"/>
                </a:lnTo>
                <a:lnTo>
                  <a:pt x="270140" y="192868"/>
                </a:lnTo>
                <a:lnTo>
                  <a:pt x="272257" y="190219"/>
                </a:lnTo>
                <a:lnTo>
                  <a:pt x="274373" y="187834"/>
                </a:lnTo>
                <a:lnTo>
                  <a:pt x="276490" y="185185"/>
                </a:lnTo>
                <a:lnTo>
                  <a:pt x="278871" y="183331"/>
                </a:lnTo>
                <a:lnTo>
                  <a:pt x="281782" y="181476"/>
                </a:lnTo>
                <a:lnTo>
                  <a:pt x="284428" y="179887"/>
                </a:lnTo>
                <a:lnTo>
                  <a:pt x="287338" y="179092"/>
                </a:lnTo>
                <a:lnTo>
                  <a:pt x="290513" y="178032"/>
                </a:lnTo>
                <a:lnTo>
                  <a:pt x="289984" y="170349"/>
                </a:lnTo>
                <a:lnTo>
                  <a:pt x="289984" y="160017"/>
                </a:lnTo>
                <a:lnTo>
                  <a:pt x="291042" y="149950"/>
                </a:lnTo>
                <a:lnTo>
                  <a:pt x="291836" y="140147"/>
                </a:lnTo>
                <a:lnTo>
                  <a:pt x="293423" y="130875"/>
                </a:lnTo>
                <a:lnTo>
                  <a:pt x="295276" y="121602"/>
                </a:lnTo>
                <a:lnTo>
                  <a:pt x="297392" y="113125"/>
                </a:lnTo>
                <a:lnTo>
                  <a:pt x="300038" y="104382"/>
                </a:lnTo>
                <a:lnTo>
                  <a:pt x="302948" y="96434"/>
                </a:lnTo>
                <a:lnTo>
                  <a:pt x="306123" y="88751"/>
                </a:lnTo>
                <a:lnTo>
                  <a:pt x="309828" y="81333"/>
                </a:lnTo>
                <a:lnTo>
                  <a:pt x="313532" y="73915"/>
                </a:lnTo>
                <a:lnTo>
                  <a:pt x="317765" y="67027"/>
                </a:lnTo>
                <a:lnTo>
                  <a:pt x="322263" y="60669"/>
                </a:lnTo>
                <a:lnTo>
                  <a:pt x="326761" y="54310"/>
                </a:lnTo>
                <a:lnTo>
                  <a:pt x="331788" y="48482"/>
                </a:lnTo>
                <a:lnTo>
                  <a:pt x="336551" y="43183"/>
                </a:lnTo>
                <a:lnTo>
                  <a:pt x="342107" y="38149"/>
                </a:lnTo>
                <a:lnTo>
                  <a:pt x="347663" y="33116"/>
                </a:lnTo>
                <a:lnTo>
                  <a:pt x="353219" y="28347"/>
                </a:lnTo>
                <a:lnTo>
                  <a:pt x="359040" y="24373"/>
                </a:lnTo>
                <a:lnTo>
                  <a:pt x="365390" y="20399"/>
                </a:lnTo>
                <a:lnTo>
                  <a:pt x="371476" y="16955"/>
                </a:lnTo>
                <a:lnTo>
                  <a:pt x="377826" y="14041"/>
                </a:lnTo>
                <a:lnTo>
                  <a:pt x="384176" y="10862"/>
                </a:lnTo>
                <a:lnTo>
                  <a:pt x="390790" y="8477"/>
                </a:lnTo>
                <a:lnTo>
                  <a:pt x="397405" y="6358"/>
                </a:lnTo>
                <a:lnTo>
                  <a:pt x="404019" y="4504"/>
                </a:lnTo>
                <a:lnTo>
                  <a:pt x="410899" y="2914"/>
                </a:lnTo>
                <a:lnTo>
                  <a:pt x="417778" y="1589"/>
                </a:lnTo>
                <a:lnTo>
                  <a:pt x="424392" y="795"/>
                </a:lnTo>
                <a:lnTo>
                  <a:pt x="431272" y="265"/>
                </a:lnTo>
                <a:lnTo>
                  <a:pt x="4381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6" name="KSO_Shape">
            <a:extLst>
              <a:ext uri="{FF2B5EF4-FFF2-40B4-BE49-F238E27FC236}">
                <a16:creationId xmlns:a16="http://schemas.microsoft.com/office/drawing/2014/main" id="{62D9777E-0830-4A91-996B-E65A33208F8C}"/>
              </a:ext>
            </a:extLst>
          </p:cNvPr>
          <p:cNvSpPr>
            <a:spLocks/>
          </p:cNvSpPr>
          <p:nvPr/>
        </p:nvSpPr>
        <p:spPr bwMode="auto">
          <a:xfrm>
            <a:off x="9199236" y="4479763"/>
            <a:ext cx="480755" cy="342137"/>
          </a:xfrm>
          <a:custGeom>
            <a:avLst/>
            <a:gdLst>
              <a:gd name="T0" fmla="*/ 1091648 w 2509838"/>
              <a:gd name="T1" fmla="*/ 1608111 h 1787526"/>
              <a:gd name="T2" fmla="*/ 1364673 w 2509838"/>
              <a:gd name="T3" fmla="*/ 1644625 h 1787526"/>
              <a:gd name="T4" fmla="*/ 1419551 w 2509838"/>
              <a:gd name="T5" fmla="*/ 1603152 h 1787526"/>
              <a:gd name="T6" fmla="*/ 2438407 w 2509838"/>
              <a:gd name="T7" fmla="*/ 1567539 h 1787526"/>
              <a:gd name="T8" fmla="*/ 2487842 w 2509838"/>
              <a:gd name="T9" fmla="*/ 1592108 h 1787526"/>
              <a:gd name="T10" fmla="*/ 2509611 w 2509838"/>
              <a:gd name="T11" fmla="*/ 1640568 h 1787526"/>
              <a:gd name="T12" fmla="*/ 2495552 w 2509838"/>
              <a:gd name="T13" fmla="*/ 1753040 h 1787526"/>
              <a:gd name="T14" fmla="*/ 2450426 w 2509838"/>
              <a:gd name="T15" fmla="*/ 1783920 h 1787526"/>
              <a:gd name="T16" fmla="*/ 55558 w 2509838"/>
              <a:gd name="T17" fmla="*/ 1782793 h 1787526"/>
              <a:gd name="T18" fmla="*/ 12472 w 2509838"/>
              <a:gd name="T19" fmla="*/ 1750110 h 1787526"/>
              <a:gd name="T20" fmla="*/ 680 w 2509838"/>
              <a:gd name="T21" fmla="*/ 1636736 h 1787526"/>
              <a:gd name="T22" fmla="*/ 24717 w 2509838"/>
              <a:gd name="T23" fmla="*/ 1589628 h 1787526"/>
              <a:gd name="T24" fmla="*/ 75740 w 2509838"/>
              <a:gd name="T25" fmla="*/ 1567089 h 1787526"/>
              <a:gd name="T26" fmla="*/ 933501 w 2509838"/>
              <a:gd name="T27" fmla="*/ 749091 h 1787526"/>
              <a:gd name="T28" fmla="*/ 932155 w 2509838"/>
              <a:gd name="T29" fmla="*/ 1160902 h 1787526"/>
              <a:gd name="T30" fmla="*/ 829865 w 2509838"/>
              <a:gd name="T31" fmla="*/ 1167944 h 1787526"/>
              <a:gd name="T32" fmla="*/ 814387 w 2509838"/>
              <a:gd name="T33" fmla="*/ 760448 h 1787526"/>
              <a:gd name="T34" fmla="*/ 837043 w 2509838"/>
              <a:gd name="T35" fmla="*/ 738188 h 1787526"/>
              <a:gd name="T36" fmla="*/ 1416304 w 2509838"/>
              <a:gd name="T37" fmla="*/ 686474 h 1787526"/>
              <a:gd name="T38" fmla="*/ 1412034 w 2509838"/>
              <a:gd name="T39" fmla="*/ 1161601 h 1787526"/>
              <a:gd name="T40" fmla="*/ 1308659 w 2509838"/>
              <a:gd name="T41" fmla="*/ 1166588 h 1787526"/>
              <a:gd name="T42" fmla="*/ 1296074 w 2509838"/>
              <a:gd name="T43" fmla="*/ 694181 h 1787526"/>
              <a:gd name="T44" fmla="*/ 988416 w 2509838"/>
              <a:gd name="T45" fmla="*/ 671513 h 1787526"/>
              <a:gd name="T46" fmla="*/ 1088565 w 2509838"/>
              <a:gd name="T47" fmla="*/ 688968 h 1787526"/>
              <a:gd name="T48" fmla="*/ 1081281 w 2509838"/>
              <a:gd name="T49" fmla="*/ 1163414 h 1787526"/>
              <a:gd name="T50" fmla="*/ 976581 w 2509838"/>
              <a:gd name="T51" fmla="*/ 1165228 h 1787526"/>
              <a:gd name="T52" fmla="*/ 966338 w 2509838"/>
              <a:gd name="T53" fmla="*/ 691461 h 1787526"/>
              <a:gd name="T54" fmla="*/ 1546133 w 2509838"/>
              <a:gd name="T55" fmla="*/ 590550 h 1787526"/>
              <a:gd name="T56" fmla="*/ 1571170 w 2509838"/>
              <a:gd name="T57" fmla="*/ 617105 h 1787526"/>
              <a:gd name="T58" fmla="*/ 1558196 w 2509838"/>
              <a:gd name="T59" fmla="*/ 1165903 h 1787526"/>
              <a:gd name="T60" fmla="*/ 1453496 w 2509838"/>
              <a:gd name="T61" fmla="*/ 1160229 h 1787526"/>
              <a:gd name="T62" fmla="*/ 1449399 w 2509838"/>
              <a:gd name="T63" fmla="*/ 608026 h 1787526"/>
              <a:gd name="T64" fmla="*/ 1229322 w 2509838"/>
              <a:gd name="T65" fmla="*/ 590777 h 1787526"/>
              <a:gd name="T66" fmla="*/ 1252538 w 2509838"/>
              <a:gd name="T67" fmla="*/ 620282 h 1787526"/>
              <a:gd name="T68" fmla="*/ 1236833 w 2509838"/>
              <a:gd name="T69" fmla="*/ 1167492 h 1787526"/>
              <a:gd name="T70" fmla="*/ 1132815 w 2509838"/>
              <a:gd name="T71" fmla="*/ 1157959 h 1787526"/>
              <a:gd name="T72" fmla="*/ 1131450 w 2509838"/>
              <a:gd name="T73" fmla="*/ 605303 h 1787526"/>
              <a:gd name="T74" fmla="*/ 1713065 w 2509838"/>
              <a:gd name="T75" fmla="*/ 508680 h 1787526"/>
              <a:gd name="T76" fmla="*/ 1733550 w 2509838"/>
              <a:gd name="T77" fmla="*/ 545860 h 1787526"/>
              <a:gd name="T78" fmla="*/ 1715797 w 2509838"/>
              <a:gd name="T79" fmla="*/ 1168174 h 1787526"/>
              <a:gd name="T80" fmla="*/ 1612689 w 2509838"/>
              <a:gd name="T81" fmla="*/ 1153438 h 1787526"/>
              <a:gd name="T82" fmla="*/ 1614055 w 2509838"/>
              <a:gd name="T83" fmla="*/ 521829 h 1787526"/>
              <a:gd name="T84" fmla="*/ 1733550 w 2509838"/>
              <a:gd name="T85" fmla="*/ 464215 h 1787526"/>
              <a:gd name="T86" fmla="*/ 1501548 w 2509838"/>
              <a:gd name="T87" fmla="*/ 379141 h 1787526"/>
              <a:gd name="T88" fmla="*/ 188232 w 2509838"/>
              <a:gd name="T89" fmla="*/ 103187 h 1787526"/>
              <a:gd name="T90" fmla="*/ 158976 w 2509838"/>
              <a:gd name="T91" fmla="*/ 139700 h 1787526"/>
              <a:gd name="T92" fmla="*/ 160110 w 2509838"/>
              <a:gd name="T93" fmla="*/ 1353684 h 1787526"/>
              <a:gd name="T94" fmla="*/ 191407 w 2509838"/>
              <a:gd name="T95" fmla="*/ 1389063 h 1787526"/>
              <a:gd name="T96" fmla="*/ 2288041 w 2509838"/>
              <a:gd name="T97" fmla="*/ 1398588 h 1787526"/>
              <a:gd name="T98" fmla="*/ 2332945 w 2509838"/>
              <a:gd name="T99" fmla="*/ 1378857 h 1787526"/>
              <a:gd name="T100" fmla="*/ 2354036 w 2509838"/>
              <a:gd name="T101" fmla="*/ 1337129 h 1787526"/>
              <a:gd name="T102" fmla="*/ 2343830 w 2509838"/>
              <a:gd name="T103" fmla="*/ 124505 h 1787526"/>
              <a:gd name="T104" fmla="*/ 2305957 w 2509838"/>
              <a:gd name="T105" fmla="*/ 95704 h 1787526"/>
              <a:gd name="T106" fmla="*/ 2436813 w 2509838"/>
              <a:gd name="T107" fmla="*/ 680 h 1787526"/>
              <a:gd name="T108" fmla="*/ 2486479 w 2509838"/>
              <a:gd name="T109" fmla="*/ 25400 h 1787526"/>
              <a:gd name="T110" fmla="*/ 2508250 w 2509838"/>
              <a:gd name="T111" fmla="*/ 74159 h 1787526"/>
              <a:gd name="T112" fmla="*/ 2493963 w 2509838"/>
              <a:gd name="T113" fmla="*/ 1455965 h 1787526"/>
              <a:gd name="T114" fmla="*/ 2449286 w 2509838"/>
              <a:gd name="T115" fmla="*/ 1487034 h 1787526"/>
              <a:gd name="T116" fmla="*/ 57150 w 2509838"/>
              <a:gd name="T117" fmla="*/ 1485674 h 1787526"/>
              <a:gd name="T118" fmla="*/ 13833 w 2509838"/>
              <a:gd name="T119" fmla="*/ 1452790 h 1787526"/>
              <a:gd name="T120" fmla="*/ 2041 w 2509838"/>
              <a:gd name="T121" fmla="*/ 70304 h 1787526"/>
              <a:gd name="T122" fmla="*/ 26307 w 2509838"/>
              <a:gd name="T123" fmla="*/ 22905 h 1787526"/>
              <a:gd name="T124" fmla="*/ 77333 w 2509838"/>
              <a:gd name="T125" fmla="*/ 227 h 1787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09838" h="1787526">
                <a:moveTo>
                  <a:pt x="80048" y="1566863"/>
                </a:moveTo>
                <a:lnTo>
                  <a:pt x="84357" y="1566863"/>
                </a:lnTo>
                <a:lnTo>
                  <a:pt x="1096637" y="1566863"/>
                </a:lnTo>
                <a:lnTo>
                  <a:pt x="1094823" y="1569568"/>
                </a:lnTo>
                <a:lnTo>
                  <a:pt x="1093235" y="1572498"/>
                </a:lnTo>
                <a:lnTo>
                  <a:pt x="1092102" y="1575879"/>
                </a:lnTo>
                <a:lnTo>
                  <a:pt x="1090968" y="1579035"/>
                </a:lnTo>
                <a:lnTo>
                  <a:pt x="1090287" y="1582415"/>
                </a:lnTo>
                <a:lnTo>
                  <a:pt x="1089607" y="1585571"/>
                </a:lnTo>
                <a:lnTo>
                  <a:pt x="1089380" y="1589177"/>
                </a:lnTo>
                <a:lnTo>
                  <a:pt x="1089154" y="1592558"/>
                </a:lnTo>
                <a:lnTo>
                  <a:pt x="1089380" y="1597968"/>
                </a:lnTo>
                <a:lnTo>
                  <a:pt x="1090287" y="1603152"/>
                </a:lnTo>
                <a:lnTo>
                  <a:pt x="1091648" y="1608111"/>
                </a:lnTo>
                <a:lnTo>
                  <a:pt x="1093689" y="1612844"/>
                </a:lnTo>
                <a:lnTo>
                  <a:pt x="1095957" y="1617352"/>
                </a:lnTo>
                <a:lnTo>
                  <a:pt x="1098678" y="1621634"/>
                </a:lnTo>
                <a:lnTo>
                  <a:pt x="1101853" y="1625692"/>
                </a:lnTo>
                <a:lnTo>
                  <a:pt x="1105481" y="1629523"/>
                </a:lnTo>
                <a:lnTo>
                  <a:pt x="1109563" y="1632679"/>
                </a:lnTo>
                <a:lnTo>
                  <a:pt x="1113871" y="1635834"/>
                </a:lnTo>
                <a:lnTo>
                  <a:pt x="1118633" y="1638314"/>
                </a:lnTo>
                <a:lnTo>
                  <a:pt x="1123395" y="1640568"/>
                </a:lnTo>
                <a:lnTo>
                  <a:pt x="1128611" y="1642371"/>
                </a:lnTo>
                <a:lnTo>
                  <a:pt x="1134053" y="1643498"/>
                </a:lnTo>
                <a:lnTo>
                  <a:pt x="1139496" y="1644174"/>
                </a:lnTo>
                <a:lnTo>
                  <a:pt x="1145391" y="1644625"/>
                </a:lnTo>
                <a:lnTo>
                  <a:pt x="1364673" y="1644625"/>
                </a:lnTo>
                <a:lnTo>
                  <a:pt x="1370343" y="1644174"/>
                </a:lnTo>
                <a:lnTo>
                  <a:pt x="1376012" y="1643498"/>
                </a:lnTo>
                <a:lnTo>
                  <a:pt x="1381227" y="1642371"/>
                </a:lnTo>
                <a:lnTo>
                  <a:pt x="1386443" y="1640568"/>
                </a:lnTo>
                <a:lnTo>
                  <a:pt x="1391432" y="1638314"/>
                </a:lnTo>
                <a:lnTo>
                  <a:pt x="1396194" y="1635834"/>
                </a:lnTo>
                <a:lnTo>
                  <a:pt x="1400502" y="1632679"/>
                </a:lnTo>
                <a:lnTo>
                  <a:pt x="1404357" y="1629523"/>
                </a:lnTo>
                <a:lnTo>
                  <a:pt x="1407986" y="1625692"/>
                </a:lnTo>
                <a:lnTo>
                  <a:pt x="1411160" y="1621634"/>
                </a:lnTo>
                <a:lnTo>
                  <a:pt x="1414108" y="1617352"/>
                </a:lnTo>
                <a:lnTo>
                  <a:pt x="1416376" y="1612844"/>
                </a:lnTo>
                <a:lnTo>
                  <a:pt x="1418417" y="1608111"/>
                </a:lnTo>
                <a:lnTo>
                  <a:pt x="1419551" y="1603152"/>
                </a:lnTo>
                <a:lnTo>
                  <a:pt x="1420684" y="1597968"/>
                </a:lnTo>
                <a:lnTo>
                  <a:pt x="1420911" y="1592558"/>
                </a:lnTo>
                <a:lnTo>
                  <a:pt x="1420684" y="1589177"/>
                </a:lnTo>
                <a:lnTo>
                  <a:pt x="1420231" y="1585571"/>
                </a:lnTo>
                <a:lnTo>
                  <a:pt x="1419551" y="1582415"/>
                </a:lnTo>
                <a:lnTo>
                  <a:pt x="1418870" y="1579035"/>
                </a:lnTo>
                <a:lnTo>
                  <a:pt x="1417737" y="1575879"/>
                </a:lnTo>
                <a:lnTo>
                  <a:pt x="1416603" y="1572498"/>
                </a:lnTo>
                <a:lnTo>
                  <a:pt x="1415015" y="1569568"/>
                </a:lnTo>
                <a:lnTo>
                  <a:pt x="1413201" y="1566863"/>
                </a:lnTo>
                <a:lnTo>
                  <a:pt x="2425481" y="1566863"/>
                </a:lnTo>
                <a:lnTo>
                  <a:pt x="2429790" y="1566863"/>
                </a:lnTo>
                <a:lnTo>
                  <a:pt x="2434099" y="1567089"/>
                </a:lnTo>
                <a:lnTo>
                  <a:pt x="2438407" y="1567539"/>
                </a:lnTo>
                <a:lnTo>
                  <a:pt x="2442489" y="1568216"/>
                </a:lnTo>
                <a:lnTo>
                  <a:pt x="2446571" y="1569117"/>
                </a:lnTo>
                <a:lnTo>
                  <a:pt x="2450426" y="1570244"/>
                </a:lnTo>
                <a:lnTo>
                  <a:pt x="2454507" y="1571596"/>
                </a:lnTo>
                <a:lnTo>
                  <a:pt x="2458362" y="1572723"/>
                </a:lnTo>
                <a:lnTo>
                  <a:pt x="2462217" y="1574301"/>
                </a:lnTo>
                <a:lnTo>
                  <a:pt x="2465619" y="1576104"/>
                </a:lnTo>
                <a:lnTo>
                  <a:pt x="2469247" y="1578133"/>
                </a:lnTo>
                <a:lnTo>
                  <a:pt x="2472422" y="1580162"/>
                </a:lnTo>
                <a:lnTo>
                  <a:pt x="2476050" y="1581965"/>
                </a:lnTo>
                <a:lnTo>
                  <a:pt x="2478998" y="1584669"/>
                </a:lnTo>
                <a:lnTo>
                  <a:pt x="2482173" y="1586923"/>
                </a:lnTo>
                <a:lnTo>
                  <a:pt x="2485121" y="1589628"/>
                </a:lnTo>
                <a:lnTo>
                  <a:pt x="2487842" y="1592108"/>
                </a:lnTo>
                <a:lnTo>
                  <a:pt x="2490336" y="1595038"/>
                </a:lnTo>
                <a:lnTo>
                  <a:pt x="2492831" y="1597968"/>
                </a:lnTo>
                <a:lnTo>
                  <a:pt x="2495552" y="1601123"/>
                </a:lnTo>
                <a:lnTo>
                  <a:pt x="2497366" y="1604054"/>
                </a:lnTo>
                <a:lnTo>
                  <a:pt x="2499407" y="1607434"/>
                </a:lnTo>
                <a:lnTo>
                  <a:pt x="2501448" y="1610815"/>
                </a:lnTo>
                <a:lnTo>
                  <a:pt x="2503035" y="1614196"/>
                </a:lnTo>
                <a:lnTo>
                  <a:pt x="2504623" y="1618028"/>
                </a:lnTo>
                <a:lnTo>
                  <a:pt x="2505983" y="1621409"/>
                </a:lnTo>
                <a:lnTo>
                  <a:pt x="2507117" y="1625241"/>
                </a:lnTo>
                <a:lnTo>
                  <a:pt x="2508024" y="1629073"/>
                </a:lnTo>
                <a:lnTo>
                  <a:pt x="2508704" y="1632679"/>
                </a:lnTo>
                <a:lnTo>
                  <a:pt x="2509385" y="1636736"/>
                </a:lnTo>
                <a:lnTo>
                  <a:pt x="2509611" y="1640568"/>
                </a:lnTo>
                <a:lnTo>
                  <a:pt x="2509838" y="1644625"/>
                </a:lnTo>
                <a:lnTo>
                  <a:pt x="2509838" y="1709764"/>
                </a:lnTo>
                <a:lnTo>
                  <a:pt x="2509611" y="1713822"/>
                </a:lnTo>
                <a:lnTo>
                  <a:pt x="2509385" y="1717428"/>
                </a:lnTo>
                <a:lnTo>
                  <a:pt x="2508704" y="1721485"/>
                </a:lnTo>
                <a:lnTo>
                  <a:pt x="2508024" y="1725317"/>
                </a:lnTo>
                <a:lnTo>
                  <a:pt x="2507117" y="1729148"/>
                </a:lnTo>
                <a:lnTo>
                  <a:pt x="2505983" y="1732755"/>
                </a:lnTo>
                <a:lnTo>
                  <a:pt x="2504623" y="1736361"/>
                </a:lnTo>
                <a:lnTo>
                  <a:pt x="2503035" y="1740193"/>
                </a:lnTo>
                <a:lnTo>
                  <a:pt x="2501448" y="1743348"/>
                </a:lnTo>
                <a:lnTo>
                  <a:pt x="2499407" y="1746955"/>
                </a:lnTo>
                <a:lnTo>
                  <a:pt x="2497366" y="1750110"/>
                </a:lnTo>
                <a:lnTo>
                  <a:pt x="2495552" y="1753040"/>
                </a:lnTo>
                <a:lnTo>
                  <a:pt x="2492831" y="1756421"/>
                </a:lnTo>
                <a:lnTo>
                  <a:pt x="2490336" y="1759126"/>
                </a:lnTo>
                <a:lnTo>
                  <a:pt x="2487842" y="1762282"/>
                </a:lnTo>
                <a:lnTo>
                  <a:pt x="2485121" y="1764761"/>
                </a:lnTo>
                <a:lnTo>
                  <a:pt x="2482173" y="1767466"/>
                </a:lnTo>
                <a:lnTo>
                  <a:pt x="2478998" y="1769720"/>
                </a:lnTo>
                <a:lnTo>
                  <a:pt x="2476050" y="1772199"/>
                </a:lnTo>
                <a:lnTo>
                  <a:pt x="2472422" y="1774228"/>
                </a:lnTo>
                <a:lnTo>
                  <a:pt x="2469247" y="1776256"/>
                </a:lnTo>
                <a:lnTo>
                  <a:pt x="2465619" y="1778285"/>
                </a:lnTo>
                <a:lnTo>
                  <a:pt x="2462217" y="1780088"/>
                </a:lnTo>
                <a:lnTo>
                  <a:pt x="2458362" y="1781440"/>
                </a:lnTo>
                <a:lnTo>
                  <a:pt x="2454507" y="1782793"/>
                </a:lnTo>
                <a:lnTo>
                  <a:pt x="2450426" y="1783920"/>
                </a:lnTo>
                <a:lnTo>
                  <a:pt x="2446571" y="1785272"/>
                </a:lnTo>
                <a:lnTo>
                  <a:pt x="2442489" y="1785948"/>
                </a:lnTo>
                <a:lnTo>
                  <a:pt x="2438407" y="1786850"/>
                </a:lnTo>
                <a:lnTo>
                  <a:pt x="2434099" y="1787301"/>
                </a:lnTo>
                <a:lnTo>
                  <a:pt x="2429790" y="1787526"/>
                </a:lnTo>
                <a:lnTo>
                  <a:pt x="2425481" y="1787526"/>
                </a:lnTo>
                <a:lnTo>
                  <a:pt x="84357" y="1787526"/>
                </a:lnTo>
                <a:lnTo>
                  <a:pt x="80048" y="1787526"/>
                </a:lnTo>
                <a:lnTo>
                  <a:pt x="75740" y="1787301"/>
                </a:lnTo>
                <a:lnTo>
                  <a:pt x="71431" y="1786850"/>
                </a:lnTo>
                <a:lnTo>
                  <a:pt x="67349" y="1785948"/>
                </a:lnTo>
                <a:lnTo>
                  <a:pt x="63494" y="1785272"/>
                </a:lnTo>
                <a:lnTo>
                  <a:pt x="59413" y="1783920"/>
                </a:lnTo>
                <a:lnTo>
                  <a:pt x="55558" y="1782793"/>
                </a:lnTo>
                <a:lnTo>
                  <a:pt x="51476" y="1781440"/>
                </a:lnTo>
                <a:lnTo>
                  <a:pt x="48074" y="1780088"/>
                </a:lnTo>
                <a:lnTo>
                  <a:pt x="44219" y="1778285"/>
                </a:lnTo>
                <a:lnTo>
                  <a:pt x="40591" y="1776256"/>
                </a:lnTo>
                <a:lnTo>
                  <a:pt x="37416" y="1774228"/>
                </a:lnTo>
                <a:lnTo>
                  <a:pt x="33788" y="1772199"/>
                </a:lnTo>
                <a:lnTo>
                  <a:pt x="30840" y="1769720"/>
                </a:lnTo>
                <a:lnTo>
                  <a:pt x="27892" y="1767466"/>
                </a:lnTo>
                <a:lnTo>
                  <a:pt x="24717" y="1764761"/>
                </a:lnTo>
                <a:lnTo>
                  <a:pt x="21996" y="1762282"/>
                </a:lnTo>
                <a:lnTo>
                  <a:pt x="19502" y="1759126"/>
                </a:lnTo>
                <a:lnTo>
                  <a:pt x="17007" y="1756421"/>
                </a:lnTo>
                <a:lnTo>
                  <a:pt x="14513" y="1753040"/>
                </a:lnTo>
                <a:lnTo>
                  <a:pt x="12472" y="1750110"/>
                </a:lnTo>
                <a:lnTo>
                  <a:pt x="10431" y="1746955"/>
                </a:lnTo>
                <a:lnTo>
                  <a:pt x="8390" y="1743348"/>
                </a:lnTo>
                <a:lnTo>
                  <a:pt x="6803" y="1740193"/>
                </a:lnTo>
                <a:lnTo>
                  <a:pt x="5442" y="1736361"/>
                </a:lnTo>
                <a:lnTo>
                  <a:pt x="3855" y="1732755"/>
                </a:lnTo>
                <a:lnTo>
                  <a:pt x="2948" y="1729148"/>
                </a:lnTo>
                <a:lnTo>
                  <a:pt x="1814" y="1725317"/>
                </a:lnTo>
                <a:lnTo>
                  <a:pt x="1134" y="1721485"/>
                </a:lnTo>
                <a:lnTo>
                  <a:pt x="680" y="1717428"/>
                </a:lnTo>
                <a:lnTo>
                  <a:pt x="227" y="1713822"/>
                </a:lnTo>
                <a:lnTo>
                  <a:pt x="0" y="1709764"/>
                </a:lnTo>
                <a:lnTo>
                  <a:pt x="0" y="1644625"/>
                </a:lnTo>
                <a:lnTo>
                  <a:pt x="227" y="1640568"/>
                </a:lnTo>
                <a:lnTo>
                  <a:pt x="680" y="1636736"/>
                </a:lnTo>
                <a:lnTo>
                  <a:pt x="1134" y="1632679"/>
                </a:lnTo>
                <a:lnTo>
                  <a:pt x="1814" y="1629073"/>
                </a:lnTo>
                <a:lnTo>
                  <a:pt x="2948" y="1625241"/>
                </a:lnTo>
                <a:lnTo>
                  <a:pt x="3855" y="1621409"/>
                </a:lnTo>
                <a:lnTo>
                  <a:pt x="5442" y="1618028"/>
                </a:lnTo>
                <a:lnTo>
                  <a:pt x="6803" y="1614196"/>
                </a:lnTo>
                <a:lnTo>
                  <a:pt x="8390" y="1610815"/>
                </a:lnTo>
                <a:lnTo>
                  <a:pt x="10431" y="1607434"/>
                </a:lnTo>
                <a:lnTo>
                  <a:pt x="12472" y="1604054"/>
                </a:lnTo>
                <a:lnTo>
                  <a:pt x="14513" y="1601123"/>
                </a:lnTo>
                <a:lnTo>
                  <a:pt x="17007" y="1597968"/>
                </a:lnTo>
                <a:lnTo>
                  <a:pt x="19502" y="1595038"/>
                </a:lnTo>
                <a:lnTo>
                  <a:pt x="21996" y="1592108"/>
                </a:lnTo>
                <a:lnTo>
                  <a:pt x="24717" y="1589628"/>
                </a:lnTo>
                <a:lnTo>
                  <a:pt x="27892" y="1586923"/>
                </a:lnTo>
                <a:lnTo>
                  <a:pt x="30840" y="1584669"/>
                </a:lnTo>
                <a:lnTo>
                  <a:pt x="33788" y="1581965"/>
                </a:lnTo>
                <a:lnTo>
                  <a:pt x="37416" y="1580162"/>
                </a:lnTo>
                <a:lnTo>
                  <a:pt x="40591" y="1578133"/>
                </a:lnTo>
                <a:lnTo>
                  <a:pt x="44219" y="1576104"/>
                </a:lnTo>
                <a:lnTo>
                  <a:pt x="48074" y="1574301"/>
                </a:lnTo>
                <a:lnTo>
                  <a:pt x="51476" y="1572723"/>
                </a:lnTo>
                <a:lnTo>
                  <a:pt x="55558" y="1571596"/>
                </a:lnTo>
                <a:lnTo>
                  <a:pt x="59413" y="1570244"/>
                </a:lnTo>
                <a:lnTo>
                  <a:pt x="63494" y="1569117"/>
                </a:lnTo>
                <a:lnTo>
                  <a:pt x="67349" y="1568216"/>
                </a:lnTo>
                <a:lnTo>
                  <a:pt x="71431" y="1567539"/>
                </a:lnTo>
                <a:lnTo>
                  <a:pt x="75740" y="1567089"/>
                </a:lnTo>
                <a:lnTo>
                  <a:pt x="80048" y="1566863"/>
                </a:lnTo>
                <a:close/>
                <a:moveTo>
                  <a:pt x="837043" y="738188"/>
                </a:moveTo>
                <a:lnTo>
                  <a:pt x="839735" y="738188"/>
                </a:lnTo>
                <a:lnTo>
                  <a:pt x="912639" y="738188"/>
                </a:lnTo>
                <a:lnTo>
                  <a:pt x="915107" y="738188"/>
                </a:lnTo>
                <a:lnTo>
                  <a:pt x="917575" y="738870"/>
                </a:lnTo>
                <a:lnTo>
                  <a:pt x="920042" y="739324"/>
                </a:lnTo>
                <a:lnTo>
                  <a:pt x="922285" y="740232"/>
                </a:lnTo>
                <a:lnTo>
                  <a:pt x="924529" y="741368"/>
                </a:lnTo>
                <a:lnTo>
                  <a:pt x="926772" y="742504"/>
                </a:lnTo>
                <a:lnTo>
                  <a:pt x="928791" y="743867"/>
                </a:lnTo>
                <a:lnTo>
                  <a:pt x="930585" y="745684"/>
                </a:lnTo>
                <a:lnTo>
                  <a:pt x="932155" y="747047"/>
                </a:lnTo>
                <a:lnTo>
                  <a:pt x="933501" y="749091"/>
                </a:lnTo>
                <a:lnTo>
                  <a:pt x="934847" y="751135"/>
                </a:lnTo>
                <a:lnTo>
                  <a:pt x="936193" y="753407"/>
                </a:lnTo>
                <a:lnTo>
                  <a:pt x="936866" y="755678"/>
                </a:lnTo>
                <a:lnTo>
                  <a:pt x="937315" y="757950"/>
                </a:lnTo>
                <a:lnTo>
                  <a:pt x="937763" y="760448"/>
                </a:lnTo>
                <a:lnTo>
                  <a:pt x="938212" y="762947"/>
                </a:lnTo>
                <a:lnTo>
                  <a:pt x="938212" y="1145229"/>
                </a:lnTo>
                <a:lnTo>
                  <a:pt x="937763" y="1147728"/>
                </a:lnTo>
                <a:lnTo>
                  <a:pt x="937315" y="1150227"/>
                </a:lnTo>
                <a:lnTo>
                  <a:pt x="936866" y="1152498"/>
                </a:lnTo>
                <a:lnTo>
                  <a:pt x="936193" y="1154770"/>
                </a:lnTo>
                <a:lnTo>
                  <a:pt x="934847" y="1157041"/>
                </a:lnTo>
                <a:lnTo>
                  <a:pt x="933501" y="1159085"/>
                </a:lnTo>
                <a:lnTo>
                  <a:pt x="932155" y="1160902"/>
                </a:lnTo>
                <a:lnTo>
                  <a:pt x="930585" y="1162720"/>
                </a:lnTo>
                <a:lnTo>
                  <a:pt x="928791" y="1164537"/>
                </a:lnTo>
                <a:lnTo>
                  <a:pt x="926772" y="1165672"/>
                </a:lnTo>
                <a:lnTo>
                  <a:pt x="924529" y="1167035"/>
                </a:lnTo>
                <a:lnTo>
                  <a:pt x="922285" y="1167944"/>
                </a:lnTo>
                <a:lnTo>
                  <a:pt x="920042" y="1168852"/>
                </a:lnTo>
                <a:lnTo>
                  <a:pt x="917575" y="1169534"/>
                </a:lnTo>
                <a:lnTo>
                  <a:pt x="915107" y="1169761"/>
                </a:lnTo>
                <a:lnTo>
                  <a:pt x="912639" y="1169988"/>
                </a:lnTo>
                <a:lnTo>
                  <a:pt x="839735" y="1169988"/>
                </a:lnTo>
                <a:lnTo>
                  <a:pt x="837043" y="1169761"/>
                </a:lnTo>
                <a:lnTo>
                  <a:pt x="834576" y="1169534"/>
                </a:lnTo>
                <a:lnTo>
                  <a:pt x="832108" y="1168852"/>
                </a:lnTo>
                <a:lnTo>
                  <a:pt x="829865" y="1167944"/>
                </a:lnTo>
                <a:lnTo>
                  <a:pt x="827622" y="1167035"/>
                </a:lnTo>
                <a:lnTo>
                  <a:pt x="825603" y="1165672"/>
                </a:lnTo>
                <a:lnTo>
                  <a:pt x="823584" y="1164537"/>
                </a:lnTo>
                <a:lnTo>
                  <a:pt x="821790" y="1162720"/>
                </a:lnTo>
                <a:lnTo>
                  <a:pt x="819995" y="1160902"/>
                </a:lnTo>
                <a:lnTo>
                  <a:pt x="818649" y="1159085"/>
                </a:lnTo>
                <a:lnTo>
                  <a:pt x="817303" y="1157041"/>
                </a:lnTo>
                <a:lnTo>
                  <a:pt x="816406" y="1154770"/>
                </a:lnTo>
                <a:lnTo>
                  <a:pt x="815284" y="1152498"/>
                </a:lnTo>
                <a:lnTo>
                  <a:pt x="814836" y="1150227"/>
                </a:lnTo>
                <a:lnTo>
                  <a:pt x="814387" y="1147728"/>
                </a:lnTo>
                <a:lnTo>
                  <a:pt x="814387" y="1145229"/>
                </a:lnTo>
                <a:lnTo>
                  <a:pt x="814387" y="762947"/>
                </a:lnTo>
                <a:lnTo>
                  <a:pt x="814387" y="760448"/>
                </a:lnTo>
                <a:lnTo>
                  <a:pt x="814836" y="757950"/>
                </a:lnTo>
                <a:lnTo>
                  <a:pt x="815284" y="755678"/>
                </a:lnTo>
                <a:lnTo>
                  <a:pt x="816406" y="753407"/>
                </a:lnTo>
                <a:lnTo>
                  <a:pt x="817303" y="751135"/>
                </a:lnTo>
                <a:lnTo>
                  <a:pt x="818649" y="749091"/>
                </a:lnTo>
                <a:lnTo>
                  <a:pt x="819995" y="747047"/>
                </a:lnTo>
                <a:lnTo>
                  <a:pt x="821790" y="745684"/>
                </a:lnTo>
                <a:lnTo>
                  <a:pt x="823584" y="743867"/>
                </a:lnTo>
                <a:lnTo>
                  <a:pt x="825603" y="742504"/>
                </a:lnTo>
                <a:lnTo>
                  <a:pt x="827622" y="741368"/>
                </a:lnTo>
                <a:lnTo>
                  <a:pt x="829865" y="740232"/>
                </a:lnTo>
                <a:lnTo>
                  <a:pt x="832108" y="739324"/>
                </a:lnTo>
                <a:lnTo>
                  <a:pt x="834576" y="738870"/>
                </a:lnTo>
                <a:lnTo>
                  <a:pt x="837043" y="738188"/>
                </a:lnTo>
                <a:close/>
                <a:moveTo>
                  <a:pt x="1318322" y="671513"/>
                </a:moveTo>
                <a:lnTo>
                  <a:pt x="1320794" y="671513"/>
                </a:lnTo>
                <a:lnTo>
                  <a:pt x="1394056" y="671513"/>
                </a:lnTo>
                <a:lnTo>
                  <a:pt x="1396528" y="671513"/>
                </a:lnTo>
                <a:lnTo>
                  <a:pt x="1399000" y="671966"/>
                </a:lnTo>
                <a:lnTo>
                  <a:pt x="1401472" y="672873"/>
                </a:lnTo>
                <a:lnTo>
                  <a:pt x="1403719" y="673553"/>
                </a:lnTo>
                <a:lnTo>
                  <a:pt x="1405966" y="674913"/>
                </a:lnTo>
                <a:lnTo>
                  <a:pt x="1408213" y="676273"/>
                </a:lnTo>
                <a:lnTo>
                  <a:pt x="1410011" y="677860"/>
                </a:lnTo>
                <a:lnTo>
                  <a:pt x="1412034" y="679900"/>
                </a:lnTo>
                <a:lnTo>
                  <a:pt x="1413607" y="681941"/>
                </a:lnTo>
                <a:lnTo>
                  <a:pt x="1414955" y="683981"/>
                </a:lnTo>
                <a:lnTo>
                  <a:pt x="1416304" y="686474"/>
                </a:lnTo>
                <a:lnTo>
                  <a:pt x="1417203" y="688968"/>
                </a:lnTo>
                <a:lnTo>
                  <a:pt x="1418326" y="691461"/>
                </a:lnTo>
                <a:lnTo>
                  <a:pt x="1418776" y="694181"/>
                </a:lnTo>
                <a:lnTo>
                  <a:pt x="1419225" y="696902"/>
                </a:lnTo>
                <a:lnTo>
                  <a:pt x="1419225" y="699848"/>
                </a:lnTo>
                <a:lnTo>
                  <a:pt x="1419225" y="1141426"/>
                </a:lnTo>
                <a:lnTo>
                  <a:pt x="1419225" y="1144373"/>
                </a:lnTo>
                <a:lnTo>
                  <a:pt x="1418776" y="1147320"/>
                </a:lnTo>
                <a:lnTo>
                  <a:pt x="1418326" y="1149813"/>
                </a:lnTo>
                <a:lnTo>
                  <a:pt x="1417203" y="1152534"/>
                </a:lnTo>
                <a:lnTo>
                  <a:pt x="1416304" y="1155254"/>
                </a:lnTo>
                <a:lnTo>
                  <a:pt x="1414955" y="1157521"/>
                </a:lnTo>
                <a:lnTo>
                  <a:pt x="1413607" y="1159787"/>
                </a:lnTo>
                <a:lnTo>
                  <a:pt x="1412034" y="1161601"/>
                </a:lnTo>
                <a:lnTo>
                  <a:pt x="1410011" y="1163414"/>
                </a:lnTo>
                <a:lnTo>
                  <a:pt x="1408213" y="1165228"/>
                </a:lnTo>
                <a:lnTo>
                  <a:pt x="1405966" y="1166588"/>
                </a:lnTo>
                <a:lnTo>
                  <a:pt x="1403719" y="1167721"/>
                </a:lnTo>
                <a:lnTo>
                  <a:pt x="1401472" y="1168855"/>
                </a:lnTo>
                <a:lnTo>
                  <a:pt x="1399000" y="1169535"/>
                </a:lnTo>
                <a:lnTo>
                  <a:pt x="1396528" y="1169761"/>
                </a:lnTo>
                <a:lnTo>
                  <a:pt x="1394056" y="1169988"/>
                </a:lnTo>
                <a:lnTo>
                  <a:pt x="1320794" y="1169988"/>
                </a:lnTo>
                <a:lnTo>
                  <a:pt x="1318322" y="1169761"/>
                </a:lnTo>
                <a:lnTo>
                  <a:pt x="1315850" y="1169535"/>
                </a:lnTo>
                <a:lnTo>
                  <a:pt x="1313154" y="1168855"/>
                </a:lnTo>
                <a:lnTo>
                  <a:pt x="1310906" y="1167721"/>
                </a:lnTo>
                <a:lnTo>
                  <a:pt x="1308659" y="1166588"/>
                </a:lnTo>
                <a:lnTo>
                  <a:pt x="1306861" y="1165228"/>
                </a:lnTo>
                <a:lnTo>
                  <a:pt x="1304839" y="1163414"/>
                </a:lnTo>
                <a:lnTo>
                  <a:pt x="1303041" y="1161601"/>
                </a:lnTo>
                <a:lnTo>
                  <a:pt x="1301243" y="1159787"/>
                </a:lnTo>
                <a:lnTo>
                  <a:pt x="1299670" y="1157521"/>
                </a:lnTo>
                <a:lnTo>
                  <a:pt x="1298546" y="1155254"/>
                </a:lnTo>
                <a:lnTo>
                  <a:pt x="1297423" y="1152534"/>
                </a:lnTo>
                <a:lnTo>
                  <a:pt x="1296524" y="1149813"/>
                </a:lnTo>
                <a:lnTo>
                  <a:pt x="1296074" y="1147320"/>
                </a:lnTo>
                <a:lnTo>
                  <a:pt x="1295400" y="1144373"/>
                </a:lnTo>
                <a:lnTo>
                  <a:pt x="1295400" y="1141426"/>
                </a:lnTo>
                <a:lnTo>
                  <a:pt x="1295400" y="699848"/>
                </a:lnTo>
                <a:lnTo>
                  <a:pt x="1295400" y="696902"/>
                </a:lnTo>
                <a:lnTo>
                  <a:pt x="1296074" y="694181"/>
                </a:lnTo>
                <a:lnTo>
                  <a:pt x="1296524" y="691461"/>
                </a:lnTo>
                <a:lnTo>
                  <a:pt x="1297423" y="688968"/>
                </a:lnTo>
                <a:lnTo>
                  <a:pt x="1298546" y="686474"/>
                </a:lnTo>
                <a:lnTo>
                  <a:pt x="1299670" y="683981"/>
                </a:lnTo>
                <a:lnTo>
                  <a:pt x="1301243" y="681941"/>
                </a:lnTo>
                <a:lnTo>
                  <a:pt x="1303041" y="679900"/>
                </a:lnTo>
                <a:lnTo>
                  <a:pt x="1304839" y="677860"/>
                </a:lnTo>
                <a:lnTo>
                  <a:pt x="1306861" y="676273"/>
                </a:lnTo>
                <a:lnTo>
                  <a:pt x="1308659" y="674913"/>
                </a:lnTo>
                <a:lnTo>
                  <a:pt x="1310906" y="673553"/>
                </a:lnTo>
                <a:lnTo>
                  <a:pt x="1313154" y="672873"/>
                </a:lnTo>
                <a:lnTo>
                  <a:pt x="1315850" y="671966"/>
                </a:lnTo>
                <a:lnTo>
                  <a:pt x="1318322" y="671513"/>
                </a:lnTo>
                <a:close/>
                <a:moveTo>
                  <a:pt x="988416" y="671513"/>
                </a:moveTo>
                <a:lnTo>
                  <a:pt x="990920" y="671513"/>
                </a:lnTo>
                <a:lnTo>
                  <a:pt x="1065121" y="671513"/>
                </a:lnTo>
                <a:lnTo>
                  <a:pt x="1067624" y="671513"/>
                </a:lnTo>
                <a:lnTo>
                  <a:pt x="1070128" y="671966"/>
                </a:lnTo>
                <a:lnTo>
                  <a:pt x="1072632" y="672873"/>
                </a:lnTo>
                <a:lnTo>
                  <a:pt x="1074908" y="673553"/>
                </a:lnTo>
                <a:lnTo>
                  <a:pt x="1077184" y="674913"/>
                </a:lnTo>
                <a:lnTo>
                  <a:pt x="1079460" y="676273"/>
                </a:lnTo>
                <a:lnTo>
                  <a:pt x="1081281" y="677860"/>
                </a:lnTo>
                <a:lnTo>
                  <a:pt x="1083330" y="679900"/>
                </a:lnTo>
                <a:lnTo>
                  <a:pt x="1084923" y="681941"/>
                </a:lnTo>
                <a:lnTo>
                  <a:pt x="1086288" y="683981"/>
                </a:lnTo>
                <a:lnTo>
                  <a:pt x="1087654" y="686474"/>
                </a:lnTo>
                <a:lnTo>
                  <a:pt x="1088565" y="688968"/>
                </a:lnTo>
                <a:lnTo>
                  <a:pt x="1089703" y="691461"/>
                </a:lnTo>
                <a:lnTo>
                  <a:pt x="1090158" y="694181"/>
                </a:lnTo>
                <a:lnTo>
                  <a:pt x="1090613" y="696902"/>
                </a:lnTo>
                <a:lnTo>
                  <a:pt x="1090613" y="699848"/>
                </a:lnTo>
                <a:lnTo>
                  <a:pt x="1090613" y="1141426"/>
                </a:lnTo>
                <a:lnTo>
                  <a:pt x="1090613" y="1144373"/>
                </a:lnTo>
                <a:lnTo>
                  <a:pt x="1090158" y="1147320"/>
                </a:lnTo>
                <a:lnTo>
                  <a:pt x="1089703" y="1149813"/>
                </a:lnTo>
                <a:lnTo>
                  <a:pt x="1088565" y="1152534"/>
                </a:lnTo>
                <a:lnTo>
                  <a:pt x="1087654" y="1155254"/>
                </a:lnTo>
                <a:lnTo>
                  <a:pt x="1086288" y="1157521"/>
                </a:lnTo>
                <a:lnTo>
                  <a:pt x="1084923" y="1159787"/>
                </a:lnTo>
                <a:lnTo>
                  <a:pt x="1083330" y="1161601"/>
                </a:lnTo>
                <a:lnTo>
                  <a:pt x="1081281" y="1163414"/>
                </a:lnTo>
                <a:lnTo>
                  <a:pt x="1079460" y="1165228"/>
                </a:lnTo>
                <a:lnTo>
                  <a:pt x="1077184" y="1166588"/>
                </a:lnTo>
                <a:lnTo>
                  <a:pt x="1074908" y="1167721"/>
                </a:lnTo>
                <a:lnTo>
                  <a:pt x="1072632" y="1168855"/>
                </a:lnTo>
                <a:lnTo>
                  <a:pt x="1070128" y="1169535"/>
                </a:lnTo>
                <a:lnTo>
                  <a:pt x="1067624" y="1169761"/>
                </a:lnTo>
                <a:lnTo>
                  <a:pt x="1065121" y="1169988"/>
                </a:lnTo>
                <a:lnTo>
                  <a:pt x="990920" y="1169988"/>
                </a:lnTo>
                <a:lnTo>
                  <a:pt x="988416" y="1169761"/>
                </a:lnTo>
                <a:lnTo>
                  <a:pt x="985685" y="1169535"/>
                </a:lnTo>
                <a:lnTo>
                  <a:pt x="983181" y="1168855"/>
                </a:lnTo>
                <a:lnTo>
                  <a:pt x="980905" y="1167721"/>
                </a:lnTo>
                <a:lnTo>
                  <a:pt x="978629" y="1166588"/>
                </a:lnTo>
                <a:lnTo>
                  <a:pt x="976581" y="1165228"/>
                </a:lnTo>
                <a:lnTo>
                  <a:pt x="974532" y="1163414"/>
                </a:lnTo>
                <a:lnTo>
                  <a:pt x="972939" y="1161601"/>
                </a:lnTo>
                <a:lnTo>
                  <a:pt x="971118" y="1159787"/>
                </a:lnTo>
                <a:lnTo>
                  <a:pt x="969525" y="1157521"/>
                </a:lnTo>
                <a:lnTo>
                  <a:pt x="968387" y="1155254"/>
                </a:lnTo>
                <a:lnTo>
                  <a:pt x="967249" y="1152534"/>
                </a:lnTo>
                <a:lnTo>
                  <a:pt x="966338" y="1149813"/>
                </a:lnTo>
                <a:lnTo>
                  <a:pt x="965883" y="1147320"/>
                </a:lnTo>
                <a:lnTo>
                  <a:pt x="965200" y="1144373"/>
                </a:lnTo>
                <a:lnTo>
                  <a:pt x="965200" y="1141426"/>
                </a:lnTo>
                <a:lnTo>
                  <a:pt x="965200" y="699848"/>
                </a:lnTo>
                <a:lnTo>
                  <a:pt x="965200" y="696902"/>
                </a:lnTo>
                <a:lnTo>
                  <a:pt x="965883" y="694181"/>
                </a:lnTo>
                <a:lnTo>
                  <a:pt x="966338" y="691461"/>
                </a:lnTo>
                <a:lnTo>
                  <a:pt x="967249" y="688968"/>
                </a:lnTo>
                <a:lnTo>
                  <a:pt x="968387" y="686474"/>
                </a:lnTo>
                <a:lnTo>
                  <a:pt x="969525" y="683981"/>
                </a:lnTo>
                <a:lnTo>
                  <a:pt x="971118" y="681941"/>
                </a:lnTo>
                <a:lnTo>
                  <a:pt x="972939" y="679900"/>
                </a:lnTo>
                <a:lnTo>
                  <a:pt x="974532" y="677860"/>
                </a:lnTo>
                <a:lnTo>
                  <a:pt x="976581" y="676273"/>
                </a:lnTo>
                <a:lnTo>
                  <a:pt x="978629" y="674913"/>
                </a:lnTo>
                <a:lnTo>
                  <a:pt x="980905" y="673553"/>
                </a:lnTo>
                <a:lnTo>
                  <a:pt x="983181" y="672873"/>
                </a:lnTo>
                <a:lnTo>
                  <a:pt x="985685" y="671966"/>
                </a:lnTo>
                <a:lnTo>
                  <a:pt x="988416" y="671513"/>
                </a:lnTo>
                <a:close/>
                <a:moveTo>
                  <a:pt x="1471932" y="590550"/>
                </a:moveTo>
                <a:lnTo>
                  <a:pt x="1546133" y="590550"/>
                </a:lnTo>
                <a:lnTo>
                  <a:pt x="1548636" y="590777"/>
                </a:lnTo>
                <a:lnTo>
                  <a:pt x="1551140" y="591231"/>
                </a:lnTo>
                <a:lnTo>
                  <a:pt x="1553644" y="592139"/>
                </a:lnTo>
                <a:lnTo>
                  <a:pt x="1555920" y="593274"/>
                </a:lnTo>
                <a:lnTo>
                  <a:pt x="1558196" y="594635"/>
                </a:lnTo>
                <a:lnTo>
                  <a:pt x="1560472" y="596451"/>
                </a:lnTo>
                <a:lnTo>
                  <a:pt x="1562293" y="598267"/>
                </a:lnTo>
                <a:lnTo>
                  <a:pt x="1564342" y="600537"/>
                </a:lnTo>
                <a:lnTo>
                  <a:pt x="1565707" y="602806"/>
                </a:lnTo>
                <a:lnTo>
                  <a:pt x="1567300" y="605303"/>
                </a:lnTo>
                <a:lnTo>
                  <a:pt x="1568666" y="608026"/>
                </a:lnTo>
                <a:lnTo>
                  <a:pt x="1569577" y="610750"/>
                </a:lnTo>
                <a:lnTo>
                  <a:pt x="1570487" y="613927"/>
                </a:lnTo>
                <a:lnTo>
                  <a:pt x="1571170" y="617105"/>
                </a:lnTo>
                <a:lnTo>
                  <a:pt x="1571625" y="620282"/>
                </a:lnTo>
                <a:lnTo>
                  <a:pt x="1571625" y="623687"/>
                </a:lnTo>
                <a:lnTo>
                  <a:pt x="1571625" y="1136851"/>
                </a:lnTo>
                <a:lnTo>
                  <a:pt x="1571625" y="1140256"/>
                </a:lnTo>
                <a:lnTo>
                  <a:pt x="1571170" y="1143433"/>
                </a:lnTo>
                <a:lnTo>
                  <a:pt x="1570487" y="1146838"/>
                </a:lnTo>
                <a:lnTo>
                  <a:pt x="1569577" y="1149788"/>
                </a:lnTo>
                <a:lnTo>
                  <a:pt x="1568666" y="1152512"/>
                </a:lnTo>
                <a:lnTo>
                  <a:pt x="1567300" y="1155462"/>
                </a:lnTo>
                <a:lnTo>
                  <a:pt x="1565707" y="1157959"/>
                </a:lnTo>
                <a:lnTo>
                  <a:pt x="1564342" y="1160229"/>
                </a:lnTo>
                <a:lnTo>
                  <a:pt x="1562293" y="1162498"/>
                </a:lnTo>
                <a:lnTo>
                  <a:pt x="1560472" y="1164314"/>
                </a:lnTo>
                <a:lnTo>
                  <a:pt x="1558196" y="1165903"/>
                </a:lnTo>
                <a:lnTo>
                  <a:pt x="1555920" y="1167492"/>
                </a:lnTo>
                <a:lnTo>
                  <a:pt x="1553644" y="1168399"/>
                </a:lnTo>
                <a:lnTo>
                  <a:pt x="1551140" y="1169307"/>
                </a:lnTo>
                <a:lnTo>
                  <a:pt x="1548636" y="1169761"/>
                </a:lnTo>
                <a:lnTo>
                  <a:pt x="1546133" y="1169988"/>
                </a:lnTo>
                <a:lnTo>
                  <a:pt x="1471932" y="1169988"/>
                </a:lnTo>
                <a:lnTo>
                  <a:pt x="1469201" y="1169761"/>
                </a:lnTo>
                <a:lnTo>
                  <a:pt x="1466697" y="1169307"/>
                </a:lnTo>
                <a:lnTo>
                  <a:pt x="1464193" y="1168399"/>
                </a:lnTo>
                <a:lnTo>
                  <a:pt x="1461917" y="1167492"/>
                </a:lnTo>
                <a:lnTo>
                  <a:pt x="1459641" y="1165903"/>
                </a:lnTo>
                <a:lnTo>
                  <a:pt x="1457593" y="1164314"/>
                </a:lnTo>
                <a:lnTo>
                  <a:pt x="1455544" y="1162498"/>
                </a:lnTo>
                <a:lnTo>
                  <a:pt x="1453496" y="1160229"/>
                </a:lnTo>
                <a:lnTo>
                  <a:pt x="1452130" y="1157959"/>
                </a:lnTo>
                <a:lnTo>
                  <a:pt x="1450537" y="1155462"/>
                </a:lnTo>
                <a:lnTo>
                  <a:pt x="1449399" y="1152512"/>
                </a:lnTo>
                <a:lnTo>
                  <a:pt x="1448261" y="1149788"/>
                </a:lnTo>
                <a:lnTo>
                  <a:pt x="1447350" y="1146838"/>
                </a:lnTo>
                <a:lnTo>
                  <a:pt x="1446667" y="1143433"/>
                </a:lnTo>
                <a:lnTo>
                  <a:pt x="1446212" y="1140256"/>
                </a:lnTo>
                <a:lnTo>
                  <a:pt x="1446212" y="1136851"/>
                </a:lnTo>
                <a:lnTo>
                  <a:pt x="1446212" y="623687"/>
                </a:lnTo>
                <a:lnTo>
                  <a:pt x="1446212" y="620282"/>
                </a:lnTo>
                <a:lnTo>
                  <a:pt x="1446667" y="617105"/>
                </a:lnTo>
                <a:lnTo>
                  <a:pt x="1447350" y="613927"/>
                </a:lnTo>
                <a:lnTo>
                  <a:pt x="1448261" y="610750"/>
                </a:lnTo>
                <a:lnTo>
                  <a:pt x="1449399" y="608026"/>
                </a:lnTo>
                <a:lnTo>
                  <a:pt x="1450537" y="605303"/>
                </a:lnTo>
                <a:lnTo>
                  <a:pt x="1452130" y="602806"/>
                </a:lnTo>
                <a:lnTo>
                  <a:pt x="1453496" y="600537"/>
                </a:lnTo>
                <a:lnTo>
                  <a:pt x="1455544" y="598267"/>
                </a:lnTo>
                <a:lnTo>
                  <a:pt x="1457593" y="596451"/>
                </a:lnTo>
                <a:lnTo>
                  <a:pt x="1459641" y="594635"/>
                </a:lnTo>
                <a:lnTo>
                  <a:pt x="1461917" y="593274"/>
                </a:lnTo>
                <a:lnTo>
                  <a:pt x="1464193" y="592139"/>
                </a:lnTo>
                <a:lnTo>
                  <a:pt x="1466697" y="591231"/>
                </a:lnTo>
                <a:lnTo>
                  <a:pt x="1469201" y="590777"/>
                </a:lnTo>
                <a:lnTo>
                  <a:pt x="1471932" y="590550"/>
                </a:lnTo>
                <a:close/>
                <a:moveTo>
                  <a:pt x="1152617" y="590550"/>
                </a:moveTo>
                <a:lnTo>
                  <a:pt x="1226818" y="590550"/>
                </a:lnTo>
                <a:lnTo>
                  <a:pt x="1229322" y="590777"/>
                </a:lnTo>
                <a:lnTo>
                  <a:pt x="1232053" y="591231"/>
                </a:lnTo>
                <a:lnTo>
                  <a:pt x="1234557" y="592139"/>
                </a:lnTo>
                <a:lnTo>
                  <a:pt x="1236833" y="593274"/>
                </a:lnTo>
                <a:lnTo>
                  <a:pt x="1239109" y="594635"/>
                </a:lnTo>
                <a:lnTo>
                  <a:pt x="1241158" y="596451"/>
                </a:lnTo>
                <a:lnTo>
                  <a:pt x="1242978" y="598267"/>
                </a:lnTo>
                <a:lnTo>
                  <a:pt x="1244799" y="600537"/>
                </a:lnTo>
                <a:lnTo>
                  <a:pt x="1246620" y="602806"/>
                </a:lnTo>
                <a:lnTo>
                  <a:pt x="1248213" y="605303"/>
                </a:lnTo>
                <a:lnTo>
                  <a:pt x="1249352" y="608026"/>
                </a:lnTo>
                <a:lnTo>
                  <a:pt x="1250490" y="610750"/>
                </a:lnTo>
                <a:lnTo>
                  <a:pt x="1251400" y="613927"/>
                </a:lnTo>
                <a:lnTo>
                  <a:pt x="1251855" y="617105"/>
                </a:lnTo>
                <a:lnTo>
                  <a:pt x="1252538" y="620282"/>
                </a:lnTo>
                <a:lnTo>
                  <a:pt x="1252538" y="623687"/>
                </a:lnTo>
                <a:lnTo>
                  <a:pt x="1252538" y="1136851"/>
                </a:lnTo>
                <a:lnTo>
                  <a:pt x="1252538" y="1140256"/>
                </a:lnTo>
                <a:lnTo>
                  <a:pt x="1251855" y="1143433"/>
                </a:lnTo>
                <a:lnTo>
                  <a:pt x="1251400" y="1146838"/>
                </a:lnTo>
                <a:lnTo>
                  <a:pt x="1250490" y="1149788"/>
                </a:lnTo>
                <a:lnTo>
                  <a:pt x="1249352" y="1152512"/>
                </a:lnTo>
                <a:lnTo>
                  <a:pt x="1248213" y="1155462"/>
                </a:lnTo>
                <a:lnTo>
                  <a:pt x="1246620" y="1157959"/>
                </a:lnTo>
                <a:lnTo>
                  <a:pt x="1244799" y="1160229"/>
                </a:lnTo>
                <a:lnTo>
                  <a:pt x="1242978" y="1162498"/>
                </a:lnTo>
                <a:lnTo>
                  <a:pt x="1241158" y="1164314"/>
                </a:lnTo>
                <a:lnTo>
                  <a:pt x="1239109" y="1165903"/>
                </a:lnTo>
                <a:lnTo>
                  <a:pt x="1236833" y="1167492"/>
                </a:lnTo>
                <a:lnTo>
                  <a:pt x="1234557" y="1168399"/>
                </a:lnTo>
                <a:lnTo>
                  <a:pt x="1232053" y="1169307"/>
                </a:lnTo>
                <a:lnTo>
                  <a:pt x="1229322" y="1169761"/>
                </a:lnTo>
                <a:lnTo>
                  <a:pt x="1226818" y="1169988"/>
                </a:lnTo>
                <a:lnTo>
                  <a:pt x="1152617" y="1169988"/>
                </a:lnTo>
                <a:lnTo>
                  <a:pt x="1150114" y="1169761"/>
                </a:lnTo>
                <a:lnTo>
                  <a:pt x="1147610" y="1169307"/>
                </a:lnTo>
                <a:lnTo>
                  <a:pt x="1145106" y="1168399"/>
                </a:lnTo>
                <a:lnTo>
                  <a:pt x="1142830" y="1167492"/>
                </a:lnTo>
                <a:lnTo>
                  <a:pt x="1140554" y="1165903"/>
                </a:lnTo>
                <a:lnTo>
                  <a:pt x="1138278" y="1164314"/>
                </a:lnTo>
                <a:lnTo>
                  <a:pt x="1136457" y="1162498"/>
                </a:lnTo>
                <a:lnTo>
                  <a:pt x="1134409" y="1160229"/>
                </a:lnTo>
                <a:lnTo>
                  <a:pt x="1132815" y="1157959"/>
                </a:lnTo>
                <a:lnTo>
                  <a:pt x="1131450" y="1155462"/>
                </a:lnTo>
                <a:lnTo>
                  <a:pt x="1130084" y="1152512"/>
                </a:lnTo>
                <a:lnTo>
                  <a:pt x="1129174" y="1149788"/>
                </a:lnTo>
                <a:lnTo>
                  <a:pt x="1128036" y="1146838"/>
                </a:lnTo>
                <a:lnTo>
                  <a:pt x="1127580" y="1143433"/>
                </a:lnTo>
                <a:lnTo>
                  <a:pt x="1127125" y="1140256"/>
                </a:lnTo>
                <a:lnTo>
                  <a:pt x="1127125" y="1136851"/>
                </a:lnTo>
                <a:lnTo>
                  <a:pt x="1127125" y="623687"/>
                </a:lnTo>
                <a:lnTo>
                  <a:pt x="1127125" y="620282"/>
                </a:lnTo>
                <a:lnTo>
                  <a:pt x="1127580" y="617105"/>
                </a:lnTo>
                <a:lnTo>
                  <a:pt x="1128036" y="613927"/>
                </a:lnTo>
                <a:lnTo>
                  <a:pt x="1129174" y="610750"/>
                </a:lnTo>
                <a:lnTo>
                  <a:pt x="1130084" y="608026"/>
                </a:lnTo>
                <a:lnTo>
                  <a:pt x="1131450" y="605303"/>
                </a:lnTo>
                <a:lnTo>
                  <a:pt x="1132815" y="602806"/>
                </a:lnTo>
                <a:lnTo>
                  <a:pt x="1134409" y="600537"/>
                </a:lnTo>
                <a:lnTo>
                  <a:pt x="1136457" y="598267"/>
                </a:lnTo>
                <a:lnTo>
                  <a:pt x="1138278" y="596451"/>
                </a:lnTo>
                <a:lnTo>
                  <a:pt x="1140554" y="594635"/>
                </a:lnTo>
                <a:lnTo>
                  <a:pt x="1142830" y="593274"/>
                </a:lnTo>
                <a:lnTo>
                  <a:pt x="1145106" y="592139"/>
                </a:lnTo>
                <a:lnTo>
                  <a:pt x="1147610" y="591231"/>
                </a:lnTo>
                <a:lnTo>
                  <a:pt x="1150114" y="590777"/>
                </a:lnTo>
                <a:lnTo>
                  <a:pt x="1152617" y="590550"/>
                </a:lnTo>
                <a:close/>
                <a:moveTo>
                  <a:pt x="1633857" y="508000"/>
                </a:moveTo>
                <a:lnTo>
                  <a:pt x="1707830" y="508000"/>
                </a:lnTo>
                <a:lnTo>
                  <a:pt x="1710561" y="508227"/>
                </a:lnTo>
                <a:lnTo>
                  <a:pt x="1713065" y="508680"/>
                </a:lnTo>
                <a:lnTo>
                  <a:pt x="1715797" y="509814"/>
                </a:lnTo>
                <a:lnTo>
                  <a:pt x="1718073" y="510947"/>
                </a:lnTo>
                <a:lnTo>
                  <a:pt x="1720349" y="512534"/>
                </a:lnTo>
                <a:lnTo>
                  <a:pt x="1722170" y="514575"/>
                </a:lnTo>
                <a:lnTo>
                  <a:pt x="1724218" y="516842"/>
                </a:lnTo>
                <a:lnTo>
                  <a:pt x="1726039" y="519109"/>
                </a:lnTo>
                <a:lnTo>
                  <a:pt x="1727860" y="521829"/>
                </a:lnTo>
                <a:lnTo>
                  <a:pt x="1729453" y="524550"/>
                </a:lnTo>
                <a:lnTo>
                  <a:pt x="1730591" y="527950"/>
                </a:lnTo>
                <a:lnTo>
                  <a:pt x="1731729" y="531124"/>
                </a:lnTo>
                <a:lnTo>
                  <a:pt x="1732640" y="534752"/>
                </a:lnTo>
                <a:lnTo>
                  <a:pt x="1733095" y="538152"/>
                </a:lnTo>
                <a:lnTo>
                  <a:pt x="1733550" y="542006"/>
                </a:lnTo>
                <a:lnTo>
                  <a:pt x="1733550" y="545860"/>
                </a:lnTo>
                <a:lnTo>
                  <a:pt x="1733550" y="1132128"/>
                </a:lnTo>
                <a:lnTo>
                  <a:pt x="1733550" y="1135982"/>
                </a:lnTo>
                <a:lnTo>
                  <a:pt x="1733095" y="1139836"/>
                </a:lnTo>
                <a:lnTo>
                  <a:pt x="1732640" y="1143463"/>
                </a:lnTo>
                <a:lnTo>
                  <a:pt x="1731729" y="1146864"/>
                </a:lnTo>
                <a:lnTo>
                  <a:pt x="1730591" y="1150038"/>
                </a:lnTo>
                <a:lnTo>
                  <a:pt x="1729453" y="1153438"/>
                </a:lnTo>
                <a:lnTo>
                  <a:pt x="1727860" y="1156159"/>
                </a:lnTo>
                <a:lnTo>
                  <a:pt x="1726039" y="1158879"/>
                </a:lnTo>
                <a:lnTo>
                  <a:pt x="1724218" y="1161373"/>
                </a:lnTo>
                <a:lnTo>
                  <a:pt x="1722170" y="1163414"/>
                </a:lnTo>
                <a:lnTo>
                  <a:pt x="1720349" y="1165454"/>
                </a:lnTo>
                <a:lnTo>
                  <a:pt x="1718073" y="1167041"/>
                </a:lnTo>
                <a:lnTo>
                  <a:pt x="1715797" y="1168174"/>
                </a:lnTo>
                <a:lnTo>
                  <a:pt x="1713065" y="1169308"/>
                </a:lnTo>
                <a:lnTo>
                  <a:pt x="1710561" y="1169761"/>
                </a:lnTo>
                <a:lnTo>
                  <a:pt x="1707830" y="1169988"/>
                </a:lnTo>
                <a:lnTo>
                  <a:pt x="1633857" y="1169988"/>
                </a:lnTo>
                <a:lnTo>
                  <a:pt x="1631353" y="1169761"/>
                </a:lnTo>
                <a:lnTo>
                  <a:pt x="1628850" y="1169308"/>
                </a:lnTo>
                <a:lnTo>
                  <a:pt x="1626346" y="1168174"/>
                </a:lnTo>
                <a:lnTo>
                  <a:pt x="1624070" y="1167041"/>
                </a:lnTo>
                <a:lnTo>
                  <a:pt x="1621794" y="1165454"/>
                </a:lnTo>
                <a:lnTo>
                  <a:pt x="1619518" y="1163414"/>
                </a:lnTo>
                <a:lnTo>
                  <a:pt x="1617469" y="1161373"/>
                </a:lnTo>
                <a:lnTo>
                  <a:pt x="1615648" y="1158879"/>
                </a:lnTo>
                <a:lnTo>
                  <a:pt x="1614055" y="1156159"/>
                </a:lnTo>
                <a:lnTo>
                  <a:pt x="1612689" y="1153438"/>
                </a:lnTo>
                <a:lnTo>
                  <a:pt x="1611324" y="1150038"/>
                </a:lnTo>
                <a:lnTo>
                  <a:pt x="1610186" y="1146864"/>
                </a:lnTo>
                <a:lnTo>
                  <a:pt x="1609275" y="1143463"/>
                </a:lnTo>
                <a:lnTo>
                  <a:pt x="1608820" y="1139836"/>
                </a:lnTo>
                <a:lnTo>
                  <a:pt x="1608365" y="1135982"/>
                </a:lnTo>
                <a:lnTo>
                  <a:pt x="1608137" y="1132128"/>
                </a:lnTo>
                <a:lnTo>
                  <a:pt x="1608137" y="545860"/>
                </a:lnTo>
                <a:lnTo>
                  <a:pt x="1608365" y="542006"/>
                </a:lnTo>
                <a:lnTo>
                  <a:pt x="1608820" y="538152"/>
                </a:lnTo>
                <a:lnTo>
                  <a:pt x="1609275" y="534752"/>
                </a:lnTo>
                <a:lnTo>
                  <a:pt x="1610186" y="531124"/>
                </a:lnTo>
                <a:lnTo>
                  <a:pt x="1611324" y="527950"/>
                </a:lnTo>
                <a:lnTo>
                  <a:pt x="1612689" y="524550"/>
                </a:lnTo>
                <a:lnTo>
                  <a:pt x="1614055" y="521829"/>
                </a:lnTo>
                <a:lnTo>
                  <a:pt x="1615648" y="519109"/>
                </a:lnTo>
                <a:lnTo>
                  <a:pt x="1617469" y="516842"/>
                </a:lnTo>
                <a:lnTo>
                  <a:pt x="1619518" y="514575"/>
                </a:lnTo>
                <a:lnTo>
                  <a:pt x="1621794" y="512534"/>
                </a:lnTo>
                <a:lnTo>
                  <a:pt x="1624070" y="510947"/>
                </a:lnTo>
                <a:lnTo>
                  <a:pt x="1626346" y="509814"/>
                </a:lnTo>
                <a:lnTo>
                  <a:pt x="1628850" y="508680"/>
                </a:lnTo>
                <a:lnTo>
                  <a:pt x="1631353" y="508227"/>
                </a:lnTo>
                <a:lnTo>
                  <a:pt x="1633857" y="508000"/>
                </a:lnTo>
                <a:close/>
                <a:moveTo>
                  <a:pt x="1501548" y="319088"/>
                </a:moveTo>
                <a:lnTo>
                  <a:pt x="1733323" y="319088"/>
                </a:lnTo>
                <a:lnTo>
                  <a:pt x="1733323" y="319316"/>
                </a:lnTo>
                <a:lnTo>
                  <a:pt x="1733550" y="319316"/>
                </a:lnTo>
                <a:lnTo>
                  <a:pt x="1733550" y="464215"/>
                </a:lnTo>
                <a:lnTo>
                  <a:pt x="1637620" y="464215"/>
                </a:lnTo>
                <a:lnTo>
                  <a:pt x="1637620" y="418038"/>
                </a:lnTo>
                <a:lnTo>
                  <a:pt x="1318759" y="617303"/>
                </a:lnTo>
                <a:lnTo>
                  <a:pt x="1250723" y="574766"/>
                </a:lnTo>
                <a:lnTo>
                  <a:pt x="1253444" y="573174"/>
                </a:lnTo>
                <a:lnTo>
                  <a:pt x="1146628" y="506525"/>
                </a:lnTo>
                <a:lnTo>
                  <a:pt x="844096" y="695326"/>
                </a:lnTo>
                <a:lnTo>
                  <a:pt x="776287" y="653016"/>
                </a:lnTo>
                <a:lnTo>
                  <a:pt x="1147082" y="421450"/>
                </a:lnTo>
                <a:lnTo>
                  <a:pt x="1215118" y="463533"/>
                </a:lnTo>
                <a:lnTo>
                  <a:pt x="1214437" y="464215"/>
                </a:lnTo>
                <a:lnTo>
                  <a:pt x="1321253" y="530637"/>
                </a:lnTo>
                <a:lnTo>
                  <a:pt x="1564368" y="379141"/>
                </a:lnTo>
                <a:lnTo>
                  <a:pt x="1501548" y="379141"/>
                </a:lnTo>
                <a:lnTo>
                  <a:pt x="1501548" y="319088"/>
                </a:lnTo>
                <a:close/>
                <a:moveTo>
                  <a:pt x="229507" y="91395"/>
                </a:moveTo>
                <a:lnTo>
                  <a:pt x="225651" y="91621"/>
                </a:lnTo>
                <a:lnTo>
                  <a:pt x="221796" y="91848"/>
                </a:lnTo>
                <a:lnTo>
                  <a:pt x="218394" y="92075"/>
                </a:lnTo>
                <a:lnTo>
                  <a:pt x="214539" y="92755"/>
                </a:lnTo>
                <a:lnTo>
                  <a:pt x="210910" y="93662"/>
                </a:lnTo>
                <a:lnTo>
                  <a:pt x="207509" y="94570"/>
                </a:lnTo>
                <a:lnTo>
                  <a:pt x="204107" y="95704"/>
                </a:lnTo>
                <a:lnTo>
                  <a:pt x="200705" y="96837"/>
                </a:lnTo>
                <a:lnTo>
                  <a:pt x="197303" y="98198"/>
                </a:lnTo>
                <a:lnTo>
                  <a:pt x="194355" y="99559"/>
                </a:lnTo>
                <a:lnTo>
                  <a:pt x="191407" y="101373"/>
                </a:lnTo>
                <a:lnTo>
                  <a:pt x="188232" y="103187"/>
                </a:lnTo>
                <a:lnTo>
                  <a:pt x="185284" y="105002"/>
                </a:lnTo>
                <a:lnTo>
                  <a:pt x="182562" y="107270"/>
                </a:lnTo>
                <a:lnTo>
                  <a:pt x="179614" y="109311"/>
                </a:lnTo>
                <a:lnTo>
                  <a:pt x="177119" y="111579"/>
                </a:lnTo>
                <a:lnTo>
                  <a:pt x="174851" y="114073"/>
                </a:lnTo>
                <a:lnTo>
                  <a:pt x="172357" y="116568"/>
                </a:lnTo>
                <a:lnTo>
                  <a:pt x="170316" y="119062"/>
                </a:lnTo>
                <a:lnTo>
                  <a:pt x="168275" y="121784"/>
                </a:lnTo>
                <a:lnTo>
                  <a:pt x="166460" y="124505"/>
                </a:lnTo>
                <a:lnTo>
                  <a:pt x="164646" y="127454"/>
                </a:lnTo>
                <a:lnTo>
                  <a:pt x="162832" y="130402"/>
                </a:lnTo>
                <a:lnTo>
                  <a:pt x="161471" y="133350"/>
                </a:lnTo>
                <a:lnTo>
                  <a:pt x="160110" y="136525"/>
                </a:lnTo>
                <a:lnTo>
                  <a:pt x="158976" y="139700"/>
                </a:lnTo>
                <a:lnTo>
                  <a:pt x="158069" y="143102"/>
                </a:lnTo>
                <a:lnTo>
                  <a:pt x="156935" y="146277"/>
                </a:lnTo>
                <a:lnTo>
                  <a:pt x="156482" y="149679"/>
                </a:lnTo>
                <a:lnTo>
                  <a:pt x="156028" y="153080"/>
                </a:lnTo>
                <a:lnTo>
                  <a:pt x="155801" y="156709"/>
                </a:lnTo>
                <a:lnTo>
                  <a:pt x="155801" y="160111"/>
                </a:lnTo>
                <a:lnTo>
                  <a:pt x="155801" y="1330098"/>
                </a:lnTo>
                <a:lnTo>
                  <a:pt x="155801" y="1333500"/>
                </a:lnTo>
                <a:lnTo>
                  <a:pt x="156028" y="1337129"/>
                </a:lnTo>
                <a:lnTo>
                  <a:pt x="156482" y="1340531"/>
                </a:lnTo>
                <a:lnTo>
                  <a:pt x="156935" y="1343932"/>
                </a:lnTo>
                <a:lnTo>
                  <a:pt x="158069" y="1347561"/>
                </a:lnTo>
                <a:lnTo>
                  <a:pt x="158976" y="1350509"/>
                </a:lnTo>
                <a:lnTo>
                  <a:pt x="160110" y="1353684"/>
                </a:lnTo>
                <a:lnTo>
                  <a:pt x="161471" y="1357086"/>
                </a:lnTo>
                <a:lnTo>
                  <a:pt x="162832" y="1360034"/>
                </a:lnTo>
                <a:lnTo>
                  <a:pt x="164646" y="1362756"/>
                </a:lnTo>
                <a:lnTo>
                  <a:pt x="166460" y="1365931"/>
                </a:lnTo>
                <a:lnTo>
                  <a:pt x="168275" y="1368652"/>
                </a:lnTo>
                <a:lnTo>
                  <a:pt x="170316" y="1371373"/>
                </a:lnTo>
                <a:lnTo>
                  <a:pt x="172357" y="1373868"/>
                </a:lnTo>
                <a:lnTo>
                  <a:pt x="174851" y="1376590"/>
                </a:lnTo>
                <a:lnTo>
                  <a:pt x="177119" y="1378857"/>
                </a:lnTo>
                <a:lnTo>
                  <a:pt x="179614" y="1381125"/>
                </a:lnTo>
                <a:lnTo>
                  <a:pt x="182562" y="1383393"/>
                </a:lnTo>
                <a:lnTo>
                  <a:pt x="185284" y="1385207"/>
                </a:lnTo>
                <a:lnTo>
                  <a:pt x="188232" y="1387248"/>
                </a:lnTo>
                <a:lnTo>
                  <a:pt x="191407" y="1389063"/>
                </a:lnTo>
                <a:lnTo>
                  <a:pt x="194355" y="1390650"/>
                </a:lnTo>
                <a:lnTo>
                  <a:pt x="197303" y="1392238"/>
                </a:lnTo>
                <a:lnTo>
                  <a:pt x="200705" y="1393598"/>
                </a:lnTo>
                <a:lnTo>
                  <a:pt x="204107" y="1394959"/>
                </a:lnTo>
                <a:lnTo>
                  <a:pt x="207509" y="1395866"/>
                </a:lnTo>
                <a:lnTo>
                  <a:pt x="210910" y="1397000"/>
                </a:lnTo>
                <a:lnTo>
                  <a:pt x="214539" y="1397681"/>
                </a:lnTo>
                <a:lnTo>
                  <a:pt x="218394" y="1398134"/>
                </a:lnTo>
                <a:lnTo>
                  <a:pt x="221796" y="1398588"/>
                </a:lnTo>
                <a:lnTo>
                  <a:pt x="225651" y="1399041"/>
                </a:lnTo>
                <a:lnTo>
                  <a:pt x="229507" y="1399041"/>
                </a:lnTo>
                <a:lnTo>
                  <a:pt x="2280330" y="1399041"/>
                </a:lnTo>
                <a:lnTo>
                  <a:pt x="2284186" y="1399041"/>
                </a:lnTo>
                <a:lnTo>
                  <a:pt x="2288041" y="1398588"/>
                </a:lnTo>
                <a:lnTo>
                  <a:pt x="2291670" y="1398134"/>
                </a:lnTo>
                <a:lnTo>
                  <a:pt x="2295298" y="1397681"/>
                </a:lnTo>
                <a:lnTo>
                  <a:pt x="2299154" y="1397000"/>
                </a:lnTo>
                <a:lnTo>
                  <a:pt x="2302555" y="1395866"/>
                </a:lnTo>
                <a:lnTo>
                  <a:pt x="2305957" y="1394959"/>
                </a:lnTo>
                <a:lnTo>
                  <a:pt x="2309359" y="1393598"/>
                </a:lnTo>
                <a:lnTo>
                  <a:pt x="2312534" y="1392238"/>
                </a:lnTo>
                <a:lnTo>
                  <a:pt x="2315709" y="1390650"/>
                </a:lnTo>
                <a:lnTo>
                  <a:pt x="2318884" y="1389063"/>
                </a:lnTo>
                <a:lnTo>
                  <a:pt x="2321832" y="1387248"/>
                </a:lnTo>
                <a:lnTo>
                  <a:pt x="2324780" y="1385207"/>
                </a:lnTo>
                <a:lnTo>
                  <a:pt x="2327502" y="1383393"/>
                </a:lnTo>
                <a:lnTo>
                  <a:pt x="2330223" y="1381125"/>
                </a:lnTo>
                <a:lnTo>
                  <a:pt x="2332945" y="1378857"/>
                </a:lnTo>
                <a:lnTo>
                  <a:pt x="2335213" y="1376590"/>
                </a:lnTo>
                <a:lnTo>
                  <a:pt x="2337707" y="1373868"/>
                </a:lnTo>
                <a:lnTo>
                  <a:pt x="2339748" y="1371373"/>
                </a:lnTo>
                <a:lnTo>
                  <a:pt x="2341789" y="1368652"/>
                </a:lnTo>
                <a:lnTo>
                  <a:pt x="2343830" y="1365931"/>
                </a:lnTo>
                <a:lnTo>
                  <a:pt x="2345418" y="1362756"/>
                </a:lnTo>
                <a:lnTo>
                  <a:pt x="2347232" y="1360034"/>
                </a:lnTo>
                <a:lnTo>
                  <a:pt x="2348593" y="1357086"/>
                </a:lnTo>
                <a:lnTo>
                  <a:pt x="2350180" y="1353684"/>
                </a:lnTo>
                <a:lnTo>
                  <a:pt x="2351088" y="1350509"/>
                </a:lnTo>
                <a:lnTo>
                  <a:pt x="2351995" y="1347561"/>
                </a:lnTo>
                <a:lnTo>
                  <a:pt x="2352902" y="1343932"/>
                </a:lnTo>
                <a:lnTo>
                  <a:pt x="2353582" y="1340531"/>
                </a:lnTo>
                <a:lnTo>
                  <a:pt x="2354036" y="1337129"/>
                </a:lnTo>
                <a:lnTo>
                  <a:pt x="2354263" y="1333500"/>
                </a:lnTo>
                <a:lnTo>
                  <a:pt x="2354263" y="1330098"/>
                </a:lnTo>
                <a:lnTo>
                  <a:pt x="2354263" y="160111"/>
                </a:lnTo>
                <a:lnTo>
                  <a:pt x="2354263" y="156709"/>
                </a:lnTo>
                <a:lnTo>
                  <a:pt x="2354036" y="153080"/>
                </a:lnTo>
                <a:lnTo>
                  <a:pt x="2353582" y="149679"/>
                </a:lnTo>
                <a:lnTo>
                  <a:pt x="2352902" y="146277"/>
                </a:lnTo>
                <a:lnTo>
                  <a:pt x="2351995" y="143102"/>
                </a:lnTo>
                <a:lnTo>
                  <a:pt x="2351088" y="139700"/>
                </a:lnTo>
                <a:lnTo>
                  <a:pt x="2350180" y="136525"/>
                </a:lnTo>
                <a:lnTo>
                  <a:pt x="2348593" y="133350"/>
                </a:lnTo>
                <a:lnTo>
                  <a:pt x="2347232" y="130402"/>
                </a:lnTo>
                <a:lnTo>
                  <a:pt x="2345418" y="127454"/>
                </a:lnTo>
                <a:lnTo>
                  <a:pt x="2343830" y="124505"/>
                </a:lnTo>
                <a:lnTo>
                  <a:pt x="2341789" y="121784"/>
                </a:lnTo>
                <a:lnTo>
                  <a:pt x="2339748" y="119062"/>
                </a:lnTo>
                <a:lnTo>
                  <a:pt x="2337707" y="116568"/>
                </a:lnTo>
                <a:lnTo>
                  <a:pt x="2335213" y="114073"/>
                </a:lnTo>
                <a:lnTo>
                  <a:pt x="2332945" y="111579"/>
                </a:lnTo>
                <a:lnTo>
                  <a:pt x="2330223" y="109311"/>
                </a:lnTo>
                <a:lnTo>
                  <a:pt x="2327502" y="107270"/>
                </a:lnTo>
                <a:lnTo>
                  <a:pt x="2324780" y="105002"/>
                </a:lnTo>
                <a:lnTo>
                  <a:pt x="2321832" y="103187"/>
                </a:lnTo>
                <a:lnTo>
                  <a:pt x="2318884" y="101373"/>
                </a:lnTo>
                <a:lnTo>
                  <a:pt x="2315709" y="99559"/>
                </a:lnTo>
                <a:lnTo>
                  <a:pt x="2312534" y="98198"/>
                </a:lnTo>
                <a:lnTo>
                  <a:pt x="2309359" y="96837"/>
                </a:lnTo>
                <a:lnTo>
                  <a:pt x="2305957" y="95704"/>
                </a:lnTo>
                <a:lnTo>
                  <a:pt x="2302555" y="94570"/>
                </a:lnTo>
                <a:lnTo>
                  <a:pt x="2299154" y="93662"/>
                </a:lnTo>
                <a:lnTo>
                  <a:pt x="2295298" y="92755"/>
                </a:lnTo>
                <a:lnTo>
                  <a:pt x="2291670" y="92075"/>
                </a:lnTo>
                <a:lnTo>
                  <a:pt x="2288041" y="91848"/>
                </a:lnTo>
                <a:lnTo>
                  <a:pt x="2284186" y="91621"/>
                </a:lnTo>
                <a:lnTo>
                  <a:pt x="2280330" y="91395"/>
                </a:lnTo>
                <a:lnTo>
                  <a:pt x="229507" y="91395"/>
                </a:lnTo>
                <a:close/>
                <a:moveTo>
                  <a:pt x="81642" y="0"/>
                </a:moveTo>
                <a:lnTo>
                  <a:pt x="86178" y="0"/>
                </a:lnTo>
                <a:lnTo>
                  <a:pt x="2424113" y="0"/>
                </a:lnTo>
                <a:lnTo>
                  <a:pt x="2428648" y="0"/>
                </a:lnTo>
                <a:lnTo>
                  <a:pt x="2432730" y="227"/>
                </a:lnTo>
                <a:lnTo>
                  <a:pt x="2436813" y="680"/>
                </a:lnTo>
                <a:lnTo>
                  <a:pt x="2441122" y="1361"/>
                </a:lnTo>
                <a:lnTo>
                  <a:pt x="2445204" y="2268"/>
                </a:lnTo>
                <a:lnTo>
                  <a:pt x="2449286" y="3402"/>
                </a:lnTo>
                <a:lnTo>
                  <a:pt x="2452914" y="4536"/>
                </a:lnTo>
                <a:lnTo>
                  <a:pt x="2456770" y="5896"/>
                </a:lnTo>
                <a:lnTo>
                  <a:pt x="2460625" y="7484"/>
                </a:lnTo>
                <a:lnTo>
                  <a:pt x="2464480" y="9298"/>
                </a:lnTo>
                <a:lnTo>
                  <a:pt x="2467882" y="11339"/>
                </a:lnTo>
                <a:lnTo>
                  <a:pt x="2471284" y="13380"/>
                </a:lnTo>
                <a:lnTo>
                  <a:pt x="2474459" y="15421"/>
                </a:lnTo>
                <a:lnTo>
                  <a:pt x="2477861" y="17916"/>
                </a:lnTo>
                <a:lnTo>
                  <a:pt x="2480809" y="20184"/>
                </a:lnTo>
                <a:lnTo>
                  <a:pt x="2483757" y="22905"/>
                </a:lnTo>
                <a:lnTo>
                  <a:pt x="2486479" y="25400"/>
                </a:lnTo>
                <a:lnTo>
                  <a:pt x="2489200" y="28348"/>
                </a:lnTo>
                <a:lnTo>
                  <a:pt x="2491695" y="31296"/>
                </a:lnTo>
                <a:lnTo>
                  <a:pt x="2493963" y="34471"/>
                </a:lnTo>
                <a:lnTo>
                  <a:pt x="2496230" y="37646"/>
                </a:lnTo>
                <a:lnTo>
                  <a:pt x="2498272" y="40821"/>
                </a:lnTo>
                <a:lnTo>
                  <a:pt x="2499859" y="44450"/>
                </a:lnTo>
                <a:lnTo>
                  <a:pt x="2501673" y="47625"/>
                </a:lnTo>
                <a:lnTo>
                  <a:pt x="2503261" y="51480"/>
                </a:lnTo>
                <a:lnTo>
                  <a:pt x="2504395" y="54882"/>
                </a:lnTo>
                <a:lnTo>
                  <a:pt x="2505755" y="58737"/>
                </a:lnTo>
                <a:lnTo>
                  <a:pt x="2506663" y="62593"/>
                </a:lnTo>
                <a:lnTo>
                  <a:pt x="2507343" y="66221"/>
                </a:lnTo>
                <a:lnTo>
                  <a:pt x="2508023" y="70304"/>
                </a:lnTo>
                <a:lnTo>
                  <a:pt x="2508250" y="74159"/>
                </a:lnTo>
                <a:lnTo>
                  <a:pt x="2508250" y="78241"/>
                </a:lnTo>
                <a:lnTo>
                  <a:pt x="2508250" y="1411968"/>
                </a:lnTo>
                <a:lnTo>
                  <a:pt x="2508250" y="1416050"/>
                </a:lnTo>
                <a:lnTo>
                  <a:pt x="2508023" y="1420132"/>
                </a:lnTo>
                <a:lnTo>
                  <a:pt x="2507343" y="1423988"/>
                </a:lnTo>
                <a:lnTo>
                  <a:pt x="2506663" y="1427616"/>
                </a:lnTo>
                <a:lnTo>
                  <a:pt x="2505755" y="1431472"/>
                </a:lnTo>
                <a:lnTo>
                  <a:pt x="2504395" y="1435327"/>
                </a:lnTo>
                <a:lnTo>
                  <a:pt x="2503261" y="1439182"/>
                </a:lnTo>
                <a:lnTo>
                  <a:pt x="2501673" y="1442584"/>
                </a:lnTo>
                <a:lnTo>
                  <a:pt x="2499859" y="1446213"/>
                </a:lnTo>
                <a:lnTo>
                  <a:pt x="2498272" y="1449388"/>
                </a:lnTo>
                <a:lnTo>
                  <a:pt x="2496230" y="1452790"/>
                </a:lnTo>
                <a:lnTo>
                  <a:pt x="2493963" y="1455965"/>
                </a:lnTo>
                <a:lnTo>
                  <a:pt x="2491695" y="1458913"/>
                </a:lnTo>
                <a:lnTo>
                  <a:pt x="2489200" y="1462088"/>
                </a:lnTo>
                <a:lnTo>
                  <a:pt x="2486479" y="1464809"/>
                </a:lnTo>
                <a:lnTo>
                  <a:pt x="2483757" y="1467531"/>
                </a:lnTo>
                <a:lnTo>
                  <a:pt x="2480809" y="1470025"/>
                </a:lnTo>
                <a:lnTo>
                  <a:pt x="2477861" y="1472747"/>
                </a:lnTo>
                <a:lnTo>
                  <a:pt x="2474459" y="1475015"/>
                </a:lnTo>
                <a:lnTo>
                  <a:pt x="2471284" y="1477282"/>
                </a:lnTo>
                <a:lnTo>
                  <a:pt x="2467882" y="1479097"/>
                </a:lnTo>
                <a:lnTo>
                  <a:pt x="2464480" y="1480911"/>
                </a:lnTo>
                <a:lnTo>
                  <a:pt x="2460625" y="1482725"/>
                </a:lnTo>
                <a:lnTo>
                  <a:pt x="2456770" y="1484313"/>
                </a:lnTo>
                <a:lnTo>
                  <a:pt x="2452914" y="1485674"/>
                </a:lnTo>
                <a:lnTo>
                  <a:pt x="2449286" y="1487034"/>
                </a:lnTo>
                <a:lnTo>
                  <a:pt x="2445204" y="1487941"/>
                </a:lnTo>
                <a:lnTo>
                  <a:pt x="2441122" y="1488849"/>
                </a:lnTo>
                <a:lnTo>
                  <a:pt x="2436813" y="1489529"/>
                </a:lnTo>
                <a:lnTo>
                  <a:pt x="2432730" y="1489982"/>
                </a:lnTo>
                <a:lnTo>
                  <a:pt x="2428648" y="1490209"/>
                </a:lnTo>
                <a:lnTo>
                  <a:pt x="2424113" y="1490663"/>
                </a:lnTo>
                <a:lnTo>
                  <a:pt x="86178" y="1490663"/>
                </a:lnTo>
                <a:lnTo>
                  <a:pt x="81642" y="1490209"/>
                </a:lnTo>
                <a:lnTo>
                  <a:pt x="77333" y="1489982"/>
                </a:lnTo>
                <a:lnTo>
                  <a:pt x="73251" y="1489529"/>
                </a:lnTo>
                <a:lnTo>
                  <a:pt x="68942" y="1488849"/>
                </a:lnTo>
                <a:lnTo>
                  <a:pt x="64860" y="1487941"/>
                </a:lnTo>
                <a:lnTo>
                  <a:pt x="60778" y="1487034"/>
                </a:lnTo>
                <a:lnTo>
                  <a:pt x="57150" y="1485674"/>
                </a:lnTo>
                <a:lnTo>
                  <a:pt x="53294" y="1484313"/>
                </a:lnTo>
                <a:lnTo>
                  <a:pt x="49439" y="1482725"/>
                </a:lnTo>
                <a:lnTo>
                  <a:pt x="45810" y="1480911"/>
                </a:lnTo>
                <a:lnTo>
                  <a:pt x="42182" y="1479097"/>
                </a:lnTo>
                <a:lnTo>
                  <a:pt x="39007" y="1477282"/>
                </a:lnTo>
                <a:lnTo>
                  <a:pt x="35605" y="1475015"/>
                </a:lnTo>
                <a:lnTo>
                  <a:pt x="32430" y="1472747"/>
                </a:lnTo>
                <a:lnTo>
                  <a:pt x="29255" y="1470025"/>
                </a:lnTo>
                <a:lnTo>
                  <a:pt x="26307" y="1467531"/>
                </a:lnTo>
                <a:lnTo>
                  <a:pt x="23585" y="1464809"/>
                </a:lnTo>
                <a:lnTo>
                  <a:pt x="21091" y="1462088"/>
                </a:lnTo>
                <a:lnTo>
                  <a:pt x="18596" y="1458913"/>
                </a:lnTo>
                <a:lnTo>
                  <a:pt x="16101" y="1455965"/>
                </a:lnTo>
                <a:lnTo>
                  <a:pt x="13833" y="1452790"/>
                </a:lnTo>
                <a:lnTo>
                  <a:pt x="12019" y="1449388"/>
                </a:lnTo>
                <a:lnTo>
                  <a:pt x="9978" y="1446213"/>
                </a:lnTo>
                <a:lnTo>
                  <a:pt x="8391" y="1442584"/>
                </a:lnTo>
                <a:lnTo>
                  <a:pt x="6803" y="1439182"/>
                </a:lnTo>
                <a:lnTo>
                  <a:pt x="5442" y="1435327"/>
                </a:lnTo>
                <a:lnTo>
                  <a:pt x="4308" y="1431472"/>
                </a:lnTo>
                <a:lnTo>
                  <a:pt x="3401" y="1427616"/>
                </a:lnTo>
                <a:lnTo>
                  <a:pt x="2494" y="1423988"/>
                </a:lnTo>
                <a:lnTo>
                  <a:pt x="2041" y="1420132"/>
                </a:lnTo>
                <a:lnTo>
                  <a:pt x="1814" y="1416050"/>
                </a:lnTo>
                <a:lnTo>
                  <a:pt x="1587" y="1411968"/>
                </a:lnTo>
                <a:lnTo>
                  <a:pt x="1587" y="78241"/>
                </a:lnTo>
                <a:lnTo>
                  <a:pt x="1814" y="74159"/>
                </a:lnTo>
                <a:lnTo>
                  <a:pt x="2041" y="70304"/>
                </a:lnTo>
                <a:lnTo>
                  <a:pt x="2494" y="66221"/>
                </a:lnTo>
                <a:lnTo>
                  <a:pt x="3401" y="62593"/>
                </a:lnTo>
                <a:lnTo>
                  <a:pt x="4308" y="58737"/>
                </a:lnTo>
                <a:lnTo>
                  <a:pt x="5442" y="54882"/>
                </a:lnTo>
                <a:lnTo>
                  <a:pt x="6803" y="51480"/>
                </a:lnTo>
                <a:lnTo>
                  <a:pt x="8391" y="47625"/>
                </a:lnTo>
                <a:lnTo>
                  <a:pt x="9978" y="44450"/>
                </a:lnTo>
                <a:lnTo>
                  <a:pt x="12019" y="40821"/>
                </a:lnTo>
                <a:lnTo>
                  <a:pt x="13833" y="37646"/>
                </a:lnTo>
                <a:lnTo>
                  <a:pt x="16101" y="34471"/>
                </a:lnTo>
                <a:lnTo>
                  <a:pt x="18596" y="31296"/>
                </a:lnTo>
                <a:lnTo>
                  <a:pt x="21091" y="28348"/>
                </a:lnTo>
                <a:lnTo>
                  <a:pt x="23585" y="25400"/>
                </a:lnTo>
                <a:lnTo>
                  <a:pt x="26307" y="22905"/>
                </a:lnTo>
                <a:lnTo>
                  <a:pt x="29255" y="20184"/>
                </a:lnTo>
                <a:lnTo>
                  <a:pt x="32430" y="17916"/>
                </a:lnTo>
                <a:lnTo>
                  <a:pt x="35605" y="15421"/>
                </a:lnTo>
                <a:lnTo>
                  <a:pt x="39007" y="13380"/>
                </a:lnTo>
                <a:lnTo>
                  <a:pt x="42182" y="11339"/>
                </a:lnTo>
                <a:lnTo>
                  <a:pt x="45810" y="9298"/>
                </a:lnTo>
                <a:lnTo>
                  <a:pt x="49439" y="7484"/>
                </a:lnTo>
                <a:lnTo>
                  <a:pt x="53294" y="5896"/>
                </a:lnTo>
                <a:lnTo>
                  <a:pt x="57150" y="4536"/>
                </a:lnTo>
                <a:lnTo>
                  <a:pt x="60778" y="3402"/>
                </a:lnTo>
                <a:lnTo>
                  <a:pt x="64860" y="2268"/>
                </a:lnTo>
                <a:lnTo>
                  <a:pt x="68942" y="1361"/>
                </a:lnTo>
                <a:lnTo>
                  <a:pt x="73251" y="680"/>
                </a:lnTo>
                <a:lnTo>
                  <a:pt x="77333" y="227"/>
                </a:lnTo>
                <a:lnTo>
                  <a:pt x="816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7" name="KSO_Shape">
            <a:extLst>
              <a:ext uri="{FF2B5EF4-FFF2-40B4-BE49-F238E27FC236}">
                <a16:creationId xmlns:a16="http://schemas.microsoft.com/office/drawing/2014/main" id="{69F8FD07-D490-4EB6-8B5C-233C0FBC057E}"/>
              </a:ext>
            </a:extLst>
          </p:cNvPr>
          <p:cNvSpPr>
            <a:spLocks/>
          </p:cNvSpPr>
          <p:nvPr/>
        </p:nvSpPr>
        <p:spPr bwMode="auto">
          <a:xfrm>
            <a:off x="5179085" y="4420833"/>
            <a:ext cx="453089" cy="422883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8" name="L 形 87">
            <a:extLst>
              <a:ext uri="{FF2B5EF4-FFF2-40B4-BE49-F238E27FC236}">
                <a16:creationId xmlns:a16="http://schemas.microsoft.com/office/drawing/2014/main" id="{2AF878FD-25D5-436F-AB1A-216BB42CBFA3}"/>
              </a:ext>
            </a:extLst>
          </p:cNvPr>
          <p:cNvSpPr/>
          <p:nvPr/>
        </p:nvSpPr>
        <p:spPr>
          <a:xfrm rot="18938718">
            <a:off x="3075025" y="4034912"/>
            <a:ext cx="672697" cy="303210"/>
          </a:xfrm>
          <a:prstGeom prst="corner">
            <a:avLst>
              <a:gd name="adj1" fmla="val 17790"/>
              <a:gd name="adj2" fmla="val 1618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L 形 88">
            <a:extLst>
              <a:ext uri="{FF2B5EF4-FFF2-40B4-BE49-F238E27FC236}">
                <a16:creationId xmlns:a16="http://schemas.microsoft.com/office/drawing/2014/main" id="{1DC5A342-862B-419D-BC5D-CE1AEE4A6832}"/>
              </a:ext>
            </a:extLst>
          </p:cNvPr>
          <p:cNvSpPr/>
          <p:nvPr/>
        </p:nvSpPr>
        <p:spPr>
          <a:xfrm rot="18938718">
            <a:off x="5154329" y="3061995"/>
            <a:ext cx="672697" cy="303210"/>
          </a:xfrm>
          <a:prstGeom prst="corner">
            <a:avLst>
              <a:gd name="adj1" fmla="val 17790"/>
              <a:gd name="adj2" fmla="val 1618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4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05D56BB-7B0E-4F58-9260-1FC31FAF9409}"/>
              </a:ext>
            </a:extLst>
          </p:cNvPr>
          <p:cNvSpPr/>
          <p:nvPr/>
        </p:nvSpPr>
        <p:spPr>
          <a:xfrm>
            <a:off x="3591401" y="969818"/>
            <a:ext cx="4949926" cy="26418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 descr="http://img.doit.com.cn/uploadpic/2013/1226/5872251.jpg">
            <a:extLst>
              <a:ext uri="{FF2B5EF4-FFF2-40B4-BE49-F238E27FC236}">
                <a16:creationId xmlns:a16="http://schemas.microsoft.com/office/drawing/2014/main" id="{4BB9E7D8-6F17-49A1-8AD0-C3878630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65252" y="765627"/>
            <a:ext cx="4269470" cy="3060802"/>
          </a:xfrm>
          <a:prstGeom prst="rect">
            <a:avLst/>
          </a:prstGeom>
          <a:noFill/>
        </p:spPr>
      </p:pic>
      <p:sp>
        <p:nvSpPr>
          <p:cNvPr id="6" name="KSO_Shape">
            <a:extLst>
              <a:ext uri="{FF2B5EF4-FFF2-40B4-BE49-F238E27FC236}">
                <a16:creationId xmlns:a16="http://schemas.microsoft.com/office/drawing/2014/main" id="{2D4ADA67-9D51-4DC2-811A-157534F0650A}"/>
              </a:ext>
            </a:extLst>
          </p:cNvPr>
          <p:cNvSpPr>
            <a:spLocks/>
          </p:cNvSpPr>
          <p:nvPr/>
        </p:nvSpPr>
        <p:spPr bwMode="auto">
          <a:xfrm>
            <a:off x="1577500" y="4256077"/>
            <a:ext cx="966672" cy="725004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E1131F-7DC3-47A1-899D-D5823694981B}"/>
              </a:ext>
            </a:extLst>
          </p:cNvPr>
          <p:cNvSpPr/>
          <p:nvPr/>
        </p:nvSpPr>
        <p:spPr>
          <a:xfrm>
            <a:off x="1335832" y="3933853"/>
            <a:ext cx="1450009" cy="13694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KSO_Shape">
            <a:extLst>
              <a:ext uri="{FF2B5EF4-FFF2-40B4-BE49-F238E27FC236}">
                <a16:creationId xmlns:a16="http://schemas.microsoft.com/office/drawing/2014/main" id="{EC0A643E-9553-4883-88EC-D71824BAF8D2}"/>
              </a:ext>
            </a:extLst>
          </p:cNvPr>
          <p:cNvSpPr/>
          <p:nvPr/>
        </p:nvSpPr>
        <p:spPr>
          <a:xfrm>
            <a:off x="4477517" y="4175521"/>
            <a:ext cx="556726" cy="751842"/>
          </a:xfrm>
          <a:custGeom>
            <a:avLst/>
            <a:gdLst>
              <a:gd name="connsiteX0" fmla="*/ 1491342 w 1491342"/>
              <a:gd name="connsiteY0" fmla="*/ 0 h 2231572"/>
              <a:gd name="connsiteX1" fmla="*/ 32657 w 1491342"/>
              <a:gd name="connsiteY1" fmla="*/ 1143000 h 2231572"/>
              <a:gd name="connsiteX2" fmla="*/ 685800 w 1491342"/>
              <a:gd name="connsiteY2" fmla="*/ 1284515 h 2231572"/>
              <a:gd name="connsiteX3" fmla="*/ 0 w 1491342"/>
              <a:gd name="connsiteY3" fmla="*/ 2231572 h 2231572"/>
              <a:gd name="connsiteX4" fmla="*/ 1404257 w 1491342"/>
              <a:gd name="connsiteY4" fmla="*/ 1143000 h 2231572"/>
              <a:gd name="connsiteX5" fmla="*/ 794657 w 1491342"/>
              <a:gd name="connsiteY5" fmla="*/ 990600 h 2231572"/>
              <a:gd name="connsiteX6" fmla="*/ 1491342 w 1491342"/>
              <a:gd name="connsiteY6" fmla="*/ 0 h 2231572"/>
              <a:gd name="connsiteX0" fmla="*/ 1491342 w 1491342"/>
              <a:gd name="connsiteY0" fmla="*/ 0 h 2231572"/>
              <a:gd name="connsiteX1" fmla="*/ 32657 w 1491342"/>
              <a:gd name="connsiteY1" fmla="*/ 1143000 h 2231572"/>
              <a:gd name="connsiteX2" fmla="*/ 685800 w 1491342"/>
              <a:gd name="connsiteY2" fmla="*/ 1284515 h 2231572"/>
              <a:gd name="connsiteX3" fmla="*/ 0 w 1491342"/>
              <a:gd name="connsiteY3" fmla="*/ 2231572 h 2231572"/>
              <a:gd name="connsiteX4" fmla="*/ 1404257 w 1491342"/>
              <a:gd name="connsiteY4" fmla="*/ 1143000 h 2231572"/>
              <a:gd name="connsiteX5" fmla="*/ 794657 w 1491342"/>
              <a:gd name="connsiteY5" fmla="*/ 990600 h 2231572"/>
              <a:gd name="connsiteX6" fmla="*/ 1491342 w 1491342"/>
              <a:gd name="connsiteY6" fmla="*/ 0 h 2231572"/>
              <a:gd name="connsiteX0" fmla="*/ 1491342 w 1491342"/>
              <a:gd name="connsiteY0" fmla="*/ 0 h 2231572"/>
              <a:gd name="connsiteX1" fmla="*/ 32657 w 1491342"/>
              <a:gd name="connsiteY1" fmla="*/ 1143000 h 2231572"/>
              <a:gd name="connsiteX2" fmla="*/ 685800 w 1491342"/>
              <a:gd name="connsiteY2" fmla="*/ 1284515 h 2231572"/>
              <a:gd name="connsiteX3" fmla="*/ 0 w 1491342"/>
              <a:gd name="connsiteY3" fmla="*/ 2231572 h 2231572"/>
              <a:gd name="connsiteX4" fmla="*/ 1404257 w 1491342"/>
              <a:gd name="connsiteY4" fmla="*/ 1143000 h 2231572"/>
              <a:gd name="connsiteX5" fmla="*/ 794657 w 1491342"/>
              <a:gd name="connsiteY5" fmla="*/ 990600 h 2231572"/>
              <a:gd name="connsiteX6" fmla="*/ 1491342 w 1491342"/>
              <a:gd name="connsiteY6" fmla="*/ 0 h 223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1342" h="2231572">
                <a:moveTo>
                  <a:pt x="1491342" y="0"/>
                </a:moveTo>
                <a:cubicBezTo>
                  <a:pt x="1364342" y="25400"/>
                  <a:pt x="166914" y="928914"/>
                  <a:pt x="32657" y="1143000"/>
                </a:cubicBezTo>
                <a:cubicBezTo>
                  <a:pt x="-101600" y="1357086"/>
                  <a:pt x="691243" y="1103086"/>
                  <a:pt x="685800" y="1284515"/>
                </a:cubicBezTo>
                <a:lnTo>
                  <a:pt x="0" y="2231572"/>
                </a:lnTo>
                <a:cubicBezTo>
                  <a:pt x="119743" y="2207986"/>
                  <a:pt x="1271814" y="1349829"/>
                  <a:pt x="1404257" y="1143000"/>
                </a:cubicBezTo>
                <a:cubicBezTo>
                  <a:pt x="1536700" y="936171"/>
                  <a:pt x="780143" y="1181100"/>
                  <a:pt x="794657" y="990600"/>
                </a:cubicBezTo>
                <a:lnTo>
                  <a:pt x="149134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B8EDAB3-2221-406D-B72D-2C14E19B61D7}"/>
              </a:ext>
            </a:extLst>
          </p:cNvPr>
          <p:cNvSpPr/>
          <p:nvPr/>
        </p:nvSpPr>
        <p:spPr>
          <a:xfrm>
            <a:off x="3994181" y="3933853"/>
            <a:ext cx="1450009" cy="136945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KSO_Shape">
            <a:extLst>
              <a:ext uri="{FF2B5EF4-FFF2-40B4-BE49-F238E27FC236}">
                <a16:creationId xmlns:a16="http://schemas.microsoft.com/office/drawing/2014/main" id="{81B85EE0-4767-410B-BCA2-4126B291DAD6}"/>
              </a:ext>
            </a:extLst>
          </p:cNvPr>
          <p:cNvSpPr/>
          <p:nvPr/>
        </p:nvSpPr>
        <p:spPr>
          <a:xfrm>
            <a:off x="6974754" y="4256077"/>
            <a:ext cx="698137" cy="698137"/>
          </a:xfrm>
          <a:prstGeom prst="left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246DFE-605E-478C-88C0-09500DB26565}"/>
              </a:ext>
            </a:extLst>
          </p:cNvPr>
          <p:cNvSpPr/>
          <p:nvPr/>
        </p:nvSpPr>
        <p:spPr>
          <a:xfrm>
            <a:off x="6652530" y="3933853"/>
            <a:ext cx="1450009" cy="136945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89C18C2C-9EA9-4210-B352-7B095F6FA21A}"/>
              </a:ext>
            </a:extLst>
          </p:cNvPr>
          <p:cNvSpPr/>
          <p:nvPr/>
        </p:nvSpPr>
        <p:spPr>
          <a:xfrm>
            <a:off x="9713660" y="4175521"/>
            <a:ext cx="460054" cy="698137"/>
          </a:xfrm>
          <a:custGeom>
            <a:avLst/>
            <a:gdLst>
              <a:gd name="connsiteX0" fmla="*/ 586581 w 1173161"/>
              <a:gd name="connsiteY0" fmla="*/ 0 h 1672438"/>
              <a:gd name="connsiteX1" fmla="*/ 1001356 w 1173161"/>
              <a:gd name="connsiteY1" fmla="*/ 171806 h 1672438"/>
              <a:gd name="connsiteX2" fmla="*/ 1001356 w 1173161"/>
              <a:gd name="connsiteY2" fmla="*/ 1001357 h 1672438"/>
              <a:gd name="connsiteX3" fmla="*/ 586581 w 1173161"/>
              <a:gd name="connsiteY3" fmla="*/ 1672438 h 1672438"/>
              <a:gd name="connsiteX4" fmla="*/ 171805 w 1173161"/>
              <a:gd name="connsiteY4" fmla="*/ 1001357 h 1672438"/>
              <a:gd name="connsiteX5" fmla="*/ 171805 w 1173161"/>
              <a:gd name="connsiteY5" fmla="*/ 171806 h 1672438"/>
              <a:gd name="connsiteX6" fmla="*/ 586581 w 1173161"/>
              <a:gd name="connsiteY6" fmla="*/ 0 h 167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3161" h="1672438">
                <a:moveTo>
                  <a:pt x="586581" y="0"/>
                </a:moveTo>
                <a:cubicBezTo>
                  <a:pt x="736700" y="0"/>
                  <a:pt x="886819" y="57269"/>
                  <a:pt x="1001356" y="171806"/>
                </a:cubicBezTo>
                <a:cubicBezTo>
                  <a:pt x="1230430" y="400880"/>
                  <a:pt x="1230430" y="772282"/>
                  <a:pt x="1001356" y="1001357"/>
                </a:cubicBezTo>
                <a:cubicBezTo>
                  <a:pt x="820380" y="1182333"/>
                  <a:pt x="682121" y="1406027"/>
                  <a:pt x="586581" y="1672438"/>
                </a:cubicBezTo>
                <a:cubicBezTo>
                  <a:pt x="491040" y="1406027"/>
                  <a:pt x="352782" y="1182333"/>
                  <a:pt x="171805" y="1001357"/>
                </a:cubicBezTo>
                <a:cubicBezTo>
                  <a:pt x="-57269" y="772282"/>
                  <a:pt x="-57269" y="400880"/>
                  <a:pt x="171805" y="171806"/>
                </a:cubicBezTo>
                <a:cubicBezTo>
                  <a:pt x="286343" y="57269"/>
                  <a:pt x="436462" y="0"/>
                  <a:pt x="5865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D699A85-95EF-4EFB-B2B3-0E447EF55BA4}"/>
              </a:ext>
            </a:extLst>
          </p:cNvPr>
          <p:cNvSpPr/>
          <p:nvPr/>
        </p:nvSpPr>
        <p:spPr>
          <a:xfrm>
            <a:off x="9230323" y="3853297"/>
            <a:ext cx="1450009" cy="13694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9D84D228-F1BD-43BF-8839-9C1F5F7A054E}"/>
              </a:ext>
            </a:extLst>
          </p:cNvPr>
          <p:cNvSpPr/>
          <p:nvPr/>
        </p:nvSpPr>
        <p:spPr>
          <a:xfrm>
            <a:off x="6652530" y="2564400"/>
            <a:ext cx="3141685" cy="2255569"/>
          </a:xfrm>
          <a:prstGeom prst="arc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FE7D5388-3854-4F88-8284-8C0866C4B97B}"/>
              </a:ext>
            </a:extLst>
          </p:cNvPr>
          <p:cNvSpPr/>
          <p:nvPr/>
        </p:nvSpPr>
        <p:spPr>
          <a:xfrm rot="16491802">
            <a:off x="2068821" y="2380304"/>
            <a:ext cx="3045160" cy="3136478"/>
          </a:xfrm>
          <a:prstGeom prst="arc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0B191BEF-37AA-47C7-A351-8AB852231E60}"/>
              </a:ext>
            </a:extLst>
          </p:cNvPr>
          <p:cNvSpPr/>
          <p:nvPr/>
        </p:nvSpPr>
        <p:spPr>
          <a:xfrm rot="1012559">
            <a:off x="6974754" y="3450517"/>
            <a:ext cx="966672" cy="966672"/>
          </a:xfrm>
          <a:prstGeom prst="arc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599106F1-046C-4F26-886E-E778693A1BC5}"/>
              </a:ext>
            </a:extLst>
          </p:cNvPr>
          <p:cNvSpPr/>
          <p:nvPr/>
        </p:nvSpPr>
        <p:spPr>
          <a:xfrm rot="16042002">
            <a:off x="4418656" y="3391658"/>
            <a:ext cx="966672" cy="966672"/>
          </a:xfrm>
          <a:prstGeom prst="arc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36">
            <a:extLst>
              <a:ext uri="{FF2B5EF4-FFF2-40B4-BE49-F238E27FC236}">
                <a16:creationId xmlns:a16="http://schemas.microsoft.com/office/drawing/2014/main" id="{6FDAA800-25B4-4DC1-A70E-D36EA8A431B6}"/>
              </a:ext>
            </a:extLst>
          </p:cNvPr>
          <p:cNvSpPr/>
          <p:nvPr/>
        </p:nvSpPr>
        <p:spPr>
          <a:xfrm>
            <a:off x="1174720" y="5383862"/>
            <a:ext cx="1933345" cy="96667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大容量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集合城市人群信息</a:t>
            </a:r>
          </a:p>
          <a:p>
            <a:pPr algn="ctr"/>
            <a:endParaRPr lang="zh-CN" altLang="en-US" dirty="0"/>
          </a:p>
        </p:txBody>
      </p:sp>
      <p:sp>
        <p:nvSpPr>
          <p:cNvPr id="19" name="圆角矩形 37">
            <a:extLst>
              <a:ext uri="{FF2B5EF4-FFF2-40B4-BE49-F238E27FC236}">
                <a16:creationId xmlns:a16="http://schemas.microsoft.com/office/drawing/2014/main" id="{C051FAB6-73E7-46F8-A12D-46B1C04300B5}"/>
              </a:ext>
            </a:extLst>
          </p:cNvPr>
          <p:cNvSpPr/>
          <p:nvPr/>
        </p:nvSpPr>
        <p:spPr>
          <a:xfrm>
            <a:off x="3752513" y="5383862"/>
            <a:ext cx="1933345" cy="9666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实时性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实时数据分析结果</a:t>
            </a:r>
          </a:p>
          <a:p>
            <a:pPr algn="ctr"/>
            <a:endParaRPr lang="zh-CN" altLang="en-US" dirty="0"/>
          </a:p>
        </p:txBody>
      </p:sp>
      <p:sp>
        <p:nvSpPr>
          <p:cNvPr id="20" name="圆角矩形 38">
            <a:extLst>
              <a:ext uri="{FF2B5EF4-FFF2-40B4-BE49-F238E27FC236}">
                <a16:creationId xmlns:a16="http://schemas.microsoft.com/office/drawing/2014/main" id="{3B1912BB-155E-4CB5-A977-9E59A42AA94C}"/>
              </a:ext>
            </a:extLst>
          </p:cNvPr>
          <p:cNvSpPr/>
          <p:nvPr/>
        </p:nvSpPr>
        <p:spPr>
          <a:xfrm>
            <a:off x="6410862" y="5383862"/>
            <a:ext cx="1933345" cy="966672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多样性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多方面信息整合</a:t>
            </a:r>
          </a:p>
          <a:p>
            <a:pPr algn="ctr"/>
            <a:endParaRPr lang="zh-CN" altLang="en-US" dirty="0"/>
          </a:p>
        </p:txBody>
      </p:sp>
      <p:sp>
        <p:nvSpPr>
          <p:cNvPr id="21" name="圆角矩形 39">
            <a:extLst>
              <a:ext uri="{FF2B5EF4-FFF2-40B4-BE49-F238E27FC236}">
                <a16:creationId xmlns:a16="http://schemas.microsoft.com/office/drawing/2014/main" id="{B8731701-AFBC-45CB-A31F-B4C10B80AC0B}"/>
              </a:ext>
            </a:extLst>
          </p:cNvPr>
          <p:cNvSpPr/>
          <p:nvPr/>
        </p:nvSpPr>
        <p:spPr>
          <a:xfrm>
            <a:off x="8988655" y="5383862"/>
            <a:ext cx="1933345" cy="96667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真实性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准确信息识别调用</a:t>
            </a:r>
          </a:p>
          <a:p>
            <a:pPr algn="ctr"/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4B206F87-E2F4-4415-8E1B-34074978B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平安大数据基础平台</a:t>
            </a:r>
          </a:p>
        </p:txBody>
      </p:sp>
    </p:spTree>
    <p:extLst>
      <p:ext uri="{BB962C8B-B14F-4D97-AF65-F5344CB8AC3E}">
        <p14:creationId xmlns:p14="http://schemas.microsoft.com/office/powerpoint/2010/main" val="2070585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Other_1">
            <a:extLst>
              <a:ext uri="{FF2B5EF4-FFF2-40B4-BE49-F238E27FC236}">
                <a16:creationId xmlns:a16="http://schemas.microsoft.com/office/drawing/2014/main" id="{3B4CE837-2AFD-492C-A452-305020D2BCF7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240090" y="444298"/>
            <a:ext cx="3417820" cy="3015455"/>
          </a:xfrm>
          <a:custGeom>
            <a:avLst/>
            <a:gdLst>
              <a:gd name="T0" fmla="*/ 2093285 w 2373825"/>
              <a:gd name="T1" fmla="*/ 0 h 2094427"/>
              <a:gd name="T2" fmla="*/ 2093285 w 2373825"/>
              <a:gd name="T3" fmla="*/ 161744 h 2094427"/>
              <a:gd name="T4" fmla="*/ 2093285 w 2373825"/>
              <a:gd name="T5" fmla="*/ 172034 h 2094427"/>
              <a:gd name="T6" fmla="*/ 2373825 w 2373825"/>
              <a:gd name="T7" fmla="*/ 334746 h 2094427"/>
              <a:gd name="T8" fmla="*/ 2093285 w 2373825"/>
              <a:gd name="T9" fmla="*/ 497459 h 2094427"/>
              <a:gd name="T10" fmla="*/ 2093285 w 2373825"/>
              <a:gd name="T11" fmla="*/ 545886 h 2094427"/>
              <a:gd name="T12" fmla="*/ 2093285 w 2373825"/>
              <a:gd name="T13" fmla="*/ 662504 h 2094427"/>
              <a:gd name="T14" fmla="*/ 662142 w 2373825"/>
              <a:gd name="T15" fmla="*/ 2094427 h 2094427"/>
              <a:gd name="T16" fmla="*/ 0 w 2373825"/>
              <a:gd name="T17" fmla="*/ 2094427 h 2094427"/>
              <a:gd name="T18" fmla="*/ 2093285 w 2373825"/>
              <a:gd name="T19" fmla="*/ 0 h 20944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73825" h="2094427">
                <a:moveTo>
                  <a:pt x="2093285" y="0"/>
                </a:moveTo>
                <a:cubicBezTo>
                  <a:pt x="2093285" y="0"/>
                  <a:pt x="2093285" y="0"/>
                  <a:pt x="2093285" y="161744"/>
                </a:cubicBezTo>
                <a:lnTo>
                  <a:pt x="2093285" y="172034"/>
                </a:lnTo>
                <a:lnTo>
                  <a:pt x="2373825" y="334746"/>
                </a:lnTo>
                <a:lnTo>
                  <a:pt x="2093285" y="497459"/>
                </a:lnTo>
                <a:lnTo>
                  <a:pt x="2093285" y="545886"/>
                </a:lnTo>
                <a:cubicBezTo>
                  <a:pt x="2093285" y="582279"/>
                  <a:pt x="2093285" y="621097"/>
                  <a:pt x="2093285" y="662504"/>
                </a:cubicBezTo>
                <a:cubicBezTo>
                  <a:pt x="1303294" y="662504"/>
                  <a:pt x="662142" y="1304005"/>
                  <a:pt x="662142" y="2094427"/>
                </a:cubicBezTo>
                <a:cubicBezTo>
                  <a:pt x="662142" y="2094427"/>
                  <a:pt x="662142" y="2094427"/>
                  <a:pt x="0" y="2094427"/>
                </a:cubicBezTo>
                <a:cubicBezTo>
                  <a:pt x="0" y="939342"/>
                  <a:pt x="938830" y="0"/>
                  <a:pt x="2093285" y="0"/>
                </a:cubicBezTo>
                <a:close/>
              </a:path>
            </a:pathLst>
          </a:custGeom>
          <a:solidFill>
            <a:srgbClr val="FF259C"/>
          </a:solidFill>
          <a:ln>
            <a:noFill/>
          </a:ln>
          <a:extLst/>
        </p:spPr>
        <p:txBody>
          <a:bodyPr/>
          <a:lstStyle/>
          <a:p>
            <a:endParaRPr lang="zh-CN" altLang="en-US" sz="2000"/>
          </a:p>
        </p:txBody>
      </p:sp>
      <p:sp>
        <p:nvSpPr>
          <p:cNvPr id="12" name="MH_Other_2">
            <a:extLst>
              <a:ext uri="{FF2B5EF4-FFF2-40B4-BE49-F238E27FC236}">
                <a16:creationId xmlns:a16="http://schemas.microsoft.com/office/drawing/2014/main" id="{50E5568B-5B3D-4618-8B06-478560BFE3BF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227390" y="3459754"/>
            <a:ext cx="3015455" cy="3015456"/>
          </a:xfrm>
          <a:custGeom>
            <a:avLst/>
            <a:gdLst>
              <a:gd name="T0" fmla="*/ 662142 w 1097"/>
              <a:gd name="T1" fmla="*/ 0 h 1097"/>
              <a:gd name="T2" fmla="*/ 0 w 1097"/>
              <a:gd name="T3" fmla="*/ 0 h 1097"/>
              <a:gd name="T4" fmla="*/ 2093285 w 1097"/>
              <a:gd name="T5" fmla="*/ 2093285 h 1097"/>
              <a:gd name="T6" fmla="*/ 2093285 w 1097"/>
              <a:gd name="T7" fmla="*/ 1431143 h 1097"/>
              <a:gd name="T8" fmla="*/ 662142 w 1097"/>
              <a:gd name="T9" fmla="*/ 0 h 10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7" h="1097">
                <a:moveTo>
                  <a:pt x="34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605"/>
                  <a:pt x="492" y="1097"/>
                  <a:pt x="1097" y="1097"/>
                </a:cubicBezTo>
                <a:cubicBezTo>
                  <a:pt x="1097" y="750"/>
                  <a:pt x="1097" y="750"/>
                  <a:pt x="1097" y="750"/>
                </a:cubicBezTo>
                <a:cubicBezTo>
                  <a:pt x="683" y="750"/>
                  <a:pt x="347" y="414"/>
                  <a:pt x="347" y="0"/>
                </a:cubicBezTo>
                <a:close/>
              </a:path>
            </a:pathLst>
          </a:custGeom>
          <a:solidFill>
            <a:srgbClr val="CFDB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3" name="MH_Other_3">
            <a:extLst>
              <a:ext uri="{FF2B5EF4-FFF2-40B4-BE49-F238E27FC236}">
                <a16:creationId xmlns:a16="http://schemas.microsoft.com/office/drawing/2014/main" id="{64B4AD57-4884-4181-BD60-CFFCED0FA908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847338" y="3459754"/>
            <a:ext cx="3410962" cy="3015456"/>
          </a:xfrm>
          <a:custGeom>
            <a:avLst/>
            <a:gdLst>
              <a:gd name="T0" fmla="*/ 1705700 w 2368203"/>
              <a:gd name="T1" fmla="*/ 0 h 2093285"/>
              <a:gd name="T2" fmla="*/ 2368203 w 2368203"/>
              <a:gd name="T3" fmla="*/ 0 h 2093285"/>
              <a:gd name="T4" fmla="*/ 273776 w 2368203"/>
              <a:gd name="T5" fmla="*/ 2093285 h 2093285"/>
              <a:gd name="T6" fmla="*/ 273776 w 2368203"/>
              <a:gd name="T7" fmla="*/ 1931629 h 2093285"/>
              <a:gd name="T8" fmla="*/ 273776 w 2368203"/>
              <a:gd name="T9" fmla="*/ 1917433 h 2093285"/>
              <a:gd name="T10" fmla="*/ 0 w 2368203"/>
              <a:gd name="T11" fmla="*/ 1758643 h 2093285"/>
              <a:gd name="T12" fmla="*/ 273776 w 2368203"/>
              <a:gd name="T13" fmla="*/ 1599854 h 2093285"/>
              <a:gd name="T14" fmla="*/ 273776 w 2368203"/>
              <a:gd name="T15" fmla="*/ 1547697 h 2093285"/>
              <a:gd name="T16" fmla="*/ 273776 w 2368203"/>
              <a:gd name="T17" fmla="*/ 1431143 h 2093285"/>
              <a:gd name="T18" fmla="*/ 1705700 w 2368203"/>
              <a:gd name="T19" fmla="*/ 0 h 20932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68203" h="2093285">
                <a:moveTo>
                  <a:pt x="1705700" y="0"/>
                </a:moveTo>
                <a:cubicBezTo>
                  <a:pt x="1705700" y="0"/>
                  <a:pt x="1705700" y="0"/>
                  <a:pt x="2368203" y="0"/>
                </a:cubicBezTo>
                <a:cubicBezTo>
                  <a:pt x="2368203" y="1154455"/>
                  <a:pt x="1428861" y="2093285"/>
                  <a:pt x="273776" y="2093285"/>
                </a:cubicBezTo>
                <a:cubicBezTo>
                  <a:pt x="273776" y="2093285"/>
                  <a:pt x="273776" y="2093285"/>
                  <a:pt x="273776" y="1931629"/>
                </a:cubicBezTo>
                <a:lnTo>
                  <a:pt x="273776" y="1917433"/>
                </a:lnTo>
                <a:lnTo>
                  <a:pt x="0" y="1758643"/>
                </a:lnTo>
                <a:lnTo>
                  <a:pt x="273776" y="1599854"/>
                </a:lnTo>
                <a:lnTo>
                  <a:pt x="273776" y="1547697"/>
                </a:lnTo>
                <a:cubicBezTo>
                  <a:pt x="273776" y="1511325"/>
                  <a:pt x="273776" y="1472527"/>
                  <a:pt x="273776" y="1431143"/>
                </a:cubicBezTo>
                <a:cubicBezTo>
                  <a:pt x="1064198" y="1431143"/>
                  <a:pt x="1705700" y="789991"/>
                  <a:pt x="1705700" y="0"/>
                </a:cubicBezTo>
                <a:close/>
              </a:path>
            </a:pathLst>
          </a:custGeom>
          <a:solidFill>
            <a:srgbClr val="FFA109"/>
          </a:solidFill>
          <a:ln>
            <a:noFill/>
          </a:ln>
          <a:extLst/>
        </p:spPr>
        <p:txBody>
          <a:bodyPr/>
          <a:lstStyle/>
          <a:p>
            <a:endParaRPr lang="zh-CN" altLang="en-US" sz="2000"/>
          </a:p>
        </p:txBody>
      </p:sp>
      <p:sp>
        <p:nvSpPr>
          <p:cNvPr id="14" name="MH_Other_38">
            <a:extLst>
              <a:ext uri="{FF2B5EF4-FFF2-40B4-BE49-F238E27FC236}">
                <a16:creationId xmlns:a16="http://schemas.microsoft.com/office/drawing/2014/main" id="{11971483-BF10-40AD-8728-044D0BF1A1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67437" y="3071983"/>
            <a:ext cx="471888" cy="406539"/>
          </a:xfrm>
          <a:prstGeom prst="triangle">
            <a:avLst>
              <a:gd name="adj" fmla="val 50000"/>
            </a:avLst>
          </a:prstGeom>
          <a:solidFill>
            <a:srgbClr val="CFDB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5" name="MH_Other_39">
            <a:extLst>
              <a:ext uri="{FF2B5EF4-FFF2-40B4-BE49-F238E27FC236}">
                <a16:creationId xmlns:a16="http://schemas.microsoft.com/office/drawing/2014/main" id="{45BDB328-4FCC-4598-A51B-1CE642F350FE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 flipV="1">
            <a:off x="6242846" y="444298"/>
            <a:ext cx="3015456" cy="3410962"/>
          </a:xfrm>
          <a:custGeom>
            <a:avLst/>
            <a:gdLst>
              <a:gd name="T0" fmla="*/ 0 w 2094427"/>
              <a:gd name="T1" fmla="*/ 2368877 h 2368877"/>
              <a:gd name="T2" fmla="*/ 2094427 w 2094427"/>
              <a:gd name="T3" fmla="*/ 274450 h 2368877"/>
              <a:gd name="T4" fmla="*/ 1932683 w 2094427"/>
              <a:gd name="T5" fmla="*/ 274450 h 2368877"/>
              <a:gd name="T6" fmla="*/ 1932327 w 2094427"/>
              <a:gd name="T7" fmla="*/ 274450 h 2368877"/>
              <a:gd name="T8" fmla="*/ 1773147 w 2094427"/>
              <a:gd name="T9" fmla="*/ 0 h 2368877"/>
              <a:gd name="T10" fmla="*/ 1613966 w 2094427"/>
              <a:gd name="T11" fmla="*/ 274450 h 2368877"/>
              <a:gd name="T12" fmla="*/ 1548541 w 2094427"/>
              <a:gd name="T13" fmla="*/ 274450 h 2368877"/>
              <a:gd name="T14" fmla="*/ 1431923 w 2094427"/>
              <a:gd name="T15" fmla="*/ 274450 h 2368877"/>
              <a:gd name="T16" fmla="*/ 0 w 2094427"/>
              <a:gd name="T17" fmla="*/ 1706374 h 2368877"/>
              <a:gd name="T18" fmla="*/ 0 w 2094427"/>
              <a:gd name="T19" fmla="*/ 2368877 h 23688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94427" h="2368877">
                <a:moveTo>
                  <a:pt x="0" y="2368877"/>
                </a:moveTo>
                <a:cubicBezTo>
                  <a:pt x="1155085" y="2368877"/>
                  <a:pt x="2094427" y="1429535"/>
                  <a:pt x="2094427" y="274450"/>
                </a:cubicBezTo>
                <a:cubicBezTo>
                  <a:pt x="2094427" y="274450"/>
                  <a:pt x="2094427" y="274450"/>
                  <a:pt x="1932683" y="274450"/>
                </a:cubicBezTo>
                <a:lnTo>
                  <a:pt x="1932327" y="274450"/>
                </a:lnTo>
                <a:lnTo>
                  <a:pt x="1773147" y="0"/>
                </a:lnTo>
                <a:lnTo>
                  <a:pt x="1613966" y="274450"/>
                </a:lnTo>
                <a:lnTo>
                  <a:pt x="1548541" y="274450"/>
                </a:lnTo>
                <a:cubicBezTo>
                  <a:pt x="1512148" y="274450"/>
                  <a:pt x="1473330" y="274450"/>
                  <a:pt x="1431923" y="274450"/>
                </a:cubicBezTo>
                <a:cubicBezTo>
                  <a:pt x="1431923" y="1064872"/>
                  <a:pt x="790422" y="1706374"/>
                  <a:pt x="0" y="1706374"/>
                </a:cubicBezTo>
                <a:cubicBezTo>
                  <a:pt x="0" y="1706374"/>
                  <a:pt x="0" y="1706374"/>
                  <a:pt x="0" y="2368877"/>
                </a:cubicBezTo>
                <a:close/>
              </a:path>
            </a:pathLst>
          </a:custGeom>
          <a:solidFill>
            <a:srgbClr val="15B7FF"/>
          </a:solidFill>
          <a:ln>
            <a:noFill/>
          </a:ln>
          <a:extLst/>
        </p:spPr>
        <p:txBody>
          <a:bodyPr/>
          <a:lstStyle/>
          <a:p>
            <a:endParaRPr lang="zh-CN" altLang="en-US" sz="2000"/>
          </a:p>
        </p:txBody>
      </p:sp>
      <p:sp>
        <p:nvSpPr>
          <p:cNvPr id="16" name="MH_SubTitle_2">
            <a:extLst>
              <a:ext uri="{FF2B5EF4-FFF2-40B4-BE49-F238E27FC236}">
                <a16:creationId xmlns:a16="http://schemas.microsoft.com/office/drawing/2014/main" id="{05BA3784-C37F-44B9-B462-041FF85D24E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3203510">
            <a:off x="4966244" y="1404160"/>
            <a:ext cx="3989978" cy="285088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spcFirstLastPara="1" lIns="91430" tIns="45716" rIns="91430" bIns="45716" numCol="1" anchor="ctr">
            <a:prstTxWarp prst="textArchUp">
              <a:avLst/>
            </a:prstTxWarp>
          </a:bodyPr>
          <a:lstStyle/>
          <a:p>
            <a:pPr algn="ctr">
              <a:defRPr/>
            </a:pPr>
            <a:r>
              <a:rPr lang="zh-CN" altLang="en-US" sz="3600" b="1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多维度</a:t>
            </a:r>
          </a:p>
        </p:txBody>
      </p:sp>
      <p:sp>
        <p:nvSpPr>
          <p:cNvPr id="17" name="MH_SubTitle_3">
            <a:extLst>
              <a:ext uri="{FF2B5EF4-FFF2-40B4-BE49-F238E27FC236}">
                <a16:creationId xmlns:a16="http://schemas.microsoft.com/office/drawing/2014/main" id="{2DB1A6A0-AC7F-4501-A69F-E12500ABC84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7982288">
            <a:off x="5061425" y="2754537"/>
            <a:ext cx="3827997" cy="285088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spcFirstLastPara="1" lIns="91430" tIns="45716" rIns="91430" bIns="45716" numCol="1" anchor="ctr">
            <a:prstTxWarp prst="textArchUp">
              <a:avLst/>
            </a:prstTxWarp>
          </a:bodyPr>
          <a:lstStyle/>
          <a:p>
            <a:pPr algn="ctr">
              <a:defRPr/>
            </a:pPr>
            <a:r>
              <a:rPr lang="zh-CN" altLang="en-US" sz="36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可触达</a:t>
            </a:r>
          </a:p>
        </p:txBody>
      </p:sp>
      <p:sp>
        <p:nvSpPr>
          <p:cNvPr id="18" name="MH_SubTitle_4">
            <a:extLst>
              <a:ext uri="{FF2B5EF4-FFF2-40B4-BE49-F238E27FC236}">
                <a16:creationId xmlns:a16="http://schemas.microsoft.com/office/drawing/2014/main" id="{81D17B57-CD4C-4D17-8911-8A59721662F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3451795">
            <a:off x="3495886" y="2691031"/>
            <a:ext cx="4056614" cy="285088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spcFirstLastPara="1" lIns="91430" tIns="45716" rIns="91430" bIns="45716" numCol="1" anchor="ctr">
            <a:prstTxWarp prst="textArchUp">
              <a:avLst>
                <a:gd name="adj" fmla="val 10710955"/>
              </a:avLst>
            </a:prstTxWarp>
          </a:bodyPr>
          <a:lstStyle/>
          <a:p>
            <a:pPr algn="ctr">
              <a:defRPr/>
            </a:pPr>
            <a:r>
              <a:rPr lang="zh-CN" altLang="en-US" sz="36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能聚像</a:t>
            </a:r>
          </a:p>
        </p:txBody>
      </p:sp>
      <p:sp>
        <p:nvSpPr>
          <p:cNvPr id="19" name="MH_SubTitle_1">
            <a:extLst>
              <a:ext uri="{FF2B5EF4-FFF2-40B4-BE49-F238E27FC236}">
                <a16:creationId xmlns:a16="http://schemas.microsoft.com/office/drawing/2014/main" id="{1FAF7E0E-AD7A-4B49-AB6E-53CCD37327E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8578385">
            <a:off x="3694223" y="1286800"/>
            <a:ext cx="3697150" cy="285088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spcFirstLastPara="1" lIns="91430" tIns="45716" rIns="91430" bIns="45716" numCol="1" anchor="ctr">
            <a:prstTxWarp prst="textArchUp">
              <a:avLst>
                <a:gd name="adj" fmla="val 10851219"/>
              </a:avLst>
            </a:prstTxWarp>
          </a:bodyPr>
          <a:lstStyle/>
          <a:p>
            <a:pPr algn="ctr">
              <a:defRPr/>
            </a:pPr>
            <a:r>
              <a:rPr lang="zh-CN" altLang="en-US" sz="36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大样本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92297A-21CF-46B3-BF42-27C417C4286F}"/>
              </a:ext>
            </a:extLst>
          </p:cNvPr>
          <p:cNvSpPr txBox="1"/>
          <p:nvPr/>
        </p:nvSpPr>
        <p:spPr>
          <a:xfrm>
            <a:off x="5218388" y="2988610"/>
            <a:ext cx="208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平安大数据平台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117A75A-3B2C-4970-B924-848F5B965054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42312" y="3663519"/>
            <a:ext cx="4041998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82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5FA6BA0-7B92-4607-B50E-40FFED133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数据分析指导城市治理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CAF59BC-4174-4F6F-A7FB-834D735C4C7A}"/>
              </a:ext>
            </a:extLst>
          </p:cNvPr>
          <p:cNvSpPr/>
          <p:nvPr/>
        </p:nvSpPr>
        <p:spPr>
          <a:xfrm>
            <a:off x="1547798" y="2380688"/>
            <a:ext cx="3185854" cy="3102016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5003B2AE-4E30-44D9-BA0D-925BA07DA25A}"/>
              </a:ext>
            </a:extLst>
          </p:cNvPr>
          <p:cNvSpPr txBox="1"/>
          <p:nvPr/>
        </p:nvSpPr>
        <p:spPr>
          <a:xfrm>
            <a:off x="1715474" y="3638262"/>
            <a:ext cx="2850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通过大数据分析处理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得到的城市云平台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为城市管理决策、监督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服务提供支持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A7F0482-3922-493D-A66F-61C413A12E2C}"/>
              </a:ext>
            </a:extLst>
          </p:cNvPr>
          <p:cNvSpPr/>
          <p:nvPr/>
        </p:nvSpPr>
        <p:spPr>
          <a:xfrm>
            <a:off x="2302342" y="1374629"/>
            <a:ext cx="1592927" cy="1509089"/>
          </a:xfrm>
          <a:prstGeom prst="ellipse">
            <a:avLst/>
          </a:prstGeom>
          <a:solidFill>
            <a:srgbClr val="FF5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FBF5045-0E20-417A-8D57-03EEFCABFA9C}"/>
              </a:ext>
            </a:extLst>
          </p:cNvPr>
          <p:cNvSpPr/>
          <p:nvPr/>
        </p:nvSpPr>
        <p:spPr>
          <a:xfrm>
            <a:off x="709415" y="4308968"/>
            <a:ext cx="1592927" cy="1509089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37BCF1F-0B1D-4A99-8475-FD60235DE163}"/>
              </a:ext>
            </a:extLst>
          </p:cNvPr>
          <p:cNvSpPr/>
          <p:nvPr/>
        </p:nvSpPr>
        <p:spPr>
          <a:xfrm>
            <a:off x="3979107" y="4308968"/>
            <a:ext cx="1592927" cy="1509089"/>
          </a:xfrm>
          <a:prstGeom prst="ellipse">
            <a:avLst/>
          </a:prstGeom>
          <a:solidFill>
            <a:srgbClr val="FF9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KSO_Shape">
            <a:extLst>
              <a:ext uri="{FF2B5EF4-FFF2-40B4-BE49-F238E27FC236}">
                <a16:creationId xmlns:a16="http://schemas.microsoft.com/office/drawing/2014/main" id="{2E3F03D8-1870-4148-AF80-B1E46A7EAD93}"/>
              </a:ext>
            </a:extLst>
          </p:cNvPr>
          <p:cNvSpPr>
            <a:spLocks/>
          </p:cNvSpPr>
          <p:nvPr/>
        </p:nvSpPr>
        <p:spPr bwMode="auto">
          <a:xfrm>
            <a:off x="2889209" y="1664599"/>
            <a:ext cx="503030" cy="473207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AF61384-F683-4F02-B64E-AF3839119F88}"/>
              </a:ext>
            </a:extLst>
          </p:cNvPr>
          <p:cNvSpPr/>
          <p:nvPr/>
        </p:nvSpPr>
        <p:spPr>
          <a:xfrm>
            <a:off x="2650043" y="221186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服务民生</a:t>
            </a: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A96BCB25-CA72-4FC8-AEF8-609D7F5B7C2E}"/>
              </a:ext>
            </a:extLst>
          </p:cNvPr>
          <p:cNvSpPr>
            <a:spLocks/>
          </p:cNvSpPr>
          <p:nvPr/>
        </p:nvSpPr>
        <p:spPr bwMode="auto">
          <a:xfrm>
            <a:off x="1296283" y="4476645"/>
            <a:ext cx="419191" cy="475068"/>
          </a:xfrm>
          <a:custGeom>
            <a:avLst/>
            <a:gdLst>
              <a:gd name="T0" fmla="*/ 870927 w 3212"/>
              <a:gd name="T1" fmla="*/ 431703 h 3667"/>
              <a:gd name="T2" fmla="*/ 900582 w 3212"/>
              <a:gd name="T3" fmla="*/ 415079 h 3667"/>
              <a:gd name="T4" fmla="*/ 972900 w 3212"/>
              <a:gd name="T5" fmla="*/ 368844 h 3667"/>
              <a:gd name="T6" fmla="*/ 1045737 w 3212"/>
              <a:gd name="T7" fmla="*/ 313777 h 3667"/>
              <a:gd name="T8" fmla="*/ 1088399 w 3212"/>
              <a:gd name="T9" fmla="*/ 274295 h 3667"/>
              <a:gd name="T10" fmla="*/ 1126899 w 3212"/>
              <a:gd name="T11" fmla="*/ 232735 h 3667"/>
              <a:gd name="T12" fmla="*/ 1156554 w 3212"/>
              <a:gd name="T13" fmla="*/ 188578 h 3667"/>
              <a:gd name="T14" fmla="*/ 1172162 w 3212"/>
              <a:gd name="T15" fmla="*/ 150654 h 3667"/>
              <a:gd name="T16" fmla="*/ 1177365 w 3212"/>
              <a:gd name="T17" fmla="*/ 127797 h 3667"/>
              <a:gd name="T18" fmla="*/ 1178925 w 3212"/>
              <a:gd name="T19" fmla="*/ 104939 h 3667"/>
              <a:gd name="T20" fmla="*/ 1176844 w 3212"/>
              <a:gd name="T21" fmla="*/ 92990 h 3667"/>
              <a:gd name="T22" fmla="*/ 1167479 w 3212"/>
              <a:gd name="T23" fmla="*/ 73769 h 3667"/>
              <a:gd name="T24" fmla="*/ 1154473 w 3212"/>
              <a:gd name="T25" fmla="*/ 61301 h 3667"/>
              <a:gd name="T26" fmla="*/ 1136263 w 3212"/>
              <a:gd name="T27" fmla="*/ 47274 h 3667"/>
              <a:gd name="T28" fmla="*/ 1108689 w 3212"/>
              <a:gd name="T29" fmla="*/ 33767 h 3667"/>
              <a:gd name="T30" fmla="*/ 1071230 w 3212"/>
              <a:gd name="T31" fmla="*/ 21819 h 3667"/>
              <a:gd name="T32" fmla="*/ 1022325 w 3212"/>
              <a:gd name="T33" fmla="*/ 11948 h 3667"/>
              <a:gd name="T34" fmla="*/ 961454 w 3212"/>
              <a:gd name="T35" fmla="*/ 5714 h 3667"/>
              <a:gd name="T36" fmla="*/ 885495 w 3212"/>
              <a:gd name="T37" fmla="*/ 3636 h 3667"/>
              <a:gd name="T38" fmla="*/ 843353 w 3212"/>
              <a:gd name="T39" fmla="*/ 3117 h 3667"/>
              <a:gd name="T40" fmla="*/ 782482 w 3212"/>
              <a:gd name="T41" fmla="*/ 0 h 3667"/>
              <a:gd name="T42" fmla="*/ 708084 w 3212"/>
              <a:gd name="T43" fmla="*/ 2078 h 3667"/>
              <a:gd name="T44" fmla="*/ 659178 w 3212"/>
              <a:gd name="T45" fmla="*/ 8831 h 3667"/>
              <a:gd name="T46" fmla="*/ 610273 w 3212"/>
              <a:gd name="T47" fmla="*/ 20260 h 3667"/>
              <a:gd name="T48" fmla="*/ 563970 w 3212"/>
              <a:gd name="T49" fmla="*/ 37923 h 3667"/>
              <a:gd name="T50" fmla="*/ 523389 w 3212"/>
              <a:gd name="T51" fmla="*/ 63379 h 3667"/>
              <a:gd name="T52" fmla="*/ 495294 w 3212"/>
              <a:gd name="T53" fmla="*/ 90393 h 3667"/>
              <a:gd name="T54" fmla="*/ 481767 w 3212"/>
              <a:gd name="T55" fmla="*/ 110653 h 3667"/>
              <a:gd name="T56" fmla="*/ 475004 w 3212"/>
              <a:gd name="T57" fmla="*/ 125199 h 3667"/>
              <a:gd name="T58" fmla="*/ 482808 w 3212"/>
              <a:gd name="T59" fmla="*/ 147537 h 3667"/>
              <a:gd name="T60" fmla="*/ 507260 w 3212"/>
              <a:gd name="T61" fmla="*/ 190656 h 3667"/>
              <a:gd name="T62" fmla="*/ 547321 w 3212"/>
              <a:gd name="T63" fmla="*/ 241567 h 3667"/>
              <a:gd name="T64" fmla="*/ 582179 w 3212"/>
              <a:gd name="T65" fmla="*/ 277412 h 3667"/>
              <a:gd name="T66" fmla="*/ 625881 w 3212"/>
              <a:gd name="T67" fmla="*/ 317413 h 3667"/>
              <a:gd name="T68" fmla="*/ 681550 w 3212"/>
              <a:gd name="T69" fmla="*/ 360532 h 3667"/>
              <a:gd name="T70" fmla="*/ 748144 w 3212"/>
              <a:gd name="T71" fmla="*/ 406767 h 3667"/>
              <a:gd name="T72" fmla="*/ 311640 w 3212"/>
              <a:gd name="T73" fmla="*/ 394819 h 3667"/>
              <a:gd name="T74" fmla="*/ 1671098 w 3212"/>
              <a:gd name="T75" fmla="*/ 1905000 h 3667"/>
              <a:gd name="T76" fmla="*/ 819421 w 3212"/>
              <a:gd name="T77" fmla="*/ 506511 h 3667"/>
              <a:gd name="T78" fmla="*/ 819941 w 3212"/>
              <a:gd name="T79" fmla="*/ 850419 h 3667"/>
              <a:gd name="T80" fmla="*/ 819421 w 3212"/>
              <a:gd name="T81" fmla="*/ 506511 h 3667"/>
              <a:gd name="T82" fmla="*/ 665422 w 3212"/>
              <a:gd name="T83" fmla="*/ 817690 h 3667"/>
              <a:gd name="T84" fmla="*/ 1094122 w 3212"/>
              <a:gd name="T85" fmla="*/ 1640575 h 366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212" h="3667">
                <a:moveTo>
                  <a:pt x="2532" y="723"/>
                </a:moveTo>
                <a:lnTo>
                  <a:pt x="2318" y="1565"/>
                </a:lnTo>
                <a:lnTo>
                  <a:pt x="1674" y="831"/>
                </a:lnTo>
                <a:lnTo>
                  <a:pt x="1700" y="816"/>
                </a:lnTo>
                <a:lnTo>
                  <a:pt x="1731" y="799"/>
                </a:lnTo>
                <a:lnTo>
                  <a:pt x="1771" y="775"/>
                </a:lnTo>
                <a:lnTo>
                  <a:pt x="1818" y="745"/>
                </a:lnTo>
                <a:lnTo>
                  <a:pt x="1870" y="710"/>
                </a:lnTo>
                <a:lnTo>
                  <a:pt x="1925" y="671"/>
                </a:lnTo>
                <a:lnTo>
                  <a:pt x="1982" y="627"/>
                </a:lnTo>
                <a:lnTo>
                  <a:pt x="2010" y="604"/>
                </a:lnTo>
                <a:lnTo>
                  <a:pt x="2039" y="579"/>
                </a:lnTo>
                <a:lnTo>
                  <a:pt x="2067" y="554"/>
                </a:lnTo>
                <a:lnTo>
                  <a:pt x="2092" y="528"/>
                </a:lnTo>
                <a:lnTo>
                  <a:pt x="2118" y="502"/>
                </a:lnTo>
                <a:lnTo>
                  <a:pt x="2142" y="476"/>
                </a:lnTo>
                <a:lnTo>
                  <a:pt x="2166" y="448"/>
                </a:lnTo>
                <a:lnTo>
                  <a:pt x="2186" y="419"/>
                </a:lnTo>
                <a:lnTo>
                  <a:pt x="2206" y="391"/>
                </a:lnTo>
                <a:lnTo>
                  <a:pt x="2223" y="363"/>
                </a:lnTo>
                <a:lnTo>
                  <a:pt x="2238" y="334"/>
                </a:lnTo>
                <a:lnTo>
                  <a:pt x="2249" y="305"/>
                </a:lnTo>
                <a:lnTo>
                  <a:pt x="2253" y="290"/>
                </a:lnTo>
                <a:lnTo>
                  <a:pt x="2257" y="275"/>
                </a:lnTo>
                <a:lnTo>
                  <a:pt x="2261" y="261"/>
                </a:lnTo>
                <a:lnTo>
                  <a:pt x="2263" y="246"/>
                </a:lnTo>
                <a:lnTo>
                  <a:pt x="2264" y="231"/>
                </a:lnTo>
                <a:lnTo>
                  <a:pt x="2266" y="217"/>
                </a:lnTo>
                <a:lnTo>
                  <a:pt x="2266" y="202"/>
                </a:lnTo>
                <a:lnTo>
                  <a:pt x="2264" y="188"/>
                </a:lnTo>
                <a:lnTo>
                  <a:pt x="2262" y="179"/>
                </a:lnTo>
                <a:lnTo>
                  <a:pt x="2260" y="169"/>
                </a:lnTo>
                <a:lnTo>
                  <a:pt x="2253" y="157"/>
                </a:lnTo>
                <a:lnTo>
                  <a:pt x="2244" y="142"/>
                </a:lnTo>
                <a:lnTo>
                  <a:pt x="2236" y="134"/>
                </a:lnTo>
                <a:lnTo>
                  <a:pt x="2229" y="127"/>
                </a:lnTo>
                <a:lnTo>
                  <a:pt x="2219" y="118"/>
                </a:lnTo>
                <a:lnTo>
                  <a:pt x="2209" y="108"/>
                </a:lnTo>
                <a:lnTo>
                  <a:pt x="2197" y="100"/>
                </a:lnTo>
                <a:lnTo>
                  <a:pt x="2184" y="91"/>
                </a:lnTo>
                <a:lnTo>
                  <a:pt x="2168" y="83"/>
                </a:lnTo>
                <a:lnTo>
                  <a:pt x="2150" y="74"/>
                </a:lnTo>
                <a:lnTo>
                  <a:pt x="2131" y="65"/>
                </a:lnTo>
                <a:lnTo>
                  <a:pt x="2109" y="57"/>
                </a:lnTo>
                <a:lnTo>
                  <a:pt x="2085" y="50"/>
                </a:lnTo>
                <a:lnTo>
                  <a:pt x="2059" y="42"/>
                </a:lnTo>
                <a:lnTo>
                  <a:pt x="2031" y="35"/>
                </a:lnTo>
                <a:lnTo>
                  <a:pt x="1999" y="29"/>
                </a:lnTo>
                <a:lnTo>
                  <a:pt x="1965" y="23"/>
                </a:lnTo>
                <a:lnTo>
                  <a:pt x="1930" y="18"/>
                </a:lnTo>
                <a:lnTo>
                  <a:pt x="1890" y="14"/>
                </a:lnTo>
                <a:lnTo>
                  <a:pt x="1848" y="11"/>
                </a:lnTo>
                <a:lnTo>
                  <a:pt x="1802" y="8"/>
                </a:lnTo>
                <a:lnTo>
                  <a:pt x="1754" y="7"/>
                </a:lnTo>
                <a:lnTo>
                  <a:pt x="1702" y="7"/>
                </a:lnTo>
                <a:lnTo>
                  <a:pt x="1647" y="8"/>
                </a:lnTo>
                <a:lnTo>
                  <a:pt x="1621" y="6"/>
                </a:lnTo>
                <a:lnTo>
                  <a:pt x="1590" y="3"/>
                </a:lnTo>
                <a:lnTo>
                  <a:pt x="1550" y="1"/>
                </a:lnTo>
                <a:lnTo>
                  <a:pt x="1504" y="0"/>
                </a:lnTo>
                <a:lnTo>
                  <a:pt x="1450" y="0"/>
                </a:lnTo>
                <a:lnTo>
                  <a:pt x="1391" y="2"/>
                </a:lnTo>
                <a:lnTo>
                  <a:pt x="1361" y="4"/>
                </a:lnTo>
                <a:lnTo>
                  <a:pt x="1330" y="7"/>
                </a:lnTo>
                <a:lnTo>
                  <a:pt x="1299" y="12"/>
                </a:lnTo>
                <a:lnTo>
                  <a:pt x="1267" y="17"/>
                </a:lnTo>
                <a:lnTo>
                  <a:pt x="1235" y="23"/>
                </a:lnTo>
                <a:lnTo>
                  <a:pt x="1203" y="30"/>
                </a:lnTo>
                <a:lnTo>
                  <a:pt x="1173" y="39"/>
                </a:lnTo>
                <a:lnTo>
                  <a:pt x="1142" y="48"/>
                </a:lnTo>
                <a:lnTo>
                  <a:pt x="1113" y="59"/>
                </a:lnTo>
                <a:lnTo>
                  <a:pt x="1084" y="73"/>
                </a:lnTo>
                <a:lnTo>
                  <a:pt x="1057" y="87"/>
                </a:lnTo>
                <a:lnTo>
                  <a:pt x="1030" y="103"/>
                </a:lnTo>
                <a:lnTo>
                  <a:pt x="1006" y="122"/>
                </a:lnTo>
                <a:lnTo>
                  <a:pt x="982" y="141"/>
                </a:lnTo>
                <a:lnTo>
                  <a:pt x="962" y="163"/>
                </a:lnTo>
                <a:lnTo>
                  <a:pt x="952" y="174"/>
                </a:lnTo>
                <a:lnTo>
                  <a:pt x="943" y="186"/>
                </a:lnTo>
                <a:lnTo>
                  <a:pt x="935" y="200"/>
                </a:lnTo>
                <a:lnTo>
                  <a:pt x="926" y="213"/>
                </a:lnTo>
                <a:lnTo>
                  <a:pt x="919" y="227"/>
                </a:lnTo>
                <a:lnTo>
                  <a:pt x="913" y="241"/>
                </a:lnTo>
                <a:lnTo>
                  <a:pt x="915" y="252"/>
                </a:lnTo>
                <a:lnTo>
                  <a:pt x="920" y="266"/>
                </a:lnTo>
                <a:lnTo>
                  <a:pt x="928" y="284"/>
                </a:lnTo>
                <a:lnTo>
                  <a:pt x="940" y="307"/>
                </a:lnTo>
                <a:lnTo>
                  <a:pt x="954" y="335"/>
                </a:lnTo>
                <a:lnTo>
                  <a:pt x="975" y="367"/>
                </a:lnTo>
                <a:lnTo>
                  <a:pt x="1001" y="404"/>
                </a:lnTo>
                <a:lnTo>
                  <a:pt x="1034" y="443"/>
                </a:lnTo>
                <a:lnTo>
                  <a:pt x="1052" y="465"/>
                </a:lnTo>
                <a:lnTo>
                  <a:pt x="1073" y="487"/>
                </a:lnTo>
                <a:lnTo>
                  <a:pt x="1095" y="510"/>
                </a:lnTo>
                <a:lnTo>
                  <a:pt x="1119" y="534"/>
                </a:lnTo>
                <a:lnTo>
                  <a:pt x="1145" y="559"/>
                </a:lnTo>
                <a:lnTo>
                  <a:pt x="1173" y="584"/>
                </a:lnTo>
                <a:lnTo>
                  <a:pt x="1203" y="611"/>
                </a:lnTo>
                <a:lnTo>
                  <a:pt x="1236" y="638"/>
                </a:lnTo>
                <a:lnTo>
                  <a:pt x="1272" y="666"/>
                </a:lnTo>
                <a:lnTo>
                  <a:pt x="1310" y="694"/>
                </a:lnTo>
                <a:lnTo>
                  <a:pt x="1350" y="723"/>
                </a:lnTo>
                <a:lnTo>
                  <a:pt x="1391" y="753"/>
                </a:lnTo>
                <a:lnTo>
                  <a:pt x="1438" y="783"/>
                </a:lnTo>
                <a:lnTo>
                  <a:pt x="1485" y="814"/>
                </a:lnTo>
                <a:lnTo>
                  <a:pt x="832" y="1583"/>
                </a:lnTo>
                <a:lnTo>
                  <a:pt x="599" y="760"/>
                </a:lnTo>
                <a:lnTo>
                  <a:pt x="0" y="1091"/>
                </a:lnTo>
                <a:lnTo>
                  <a:pt x="0" y="3667"/>
                </a:lnTo>
                <a:lnTo>
                  <a:pt x="3212" y="3667"/>
                </a:lnTo>
                <a:lnTo>
                  <a:pt x="3212" y="1099"/>
                </a:lnTo>
                <a:lnTo>
                  <a:pt x="2532" y="723"/>
                </a:lnTo>
                <a:close/>
                <a:moveTo>
                  <a:pt x="1575" y="975"/>
                </a:moveTo>
                <a:lnTo>
                  <a:pt x="1862" y="1140"/>
                </a:lnTo>
                <a:lnTo>
                  <a:pt x="1863" y="1471"/>
                </a:lnTo>
                <a:lnTo>
                  <a:pt x="1576" y="1637"/>
                </a:lnTo>
                <a:lnTo>
                  <a:pt x="1289" y="1472"/>
                </a:lnTo>
                <a:lnTo>
                  <a:pt x="1288" y="1141"/>
                </a:lnTo>
                <a:lnTo>
                  <a:pt x="1575" y="975"/>
                </a:lnTo>
                <a:close/>
                <a:moveTo>
                  <a:pt x="1638" y="3560"/>
                </a:moveTo>
                <a:lnTo>
                  <a:pt x="1146" y="3175"/>
                </a:lnTo>
                <a:lnTo>
                  <a:pt x="1279" y="1574"/>
                </a:lnTo>
                <a:lnTo>
                  <a:pt x="1601" y="1735"/>
                </a:lnTo>
                <a:lnTo>
                  <a:pt x="1879" y="1556"/>
                </a:lnTo>
                <a:lnTo>
                  <a:pt x="2103" y="3158"/>
                </a:lnTo>
                <a:lnTo>
                  <a:pt x="1638" y="356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739E946-50A9-4791-825F-6113B9FC68EB}"/>
              </a:ext>
            </a:extLst>
          </p:cNvPr>
          <p:cNvSpPr/>
          <p:nvPr/>
        </p:nvSpPr>
        <p:spPr>
          <a:xfrm>
            <a:off x="863524" y="5106465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洞察企业需求</a:t>
            </a:r>
          </a:p>
        </p:txBody>
      </p:sp>
      <p:sp>
        <p:nvSpPr>
          <p:cNvPr id="28" name="KSO_Shape">
            <a:extLst>
              <a:ext uri="{FF2B5EF4-FFF2-40B4-BE49-F238E27FC236}">
                <a16:creationId xmlns:a16="http://schemas.microsoft.com/office/drawing/2014/main" id="{A0256F66-4CCD-48B5-B6C0-457E80EAD2BD}"/>
              </a:ext>
            </a:extLst>
          </p:cNvPr>
          <p:cNvSpPr/>
          <p:nvPr/>
        </p:nvSpPr>
        <p:spPr>
          <a:xfrm>
            <a:off x="4473743" y="4540424"/>
            <a:ext cx="614806" cy="409863"/>
          </a:xfrm>
          <a:custGeom>
            <a:avLst/>
            <a:gdLst/>
            <a:ahLst/>
            <a:cxnLst/>
            <a:rect l="l" t="t" r="r" b="b"/>
            <a:pathLst>
              <a:path w="1800200" h="1603947">
                <a:moveTo>
                  <a:pt x="900100" y="235795"/>
                </a:moveTo>
                <a:lnTo>
                  <a:pt x="1656184" y="919871"/>
                </a:lnTo>
                <a:lnTo>
                  <a:pt x="1656184" y="1603947"/>
                </a:lnTo>
                <a:lnTo>
                  <a:pt x="1242138" y="1603947"/>
                </a:lnTo>
                <a:lnTo>
                  <a:pt x="1242138" y="919870"/>
                </a:lnTo>
                <a:lnTo>
                  <a:pt x="558062" y="919870"/>
                </a:lnTo>
                <a:lnTo>
                  <a:pt x="558062" y="1603947"/>
                </a:lnTo>
                <a:lnTo>
                  <a:pt x="144016" y="1603947"/>
                </a:lnTo>
                <a:lnTo>
                  <a:pt x="144016" y="919871"/>
                </a:lnTo>
                <a:close/>
                <a:moveTo>
                  <a:pt x="900100" y="0"/>
                </a:moveTo>
                <a:lnTo>
                  <a:pt x="1310094" y="370947"/>
                </a:lnTo>
                <a:lnTo>
                  <a:pt x="1310094" y="14514"/>
                </a:lnTo>
                <a:lnTo>
                  <a:pt x="1428894" y="14514"/>
                </a:lnTo>
                <a:lnTo>
                  <a:pt x="1428894" y="478433"/>
                </a:lnTo>
                <a:lnTo>
                  <a:pt x="1800200" y="814377"/>
                </a:lnTo>
                <a:lnTo>
                  <a:pt x="1800200" y="988497"/>
                </a:lnTo>
                <a:lnTo>
                  <a:pt x="900100" y="174121"/>
                </a:lnTo>
                <a:lnTo>
                  <a:pt x="0" y="988498"/>
                </a:lnTo>
                <a:lnTo>
                  <a:pt x="0" y="814377"/>
                </a:ln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FC75D55-B1C4-4120-AD69-665D60AFBDD2}"/>
              </a:ext>
            </a:extLst>
          </p:cNvPr>
          <p:cNvSpPr/>
          <p:nvPr/>
        </p:nvSpPr>
        <p:spPr>
          <a:xfrm>
            <a:off x="4348023" y="509333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智慧政务</a:t>
            </a: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01B8672A-BE30-4853-BB11-DA695476608A}"/>
              </a:ext>
            </a:extLst>
          </p:cNvPr>
          <p:cNvSpPr txBox="1"/>
          <p:nvPr/>
        </p:nvSpPr>
        <p:spPr>
          <a:xfrm>
            <a:off x="6328000" y="2642649"/>
            <a:ext cx="494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大数据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云平台的智慧城市建设</a:t>
            </a:r>
          </a:p>
        </p:txBody>
      </p:sp>
      <p:sp>
        <p:nvSpPr>
          <p:cNvPr id="31" name="TextBox 16">
            <a:extLst>
              <a:ext uri="{FF2B5EF4-FFF2-40B4-BE49-F238E27FC236}">
                <a16:creationId xmlns:a16="http://schemas.microsoft.com/office/drawing/2014/main" id="{486CD699-EF4E-41CF-8A8B-EE290F26BA2C}"/>
              </a:ext>
            </a:extLst>
          </p:cNvPr>
          <p:cNvSpPr txBox="1"/>
          <p:nvPr/>
        </p:nvSpPr>
        <p:spPr>
          <a:xfrm>
            <a:off x="6328000" y="3385769"/>
            <a:ext cx="4527266" cy="2181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利用大数据洞察民生需求，为城市管理决策、监督、服务提供支持；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坚持以人为本，挖掘数据价值，实现信息网络宽带化、基础设施智能化、规划管理信息化、社会治理精细化、公共服务便捷化和产业发展现代化</a:t>
            </a:r>
          </a:p>
        </p:txBody>
      </p:sp>
    </p:spTree>
    <p:extLst>
      <p:ext uri="{BB962C8B-B14F-4D97-AF65-F5344CB8AC3E}">
        <p14:creationId xmlns:p14="http://schemas.microsoft.com/office/powerpoint/2010/main" val="1861754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AC24B32-D649-47FC-876F-E3D985573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pPr marL="0" algn="ctr">
              <a:spcBef>
                <a:spcPct val="0"/>
              </a:spcBef>
              <a:buNone/>
            </a:pPr>
            <a:r>
              <a:rPr lang="zh-CN" altLang="en-US" dirty="0"/>
              <a:t>平安智慧城的愿景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81CE8541-EB5D-4EF0-A810-D01B1A41DE57}"/>
              </a:ext>
            </a:extLst>
          </p:cNvPr>
          <p:cNvGrpSpPr/>
          <p:nvPr/>
        </p:nvGrpSpPr>
        <p:grpSpPr>
          <a:xfrm>
            <a:off x="1046330" y="5119350"/>
            <a:ext cx="1347632" cy="1346388"/>
            <a:chOff x="1513953" y="4845655"/>
            <a:chExt cx="1347632" cy="1346388"/>
          </a:xfrm>
        </p:grpSpPr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CEACEF9E-ED78-434A-AAA4-447F70572A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61350" y="5835244"/>
              <a:ext cx="188967" cy="356799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1029463C-623E-40D8-AE92-367164284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61350" y="5835244"/>
              <a:ext cx="188967" cy="356799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7271BF8D-F8EA-4D37-B4BF-893D8B7DCA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13953" y="5755679"/>
              <a:ext cx="356799" cy="188967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7B81B237-6E91-4830-AC8B-D364880CA7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13953" y="5755679"/>
              <a:ext cx="356799" cy="188967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A9262568-3C61-415B-BE31-C58F2DC06E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71995" y="5886216"/>
              <a:ext cx="0" cy="2486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36F6CAF2-1B4B-41B0-A84C-3DFC91858A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71995" y="5886216"/>
              <a:ext cx="0" cy="2486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A607754C-9182-4001-9409-A46D19F91E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65779" y="5886216"/>
              <a:ext cx="32323" cy="193940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F8AEA0D5-FACD-4795-A28E-4BF3560D51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65779" y="5886216"/>
              <a:ext cx="32323" cy="193940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796FB510-6A1D-4C5E-8648-39DBF0DCDB4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816051" y="5940917"/>
              <a:ext cx="27350" cy="193940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0" y="148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14C7A760-F726-4242-A3A8-DE350446629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816051" y="5940917"/>
              <a:ext cx="27350" cy="193940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0" y="148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id="{AC4A1A5B-BD0F-48BC-B5EF-C014D8D4BF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11078" y="5940917"/>
              <a:ext cx="32323" cy="193940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40ECDA2B-DDCF-47A8-8F0E-DA13EA88FB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11078" y="5940917"/>
              <a:ext cx="32323" cy="193940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id="{C22C26CF-F2E7-4FE9-9A56-ACC87725FA47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568654" y="5870054"/>
              <a:ext cx="201399" cy="29837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66B92470-2507-45C0-ACA2-87C2DD0643E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568654" y="5870054"/>
              <a:ext cx="201399" cy="29837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EDA750FC-7BF3-431D-BB02-901D56379C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64924" y="5870054"/>
              <a:ext cx="196426" cy="29837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8C4943D3-7142-4951-98A4-20145EA0B4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64924" y="5870054"/>
              <a:ext cx="196426" cy="29837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65">
              <a:extLst>
                <a:ext uri="{FF2B5EF4-FFF2-40B4-BE49-F238E27FC236}">
                  <a16:creationId xmlns:a16="http://schemas.microsoft.com/office/drawing/2014/main" id="{C2CE53D8-FBDB-44F1-AAD5-1A7CEF39E2D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633300" y="5807894"/>
              <a:ext cx="200156" cy="29837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close/>
                  <a:moveTo>
                    <a:pt x="161" y="0"/>
                  </a:moveTo>
                  <a:lnTo>
                    <a:pt x="161" y="0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66">
              <a:extLst>
                <a:ext uri="{FF2B5EF4-FFF2-40B4-BE49-F238E27FC236}">
                  <a16:creationId xmlns:a16="http://schemas.microsoft.com/office/drawing/2014/main" id="{46B41903-B5E0-45FA-99F9-99CE930BFE3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633300" y="5807894"/>
              <a:ext cx="200156" cy="29837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moveTo>
                    <a:pt x="161" y="0"/>
                  </a:moveTo>
                  <a:lnTo>
                    <a:pt x="161" y="0"/>
                  </a:lnTo>
                  <a:lnTo>
                    <a:pt x="161" y="0"/>
                  </a:lnTo>
                  <a:lnTo>
                    <a:pt x="1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67">
              <a:extLst>
                <a:ext uri="{FF2B5EF4-FFF2-40B4-BE49-F238E27FC236}">
                  <a16:creationId xmlns:a16="http://schemas.microsoft.com/office/drawing/2014/main" id="{0B45B343-859C-4D7D-B0AB-3E18B8670E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25841" y="5807894"/>
              <a:ext cx="198913" cy="27350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68">
              <a:extLst>
                <a:ext uri="{FF2B5EF4-FFF2-40B4-BE49-F238E27FC236}">
                  <a16:creationId xmlns:a16="http://schemas.microsoft.com/office/drawing/2014/main" id="{2D066CBF-8E5E-4497-ACCB-18572EBB1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25841" y="5807894"/>
              <a:ext cx="198913" cy="27350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A4DD5DBE-D027-4515-AE76-E9D99F2BB3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5406" y="4845655"/>
              <a:ext cx="1156179" cy="1153693"/>
            </a:xfrm>
            <a:custGeom>
              <a:avLst/>
              <a:gdLst>
                <a:gd name="T0" fmla="*/ 44 w 507"/>
                <a:gd name="T1" fmla="*/ 18 h 506"/>
                <a:gd name="T2" fmla="*/ 44 w 507"/>
                <a:gd name="T3" fmla="*/ 18 h 506"/>
                <a:gd name="T4" fmla="*/ 0 w 507"/>
                <a:gd name="T5" fmla="*/ 0 h 506"/>
                <a:gd name="T6" fmla="*/ 19 w 507"/>
                <a:gd name="T7" fmla="*/ 44 h 506"/>
                <a:gd name="T8" fmla="*/ 19 w 507"/>
                <a:gd name="T9" fmla="*/ 44 h 506"/>
                <a:gd name="T10" fmla="*/ 483 w 507"/>
                <a:gd name="T11" fmla="*/ 506 h 506"/>
                <a:gd name="T12" fmla="*/ 507 w 507"/>
                <a:gd name="T13" fmla="*/ 482 h 506"/>
                <a:gd name="T14" fmla="*/ 44 w 507"/>
                <a:gd name="T15" fmla="*/ 1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7" h="506">
                  <a:moveTo>
                    <a:pt x="44" y="18"/>
                  </a:moveTo>
                  <a:cubicBezTo>
                    <a:pt x="44" y="18"/>
                    <a:pt x="44" y="18"/>
                    <a:pt x="44" y="18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6" y="40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483" y="506"/>
                    <a:pt x="483" y="506"/>
                    <a:pt x="483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8"/>
                  </a:lnTo>
                  <a:close/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Oval 70">
            <a:extLst>
              <a:ext uri="{FF2B5EF4-FFF2-40B4-BE49-F238E27FC236}">
                <a16:creationId xmlns:a16="http://schemas.microsoft.com/office/drawing/2014/main" id="{1504DC5F-B350-48AE-9A3B-1DD411CC3E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57233" y="1786131"/>
            <a:ext cx="2873043" cy="287055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Oval 71">
            <a:extLst>
              <a:ext uri="{FF2B5EF4-FFF2-40B4-BE49-F238E27FC236}">
                <a16:creationId xmlns:a16="http://schemas.microsoft.com/office/drawing/2014/main" id="{C091F8CE-BEB2-4FA6-9315-D409005B2A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51872" y="2080770"/>
            <a:ext cx="2285008" cy="22825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Freeform 72">
            <a:extLst>
              <a:ext uri="{FF2B5EF4-FFF2-40B4-BE49-F238E27FC236}">
                <a16:creationId xmlns:a16="http://schemas.microsoft.com/office/drawing/2014/main" id="{0F69EE28-3331-493C-A2AE-95A3573B0B3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298414" y="2026069"/>
            <a:ext cx="2390680" cy="2391923"/>
          </a:xfrm>
          <a:custGeom>
            <a:avLst/>
            <a:gdLst>
              <a:gd name="T0" fmla="*/ 524 w 1048"/>
              <a:gd name="T1" fmla="*/ 0 h 1049"/>
              <a:gd name="T2" fmla="*/ 0 w 1048"/>
              <a:gd name="T3" fmla="*/ 525 h 1049"/>
              <a:gd name="T4" fmla="*/ 506 w 1048"/>
              <a:gd name="T5" fmla="*/ 1049 h 1049"/>
              <a:gd name="T6" fmla="*/ 524 w 1048"/>
              <a:gd name="T7" fmla="*/ 1049 h 1049"/>
              <a:gd name="T8" fmla="*/ 547 w 1048"/>
              <a:gd name="T9" fmla="*/ 1048 h 1049"/>
              <a:gd name="T10" fmla="*/ 1048 w 1048"/>
              <a:gd name="T11" fmla="*/ 525 h 1049"/>
              <a:gd name="T12" fmla="*/ 524 w 1048"/>
              <a:gd name="T13" fmla="*/ 0 h 1049"/>
              <a:gd name="T14" fmla="*/ 547 w 1048"/>
              <a:gd name="T15" fmla="*/ 1001 h 1049"/>
              <a:gd name="T16" fmla="*/ 524 w 1048"/>
              <a:gd name="T17" fmla="*/ 1002 h 1049"/>
              <a:gd name="T18" fmla="*/ 506 w 1048"/>
              <a:gd name="T19" fmla="*/ 1002 h 1049"/>
              <a:gd name="T20" fmla="*/ 47 w 1048"/>
              <a:gd name="T21" fmla="*/ 525 h 1049"/>
              <a:gd name="T22" fmla="*/ 524 w 1048"/>
              <a:gd name="T23" fmla="*/ 47 h 1049"/>
              <a:gd name="T24" fmla="*/ 1002 w 1048"/>
              <a:gd name="T25" fmla="*/ 525 h 1049"/>
              <a:gd name="T26" fmla="*/ 547 w 1048"/>
              <a:gd name="T27" fmla="*/ 1001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48" h="1049">
                <a:moveTo>
                  <a:pt x="524" y="0"/>
                </a:moveTo>
                <a:cubicBezTo>
                  <a:pt x="235" y="0"/>
                  <a:pt x="0" y="235"/>
                  <a:pt x="0" y="525"/>
                </a:cubicBezTo>
                <a:cubicBezTo>
                  <a:pt x="0" y="808"/>
                  <a:pt x="225" y="1039"/>
                  <a:pt x="506" y="1049"/>
                </a:cubicBezTo>
                <a:cubicBezTo>
                  <a:pt x="512" y="1049"/>
                  <a:pt x="518" y="1049"/>
                  <a:pt x="524" y="1049"/>
                </a:cubicBezTo>
                <a:cubicBezTo>
                  <a:pt x="532" y="1049"/>
                  <a:pt x="539" y="1049"/>
                  <a:pt x="547" y="1048"/>
                </a:cubicBezTo>
                <a:cubicBezTo>
                  <a:pt x="826" y="1036"/>
                  <a:pt x="1048" y="806"/>
                  <a:pt x="1048" y="525"/>
                </a:cubicBezTo>
                <a:cubicBezTo>
                  <a:pt x="1048" y="235"/>
                  <a:pt x="813" y="0"/>
                  <a:pt x="524" y="0"/>
                </a:cubicBezTo>
                <a:moveTo>
                  <a:pt x="547" y="1001"/>
                </a:moveTo>
                <a:cubicBezTo>
                  <a:pt x="539" y="1002"/>
                  <a:pt x="532" y="1002"/>
                  <a:pt x="524" y="1002"/>
                </a:cubicBezTo>
                <a:cubicBezTo>
                  <a:pt x="518" y="1002"/>
                  <a:pt x="512" y="1002"/>
                  <a:pt x="506" y="1002"/>
                </a:cubicBezTo>
                <a:cubicBezTo>
                  <a:pt x="251" y="992"/>
                  <a:pt x="47" y="782"/>
                  <a:pt x="47" y="525"/>
                </a:cubicBezTo>
                <a:cubicBezTo>
                  <a:pt x="47" y="261"/>
                  <a:pt x="261" y="47"/>
                  <a:pt x="524" y="47"/>
                </a:cubicBezTo>
                <a:cubicBezTo>
                  <a:pt x="788" y="47"/>
                  <a:pt x="1002" y="261"/>
                  <a:pt x="1002" y="525"/>
                </a:cubicBezTo>
                <a:cubicBezTo>
                  <a:pt x="1002" y="780"/>
                  <a:pt x="800" y="989"/>
                  <a:pt x="547" y="1001"/>
                </a:cubicBez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Freeform 73">
            <a:extLst>
              <a:ext uri="{FF2B5EF4-FFF2-40B4-BE49-F238E27FC236}">
                <a16:creationId xmlns:a16="http://schemas.microsoft.com/office/drawing/2014/main" id="{362BB729-0A83-4A25-BF35-407407593C6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568189" y="2299574"/>
            <a:ext cx="1851130" cy="1844914"/>
          </a:xfrm>
          <a:custGeom>
            <a:avLst/>
            <a:gdLst>
              <a:gd name="T0" fmla="*/ 406 w 812"/>
              <a:gd name="T1" fmla="*/ 0 h 809"/>
              <a:gd name="T2" fmla="*/ 0 w 812"/>
              <a:gd name="T3" fmla="*/ 405 h 809"/>
              <a:gd name="T4" fmla="*/ 406 w 812"/>
              <a:gd name="T5" fmla="*/ 809 h 809"/>
              <a:gd name="T6" fmla="*/ 812 w 812"/>
              <a:gd name="T7" fmla="*/ 405 h 809"/>
              <a:gd name="T8" fmla="*/ 406 w 812"/>
              <a:gd name="T9" fmla="*/ 0 h 809"/>
              <a:gd name="T10" fmla="*/ 406 w 812"/>
              <a:gd name="T11" fmla="*/ 762 h 809"/>
              <a:gd name="T12" fmla="*/ 47 w 812"/>
              <a:gd name="T13" fmla="*/ 405 h 809"/>
              <a:gd name="T14" fmla="*/ 406 w 812"/>
              <a:gd name="T15" fmla="*/ 47 h 809"/>
              <a:gd name="T16" fmla="*/ 766 w 812"/>
              <a:gd name="T17" fmla="*/ 405 h 809"/>
              <a:gd name="T18" fmla="*/ 406 w 812"/>
              <a:gd name="T19" fmla="*/ 762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2" h="809">
                <a:moveTo>
                  <a:pt x="406" y="0"/>
                </a:moveTo>
                <a:cubicBezTo>
                  <a:pt x="182" y="0"/>
                  <a:pt x="0" y="182"/>
                  <a:pt x="0" y="405"/>
                </a:cubicBezTo>
                <a:cubicBezTo>
                  <a:pt x="0" y="627"/>
                  <a:pt x="182" y="809"/>
                  <a:pt x="406" y="809"/>
                </a:cubicBezTo>
                <a:cubicBezTo>
                  <a:pt x="630" y="809"/>
                  <a:pt x="812" y="627"/>
                  <a:pt x="812" y="405"/>
                </a:cubicBezTo>
                <a:cubicBezTo>
                  <a:pt x="812" y="182"/>
                  <a:pt x="630" y="0"/>
                  <a:pt x="406" y="0"/>
                </a:cubicBezTo>
                <a:moveTo>
                  <a:pt x="406" y="762"/>
                </a:moveTo>
                <a:cubicBezTo>
                  <a:pt x="208" y="762"/>
                  <a:pt x="47" y="602"/>
                  <a:pt x="47" y="405"/>
                </a:cubicBezTo>
                <a:cubicBezTo>
                  <a:pt x="47" y="207"/>
                  <a:pt x="208" y="47"/>
                  <a:pt x="406" y="47"/>
                </a:cubicBezTo>
                <a:cubicBezTo>
                  <a:pt x="604" y="47"/>
                  <a:pt x="766" y="207"/>
                  <a:pt x="766" y="405"/>
                </a:cubicBezTo>
                <a:cubicBezTo>
                  <a:pt x="766" y="602"/>
                  <a:pt x="604" y="762"/>
                  <a:pt x="406" y="762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Freeform 74">
            <a:extLst>
              <a:ext uri="{FF2B5EF4-FFF2-40B4-BE49-F238E27FC236}">
                <a16:creationId xmlns:a16="http://schemas.microsoft.com/office/drawing/2014/main" id="{D4ECDB6F-D0C4-4E97-B2DF-DD91416D610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836721" y="2575565"/>
            <a:ext cx="1314066" cy="1292932"/>
          </a:xfrm>
          <a:custGeom>
            <a:avLst/>
            <a:gdLst>
              <a:gd name="T0" fmla="*/ 288 w 576"/>
              <a:gd name="T1" fmla="*/ 0 h 567"/>
              <a:gd name="T2" fmla="*/ 0 w 576"/>
              <a:gd name="T3" fmla="*/ 284 h 567"/>
              <a:gd name="T4" fmla="*/ 288 w 576"/>
              <a:gd name="T5" fmla="*/ 567 h 567"/>
              <a:gd name="T6" fmla="*/ 576 w 576"/>
              <a:gd name="T7" fmla="*/ 284 h 567"/>
              <a:gd name="T8" fmla="*/ 288 w 576"/>
              <a:gd name="T9" fmla="*/ 0 h 567"/>
              <a:gd name="T10" fmla="*/ 288 w 576"/>
              <a:gd name="T11" fmla="*/ 521 h 567"/>
              <a:gd name="T12" fmla="*/ 47 w 576"/>
              <a:gd name="T13" fmla="*/ 284 h 567"/>
              <a:gd name="T14" fmla="*/ 288 w 576"/>
              <a:gd name="T15" fmla="*/ 46 h 567"/>
              <a:gd name="T16" fmla="*/ 529 w 576"/>
              <a:gd name="T17" fmla="*/ 284 h 567"/>
              <a:gd name="T18" fmla="*/ 288 w 576"/>
              <a:gd name="T19" fmla="*/ 521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6" h="567">
                <a:moveTo>
                  <a:pt x="288" y="0"/>
                </a:moveTo>
                <a:cubicBezTo>
                  <a:pt x="129" y="0"/>
                  <a:pt x="0" y="127"/>
                  <a:pt x="0" y="284"/>
                </a:cubicBezTo>
                <a:cubicBezTo>
                  <a:pt x="0" y="440"/>
                  <a:pt x="129" y="567"/>
                  <a:pt x="288" y="567"/>
                </a:cubicBezTo>
                <a:cubicBezTo>
                  <a:pt x="447" y="567"/>
                  <a:pt x="576" y="440"/>
                  <a:pt x="576" y="284"/>
                </a:cubicBezTo>
                <a:cubicBezTo>
                  <a:pt x="576" y="127"/>
                  <a:pt x="447" y="0"/>
                  <a:pt x="288" y="0"/>
                </a:cubicBezTo>
                <a:moveTo>
                  <a:pt x="288" y="521"/>
                </a:moveTo>
                <a:cubicBezTo>
                  <a:pt x="155" y="521"/>
                  <a:pt x="47" y="414"/>
                  <a:pt x="47" y="284"/>
                </a:cubicBezTo>
                <a:cubicBezTo>
                  <a:pt x="47" y="153"/>
                  <a:pt x="155" y="46"/>
                  <a:pt x="288" y="46"/>
                </a:cubicBezTo>
                <a:cubicBezTo>
                  <a:pt x="421" y="46"/>
                  <a:pt x="529" y="153"/>
                  <a:pt x="529" y="284"/>
                </a:cubicBezTo>
                <a:cubicBezTo>
                  <a:pt x="529" y="414"/>
                  <a:pt x="421" y="521"/>
                  <a:pt x="288" y="521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Freeform 75">
            <a:extLst>
              <a:ext uri="{FF2B5EF4-FFF2-40B4-BE49-F238E27FC236}">
                <a16:creationId xmlns:a16="http://schemas.microsoft.com/office/drawing/2014/main" id="{7B7AF4D3-C617-4586-A118-3744FABBC45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106496" y="2849070"/>
            <a:ext cx="774516" cy="745922"/>
          </a:xfrm>
          <a:custGeom>
            <a:avLst/>
            <a:gdLst>
              <a:gd name="T0" fmla="*/ 170 w 340"/>
              <a:gd name="T1" fmla="*/ 0 h 327"/>
              <a:gd name="T2" fmla="*/ 0 w 340"/>
              <a:gd name="T3" fmla="*/ 164 h 327"/>
              <a:gd name="T4" fmla="*/ 170 w 340"/>
              <a:gd name="T5" fmla="*/ 327 h 327"/>
              <a:gd name="T6" fmla="*/ 340 w 340"/>
              <a:gd name="T7" fmla="*/ 164 h 327"/>
              <a:gd name="T8" fmla="*/ 170 w 340"/>
              <a:gd name="T9" fmla="*/ 0 h 327"/>
              <a:gd name="T10" fmla="*/ 170 w 340"/>
              <a:gd name="T11" fmla="*/ 281 h 327"/>
              <a:gd name="T12" fmla="*/ 47 w 340"/>
              <a:gd name="T13" fmla="*/ 164 h 327"/>
              <a:gd name="T14" fmla="*/ 170 w 340"/>
              <a:gd name="T15" fmla="*/ 47 h 327"/>
              <a:gd name="T16" fmla="*/ 293 w 340"/>
              <a:gd name="T17" fmla="*/ 164 h 327"/>
              <a:gd name="T18" fmla="*/ 170 w 340"/>
              <a:gd name="T19" fmla="*/ 281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327">
                <a:moveTo>
                  <a:pt x="170" y="0"/>
                </a:moveTo>
                <a:cubicBezTo>
                  <a:pt x="76" y="0"/>
                  <a:pt x="0" y="73"/>
                  <a:pt x="0" y="164"/>
                </a:cubicBezTo>
                <a:cubicBezTo>
                  <a:pt x="0" y="254"/>
                  <a:pt x="76" y="327"/>
                  <a:pt x="170" y="327"/>
                </a:cubicBezTo>
                <a:cubicBezTo>
                  <a:pt x="264" y="327"/>
                  <a:pt x="340" y="254"/>
                  <a:pt x="340" y="164"/>
                </a:cubicBezTo>
                <a:cubicBezTo>
                  <a:pt x="340" y="73"/>
                  <a:pt x="264" y="0"/>
                  <a:pt x="170" y="0"/>
                </a:cubicBezTo>
                <a:moveTo>
                  <a:pt x="170" y="281"/>
                </a:moveTo>
                <a:cubicBezTo>
                  <a:pt x="102" y="281"/>
                  <a:pt x="47" y="228"/>
                  <a:pt x="47" y="164"/>
                </a:cubicBezTo>
                <a:cubicBezTo>
                  <a:pt x="47" y="99"/>
                  <a:pt x="102" y="47"/>
                  <a:pt x="170" y="47"/>
                </a:cubicBezTo>
                <a:cubicBezTo>
                  <a:pt x="238" y="47"/>
                  <a:pt x="293" y="99"/>
                  <a:pt x="293" y="164"/>
                </a:cubicBezTo>
                <a:cubicBezTo>
                  <a:pt x="293" y="228"/>
                  <a:pt x="238" y="281"/>
                  <a:pt x="170" y="281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Oval 76">
            <a:extLst>
              <a:ext uri="{FF2B5EF4-FFF2-40B4-BE49-F238E27FC236}">
                <a16:creationId xmlns:a16="http://schemas.microsoft.com/office/drawing/2014/main" id="{E13753D1-4439-429C-88F5-BA472A5E20E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45192" y="3081549"/>
            <a:ext cx="283450" cy="279721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Freeform 77">
            <a:extLst>
              <a:ext uri="{FF2B5EF4-FFF2-40B4-BE49-F238E27FC236}">
                <a16:creationId xmlns:a16="http://schemas.microsoft.com/office/drawing/2014/main" id="{3B2A999A-D595-412B-AF67-7B3B4D858B92}"/>
              </a:ext>
            </a:extLst>
          </p:cNvPr>
          <p:cNvSpPr>
            <a:spLocks/>
          </p:cNvSpPr>
          <p:nvPr/>
        </p:nvSpPr>
        <p:spPr bwMode="auto">
          <a:xfrm flipH="1">
            <a:off x="2456301" y="4144488"/>
            <a:ext cx="188967" cy="353070"/>
          </a:xfrm>
          <a:custGeom>
            <a:avLst/>
            <a:gdLst>
              <a:gd name="T0" fmla="*/ 20 w 152"/>
              <a:gd name="T1" fmla="*/ 0 h 284"/>
              <a:gd name="T2" fmla="*/ 0 w 152"/>
              <a:gd name="T3" fmla="*/ 148 h 284"/>
              <a:gd name="T4" fmla="*/ 139 w 152"/>
              <a:gd name="T5" fmla="*/ 284 h 284"/>
              <a:gd name="T6" fmla="*/ 152 w 152"/>
              <a:gd name="T7" fmla="*/ 130 h 284"/>
              <a:gd name="T8" fmla="*/ 20 w 152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284">
                <a:moveTo>
                  <a:pt x="20" y="0"/>
                </a:moveTo>
                <a:lnTo>
                  <a:pt x="0" y="148"/>
                </a:lnTo>
                <a:lnTo>
                  <a:pt x="139" y="284"/>
                </a:lnTo>
                <a:lnTo>
                  <a:pt x="152" y="130"/>
                </a:lnTo>
                <a:lnTo>
                  <a:pt x="20" y="0"/>
                </a:lnTo>
                <a:close/>
              </a:path>
            </a:pathLst>
          </a:custGeom>
          <a:solidFill>
            <a:srgbClr val="F34A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Freeform 78">
            <a:extLst>
              <a:ext uri="{FF2B5EF4-FFF2-40B4-BE49-F238E27FC236}">
                <a16:creationId xmlns:a16="http://schemas.microsoft.com/office/drawing/2014/main" id="{025DFE36-9BBD-4E3C-A01E-5634B986668D}"/>
              </a:ext>
            </a:extLst>
          </p:cNvPr>
          <p:cNvSpPr>
            <a:spLocks/>
          </p:cNvSpPr>
          <p:nvPr/>
        </p:nvSpPr>
        <p:spPr bwMode="auto">
          <a:xfrm flipH="1">
            <a:off x="2456301" y="4144488"/>
            <a:ext cx="188967" cy="353070"/>
          </a:xfrm>
          <a:custGeom>
            <a:avLst/>
            <a:gdLst>
              <a:gd name="T0" fmla="*/ 20 w 152"/>
              <a:gd name="T1" fmla="*/ 0 h 284"/>
              <a:gd name="T2" fmla="*/ 0 w 152"/>
              <a:gd name="T3" fmla="*/ 148 h 284"/>
              <a:gd name="T4" fmla="*/ 139 w 152"/>
              <a:gd name="T5" fmla="*/ 284 h 284"/>
              <a:gd name="T6" fmla="*/ 152 w 152"/>
              <a:gd name="T7" fmla="*/ 130 h 284"/>
              <a:gd name="T8" fmla="*/ 20 w 152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284">
                <a:moveTo>
                  <a:pt x="20" y="0"/>
                </a:moveTo>
                <a:lnTo>
                  <a:pt x="0" y="148"/>
                </a:lnTo>
                <a:lnTo>
                  <a:pt x="139" y="284"/>
                </a:lnTo>
                <a:lnTo>
                  <a:pt x="152" y="130"/>
                </a:lnTo>
                <a:lnTo>
                  <a:pt x="2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Freeform 79">
            <a:extLst>
              <a:ext uri="{FF2B5EF4-FFF2-40B4-BE49-F238E27FC236}">
                <a16:creationId xmlns:a16="http://schemas.microsoft.com/office/drawing/2014/main" id="{FCBE1616-0C13-447A-A573-1FA155AF037B}"/>
              </a:ext>
            </a:extLst>
          </p:cNvPr>
          <p:cNvSpPr>
            <a:spLocks/>
          </p:cNvSpPr>
          <p:nvPr/>
        </p:nvSpPr>
        <p:spPr bwMode="auto">
          <a:xfrm flipH="1">
            <a:off x="2212633" y="4061193"/>
            <a:ext cx="353070" cy="190210"/>
          </a:xfrm>
          <a:custGeom>
            <a:avLst/>
            <a:gdLst>
              <a:gd name="T0" fmla="*/ 0 w 284"/>
              <a:gd name="T1" fmla="*/ 23 h 153"/>
              <a:gd name="T2" fmla="*/ 149 w 284"/>
              <a:gd name="T3" fmla="*/ 0 h 153"/>
              <a:gd name="T4" fmla="*/ 284 w 284"/>
              <a:gd name="T5" fmla="*/ 142 h 153"/>
              <a:gd name="T6" fmla="*/ 130 w 284"/>
              <a:gd name="T7" fmla="*/ 153 h 153"/>
              <a:gd name="T8" fmla="*/ 0 w 284"/>
              <a:gd name="T9" fmla="*/ 2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" h="153">
                <a:moveTo>
                  <a:pt x="0" y="23"/>
                </a:moveTo>
                <a:lnTo>
                  <a:pt x="149" y="0"/>
                </a:lnTo>
                <a:lnTo>
                  <a:pt x="284" y="142"/>
                </a:lnTo>
                <a:lnTo>
                  <a:pt x="130" y="153"/>
                </a:lnTo>
                <a:lnTo>
                  <a:pt x="0" y="23"/>
                </a:lnTo>
                <a:close/>
              </a:path>
            </a:pathLst>
          </a:custGeom>
          <a:solidFill>
            <a:srgbClr val="F34A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Freeform 80">
            <a:extLst>
              <a:ext uri="{FF2B5EF4-FFF2-40B4-BE49-F238E27FC236}">
                <a16:creationId xmlns:a16="http://schemas.microsoft.com/office/drawing/2014/main" id="{5431DD93-C303-44B8-BCFB-C2CBAB0CCA83}"/>
              </a:ext>
            </a:extLst>
          </p:cNvPr>
          <p:cNvSpPr>
            <a:spLocks/>
          </p:cNvSpPr>
          <p:nvPr/>
        </p:nvSpPr>
        <p:spPr bwMode="auto">
          <a:xfrm flipH="1">
            <a:off x="2212633" y="4061193"/>
            <a:ext cx="353070" cy="190210"/>
          </a:xfrm>
          <a:custGeom>
            <a:avLst/>
            <a:gdLst>
              <a:gd name="T0" fmla="*/ 0 w 284"/>
              <a:gd name="T1" fmla="*/ 23 h 153"/>
              <a:gd name="T2" fmla="*/ 149 w 284"/>
              <a:gd name="T3" fmla="*/ 0 h 153"/>
              <a:gd name="T4" fmla="*/ 284 w 284"/>
              <a:gd name="T5" fmla="*/ 142 h 153"/>
              <a:gd name="T6" fmla="*/ 130 w 284"/>
              <a:gd name="T7" fmla="*/ 153 h 153"/>
              <a:gd name="T8" fmla="*/ 0 w 284"/>
              <a:gd name="T9" fmla="*/ 2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" h="153">
                <a:moveTo>
                  <a:pt x="0" y="23"/>
                </a:moveTo>
                <a:lnTo>
                  <a:pt x="149" y="0"/>
                </a:lnTo>
                <a:lnTo>
                  <a:pt x="284" y="142"/>
                </a:lnTo>
                <a:lnTo>
                  <a:pt x="130" y="153"/>
                </a:lnTo>
                <a:lnTo>
                  <a:pt x="0" y="2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Freeform 81">
            <a:extLst>
              <a:ext uri="{FF2B5EF4-FFF2-40B4-BE49-F238E27FC236}">
                <a16:creationId xmlns:a16="http://schemas.microsoft.com/office/drawing/2014/main" id="{798A3C38-7546-4A50-8205-CB1166B4BE48}"/>
              </a:ext>
            </a:extLst>
          </p:cNvPr>
          <p:cNvSpPr>
            <a:spLocks/>
          </p:cNvSpPr>
          <p:nvPr/>
        </p:nvSpPr>
        <p:spPr bwMode="auto">
          <a:xfrm flipH="1">
            <a:off x="2563217" y="4191730"/>
            <a:ext cx="32323" cy="193940"/>
          </a:xfrm>
          <a:custGeom>
            <a:avLst/>
            <a:gdLst>
              <a:gd name="T0" fmla="*/ 20 w 26"/>
              <a:gd name="T1" fmla="*/ 0 h 156"/>
              <a:gd name="T2" fmla="*/ 0 w 26"/>
              <a:gd name="T3" fmla="*/ 149 h 156"/>
              <a:gd name="T4" fmla="*/ 7 w 26"/>
              <a:gd name="T5" fmla="*/ 156 h 156"/>
              <a:gd name="T6" fmla="*/ 26 w 26"/>
              <a:gd name="T7" fmla="*/ 7 h 156"/>
              <a:gd name="T8" fmla="*/ 22 w 26"/>
              <a:gd name="T9" fmla="*/ 4 h 156"/>
              <a:gd name="T10" fmla="*/ 20 w 26"/>
              <a:gd name="T11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156">
                <a:moveTo>
                  <a:pt x="20" y="0"/>
                </a:moveTo>
                <a:lnTo>
                  <a:pt x="0" y="149"/>
                </a:lnTo>
                <a:lnTo>
                  <a:pt x="7" y="156"/>
                </a:lnTo>
                <a:lnTo>
                  <a:pt x="26" y="7"/>
                </a:lnTo>
                <a:lnTo>
                  <a:pt x="22" y="4"/>
                </a:lnTo>
                <a:lnTo>
                  <a:pt x="20" y="0"/>
                </a:lnTo>
                <a:close/>
              </a:path>
            </a:pathLst>
          </a:custGeom>
          <a:solidFill>
            <a:srgbClr val="EA1E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Freeform 82">
            <a:extLst>
              <a:ext uri="{FF2B5EF4-FFF2-40B4-BE49-F238E27FC236}">
                <a16:creationId xmlns:a16="http://schemas.microsoft.com/office/drawing/2014/main" id="{698E8BC3-8B0B-4BD3-8A90-577C16A79E81}"/>
              </a:ext>
            </a:extLst>
          </p:cNvPr>
          <p:cNvSpPr>
            <a:spLocks/>
          </p:cNvSpPr>
          <p:nvPr/>
        </p:nvSpPr>
        <p:spPr bwMode="auto">
          <a:xfrm flipH="1">
            <a:off x="2563217" y="4191730"/>
            <a:ext cx="32323" cy="193940"/>
          </a:xfrm>
          <a:custGeom>
            <a:avLst/>
            <a:gdLst>
              <a:gd name="T0" fmla="*/ 20 w 26"/>
              <a:gd name="T1" fmla="*/ 0 h 156"/>
              <a:gd name="T2" fmla="*/ 0 w 26"/>
              <a:gd name="T3" fmla="*/ 149 h 156"/>
              <a:gd name="T4" fmla="*/ 7 w 26"/>
              <a:gd name="T5" fmla="*/ 156 h 156"/>
              <a:gd name="T6" fmla="*/ 26 w 26"/>
              <a:gd name="T7" fmla="*/ 7 h 156"/>
              <a:gd name="T8" fmla="*/ 22 w 26"/>
              <a:gd name="T9" fmla="*/ 4 h 156"/>
              <a:gd name="T10" fmla="*/ 20 w 26"/>
              <a:gd name="T11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156">
                <a:moveTo>
                  <a:pt x="20" y="0"/>
                </a:moveTo>
                <a:lnTo>
                  <a:pt x="0" y="149"/>
                </a:lnTo>
                <a:lnTo>
                  <a:pt x="7" y="156"/>
                </a:lnTo>
                <a:lnTo>
                  <a:pt x="26" y="7"/>
                </a:lnTo>
                <a:lnTo>
                  <a:pt x="22" y="4"/>
                </a:lnTo>
                <a:lnTo>
                  <a:pt x="2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Freeform 83">
            <a:extLst>
              <a:ext uri="{FF2B5EF4-FFF2-40B4-BE49-F238E27FC236}">
                <a16:creationId xmlns:a16="http://schemas.microsoft.com/office/drawing/2014/main" id="{757A19A7-B8E2-4290-AB59-A40C48BF8F20}"/>
              </a:ext>
            </a:extLst>
          </p:cNvPr>
          <p:cNvSpPr>
            <a:spLocks/>
          </p:cNvSpPr>
          <p:nvPr/>
        </p:nvSpPr>
        <p:spPr bwMode="auto">
          <a:xfrm flipH="1">
            <a:off x="2532136" y="4431668"/>
            <a:ext cx="8702" cy="8702"/>
          </a:xfrm>
          <a:custGeom>
            <a:avLst/>
            <a:gdLst>
              <a:gd name="T0" fmla="*/ 0 w 7"/>
              <a:gd name="T1" fmla="*/ 0 h 7"/>
              <a:gd name="T2" fmla="*/ 0 w 7"/>
              <a:gd name="T3" fmla="*/ 0 h 7"/>
              <a:gd name="T4" fmla="*/ 7 w 7"/>
              <a:gd name="T5" fmla="*/ 7 h 7"/>
              <a:gd name="T6" fmla="*/ 7 w 7"/>
              <a:gd name="T7" fmla="*/ 7 h 7"/>
              <a:gd name="T8" fmla="*/ 0 w 7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">
                <a:moveTo>
                  <a:pt x="0" y="0"/>
                </a:moveTo>
                <a:lnTo>
                  <a:pt x="0" y="0"/>
                </a:lnTo>
                <a:lnTo>
                  <a:pt x="7" y="7"/>
                </a:lnTo>
                <a:lnTo>
                  <a:pt x="7" y="7"/>
                </a:lnTo>
                <a:lnTo>
                  <a:pt x="0" y="0"/>
                </a:lnTo>
                <a:close/>
              </a:path>
            </a:pathLst>
          </a:custGeom>
          <a:solidFill>
            <a:srgbClr val="201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Freeform 84">
            <a:extLst>
              <a:ext uri="{FF2B5EF4-FFF2-40B4-BE49-F238E27FC236}">
                <a16:creationId xmlns:a16="http://schemas.microsoft.com/office/drawing/2014/main" id="{1C7D976D-1E3A-4C39-A280-C1B6581143B8}"/>
              </a:ext>
            </a:extLst>
          </p:cNvPr>
          <p:cNvSpPr>
            <a:spLocks/>
          </p:cNvSpPr>
          <p:nvPr/>
        </p:nvSpPr>
        <p:spPr bwMode="auto">
          <a:xfrm flipH="1">
            <a:off x="2532136" y="4431668"/>
            <a:ext cx="8702" cy="8702"/>
          </a:xfrm>
          <a:custGeom>
            <a:avLst/>
            <a:gdLst>
              <a:gd name="T0" fmla="*/ 0 w 7"/>
              <a:gd name="T1" fmla="*/ 0 h 7"/>
              <a:gd name="T2" fmla="*/ 0 w 7"/>
              <a:gd name="T3" fmla="*/ 0 h 7"/>
              <a:gd name="T4" fmla="*/ 7 w 7"/>
              <a:gd name="T5" fmla="*/ 7 h 7"/>
              <a:gd name="T6" fmla="*/ 7 w 7"/>
              <a:gd name="T7" fmla="*/ 7 h 7"/>
              <a:gd name="T8" fmla="*/ 0 w 7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">
                <a:moveTo>
                  <a:pt x="0" y="0"/>
                </a:moveTo>
                <a:lnTo>
                  <a:pt x="0" y="0"/>
                </a:lnTo>
                <a:lnTo>
                  <a:pt x="7" y="7"/>
                </a:lnTo>
                <a:lnTo>
                  <a:pt x="7" y="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Freeform 85">
            <a:extLst>
              <a:ext uri="{FF2B5EF4-FFF2-40B4-BE49-F238E27FC236}">
                <a16:creationId xmlns:a16="http://schemas.microsoft.com/office/drawing/2014/main" id="{667F5E58-2594-45BF-80B2-B24922508138}"/>
              </a:ext>
            </a:extLst>
          </p:cNvPr>
          <p:cNvSpPr>
            <a:spLocks/>
          </p:cNvSpPr>
          <p:nvPr/>
        </p:nvSpPr>
        <p:spPr bwMode="auto">
          <a:xfrm flipH="1">
            <a:off x="2508516" y="4248917"/>
            <a:ext cx="32323" cy="191453"/>
          </a:xfrm>
          <a:custGeom>
            <a:avLst/>
            <a:gdLst>
              <a:gd name="T0" fmla="*/ 20 w 26"/>
              <a:gd name="T1" fmla="*/ 0 h 154"/>
              <a:gd name="T2" fmla="*/ 0 w 26"/>
              <a:gd name="T3" fmla="*/ 147 h 154"/>
              <a:gd name="T4" fmla="*/ 7 w 26"/>
              <a:gd name="T5" fmla="*/ 154 h 154"/>
              <a:gd name="T6" fmla="*/ 26 w 26"/>
              <a:gd name="T7" fmla="*/ 5 h 154"/>
              <a:gd name="T8" fmla="*/ 24 w 26"/>
              <a:gd name="T9" fmla="*/ 2 h 154"/>
              <a:gd name="T10" fmla="*/ 20 w 26"/>
              <a:gd name="T11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154">
                <a:moveTo>
                  <a:pt x="20" y="0"/>
                </a:moveTo>
                <a:lnTo>
                  <a:pt x="0" y="147"/>
                </a:lnTo>
                <a:lnTo>
                  <a:pt x="7" y="154"/>
                </a:lnTo>
                <a:lnTo>
                  <a:pt x="26" y="5"/>
                </a:lnTo>
                <a:lnTo>
                  <a:pt x="24" y="2"/>
                </a:lnTo>
                <a:lnTo>
                  <a:pt x="20" y="0"/>
                </a:lnTo>
                <a:close/>
              </a:path>
            </a:pathLst>
          </a:custGeom>
          <a:solidFill>
            <a:srgbClr val="EA1E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Freeform 86">
            <a:extLst>
              <a:ext uri="{FF2B5EF4-FFF2-40B4-BE49-F238E27FC236}">
                <a16:creationId xmlns:a16="http://schemas.microsoft.com/office/drawing/2014/main" id="{D9AB8652-33E3-4638-9C6F-07B9A90E8F4F}"/>
              </a:ext>
            </a:extLst>
          </p:cNvPr>
          <p:cNvSpPr>
            <a:spLocks/>
          </p:cNvSpPr>
          <p:nvPr/>
        </p:nvSpPr>
        <p:spPr bwMode="auto">
          <a:xfrm flipH="1">
            <a:off x="2508516" y="4248917"/>
            <a:ext cx="32323" cy="191453"/>
          </a:xfrm>
          <a:custGeom>
            <a:avLst/>
            <a:gdLst>
              <a:gd name="T0" fmla="*/ 20 w 26"/>
              <a:gd name="T1" fmla="*/ 0 h 154"/>
              <a:gd name="T2" fmla="*/ 0 w 26"/>
              <a:gd name="T3" fmla="*/ 147 h 154"/>
              <a:gd name="T4" fmla="*/ 7 w 26"/>
              <a:gd name="T5" fmla="*/ 154 h 154"/>
              <a:gd name="T6" fmla="*/ 26 w 26"/>
              <a:gd name="T7" fmla="*/ 5 h 154"/>
              <a:gd name="T8" fmla="*/ 24 w 26"/>
              <a:gd name="T9" fmla="*/ 2 h 154"/>
              <a:gd name="T10" fmla="*/ 20 w 26"/>
              <a:gd name="T11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154">
                <a:moveTo>
                  <a:pt x="20" y="0"/>
                </a:moveTo>
                <a:lnTo>
                  <a:pt x="0" y="147"/>
                </a:lnTo>
                <a:lnTo>
                  <a:pt x="7" y="154"/>
                </a:lnTo>
                <a:lnTo>
                  <a:pt x="26" y="5"/>
                </a:lnTo>
                <a:lnTo>
                  <a:pt x="24" y="2"/>
                </a:lnTo>
                <a:lnTo>
                  <a:pt x="2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Freeform 87">
            <a:extLst>
              <a:ext uri="{FF2B5EF4-FFF2-40B4-BE49-F238E27FC236}">
                <a16:creationId xmlns:a16="http://schemas.microsoft.com/office/drawing/2014/main" id="{C7C9D2E5-DFE8-4842-A329-E661E8401ECF}"/>
              </a:ext>
            </a:extLst>
          </p:cNvPr>
          <p:cNvSpPr>
            <a:spLocks/>
          </p:cNvSpPr>
          <p:nvPr/>
        </p:nvSpPr>
        <p:spPr bwMode="auto">
          <a:xfrm flipH="1">
            <a:off x="2253659" y="4175568"/>
            <a:ext cx="16162" cy="9946"/>
          </a:xfrm>
          <a:custGeom>
            <a:avLst/>
            <a:gdLst>
              <a:gd name="T0" fmla="*/ 4 w 13"/>
              <a:gd name="T1" fmla="*/ 0 h 8"/>
              <a:gd name="T2" fmla="*/ 0 w 13"/>
              <a:gd name="T3" fmla="*/ 0 h 8"/>
              <a:gd name="T4" fmla="*/ 6 w 13"/>
              <a:gd name="T5" fmla="*/ 8 h 8"/>
              <a:gd name="T6" fmla="*/ 13 w 13"/>
              <a:gd name="T7" fmla="*/ 6 h 8"/>
              <a:gd name="T8" fmla="*/ 4 w 13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8">
                <a:moveTo>
                  <a:pt x="4" y="0"/>
                </a:moveTo>
                <a:lnTo>
                  <a:pt x="0" y="0"/>
                </a:lnTo>
                <a:lnTo>
                  <a:pt x="6" y="8"/>
                </a:lnTo>
                <a:lnTo>
                  <a:pt x="13" y="6"/>
                </a:lnTo>
                <a:lnTo>
                  <a:pt x="4" y="0"/>
                </a:lnTo>
                <a:close/>
              </a:path>
            </a:pathLst>
          </a:custGeom>
          <a:solidFill>
            <a:srgbClr val="201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Freeform 88">
            <a:extLst>
              <a:ext uri="{FF2B5EF4-FFF2-40B4-BE49-F238E27FC236}">
                <a16:creationId xmlns:a16="http://schemas.microsoft.com/office/drawing/2014/main" id="{932F1F47-53D4-4002-8687-F34A0322D02F}"/>
              </a:ext>
            </a:extLst>
          </p:cNvPr>
          <p:cNvSpPr>
            <a:spLocks/>
          </p:cNvSpPr>
          <p:nvPr/>
        </p:nvSpPr>
        <p:spPr bwMode="auto">
          <a:xfrm flipH="1">
            <a:off x="2253659" y="4175568"/>
            <a:ext cx="16162" cy="9946"/>
          </a:xfrm>
          <a:custGeom>
            <a:avLst/>
            <a:gdLst>
              <a:gd name="T0" fmla="*/ 4 w 13"/>
              <a:gd name="T1" fmla="*/ 0 h 8"/>
              <a:gd name="T2" fmla="*/ 0 w 13"/>
              <a:gd name="T3" fmla="*/ 0 h 8"/>
              <a:gd name="T4" fmla="*/ 6 w 13"/>
              <a:gd name="T5" fmla="*/ 8 h 8"/>
              <a:gd name="T6" fmla="*/ 13 w 13"/>
              <a:gd name="T7" fmla="*/ 6 h 8"/>
              <a:gd name="T8" fmla="*/ 4 w 13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8">
                <a:moveTo>
                  <a:pt x="4" y="0"/>
                </a:moveTo>
                <a:lnTo>
                  <a:pt x="0" y="0"/>
                </a:lnTo>
                <a:lnTo>
                  <a:pt x="6" y="8"/>
                </a:lnTo>
                <a:lnTo>
                  <a:pt x="13" y="6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Freeform 89">
            <a:extLst>
              <a:ext uri="{FF2B5EF4-FFF2-40B4-BE49-F238E27FC236}">
                <a16:creationId xmlns:a16="http://schemas.microsoft.com/office/drawing/2014/main" id="{2486C846-EAAC-4853-9122-E1229E1F364A}"/>
              </a:ext>
            </a:extLst>
          </p:cNvPr>
          <p:cNvSpPr>
            <a:spLocks/>
          </p:cNvSpPr>
          <p:nvPr/>
        </p:nvSpPr>
        <p:spPr bwMode="auto">
          <a:xfrm flipH="1">
            <a:off x="2448842" y="4196702"/>
            <a:ext cx="9946" cy="8702"/>
          </a:xfrm>
          <a:custGeom>
            <a:avLst/>
            <a:gdLst>
              <a:gd name="T0" fmla="*/ 0 w 8"/>
              <a:gd name="T1" fmla="*/ 0 h 7"/>
              <a:gd name="T2" fmla="*/ 0 w 8"/>
              <a:gd name="T3" fmla="*/ 0 h 7"/>
              <a:gd name="T4" fmla="*/ 8 w 8"/>
              <a:gd name="T5" fmla="*/ 7 h 7"/>
              <a:gd name="T6" fmla="*/ 8 w 8"/>
              <a:gd name="T7" fmla="*/ 7 h 7"/>
              <a:gd name="T8" fmla="*/ 0 w 8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7">
                <a:moveTo>
                  <a:pt x="0" y="0"/>
                </a:moveTo>
                <a:lnTo>
                  <a:pt x="0" y="0"/>
                </a:lnTo>
                <a:lnTo>
                  <a:pt x="8" y="7"/>
                </a:lnTo>
                <a:lnTo>
                  <a:pt x="8" y="7"/>
                </a:lnTo>
                <a:lnTo>
                  <a:pt x="0" y="0"/>
                </a:lnTo>
                <a:close/>
              </a:path>
            </a:pathLst>
          </a:custGeom>
          <a:solidFill>
            <a:srgbClr val="0049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Freeform 90">
            <a:extLst>
              <a:ext uri="{FF2B5EF4-FFF2-40B4-BE49-F238E27FC236}">
                <a16:creationId xmlns:a16="http://schemas.microsoft.com/office/drawing/2014/main" id="{CEF8CD51-A736-40F0-A9D2-6B9510D1573B}"/>
              </a:ext>
            </a:extLst>
          </p:cNvPr>
          <p:cNvSpPr>
            <a:spLocks/>
          </p:cNvSpPr>
          <p:nvPr/>
        </p:nvSpPr>
        <p:spPr bwMode="auto">
          <a:xfrm flipH="1">
            <a:off x="2448842" y="4196702"/>
            <a:ext cx="9946" cy="8702"/>
          </a:xfrm>
          <a:custGeom>
            <a:avLst/>
            <a:gdLst>
              <a:gd name="T0" fmla="*/ 0 w 8"/>
              <a:gd name="T1" fmla="*/ 0 h 7"/>
              <a:gd name="T2" fmla="*/ 0 w 8"/>
              <a:gd name="T3" fmla="*/ 0 h 7"/>
              <a:gd name="T4" fmla="*/ 8 w 8"/>
              <a:gd name="T5" fmla="*/ 7 h 7"/>
              <a:gd name="T6" fmla="*/ 8 w 8"/>
              <a:gd name="T7" fmla="*/ 7 h 7"/>
              <a:gd name="T8" fmla="*/ 0 w 8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7">
                <a:moveTo>
                  <a:pt x="0" y="0"/>
                </a:moveTo>
                <a:lnTo>
                  <a:pt x="0" y="0"/>
                </a:lnTo>
                <a:lnTo>
                  <a:pt x="8" y="7"/>
                </a:lnTo>
                <a:lnTo>
                  <a:pt x="8" y="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Freeform 91">
            <a:extLst>
              <a:ext uri="{FF2B5EF4-FFF2-40B4-BE49-F238E27FC236}">
                <a16:creationId xmlns:a16="http://schemas.microsoft.com/office/drawing/2014/main" id="{3A506A6A-7C71-4DF6-9C0F-4F5A97F7618C}"/>
              </a:ext>
            </a:extLst>
          </p:cNvPr>
          <p:cNvSpPr>
            <a:spLocks/>
          </p:cNvSpPr>
          <p:nvPr/>
        </p:nvSpPr>
        <p:spPr bwMode="auto">
          <a:xfrm flipH="1">
            <a:off x="2262361" y="4175568"/>
            <a:ext cx="196426" cy="29837"/>
          </a:xfrm>
          <a:custGeom>
            <a:avLst/>
            <a:gdLst>
              <a:gd name="T0" fmla="*/ 152 w 158"/>
              <a:gd name="T1" fmla="*/ 0 h 24"/>
              <a:gd name="T2" fmla="*/ 0 w 158"/>
              <a:gd name="T3" fmla="*/ 17 h 24"/>
              <a:gd name="T4" fmla="*/ 8 w 158"/>
              <a:gd name="T5" fmla="*/ 24 h 24"/>
              <a:gd name="T6" fmla="*/ 158 w 158"/>
              <a:gd name="T7" fmla="*/ 8 h 24"/>
              <a:gd name="T8" fmla="*/ 152 w 158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24">
                <a:moveTo>
                  <a:pt x="152" y="0"/>
                </a:moveTo>
                <a:lnTo>
                  <a:pt x="0" y="17"/>
                </a:lnTo>
                <a:lnTo>
                  <a:pt x="8" y="24"/>
                </a:lnTo>
                <a:lnTo>
                  <a:pt x="158" y="8"/>
                </a:lnTo>
                <a:lnTo>
                  <a:pt x="152" y="0"/>
                </a:lnTo>
                <a:close/>
              </a:path>
            </a:pathLst>
          </a:custGeom>
          <a:solidFill>
            <a:srgbClr val="EA1E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Freeform 92">
            <a:extLst>
              <a:ext uri="{FF2B5EF4-FFF2-40B4-BE49-F238E27FC236}">
                <a16:creationId xmlns:a16="http://schemas.microsoft.com/office/drawing/2014/main" id="{1033B6F9-9A2B-443F-96EB-E6A01A6EFBC3}"/>
              </a:ext>
            </a:extLst>
          </p:cNvPr>
          <p:cNvSpPr>
            <a:spLocks/>
          </p:cNvSpPr>
          <p:nvPr/>
        </p:nvSpPr>
        <p:spPr bwMode="auto">
          <a:xfrm flipH="1">
            <a:off x="2262361" y="4175568"/>
            <a:ext cx="196426" cy="29837"/>
          </a:xfrm>
          <a:custGeom>
            <a:avLst/>
            <a:gdLst>
              <a:gd name="T0" fmla="*/ 152 w 158"/>
              <a:gd name="T1" fmla="*/ 0 h 24"/>
              <a:gd name="T2" fmla="*/ 0 w 158"/>
              <a:gd name="T3" fmla="*/ 17 h 24"/>
              <a:gd name="T4" fmla="*/ 8 w 158"/>
              <a:gd name="T5" fmla="*/ 24 h 24"/>
              <a:gd name="T6" fmla="*/ 158 w 158"/>
              <a:gd name="T7" fmla="*/ 8 h 24"/>
              <a:gd name="T8" fmla="*/ 152 w 158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24">
                <a:moveTo>
                  <a:pt x="152" y="0"/>
                </a:moveTo>
                <a:lnTo>
                  <a:pt x="0" y="17"/>
                </a:lnTo>
                <a:lnTo>
                  <a:pt x="8" y="24"/>
                </a:lnTo>
                <a:lnTo>
                  <a:pt x="158" y="8"/>
                </a:lnTo>
                <a:lnTo>
                  <a:pt x="15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Freeform 93">
            <a:extLst>
              <a:ext uri="{FF2B5EF4-FFF2-40B4-BE49-F238E27FC236}">
                <a16:creationId xmlns:a16="http://schemas.microsoft.com/office/drawing/2014/main" id="{CCF3709F-A88A-44ED-8FED-07CD4430117B}"/>
              </a:ext>
            </a:extLst>
          </p:cNvPr>
          <p:cNvSpPr>
            <a:spLocks/>
          </p:cNvSpPr>
          <p:nvPr/>
        </p:nvSpPr>
        <p:spPr bwMode="auto">
          <a:xfrm flipH="1">
            <a:off x="2317062" y="4114651"/>
            <a:ext cx="13675" cy="6216"/>
          </a:xfrm>
          <a:custGeom>
            <a:avLst/>
            <a:gdLst>
              <a:gd name="T0" fmla="*/ 4 w 11"/>
              <a:gd name="T1" fmla="*/ 0 h 5"/>
              <a:gd name="T2" fmla="*/ 0 w 11"/>
              <a:gd name="T3" fmla="*/ 0 h 5"/>
              <a:gd name="T4" fmla="*/ 5 w 11"/>
              <a:gd name="T5" fmla="*/ 5 h 5"/>
              <a:gd name="T6" fmla="*/ 11 w 11"/>
              <a:gd name="T7" fmla="*/ 5 h 5"/>
              <a:gd name="T8" fmla="*/ 4 w 11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5">
                <a:moveTo>
                  <a:pt x="4" y="0"/>
                </a:moveTo>
                <a:lnTo>
                  <a:pt x="0" y="0"/>
                </a:lnTo>
                <a:lnTo>
                  <a:pt x="5" y="5"/>
                </a:lnTo>
                <a:lnTo>
                  <a:pt x="11" y="5"/>
                </a:lnTo>
                <a:lnTo>
                  <a:pt x="4" y="0"/>
                </a:lnTo>
                <a:close/>
              </a:path>
            </a:pathLst>
          </a:custGeom>
          <a:solidFill>
            <a:srgbClr val="201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Freeform 94">
            <a:extLst>
              <a:ext uri="{FF2B5EF4-FFF2-40B4-BE49-F238E27FC236}">
                <a16:creationId xmlns:a16="http://schemas.microsoft.com/office/drawing/2014/main" id="{C58C4F61-26DE-4CD9-9A7E-C6E5CC3FE16C}"/>
              </a:ext>
            </a:extLst>
          </p:cNvPr>
          <p:cNvSpPr>
            <a:spLocks/>
          </p:cNvSpPr>
          <p:nvPr/>
        </p:nvSpPr>
        <p:spPr bwMode="auto">
          <a:xfrm flipH="1">
            <a:off x="2317062" y="4114651"/>
            <a:ext cx="13675" cy="6216"/>
          </a:xfrm>
          <a:custGeom>
            <a:avLst/>
            <a:gdLst>
              <a:gd name="T0" fmla="*/ 4 w 11"/>
              <a:gd name="T1" fmla="*/ 0 h 5"/>
              <a:gd name="T2" fmla="*/ 0 w 11"/>
              <a:gd name="T3" fmla="*/ 0 h 5"/>
              <a:gd name="T4" fmla="*/ 5 w 11"/>
              <a:gd name="T5" fmla="*/ 5 h 5"/>
              <a:gd name="T6" fmla="*/ 11 w 11"/>
              <a:gd name="T7" fmla="*/ 5 h 5"/>
              <a:gd name="T8" fmla="*/ 4 w 11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5">
                <a:moveTo>
                  <a:pt x="4" y="0"/>
                </a:moveTo>
                <a:lnTo>
                  <a:pt x="0" y="0"/>
                </a:lnTo>
                <a:lnTo>
                  <a:pt x="5" y="5"/>
                </a:lnTo>
                <a:lnTo>
                  <a:pt x="11" y="5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Freeform 95">
            <a:extLst>
              <a:ext uri="{FF2B5EF4-FFF2-40B4-BE49-F238E27FC236}">
                <a16:creationId xmlns:a16="http://schemas.microsoft.com/office/drawing/2014/main" id="{99971B3E-0602-4F4D-999A-E0D71A8E17FF}"/>
              </a:ext>
            </a:extLst>
          </p:cNvPr>
          <p:cNvSpPr>
            <a:spLocks/>
          </p:cNvSpPr>
          <p:nvPr/>
        </p:nvSpPr>
        <p:spPr bwMode="auto">
          <a:xfrm flipH="1">
            <a:off x="2324521" y="4114651"/>
            <a:ext cx="197669" cy="27350"/>
          </a:xfrm>
          <a:custGeom>
            <a:avLst/>
            <a:gdLst>
              <a:gd name="T0" fmla="*/ 154 w 159"/>
              <a:gd name="T1" fmla="*/ 0 h 22"/>
              <a:gd name="T2" fmla="*/ 0 w 159"/>
              <a:gd name="T3" fmla="*/ 14 h 22"/>
              <a:gd name="T4" fmla="*/ 7 w 159"/>
              <a:gd name="T5" fmla="*/ 22 h 22"/>
              <a:gd name="T6" fmla="*/ 159 w 159"/>
              <a:gd name="T7" fmla="*/ 5 h 22"/>
              <a:gd name="T8" fmla="*/ 154 w 159"/>
              <a:gd name="T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" h="22">
                <a:moveTo>
                  <a:pt x="154" y="0"/>
                </a:moveTo>
                <a:lnTo>
                  <a:pt x="0" y="14"/>
                </a:lnTo>
                <a:lnTo>
                  <a:pt x="7" y="22"/>
                </a:lnTo>
                <a:lnTo>
                  <a:pt x="159" y="5"/>
                </a:lnTo>
                <a:lnTo>
                  <a:pt x="154" y="0"/>
                </a:lnTo>
                <a:close/>
              </a:path>
            </a:pathLst>
          </a:custGeom>
          <a:solidFill>
            <a:srgbClr val="EA1E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Freeform 96">
            <a:extLst>
              <a:ext uri="{FF2B5EF4-FFF2-40B4-BE49-F238E27FC236}">
                <a16:creationId xmlns:a16="http://schemas.microsoft.com/office/drawing/2014/main" id="{9049B979-FEA0-4AD6-BA40-A3B0A3020C13}"/>
              </a:ext>
            </a:extLst>
          </p:cNvPr>
          <p:cNvSpPr>
            <a:spLocks/>
          </p:cNvSpPr>
          <p:nvPr/>
        </p:nvSpPr>
        <p:spPr bwMode="auto">
          <a:xfrm flipH="1">
            <a:off x="2324521" y="4114651"/>
            <a:ext cx="197669" cy="27350"/>
          </a:xfrm>
          <a:custGeom>
            <a:avLst/>
            <a:gdLst>
              <a:gd name="T0" fmla="*/ 154 w 159"/>
              <a:gd name="T1" fmla="*/ 0 h 22"/>
              <a:gd name="T2" fmla="*/ 0 w 159"/>
              <a:gd name="T3" fmla="*/ 14 h 22"/>
              <a:gd name="T4" fmla="*/ 7 w 159"/>
              <a:gd name="T5" fmla="*/ 22 h 22"/>
              <a:gd name="T6" fmla="*/ 159 w 159"/>
              <a:gd name="T7" fmla="*/ 5 h 22"/>
              <a:gd name="T8" fmla="*/ 154 w 159"/>
              <a:gd name="T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" h="22">
                <a:moveTo>
                  <a:pt x="154" y="0"/>
                </a:moveTo>
                <a:lnTo>
                  <a:pt x="0" y="14"/>
                </a:lnTo>
                <a:lnTo>
                  <a:pt x="7" y="22"/>
                </a:lnTo>
                <a:lnTo>
                  <a:pt x="159" y="5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Freeform 97">
            <a:extLst>
              <a:ext uri="{FF2B5EF4-FFF2-40B4-BE49-F238E27FC236}">
                <a16:creationId xmlns:a16="http://schemas.microsoft.com/office/drawing/2014/main" id="{2D061899-7B6D-4C42-A9F6-2FB7986B1D45}"/>
              </a:ext>
            </a:extLst>
          </p:cNvPr>
          <p:cNvSpPr>
            <a:spLocks/>
          </p:cNvSpPr>
          <p:nvPr/>
        </p:nvSpPr>
        <p:spPr bwMode="auto">
          <a:xfrm flipH="1">
            <a:off x="2404087" y="3182248"/>
            <a:ext cx="1123856" cy="1123856"/>
          </a:xfrm>
          <a:custGeom>
            <a:avLst/>
            <a:gdLst>
              <a:gd name="T0" fmla="*/ 30 w 493"/>
              <a:gd name="T1" fmla="*/ 5 h 493"/>
              <a:gd name="T2" fmla="*/ 30 w 493"/>
              <a:gd name="T3" fmla="*/ 5 h 493"/>
              <a:gd name="T4" fmla="*/ 17 w 493"/>
              <a:gd name="T5" fmla="*/ 0 h 493"/>
              <a:gd name="T6" fmla="*/ 0 w 493"/>
              <a:gd name="T7" fmla="*/ 17 h 493"/>
              <a:gd name="T8" fmla="*/ 6 w 493"/>
              <a:gd name="T9" fmla="*/ 31 h 493"/>
              <a:gd name="T10" fmla="*/ 6 w 493"/>
              <a:gd name="T11" fmla="*/ 31 h 493"/>
              <a:gd name="T12" fmla="*/ 470 w 493"/>
              <a:gd name="T13" fmla="*/ 493 h 493"/>
              <a:gd name="T14" fmla="*/ 493 w 493"/>
              <a:gd name="T15" fmla="*/ 469 h 493"/>
              <a:gd name="T16" fmla="*/ 30 w 493"/>
              <a:gd name="T17" fmla="*/ 5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" h="493">
                <a:moveTo>
                  <a:pt x="30" y="5"/>
                </a:moveTo>
                <a:cubicBezTo>
                  <a:pt x="30" y="5"/>
                  <a:pt x="30" y="5"/>
                  <a:pt x="30" y="5"/>
                </a:cubicBezTo>
                <a:cubicBezTo>
                  <a:pt x="27" y="2"/>
                  <a:pt x="22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23"/>
                  <a:pt x="2" y="28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470" y="493"/>
                  <a:pt x="470" y="493"/>
                  <a:pt x="470" y="493"/>
                </a:cubicBezTo>
                <a:cubicBezTo>
                  <a:pt x="493" y="469"/>
                  <a:pt x="493" y="469"/>
                  <a:pt x="493" y="469"/>
                </a:cubicBezTo>
                <a:cubicBezTo>
                  <a:pt x="30" y="5"/>
                  <a:pt x="30" y="5"/>
                  <a:pt x="30" y="5"/>
                </a:cubicBezTo>
              </a:path>
            </a:pathLst>
          </a:custGeom>
          <a:solidFill>
            <a:srgbClr val="5D48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Freeform 98">
            <a:extLst>
              <a:ext uri="{FF2B5EF4-FFF2-40B4-BE49-F238E27FC236}">
                <a16:creationId xmlns:a16="http://schemas.microsoft.com/office/drawing/2014/main" id="{56B58523-5D91-454A-A3D1-F507C89025C3}"/>
              </a:ext>
            </a:extLst>
          </p:cNvPr>
          <p:cNvSpPr>
            <a:spLocks/>
          </p:cNvSpPr>
          <p:nvPr/>
        </p:nvSpPr>
        <p:spPr bwMode="auto">
          <a:xfrm flipH="1">
            <a:off x="4470291" y="4207891"/>
            <a:ext cx="72106" cy="73349"/>
          </a:xfrm>
          <a:custGeom>
            <a:avLst/>
            <a:gdLst>
              <a:gd name="T0" fmla="*/ 3 w 32"/>
              <a:gd name="T1" fmla="*/ 0 h 32"/>
              <a:gd name="T2" fmla="*/ 0 w 32"/>
              <a:gd name="T3" fmla="*/ 3 h 32"/>
              <a:gd name="T4" fmla="*/ 13 w 32"/>
              <a:gd name="T5" fmla="*/ 17 h 32"/>
              <a:gd name="T6" fmla="*/ 29 w 32"/>
              <a:gd name="T7" fmla="*/ 32 h 32"/>
              <a:gd name="T8" fmla="*/ 32 w 32"/>
              <a:gd name="T9" fmla="*/ 29 h 32"/>
              <a:gd name="T10" fmla="*/ 3 w 32"/>
              <a:gd name="T11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32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4" y="8"/>
                  <a:pt x="8" y="12"/>
                  <a:pt x="13" y="17"/>
                </a:cubicBezTo>
                <a:cubicBezTo>
                  <a:pt x="18" y="22"/>
                  <a:pt x="24" y="27"/>
                  <a:pt x="29" y="32"/>
                </a:cubicBezTo>
                <a:cubicBezTo>
                  <a:pt x="32" y="29"/>
                  <a:pt x="32" y="29"/>
                  <a:pt x="32" y="29"/>
                </a:cubicBezTo>
                <a:cubicBezTo>
                  <a:pt x="22" y="20"/>
                  <a:pt x="12" y="10"/>
                  <a:pt x="3" y="0"/>
                </a:cubicBezTo>
              </a:path>
            </a:pathLst>
          </a:custGeom>
          <a:solidFill>
            <a:srgbClr val="C9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Freeform 106">
            <a:extLst>
              <a:ext uri="{FF2B5EF4-FFF2-40B4-BE49-F238E27FC236}">
                <a16:creationId xmlns:a16="http://schemas.microsoft.com/office/drawing/2014/main" id="{C9EFF7C9-DC2A-4973-AD6B-62B2698C7292}"/>
              </a:ext>
            </a:extLst>
          </p:cNvPr>
          <p:cNvSpPr>
            <a:spLocks/>
          </p:cNvSpPr>
          <p:nvPr/>
        </p:nvSpPr>
        <p:spPr bwMode="auto">
          <a:xfrm flipH="1">
            <a:off x="3467025" y="3204626"/>
            <a:ext cx="60917" cy="77079"/>
          </a:xfrm>
          <a:custGeom>
            <a:avLst/>
            <a:gdLst>
              <a:gd name="T0" fmla="*/ 2 w 27"/>
              <a:gd name="T1" fmla="*/ 0 h 34"/>
              <a:gd name="T2" fmla="*/ 0 w 27"/>
              <a:gd name="T3" fmla="*/ 2 h 34"/>
              <a:gd name="T4" fmla="*/ 0 w 27"/>
              <a:gd name="T5" fmla="*/ 7 h 34"/>
              <a:gd name="T6" fmla="*/ 6 w 27"/>
              <a:gd name="T7" fmla="*/ 21 h 34"/>
              <a:gd name="T8" fmla="*/ 6 w 27"/>
              <a:gd name="T9" fmla="*/ 21 h 34"/>
              <a:gd name="T10" fmla="*/ 19 w 27"/>
              <a:gd name="T11" fmla="*/ 34 h 34"/>
              <a:gd name="T12" fmla="*/ 27 w 27"/>
              <a:gd name="T13" fmla="*/ 25 h 34"/>
              <a:gd name="T14" fmla="*/ 15 w 27"/>
              <a:gd name="T15" fmla="*/ 15 h 34"/>
              <a:gd name="T16" fmla="*/ 2 w 27"/>
              <a:gd name="T1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34"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0" y="3"/>
                  <a:pt x="0" y="5"/>
                  <a:pt x="0" y="7"/>
                </a:cubicBezTo>
                <a:cubicBezTo>
                  <a:pt x="0" y="13"/>
                  <a:pt x="2" y="18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9" y="34"/>
                  <a:pt x="19" y="34"/>
                  <a:pt x="19" y="34"/>
                </a:cubicBezTo>
                <a:cubicBezTo>
                  <a:pt x="27" y="25"/>
                  <a:pt x="27" y="25"/>
                  <a:pt x="27" y="25"/>
                </a:cubicBezTo>
                <a:cubicBezTo>
                  <a:pt x="15" y="15"/>
                  <a:pt x="15" y="15"/>
                  <a:pt x="15" y="15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5D48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BAC0555B-DE67-4B2D-8DA8-509F36855008}"/>
              </a:ext>
            </a:extLst>
          </p:cNvPr>
          <p:cNvGrpSpPr/>
          <p:nvPr/>
        </p:nvGrpSpPr>
        <p:grpSpPr>
          <a:xfrm>
            <a:off x="906648" y="3513562"/>
            <a:ext cx="1347632" cy="1343903"/>
            <a:chOff x="225994" y="4008979"/>
            <a:chExt cx="1347632" cy="1343903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1218A38-F95D-4587-892B-2100715987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2148" y="4998569"/>
              <a:ext cx="188967" cy="354313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868C5CDA-E784-48FE-A952-606DDEE5D2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2148" y="4998569"/>
              <a:ext cx="188967" cy="354313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9448E9C-2109-44CE-B7AC-DCDD2522C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5994" y="4919004"/>
              <a:ext cx="355556" cy="188967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2D2148A4-4A70-45F6-8BF0-63007A0730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5994" y="4919004"/>
              <a:ext cx="355556" cy="188967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046F3F61-3F9D-4DBF-B544-D0B0EDA717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882" y="4968732"/>
              <a:ext cx="197669" cy="29837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4B2742F-4140-47A2-9591-F99645681C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882" y="4968732"/>
              <a:ext cx="197669" cy="29837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C90A43AD-0625-4C7D-A8C0-FB79C576F5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7447" y="4008979"/>
              <a:ext cx="1156179" cy="1152450"/>
            </a:xfrm>
            <a:custGeom>
              <a:avLst/>
              <a:gdLst>
                <a:gd name="T0" fmla="*/ 43 w 507"/>
                <a:gd name="T1" fmla="*/ 17 h 505"/>
                <a:gd name="T2" fmla="*/ 43 w 507"/>
                <a:gd name="T3" fmla="*/ 17 h 505"/>
                <a:gd name="T4" fmla="*/ 0 w 507"/>
                <a:gd name="T5" fmla="*/ 0 h 505"/>
                <a:gd name="T6" fmla="*/ 19 w 507"/>
                <a:gd name="T7" fmla="*/ 43 h 505"/>
                <a:gd name="T8" fmla="*/ 19 w 507"/>
                <a:gd name="T9" fmla="*/ 43 h 505"/>
                <a:gd name="T10" fmla="*/ 483 w 507"/>
                <a:gd name="T11" fmla="*/ 505 h 505"/>
                <a:gd name="T12" fmla="*/ 507 w 507"/>
                <a:gd name="T13" fmla="*/ 482 h 505"/>
                <a:gd name="T14" fmla="*/ 43 w 507"/>
                <a:gd name="T15" fmla="*/ 17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7" h="505"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5" y="40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483" y="505"/>
                    <a:pt x="483" y="505"/>
                    <a:pt x="483" y="505"/>
                  </a:cubicBezTo>
                  <a:cubicBezTo>
                    <a:pt x="507" y="482"/>
                    <a:pt x="507" y="482"/>
                    <a:pt x="507" y="482"/>
                  </a:cubicBezTo>
                  <a:cubicBezTo>
                    <a:pt x="43" y="17"/>
                    <a:pt x="43" y="17"/>
                    <a:pt x="43" y="17"/>
                  </a:cubicBezTo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93B82998-0B91-447C-AAA3-209FFC859E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9064" y="5049540"/>
              <a:ext cx="32323" cy="193940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0A4D44E7-475A-440D-9C4D-35C3777AB9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9064" y="5049540"/>
              <a:ext cx="32323" cy="193940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0AFE7F8-BFC8-4FA4-B8AB-2495D43CA3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1550" y="5049540"/>
              <a:ext cx="4973" cy="1243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78D02B-8FC2-4082-AFC6-02737684D9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1550" y="5049540"/>
              <a:ext cx="4973" cy="1243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E8ED455-7F6A-4887-86A6-D8621754BF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5497" y="5288235"/>
              <a:ext cx="8702" cy="9946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FFEBA6B-BD11-4B19-A9BA-63DA4C278C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5497" y="5288235"/>
              <a:ext cx="8702" cy="9946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6EE4008C-DB7E-44B8-8A61-DD25C74FF4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1876" y="5104241"/>
              <a:ext cx="32323" cy="193940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62D468EF-A1B0-4542-9781-0E828530DF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1876" y="5104241"/>
              <a:ext cx="32323" cy="193940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DDCE1718-C1E7-40A1-84A0-010BA3545B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6849" y="5104241"/>
              <a:ext cx="2486" cy="373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F45A74D6-657E-4531-B8FC-2E5AC09EB3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6849" y="5104241"/>
              <a:ext cx="2486" cy="373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8FBE292A-8A32-4622-980C-2BADE70D3BB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80695" y="5033378"/>
              <a:ext cx="193940" cy="29837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close/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3CBEBA2D-28D6-432A-A0B0-2667279496E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80695" y="5033378"/>
              <a:ext cx="193940" cy="29837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EAADD60D-0CAC-4976-AA69-ADE453D17F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722" y="5033378"/>
              <a:ext cx="198913" cy="29837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1506FD9D-CB57-4D55-80B1-3E3D79FE59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722" y="5033378"/>
              <a:ext cx="198913" cy="29837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CF2C8E47-F81A-433D-AA48-F073DD5EDD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5932" y="5050783"/>
              <a:ext cx="14918" cy="12432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0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7AFA910E-FFCB-4EAB-98ED-121F796695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5932" y="5050783"/>
              <a:ext cx="14918" cy="12432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1C30354D-E849-40E9-921A-CFA0117758DA}"/>
              </a:ext>
            </a:extLst>
          </p:cNvPr>
          <p:cNvGrpSpPr/>
          <p:nvPr/>
        </p:nvGrpSpPr>
        <p:grpSpPr>
          <a:xfrm>
            <a:off x="6357167" y="1589827"/>
            <a:ext cx="5066207" cy="4479607"/>
            <a:chOff x="752411" y="1702390"/>
            <a:chExt cx="5066207" cy="4479607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0D8C4910-1E2B-4E9C-B124-CC6F68033787}"/>
                </a:ext>
              </a:extLst>
            </p:cNvPr>
            <p:cNvGrpSpPr/>
            <p:nvPr/>
          </p:nvGrpSpPr>
          <p:grpSpPr>
            <a:xfrm>
              <a:off x="778171" y="1702390"/>
              <a:ext cx="4971802" cy="782074"/>
              <a:chOff x="752412" y="2392349"/>
              <a:chExt cx="4971802" cy="782074"/>
            </a:xfrm>
          </p:grpSpPr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900D6E2A-61A2-4D4B-BEAE-44C7DF232457}"/>
                  </a:ext>
                </a:extLst>
              </p:cNvPr>
              <p:cNvGrpSpPr/>
              <p:nvPr/>
            </p:nvGrpSpPr>
            <p:grpSpPr>
              <a:xfrm>
                <a:off x="752412" y="2504217"/>
                <a:ext cx="487711" cy="584096"/>
                <a:chOff x="752412" y="2504217"/>
                <a:chExt cx="487711" cy="584096"/>
              </a:xfrm>
            </p:grpSpPr>
            <p:sp>
              <p:nvSpPr>
                <p:cNvPr id="127" name="Flowchart: Off-page Connector 108">
                  <a:extLst>
                    <a:ext uri="{FF2B5EF4-FFF2-40B4-BE49-F238E27FC236}">
                      <a16:creationId xmlns:a16="http://schemas.microsoft.com/office/drawing/2014/main" id="{ADDEA185-FA6D-4339-B1D8-266A9BA65A04}"/>
                    </a:ext>
                  </a:extLst>
                </p:cNvPr>
                <p:cNvSpPr/>
                <p:nvPr/>
              </p:nvSpPr>
              <p:spPr>
                <a:xfrm>
                  <a:off x="778171" y="2524879"/>
                  <a:ext cx="423316" cy="563434"/>
                </a:xfrm>
                <a:prstGeom prst="flowChartOffpage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" name="Oval 111">
                  <a:extLst>
                    <a:ext uri="{FF2B5EF4-FFF2-40B4-BE49-F238E27FC236}">
                      <a16:creationId xmlns:a16="http://schemas.microsoft.com/office/drawing/2014/main" id="{F92B2AF4-5B92-49F6-91E8-D6BDA7ABD7B6}"/>
                    </a:ext>
                  </a:extLst>
                </p:cNvPr>
                <p:cNvSpPr/>
                <p:nvPr/>
              </p:nvSpPr>
              <p:spPr>
                <a:xfrm>
                  <a:off x="752412" y="2504217"/>
                  <a:ext cx="487711" cy="558338"/>
                </a:xfrm>
                <a:prstGeom prst="ellipse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d-ID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6" name="Rectangle 1436">
                <a:extLst>
                  <a:ext uri="{FF2B5EF4-FFF2-40B4-BE49-F238E27FC236}">
                    <a16:creationId xmlns:a16="http://schemas.microsoft.com/office/drawing/2014/main" id="{940894E0-9687-440B-9D66-3684B7C9E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560" y="2392349"/>
                <a:ext cx="4199654" cy="7820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服务国家：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参与智慧城市平台建设，帮助政府提升政务管理和民 生服务能力 </a:t>
                </a:r>
                <a:endPara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0E121906-71CD-4E9F-8E4A-0CCDE698896A}"/>
                </a:ext>
              </a:extLst>
            </p:cNvPr>
            <p:cNvGrpSpPr/>
            <p:nvPr/>
          </p:nvGrpSpPr>
          <p:grpSpPr>
            <a:xfrm>
              <a:off x="752411" y="3333972"/>
              <a:ext cx="4938465" cy="782074"/>
              <a:chOff x="752411" y="3403455"/>
              <a:chExt cx="4938465" cy="782074"/>
            </a:xfrm>
          </p:grpSpPr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0EE73942-FF49-456F-B43F-7D4434B4712E}"/>
                  </a:ext>
                </a:extLst>
              </p:cNvPr>
              <p:cNvGrpSpPr/>
              <p:nvPr/>
            </p:nvGrpSpPr>
            <p:grpSpPr>
              <a:xfrm>
                <a:off x="752411" y="3501087"/>
                <a:ext cx="487711" cy="600923"/>
                <a:chOff x="752411" y="3501087"/>
                <a:chExt cx="487711" cy="600923"/>
              </a:xfrm>
            </p:grpSpPr>
            <p:sp>
              <p:nvSpPr>
                <p:cNvPr id="123" name="Flowchart: Off-page Connector 109">
                  <a:extLst>
                    <a:ext uri="{FF2B5EF4-FFF2-40B4-BE49-F238E27FC236}">
                      <a16:creationId xmlns:a16="http://schemas.microsoft.com/office/drawing/2014/main" id="{4E4CD2F1-D265-46B9-BC6E-7C6C78D04BEF}"/>
                    </a:ext>
                  </a:extLst>
                </p:cNvPr>
                <p:cNvSpPr/>
                <p:nvPr/>
              </p:nvSpPr>
              <p:spPr>
                <a:xfrm>
                  <a:off x="778171" y="3538576"/>
                  <a:ext cx="423316" cy="563434"/>
                </a:xfrm>
                <a:prstGeom prst="flowChartOffpageConnector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Oval 112">
                  <a:extLst>
                    <a:ext uri="{FF2B5EF4-FFF2-40B4-BE49-F238E27FC236}">
                      <a16:creationId xmlns:a16="http://schemas.microsoft.com/office/drawing/2014/main" id="{4F7BAD9E-FBDF-43AA-B9A2-C2D35E2A2F8D}"/>
                    </a:ext>
                  </a:extLst>
                </p:cNvPr>
                <p:cNvSpPr/>
                <p:nvPr/>
              </p:nvSpPr>
              <p:spPr>
                <a:xfrm>
                  <a:off x="752411" y="3501087"/>
                  <a:ext cx="487711" cy="558338"/>
                </a:xfrm>
                <a:prstGeom prst="ellipse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2" name="Rectangle 1436">
                <a:extLst>
                  <a:ext uri="{FF2B5EF4-FFF2-40B4-BE49-F238E27FC236}">
                    <a16:creationId xmlns:a16="http://schemas.microsoft.com/office/drawing/2014/main" id="{D27281A9-5106-41BA-9542-49F88630A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319" y="3403455"/>
                <a:ext cx="4140557" cy="7820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服务实体：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服务企业和实体经济，提升全要 素生产率</a:t>
                </a: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8AD80402-1959-4F95-8A62-5C71406A9EE3}"/>
                </a:ext>
              </a:extLst>
            </p:cNvPr>
            <p:cNvGrpSpPr/>
            <p:nvPr/>
          </p:nvGrpSpPr>
          <p:grpSpPr>
            <a:xfrm>
              <a:off x="800088" y="4984425"/>
              <a:ext cx="5018530" cy="1197572"/>
              <a:chOff x="745973" y="4413750"/>
              <a:chExt cx="5018530" cy="1197572"/>
            </a:xfrm>
          </p:grpSpPr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9E551B2A-0D82-432C-B061-076EC21D6706}"/>
                  </a:ext>
                </a:extLst>
              </p:cNvPr>
              <p:cNvGrpSpPr/>
              <p:nvPr/>
            </p:nvGrpSpPr>
            <p:grpSpPr>
              <a:xfrm>
                <a:off x="745973" y="4513213"/>
                <a:ext cx="487711" cy="602494"/>
                <a:chOff x="745973" y="4513213"/>
                <a:chExt cx="487711" cy="602494"/>
              </a:xfrm>
            </p:grpSpPr>
            <p:sp>
              <p:nvSpPr>
                <p:cNvPr id="119" name="Flowchart: Off-page Connector 110">
                  <a:extLst>
                    <a:ext uri="{FF2B5EF4-FFF2-40B4-BE49-F238E27FC236}">
                      <a16:creationId xmlns:a16="http://schemas.microsoft.com/office/drawing/2014/main" id="{BDC2A138-83E2-4FDF-A032-506F00060597}"/>
                    </a:ext>
                  </a:extLst>
                </p:cNvPr>
                <p:cNvSpPr/>
                <p:nvPr/>
              </p:nvSpPr>
              <p:spPr>
                <a:xfrm>
                  <a:off x="778171" y="4552273"/>
                  <a:ext cx="423316" cy="563434"/>
                </a:xfrm>
                <a:prstGeom prst="flowChartOffpageConnector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" name="Oval 113">
                  <a:extLst>
                    <a:ext uri="{FF2B5EF4-FFF2-40B4-BE49-F238E27FC236}">
                      <a16:creationId xmlns:a16="http://schemas.microsoft.com/office/drawing/2014/main" id="{966C55FF-CD10-4E2E-8C1E-18B385A1B16C}"/>
                    </a:ext>
                  </a:extLst>
                </p:cNvPr>
                <p:cNvSpPr/>
                <p:nvPr/>
              </p:nvSpPr>
              <p:spPr>
                <a:xfrm>
                  <a:off x="745973" y="4513213"/>
                  <a:ext cx="487711" cy="558338"/>
                </a:xfrm>
                <a:prstGeom prst="ellipse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</a:p>
              </p:txBody>
            </p:sp>
          </p:grpSp>
          <p:sp>
            <p:nvSpPr>
              <p:cNvPr id="118" name="Rectangle 1436">
                <a:extLst>
                  <a:ext uri="{FF2B5EF4-FFF2-40B4-BE49-F238E27FC236}">
                    <a16:creationId xmlns:a16="http://schemas.microsoft.com/office/drawing/2014/main" id="{17EFF963-92BA-4BEA-BD09-3AB328CAC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560" y="4413750"/>
                <a:ext cx="4239943" cy="1197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服务大众：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落足“医、学、住、行、 生、老、病、养”民生领域，支持民生改善，促进主业发展 </a:t>
                </a: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7307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73E1-D17B-714B-9310-6C2036E52D99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59271" y="1454933"/>
            <a:ext cx="10089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buFont typeface="Arial" charset="0"/>
              <a:buNone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谢！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80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7B8C3A-C3F1-4A64-964E-8FF50AA24E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几个数字了解平安集团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6C6DBF-7D55-4816-8666-1595D09E35F4}"/>
              </a:ext>
            </a:extLst>
          </p:cNvPr>
          <p:cNvSpPr/>
          <p:nvPr/>
        </p:nvSpPr>
        <p:spPr>
          <a:xfrm>
            <a:off x="2226616" y="1502687"/>
            <a:ext cx="7738768" cy="3285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营收近</a:t>
            </a:r>
            <a:r>
              <a:rPr lang="zh-CN" alt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万亿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9746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利润近</a:t>
            </a:r>
            <a:r>
              <a:rPr lang="zh-CN" alt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千亿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994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亿）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en-US" altLang="zh-CN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就有一个平安的客户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392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5E5F23-2D75-40EE-ABE3-DF828DAE43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pPr marL="0" indent="0" algn="ctr">
              <a:buNone/>
            </a:pPr>
            <a:r>
              <a:rPr lang="zh-CN" altLang="en-US" dirty="0"/>
              <a:t>整体战略</a:t>
            </a: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444F850F-6231-4FD9-9947-60B97C716DC9}"/>
              </a:ext>
            </a:extLst>
          </p:cNvPr>
          <p:cNvSpPr txBox="1"/>
          <p:nvPr/>
        </p:nvSpPr>
        <p:spPr>
          <a:xfrm>
            <a:off x="9954483" y="164011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5805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z="20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战略目标</a:t>
            </a:r>
            <a:endParaRPr lang="en-US" altLang="zh-CN" sz="2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A7E34D-D022-49B0-8E14-A4AD72874F8D}"/>
              </a:ext>
            </a:extLst>
          </p:cNvPr>
          <p:cNvSpPr txBox="1"/>
          <p:nvPr/>
        </p:nvSpPr>
        <p:spPr>
          <a:xfrm>
            <a:off x="9954483" y="243946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5805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z="20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行业聚焦</a:t>
            </a:r>
            <a:endParaRPr lang="en-US" altLang="zh-CN" sz="2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CC86B42C-F2F4-41A4-8BD4-D2EE997C6A59}"/>
              </a:ext>
            </a:extLst>
          </p:cNvPr>
          <p:cNvSpPr txBox="1"/>
          <p:nvPr/>
        </p:nvSpPr>
        <p:spPr>
          <a:xfrm>
            <a:off x="9954483" y="317613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5805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z="20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发展模式</a:t>
            </a:r>
            <a:endParaRPr lang="en-US" altLang="zh-CN" sz="2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D8B2CF7C-F955-4F2B-852E-E727246148A2}"/>
              </a:ext>
            </a:extLst>
          </p:cNvPr>
          <p:cNvSpPr txBox="1"/>
          <p:nvPr/>
        </p:nvSpPr>
        <p:spPr>
          <a:xfrm>
            <a:off x="9973719" y="4391054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5805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en-US" altLang="zh-CN" sz="20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个支柱</a:t>
            </a:r>
            <a:endParaRPr lang="en-US" altLang="zh-CN" sz="2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0320D3-138B-4E0F-A4A6-137884E7B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11" y="1181455"/>
            <a:ext cx="8911447" cy="526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6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42E4522-87E9-474A-B421-67C06205F46E}"/>
              </a:ext>
            </a:extLst>
          </p:cNvPr>
          <p:cNvSpPr/>
          <p:nvPr/>
        </p:nvSpPr>
        <p:spPr>
          <a:xfrm>
            <a:off x="5614594" y="2506088"/>
            <a:ext cx="5775940" cy="14717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扎实服务实体经济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为金融改革提供强有力的</a:t>
            </a: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385CDA-B206-49A9-9384-DD5F3039C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50" y="1571625"/>
            <a:ext cx="4762500" cy="3714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157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A95EE0-E974-4138-9236-2EB5CCF9A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pPr marL="0" algn="ctr">
              <a:spcBef>
                <a:spcPct val="0"/>
              </a:spcBef>
              <a:buNone/>
            </a:pPr>
            <a:r>
              <a:rPr lang="zh-CN" altLang="en-US" dirty="0"/>
              <a:t>独特的科技发展优势</a:t>
            </a:r>
          </a:p>
        </p:txBody>
      </p:sp>
      <p:sp>
        <p:nvSpPr>
          <p:cNvPr id="262" name="KSO_Shape">
            <a:extLst>
              <a:ext uri="{FF2B5EF4-FFF2-40B4-BE49-F238E27FC236}">
                <a16:creationId xmlns:a16="http://schemas.microsoft.com/office/drawing/2014/main" id="{10698F54-AED0-48D3-94E3-B209FCCF3D2C}"/>
              </a:ext>
            </a:extLst>
          </p:cNvPr>
          <p:cNvSpPr>
            <a:spLocks/>
          </p:cNvSpPr>
          <p:nvPr/>
        </p:nvSpPr>
        <p:spPr bwMode="auto">
          <a:xfrm>
            <a:off x="1577500" y="2081064"/>
            <a:ext cx="966672" cy="725004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BFA03E54-DEF1-42F6-9CB2-847CAE07139A}"/>
              </a:ext>
            </a:extLst>
          </p:cNvPr>
          <p:cNvSpPr/>
          <p:nvPr/>
        </p:nvSpPr>
        <p:spPr>
          <a:xfrm>
            <a:off x="1335832" y="1758840"/>
            <a:ext cx="1450009" cy="13694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KSO_Shape">
            <a:extLst>
              <a:ext uri="{FF2B5EF4-FFF2-40B4-BE49-F238E27FC236}">
                <a16:creationId xmlns:a16="http://schemas.microsoft.com/office/drawing/2014/main" id="{E1F19044-D4A5-4B72-A088-0911A09C351B}"/>
              </a:ext>
            </a:extLst>
          </p:cNvPr>
          <p:cNvSpPr/>
          <p:nvPr/>
        </p:nvSpPr>
        <p:spPr>
          <a:xfrm>
            <a:off x="4477517" y="2000508"/>
            <a:ext cx="556726" cy="751842"/>
          </a:xfrm>
          <a:custGeom>
            <a:avLst/>
            <a:gdLst>
              <a:gd name="connsiteX0" fmla="*/ 1491342 w 1491342"/>
              <a:gd name="connsiteY0" fmla="*/ 0 h 2231572"/>
              <a:gd name="connsiteX1" fmla="*/ 32657 w 1491342"/>
              <a:gd name="connsiteY1" fmla="*/ 1143000 h 2231572"/>
              <a:gd name="connsiteX2" fmla="*/ 685800 w 1491342"/>
              <a:gd name="connsiteY2" fmla="*/ 1284515 h 2231572"/>
              <a:gd name="connsiteX3" fmla="*/ 0 w 1491342"/>
              <a:gd name="connsiteY3" fmla="*/ 2231572 h 2231572"/>
              <a:gd name="connsiteX4" fmla="*/ 1404257 w 1491342"/>
              <a:gd name="connsiteY4" fmla="*/ 1143000 h 2231572"/>
              <a:gd name="connsiteX5" fmla="*/ 794657 w 1491342"/>
              <a:gd name="connsiteY5" fmla="*/ 990600 h 2231572"/>
              <a:gd name="connsiteX6" fmla="*/ 1491342 w 1491342"/>
              <a:gd name="connsiteY6" fmla="*/ 0 h 2231572"/>
              <a:gd name="connsiteX0" fmla="*/ 1491342 w 1491342"/>
              <a:gd name="connsiteY0" fmla="*/ 0 h 2231572"/>
              <a:gd name="connsiteX1" fmla="*/ 32657 w 1491342"/>
              <a:gd name="connsiteY1" fmla="*/ 1143000 h 2231572"/>
              <a:gd name="connsiteX2" fmla="*/ 685800 w 1491342"/>
              <a:gd name="connsiteY2" fmla="*/ 1284515 h 2231572"/>
              <a:gd name="connsiteX3" fmla="*/ 0 w 1491342"/>
              <a:gd name="connsiteY3" fmla="*/ 2231572 h 2231572"/>
              <a:gd name="connsiteX4" fmla="*/ 1404257 w 1491342"/>
              <a:gd name="connsiteY4" fmla="*/ 1143000 h 2231572"/>
              <a:gd name="connsiteX5" fmla="*/ 794657 w 1491342"/>
              <a:gd name="connsiteY5" fmla="*/ 990600 h 2231572"/>
              <a:gd name="connsiteX6" fmla="*/ 1491342 w 1491342"/>
              <a:gd name="connsiteY6" fmla="*/ 0 h 2231572"/>
              <a:gd name="connsiteX0" fmla="*/ 1491342 w 1491342"/>
              <a:gd name="connsiteY0" fmla="*/ 0 h 2231572"/>
              <a:gd name="connsiteX1" fmla="*/ 32657 w 1491342"/>
              <a:gd name="connsiteY1" fmla="*/ 1143000 h 2231572"/>
              <a:gd name="connsiteX2" fmla="*/ 685800 w 1491342"/>
              <a:gd name="connsiteY2" fmla="*/ 1284515 h 2231572"/>
              <a:gd name="connsiteX3" fmla="*/ 0 w 1491342"/>
              <a:gd name="connsiteY3" fmla="*/ 2231572 h 2231572"/>
              <a:gd name="connsiteX4" fmla="*/ 1404257 w 1491342"/>
              <a:gd name="connsiteY4" fmla="*/ 1143000 h 2231572"/>
              <a:gd name="connsiteX5" fmla="*/ 794657 w 1491342"/>
              <a:gd name="connsiteY5" fmla="*/ 990600 h 2231572"/>
              <a:gd name="connsiteX6" fmla="*/ 1491342 w 1491342"/>
              <a:gd name="connsiteY6" fmla="*/ 0 h 223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1342" h="2231572">
                <a:moveTo>
                  <a:pt x="1491342" y="0"/>
                </a:moveTo>
                <a:cubicBezTo>
                  <a:pt x="1364342" y="25400"/>
                  <a:pt x="166914" y="928914"/>
                  <a:pt x="32657" y="1143000"/>
                </a:cubicBezTo>
                <a:cubicBezTo>
                  <a:pt x="-101600" y="1357086"/>
                  <a:pt x="691243" y="1103086"/>
                  <a:pt x="685800" y="1284515"/>
                </a:cubicBezTo>
                <a:lnTo>
                  <a:pt x="0" y="2231572"/>
                </a:lnTo>
                <a:cubicBezTo>
                  <a:pt x="119743" y="2207986"/>
                  <a:pt x="1271814" y="1349829"/>
                  <a:pt x="1404257" y="1143000"/>
                </a:cubicBezTo>
                <a:cubicBezTo>
                  <a:pt x="1536700" y="936171"/>
                  <a:pt x="780143" y="1181100"/>
                  <a:pt x="794657" y="990600"/>
                </a:cubicBezTo>
                <a:lnTo>
                  <a:pt x="149134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8C6C4133-B8F0-4ECA-B764-6A78E6121295}"/>
              </a:ext>
            </a:extLst>
          </p:cNvPr>
          <p:cNvSpPr/>
          <p:nvPr/>
        </p:nvSpPr>
        <p:spPr>
          <a:xfrm>
            <a:off x="3994181" y="1758840"/>
            <a:ext cx="1450009" cy="136945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KSO_Shape">
            <a:extLst>
              <a:ext uri="{FF2B5EF4-FFF2-40B4-BE49-F238E27FC236}">
                <a16:creationId xmlns:a16="http://schemas.microsoft.com/office/drawing/2014/main" id="{5795BE72-4180-4F92-B705-2C22D49CDF7C}"/>
              </a:ext>
            </a:extLst>
          </p:cNvPr>
          <p:cNvSpPr/>
          <p:nvPr/>
        </p:nvSpPr>
        <p:spPr>
          <a:xfrm>
            <a:off x="6974754" y="2081064"/>
            <a:ext cx="698137" cy="698137"/>
          </a:xfrm>
          <a:prstGeom prst="left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88B57FBC-31E1-47AD-9ED8-5471E478CB6A}"/>
              </a:ext>
            </a:extLst>
          </p:cNvPr>
          <p:cNvSpPr/>
          <p:nvPr/>
        </p:nvSpPr>
        <p:spPr>
          <a:xfrm>
            <a:off x="6652530" y="1758840"/>
            <a:ext cx="1450009" cy="136945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KSO_Shape">
            <a:extLst>
              <a:ext uri="{FF2B5EF4-FFF2-40B4-BE49-F238E27FC236}">
                <a16:creationId xmlns:a16="http://schemas.microsoft.com/office/drawing/2014/main" id="{A149FF01-6371-439E-9DE5-7E3DA5D94B50}"/>
              </a:ext>
            </a:extLst>
          </p:cNvPr>
          <p:cNvSpPr/>
          <p:nvPr/>
        </p:nvSpPr>
        <p:spPr>
          <a:xfrm>
            <a:off x="9713660" y="2000508"/>
            <a:ext cx="460054" cy="698137"/>
          </a:xfrm>
          <a:custGeom>
            <a:avLst/>
            <a:gdLst>
              <a:gd name="connsiteX0" fmla="*/ 586581 w 1173161"/>
              <a:gd name="connsiteY0" fmla="*/ 0 h 1672438"/>
              <a:gd name="connsiteX1" fmla="*/ 1001356 w 1173161"/>
              <a:gd name="connsiteY1" fmla="*/ 171806 h 1672438"/>
              <a:gd name="connsiteX2" fmla="*/ 1001356 w 1173161"/>
              <a:gd name="connsiteY2" fmla="*/ 1001357 h 1672438"/>
              <a:gd name="connsiteX3" fmla="*/ 586581 w 1173161"/>
              <a:gd name="connsiteY3" fmla="*/ 1672438 h 1672438"/>
              <a:gd name="connsiteX4" fmla="*/ 171805 w 1173161"/>
              <a:gd name="connsiteY4" fmla="*/ 1001357 h 1672438"/>
              <a:gd name="connsiteX5" fmla="*/ 171805 w 1173161"/>
              <a:gd name="connsiteY5" fmla="*/ 171806 h 1672438"/>
              <a:gd name="connsiteX6" fmla="*/ 586581 w 1173161"/>
              <a:gd name="connsiteY6" fmla="*/ 0 h 167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3161" h="1672438">
                <a:moveTo>
                  <a:pt x="586581" y="0"/>
                </a:moveTo>
                <a:cubicBezTo>
                  <a:pt x="736700" y="0"/>
                  <a:pt x="886819" y="57269"/>
                  <a:pt x="1001356" y="171806"/>
                </a:cubicBezTo>
                <a:cubicBezTo>
                  <a:pt x="1230430" y="400880"/>
                  <a:pt x="1230430" y="772282"/>
                  <a:pt x="1001356" y="1001357"/>
                </a:cubicBezTo>
                <a:cubicBezTo>
                  <a:pt x="820380" y="1182333"/>
                  <a:pt x="682121" y="1406027"/>
                  <a:pt x="586581" y="1672438"/>
                </a:cubicBezTo>
                <a:cubicBezTo>
                  <a:pt x="491040" y="1406027"/>
                  <a:pt x="352782" y="1182333"/>
                  <a:pt x="171805" y="1001357"/>
                </a:cubicBezTo>
                <a:cubicBezTo>
                  <a:pt x="-57269" y="772282"/>
                  <a:pt x="-57269" y="400880"/>
                  <a:pt x="171805" y="171806"/>
                </a:cubicBezTo>
                <a:cubicBezTo>
                  <a:pt x="286343" y="57269"/>
                  <a:pt x="436462" y="0"/>
                  <a:pt x="5865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5F090F30-2D34-414A-8410-D47AE66B2B29}"/>
              </a:ext>
            </a:extLst>
          </p:cNvPr>
          <p:cNvSpPr/>
          <p:nvPr/>
        </p:nvSpPr>
        <p:spPr>
          <a:xfrm>
            <a:off x="9230323" y="1678284"/>
            <a:ext cx="1450009" cy="13694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圆角矩形 36">
            <a:extLst>
              <a:ext uri="{FF2B5EF4-FFF2-40B4-BE49-F238E27FC236}">
                <a16:creationId xmlns:a16="http://schemas.microsoft.com/office/drawing/2014/main" id="{5A625435-35E5-4FEE-82BA-98853C40FA7D}"/>
              </a:ext>
            </a:extLst>
          </p:cNvPr>
          <p:cNvSpPr/>
          <p:nvPr/>
        </p:nvSpPr>
        <p:spPr>
          <a:xfrm>
            <a:off x="1094163" y="3208848"/>
            <a:ext cx="1933345" cy="520860"/>
          </a:xfrm>
          <a:prstGeom prst="roundRect">
            <a:avLst>
              <a:gd name="adj" fmla="val 920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人才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5" name="圆角矩形 37">
            <a:extLst>
              <a:ext uri="{FF2B5EF4-FFF2-40B4-BE49-F238E27FC236}">
                <a16:creationId xmlns:a16="http://schemas.microsoft.com/office/drawing/2014/main" id="{8FF28CD3-B13F-49E7-A60C-36A6B96BD881}"/>
              </a:ext>
            </a:extLst>
          </p:cNvPr>
          <p:cNvSpPr/>
          <p:nvPr/>
        </p:nvSpPr>
        <p:spPr>
          <a:xfrm>
            <a:off x="3752511" y="3208848"/>
            <a:ext cx="1933345" cy="522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en-US" sz="2400" dirty="0"/>
          </a:p>
        </p:txBody>
      </p:sp>
      <p:sp>
        <p:nvSpPr>
          <p:cNvPr id="276" name="圆角矩形 38">
            <a:extLst>
              <a:ext uri="{FF2B5EF4-FFF2-40B4-BE49-F238E27FC236}">
                <a16:creationId xmlns:a16="http://schemas.microsoft.com/office/drawing/2014/main" id="{7EFE5FC8-EB15-48AC-B06E-BB7C70B5B4CB}"/>
              </a:ext>
            </a:extLst>
          </p:cNvPr>
          <p:cNvSpPr/>
          <p:nvPr/>
        </p:nvSpPr>
        <p:spPr>
          <a:xfrm>
            <a:off x="6410859" y="3208848"/>
            <a:ext cx="1933345" cy="522000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资金</a:t>
            </a:r>
            <a:endParaRPr lang="zh-CN" altLang="en-US" sz="2400" dirty="0"/>
          </a:p>
        </p:txBody>
      </p:sp>
      <p:sp>
        <p:nvSpPr>
          <p:cNvPr id="277" name="圆角矩形 39">
            <a:extLst>
              <a:ext uri="{FF2B5EF4-FFF2-40B4-BE49-F238E27FC236}">
                <a16:creationId xmlns:a16="http://schemas.microsoft.com/office/drawing/2014/main" id="{CD42C92D-9F7B-4287-A6C8-8871519FC405}"/>
              </a:ext>
            </a:extLst>
          </p:cNvPr>
          <p:cNvSpPr/>
          <p:nvPr/>
        </p:nvSpPr>
        <p:spPr>
          <a:xfrm>
            <a:off x="8977014" y="3208848"/>
            <a:ext cx="1933345" cy="522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场景</a:t>
            </a:r>
            <a:endParaRPr lang="zh-CN" altLang="en-US" sz="2400" dirty="0"/>
          </a:p>
        </p:txBody>
      </p:sp>
      <p:sp>
        <p:nvSpPr>
          <p:cNvPr id="1242" name="文本框 1241">
            <a:extLst>
              <a:ext uri="{FF2B5EF4-FFF2-40B4-BE49-F238E27FC236}">
                <a16:creationId xmlns:a16="http://schemas.microsoft.com/office/drawing/2014/main" id="{E9B510CE-7602-40BF-ABD0-22616DDE0167}"/>
              </a:ext>
            </a:extLst>
          </p:cNvPr>
          <p:cNvSpPr txBox="1"/>
          <p:nvPr/>
        </p:nvSpPr>
        <p:spPr>
          <a:xfrm>
            <a:off x="1094163" y="3947160"/>
            <a:ext cx="1933345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500+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来自顶尖机 构的科学家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23,000+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科技研发人员</a:t>
            </a:r>
          </a:p>
        </p:txBody>
      </p:sp>
      <p:sp>
        <p:nvSpPr>
          <p:cNvPr id="1243" name="文本框 1242">
            <a:extLst>
              <a:ext uri="{FF2B5EF4-FFF2-40B4-BE49-F238E27FC236}">
                <a16:creationId xmlns:a16="http://schemas.microsoft.com/office/drawing/2014/main" id="{11C1459B-1B96-43F9-9DFD-E2DB4276454A}"/>
              </a:ext>
            </a:extLst>
          </p:cNvPr>
          <p:cNvSpPr txBox="1"/>
          <p:nvPr/>
        </p:nvSpPr>
        <p:spPr>
          <a:xfrm>
            <a:off x="3752511" y="3947160"/>
            <a:ext cx="1933345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5,100+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申请专利数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在中国金融机构中位列第一</a:t>
            </a:r>
          </a:p>
        </p:txBody>
      </p:sp>
      <p:sp>
        <p:nvSpPr>
          <p:cNvPr id="1244" name="文本框 1243">
            <a:extLst>
              <a:ext uri="{FF2B5EF4-FFF2-40B4-BE49-F238E27FC236}">
                <a16:creationId xmlns:a16="http://schemas.microsoft.com/office/drawing/2014/main" id="{9781C125-E085-4229-9F4F-95D8EBF7CDB8}"/>
              </a:ext>
            </a:extLst>
          </p:cNvPr>
          <p:cNvSpPr txBox="1"/>
          <p:nvPr/>
        </p:nvSpPr>
        <p:spPr>
          <a:xfrm>
            <a:off x="6357149" y="3947160"/>
            <a:ext cx="1933345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研发投入超百亿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年将累计超千亿</a:t>
            </a:r>
          </a:p>
        </p:txBody>
      </p:sp>
      <p:sp>
        <p:nvSpPr>
          <p:cNvPr id="1245" name="文本框 1244">
            <a:extLst>
              <a:ext uri="{FF2B5EF4-FFF2-40B4-BE49-F238E27FC236}">
                <a16:creationId xmlns:a16="http://schemas.microsoft.com/office/drawing/2014/main" id="{CD8495F6-0E2D-416B-BA60-BEB38DE07C06}"/>
              </a:ext>
            </a:extLst>
          </p:cNvPr>
          <p:cNvSpPr txBox="1"/>
          <p:nvPr/>
        </p:nvSpPr>
        <p:spPr>
          <a:xfrm>
            <a:off x="8988654" y="3947160"/>
            <a:ext cx="1933345" cy="137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金融、医疗、汽 车、房产及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智慧城市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五大生态圈 </a:t>
            </a:r>
          </a:p>
        </p:txBody>
      </p:sp>
    </p:spTree>
    <p:extLst>
      <p:ext uri="{BB962C8B-B14F-4D97-AF65-F5344CB8AC3E}">
        <p14:creationId xmlns:p14="http://schemas.microsoft.com/office/powerpoint/2010/main" val="69193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4E9FB80-36D8-41A2-81B6-89AC5FA1C3EC}"/>
              </a:ext>
            </a:extLst>
          </p:cNvPr>
          <p:cNvGrpSpPr/>
          <p:nvPr/>
        </p:nvGrpSpPr>
        <p:grpSpPr>
          <a:xfrm>
            <a:off x="511002" y="1164538"/>
            <a:ext cx="11354494" cy="4817096"/>
            <a:chOff x="160363" y="1073566"/>
            <a:chExt cx="11799929" cy="481736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5303D9-D0AA-471D-ACEC-FA4ECA7B959C}"/>
                </a:ext>
              </a:extLst>
            </p:cNvPr>
            <p:cNvSpPr/>
            <p:nvPr/>
          </p:nvSpPr>
          <p:spPr>
            <a:xfrm>
              <a:off x="295997" y="1073566"/>
              <a:ext cx="2616815" cy="699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智能识别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BE5BA34-2BAB-4E6A-98D3-B65F955B19F1}"/>
                </a:ext>
              </a:extLst>
            </p:cNvPr>
            <p:cNvSpPr/>
            <p:nvPr/>
          </p:nvSpPr>
          <p:spPr>
            <a:xfrm>
              <a:off x="3344551" y="1073566"/>
              <a:ext cx="2616815" cy="699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人工智能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313189D-0BD5-4B97-A0E4-148229EB3B78}"/>
                </a:ext>
              </a:extLst>
            </p:cNvPr>
            <p:cNvSpPr/>
            <p:nvPr/>
          </p:nvSpPr>
          <p:spPr>
            <a:xfrm>
              <a:off x="6327484" y="1073566"/>
              <a:ext cx="2616815" cy="699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区块链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74CA451-0A67-4124-88EB-A3E714D5D801}"/>
                </a:ext>
              </a:extLst>
            </p:cNvPr>
            <p:cNvSpPr/>
            <p:nvPr/>
          </p:nvSpPr>
          <p:spPr>
            <a:xfrm>
              <a:off x="9286790" y="1073566"/>
              <a:ext cx="2616815" cy="699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云科技</a:t>
              </a:r>
            </a:p>
          </p:txBody>
        </p:sp>
        <p:sp>
          <p:nvSpPr>
            <p:cNvPr id="8" name="TextBox 58">
              <a:extLst>
                <a:ext uri="{FF2B5EF4-FFF2-40B4-BE49-F238E27FC236}">
                  <a16:creationId xmlns:a16="http://schemas.microsoft.com/office/drawing/2014/main" id="{0BAA7EFF-798A-478A-8505-872ACF0CC6AC}"/>
                </a:ext>
              </a:extLst>
            </p:cNvPr>
            <p:cNvSpPr txBox="1"/>
            <p:nvPr/>
          </p:nvSpPr>
          <p:spPr>
            <a:xfrm>
              <a:off x="160363" y="4243549"/>
              <a:ext cx="3067881" cy="142130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defRPr/>
              </a:pPr>
              <a:r>
                <a:rPr lang="en-US" altLang="zh-CN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华文楷体" panose="02010600040101010101" pitchFamily="2" charset="-122"/>
                </a:rPr>
                <a:t>1.2</a:t>
              </a:r>
              <a:r>
                <a:rPr lang="zh-CN" altLang="en-US" sz="1327" kern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华文楷体" panose="02010600040101010101" pitchFamily="2" charset="-122"/>
                </a:rPr>
                <a:t>亿</a:t>
              </a:r>
              <a:r>
                <a:rPr lang="en-US" altLang="zh-CN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华文楷体" panose="02010600040101010101" pitchFamily="2" charset="-122"/>
                </a:rPr>
                <a:t>+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华文楷体" panose="02010600040101010101" pitchFamily="2" charset="-122"/>
                </a:rPr>
                <a:t>人库</a:t>
              </a:r>
              <a:r>
                <a:rPr lang="zh-CN" altLang="en-US" sz="1327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华文楷体" panose="02010600040101010101" pitchFamily="2" charset="-122"/>
                </a:rPr>
                <a:t>深度学习训练模型</a:t>
              </a:r>
              <a:endParaRPr lang="en-US" altLang="zh-CN" sz="1327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华文楷体" panose="02010600040101010101" pitchFamily="2" charset="-122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zh-CN" altLang="en-US" sz="1327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人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脸识别</a:t>
              </a:r>
              <a:r>
                <a:rPr lang="en-US" altLang="zh-CN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LFW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准确率</a:t>
              </a:r>
              <a:r>
                <a:rPr lang="en-US" altLang="zh-CN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99.8%</a:t>
              </a:r>
              <a:r>
                <a:rPr lang="zh-CN" altLang="en-US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世界第一</a:t>
              </a:r>
              <a:endParaRPr lang="en-US" altLang="zh-CN" sz="1327" ker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准确率</a:t>
              </a:r>
              <a:r>
                <a:rPr lang="en-US" altLang="zh-CN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99.7%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以上，全球领先</a:t>
              </a:r>
              <a:endParaRPr lang="en-US" altLang="zh-CN" sz="1327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en-US" altLang="zh-CN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54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种复杂微表情</a:t>
              </a:r>
              <a:r>
                <a:rPr lang="en-US" altLang="zh-CN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1</a:t>
              </a:r>
              <a:r>
                <a:rPr lang="zh-CN" altLang="en-US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秒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识别</a:t>
              </a:r>
              <a:endParaRPr lang="en-US" altLang="zh-CN" sz="1327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 </a:t>
              </a:r>
              <a:endParaRPr lang="en-US" altLang="zh-CN" sz="13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itchFamily="34" charset="0"/>
              </a:endParaRPr>
            </a:p>
          </p:txBody>
        </p:sp>
        <p:sp>
          <p:nvSpPr>
            <p:cNvPr id="9" name="TextBox 58">
              <a:extLst>
                <a:ext uri="{FF2B5EF4-FFF2-40B4-BE49-F238E27FC236}">
                  <a16:creationId xmlns:a16="http://schemas.microsoft.com/office/drawing/2014/main" id="{7BD3060C-E0DB-4E47-B3A4-50E4D4E3B9F5}"/>
                </a:ext>
              </a:extLst>
            </p:cNvPr>
            <p:cNvSpPr txBox="1"/>
            <p:nvPr/>
          </p:nvSpPr>
          <p:spPr>
            <a:xfrm>
              <a:off x="3228245" y="4199548"/>
              <a:ext cx="3446850" cy="142130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285750" indent="-285750">
                <a:spcBef>
                  <a:spcPts val="300"/>
                </a:spcBef>
                <a:buClr>
                  <a:schemeClr val="bg1"/>
                </a:buClr>
                <a:buFont typeface="Arial" panose="020B0604020202020204" pitchFamily="34" charset="0"/>
                <a:buChar char="•"/>
                <a:defRPr sz="1600" b="1">
                  <a:solidFill>
                    <a:srgbClr val="F05A23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defRPr>
              </a:lvl1pPr>
            </a:lstStyle>
            <a:p>
              <a:pPr marL="0" indent="0">
                <a:spcBef>
                  <a:spcPts val="600"/>
                </a:spcBef>
                <a:buClrTx/>
                <a:buNone/>
              </a:pP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外部数据</a:t>
              </a:r>
              <a:r>
                <a:rPr lang="en-US" altLang="zh-CN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1000+</a:t>
              </a:r>
              <a:r>
                <a:rPr lang="zh-CN" altLang="en-US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</a:t>
              </a: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</a:t>
              </a:r>
              <a:endParaRPr lang="en-US" altLang="zh-CN" sz="1327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0" indent="0">
                <a:spcBef>
                  <a:spcPts val="600"/>
                </a:spcBef>
                <a:buClrTx/>
                <a:buNone/>
              </a:pPr>
              <a:r>
                <a:rPr lang="en-US" altLang="zh-CN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8.8</a:t>
              </a:r>
              <a:r>
                <a:rPr lang="zh-CN" altLang="en-US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亿</a:t>
              </a: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用户信息数据</a:t>
              </a:r>
              <a:endParaRPr lang="en-US" altLang="zh-CN" sz="1327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0" indent="0">
                <a:spcBef>
                  <a:spcPts val="600"/>
                </a:spcBef>
                <a:buClrTx/>
                <a:buNone/>
              </a:pP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流感、手足口病预测精度</a:t>
              </a:r>
              <a:r>
                <a:rPr lang="en-US" altLang="zh-CN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90%</a:t>
              </a: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以上</a:t>
              </a:r>
              <a:endParaRPr lang="en-US" altLang="zh-CN" sz="1327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0" indent="0">
                <a:spcBef>
                  <a:spcPts val="600"/>
                </a:spcBef>
                <a:buClrTx/>
                <a:buNone/>
              </a:pP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瑞士 “</a:t>
              </a:r>
              <a:r>
                <a:rPr lang="en-US" altLang="zh-CN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</a:t>
              </a: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作曲”</a:t>
              </a:r>
              <a:r>
                <a:rPr lang="zh-CN" altLang="en-US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全球第一</a:t>
              </a:r>
              <a:endParaRPr lang="en-US" altLang="zh-CN" sz="1327" b="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defTabSz="866921">
                <a:spcBef>
                  <a:spcPts val="569"/>
                </a:spcBef>
                <a:buClrTx/>
                <a:buNone/>
                <a:defRPr/>
              </a:pPr>
              <a:r>
                <a:rPr lang="en-US" altLang="zh-CN" sz="1327" b="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LUNA</a:t>
              </a:r>
              <a:r>
                <a:rPr lang="zh-CN" altLang="en-US" sz="1327" b="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读片</a:t>
              </a:r>
              <a:r>
                <a:rPr lang="en-US" altLang="zh-CN" sz="1327" b="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327" b="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评测</a:t>
              </a:r>
              <a:r>
                <a:rPr lang="zh-CN" altLang="en-US" sz="1327" b="0" kern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全球第一</a:t>
              </a:r>
              <a:endParaRPr lang="en-US" altLang="zh-CN" sz="1327" b="0" kern="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58">
              <a:extLst>
                <a:ext uri="{FF2B5EF4-FFF2-40B4-BE49-F238E27FC236}">
                  <a16:creationId xmlns:a16="http://schemas.microsoft.com/office/drawing/2014/main" id="{4521B47D-6366-486E-880F-3B47405D8728}"/>
                </a:ext>
              </a:extLst>
            </p:cNvPr>
            <p:cNvSpPr txBox="1"/>
            <p:nvPr/>
          </p:nvSpPr>
          <p:spPr>
            <a:xfrm>
              <a:off x="6334406" y="4188444"/>
              <a:ext cx="2752525" cy="1702483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1.5</a:t>
              </a:r>
              <a:r>
                <a:rPr lang="zh-CN" altLang="en-US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</a:t>
              </a: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节点部署</a:t>
              </a:r>
              <a:endParaRPr lang="en-US" altLang="zh-CN" sz="13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效率提升</a:t>
              </a:r>
              <a:r>
                <a:rPr lang="en-US" altLang="zh-CN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50%-100%</a:t>
              </a:r>
            </a:p>
            <a:p>
              <a:pPr defTabSz="866921">
                <a:spcBef>
                  <a:spcPts val="569"/>
                </a:spcBef>
              </a:pP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金融区块链平台</a:t>
              </a:r>
              <a:r>
                <a:rPr lang="zh-CN" altLang="en-US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全球最大</a:t>
              </a:r>
              <a:endParaRPr lang="en-US" altLang="zh-CN" sz="1327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866921">
                <a:spcBef>
                  <a:spcPts val="569"/>
                </a:spcBef>
              </a:pP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首创国际框架标准</a:t>
              </a:r>
            </a:p>
            <a:p>
              <a:pPr defTabSz="866921">
                <a:spcBef>
                  <a:spcPts val="569"/>
                </a:spcBef>
              </a:pP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覆盖</a:t>
              </a:r>
              <a:r>
                <a:rPr lang="en-US" altLang="zh-CN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12</a:t>
              </a:r>
              <a:r>
                <a:rPr lang="zh-CN" altLang="en-US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万亿</a:t>
              </a: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交易资产</a:t>
              </a:r>
              <a:endParaRPr lang="en-US" altLang="zh-CN" sz="13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265077" indent="-265077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endParaRPr lang="en-US" altLang="zh-CN" sz="13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TextBox 58">
              <a:extLst>
                <a:ext uri="{FF2B5EF4-FFF2-40B4-BE49-F238E27FC236}">
                  <a16:creationId xmlns:a16="http://schemas.microsoft.com/office/drawing/2014/main" id="{C065F525-F68D-4EE5-9C8F-39E534A7996C}"/>
                </a:ext>
              </a:extLst>
            </p:cNvPr>
            <p:cNvSpPr txBox="1"/>
            <p:nvPr/>
          </p:nvSpPr>
          <p:spPr>
            <a:xfrm>
              <a:off x="9299234" y="4086394"/>
              <a:ext cx="2661058" cy="162553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200+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城市</a:t>
              </a:r>
              <a:endParaRPr lang="en-US" altLang="zh-CN" sz="132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亿</a:t>
              </a:r>
              <a:r>
                <a:rPr lang="en-US" altLang="zh-CN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+</a:t>
              </a:r>
              <a:r>
                <a:rPr kumimoji="1"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互联网用户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1800+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金融机构</a:t>
              </a:r>
              <a:endParaRPr lang="en-US" altLang="zh-CN" sz="132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15</a:t>
              </a:r>
              <a:r>
                <a:rPr lang="zh-CN" altLang="en-US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</a:t>
              </a: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人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实现</a:t>
              </a:r>
              <a:r>
                <a:rPr lang="en-US" altLang="zh-CN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家银行、</a:t>
              </a:r>
              <a:r>
                <a:rPr lang="en-US" altLang="zh-CN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系统、</a:t>
              </a:r>
              <a:r>
                <a:rPr lang="en-US" altLang="zh-CN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60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主机两地三中心部署</a:t>
              </a:r>
              <a:endParaRPr lang="en-US" altLang="zh-CN" sz="132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8</a:t>
              </a:r>
              <a:r>
                <a:rPr lang="zh-CN" altLang="en-US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项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国内外权威安全认证</a:t>
              </a:r>
              <a:endParaRPr kumimoji="1" lang="zh-CN" altLang="en-US" sz="13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86AC8ABD-68EA-452D-8D6F-EC79D44A3B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509" y="1913258"/>
              <a:ext cx="2632303" cy="2144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09">
              <a:extLst>
                <a:ext uri="{FF2B5EF4-FFF2-40B4-BE49-F238E27FC236}">
                  <a16:creationId xmlns:a16="http://schemas.microsoft.com/office/drawing/2014/main" id="{BEEC21E8-3AED-4B83-A3E6-D0A5B70626C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5437" y="1913258"/>
              <a:ext cx="2632303" cy="219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6DA9BDA-4350-448D-A94C-96714773ADB4}"/>
                </a:ext>
              </a:extLst>
            </p:cNvPr>
            <p:cNvPicPr>
              <a:picLocks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27484" y="1913258"/>
              <a:ext cx="2632303" cy="2193586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9C9CADA-93FD-4BC8-B7BA-9ECACA486FF3}"/>
                </a:ext>
              </a:extLst>
            </p:cNvPr>
            <p:cNvPicPr>
              <a:picLocks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22348" y="1913258"/>
              <a:ext cx="2581258" cy="2193586"/>
            </a:xfrm>
            <a:prstGeom prst="rect">
              <a:avLst/>
            </a:prstGeom>
          </p:spPr>
        </p:pic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E7E1D1B8-921E-4B30-8C8A-B59DC7AE150C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领先科技成果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6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722A22B-36E4-4AA5-8490-99554F4138A4}"/>
              </a:ext>
            </a:extLst>
          </p:cNvPr>
          <p:cNvCxnSpPr/>
          <p:nvPr/>
        </p:nvCxnSpPr>
        <p:spPr bwMode="auto">
          <a:xfrm>
            <a:off x="1894242" y="5911774"/>
            <a:ext cx="94532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F69EAA9-9C81-4C3E-A027-3113B4B59E40}"/>
              </a:ext>
            </a:extLst>
          </p:cNvPr>
          <p:cNvCxnSpPr/>
          <p:nvPr/>
        </p:nvCxnSpPr>
        <p:spPr bwMode="auto">
          <a:xfrm>
            <a:off x="9518725" y="6100032"/>
            <a:ext cx="1828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2DDAF03-815E-495A-94B1-69AB21640E62}"/>
              </a:ext>
            </a:extLst>
          </p:cNvPr>
          <p:cNvSpPr txBox="1"/>
          <p:nvPr/>
        </p:nvSpPr>
        <p:spPr>
          <a:xfrm>
            <a:off x="9339852" y="6239453"/>
            <a:ext cx="218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云服务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DFACF9-942B-4D9E-BDDD-DE6887F1B622}"/>
              </a:ext>
            </a:extLst>
          </p:cNvPr>
          <p:cNvGrpSpPr/>
          <p:nvPr/>
        </p:nvGrpSpPr>
        <p:grpSpPr>
          <a:xfrm>
            <a:off x="1183327" y="790121"/>
            <a:ext cx="4167295" cy="228600"/>
            <a:chOff x="849205" y="1867556"/>
            <a:chExt cx="4167295" cy="22860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B6FD986-60E9-4B1A-BC32-94BC7E2F810B}"/>
                </a:ext>
              </a:extLst>
            </p:cNvPr>
            <p:cNvCxnSpPr/>
            <p:nvPr/>
          </p:nvCxnSpPr>
          <p:spPr bwMode="auto">
            <a:xfrm>
              <a:off x="849205" y="2096156"/>
              <a:ext cx="98781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E5E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68BD5CB-6145-47F4-B62B-81540FF8017C}"/>
                </a:ext>
              </a:extLst>
            </p:cNvPr>
            <p:cNvCxnSpPr/>
            <p:nvPr/>
          </p:nvCxnSpPr>
          <p:spPr bwMode="auto">
            <a:xfrm flipV="1">
              <a:off x="1837018" y="1867556"/>
              <a:ext cx="121023" cy="228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E5E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215175C-8028-48B5-8678-12C23A1C1103}"/>
                </a:ext>
              </a:extLst>
            </p:cNvPr>
            <p:cNvCxnSpPr/>
            <p:nvPr/>
          </p:nvCxnSpPr>
          <p:spPr bwMode="auto">
            <a:xfrm>
              <a:off x="1958041" y="1867556"/>
              <a:ext cx="107577" cy="228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E5E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234AC4A-0B52-4E7D-BCDE-E59C576F2B4C}"/>
                </a:ext>
              </a:extLst>
            </p:cNvPr>
            <p:cNvCxnSpPr/>
            <p:nvPr/>
          </p:nvCxnSpPr>
          <p:spPr bwMode="auto">
            <a:xfrm>
              <a:off x="2065618" y="2096156"/>
              <a:ext cx="28238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E5E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C4DDA75-4AC5-41C2-8BA2-46CE21649770}"/>
                </a:ext>
              </a:extLst>
            </p:cNvPr>
            <p:cNvCxnSpPr/>
            <p:nvPr/>
          </p:nvCxnSpPr>
          <p:spPr bwMode="auto">
            <a:xfrm flipV="1">
              <a:off x="2348006" y="1981856"/>
              <a:ext cx="122156" cy="1143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E5E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90C6F5E-F2F5-4B42-9953-2789E0B60A74}"/>
                </a:ext>
              </a:extLst>
            </p:cNvPr>
            <p:cNvCxnSpPr/>
            <p:nvPr/>
          </p:nvCxnSpPr>
          <p:spPr bwMode="auto">
            <a:xfrm>
              <a:off x="2576606" y="2096156"/>
              <a:ext cx="243989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E5E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884FEBB-8CC3-42A4-9E24-6BF67FC51DEC}"/>
                </a:ext>
              </a:extLst>
            </p:cNvPr>
            <p:cNvCxnSpPr/>
            <p:nvPr/>
          </p:nvCxnSpPr>
          <p:spPr bwMode="auto">
            <a:xfrm>
              <a:off x="2470162" y="1981856"/>
              <a:ext cx="106444" cy="1143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E5E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1E9FB4E-1E37-434A-9685-F37C62650741}"/>
              </a:ext>
            </a:extLst>
          </p:cNvPr>
          <p:cNvCxnSpPr/>
          <p:nvPr/>
        </p:nvCxnSpPr>
        <p:spPr bwMode="auto">
          <a:xfrm>
            <a:off x="1183327" y="1210058"/>
            <a:ext cx="846295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9724254-B743-46CD-BB8F-C7E48E07B528}"/>
              </a:ext>
            </a:extLst>
          </p:cNvPr>
          <p:cNvSpPr txBox="1"/>
          <p:nvPr/>
        </p:nvSpPr>
        <p:spPr>
          <a:xfrm>
            <a:off x="2926440" y="621167"/>
            <a:ext cx="453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市民用户的统一入口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3ED8CD4-E9AD-42BE-917C-096C4D1C8423}"/>
              </a:ext>
            </a:extLst>
          </p:cNvPr>
          <p:cNvCxnSpPr/>
          <p:nvPr/>
        </p:nvCxnSpPr>
        <p:spPr bwMode="auto">
          <a:xfrm>
            <a:off x="7407985" y="6111684"/>
            <a:ext cx="1828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601FD99-6FE0-42CC-BD21-554D4F09E399}"/>
              </a:ext>
            </a:extLst>
          </p:cNvPr>
          <p:cNvSpPr txBox="1"/>
          <p:nvPr/>
        </p:nvSpPr>
        <p:spPr>
          <a:xfrm>
            <a:off x="7229112" y="6251105"/>
            <a:ext cx="218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大数据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3C3253C-2EBD-4FEC-BF40-37FAC5981121}"/>
              </a:ext>
            </a:extLst>
          </p:cNvPr>
          <p:cNvCxnSpPr/>
          <p:nvPr/>
        </p:nvCxnSpPr>
        <p:spPr bwMode="auto">
          <a:xfrm>
            <a:off x="5221439" y="6124663"/>
            <a:ext cx="1828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2DD3C7D-4647-4769-87B5-AA7295B4CBF4}"/>
              </a:ext>
            </a:extLst>
          </p:cNvPr>
          <p:cNvSpPr txBox="1"/>
          <p:nvPr/>
        </p:nvSpPr>
        <p:spPr>
          <a:xfrm>
            <a:off x="5042566" y="6264084"/>
            <a:ext cx="218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统一账号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0920DAF-83D4-4CBD-B085-437E6BCBD1B2}"/>
              </a:ext>
            </a:extLst>
          </p:cNvPr>
          <p:cNvGrpSpPr/>
          <p:nvPr/>
        </p:nvGrpSpPr>
        <p:grpSpPr>
          <a:xfrm>
            <a:off x="2164076" y="2197312"/>
            <a:ext cx="469900" cy="3482339"/>
            <a:chOff x="2351403" y="2214285"/>
            <a:chExt cx="469900" cy="3482339"/>
          </a:xfrm>
        </p:grpSpPr>
        <p:sp>
          <p:nvSpPr>
            <p:cNvPr id="32" name="五边形 28">
              <a:extLst>
                <a:ext uri="{FF2B5EF4-FFF2-40B4-BE49-F238E27FC236}">
                  <a16:creationId xmlns:a16="http://schemas.microsoft.com/office/drawing/2014/main" id="{89D923C3-89ED-4A50-B48D-3378E35346D7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F2A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959BE8F-E7BA-4797-99A0-A7F0A383C8E8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智慧政务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7429F11-102E-4185-9099-1C6E7628D9A3}"/>
              </a:ext>
            </a:extLst>
          </p:cNvPr>
          <p:cNvGrpSpPr/>
          <p:nvPr/>
        </p:nvGrpSpPr>
        <p:grpSpPr>
          <a:xfrm>
            <a:off x="2936793" y="2153732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65" name="五边形 28">
              <a:extLst>
                <a:ext uri="{FF2B5EF4-FFF2-40B4-BE49-F238E27FC236}">
                  <a16:creationId xmlns:a16="http://schemas.microsoft.com/office/drawing/2014/main" id="{B141D9F6-1475-4486-BBAA-9F0DC43C025D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79D9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FC331043-5F8F-4F10-85AD-59F39B39B57A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智慧安防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48670057-B35D-4BF8-807A-8DF1ED8FEE44}"/>
              </a:ext>
            </a:extLst>
          </p:cNvPr>
          <p:cNvGrpSpPr/>
          <p:nvPr/>
        </p:nvGrpSpPr>
        <p:grpSpPr>
          <a:xfrm>
            <a:off x="3708053" y="2176480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68" name="五边形 28">
              <a:extLst>
                <a:ext uri="{FF2B5EF4-FFF2-40B4-BE49-F238E27FC236}">
                  <a16:creationId xmlns:a16="http://schemas.microsoft.com/office/drawing/2014/main" id="{B535E0EE-0190-40DE-B690-21053A034312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F2D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F476A7E-57A5-417A-8A0D-8C700D3F587D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智慧交管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886F434-131E-4928-BCFA-D448D202DAA7}"/>
              </a:ext>
            </a:extLst>
          </p:cNvPr>
          <p:cNvGrpSpPr/>
          <p:nvPr/>
        </p:nvGrpSpPr>
        <p:grpSpPr>
          <a:xfrm>
            <a:off x="4479313" y="2204292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71" name="五边形 28">
              <a:extLst>
                <a:ext uri="{FF2B5EF4-FFF2-40B4-BE49-F238E27FC236}">
                  <a16:creationId xmlns:a16="http://schemas.microsoft.com/office/drawing/2014/main" id="{EBCF5ED5-0A08-4412-A646-187EAE55C513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9DE7DE6E-244B-4CD4-B025-34C5019EE4C7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智慧口岸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BF9EAC6-39D0-4C58-AC78-E309B49B4EFF}"/>
              </a:ext>
            </a:extLst>
          </p:cNvPr>
          <p:cNvGrpSpPr/>
          <p:nvPr/>
        </p:nvGrpSpPr>
        <p:grpSpPr>
          <a:xfrm>
            <a:off x="5250573" y="2186670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74" name="五边形 28">
              <a:extLst>
                <a:ext uri="{FF2B5EF4-FFF2-40B4-BE49-F238E27FC236}">
                  <a16:creationId xmlns:a16="http://schemas.microsoft.com/office/drawing/2014/main" id="{83438206-16CD-4512-B4EF-41D632CD5899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81C2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9C815AC-96A9-4427-A258-65A66360B998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智慧金融贸易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76CC8520-A727-449E-BF94-8920939B33E7}"/>
              </a:ext>
            </a:extLst>
          </p:cNvPr>
          <p:cNvGrpSpPr/>
          <p:nvPr/>
        </p:nvGrpSpPr>
        <p:grpSpPr>
          <a:xfrm>
            <a:off x="6021833" y="2176481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77" name="五边形 28">
              <a:extLst>
                <a:ext uri="{FF2B5EF4-FFF2-40B4-BE49-F238E27FC236}">
                  <a16:creationId xmlns:a16="http://schemas.microsoft.com/office/drawing/2014/main" id="{AB567A78-7E9C-4923-A5EC-0EBFF1A33531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F2A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9A735C2-0BC6-4FB8-91FE-6E347CE850B6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智慧财政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C004AFF-9753-434D-A272-A9D996649D80}"/>
              </a:ext>
            </a:extLst>
          </p:cNvPr>
          <p:cNvGrpSpPr/>
          <p:nvPr/>
        </p:nvGrpSpPr>
        <p:grpSpPr>
          <a:xfrm>
            <a:off x="6793093" y="2153733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80" name="五边形 28">
              <a:extLst>
                <a:ext uri="{FF2B5EF4-FFF2-40B4-BE49-F238E27FC236}">
                  <a16:creationId xmlns:a16="http://schemas.microsoft.com/office/drawing/2014/main" id="{9EF8F9FA-07FF-4A46-BBD0-D997A0F1AF03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D9B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E765710-984C-4D9E-8DFF-C24441F034C4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智慧教育</a:t>
              </a: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739B3BE-CB37-4036-9F9B-594E4C9321BD}"/>
              </a:ext>
            </a:extLst>
          </p:cNvPr>
          <p:cNvGrpSpPr/>
          <p:nvPr/>
        </p:nvGrpSpPr>
        <p:grpSpPr>
          <a:xfrm>
            <a:off x="7564353" y="2183461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83" name="五边形 28">
              <a:extLst>
                <a:ext uri="{FF2B5EF4-FFF2-40B4-BE49-F238E27FC236}">
                  <a16:creationId xmlns:a16="http://schemas.microsoft.com/office/drawing/2014/main" id="{FA59D85A-7A8E-40C8-AAA8-8508D7A145AC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919AB66-95B6-4A43-A1B1-0A1F26022A5F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智慧医保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5FA90C7-0886-47CD-8918-6115C28BE418}"/>
              </a:ext>
            </a:extLst>
          </p:cNvPr>
          <p:cNvGrpSpPr/>
          <p:nvPr/>
        </p:nvGrpSpPr>
        <p:grpSpPr>
          <a:xfrm>
            <a:off x="8335613" y="2176480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86" name="五边形 28">
              <a:extLst>
                <a:ext uri="{FF2B5EF4-FFF2-40B4-BE49-F238E27FC236}">
                  <a16:creationId xmlns:a16="http://schemas.microsoft.com/office/drawing/2014/main" id="{A655FBDB-6A9B-4FB1-A20A-8CFEE91968D0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8192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83DD153-FA96-43AC-93C6-463C73278C73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智慧房产</a:t>
              </a: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5EDAB2D-33F6-4B54-9601-98082248C575}"/>
              </a:ext>
            </a:extLst>
          </p:cNvPr>
          <p:cNvGrpSpPr/>
          <p:nvPr/>
        </p:nvGrpSpPr>
        <p:grpSpPr>
          <a:xfrm>
            <a:off x="9106872" y="2183462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90" name="五边形 28">
              <a:extLst>
                <a:ext uri="{FF2B5EF4-FFF2-40B4-BE49-F238E27FC236}">
                  <a16:creationId xmlns:a16="http://schemas.microsoft.com/office/drawing/2014/main" id="{5C3C2182-3696-44F4-B5F4-5181B2DE393A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57B44D07-AAE5-4140-A7F4-CF30D1C8CBC6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智慧环保</a:t>
              </a:r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D8DE7C05-37E0-45B4-A562-C94A18B4EE40}"/>
              </a:ext>
            </a:extLst>
          </p:cNvPr>
          <p:cNvSpPr txBox="1"/>
          <p:nvPr/>
        </p:nvSpPr>
        <p:spPr>
          <a:xfrm>
            <a:off x="6948335" y="801737"/>
            <a:ext cx="20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智慧生活服务平台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F6B207D0-3783-42F9-A1EE-1421EA9428C2}"/>
              </a:ext>
            </a:extLst>
          </p:cNvPr>
          <p:cNvGrpSpPr/>
          <p:nvPr/>
        </p:nvGrpSpPr>
        <p:grpSpPr>
          <a:xfrm>
            <a:off x="1773452" y="1583498"/>
            <a:ext cx="9014708" cy="336645"/>
            <a:chOff x="1223682" y="1614044"/>
            <a:chExt cx="9014708" cy="336645"/>
          </a:xfrm>
        </p:grpSpPr>
        <p:sp>
          <p:nvSpPr>
            <p:cNvPr id="92" name="MH_Other_4">
              <a:extLst>
                <a:ext uri="{FF2B5EF4-FFF2-40B4-BE49-F238E27FC236}">
                  <a16:creationId xmlns:a16="http://schemas.microsoft.com/office/drawing/2014/main" id="{BEE03CC1-5E0B-4B6E-B442-8DF0C3408D05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1223682" y="1671095"/>
              <a:ext cx="8984705" cy="279594"/>
            </a:xfrm>
            <a:custGeom>
              <a:avLst/>
              <a:gdLst>
                <a:gd name="T0" fmla="*/ 1449 w 1546"/>
                <a:gd name="T1" fmla="*/ 59 h 59"/>
                <a:gd name="T2" fmla="*/ 0 w 1546"/>
                <a:gd name="T3" fmla="*/ 59 h 59"/>
                <a:gd name="T4" fmla="*/ 0 w 1546"/>
                <a:gd name="T5" fmla="*/ 55 h 59"/>
                <a:gd name="T6" fmla="*/ 1449 w 1546"/>
                <a:gd name="T7" fmla="*/ 55 h 59"/>
                <a:gd name="T8" fmla="*/ 1515 w 1546"/>
                <a:gd name="T9" fmla="*/ 28 h 59"/>
                <a:gd name="T10" fmla="*/ 1543 w 1546"/>
                <a:gd name="T11" fmla="*/ 0 h 59"/>
                <a:gd name="T12" fmla="*/ 1546 w 1546"/>
                <a:gd name="T13" fmla="*/ 2 h 59"/>
                <a:gd name="T14" fmla="*/ 1518 w 1546"/>
                <a:gd name="T15" fmla="*/ 30 h 59"/>
                <a:gd name="T16" fmla="*/ 1449 w 1546"/>
                <a:gd name="T1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6" h="59">
                  <a:moveTo>
                    <a:pt x="1449" y="59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449" y="55"/>
                    <a:pt x="1449" y="55"/>
                    <a:pt x="1449" y="55"/>
                  </a:cubicBezTo>
                  <a:cubicBezTo>
                    <a:pt x="1471" y="55"/>
                    <a:pt x="1500" y="43"/>
                    <a:pt x="1515" y="28"/>
                  </a:cubicBezTo>
                  <a:cubicBezTo>
                    <a:pt x="1543" y="0"/>
                    <a:pt x="1543" y="0"/>
                    <a:pt x="1543" y="0"/>
                  </a:cubicBezTo>
                  <a:cubicBezTo>
                    <a:pt x="1546" y="2"/>
                    <a:pt x="1546" y="2"/>
                    <a:pt x="1546" y="2"/>
                  </a:cubicBezTo>
                  <a:cubicBezTo>
                    <a:pt x="1518" y="30"/>
                    <a:pt x="1518" y="30"/>
                    <a:pt x="1518" y="30"/>
                  </a:cubicBezTo>
                  <a:cubicBezTo>
                    <a:pt x="1502" y="46"/>
                    <a:pt x="1471" y="59"/>
                    <a:pt x="1449" y="59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/>
          </p:spPr>
          <p:txBody>
            <a:bodyPr lIns="91440" tIns="45720" rIns="91440" bIns="45720"/>
            <a:lstStyle/>
            <a:p>
              <a:pPr>
                <a:defRPr/>
              </a:pPr>
              <a:endParaRPr lang="zh-CN" altLang="en-US" sz="2700">
                <a:latin typeface="+mn-ea"/>
              </a:endParaRPr>
            </a:p>
          </p:txBody>
        </p:sp>
        <p:sp>
          <p:nvSpPr>
            <p:cNvPr id="96" name="MH_Other_15">
              <a:extLst>
                <a:ext uri="{FF2B5EF4-FFF2-40B4-BE49-F238E27FC236}">
                  <a16:creationId xmlns:a16="http://schemas.microsoft.com/office/drawing/2014/main" id="{B4FB092B-B5DF-45B6-9738-98F91B4877E7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135223" y="1614044"/>
              <a:ext cx="103167" cy="103166"/>
            </a:xfrm>
            <a:prstGeom prst="ellipse">
              <a:avLst/>
            </a:prstGeom>
            <a:solidFill>
              <a:srgbClr val="B4B4B4"/>
            </a:solidFill>
            <a:ln>
              <a:noFill/>
            </a:ln>
            <a:extLst/>
          </p:spPr>
          <p:txBody>
            <a:bodyPr lIns="91440" tIns="45720" rIns="91440" bIns="45720"/>
            <a:lstStyle/>
            <a:p>
              <a:pPr>
                <a:defRPr/>
              </a:pPr>
              <a:endParaRPr lang="zh-CN" altLang="en-US" sz="2700">
                <a:latin typeface="+mn-ea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69424CA3-BC8F-46BD-A254-4ECEF74AC41A}"/>
              </a:ext>
            </a:extLst>
          </p:cNvPr>
          <p:cNvGrpSpPr/>
          <p:nvPr/>
        </p:nvGrpSpPr>
        <p:grpSpPr>
          <a:xfrm>
            <a:off x="10634099" y="563588"/>
            <a:ext cx="1116883" cy="1115386"/>
            <a:chOff x="10667127" y="391007"/>
            <a:chExt cx="1116883" cy="1115386"/>
          </a:xfrm>
        </p:grpSpPr>
        <p:sp>
          <p:nvSpPr>
            <p:cNvPr id="98" name="MH_Other_1">
              <a:extLst>
                <a:ext uri="{FF2B5EF4-FFF2-40B4-BE49-F238E27FC236}">
                  <a16:creationId xmlns:a16="http://schemas.microsoft.com/office/drawing/2014/main" id="{EEAC0AAC-76AA-468C-9542-E2805B7B221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0670120" y="391007"/>
              <a:ext cx="1113890" cy="1115386"/>
            </a:xfrm>
            <a:prstGeom prst="donut">
              <a:avLst>
                <a:gd name="adj" fmla="val 11988"/>
              </a:avLst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2860" rIns="45720" bIns="2286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0D40CECF-55B6-4086-8B9F-4B0192DF923F}"/>
                </a:ext>
              </a:extLst>
            </p:cNvPr>
            <p:cNvGrpSpPr/>
            <p:nvPr/>
          </p:nvGrpSpPr>
          <p:grpSpPr>
            <a:xfrm>
              <a:off x="10667127" y="391007"/>
              <a:ext cx="1115386" cy="1115386"/>
              <a:chOff x="10667127" y="391007"/>
              <a:chExt cx="1115386" cy="1115386"/>
            </a:xfrm>
          </p:grpSpPr>
          <p:sp>
            <p:nvSpPr>
              <p:cNvPr id="99" name="MH_Other_2">
                <a:extLst>
                  <a:ext uri="{FF2B5EF4-FFF2-40B4-BE49-F238E27FC236}">
                    <a16:creationId xmlns:a16="http://schemas.microsoft.com/office/drawing/2014/main" id="{DCB07D1E-FFDD-4E9F-9752-7BEC393626C3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0667127" y="391007"/>
                <a:ext cx="1115386" cy="1115386"/>
              </a:xfrm>
              <a:prstGeom prst="blockArc">
                <a:avLst>
                  <a:gd name="adj1" fmla="val 16217203"/>
                  <a:gd name="adj2" fmla="val 7576064"/>
                  <a:gd name="adj3" fmla="val 11852"/>
                </a:avLst>
              </a:prstGeom>
              <a:solidFill>
                <a:srgbClr val="9954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22860" rIns="45720" bIns="22860"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MH_Text_1">
                <a:extLst>
                  <a:ext uri="{FF2B5EF4-FFF2-40B4-BE49-F238E27FC236}">
                    <a16:creationId xmlns:a16="http://schemas.microsoft.com/office/drawing/2014/main" id="{0BF1E88B-010C-4281-9A5E-B40234A5ED2A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0743381" y="767788"/>
                <a:ext cx="919521" cy="3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500" dirty="0">
                    <a:solidFill>
                      <a:srgbClr val="9954CC"/>
                    </a:solidFill>
                    <a:ea typeface="Verdana" panose="020B0604030504040204" pitchFamily="34" charset="0"/>
                    <a:cs typeface="Arial" panose="020B0604020202020204" pitchFamily="34" charset="0"/>
                  </a:rPr>
                  <a:t>企业</a:t>
                </a:r>
                <a:endParaRPr lang="zh-CN" altLang="en-US" sz="1500" dirty="0">
                  <a:solidFill>
                    <a:srgbClr val="9954CC"/>
                  </a:solidFill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0" name="KSO_Shape">
            <a:extLst>
              <a:ext uri="{FF2B5EF4-FFF2-40B4-BE49-F238E27FC236}">
                <a16:creationId xmlns:a16="http://schemas.microsoft.com/office/drawing/2014/main" id="{CA962568-3FF1-49D1-8A76-E0C251A6F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869" y="272267"/>
            <a:ext cx="624193" cy="654191"/>
          </a:xfrm>
          <a:custGeom>
            <a:avLst/>
            <a:gdLst>
              <a:gd name="T0" fmla="*/ 186959 w 11981237"/>
              <a:gd name="T1" fmla="*/ 80936 h 12554355"/>
              <a:gd name="T2" fmla="*/ 201434 w 11981237"/>
              <a:gd name="T3" fmla="*/ 95398 h 12554355"/>
              <a:gd name="T4" fmla="*/ 186959 w 11981237"/>
              <a:gd name="T5" fmla="*/ 109860 h 12554355"/>
              <a:gd name="T6" fmla="*/ 172483 w 11981237"/>
              <a:gd name="T7" fmla="*/ 95398 h 12554355"/>
              <a:gd name="T8" fmla="*/ 186959 w 11981237"/>
              <a:gd name="T9" fmla="*/ 80936 h 12554355"/>
              <a:gd name="T10" fmla="*/ 135384 w 11981237"/>
              <a:gd name="T11" fmla="*/ 74810 h 12554355"/>
              <a:gd name="T12" fmla="*/ 140604 w 11981237"/>
              <a:gd name="T13" fmla="*/ 77136 h 12554355"/>
              <a:gd name="T14" fmla="*/ 176652 w 11981237"/>
              <a:gd name="T15" fmla="*/ 113110 h 12554355"/>
              <a:gd name="T16" fmla="*/ 197725 w 11981237"/>
              <a:gd name="T17" fmla="*/ 113110 h 12554355"/>
              <a:gd name="T18" fmla="*/ 233541 w 11981237"/>
              <a:gd name="T19" fmla="*/ 77136 h 12554355"/>
              <a:gd name="T20" fmla="*/ 244039 w 11981237"/>
              <a:gd name="T21" fmla="*/ 76827 h 12554355"/>
              <a:gd name="T22" fmla="*/ 244271 w 11981237"/>
              <a:gd name="T23" fmla="*/ 87326 h 12554355"/>
              <a:gd name="T24" fmla="*/ 206602 w 11981237"/>
              <a:gd name="T25" fmla="*/ 124999 h 12554355"/>
              <a:gd name="T26" fmla="*/ 206679 w 11981237"/>
              <a:gd name="T27" fmla="*/ 250061 h 12554355"/>
              <a:gd name="T28" fmla="*/ 198574 w 11981237"/>
              <a:gd name="T29" fmla="*/ 258167 h 12554355"/>
              <a:gd name="T30" fmla="*/ 190392 w 11981237"/>
              <a:gd name="T31" fmla="*/ 250061 h 12554355"/>
              <a:gd name="T32" fmla="*/ 190392 w 11981237"/>
              <a:gd name="T33" fmla="*/ 182203 h 12554355"/>
              <a:gd name="T34" fmla="*/ 183753 w 11981237"/>
              <a:gd name="T35" fmla="*/ 182203 h 12554355"/>
              <a:gd name="T36" fmla="*/ 183753 w 11981237"/>
              <a:gd name="T37" fmla="*/ 250061 h 12554355"/>
              <a:gd name="T38" fmla="*/ 175648 w 11981237"/>
              <a:gd name="T39" fmla="*/ 258167 h 12554355"/>
              <a:gd name="T40" fmla="*/ 167466 w 11981237"/>
              <a:gd name="T41" fmla="*/ 250061 h 12554355"/>
              <a:gd name="T42" fmla="*/ 167466 w 11981237"/>
              <a:gd name="T43" fmla="*/ 124999 h 12554355"/>
              <a:gd name="T44" fmla="*/ 129874 w 11981237"/>
              <a:gd name="T45" fmla="*/ 87326 h 12554355"/>
              <a:gd name="T46" fmla="*/ 130106 w 11981237"/>
              <a:gd name="T47" fmla="*/ 76827 h 12554355"/>
              <a:gd name="T48" fmla="*/ 135384 w 11981237"/>
              <a:gd name="T49" fmla="*/ 74810 h 12554355"/>
              <a:gd name="T50" fmla="*/ 83316 w 11981237"/>
              <a:gd name="T51" fmla="*/ 8594 h 12554355"/>
              <a:gd name="T52" fmla="*/ 103649 w 11981237"/>
              <a:gd name="T53" fmla="*/ 29014 h 12554355"/>
              <a:gd name="T54" fmla="*/ 83316 w 11981237"/>
              <a:gd name="T55" fmla="*/ 49433 h 12554355"/>
              <a:gd name="T56" fmla="*/ 62982 w 11981237"/>
              <a:gd name="T57" fmla="*/ 29014 h 12554355"/>
              <a:gd name="T58" fmla="*/ 83316 w 11981237"/>
              <a:gd name="T59" fmla="*/ 8594 h 12554355"/>
              <a:gd name="T60" fmla="*/ 10664 w 11981237"/>
              <a:gd name="T61" fmla="*/ 4 h 12554355"/>
              <a:gd name="T62" fmla="*/ 17978 w 11981237"/>
              <a:gd name="T63" fmla="*/ 3266 h 12554355"/>
              <a:gd name="T64" fmla="*/ 68688 w 11981237"/>
              <a:gd name="T65" fmla="*/ 53984 h 12554355"/>
              <a:gd name="T66" fmla="*/ 98481 w 11981237"/>
              <a:gd name="T67" fmla="*/ 53984 h 12554355"/>
              <a:gd name="T68" fmla="*/ 148882 w 11981237"/>
              <a:gd name="T69" fmla="*/ 3266 h 12554355"/>
              <a:gd name="T70" fmla="*/ 163624 w 11981237"/>
              <a:gd name="T71" fmla="*/ 2880 h 12554355"/>
              <a:gd name="T72" fmla="*/ 164010 w 11981237"/>
              <a:gd name="T73" fmla="*/ 17624 h 12554355"/>
              <a:gd name="T74" fmla="*/ 110985 w 11981237"/>
              <a:gd name="T75" fmla="*/ 70735 h 12554355"/>
              <a:gd name="T76" fmla="*/ 111062 w 11981237"/>
              <a:gd name="T77" fmla="*/ 246742 h 12554355"/>
              <a:gd name="T78" fmla="*/ 99639 w 11981237"/>
              <a:gd name="T79" fmla="*/ 258167 h 12554355"/>
              <a:gd name="T80" fmla="*/ 88138 w 11981237"/>
              <a:gd name="T81" fmla="*/ 246742 h 12554355"/>
              <a:gd name="T82" fmla="*/ 88061 w 11981237"/>
              <a:gd name="T83" fmla="*/ 151251 h 12554355"/>
              <a:gd name="T84" fmla="*/ 78799 w 11981237"/>
              <a:gd name="T85" fmla="*/ 151251 h 12554355"/>
              <a:gd name="T86" fmla="*/ 78799 w 11981237"/>
              <a:gd name="T87" fmla="*/ 246742 h 12554355"/>
              <a:gd name="T88" fmla="*/ 67298 w 11981237"/>
              <a:gd name="T89" fmla="*/ 258167 h 12554355"/>
              <a:gd name="T90" fmla="*/ 55875 w 11981237"/>
              <a:gd name="T91" fmla="*/ 246742 h 12554355"/>
              <a:gd name="T92" fmla="*/ 55875 w 11981237"/>
              <a:gd name="T93" fmla="*/ 70735 h 12554355"/>
              <a:gd name="T94" fmla="*/ 2849 w 11981237"/>
              <a:gd name="T95" fmla="*/ 17624 h 12554355"/>
              <a:gd name="T96" fmla="*/ 3235 w 11981237"/>
              <a:gd name="T97" fmla="*/ 2880 h 12554355"/>
              <a:gd name="T98" fmla="*/ 10664 w 11981237"/>
              <a:gd name="T99" fmla="*/ 4 h 1255435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1981237" h="12554355">
                <a:moveTo>
                  <a:pt x="9093518" y="3935817"/>
                </a:moveTo>
                <a:cubicBezTo>
                  <a:pt x="9482358" y="3935817"/>
                  <a:pt x="9797575" y="4250679"/>
                  <a:pt x="9797575" y="4639080"/>
                </a:cubicBezTo>
                <a:cubicBezTo>
                  <a:pt x="9797575" y="5027480"/>
                  <a:pt x="9482358" y="5342343"/>
                  <a:pt x="9093518" y="5342343"/>
                </a:cubicBezTo>
                <a:cubicBezTo>
                  <a:pt x="8704678" y="5342343"/>
                  <a:pt x="8389461" y="5027480"/>
                  <a:pt x="8389461" y="4639080"/>
                </a:cubicBezTo>
                <a:cubicBezTo>
                  <a:pt x="8389461" y="4250679"/>
                  <a:pt x="8704678" y="3935817"/>
                  <a:pt x="9093518" y="3935817"/>
                </a:cubicBezTo>
                <a:close/>
                <a:moveTo>
                  <a:pt x="6584967" y="3637926"/>
                </a:moveTo>
                <a:cubicBezTo>
                  <a:pt x="6677422" y="3640272"/>
                  <a:pt x="6769407" y="3677813"/>
                  <a:pt x="6838865" y="3751018"/>
                </a:cubicBezTo>
                <a:cubicBezTo>
                  <a:pt x="6838865" y="3751018"/>
                  <a:pt x="6838865" y="3751018"/>
                  <a:pt x="8592216" y="5500423"/>
                </a:cubicBezTo>
                <a:cubicBezTo>
                  <a:pt x="8592216" y="5500423"/>
                  <a:pt x="8592216" y="5500423"/>
                  <a:pt x="9617194" y="5500423"/>
                </a:cubicBezTo>
                <a:lnTo>
                  <a:pt x="11359281" y="3751018"/>
                </a:lnTo>
                <a:cubicBezTo>
                  <a:pt x="11498198" y="3604608"/>
                  <a:pt x="11723468" y="3600854"/>
                  <a:pt x="11869893" y="3736002"/>
                </a:cubicBezTo>
                <a:cubicBezTo>
                  <a:pt x="12012564" y="3874903"/>
                  <a:pt x="12020073" y="4100148"/>
                  <a:pt x="11881156" y="4246558"/>
                </a:cubicBezTo>
                <a:cubicBezTo>
                  <a:pt x="11881156" y="4246558"/>
                  <a:pt x="11881156" y="4246558"/>
                  <a:pt x="10048961" y="6078553"/>
                </a:cubicBezTo>
                <a:cubicBezTo>
                  <a:pt x="10048961" y="6078553"/>
                  <a:pt x="10048961" y="6078553"/>
                  <a:pt x="10052716" y="12160176"/>
                </a:cubicBezTo>
                <a:cubicBezTo>
                  <a:pt x="10052716" y="12377913"/>
                  <a:pt x="9876254" y="12554355"/>
                  <a:pt x="9658493" y="12554355"/>
                </a:cubicBezTo>
                <a:cubicBezTo>
                  <a:pt x="9440733" y="12554355"/>
                  <a:pt x="9260517" y="12377913"/>
                  <a:pt x="9260517" y="12160176"/>
                </a:cubicBezTo>
                <a:cubicBezTo>
                  <a:pt x="9260517" y="12160176"/>
                  <a:pt x="9260517" y="12160176"/>
                  <a:pt x="9260517" y="8860332"/>
                </a:cubicBezTo>
                <a:cubicBezTo>
                  <a:pt x="9260517" y="8860332"/>
                  <a:pt x="9260517" y="8860332"/>
                  <a:pt x="8937630" y="8860332"/>
                </a:cubicBezTo>
                <a:cubicBezTo>
                  <a:pt x="8937630" y="8860332"/>
                  <a:pt x="8937630" y="8860332"/>
                  <a:pt x="8937630" y="12160176"/>
                </a:cubicBezTo>
                <a:cubicBezTo>
                  <a:pt x="8937630" y="12377913"/>
                  <a:pt x="8761168" y="12554355"/>
                  <a:pt x="8543407" y="12554355"/>
                </a:cubicBezTo>
                <a:cubicBezTo>
                  <a:pt x="8325646" y="12554355"/>
                  <a:pt x="8145431" y="12377913"/>
                  <a:pt x="8145431" y="12160176"/>
                </a:cubicBezTo>
                <a:cubicBezTo>
                  <a:pt x="8145431" y="12160176"/>
                  <a:pt x="8145431" y="12160176"/>
                  <a:pt x="8145431" y="6078553"/>
                </a:cubicBezTo>
                <a:cubicBezTo>
                  <a:pt x="8145431" y="6078553"/>
                  <a:pt x="8145431" y="6078553"/>
                  <a:pt x="6316990" y="4246558"/>
                </a:cubicBezTo>
                <a:cubicBezTo>
                  <a:pt x="6178073" y="4100148"/>
                  <a:pt x="6185582" y="3874903"/>
                  <a:pt x="6328253" y="3736002"/>
                </a:cubicBezTo>
                <a:cubicBezTo>
                  <a:pt x="6399589" y="3668428"/>
                  <a:pt x="6492513" y="3635580"/>
                  <a:pt x="6584967" y="3637926"/>
                </a:cubicBezTo>
                <a:close/>
                <a:moveTo>
                  <a:pt x="4052412" y="417917"/>
                </a:moveTo>
                <a:cubicBezTo>
                  <a:pt x="4598629" y="417917"/>
                  <a:pt x="5041424" y="862490"/>
                  <a:pt x="5041424" y="1410899"/>
                </a:cubicBezTo>
                <a:cubicBezTo>
                  <a:pt x="5041424" y="1959308"/>
                  <a:pt x="4598629" y="2403881"/>
                  <a:pt x="4052412" y="2403881"/>
                </a:cubicBezTo>
                <a:cubicBezTo>
                  <a:pt x="3506195" y="2403881"/>
                  <a:pt x="3063398" y="1959308"/>
                  <a:pt x="3063398" y="1410899"/>
                </a:cubicBezTo>
                <a:cubicBezTo>
                  <a:pt x="3063398" y="862490"/>
                  <a:pt x="3506195" y="417917"/>
                  <a:pt x="4052412" y="417917"/>
                </a:cubicBezTo>
                <a:close/>
                <a:moveTo>
                  <a:pt x="518710" y="212"/>
                </a:moveTo>
                <a:cubicBezTo>
                  <a:pt x="648229" y="3966"/>
                  <a:pt x="776810" y="57460"/>
                  <a:pt x="874419" y="158816"/>
                </a:cubicBezTo>
                <a:cubicBezTo>
                  <a:pt x="874419" y="158816"/>
                  <a:pt x="874419" y="158816"/>
                  <a:pt x="3340918" y="2625161"/>
                </a:cubicBezTo>
                <a:cubicBezTo>
                  <a:pt x="3340918" y="2625161"/>
                  <a:pt x="3340918" y="2625161"/>
                  <a:pt x="4790033" y="2625161"/>
                </a:cubicBezTo>
                <a:lnTo>
                  <a:pt x="7241515" y="158816"/>
                </a:lnTo>
                <a:cubicBezTo>
                  <a:pt x="7432978" y="-43897"/>
                  <a:pt x="7755838" y="-55159"/>
                  <a:pt x="7958564" y="140047"/>
                </a:cubicBezTo>
                <a:cubicBezTo>
                  <a:pt x="8161290" y="331498"/>
                  <a:pt x="8168798" y="654338"/>
                  <a:pt x="7977335" y="857051"/>
                </a:cubicBezTo>
                <a:cubicBezTo>
                  <a:pt x="7977335" y="857051"/>
                  <a:pt x="7977335" y="857051"/>
                  <a:pt x="5398210" y="3439768"/>
                </a:cubicBezTo>
                <a:cubicBezTo>
                  <a:pt x="5398210" y="3439768"/>
                  <a:pt x="5398210" y="3439768"/>
                  <a:pt x="5401965" y="11998771"/>
                </a:cubicBezTo>
                <a:cubicBezTo>
                  <a:pt x="5401965" y="12306594"/>
                  <a:pt x="5154188" y="12554355"/>
                  <a:pt x="4846345" y="12554355"/>
                </a:cubicBezTo>
                <a:cubicBezTo>
                  <a:pt x="4538502" y="12554355"/>
                  <a:pt x="4286972" y="12306594"/>
                  <a:pt x="4286972" y="11998771"/>
                </a:cubicBezTo>
                <a:cubicBezTo>
                  <a:pt x="4286972" y="11998771"/>
                  <a:pt x="4286972" y="11998771"/>
                  <a:pt x="4283218" y="7355136"/>
                </a:cubicBezTo>
                <a:cubicBezTo>
                  <a:pt x="4283218" y="7355136"/>
                  <a:pt x="4283218" y="7355136"/>
                  <a:pt x="3832716" y="7355136"/>
                </a:cubicBezTo>
                <a:cubicBezTo>
                  <a:pt x="3832716" y="7355136"/>
                  <a:pt x="3832716" y="7355136"/>
                  <a:pt x="3832716" y="11998771"/>
                </a:cubicBezTo>
                <a:cubicBezTo>
                  <a:pt x="3832716" y="12306594"/>
                  <a:pt x="3581186" y="12554355"/>
                  <a:pt x="3273343" y="12554355"/>
                </a:cubicBezTo>
                <a:cubicBezTo>
                  <a:pt x="2965500" y="12554355"/>
                  <a:pt x="2717723" y="12306594"/>
                  <a:pt x="2717723" y="11998771"/>
                </a:cubicBezTo>
                <a:cubicBezTo>
                  <a:pt x="2717723" y="11998771"/>
                  <a:pt x="2717723" y="11998771"/>
                  <a:pt x="2717723" y="3439768"/>
                </a:cubicBezTo>
                <a:cubicBezTo>
                  <a:pt x="2717723" y="3439768"/>
                  <a:pt x="2717723" y="3439768"/>
                  <a:pt x="138599" y="857051"/>
                </a:cubicBezTo>
                <a:cubicBezTo>
                  <a:pt x="-52865" y="654338"/>
                  <a:pt x="-45356" y="331498"/>
                  <a:pt x="157370" y="140047"/>
                </a:cubicBezTo>
                <a:cubicBezTo>
                  <a:pt x="258733" y="42444"/>
                  <a:pt x="389191" y="-3542"/>
                  <a:pt x="518710" y="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82194F2-EBF2-4135-A87B-E2BF7E7617AF}"/>
              </a:ext>
            </a:extLst>
          </p:cNvPr>
          <p:cNvSpPr txBox="1"/>
          <p:nvPr/>
        </p:nvSpPr>
        <p:spPr>
          <a:xfrm>
            <a:off x="2527113" y="1450415"/>
            <a:ext cx="376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社会、商业资源整合</a:t>
            </a:r>
          </a:p>
        </p:txBody>
      </p:sp>
    </p:spTree>
    <p:extLst>
      <p:ext uri="{BB962C8B-B14F-4D97-AF65-F5344CB8AC3E}">
        <p14:creationId xmlns:p14="http://schemas.microsoft.com/office/powerpoint/2010/main" val="91456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F1C0F14-F6B0-4BAE-8CD7-9054FE54B2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互联互通、跨界流转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F523AE-037C-4CE2-AB3B-2DED756988B8}"/>
              </a:ext>
            </a:extLst>
          </p:cNvPr>
          <p:cNvGrpSpPr/>
          <p:nvPr/>
        </p:nvGrpSpPr>
        <p:grpSpPr>
          <a:xfrm>
            <a:off x="810359" y="2510666"/>
            <a:ext cx="469900" cy="3482339"/>
            <a:chOff x="2351403" y="2214285"/>
            <a:chExt cx="469900" cy="3482339"/>
          </a:xfrm>
        </p:grpSpPr>
        <p:sp>
          <p:nvSpPr>
            <p:cNvPr id="4" name="五边形 28">
              <a:extLst>
                <a:ext uri="{FF2B5EF4-FFF2-40B4-BE49-F238E27FC236}">
                  <a16:creationId xmlns:a16="http://schemas.microsoft.com/office/drawing/2014/main" id="{45E2EF7D-5C1A-465E-90AD-CE791DC85FF4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F2A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004D006-D0C0-4D62-B90F-79F4F76B55CE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智慧政务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4C38A9-AD26-405E-B8A8-F3D236E3D9F2}"/>
              </a:ext>
            </a:extLst>
          </p:cNvPr>
          <p:cNvGrpSpPr/>
          <p:nvPr/>
        </p:nvGrpSpPr>
        <p:grpSpPr>
          <a:xfrm>
            <a:off x="1583076" y="2467086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7" name="五边形 28">
              <a:extLst>
                <a:ext uri="{FF2B5EF4-FFF2-40B4-BE49-F238E27FC236}">
                  <a16:creationId xmlns:a16="http://schemas.microsoft.com/office/drawing/2014/main" id="{8FC5BC9E-1F8D-4374-BE6C-53DFA975705A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79D9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14AFA2-DE2B-4021-83BA-443A16E09DDE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智慧安防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3833AA3-03F6-4CA3-A016-42564DEBF739}"/>
              </a:ext>
            </a:extLst>
          </p:cNvPr>
          <p:cNvGrpSpPr/>
          <p:nvPr/>
        </p:nvGrpSpPr>
        <p:grpSpPr>
          <a:xfrm>
            <a:off x="2354336" y="2489834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10" name="五边形 28">
              <a:extLst>
                <a:ext uri="{FF2B5EF4-FFF2-40B4-BE49-F238E27FC236}">
                  <a16:creationId xmlns:a16="http://schemas.microsoft.com/office/drawing/2014/main" id="{7C0E910B-802A-4C85-9EA3-114A3EF8211F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F2D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7D5CD2-4BA5-426B-A8ED-1D3DDC47A2AF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智慧交管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F6FA449-1C92-4091-B3C0-E8E53270EBD5}"/>
              </a:ext>
            </a:extLst>
          </p:cNvPr>
          <p:cNvGrpSpPr/>
          <p:nvPr/>
        </p:nvGrpSpPr>
        <p:grpSpPr>
          <a:xfrm>
            <a:off x="3125596" y="2517646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13" name="五边形 28">
              <a:extLst>
                <a:ext uri="{FF2B5EF4-FFF2-40B4-BE49-F238E27FC236}">
                  <a16:creationId xmlns:a16="http://schemas.microsoft.com/office/drawing/2014/main" id="{9DE0DC96-905F-405D-BA1D-A9A4EF4F774A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A6B2AA2-BD3E-47EE-A07F-7624D5FD5189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智慧口岸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3944EEC-8A0E-497B-A8ED-76FB47AD0AD9}"/>
              </a:ext>
            </a:extLst>
          </p:cNvPr>
          <p:cNvGrpSpPr/>
          <p:nvPr/>
        </p:nvGrpSpPr>
        <p:grpSpPr>
          <a:xfrm>
            <a:off x="3896856" y="2500024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16" name="五边形 28">
              <a:extLst>
                <a:ext uri="{FF2B5EF4-FFF2-40B4-BE49-F238E27FC236}">
                  <a16:creationId xmlns:a16="http://schemas.microsoft.com/office/drawing/2014/main" id="{43BF8C51-1545-4F73-923E-C00C62BC185F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81C2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09DACFF-E038-42F9-BD47-16161E6CA07F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智慧金融贸易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6F3EA7B-F326-4716-9CD3-11714C92BC9C}"/>
              </a:ext>
            </a:extLst>
          </p:cNvPr>
          <p:cNvGrpSpPr/>
          <p:nvPr/>
        </p:nvGrpSpPr>
        <p:grpSpPr>
          <a:xfrm>
            <a:off x="4668116" y="2489835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19" name="五边形 28">
              <a:extLst>
                <a:ext uri="{FF2B5EF4-FFF2-40B4-BE49-F238E27FC236}">
                  <a16:creationId xmlns:a16="http://schemas.microsoft.com/office/drawing/2014/main" id="{254151D3-5FF0-402B-A579-D11FDC621221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F2A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284D190-1DA7-487B-9DCD-B0D67BD8806C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智慧财政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07864F1-A639-4223-9C3F-16C7580E2298}"/>
              </a:ext>
            </a:extLst>
          </p:cNvPr>
          <p:cNvGrpSpPr/>
          <p:nvPr/>
        </p:nvGrpSpPr>
        <p:grpSpPr>
          <a:xfrm>
            <a:off x="5439376" y="2467087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22" name="五边形 28">
              <a:extLst>
                <a:ext uri="{FF2B5EF4-FFF2-40B4-BE49-F238E27FC236}">
                  <a16:creationId xmlns:a16="http://schemas.microsoft.com/office/drawing/2014/main" id="{CD1DE850-3964-4CA4-BA4A-78D4E1BF2F51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D9B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A34C020-B451-45D4-9A14-7BD676F9787B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智慧教育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7163253-A2C3-40F6-96FF-2845F6B8D999}"/>
              </a:ext>
            </a:extLst>
          </p:cNvPr>
          <p:cNvGrpSpPr/>
          <p:nvPr/>
        </p:nvGrpSpPr>
        <p:grpSpPr>
          <a:xfrm>
            <a:off x="6210636" y="2496815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25" name="五边形 28">
              <a:extLst>
                <a:ext uri="{FF2B5EF4-FFF2-40B4-BE49-F238E27FC236}">
                  <a16:creationId xmlns:a16="http://schemas.microsoft.com/office/drawing/2014/main" id="{11752E48-3743-4807-A17E-10FB1056BA5C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D277411-5F5E-4EA3-85B8-52FC0A5E9271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智慧医保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698D25B-18A1-4331-94B2-A0D6F7604F82}"/>
              </a:ext>
            </a:extLst>
          </p:cNvPr>
          <p:cNvGrpSpPr/>
          <p:nvPr/>
        </p:nvGrpSpPr>
        <p:grpSpPr>
          <a:xfrm>
            <a:off x="6981896" y="2489834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28" name="五边形 28">
              <a:extLst>
                <a:ext uri="{FF2B5EF4-FFF2-40B4-BE49-F238E27FC236}">
                  <a16:creationId xmlns:a16="http://schemas.microsoft.com/office/drawing/2014/main" id="{DB4A215B-FCAC-40A1-AFD6-BBF62FD4D509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8192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3CE51C3-1405-479E-AFEA-7C4668CD2314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智慧房产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E4B5E78-C778-40E9-8F93-C8FE7764F94C}"/>
              </a:ext>
            </a:extLst>
          </p:cNvPr>
          <p:cNvGrpSpPr/>
          <p:nvPr/>
        </p:nvGrpSpPr>
        <p:grpSpPr>
          <a:xfrm>
            <a:off x="7753155" y="2496816"/>
            <a:ext cx="469900" cy="3482339"/>
            <a:chOff x="2351403" y="2214285"/>
            <a:chExt cx="469900" cy="3482339"/>
          </a:xfrm>
          <a:solidFill>
            <a:srgbClr val="F24182"/>
          </a:solidFill>
        </p:grpSpPr>
        <p:sp>
          <p:nvSpPr>
            <p:cNvPr id="31" name="五边形 28">
              <a:extLst>
                <a:ext uri="{FF2B5EF4-FFF2-40B4-BE49-F238E27FC236}">
                  <a16:creationId xmlns:a16="http://schemas.microsoft.com/office/drawing/2014/main" id="{114C82B1-C6D8-4D67-AE1D-56204EA122CE}"/>
                </a:ext>
              </a:extLst>
            </p:cNvPr>
            <p:cNvSpPr/>
            <p:nvPr/>
          </p:nvSpPr>
          <p:spPr>
            <a:xfrm rot="16200000">
              <a:off x="845183" y="3720505"/>
              <a:ext cx="3482339" cy="469900"/>
            </a:xfrm>
            <a:prstGeom prst="homePlat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D23B250-D8B2-4391-A097-3D1F8428EE70}"/>
                </a:ext>
              </a:extLst>
            </p:cNvPr>
            <p:cNvSpPr txBox="1"/>
            <p:nvPr/>
          </p:nvSpPr>
          <p:spPr>
            <a:xfrm>
              <a:off x="2359638" y="2467026"/>
              <a:ext cx="461665" cy="2962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智慧环保</a:t>
              </a: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36E41C7-C5CC-42FB-9B6E-8736F2A82811}"/>
              </a:ext>
            </a:extLst>
          </p:cNvPr>
          <p:cNvCxnSpPr>
            <a:cxnSpLocks/>
          </p:cNvCxnSpPr>
          <p:nvPr/>
        </p:nvCxnSpPr>
        <p:spPr bwMode="auto">
          <a:xfrm>
            <a:off x="165868" y="5435787"/>
            <a:ext cx="1153845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3C8F387-B793-466E-BC09-4E4176603A2C}"/>
              </a:ext>
            </a:extLst>
          </p:cNvPr>
          <p:cNvSpPr txBox="1"/>
          <p:nvPr/>
        </p:nvSpPr>
        <p:spPr>
          <a:xfrm>
            <a:off x="9078058" y="3105629"/>
            <a:ext cx="2626262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数据共享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流程协同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业务对接</a:t>
            </a:r>
          </a:p>
        </p:txBody>
      </p:sp>
    </p:spTree>
    <p:extLst>
      <p:ext uri="{BB962C8B-B14F-4D97-AF65-F5344CB8AC3E}">
        <p14:creationId xmlns:p14="http://schemas.microsoft.com/office/powerpoint/2010/main" val="18096076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32117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32117"/>
  <p:tag name="MH_LIBRARY" val="GRAPHIC"/>
  <p:tag name="MH_TYPE" val="Other"/>
  <p:tag name="MH_ORDER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Other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Other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Other"/>
  <p:tag name="MH_ORDER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Other"/>
  <p:tag name="MH_ORDER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Other"/>
  <p:tag name="MH_ORDER" val="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Other"/>
  <p:tag name="MH_ORDER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Other"/>
  <p:tag name="MH_ORDER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32117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Other"/>
  <p:tag name="MH_ORDER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Other"/>
  <p:tag name="MH_ORDER" val="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Other"/>
  <p:tag name="MH_ORDER" val="1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Other"/>
  <p:tag name="MH_ORDER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Other"/>
  <p:tag name="MH_ORDER" val="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Other"/>
  <p:tag name="MH_ORDER" val="1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Other"/>
  <p:tag name="MH_ORDER" val="1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Other"/>
  <p:tag name="MH_ORDER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32117"/>
  <p:tag name="MH_LIBRARY" val="GRAPHIC"/>
  <p:tag name="MH_TYPE" val="Text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Text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SubTitle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Text"/>
  <p:tag name="MH_ORDER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SubTitle"/>
  <p:tag name="MH_ORD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Text"/>
  <p:tag name="MH_ORDER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8201003"/>
  <p:tag name="MH_LIBRARY" val="GRAPHIC"/>
  <p:tag name="MH_TYPE" val="SubTitle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090543"/>
  <p:tag name="MH_LIBRARY" val="GRAPHIC"/>
  <p:tag name="MH_TYPE" val="Other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090543"/>
  <p:tag name="MH_LIBRARY" val="GRAPHIC"/>
  <p:tag name="MH_TYPE" val="Other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090543"/>
  <p:tag name="MH_LIBRARY" val="GRAPHIC"/>
  <p:tag name="MH_TYPE" val="Other"/>
  <p:tag name="MH_ORDER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090543"/>
  <p:tag name="MH_LIBRARY" val="GRAPHIC"/>
  <p:tag name="MH_TYPE" val="Other"/>
  <p:tag name="MH_ORDER" val="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32117"/>
  <p:tag name="MH_LIBRARY" val="GRAPHIC"/>
  <p:tag name="MH_TYPE" val="Other"/>
  <p:tag name="MH_ORDER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090543"/>
  <p:tag name="MH_LIBRARY" val="GRAPHIC"/>
  <p:tag name="MH_TYPE" val="Other"/>
  <p:tag name="MH_ORDER" val="3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090543"/>
  <p:tag name="MH_LIBRARY" val="GRAPHIC"/>
  <p:tag name="MH_TYPE" val="SubTitle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090543"/>
  <p:tag name="MH_LIBRARY" val="GRAPHIC"/>
  <p:tag name="MH_TYPE" val="SubTitle"/>
  <p:tag name="MH_ORDER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090543"/>
  <p:tag name="MH_LIBRARY" val="GRAPHIC"/>
  <p:tag name="MH_TYPE" val="SubTitle"/>
  <p:tag name="MH_ORDER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090543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32117"/>
  <p:tag name="MH_LIBRARY" val="GRAPHIC"/>
  <p:tag name="MH_TYPE" val="Other"/>
  <p:tag name="MH_ORDER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32117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32117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32117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32117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3746</TotalTime>
  <Words>1007</Words>
  <Application>Microsoft Office PowerPoint</Application>
  <PresentationFormat>宽屏</PresentationFormat>
  <Paragraphs>285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Lato</vt:lpstr>
      <vt:lpstr>Microsoft JhengHei</vt:lpstr>
      <vt:lpstr>DengXian</vt:lpstr>
      <vt:lpstr>DengXian</vt:lpstr>
      <vt:lpstr>DengXian Light</vt:lpstr>
      <vt:lpstr>华文楷体</vt:lpstr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Nathan</dc:creator>
  <cp:lastModifiedBy> </cp:lastModifiedBy>
  <cp:revision>732</cp:revision>
  <dcterms:created xsi:type="dcterms:W3CDTF">2018-04-11T10:48:00Z</dcterms:created>
  <dcterms:modified xsi:type="dcterms:W3CDTF">2018-09-01T18:44:14Z</dcterms:modified>
</cp:coreProperties>
</file>