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4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64" r:id="rId2"/>
    <p:sldId id="358" r:id="rId3"/>
    <p:sldId id="381" r:id="rId4"/>
    <p:sldId id="383" r:id="rId5"/>
    <p:sldId id="368" r:id="rId6"/>
    <p:sldId id="365" r:id="rId7"/>
    <p:sldId id="385" r:id="rId8"/>
    <p:sldId id="367" r:id="rId9"/>
    <p:sldId id="387" r:id="rId10"/>
    <p:sldId id="380" r:id="rId11"/>
    <p:sldId id="372" r:id="rId12"/>
    <p:sldId id="369" r:id="rId13"/>
    <p:sldId id="360" r:id="rId14"/>
    <p:sldId id="375" r:id="rId15"/>
    <p:sldId id="376" r:id="rId16"/>
    <p:sldId id="378" r:id="rId17"/>
    <p:sldId id="370" r:id="rId18"/>
    <p:sldId id="379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3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731" userDrawn="1">
          <p15:clr>
            <a:srgbClr val="A4A3A4"/>
          </p15:clr>
        </p15:guide>
        <p15:guide id="5" orient="horz" pos="3931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6600"/>
    <a:srgbClr val="C967A4"/>
    <a:srgbClr val="D6001E"/>
    <a:srgbClr val="67B14C"/>
    <a:srgbClr val="5B568D"/>
    <a:srgbClr val="50B29B"/>
    <a:srgbClr val="548BB6"/>
    <a:srgbClr val="4AB098"/>
    <a:srgbClr val="6EC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4" autoAdjust="0"/>
    <p:restoredTop sz="84972" autoAdjust="0"/>
  </p:normalViewPr>
  <p:slideViewPr>
    <p:cSldViewPr snapToGrid="0">
      <p:cViewPr varScale="1">
        <p:scale>
          <a:sx n="116" d="100"/>
          <a:sy n="116" d="100"/>
        </p:scale>
        <p:origin x="224" y="464"/>
      </p:cViewPr>
      <p:guideLst>
        <p:guide pos="393"/>
        <p:guide pos="7242"/>
        <p:guide orient="horz" pos="663"/>
        <p:guide orient="horz" pos="731"/>
        <p:guide orient="horz" pos="3931"/>
        <p:guide orient="horz" pos="386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 dirty="0"/>
              <a:t>http://meihua.docer.com/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09C9EB76-E5AD-4242-9F00-29E6E14A510F}" type="slidenum">
              <a:rPr lang="zh-CN" altLang="en-US" smtClean="0">
                <a:latin typeface="Calibri" panose="020F0502020204030204" pitchFamily="34" charset="0"/>
              </a:rPr>
              <a:pPr/>
              <a:t>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4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 dirty="0"/>
              <a:t>http://meihua.docer.com/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09C9EB76-E5AD-4242-9F00-29E6E14A510F}" type="slidenum">
              <a:rPr lang="zh-CN" altLang="en-US" smtClean="0">
                <a:latin typeface="Calibri" panose="020F0502020204030204" pitchFamily="34" charset="0"/>
              </a:rPr>
              <a:pPr/>
              <a:t>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01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 dirty="0"/>
              <a:t>http://meihua.docer.com/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09C9EB76-E5AD-4242-9F00-29E6E14A510F}" type="slidenum">
              <a:rPr lang="zh-CN" altLang="en-US" smtClean="0">
                <a:latin typeface="Calibri" panose="020F0502020204030204" pitchFamily="34" charset="0"/>
              </a:rPr>
              <a:pPr/>
              <a:t>12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453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 dirty="0"/>
              <a:t>http://meihua.docer.com/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09C9EB76-E5AD-4242-9F00-29E6E14A510F}" type="slidenum">
              <a:rPr lang="zh-CN" altLang="en-US" smtClean="0">
                <a:latin typeface="Calibri" panose="020F0502020204030204" pitchFamily="34" charset="0"/>
              </a:rPr>
              <a:pPr/>
              <a:t>17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1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DAF45557-6853-4DB9-B06A-A76D4F8742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 t="-9322" b="-92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2838451" y="2436224"/>
            <a:ext cx="6515100" cy="5165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04543-652C-48C6-8F40-F9C53F3D8625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838451" y="1447800"/>
            <a:ext cx="6515100" cy="96123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单机此处添加副标题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838451" y="5535758"/>
            <a:ext cx="6515100" cy="248371"/>
          </a:xfrm>
          <a:solidFill>
            <a:srgbClr val="00496C">
              <a:alpha val="81961"/>
            </a:srgb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38451" y="5784129"/>
            <a:ext cx="6515100" cy="248371"/>
          </a:xfrm>
          <a:solidFill>
            <a:srgbClr val="00496C">
              <a:alpha val="81961"/>
            </a:srgb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83C4A7BD-61F8-4A13-8022-3B3BC39EBCDE}"/>
              </a:ext>
            </a:extLst>
          </p:cNvPr>
          <p:cNvSpPr/>
          <p:nvPr userDrawn="1"/>
        </p:nvSpPr>
        <p:spPr>
          <a:xfrm>
            <a:off x="5334000" y="0"/>
            <a:ext cx="6858000" cy="6858000"/>
          </a:xfrm>
          <a:prstGeom prst="rect">
            <a:avLst/>
          </a:prstGeom>
          <a:blipFill>
            <a:blip r:embed="rId2" cstate="print"/>
            <a:srcRect/>
            <a:stretch>
              <a:fillRect l="-24988" r="-248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88D5D9-EB56-4A48-AAF6-4833387A1594}"/>
              </a:ext>
            </a:extLst>
          </p:cNvPr>
          <p:cNvSpPr/>
          <p:nvPr userDrawn="1"/>
        </p:nvSpPr>
        <p:spPr>
          <a:xfrm>
            <a:off x="669925" y="3333474"/>
            <a:ext cx="5781675" cy="1949450"/>
          </a:xfrm>
          <a:prstGeom prst="rect">
            <a:avLst/>
          </a:prstGeom>
          <a:solidFill>
            <a:schemeClr val="accent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981076" y="3454400"/>
            <a:ext cx="4251324" cy="539750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981077" y="3994150"/>
            <a:ext cx="4276723" cy="1219200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CE32C0-3299-4AB2-9C8E-688AD0B639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"/>
            <a:ext cx="12192000" cy="685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3.jpeg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image" Target="../media/image6.jpe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Layout" Target="../slideLayouts/slideLayout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image" Target="../media/image5.jpeg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26" Type="http://schemas.openxmlformats.org/officeDocument/2006/relationships/image" Target="../media/image3.jpeg"/><Relationship Id="rId3" Type="http://schemas.openxmlformats.org/officeDocument/2006/relationships/tags" Target="../tags/tag54.xml"/><Relationship Id="rId21" Type="http://schemas.openxmlformats.org/officeDocument/2006/relationships/tags" Target="../tags/tag72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5" Type="http://schemas.openxmlformats.org/officeDocument/2006/relationships/notesSlide" Target="../notesSlides/notesSlide3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tags" Target="../tags/tag71.xml"/><Relationship Id="rId29" Type="http://schemas.openxmlformats.org/officeDocument/2006/relationships/image" Target="../media/image6.jpe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24" Type="http://schemas.openxmlformats.org/officeDocument/2006/relationships/slideLayout" Target="../slideLayouts/slideLayout5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23" Type="http://schemas.openxmlformats.org/officeDocument/2006/relationships/tags" Target="../tags/tag74.xml"/><Relationship Id="rId28" Type="http://schemas.openxmlformats.org/officeDocument/2006/relationships/image" Target="../media/image5.jpeg"/><Relationship Id="rId10" Type="http://schemas.openxmlformats.org/officeDocument/2006/relationships/tags" Target="../tags/tag61.xml"/><Relationship Id="rId19" Type="http://schemas.openxmlformats.org/officeDocument/2006/relationships/tags" Target="../tags/tag70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Relationship Id="rId22" Type="http://schemas.openxmlformats.org/officeDocument/2006/relationships/tags" Target="../tags/tag73.xml"/><Relationship Id="rId27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78.xml"/><Relationship Id="rId9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tags" Target="../tags/tag117.xml"/><Relationship Id="rId26" Type="http://schemas.openxmlformats.org/officeDocument/2006/relationships/image" Target="../media/image3.jpeg"/><Relationship Id="rId3" Type="http://schemas.openxmlformats.org/officeDocument/2006/relationships/tags" Target="../tags/tag102.xml"/><Relationship Id="rId21" Type="http://schemas.openxmlformats.org/officeDocument/2006/relationships/tags" Target="../tags/tag120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tags" Target="../tags/tag116.xml"/><Relationship Id="rId25" Type="http://schemas.openxmlformats.org/officeDocument/2006/relationships/notesSlide" Target="../notesSlides/notesSlide4.xml"/><Relationship Id="rId2" Type="http://schemas.openxmlformats.org/officeDocument/2006/relationships/tags" Target="../tags/tag101.xml"/><Relationship Id="rId16" Type="http://schemas.openxmlformats.org/officeDocument/2006/relationships/tags" Target="../tags/tag115.xml"/><Relationship Id="rId20" Type="http://schemas.openxmlformats.org/officeDocument/2006/relationships/tags" Target="../tags/tag119.xml"/><Relationship Id="rId29" Type="http://schemas.openxmlformats.org/officeDocument/2006/relationships/image" Target="../media/image6.jpeg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24" Type="http://schemas.openxmlformats.org/officeDocument/2006/relationships/slideLayout" Target="../slideLayouts/slideLayout5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23" Type="http://schemas.openxmlformats.org/officeDocument/2006/relationships/tags" Target="../tags/tag122.xml"/><Relationship Id="rId28" Type="http://schemas.openxmlformats.org/officeDocument/2006/relationships/image" Target="../media/image5.jpeg"/><Relationship Id="rId10" Type="http://schemas.openxmlformats.org/officeDocument/2006/relationships/tags" Target="../tags/tag109.xml"/><Relationship Id="rId19" Type="http://schemas.openxmlformats.org/officeDocument/2006/relationships/tags" Target="../tags/tag118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Relationship Id="rId22" Type="http://schemas.openxmlformats.org/officeDocument/2006/relationships/tags" Target="../tags/tag121.xml"/><Relationship Id="rId27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tags" Target="../tags/tag135.xml"/><Relationship Id="rId18" Type="http://schemas.openxmlformats.org/officeDocument/2006/relationships/tags" Target="../tags/tag140.xml"/><Relationship Id="rId3" Type="http://schemas.openxmlformats.org/officeDocument/2006/relationships/tags" Target="../tags/tag125.xml"/><Relationship Id="rId21" Type="http://schemas.openxmlformats.org/officeDocument/2006/relationships/tags" Target="../tags/tag143.xml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20" Type="http://schemas.openxmlformats.org/officeDocument/2006/relationships/tags" Target="../tags/tag142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10" Type="http://schemas.openxmlformats.org/officeDocument/2006/relationships/tags" Target="../tags/tag132.xml"/><Relationship Id="rId19" Type="http://schemas.openxmlformats.org/officeDocument/2006/relationships/tags" Target="../tags/tag141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Relationship Id="rId22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image" Target="../media/image3.jpeg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notesSlide" Target="../notesSlides/notesSlide2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image" Target="../media/image6.jpe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slideLayout" Target="../slideLayouts/slideLayout5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image" Target="../media/image5.jpeg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93963" y="1865313"/>
            <a:ext cx="5270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4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3055939" y="1997076"/>
            <a:ext cx="3514725" cy="568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FF"/>
                </a:solidFill>
              </a:rPr>
              <a:t>公司总体概况</a:t>
            </a:r>
          </a:p>
        </p:txBody>
      </p:sp>
      <p:cxnSp>
        <p:nvCxnSpPr>
          <p:cNvPr id="15" name="直接连接符 14"/>
          <p:cNvCxnSpPr>
            <a:stCxn id="14" idx="3"/>
          </p:cNvCxnSpPr>
          <p:nvPr>
            <p:custDataLst>
              <p:tags r:id="rId4"/>
            </p:custDataLst>
          </p:nvPr>
        </p:nvCxnSpPr>
        <p:spPr>
          <a:xfrm flipH="1">
            <a:off x="6057901" y="2281238"/>
            <a:ext cx="512763" cy="258762"/>
          </a:xfrm>
          <a:prstGeom prst="line">
            <a:avLst/>
          </a:prstGeom>
          <a:solidFill>
            <a:srgbClr val="73BAD7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>
            <a:off x="2657475" y="2671763"/>
            <a:ext cx="7086600" cy="0"/>
          </a:xfrm>
          <a:prstGeom prst="line">
            <a:avLst/>
          </a:prstGeom>
          <a:ln w="19050">
            <a:solidFill>
              <a:srgbClr val="C4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>
            <p:custDataLst>
              <p:tags r:id="rId6"/>
            </p:custDataLst>
          </p:nvPr>
        </p:nvSpPr>
        <p:spPr>
          <a:xfrm>
            <a:off x="8947206" y="2009400"/>
            <a:ext cx="777265" cy="542715"/>
          </a:xfrm>
          <a:prstGeom prst="rect">
            <a:avLst/>
          </a:prstGeom>
          <a:blipFill dpi="0" rotWithShape="1"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81" name="TextBox 1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493963" y="2959101"/>
            <a:ext cx="527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4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8"/>
            </p:custDataLst>
          </p:nvPr>
        </p:nvSpPr>
        <p:spPr>
          <a:xfrm>
            <a:off x="3055939" y="3089276"/>
            <a:ext cx="3514725" cy="568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FF"/>
                </a:solidFill>
              </a:rPr>
              <a:t>业务产品分析</a:t>
            </a:r>
          </a:p>
        </p:txBody>
      </p:sp>
      <p:cxnSp>
        <p:nvCxnSpPr>
          <p:cNvPr id="23" name="直接连接符 22"/>
          <p:cNvCxnSpPr>
            <a:stCxn id="22" idx="3"/>
          </p:cNvCxnSpPr>
          <p:nvPr>
            <p:custDataLst>
              <p:tags r:id="rId9"/>
            </p:custDataLst>
          </p:nvPr>
        </p:nvCxnSpPr>
        <p:spPr>
          <a:xfrm flipH="1">
            <a:off x="6057901" y="3373438"/>
            <a:ext cx="512763" cy="296862"/>
          </a:xfrm>
          <a:prstGeom prst="line">
            <a:avLst/>
          </a:prstGeom>
          <a:solidFill>
            <a:srgbClr val="73BAD7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0"/>
            </p:custDataLst>
          </p:nvPr>
        </p:nvCxnSpPr>
        <p:spPr>
          <a:xfrm>
            <a:off x="2657475" y="3765550"/>
            <a:ext cx="7086600" cy="0"/>
          </a:xfrm>
          <a:prstGeom prst="line">
            <a:avLst/>
          </a:prstGeom>
          <a:ln w="19050">
            <a:solidFill>
              <a:srgbClr val="C4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>
            <p:custDataLst>
              <p:tags r:id="rId11"/>
            </p:custDataLst>
          </p:nvPr>
        </p:nvSpPr>
        <p:spPr>
          <a:xfrm>
            <a:off x="8947206" y="3102679"/>
            <a:ext cx="777265" cy="542715"/>
          </a:xfrm>
          <a:prstGeom prst="rect">
            <a:avLst/>
          </a:prstGeom>
          <a:blipFill dpi="0" rotWithShape="1">
            <a:blip r:embed="rId2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88" name="TextBox 2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493963" y="4051300"/>
            <a:ext cx="527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4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13"/>
            </p:custDataLst>
          </p:nvPr>
        </p:nvSpPr>
        <p:spPr>
          <a:xfrm>
            <a:off x="3055939" y="4183064"/>
            <a:ext cx="3514725" cy="568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FF"/>
                </a:solidFill>
              </a:rPr>
              <a:t>合作方向分析</a:t>
            </a:r>
          </a:p>
        </p:txBody>
      </p:sp>
      <p:cxnSp>
        <p:nvCxnSpPr>
          <p:cNvPr id="31" name="直接连接符 30"/>
          <p:cNvCxnSpPr>
            <a:stCxn id="30" idx="3"/>
          </p:cNvCxnSpPr>
          <p:nvPr>
            <p:custDataLst>
              <p:tags r:id="rId14"/>
            </p:custDataLst>
          </p:nvPr>
        </p:nvCxnSpPr>
        <p:spPr>
          <a:xfrm flipH="1">
            <a:off x="6057901" y="4467225"/>
            <a:ext cx="512763" cy="268288"/>
          </a:xfrm>
          <a:prstGeom prst="line">
            <a:avLst/>
          </a:prstGeom>
          <a:solidFill>
            <a:srgbClr val="73BAD7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15"/>
            </p:custDataLst>
          </p:nvPr>
        </p:nvCxnSpPr>
        <p:spPr>
          <a:xfrm>
            <a:off x="2657475" y="4857750"/>
            <a:ext cx="7086600" cy="0"/>
          </a:xfrm>
          <a:prstGeom prst="line">
            <a:avLst/>
          </a:prstGeom>
          <a:ln w="19050">
            <a:solidFill>
              <a:srgbClr val="C4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>
            <p:custDataLst>
              <p:tags r:id="rId16"/>
            </p:custDataLst>
          </p:nvPr>
        </p:nvSpPr>
        <p:spPr>
          <a:xfrm>
            <a:off x="8947206" y="4195958"/>
            <a:ext cx="777265" cy="542715"/>
          </a:xfrm>
          <a:prstGeom prst="rect">
            <a:avLst/>
          </a:prstGeom>
          <a:blipFill dpi="0" rotWithShape="1">
            <a:blip r:embed="rId2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95" name="TextBox 3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493963" y="5145088"/>
            <a:ext cx="5270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4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>
            <p:custDataLst>
              <p:tags r:id="rId18"/>
            </p:custDataLst>
          </p:nvPr>
        </p:nvSpPr>
        <p:spPr>
          <a:xfrm>
            <a:off x="3055939" y="5276851"/>
            <a:ext cx="3514725" cy="568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FF"/>
                </a:solidFill>
              </a:rPr>
              <a:t>推进工作建议</a:t>
            </a:r>
          </a:p>
        </p:txBody>
      </p:sp>
      <p:cxnSp>
        <p:nvCxnSpPr>
          <p:cNvPr id="38" name="直接连接符 37"/>
          <p:cNvCxnSpPr>
            <a:stCxn id="37" idx="3"/>
          </p:cNvCxnSpPr>
          <p:nvPr>
            <p:custDataLst>
              <p:tags r:id="rId19"/>
            </p:custDataLst>
          </p:nvPr>
        </p:nvCxnSpPr>
        <p:spPr>
          <a:xfrm flipH="1">
            <a:off x="6057901" y="5561013"/>
            <a:ext cx="512763" cy="258762"/>
          </a:xfrm>
          <a:prstGeom prst="line">
            <a:avLst/>
          </a:prstGeom>
          <a:solidFill>
            <a:srgbClr val="73BAD7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20"/>
            </p:custDataLst>
          </p:nvPr>
        </p:nvCxnSpPr>
        <p:spPr>
          <a:xfrm>
            <a:off x="2657475" y="5951538"/>
            <a:ext cx="7086600" cy="0"/>
          </a:xfrm>
          <a:prstGeom prst="line">
            <a:avLst/>
          </a:prstGeom>
          <a:ln w="19050">
            <a:solidFill>
              <a:srgbClr val="C4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>
            <p:custDataLst>
              <p:tags r:id="rId21"/>
            </p:custDataLst>
          </p:nvPr>
        </p:nvSpPr>
        <p:spPr>
          <a:xfrm>
            <a:off x="8947206" y="5289237"/>
            <a:ext cx="777265" cy="542715"/>
          </a:xfrm>
          <a:prstGeom prst="rect">
            <a:avLst/>
          </a:prstGeom>
          <a:blipFill dpi="0" rotWithShape="1">
            <a:blip r:embed="rId2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22"/>
            </p:custDataLst>
          </p:nvPr>
        </p:nvSpPr>
        <p:spPr>
          <a:xfrm>
            <a:off x="4813301" y="1223963"/>
            <a:ext cx="29892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pc="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of Contents</a:t>
            </a:r>
            <a:endParaRPr lang="zh-CN" altLang="en-US" spc="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3" name="文本框 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303839" y="565150"/>
            <a:ext cx="2020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内容大纲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247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E2E65-43E6-744A-BB6A-A78D6A97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354330"/>
            <a:ext cx="10850563" cy="548640"/>
          </a:xfrm>
        </p:spPr>
        <p:txBody>
          <a:bodyPr/>
          <a:lstStyle/>
          <a:p>
            <a:r>
              <a:rPr kumimoji="1" lang="zh-CN" altLang="en-US" dirty="0"/>
              <a:t>四、</a:t>
            </a:r>
            <a:r>
              <a:rPr kumimoji="1" lang="en-US" altLang="zh-CN" dirty="0"/>
              <a:t>i</a:t>
            </a:r>
            <a:r>
              <a:rPr kumimoji="1" lang="zh-CN" altLang="en-US" dirty="0"/>
              <a:t>厦门平台功能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8CAC24-BA68-2447-94A4-9E0A4CC5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3178" y="6473166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35" y="1165049"/>
            <a:ext cx="5286095" cy="5567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156" y="1138775"/>
            <a:ext cx="4622910" cy="56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1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E1E2E65-43E6-744A-BB6A-A78D6A97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354330"/>
            <a:ext cx="10850563" cy="548640"/>
          </a:xfrm>
        </p:spPr>
        <p:txBody>
          <a:bodyPr/>
          <a:lstStyle/>
          <a:p>
            <a:r>
              <a:rPr kumimoji="1" lang="zh-CN" altLang="en-US" dirty="0"/>
              <a:t>五、业务产品现状分析总结</a:t>
            </a:r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DF418BF3-9249-914D-9088-F9D632C6E702}"/>
              </a:ext>
            </a:extLst>
          </p:cNvPr>
          <p:cNvSpPr txBox="1"/>
          <p:nvPr/>
        </p:nvSpPr>
        <p:spPr>
          <a:xfrm>
            <a:off x="669924" y="1269084"/>
            <a:ext cx="3874780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一、具备进一步整合发展的基础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BD5A6BC-FE9E-5943-9758-3C24BF406D8C}"/>
              </a:ext>
            </a:extLst>
          </p:cNvPr>
          <p:cNvSpPr txBox="1">
            <a:spLocks/>
          </p:cNvSpPr>
          <p:nvPr/>
        </p:nvSpPr>
        <p:spPr>
          <a:xfrm>
            <a:off x="565968" y="3794977"/>
            <a:ext cx="11045810" cy="88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1600" b="0" dirty="0">
                <a:latin typeface="+mn-ea"/>
              </a:rPr>
              <a:t>      不管是</a:t>
            </a:r>
            <a:r>
              <a:rPr kumimoji="1" lang="en-US" altLang="zh-CN" sz="1600" b="0" dirty="0">
                <a:latin typeface="+mn-ea"/>
              </a:rPr>
              <a:t>i</a:t>
            </a:r>
            <a:r>
              <a:rPr kumimoji="1" lang="zh-CN" altLang="en-US" sz="1600" b="0" dirty="0">
                <a:latin typeface="+mn-ea"/>
              </a:rPr>
              <a:t>厦门、厦门市民卡，其业务和功能相对表面，主要是做聚合、连接，整合力度相对比较小，刚性、高频的流量被重直、专业化的细分领域分流比较明显（诸如</a:t>
            </a:r>
            <a:r>
              <a:rPr kumimoji="1" lang="en-US" altLang="zh-CN" sz="1600" b="0" dirty="0">
                <a:latin typeface="+mn-ea"/>
              </a:rPr>
              <a:t>e</a:t>
            </a:r>
            <a:r>
              <a:rPr kumimoji="1" lang="zh-CN" altLang="en-US" sz="1600" b="0" dirty="0">
                <a:latin typeface="+mn-ea"/>
              </a:rPr>
              <a:t>通卡）。</a:t>
            </a:r>
          </a:p>
        </p:txBody>
      </p:sp>
      <p:sp>
        <p:nvSpPr>
          <p:cNvPr id="7" name="TextBox 37">
            <a:extLst>
              <a:ext uri="{FF2B5EF4-FFF2-40B4-BE49-F238E27FC236}">
                <a16:creationId xmlns:a16="http://schemas.microsoft.com/office/drawing/2014/main" id="{DF418BF3-9249-914D-9088-F9D632C6E702}"/>
              </a:ext>
            </a:extLst>
          </p:cNvPr>
          <p:cNvSpPr txBox="1"/>
          <p:nvPr/>
        </p:nvSpPr>
        <p:spPr>
          <a:xfrm>
            <a:off x="669922" y="3416876"/>
            <a:ext cx="3874780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二、处于初级整合、多元开花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7563653-3189-9D44-BC6B-527E9CDF8C06}"/>
              </a:ext>
            </a:extLst>
          </p:cNvPr>
          <p:cNvSpPr txBox="1">
            <a:spLocks/>
          </p:cNvSpPr>
          <p:nvPr/>
        </p:nvSpPr>
        <p:spPr>
          <a:xfrm>
            <a:off x="474529" y="1658547"/>
            <a:ext cx="11346570" cy="15577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1600" b="0" dirty="0">
                <a:latin typeface="+mn-ea"/>
                <a:ea typeface="+mn-ea"/>
              </a:rPr>
              <a:t>       通过前期</a:t>
            </a:r>
            <a:r>
              <a:rPr kumimoji="1" lang="en-US" altLang="zh-CN" sz="1600" b="0" dirty="0">
                <a:latin typeface="+mn-ea"/>
                <a:ea typeface="+mn-ea"/>
              </a:rPr>
              <a:t>i</a:t>
            </a:r>
            <a:r>
              <a:rPr kumimoji="1" lang="zh-CN" altLang="en-US" sz="1600" b="0" dirty="0">
                <a:latin typeface="+mn-ea"/>
                <a:ea typeface="+mn-ea"/>
              </a:rPr>
              <a:t>厦门、厦门市市民卡业务的发展，各级机构或部门对市民卡业务的定位和发展具备一定的共识，也努力地开展运营、数据服务等领域的尝试。</a:t>
            </a:r>
            <a:endParaRPr kumimoji="1" lang="en-US" altLang="zh-CN" sz="1600" b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b="0" dirty="0">
                <a:latin typeface="+mn-ea"/>
                <a:ea typeface="+mn-ea"/>
              </a:rPr>
              <a:t>        其中</a:t>
            </a:r>
            <a:r>
              <a:rPr kumimoji="1" lang="zh-CN" altLang="en-US" sz="1600" b="0" dirty="0">
                <a:latin typeface="+mn-ea"/>
                <a:ea typeface="+mn-ea"/>
                <a:sym typeface="Wingdings" pitchFamily="2" charset="2"/>
              </a:rPr>
              <a:t>：（</a:t>
            </a:r>
            <a:r>
              <a:rPr kumimoji="1" lang="en-US" altLang="zh-CN" sz="1600" b="0" dirty="0">
                <a:latin typeface="+mn-ea"/>
                <a:ea typeface="+mn-ea"/>
                <a:sym typeface="Wingdings" pitchFamily="2" charset="2"/>
              </a:rPr>
              <a:t>1</a:t>
            </a:r>
            <a:r>
              <a:rPr kumimoji="1" lang="zh-CN" altLang="en-US" sz="1600" b="0" dirty="0">
                <a:latin typeface="+mn-ea"/>
                <a:ea typeface="+mn-ea"/>
                <a:sym typeface="Wingdings" pitchFamily="2" charset="2"/>
              </a:rPr>
              <a:t>）</a:t>
            </a:r>
            <a:r>
              <a:rPr kumimoji="1" lang="zh-CN" altLang="en-US" sz="1600" b="0" dirty="0">
                <a:latin typeface="+mn-ea"/>
                <a:ea typeface="+mn-ea"/>
              </a:rPr>
              <a:t>以厦门</a:t>
            </a:r>
            <a:r>
              <a:rPr kumimoji="1" lang="en-US" altLang="zh-CN" sz="1600" b="0" dirty="0">
                <a:latin typeface="+mn-ea"/>
                <a:ea typeface="+mn-ea"/>
              </a:rPr>
              <a:t>e</a:t>
            </a:r>
            <a:r>
              <a:rPr kumimoji="1" lang="zh-CN" altLang="en-US" sz="1600" b="0" dirty="0">
                <a:latin typeface="+mn-ea"/>
                <a:ea typeface="+mn-ea"/>
              </a:rPr>
              <a:t>通卡公司为代表的厦门市电子信息集团占据卡业务的主导作用。</a:t>
            </a:r>
            <a:endParaRPr kumimoji="1" lang="en-US" altLang="zh-CN" sz="1600" b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b="0" dirty="0">
                <a:latin typeface="+mn-ea"/>
                <a:ea typeface="+mn-ea"/>
              </a:rPr>
              <a:t>                  （</a:t>
            </a:r>
            <a:r>
              <a:rPr kumimoji="1" lang="en-US" altLang="zh-CN" sz="1600" b="0" dirty="0">
                <a:latin typeface="+mn-ea"/>
                <a:ea typeface="+mn-ea"/>
              </a:rPr>
              <a:t>2</a:t>
            </a:r>
            <a:r>
              <a:rPr kumimoji="1" lang="zh-CN" altLang="en-US" sz="1600" b="0" dirty="0">
                <a:latin typeface="+mn-ea"/>
                <a:ea typeface="+mn-ea"/>
              </a:rPr>
              <a:t>）</a:t>
            </a:r>
            <a:r>
              <a:rPr kumimoji="1" lang="en-US" altLang="zh-CN" sz="1600" b="0" dirty="0">
                <a:latin typeface="+mn-ea"/>
                <a:ea typeface="+mn-ea"/>
              </a:rPr>
              <a:t>e</a:t>
            </a:r>
            <a:r>
              <a:rPr kumimoji="1" lang="zh-CN" altLang="en-US" sz="1600" b="0" dirty="0">
                <a:latin typeface="+mn-ea"/>
                <a:ea typeface="+mn-ea"/>
              </a:rPr>
              <a:t>通卡渗透领域较多，是一个很好平台和主体。</a:t>
            </a:r>
            <a:endParaRPr kumimoji="1" lang="en-US" altLang="zh-CN" sz="1600" b="0" dirty="0">
              <a:latin typeface="+mn-ea"/>
              <a:ea typeface="+mn-ea"/>
            </a:endParaRPr>
          </a:p>
        </p:txBody>
      </p:sp>
      <p:sp>
        <p:nvSpPr>
          <p:cNvPr id="9" name="TextBox 37">
            <a:extLst>
              <a:ext uri="{FF2B5EF4-FFF2-40B4-BE49-F238E27FC236}">
                <a16:creationId xmlns:a16="http://schemas.microsoft.com/office/drawing/2014/main" id="{DF418BF3-9249-914D-9088-F9D632C6E702}"/>
              </a:ext>
            </a:extLst>
          </p:cNvPr>
          <p:cNvSpPr txBox="1"/>
          <p:nvPr/>
        </p:nvSpPr>
        <p:spPr>
          <a:xfrm>
            <a:off x="669922" y="5007821"/>
            <a:ext cx="3874780" cy="338554"/>
          </a:xfrm>
          <a:prstGeom prst="rect">
            <a:avLst/>
          </a:prstGeom>
          <a:solidFill>
            <a:srgbClr val="FF6600"/>
          </a:solidFill>
          <a:ln>
            <a:solidFill>
              <a:srgbClr val="FF00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三、需要平衡客户的历史和关系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7563653-3189-9D44-BC6B-527E9CDF8C06}"/>
              </a:ext>
            </a:extLst>
          </p:cNvPr>
          <p:cNvSpPr txBox="1">
            <a:spLocks/>
          </p:cNvSpPr>
          <p:nvPr/>
        </p:nvSpPr>
        <p:spPr>
          <a:xfrm>
            <a:off x="565968" y="5346375"/>
            <a:ext cx="11255131" cy="894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1600" b="0" dirty="0"/>
              <a:t>       厦门电子信息集团与</a:t>
            </a:r>
            <a:r>
              <a:rPr lang="zh-CN" altLang="zh-CN" sz="1600" b="0" dirty="0"/>
              <a:t>厦门市经济和信息化局</a:t>
            </a:r>
            <a:r>
              <a:rPr lang="zh-CN" altLang="en-US" sz="1600" b="0" dirty="0"/>
              <a:t>的历史关系，需要业务推进时，有选择地匹配处理，要敏感地处理站队问题</a:t>
            </a:r>
            <a:r>
              <a:rPr kumimoji="1" lang="zh-CN" altLang="en-US" sz="1600" b="0" dirty="0"/>
              <a:t>。</a:t>
            </a:r>
            <a:br>
              <a:rPr kumimoji="1" lang="en-US" altLang="zh-CN" sz="1600" b="0" dirty="0"/>
            </a:br>
            <a:r>
              <a:rPr kumimoji="1" lang="zh-CN" altLang="en-US" sz="1600" b="0" dirty="0"/>
              <a:t>       其中</a:t>
            </a:r>
            <a:r>
              <a:rPr kumimoji="1" lang="zh-CN" altLang="en-US" sz="1600" b="0" dirty="0">
                <a:sym typeface="Wingdings" pitchFamily="2" charset="2"/>
              </a:rPr>
              <a:t>：</a:t>
            </a:r>
            <a:r>
              <a:rPr kumimoji="1" lang="zh-CN" altLang="en-US" sz="1600" b="0" dirty="0"/>
              <a:t>厦门电子信息集团拥有实体业务（</a:t>
            </a:r>
            <a:r>
              <a:rPr kumimoji="1" lang="en-US" altLang="zh-CN" sz="1600" b="0" dirty="0"/>
              <a:t>e</a:t>
            </a:r>
            <a:r>
              <a:rPr kumimoji="1" lang="zh-CN" altLang="en-US" sz="1600" b="0" dirty="0"/>
              <a:t>通卡），</a:t>
            </a:r>
            <a:r>
              <a:rPr lang="zh-CN" altLang="zh-CN" sz="1600" b="0" dirty="0"/>
              <a:t>厦门市经济和信息化局</a:t>
            </a:r>
            <a:r>
              <a:rPr lang="zh-CN" altLang="en-US" sz="1600" b="0" dirty="0"/>
              <a:t>拥有市民卡业务优先权。</a:t>
            </a:r>
            <a:endParaRPr kumimoji="1" lang="zh-CN" altLang="en-US" sz="16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526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93963" y="1865313"/>
            <a:ext cx="5270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4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3055939" y="1997076"/>
            <a:ext cx="3514725" cy="568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FF"/>
                </a:solidFill>
              </a:rPr>
              <a:t>公司总体概况</a:t>
            </a:r>
          </a:p>
        </p:txBody>
      </p:sp>
      <p:cxnSp>
        <p:nvCxnSpPr>
          <p:cNvPr id="15" name="直接连接符 14"/>
          <p:cNvCxnSpPr>
            <a:stCxn id="14" idx="3"/>
          </p:cNvCxnSpPr>
          <p:nvPr>
            <p:custDataLst>
              <p:tags r:id="rId4"/>
            </p:custDataLst>
          </p:nvPr>
        </p:nvCxnSpPr>
        <p:spPr>
          <a:xfrm flipH="1">
            <a:off x="6057901" y="2281238"/>
            <a:ext cx="512763" cy="258762"/>
          </a:xfrm>
          <a:prstGeom prst="line">
            <a:avLst/>
          </a:prstGeom>
          <a:solidFill>
            <a:srgbClr val="73BAD7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>
            <a:off x="2657475" y="2671763"/>
            <a:ext cx="7086600" cy="0"/>
          </a:xfrm>
          <a:prstGeom prst="line">
            <a:avLst/>
          </a:prstGeom>
          <a:ln w="19050">
            <a:solidFill>
              <a:srgbClr val="C4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>
            <p:custDataLst>
              <p:tags r:id="rId6"/>
            </p:custDataLst>
          </p:nvPr>
        </p:nvSpPr>
        <p:spPr>
          <a:xfrm>
            <a:off x="8947206" y="2009400"/>
            <a:ext cx="777265" cy="542715"/>
          </a:xfrm>
          <a:prstGeom prst="rect">
            <a:avLst/>
          </a:prstGeom>
          <a:blipFill dpi="0" rotWithShape="1"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81" name="TextBox 1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493963" y="2959101"/>
            <a:ext cx="527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4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8"/>
            </p:custDataLst>
          </p:nvPr>
        </p:nvSpPr>
        <p:spPr>
          <a:xfrm>
            <a:off x="3055939" y="3089276"/>
            <a:ext cx="3514725" cy="568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FF"/>
                </a:solidFill>
              </a:rPr>
              <a:t>业务产品分析</a:t>
            </a:r>
          </a:p>
        </p:txBody>
      </p:sp>
      <p:cxnSp>
        <p:nvCxnSpPr>
          <p:cNvPr id="23" name="直接连接符 22"/>
          <p:cNvCxnSpPr>
            <a:stCxn id="22" idx="3"/>
          </p:cNvCxnSpPr>
          <p:nvPr>
            <p:custDataLst>
              <p:tags r:id="rId9"/>
            </p:custDataLst>
          </p:nvPr>
        </p:nvCxnSpPr>
        <p:spPr>
          <a:xfrm flipH="1">
            <a:off x="6057901" y="3373438"/>
            <a:ext cx="512763" cy="296862"/>
          </a:xfrm>
          <a:prstGeom prst="line">
            <a:avLst/>
          </a:prstGeom>
          <a:solidFill>
            <a:srgbClr val="73BAD7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0"/>
            </p:custDataLst>
          </p:nvPr>
        </p:nvCxnSpPr>
        <p:spPr>
          <a:xfrm>
            <a:off x="2657475" y="3765550"/>
            <a:ext cx="7086600" cy="0"/>
          </a:xfrm>
          <a:prstGeom prst="line">
            <a:avLst/>
          </a:prstGeom>
          <a:ln w="19050">
            <a:solidFill>
              <a:srgbClr val="C4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>
            <p:custDataLst>
              <p:tags r:id="rId11"/>
            </p:custDataLst>
          </p:nvPr>
        </p:nvSpPr>
        <p:spPr>
          <a:xfrm>
            <a:off x="8947206" y="3102679"/>
            <a:ext cx="777265" cy="542715"/>
          </a:xfrm>
          <a:prstGeom prst="rect">
            <a:avLst/>
          </a:prstGeom>
          <a:blipFill dpi="0" rotWithShape="1">
            <a:blip r:embed="rId2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88" name="TextBox 2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493963" y="4051300"/>
            <a:ext cx="527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4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13"/>
            </p:custDataLst>
          </p:nvPr>
        </p:nvSpPr>
        <p:spPr>
          <a:xfrm>
            <a:off x="3055939" y="4183064"/>
            <a:ext cx="3514725" cy="568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FF"/>
                </a:solidFill>
              </a:rPr>
              <a:t>合作方向分析</a:t>
            </a:r>
          </a:p>
        </p:txBody>
      </p:sp>
      <p:cxnSp>
        <p:nvCxnSpPr>
          <p:cNvPr id="31" name="直接连接符 30"/>
          <p:cNvCxnSpPr>
            <a:stCxn id="30" idx="3"/>
          </p:cNvCxnSpPr>
          <p:nvPr>
            <p:custDataLst>
              <p:tags r:id="rId14"/>
            </p:custDataLst>
          </p:nvPr>
        </p:nvCxnSpPr>
        <p:spPr>
          <a:xfrm flipH="1">
            <a:off x="6057901" y="4467225"/>
            <a:ext cx="512763" cy="268288"/>
          </a:xfrm>
          <a:prstGeom prst="line">
            <a:avLst/>
          </a:prstGeom>
          <a:solidFill>
            <a:srgbClr val="73BAD7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15"/>
            </p:custDataLst>
          </p:nvPr>
        </p:nvCxnSpPr>
        <p:spPr>
          <a:xfrm>
            <a:off x="2657475" y="4857750"/>
            <a:ext cx="7086600" cy="0"/>
          </a:xfrm>
          <a:prstGeom prst="line">
            <a:avLst/>
          </a:prstGeom>
          <a:ln w="19050">
            <a:solidFill>
              <a:srgbClr val="C4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>
            <p:custDataLst>
              <p:tags r:id="rId16"/>
            </p:custDataLst>
          </p:nvPr>
        </p:nvSpPr>
        <p:spPr>
          <a:xfrm>
            <a:off x="8947206" y="4195958"/>
            <a:ext cx="777265" cy="542715"/>
          </a:xfrm>
          <a:prstGeom prst="rect">
            <a:avLst/>
          </a:prstGeom>
          <a:blipFill dpi="0" rotWithShape="1">
            <a:blip r:embed="rId2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95" name="TextBox 3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493963" y="5145088"/>
            <a:ext cx="5270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4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>
            <p:custDataLst>
              <p:tags r:id="rId18"/>
            </p:custDataLst>
          </p:nvPr>
        </p:nvSpPr>
        <p:spPr>
          <a:xfrm>
            <a:off x="3055939" y="5276851"/>
            <a:ext cx="3514725" cy="568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FF"/>
                </a:solidFill>
              </a:rPr>
              <a:t>推进工作建议</a:t>
            </a:r>
          </a:p>
        </p:txBody>
      </p:sp>
      <p:cxnSp>
        <p:nvCxnSpPr>
          <p:cNvPr id="38" name="直接连接符 37"/>
          <p:cNvCxnSpPr>
            <a:stCxn id="37" idx="3"/>
          </p:cNvCxnSpPr>
          <p:nvPr>
            <p:custDataLst>
              <p:tags r:id="rId19"/>
            </p:custDataLst>
          </p:nvPr>
        </p:nvCxnSpPr>
        <p:spPr>
          <a:xfrm flipH="1">
            <a:off x="6057901" y="5561013"/>
            <a:ext cx="512763" cy="258762"/>
          </a:xfrm>
          <a:prstGeom prst="line">
            <a:avLst/>
          </a:prstGeom>
          <a:solidFill>
            <a:srgbClr val="73BAD7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20"/>
            </p:custDataLst>
          </p:nvPr>
        </p:nvCxnSpPr>
        <p:spPr>
          <a:xfrm>
            <a:off x="2657475" y="5951538"/>
            <a:ext cx="7086600" cy="0"/>
          </a:xfrm>
          <a:prstGeom prst="line">
            <a:avLst/>
          </a:prstGeom>
          <a:ln w="19050">
            <a:solidFill>
              <a:srgbClr val="C4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>
            <p:custDataLst>
              <p:tags r:id="rId21"/>
            </p:custDataLst>
          </p:nvPr>
        </p:nvSpPr>
        <p:spPr>
          <a:xfrm>
            <a:off x="8947206" y="5289237"/>
            <a:ext cx="777265" cy="542715"/>
          </a:xfrm>
          <a:prstGeom prst="rect">
            <a:avLst/>
          </a:prstGeom>
          <a:blipFill dpi="0" rotWithShape="1">
            <a:blip r:embed="rId2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22"/>
            </p:custDataLst>
          </p:nvPr>
        </p:nvSpPr>
        <p:spPr>
          <a:xfrm>
            <a:off x="4813301" y="1223963"/>
            <a:ext cx="29892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pc="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of Contents</a:t>
            </a:r>
            <a:endParaRPr lang="zh-CN" altLang="en-US" spc="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3" name="文本框 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303839" y="565150"/>
            <a:ext cx="2020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内容大纲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42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E2E65-43E6-744A-BB6A-A78D6A97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354330"/>
            <a:ext cx="10850563" cy="548640"/>
          </a:xfrm>
        </p:spPr>
        <p:txBody>
          <a:bodyPr/>
          <a:lstStyle/>
          <a:p>
            <a:r>
              <a:rPr kumimoji="1" lang="zh-CN" altLang="en-US" dirty="0"/>
              <a:t>厦门市民卡业务对平安智慧城的机会点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8CAC24-BA68-2447-94A4-9E0A4CC5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00A7B1EA-DB3B-6E43-B58E-AADC14326D08}"/>
              </a:ext>
            </a:extLst>
          </p:cNvPr>
          <p:cNvSpPr txBox="1">
            <a:spLocks/>
          </p:cNvSpPr>
          <p:nvPr/>
        </p:nvSpPr>
        <p:spPr>
          <a:xfrm>
            <a:off x="669921" y="1673724"/>
            <a:ext cx="10386959" cy="14523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1600" b="0" dirty="0">
                <a:latin typeface="+mn-ea"/>
                <a:ea typeface="+mn-ea"/>
              </a:rPr>
              <a:t>       厦门市在市民服务领域，受限于当地政府机构的历史影响，市民服务呈现出总体分散、条块有深度的现象，需要进一步提升、整合。具体体现在</a:t>
            </a:r>
            <a:r>
              <a:rPr kumimoji="1" lang="en-US" altLang="zh-CN" sz="1600" b="0" dirty="0">
                <a:latin typeface="+mn-ea"/>
                <a:ea typeface="+mn-ea"/>
                <a:sym typeface="Wingdings" pitchFamily="2" charset="2"/>
              </a:rPr>
              <a:t>:</a:t>
            </a:r>
            <a:r>
              <a:rPr kumimoji="1" lang="zh-CN" altLang="en-US" sz="1600" b="0" dirty="0">
                <a:latin typeface="+mn-ea"/>
                <a:ea typeface="+mn-ea"/>
                <a:sym typeface="Wingdings" pitchFamily="2" charset="2"/>
              </a:rPr>
              <a:t>   </a:t>
            </a:r>
            <a:br>
              <a:rPr kumimoji="1" lang="en-US" altLang="zh-CN" sz="1600" b="0" dirty="0">
                <a:latin typeface="+mn-ea"/>
                <a:ea typeface="+mn-ea"/>
                <a:sym typeface="Wingdings" pitchFamily="2" charset="2"/>
              </a:rPr>
            </a:br>
            <a:r>
              <a:rPr kumimoji="1" lang="zh-CN" altLang="en-US" sz="1600" b="0" dirty="0">
                <a:latin typeface="+mn-ea"/>
                <a:ea typeface="+mn-ea"/>
                <a:sym typeface="Wingdings" pitchFamily="2" charset="2"/>
              </a:rPr>
              <a:t>      （</a:t>
            </a:r>
            <a:r>
              <a:rPr kumimoji="1" lang="en-US" altLang="zh-CN" sz="1600" b="0" dirty="0">
                <a:latin typeface="+mn-ea"/>
                <a:ea typeface="+mn-ea"/>
                <a:sym typeface="Wingdings" pitchFamily="2" charset="2"/>
              </a:rPr>
              <a:t>1</a:t>
            </a:r>
            <a:r>
              <a:rPr kumimoji="1" lang="zh-CN" altLang="en-US" sz="1600" b="0" dirty="0">
                <a:latin typeface="+mn-ea"/>
                <a:ea typeface="+mn-ea"/>
                <a:sym typeface="Wingdings" pitchFamily="2" charset="2"/>
              </a:rPr>
              <a:t>）</a:t>
            </a:r>
            <a:r>
              <a:rPr kumimoji="1" lang="en-US" altLang="zh-CN" sz="1600" b="0" dirty="0">
                <a:latin typeface="+mn-ea"/>
                <a:ea typeface="+mn-ea"/>
                <a:sym typeface="Wingdings" pitchFamily="2" charset="2"/>
              </a:rPr>
              <a:t>e</a:t>
            </a:r>
            <a:r>
              <a:rPr kumimoji="1" lang="zh-CN" altLang="en-US" sz="1600" b="0" dirty="0">
                <a:latin typeface="+mn-ea"/>
                <a:ea typeface="+mn-ea"/>
                <a:sym typeface="Wingdings" pitchFamily="2" charset="2"/>
              </a:rPr>
              <a:t>通卡在实体卡经营得比较深入，目前需要突破实体卡的业务框架； </a:t>
            </a:r>
            <a:endParaRPr kumimoji="1" lang="en-US" altLang="zh-CN" sz="1600" b="0" dirty="0">
              <a:latin typeface="+mn-ea"/>
              <a:ea typeface="+mn-ea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b="0" dirty="0">
                <a:latin typeface="+mn-ea"/>
                <a:ea typeface="+mn-ea"/>
                <a:sym typeface="Wingdings" pitchFamily="2" charset="2"/>
              </a:rPr>
              <a:t>      （</a:t>
            </a:r>
            <a:r>
              <a:rPr kumimoji="1" lang="en-US" altLang="zh-CN" sz="1600" b="0" dirty="0">
                <a:latin typeface="+mn-ea"/>
                <a:ea typeface="+mn-ea"/>
                <a:sym typeface="Wingdings" pitchFamily="2" charset="2"/>
              </a:rPr>
              <a:t>2</a:t>
            </a:r>
            <a:r>
              <a:rPr kumimoji="1" lang="zh-CN" altLang="en-US" sz="1600" b="0" dirty="0">
                <a:latin typeface="+mn-ea"/>
                <a:ea typeface="+mn-ea"/>
                <a:sym typeface="Wingdings" pitchFamily="2" charset="2"/>
              </a:rPr>
              <a:t>）厦门市民卡业务整合委办局的力度不够明显，需要进一步巩固市民卡</a:t>
            </a:r>
            <a:r>
              <a:rPr kumimoji="1" lang="en-US" altLang="zh-CN" sz="1600" b="0" dirty="0">
                <a:latin typeface="+mn-ea"/>
                <a:ea typeface="+mn-ea"/>
                <a:sym typeface="Wingdings" pitchFamily="2" charset="2"/>
              </a:rPr>
              <a:t>App</a:t>
            </a:r>
            <a:r>
              <a:rPr kumimoji="1" lang="zh-CN" altLang="en-US" sz="1600" b="0" dirty="0">
                <a:latin typeface="+mn-ea"/>
                <a:ea typeface="+mn-ea"/>
                <a:sym typeface="Wingdings" pitchFamily="2" charset="2"/>
              </a:rPr>
              <a:t>的位置。</a:t>
            </a:r>
            <a:endParaRPr kumimoji="1" lang="en-US" altLang="zh-CN" sz="1600" b="0" dirty="0"/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DF418BF3-9249-914D-9088-F9D632C6E702}"/>
              </a:ext>
            </a:extLst>
          </p:cNvPr>
          <p:cNvSpPr txBox="1"/>
          <p:nvPr/>
        </p:nvSpPr>
        <p:spPr>
          <a:xfrm>
            <a:off x="669924" y="1269084"/>
            <a:ext cx="3292476" cy="338554"/>
          </a:xfrm>
          <a:prstGeom prst="rect">
            <a:avLst/>
          </a:prstGeom>
          <a:solidFill>
            <a:srgbClr val="FF6600"/>
          </a:solidFill>
          <a:ln>
            <a:solidFill>
              <a:srgbClr val="FF00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一、市民卡的衍生业务刚萌牙</a:t>
            </a:r>
          </a:p>
        </p:txBody>
      </p:sp>
      <p:sp>
        <p:nvSpPr>
          <p:cNvPr id="20" name="TextBox 37">
            <a:extLst>
              <a:ext uri="{FF2B5EF4-FFF2-40B4-BE49-F238E27FC236}">
                <a16:creationId xmlns:a16="http://schemas.microsoft.com/office/drawing/2014/main" id="{1444832C-75C1-DF41-B86C-EE0DACE2DBF3}"/>
              </a:ext>
            </a:extLst>
          </p:cNvPr>
          <p:cNvSpPr txBox="1"/>
          <p:nvPr/>
        </p:nvSpPr>
        <p:spPr>
          <a:xfrm>
            <a:off x="669921" y="3422145"/>
            <a:ext cx="3292476" cy="3385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16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6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通卡的覆盖城市广泛</a:t>
            </a:r>
          </a:p>
        </p:txBody>
      </p:sp>
      <p:sp>
        <p:nvSpPr>
          <p:cNvPr id="23" name="TextBox 37">
            <a:extLst>
              <a:ext uri="{FF2B5EF4-FFF2-40B4-BE49-F238E27FC236}">
                <a16:creationId xmlns:a16="http://schemas.microsoft.com/office/drawing/2014/main" id="{881DEF9B-5868-994F-B24C-7A5B5F09F576}"/>
              </a:ext>
            </a:extLst>
          </p:cNvPr>
          <p:cNvSpPr txBox="1"/>
          <p:nvPr/>
        </p:nvSpPr>
        <p:spPr>
          <a:xfrm>
            <a:off x="633194" y="4978767"/>
            <a:ext cx="3292476" cy="33855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三、平安生态的通用性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43C801AF-AF45-B94D-9628-55CF679C2E60}"/>
              </a:ext>
            </a:extLst>
          </p:cNvPr>
          <p:cNvSpPr txBox="1">
            <a:spLocks/>
          </p:cNvSpPr>
          <p:nvPr/>
        </p:nvSpPr>
        <p:spPr>
          <a:xfrm>
            <a:off x="633194" y="5343359"/>
            <a:ext cx="10386959" cy="827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1600" b="0" dirty="0"/>
              <a:t>       作为平安智慧城，以平安生态为出发，本着友好合作的友商精神，平安智慧城通过与福州榕城通、厦门</a:t>
            </a:r>
            <a:r>
              <a:rPr kumimoji="1" lang="en-US" altLang="zh-CN" sz="1600" b="0" dirty="0"/>
              <a:t>e</a:t>
            </a:r>
            <a:r>
              <a:rPr kumimoji="1" lang="zh-CN" altLang="en-US" sz="1600" b="0" dirty="0"/>
              <a:t>通卡的合作，可以打造出一个通用性的运营业务，建立一个省域级的市民卡业务运营公司。</a:t>
            </a:r>
            <a:endParaRPr kumimoji="1" lang="zh-CN" altLang="en-US" sz="1600" b="0" dirty="0">
              <a:latin typeface="+mn-ea"/>
              <a:ea typeface="+mn-ea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00A7B1EA-DB3B-6E43-B58E-AADC14326D08}"/>
              </a:ext>
            </a:extLst>
          </p:cNvPr>
          <p:cNvSpPr txBox="1">
            <a:spLocks/>
          </p:cNvSpPr>
          <p:nvPr/>
        </p:nvSpPr>
        <p:spPr>
          <a:xfrm>
            <a:off x="633194" y="4017399"/>
            <a:ext cx="10386959" cy="7046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1600" b="0" dirty="0">
                <a:latin typeface="+mn-ea"/>
                <a:ea typeface="+mn-ea"/>
              </a:rPr>
              <a:t>       目前福建省除了榕城通（福州）外，绝大多数城市的实体卡业务均由厦门</a:t>
            </a:r>
            <a:r>
              <a:rPr kumimoji="1" lang="en-US" altLang="zh-CN" sz="1600" b="0" dirty="0">
                <a:latin typeface="+mn-ea"/>
                <a:ea typeface="+mn-ea"/>
              </a:rPr>
              <a:t>e</a:t>
            </a:r>
            <a:r>
              <a:rPr kumimoji="1" lang="zh-CN" altLang="en-US" sz="1600" b="0" dirty="0">
                <a:latin typeface="+mn-ea"/>
                <a:ea typeface="+mn-ea"/>
              </a:rPr>
              <a:t>通卡公司提供，为此通过</a:t>
            </a:r>
            <a:r>
              <a:rPr kumimoji="1" lang="en-US" altLang="zh-CN" sz="1600" b="0" dirty="0">
                <a:latin typeface="+mn-ea"/>
                <a:ea typeface="+mn-ea"/>
              </a:rPr>
              <a:t>e</a:t>
            </a:r>
            <a:r>
              <a:rPr kumimoji="1" lang="zh-CN" altLang="en-US" sz="1600" b="0" dirty="0">
                <a:latin typeface="+mn-ea"/>
                <a:ea typeface="+mn-ea"/>
              </a:rPr>
              <a:t>通卡可以进一步迈入其他地市。</a:t>
            </a:r>
            <a:endParaRPr kumimoji="1" lang="en-US" altLang="zh-CN" sz="1600" b="0" dirty="0"/>
          </a:p>
        </p:txBody>
      </p:sp>
    </p:spTree>
    <p:extLst>
      <p:ext uri="{BB962C8B-B14F-4D97-AF65-F5344CB8AC3E}">
        <p14:creationId xmlns:p14="http://schemas.microsoft.com/office/powerpoint/2010/main" val="356351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E1E2E65-43E6-744A-BB6A-A78D6A97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354330"/>
            <a:ext cx="10850563" cy="548640"/>
          </a:xfrm>
        </p:spPr>
        <p:txBody>
          <a:bodyPr/>
          <a:lstStyle/>
          <a:p>
            <a:r>
              <a:rPr kumimoji="1" lang="zh-CN" altLang="en-US" dirty="0"/>
              <a:t>平安智慧城在厦门市民卡领域的合作方向</a:t>
            </a:r>
          </a:p>
        </p:txBody>
      </p:sp>
      <p:sp>
        <p:nvSpPr>
          <p:cNvPr id="5" name="MH_Other_3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71030" y="1775603"/>
            <a:ext cx="752803" cy="671624"/>
          </a:xfrm>
          <a:custGeom>
            <a:avLst/>
            <a:gdLst>
              <a:gd name="connsiteX0" fmla="*/ 955194 w 1565723"/>
              <a:gd name="connsiteY0" fmla="*/ 964633 h 1665299"/>
              <a:gd name="connsiteX1" fmla="*/ 951354 w 1565723"/>
              <a:gd name="connsiteY1" fmla="*/ 967903 h 1665299"/>
              <a:gd name="connsiteX2" fmla="*/ 935167 w 1565723"/>
              <a:gd name="connsiteY2" fmla="*/ 980153 h 1665299"/>
              <a:gd name="connsiteX3" fmla="*/ 918244 w 1565723"/>
              <a:gd name="connsiteY3" fmla="*/ 990873 h 1665299"/>
              <a:gd name="connsiteX4" fmla="*/ 899850 w 1565723"/>
              <a:gd name="connsiteY4" fmla="*/ 1000061 h 1665299"/>
              <a:gd name="connsiteX5" fmla="*/ 874833 w 1565723"/>
              <a:gd name="connsiteY5" fmla="*/ 1011546 h 1665299"/>
              <a:gd name="connsiteX6" fmla="*/ 862325 w 1565723"/>
              <a:gd name="connsiteY6" fmla="*/ 1016905 h 1665299"/>
              <a:gd name="connsiteX7" fmla="*/ 849081 w 1565723"/>
              <a:gd name="connsiteY7" fmla="*/ 1019202 h 1665299"/>
              <a:gd name="connsiteX8" fmla="*/ 834366 w 1565723"/>
              <a:gd name="connsiteY8" fmla="*/ 1022265 h 1665299"/>
              <a:gd name="connsiteX9" fmla="*/ 820386 w 1565723"/>
              <a:gd name="connsiteY9" fmla="*/ 1024562 h 1665299"/>
              <a:gd name="connsiteX10" fmla="*/ 806407 w 1565723"/>
              <a:gd name="connsiteY10" fmla="*/ 1026093 h 1665299"/>
              <a:gd name="connsiteX11" fmla="*/ 790220 w 1565723"/>
              <a:gd name="connsiteY11" fmla="*/ 1026093 h 1665299"/>
              <a:gd name="connsiteX12" fmla="*/ 773297 w 1565723"/>
              <a:gd name="connsiteY12" fmla="*/ 1026093 h 1665299"/>
              <a:gd name="connsiteX13" fmla="*/ 755638 w 1565723"/>
              <a:gd name="connsiteY13" fmla="*/ 1023031 h 1665299"/>
              <a:gd name="connsiteX14" fmla="*/ 727679 w 1565723"/>
              <a:gd name="connsiteY14" fmla="*/ 1019202 h 1665299"/>
              <a:gd name="connsiteX15" fmla="*/ 701927 w 1565723"/>
              <a:gd name="connsiteY15" fmla="*/ 1012311 h 1665299"/>
              <a:gd name="connsiteX16" fmla="*/ 677646 w 1565723"/>
              <a:gd name="connsiteY16" fmla="*/ 1003123 h 1665299"/>
              <a:gd name="connsiteX17" fmla="*/ 652630 w 1565723"/>
              <a:gd name="connsiteY17" fmla="*/ 992404 h 1665299"/>
              <a:gd name="connsiteX18" fmla="*/ 630557 w 1565723"/>
              <a:gd name="connsiteY18" fmla="*/ 978622 h 1665299"/>
              <a:gd name="connsiteX19" fmla="*/ 610283 w 1565723"/>
              <a:gd name="connsiteY19" fmla="*/ 965260 h 1665299"/>
              <a:gd name="connsiteX20" fmla="*/ 610529 w 1565723"/>
              <a:gd name="connsiteY20" fmla="*/ 968705 h 1665299"/>
              <a:gd name="connsiteX21" fmla="*/ 610529 w 1565723"/>
              <a:gd name="connsiteY21" fmla="*/ 987800 h 1665299"/>
              <a:gd name="connsiteX22" fmla="*/ 609056 w 1565723"/>
              <a:gd name="connsiteY22" fmla="*/ 1003840 h 1665299"/>
              <a:gd name="connsiteX23" fmla="*/ 607583 w 1565723"/>
              <a:gd name="connsiteY23" fmla="*/ 1019880 h 1665299"/>
              <a:gd name="connsiteX24" fmla="*/ 605374 w 1565723"/>
              <a:gd name="connsiteY24" fmla="*/ 1035156 h 1665299"/>
              <a:gd name="connsiteX25" fmla="*/ 600955 w 1565723"/>
              <a:gd name="connsiteY25" fmla="*/ 1048141 h 1665299"/>
              <a:gd name="connsiteX26" fmla="*/ 597273 w 1565723"/>
              <a:gd name="connsiteY26" fmla="*/ 1060362 h 1665299"/>
              <a:gd name="connsiteX27" fmla="*/ 592117 w 1565723"/>
              <a:gd name="connsiteY27" fmla="*/ 1071055 h 1665299"/>
              <a:gd name="connsiteX28" fmla="*/ 585489 w 1565723"/>
              <a:gd name="connsiteY28" fmla="*/ 1081749 h 1665299"/>
              <a:gd name="connsiteX29" fmla="*/ 577388 w 1565723"/>
              <a:gd name="connsiteY29" fmla="*/ 1091678 h 1665299"/>
              <a:gd name="connsiteX30" fmla="*/ 570024 w 1565723"/>
              <a:gd name="connsiteY30" fmla="*/ 1099316 h 1665299"/>
              <a:gd name="connsiteX31" fmla="*/ 560450 w 1565723"/>
              <a:gd name="connsiteY31" fmla="*/ 1107718 h 1665299"/>
              <a:gd name="connsiteX32" fmla="*/ 550139 w 1565723"/>
              <a:gd name="connsiteY32" fmla="*/ 1116120 h 1665299"/>
              <a:gd name="connsiteX33" fmla="*/ 539829 w 1565723"/>
              <a:gd name="connsiteY33" fmla="*/ 1122230 h 1665299"/>
              <a:gd name="connsiteX34" fmla="*/ 515525 w 1565723"/>
              <a:gd name="connsiteY34" fmla="*/ 1134451 h 1665299"/>
              <a:gd name="connsiteX35" fmla="*/ 801273 w 1565723"/>
              <a:gd name="connsiteY35" fmla="*/ 1361303 h 1665299"/>
              <a:gd name="connsiteX36" fmla="*/ 1041361 w 1565723"/>
              <a:gd name="connsiteY36" fmla="*/ 1129105 h 1665299"/>
              <a:gd name="connsiteX37" fmla="*/ 1029577 w 1565723"/>
              <a:gd name="connsiteY37" fmla="*/ 1121467 h 1665299"/>
              <a:gd name="connsiteX38" fmla="*/ 1017794 w 1565723"/>
              <a:gd name="connsiteY38" fmla="*/ 1113065 h 1665299"/>
              <a:gd name="connsiteX39" fmla="*/ 1008220 w 1565723"/>
              <a:gd name="connsiteY39" fmla="*/ 1103899 h 1665299"/>
              <a:gd name="connsiteX40" fmla="*/ 999382 w 1565723"/>
              <a:gd name="connsiteY40" fmla="*/ 1093969 h 1665299"/>
              <a:gd name="connsiteX41" fmla="*/ 992018 w 1565723"/>
              <a:gd name="connsiteY41" fmla="*/ 1084804 h 1665299"/>
              <a:gd name="connsiteX42" fmla="*/ 983916 w 1565723"/>
              <a:gd name="connsiteY42" fmla="*/ 1074110 h 1665299"/>
              <a:gd name="connsiteX43" fmla="*/ 977288 w 1565723"/>
              <a:gd name="connsiteY43" fmla="*/ 1063417 h 1665299"/>
              <a:gd name="connsiteX44" fmla="*/ 972133 w 1565723"/>
              <a:gd name="connsiteY44" fmla="*/ 1052724 h 1665299"/>
              <a:gd name="connsiteX45" fmla="*/ 966978 w 1565723"/>
              <a:gd name="connsiteY45" fmla="*/ 1040503 h 1665299"/>
              <a:gd name="connsiteX46" fmla="*/ 963295 w 1565723"/>
              <a:gd name="connsiteY46" fmla="*/ 1029046 h 1665299"/>
              <a:gd name="connsiteX47" fmla="*/ 958140 w 1565723"/>
              <a:gd name="connsiteY47" fmla="*/ 1005368 h 1665299"/>
              <a:gd name="connsiteX48" fmla="*/ 955194 w 1565723"/>
              <a:gd name="connsiteY48" fmla="*/ 980926 h 1665299"/>
              <a:gd name="connsiteX49" fmla="*/ 536377 w 1565723"/>
              <a:gd name="connsiteY49" fmla="*/ 260284 h 1665299"/>
              <a:gd name="connsiteX50" fmla="*/ 528284 w 1565723"/>
              <a:gd name="connsiteY50" fmla="*/ 277891 h 1665299"/>
              <a:gd name="connsiteX51" fmla="*/ 515776 w 1565723"/>
              <a:gd name="connsiteY51" fmla="*/ 304685 h 1665299"/>
              <a:gd name="connsiteX52" fmla="*/ 498853 w 1565723"/>
              <a:gd name="connsiteY52" fmla="*/ 341431 h 1665299"/>
              <a:gd name="connsiteX53" fmla="*/ 490759 w 1565723"/>
              <a:gd name="connsiteY53" fmla="*/ 361335 h 1665299"/>
              <a:gd name="connsiteX54" fmla="*/ 484138 w 1565723"/>
              <a:gd name="connsiteY54" fmla="*/ 384302 h 1665299"/>
              <a:gd name="connsiteX55" fmla="*/ 477516 w 1565723"/>
              <a:gd name="connsiteY55" fmla="*/ 408799 h 1665299"/>
              <a:gd name="connsiteX56" fmla="*/ 473837 w 1565723"/>
              <a:gd name="connsiteY56" fmla="*/ 434827 h 1665299"/>
              <a:gd name="connsiteX57" fmla="*/ 470894 w 1565723"/>
              <a:gd name="connsiteY57" fmla="*/ 461621 h 1665299"/>
              <a:gd name="connsiteX58" fmla="*/ 470894 w 1565723"/>
              <a:gd name="connsiteY58" fmla="*/ 489946 h 1665299"/>
              <a:gd name="connsiteX59" fmla="*/ 473837 w 1565723"/>
              <a:gd name="connsiteY59" fmla="*/ 518271 h 1665299"/>
              <a:gd name="connsiteX60" fmla="*/ 476780 w 1565723"/>
              <a:gd name="connsiteY60" fmla="*/ 533582 h 1665299"/>
              <a:gd name="connsiteX61" fmla="*/ 478987 w 1565723"/>
              <a:gd name="connsiteY61" fmla="*/ 548127 h 1665299"/>
              <a:gd name="connsiteX62" fmla="*/ 484138 w 1565723"/>
              <a:gd name="connsiteY62" fmla="*/ 563438 h 1665299"/>
              <a:gd name="connsiteX63" fmla="*/ 489288 w 1565723"/>
              <a:gd name="connsiteY63" fmla="*/ 579515 h 1665299"/>
              <a:gd name="connsiteX64" fmla="*/ 495910 w 1565723"/>
              <a:gd name="connsiteY64" fmla="*/ 594060 h 1665299"/>
              <a:gd name="connsiteX65" fmla="*/ 502532 w 1565723"/>
              <a:gd name="connsiteY65" fmla="*/ 610902 h 1665299"/>
              <a:gd name="connsiteX66" fmla="*/ 480459 w 1565723"/>
              <a:gd name="connsiteY66" fmla="*/ 617026 h 1665299"/>
              <a:gd name="connsiteX67" fmla="*/ 463536 w 1565723"/>
              <a:gd name="connsiteY67" fmla="*/ 622385 h 1665299"/>
              <a:gd name="connsiteX68" fmla="*/ 446613 w 1565723"/>
              <a:gd name="connsiteY68" fmla="*/ 588701 h 1665299"/>
              <a:gd name="connsiteX69" fmla="*/ 431162 w 1565723"/>
              <a:gd name="connsiteY69" fmla="*/ 556548 h 1665299"/>
              <a:gd name="connsiteX70" fmla="*/ 419390 w 1565723"/>
              <a:gd name="connsiteY70" fmla="*/ 523630 h 1665299"/>
              <a:gd name="connsiteX71" fmla="*/ 418836 w 1565723"/>
              <a:gd name="connsiteY71" fmla="*/ 521985 h 1665299"/>
              <a:gd name="connsiteX72" fmla="*/ 415711 w 1565723"/>
              <a:gd name="connsiteY72" fmla="*/ 521521 h 1665299"/>
              <a:gd name="connsiteX73" fmla="*/ 413504 w 1565723"/>
              <a:gd name="connsiteY73" fmla="*/ 522286 h 1665299"/>
              <a:gd name="connsiteX74" fmla="*/ 409089 w 1565723"/>
              <a:gd name="connsiteY74" fmla="*/ 523818 h 1665299"/>
              <a:gd name="connsiteX75" fmla="*/ 403939 w 1565723"/>
              <a:gd name="connsiteY75" fmla="*/ 529177 h 1665299"/>
              <a:gd name="connsiteX76" fmla="*/ 398789 w 1565723"/>
              <a:gd name="connsiteY76" fmla="*/ 537600 h 1665299"/>
              <a:gd name="connsiteX77" fmla="*/ 397317 w 1565723"/>
              <a:gd name="connsiteY77" fmla="*/ 541428 h 1665299"/>
              <a:gd name="connsiteX78" fmla="*/ 396581 w 1565723"/>
              <a:gd name="connsiteY78" fmla="*/ 552147 h 1665299"/>
              <a:gd name="connsiteX79" fmla="*/ 396581 w 1565723"/>
              <a:gd name="connsiteY79" fmla="*/ 564398 h 1665299"/>
              <a:gd name="connsiteX80" fmla="*/ 398789 w 1565723"/>
              <a:gd name="connsiteY80" fmla="*/ 579711 h 1665299"/>
              <a:gd name="connsiteX81" fmla="*/ 401732 w 1565723"/>
              <a:gd name="connsiteY81" fmla="*/ 594259 h 1665299"/>
              <a:gd name="connsiteX82" fmla="*/ 406882 w 1565723"/>
              <a:gd name="connsiteY82" fmla="*/ 611869 h 1665299"/>
              <a:gd name="connsiteX83" fmla="*/ 417183 w 1565723"/>
              <a:gd name="connsiteY83" fmla="*/ 644792 h 1665299"/>
              <a:gd name="connsiteX84" fmla="*/ 423805 w 1565723"/>
              <a:gd name="connsiteY84" fmla="*/ 660871 h 1665299"/>
              <a:gd name="connsiteX85" fmla="*/ 430427 w 1565723"/>
              <a:gd name="connsiteY85" fmla="*/ 675419 h 1665299"/>
              <a:gd name="connsiteX86" fmla="*/ 439256 w 1565723"/>
              <a:gd name="connsiteY86" fmla="*/ 691498 h 1665299"/>
              <a:gd name="connsiteX87" fmla="*/ 447350 w 1565723"/>
              <a:gd name="connsiteY87" fmla="*/ 702983 h 1665299"/>
              <a:gd name="connsiteX88" fmla="*/ 451029 w 1565723"/>
              <a:gd name="connsiteY88" fmla="*/ 705280 h 1665299"/>
              <a:gd name="connsiteX89" fmla="*/ 452500 w 1565723"/>
              <a:gd name="connsiteY89" fmla="*/ 706811 h 1665299"/>
              <a:gd name="connsiteX90" fmla="*/ 459858 w 1565723"/>
              <a:gd name="connsiteY90" fmla="*/ 708343 h 1665299"/>
              <a:gd name="connsiteX91" fmla="*/ 462801 w 1565723"/>
              <a:gd name="connsiteY91" fmla="*/ 708343 h 1665299"/>
              <a:gd name="connsiteX92" fmla="*/ 466480 w 1565723"/>
              <a:gd name="connsiteY92" fmla="*/ 706811 h 1665299"/>
              <a:gd name="connsiteX93" fmla="*/ 481931 w 1565723"/>
              <a:gd name="connsiteY93" fmla="*/ 694561 h 1665299"/>
              <a:gd name="connsiteX94" fmla="*/ 487081 w 1565723"/>
              <a:gd name="connsiteY94" fmla="*/ 714468 h 1665299"/>
              <a:gd name="connsiteX95" fmla="*/ 491496 w 1565723"/>
              <a:gd name="connsiteY95" fmla="*/ 729781 h 1665299"/>
              <a:gd name="connsiteX96" fmla="*/ 498854 w 1565723"/>
              <a:gd name="connsiteY96" fmla="*/ 755048 h 1665299"/>
              <a:gd name="connsiteX97" fmla="*/ 509155 w 1565723"/>
              <a:gd name="connsiteY97" fmla="*/ 779549 h 1665299"/>
              <a:gd name="connsiteX98" fmla="*/ 520191 w 1565723"/>
              <a:gd name="connsiteY98" fmla="*/ 804050 h 1665299"/>
              <a:gd name="connsiteX99" fmla="*/ 530492 w 1565723"/>
              <a:gd name="connsiteY99" fmla="*/ 827020 h 1665299"/>
              <a:gd name="connsiteX100" fmla="*/ 543000 w 1565723"/>
              <a:gd name="connsiteY100" fmla="*/ 848459 h 1665299"/>
              <a:gd name="connsiteX101" fmla="*/ 557715 w 1565723"/>
              <a:gd name="connsiteY101" fmla="*/ 870663 h 1665299"/>
              <a:gd name="connsiteX102" fmla="*/ 573167 w 1565723"/>
              <a:gd name="connsiteY102" fmla="*/ 889039 h 1665299"/>
              <a:gd name="connsiteX103" fmla="*/ 588618 w 1565723"/>
              <a:gd name="connsiteY103" fmla="*/ 908181 h 1665299"/>
              <a:gd name="connsiteX104" fmla="*/ 607012 w 1565723"/>
              <a:gd name="connsiteY104" fmla="*/ 924260 h 1665299"/>
              <a:gd name="connsiteX105" fmla="*/ 625407 w 1565723"/>
              <a:gd name="connsiteY105" fmla="*/ 941105 h 1665299"/>
              <a:gd name="connsiteX106" fmla="*/ 644537 w 1565723"/>
              <a:gd name="connsiteY106" fmla="*/ 954121 h 1665299"/>
              <a:gd name="connsiteX107" fmla="*/ 665874 w 1565723"/>
              <a:gd name="connsiteY107" fmla="*/ 964840 h 1665299"/>
              <a:gd name="connsiteX108" fmla="*/ 687947 w 1565723"/>
              <a:gd name="connsiteY108" fmla="*/ 976325 h 1665299"/>
              <a:gd name="connsiteX109" fmla="*/ 710020 w 1565723"/>
              <a:gd name="connsiteY109" fmla="*/ 983982 h 1665299"/>
              <a:gd name="connsiteX110" fmla="*/ 734301 w 1565723"/>
              <a:gd name="connsiteY110" fmla="*/ 990873 h 1665299"/>
              <a:gd name="connsiteX111" fmla="*/ 759317 w 1565723"/>
              <a:gd name="connsiteY111" fmla="*/ 994701 h 1665299"/>
              <a:gd name="connsiteX112" fmla="*/ 774768 w 1565723"/>
              <a:gd name="connsiteY112" fmla="*/ 996232 h 1665299"/>
              <a:gd name="connsiteX113" fmla="*/ 790220 w 1565723"/>
              <a:gd name="connsiteY113" fmla="*/ 996232 h 1665299"/>
              <a:gd name="connsiteX114" fmla="*/ 817443 w 1565723"/>
              <a:gd name="connsiteY114" fmla="*/ 994701 h 1665299"/>
              <a:gd name="connsiteX115" fmla="*/ 842459 w 1565723"/>
              <a:gd name="connsiteY115" fmla="*/ 990873 h 1665299"/>
              <a:gd name="connsiteX116" fmla="*/ 866004 w 1565723"/>
              <a:gd name="connsiteY116" fmla="*/ 983982 h 1665299"/>
              <a:gd name="connsiteX117" fmla="*/ 888077 w 1565723"/>
              <a:gd name="connsiteY117" fmla="*/ 974794 h 1665299"/>
              <a:gd name="connsiteX118" fmla="*/ 908679 w 1565723"/>
              <a:gd name="connsiteY118" fmla="*/ 962543 h 1665299"/>
              <a:gd name="connsiteX119" fmla="*/ 929280 w 1565723"/>
              <a:gd name="connsiteY119" fmla="*/ 948761 h 1665299"/>
              <a:gd name="connsiteX120" fmla="*/ 947675 w 1565723"/>
              <a:gd name="connsiteY120" fmla="*/ 932682 h 1665299"/>
              <a:gd name="connsiteX121" fmla="*/ 964598 w 1565723"/>
              <a:gd name="connsiteY121" fmla="*/ 913540 h 1665299"/>
              <a:gd name="connsiteX122" fmla="*/ 981520 w 1565723"/>
              <a:gd name="connsiteY122" fmla="*/ 895164 h 1665299"/>
              <a:gd name="connsiteX123" fmla="*/ 996972 w 1565723"/>
              <a:gd name="connsiteY123" fmla="*/ 872960 h 1665299"/>
              <a:gd name="connsiteX124" fmla="*/ 1011687 w 1565723"/>
              <a:gd name="connsiteY124" fmla="*/ 849990 h 1665299"/>
              <a:gd name="connsiteX125" fmla="*/ 1024195 w 1565723"/>
              <a:gd name="connsiteY125" fmla="*/ 825489 h 1665299"/>
              <a:gd name="connsiteX126" fmla="*/ 1035967 w 1565723"/>
              <a:gd name="connsiteY126" fmla="*/ 800222 h 1665299"/>
              <a:gd name="connsiteX127" fmla="*/ 1047740 w 1565723"/>
              <a:gd name="connsiteY127" fmla="*/ 772658 h 1665299"/>
              <a:gd name="connsiteX128" fmla="*/ 1057305 w 1565723"/>
              <a:gd name="connsiteY128" fmla="*/ 745860 h 1665299"/>
              <a:gd name="connsiteX129" fmla="*/ 1066134 w 1565723"/>
              <a:gd name="connsiteY129" fmla="*/ 717531 h 1665299"/>
              <a:gd name="connsiteX130" fmla="*/ 1069813 w 1565723"/>
              <a:gd name="connsiteY130" fmla="*/ 705280 h 1665299"/>
              <a:gd name="connsiteX131" fmla="*/ 1083057 w 1565723"/>
              <a:gd name="connsiteY131" fmla="*/ 708343 h 1665299"/>
              <a:gd name="connsiteX132" fmla="*/ 1086736 w 1565723"/>
              <a:gd name="connsiteY132" fmla="*/ 708343 h 1665299"/>
              <a:gd name="connsiteX133" fmla="*/ 1089679 w 1565723"/>
              <a:gd name="connsiteY133" fmla="*/ 708343 h 1665299"/>
              <a:gd name="connsiteX134" fmla="*/ 1093358 w 1565723"/>
              <a:gd name="connsiteY134" fmla="*/ 706811 h 1665299"/>
              <a:gd name="connsiteX135" fmla="*/ 1097037 w 1565723"/>
              <a:gd name="connsiteY135" fmla="*/ 703749 h 1665299"/>
              <a:gd name="connsiteX136" fmla="*/ 1102923 w 1565723"/>
              <a:gd name="connsiteY136" fmla="*/ 696858 h 1665299"/>
              <a:gd name="connsiteX137" fmla="*/ 1110280 w 1565723"/>
              <a:gd name="connsiteY137" fmla="*/ 685373 h 1665299"/>
              <a:gd name="connsiteX138" fmla="*/ 1116902 w 1565723"/>
              <a:gd name="connsiteY138" fmla="*/ 670059 h 1665299"/>
              <a:gd name="connsiteX139" fmla="*/ 1124996 w 1565723"/>
              <a:gd name="connsiteY139" fmla="*/ 653980 h 1665299"/>
              <a:gd name="connsiteX140" fmla="*/ 1130882 w 1565723"/>
              <a:gd name="connsiteY140" fmla="*/ 634839 h 1665299"/>
              <a:gd name="connsiteX141" fmla="*/ 1136033 w 1565723"/>
              <a:gd name="connsiteY141" fmla="*/ 615697 h 1665299"/>
              <a:gd name="connsiteX142" fmla="*/ 1141919 w 1565723"/>
              <a:gd name="connsiteY142" fmla="*/ 597321 h 1665299"/>
              <a:gd name="connsiteX143" fmla="*/ 1145598 w 1565723"/>
              <a:gd name="connsiteY143" fmla="*/ 572820 h 1665299"/>
              <a:gd name="connsiteX144" fmla="*/ 1147069 w 1565723"/>
              <a:gd name="connsiteY144" fmla="*/ 552147 h 1665299"/>
              <a:gd name="connsiteX145" fmla="*/ 1145598 w 1565723"/>
              <a:gd name="connsiteY145" fmla="*/ 541428 h 1665299"/>
              <a:gd name="connsiteX146" fmla="*/ 1144126 w 1565723"/>
              <a:gd name="connsiteY146" fmla="*/ 537600 h 1665299"/>
              <a:gd name="connsiteX147" fmla="*/ 1140028 w 1565723"/>
              <a:gd name="connsiteY147" fmla="*/ 531913 h 1665299"/>
              <a:gd name="connsiteX148" fmla="*/ 1136032 w 1565723"/>
              <a:gd name="connsiteY148" fmla="*/ 548127 h 1665299"/>
              <a:gd name="connsiteX149" fmla="*/ 1127938 w 1565723"/>
              <a:gd name="connsiteY149" fmla="*/ 575687 h 1665299"/>
              <a:gd name="connsiteX150" fmla="*/ 1117637 w 1565723"/>
              <a:gd name="connsiteY150" fmla="*/ 599419 h 1665299"/>
              <a:gd name="connsiteX151" fmla="*/ 1112487 w 1565723"/>
              <a:gd name="connsiteY151" fmla="*/ 609371 h 1665299"/>
              <a:gd name="connsiteX152" fmla="*/ 1107336 w 1565723"/>
              <a:gd name="connsiteY152" fmla="*/ 617026 h 1665299"/>
              <a:gd name="connsiteX153" fmla="*/ 1090414 w 1565723"/>
              <a:gd name="connsiteY153" fmla="*/ 620088 h 1665299"/>
              <a:gd name="connsiteX154" fmla="*/ 1070548 w 1565723"/>
              <a:gd name="connsiteY154" fmla="*/ 622385 h 1665299"/>
              <a:gd name="connsiteX155" fmla="*/ 1075698 w 1565723"/>
              <a:gd name="connsiteY155" fmla="*/ 609371 h 1665299"/>
              <a:gd name="connsiteX156" fmla="*/ 1080849 w 1565723"/>
              <a:gd name="connsiteY156" fmla="*/ 597122 h 1665299"/>
              <a:gd name="connsiteX157" fmla="*/ 1087471 w 1565723"/>
              <a:gd name="connsiteY157" fmla="*/ 571094 h 1665299"/>
              <a:gd name="connsiteX158" fmla="*/ 1091885 w 1565723"/>
              <a:gd name="connsiteY158" fmla="*/ 546596 h 1665299"/>
              <a:gd name="connsiteX159" fmla="*/ 1092621 w 1565723"/>
              <a:gd name="connsiteY159" fmla="*/ 521333 h 1665299"/>
              <a:gd name="connsiteX160" fmla="*/ 1092621 w 1565723"/>
              <a:gd name="connsiteY160" fmla="*/ 498367 h 1665299"/>
              <a:gd name="connsiteX161" fmla="*/ 1092621 w 1565723"/>
              <a:gd name="connsiteY161" fmla="*/ 475401 h 1665299"/>
              <a:gd name="connsiteX162" fmla="*/ 1090414 w 1565723"/>
              <a:gd name="connsiteY162" fmla="*/ 433296 h 1665299"/>
              <a:gd name="connsiteX163" fmla="*/ 1080849 w 1565723"/>
              <a:gd name="connsiteY163" fmla="*/ 444014 h 1665299"/>
              <a:gd name="connsiteX164" fmla="*/ 1072019 w 1565723"/>
              <a:gd name="connsiteY164" fmla="*/ 452435 h 1665299"/>
              <a:gd name="connsiteX165" fmla="*/ 1061719 w 1565723"/>
              <a:gd name="connsiteY165" fmla="*/ 460090 h 1665299"/>
              <a:gd name="connsiteX166" fmla="*/ 1049946 w 1565723"/>
              <a:gd name="connsiteY166" fmla="*/ 466980 h 1665299"/>
              <a:gd name="connsiteX167" fmla="*/ 1038174 w 1565723"/>
              <a:gd name="connsiteY167" fmla="*/ 472339 h 1665299"/>
              <a:gd name="connsiteX168" fmla="*/ 1026401 w 1565723"/>
              <a:gd name="connsiteY168" fmla="*/ 477698 h 1665299"/>
              <a:gd name="connsiteX169" fmla="*/ 1002121 w 1565723"/>
              <a:gd name="connsiteY169" fmla="*/ 486119 h 1665299"/>
              <a:gd name="connsiteX170" fmla="*/ 988877 w 1565723"/>
              <a:gd name="connsiteY170" fmla="*/ 489946 h 1665299"/>
              <a:gd name="connsiteX171" fmla="*/ 974897 w 1565723"/>
              <a:gd name="connsiteY171" fmla="*/ 493008 h 1665299"/>
              <a:gd name="connsiteX172" fmla="*/ 958710 w 1565723"/>
              <a:gd name="connsiteY172" fmla="*/ 494539 h 1665299"/>
              <a:gd name="connsiteX173" fmla="*/ 944731 w 1565723"/>
              <a:gd name="connsiteY173" fmla="*/ 495305 h 1665299"/>
              <a:gd name="connsiteX174" fmla="*/ 927808 w 1565723"/>
              <a:gd name="connsiteY174" fmla="*/ 494539 h 1665299"/>
              <a:gd name="connsiteX175" fmla="*/ 912357 w 1565723"/>
              <a:gd name="connsiteY175" fmla="*/ 494539 h 1665299"/>
              <a:gd name="connsiteX176" fmla="*/ 878511 w 1565723"/>
              <a:gd name="connsiteY176" fmla="*/ 488415 h 1665299"/>
              <a:gd name="connsiteX177" fmla="*/ 843194 w 1565723"/>
              <a:gd name="connsiteY177" fmla="*/ 480760 h 1665299"/>
              <a:gd name="connsiteX178" fmla="*/ 809349 w 1565723"/>
              <a:gd name="connsiteY178" fmla="*/ 470042 h 1665299"/>
              <a:gd name="connsiteX179" fmla="*/ 774032 w 1565723"/>
              <a:gd name="connsiteY179" fmla="*/ 457794 h 1665299"/>
              <a:gd name="connsiteX180" fmla="*/ 739450 w 1565723"/>
              <a:gd name="connsiteY180" fmla="*/ 441717 h 1665299"/>
              <a:gd name="connsiteX181" fmla="*/ 705605 w 1565723"/>
              <a:gd name="connsiteY181" fmla="*/ 424110 h 1665299"/>
              <a:gd name="connsiteX182" fmla="*/ 672495 w 1565723"/>
              <a:gd name="connsiteY182" fmla="*/ 403440 h 1665299"/>
              <a:gd name="connsiteX183" fmla="*/ 643064 w 1565723"/>
              <a:gd name="connsiteY183" fmla="*/ 383536 h 1665299"/>
              <a:gd name="connsiteX184" fmla="*/ 615841 w 1565723"/>
              <a:gd name="connsiteY184" fmla="*/ 360570 h 1665299"/>
              <a:gd name="connsiteX185" fmla="*/ 589353 w 1565723"/>
              <a:gd name="connsiteY185" fmla="*/ 336072 h 1665299"/>
              <a:gd name="connsiteX186" fmla="*/ 577581 w 1565723"/>
              <a:gd name="connsiteY186" fmla="*/ 323824 h 1665299"/>
              <a:gd name="connsiteX187" fmla="*/ 567280 w 1565723"/>
              <a:gd name="connsiteY187" fmla="*/ 311575 h 1665299"/>
              <a:gd name="connsiteX188" fmla="*/ 558450 w 1565723"/>
              <a:gd name="connsiteY188" fmla="*/ 299326 h 1665299"/>
              <a:gd name="connsiteX189" fmla="*/ 548885 w 1565723"/>
              <a:gd name="connsiteY189" fmla="*/ 285547 h 1665299"/>
              <a:gd name="connsiteX190" fmla="*/ 542999 w 1565723"/>
              <a:gd name="connsiteY190" fmla="*/ 273298 h 1665299"/>
              <a:gd name="connsiteX191" fmla="*/ 761524 w 1565723"/>
              <a:gd name="connsiteY191" fmla="*/ 0 h 1665299"/>
              <a:gd name="connsiteX192" fmla="*/ 787276 w 1565723"/>
              <a:gd name="connsiteY192" fmla="*/ 0 h 1665299"/>
              <a:gd name="connsiteX193" fmla="*/ 813028 w 1565723"/>
              <a:gd name="connsiteY193" fmla="*/ 0 h 1665299"/>
              <a:gd name="connsiteX194" fmla="*/ 839515 w 1565723"/>
              <a:gd name="connsiteY194" fmla="*/ 3062 h 1665299"/>
              <a:gd name="connsiteX195" fmla="*/ 865267 w 1565723"/>
              <a:gd name="connsiteY195" fmla="*/ 8421 h 1665299"/>
              <a:gd name="connsiteX196" fmla="*/ 891019 w 1565723"/>
              <a:gd name="connsiteY196" fmla="*/ 13780 h 1665299"/>
              <a:gd name="connsiteX197" fmla="*/ 917507 w 1565723"/>
              <a:gd name="connsiteY197" fmla="*/ 22201 h 1665299"/>
              <a:gd name="connsiteX198" fmla="*/ 941788 w 1565723"/>
              <a:gd name="connsiteY198" fmla="*/ 32918 h 1665299"/>
              <a:gd name="connsiteX199" fmla="*/ 965332 w 1565723"/>
              <a:gd name="connsiteY199" fmla="*/ 43636 h 1665299"/>
              <a:gd name="connsiteX200" fmla="*/ 988877 w 1565723"/>
              <a:gd name="connsiteY200" fmla="*/ 57415 h 1665299"/>
              <a:gd name="connsiteX201" fmla="*/ 1010950 w 1565723"/>
              <a:gd name="connsiteY201" fmla="*/ 71961 h 1665299"/>
              <a:gd name="connsiteX202" fmla="*/ 1031552 w 1565723"/>
              <a:gd name="connsiteY202" fmla="*/ 89568 h 1665299"/>
              <a:gd name="connsiteX203" fmla="*/ 1052889 w 1565723"/>
              <a:gd name="connsiteY203" fmla="*/ 108707 h 1665299"/>
              <a:gd name="connsiteX204" fmla="*/ 1070548 w 1565723"/>
              <a:gd name="connsiteY204" fmla="*/ 128611 h 1665299"/>
              <a:gd name="connsiteX205" fmla="*/ 1087471 w 1565723"/>
              <a:gd name="connsiteY205" fmla="*/ 150811 h 1665299"/>
              <a:gd name="connsiteX206" fmla="*/ 1104393 w 1565723"/>
              <a:gd name="connsiteY206" fmla="*/ 174543 h 1665299"/>
              <a:gd name="connsiteX207" fmla="*/ 1117637 w 1565723"/>
              <a:gd name="connsiteY207" fmla="*/ 200572 h 1665299"/>
              <a:gd name="connsiteX208" fmla="*/ 1130881 w 1565723"/>
              <a:gd name="connsiteY208" fmla="*/ 228897 h 1665299"/>
              <a:gd name="connsiteX209" fmla="*/ 1141182 w 1565723"/>
              <a:gd name="connsiteY209" fmla="*/ 258753 h 1665299"/>
              <a:gd name="connsiteX210" fmla="*/ 1148540 w 1565723"/>
              <a:gd name="connsiteY210" fmla="*/ 290140 h 1665299"/>
              <a:gd name="connsiteX211" fmla="*/ 1155162 w 1565723"/>
              <a:gd name="connsiteY211" fmla="*/ 322293 h 1665299"/>
              <a:gd name="connsiteX212" fmla="*/ 1158105 w 1565723"/>
              <a:gd name="connsiteY212" fmla="*/ 357508 h 1665299"/>
              <a:gd name="connsiteX213" fmla="*/ 1159576 w 1565723"/>
              <a:gd name="connsiteY213" fmla="*/ 394254 h 1665299"/>
              <a:gd name="connsiteX214" fmla="*/ 1158105 w 1565723"/>
              <a:gd name="connsiteY214" fmla="*/ 433296 h 1665299"/>
              <a:gd name="connsiteX215" fmla="*/ 1153690 w 1565723"/>
              <a:gd name="connsiteY215" fmla="*/ 465449 h 1665299"/>
              <a:gd name="connsiteX216" fmla="*/ 1150011 w 1565723"/>
              <a:gd name="connsiteY216" fmla="*/ 491477 h 1665299"/>
              <a:gd name="connsiteX217" fmla="*/ 1148231 w 1565723"/>
              <a:gd name="connsiteY217" fmla="*/ 498682 h 1665299"/>
              <a:gd name="connsiteX218" fmla="*/ 1149276 w 1565723"/>
              <a:gd name="connsiteY218" fmla="*/ 499316 h 1665299"/>
              <a:gd name="connsiteX219" fmla="*/ 1158841 w 1565723"/>
              <a:gd name="connsiteY219" fmla="*/ 509270 h 1665299"/>
              <a:gd name="connsiteX220" fmla="*/ 1167671 w 1565723"/>
              <a:gd name="connsiteY220" fmla="*/ 519989 h 1665299"/>
              <a:gd name="connsiteX221" fmla="*/ 1171350 w 1565723"/>
              <a:gd name="connsiteY221" fmla="*/ 528412 h 1665299"/>
              <a:gd name="connsiteX222" fmla="*/ 1174293 w 1565723"/>
              <a:gd name="connsiteY222" fmla="*/ 536068 h 1665299"/>
              <a:gd name="connsiteX223" fmla="*/ 1175764 w 1565723"/>
              <a:gd name="connsiteY223" fmla="*/ 544491 h 1665299"/>
              <a:gd name="connsiteX224" fmla="*/ 1175764 w 1565723"/>
              <a:gd name="connsiteY224" fmla="*/ 552147 h 1665299"/>
              <a:gd name="connsiteX225" fmla="*/ 1174293 w 1565723"/>
              <a:gd name="connsiteY225" fmla="*/ 568992 h 1665299"/>
              <a:gd name="connsiteX226" fmla="*/ 1172821 w 1565723"/>
              <a:gd name="connsiteY226" fmla="*/ 585071 h 1665299"/>
              <a:gd name="connsiteX227" fmla="*/ 1169142 w 1565723"/>
              <a:gd name="connsiteY227" fmla="*/ 602681 h 1665299"/>
              <a:gd name="connsiteX228" fmla="*/ 1164728 w 1565723"/>
              <a:gd name="connsiteY228" fmla="*/ 620291 h 1665299"/>
              <a:gd name="connsiteX229" fmla="*/ 1152955 w 1565723"/>
              <a:gd name="connsiteY229" fmla="*/ 656277 h 1665299"/>
              <a:gd name="connsiteX230" fmla="*/ 1147069 w 1565723"/>
              <a:gd name="connsiteY230" fmla="*/ 673122 h 1665299"/>
              <a:gd name="connsiteX231" fmla="*/ 1140447 w 1565723"/>
              <a:gd name="connsiteY231" fmla="*/ 689201 h 1665299"/>
              <a:gd name="connsiteX232" fmla="*/ 1130882 w 1565723"/>
              <a:gd name="connsiteY232" fmla="*/ 706811 h 1665299"/>
              <a:gd name="connsiteX233" fmla="*/ 1125732 w 1565723"/>
              <a:gd name="connsiteY233" fmla="*/ 714468 h 1665299"/>
              <a:gd name="connsiteX234" fmla="*/ 1119846 w 1565723"/>
              <a:gd name="connsiteY234" fmla="*/ 722890 h 1665299"/>
              <a:gd name="connsiteX235" fmla="*/ 1113224 w 1565723"/>
              <a:gd name="connsiteY235" fmla="*/ 729781 h 1665299"/>
              <a:gd name="connsiteX236" fmla="*/ 1105130 w 1565723"/>
              <a:gd name="connsiteY236" fmla="*/ 733609 h 1665299"/>
              <a:gd name="connsiteX237" fmla="*/ 1097037 w 1565723"/>
              <a:gd name="connsiteY237" fmla="*/ 736672 h 1665299"/>
              <a:gd name="connsiteX238" fmla="*/ 1089679 w 1565723"/>
              <a:gd name="connsiteY238" fmla="*/ 737438 h 1665299"/>
              <a:gd name="connsiteX239" fmla="*/ 1076435 w 1565723"/>
              <a:gd name="connsiteY239" fmla="*/ 778784 h 1665299"/>
              <a:gd name="connsiteX240" fmla="*/ 1059512 w 1565723"/>
              <a:gd name="connsiteY240" fmla="*/ 817832 h 1665299"/>
              <a:gd name="connsiteX241" fmla="*/ 1050683 w 1565723"/>
              <a:gd name="connsiteY241" fmla="*/ 836974 h 1665299"/>
              <a:gd name="connsiteX242" fmla="*/ 1041118 w 1565723"/>
              <a:gd name="connsiteY242" fmla="*/ 853819 h 1665299"/>
              <a:gd name="connsiteX243" fmla="*/ 1030817 w 1565723"/>
              <a:gd name="connsiteY243" fmla="*/ 872960 h 1665299"/>
              <a:gd name="connsiteX244" fmla="*/ 1020516 w 1565723"/>
              <a:gd name="connsiteY244" fmla="*/ 889039 h 1665299"/>
              <a:gd name="connsiteX245" fmla="*/ 1007272 w 1565723"/>
              <a:gd name="connsiteY245" fmla="*/ 906649 h 1665299"/>
              <a:gd name="connsiteX246" fmla="*/ 994764 w 1565723"/>
              <a:gd name="connsiteY246" fmla="*/ 923494 h 1665299"/>
              <a:gd name="connsiteX247" fmla="*/ 981520 w 1565723"/>
              <a:gd name="connsiteY247" fmla="*/ 939573 h 1665299"/>
              <a:gd name="connsiteX248" fmla="*/ 977288 w 1565723"/>
              <a:gd name="connsiteY248" fmla="*/ 943977 h 1665299"/>
              <a:gd name="connsiteX249" fmla="*/ 977288 w 1565723"/>
              <a:gd name="connsiteY249" fmla="*/ 960303 h 1665299"/>
              <a:gd name="connsiteX250" fmla="*/ 978761 w 1565723"/>
              <a:gd name="connsiteY250" fmla="*/ 977107 h 1665299"/>
              <a:gd name="connsiteX251" fmla="*/ 980234 w 1565723"/>
              <a:gd name="connsiteY251" fmla="*/ 993147 h 1665299"/>
              <a:gd name="connsiteX252" fmla="*/ 982444 w 1565723"/>
              <a:gd name="connsiteY252" fmla="*/ 1007659 h 1665299"/>
              <a:gd name="connsiteX253" fmla="*/ 986126 w 1565723"/>
              <a:gd name="connsiteY253" fmla="*/ 1022935 h 1665299"/>
              <a:gd name="connsiteX254" fmla="*/ 992018 w 1565723"/>
              <a:gd name="connsiteY254" fmla="*/ 1035920 h 1665299"/>
              <a:gd name="connsiteX255" fmla="*/ 997173 w 1565723"/>
              <a:gd name="connsiteY255" fmla="*/ 1049668 h 1665299"/>
              <a:gd name="connsiteX256" fmla="*/ 1004537 w 1565723"/>
              <a:gd name="connsiteY256" fmla="*/ 1061889 h 1665299"/>
              <a:gd name="connsiteX257" fmla="*/ 1012639 w 1565723"/>
              <a:gd name="connsiteY257" fmla="*/ 1072583 h 1665299"/>
              <a:gd name="connsiteX258" fmla="*/ 1021476 w 1565723"/>
              <a:gd name="connsiteY258" fmla="*/ 1083276 h 1665299"/>
              <a:gd name="connsiteX259" fmla="*/ 1033260 w 1565723"/>
              <a:gd name="connsiteY259" fmla="*/ 1093969 h 1665299"/>
              <a:gd name="connsiteX260" fmla="*/ 1045043 w 1565723"/>
              <a:gd name="connsiteY260" fmla="*/ 1103899 h 1665299"/>
              <a:gd name="connsiteX261" fmla="*/ 1058299 w 1565723"/>
              <a:gd name="connsiteY261" fmla="*/ 1111537 h 1665299"/>
              <a:gd name="connsiteX262" fmla="*/ 1073765 w 1565723"/>
              <a:gd name="connsiteY262" fmla="*/ 1119939 h 1665299"/>
              <a:gd name="connsiteX263" fmla="*/ 1089231 w 1565723"/>
              <a:gd name="connsiteY263" fmla="*/ 1126813 h 1665299"/>
              <a:gd name="connsiteX264" fmla="*/ 1129736 w 1565723"/>
              <a:gd name="connsiteY264" fmla="*/ 1139798 h 1665299"/>
              <a:gd name="connsiteX265" fmla="*/ 1168769 w 1565723"/>
              <a:gd name="connsiteY265" fmla="*/ 1153547 h 1665299"/>
              <a:gd name="connsiteX266" fmla="*/ 1245361 w 1565723"/>
              <a:gd name="connsiteY266" fmla="*/ 1180280 h 1665299"/>
              <a:gd name="connsiteX267" fmla="*/ 1282921 w 1565723"/>
              <a:gd name="connsiteY267" fmla="*/ 1194029 h 1665299"/>
              <a:gd name="connsiteX268" fmla="*/ 1318271 w 1565723"/>
              <a:gd name="connsiteY268" fmla="*/ 1210069 h 1665299"/>
              <a:gd name="connsiteX269" fmla="*/ 1353621 w 1565723"/>
              <a:gd name="connsiteY269" fmla="*/ 1226872 h 1665299"/>
              <a:gd name="connsiteX270" fmla="*/ 1386026 w 1565723"/>
              <a:gd name="connsiteY270" fmla="*/ 1245204 h 1665299"/>
              <a:gd name="connsiteX271" fmla="*/ 1401492 w 1565723"/>
              <a:gd name="connsiteY271" fmla="*/ 1255897 h 1665299"/>
              <a:gd name="connsiteX272" fmla="*/ 1416221 w 1565723"/>
              <a:gd name="connsiteY272" fmla="*/ 1267354 h 1665299"/>
              <a:gd name="connsiteX273" fmla="*/ 1431687 w 1565723"/>
              <a:gd name="connsiteY273" fmla="*/ 1278811 h 1665299"/>
              <a:gd name="connsiteX274" fmla="*/ 1445680 w 1565723"/>
              <a:gd name="connsiteY274" fmla="*/ 1292560 h 1665299"/>
              <a:gd name="connsiteX275" fmla="*/ 1458936 w 1565723"/>
              <a:gd name="connsiteY275" fmla="*/ 1306309 h 1665299"/>
              <a:gd name="connsiteX276" fmla="*/ 1472192 w 1565723"/>
              <a:gd name="connsiteY276" fmla="*/ 1320821 h 1665299"/>
              <a:gd name="connsiteX277" fmla="*/ 1484712 w 1565723"/>
              <a:gd name="connsiteY277" fmla="*/ 1336861 h 1665299"/>
              <a:gd name="connsiteX278" fmla="*/ 1496496 w 1565723"/>
              <a:gd name="connsiteY278" fmla="*/ 1354429 h 1665299"/>
              <a:gd name="connsiteX279" fmla="*/ 1507543 w 1565723"/>
              <a:gd name="connsiteY279" fmla="*/ 1371996 h 1665299"/>
              <a:gd name="connsiteX280" fmla="*/ 1517853 w 1565723"/>
              <a:gd name="connsiteY280" fmla="*/ 1392619 h 1665299"/>
              <a:gd name="connsiteX281" fmla="*/ 1528164 w 1565723"/>
              <a:gd name="connsiteY281" fmla="*/ 1412478 h 1665299"/>
              <a:gd name="connsiteX282" fmla="*/ 1537001 w 1565723"/>
              <a:gd name="connsiteY282" fmla="*/ 1436156 h 1665299"/>
              <a:gd name="connsiteX283" fmla="*/ 1545102 w 1565723"/>
              <a:gd name="connsiteY283" fmla="*/ 1459071 h 1665299"/>
              <a:gd name="connsiteX284" fmla="*/ 1552467 w 1565723"/>
              <a:gd name="connsiteY284" fmla="*/ 1484276 h 1665299"/>
              <a:gd name="connsiteX285" fmla="*/ 1559095 w 1565723"/>
              <a:gd name="connsiteY285" fmla="*/ 1511773 h 1665299"/>
              <a:gd name="connsiteX286" fmla="*/ 1565723 w 1565723"/>
              <a:gd name="connsiteY286" fmla="*/ 1540034 h 1665299"/>
              <a:gd name="connsiteX287" fmla="*/ 1542156 w 1565723"/>
              <a:gd name="connsiteY287" fmla="*/ 1546145 h 1665299"/>
              <a:gd name="connsiteX288" fmla="*/ 1492813 w 1565723"/>
              <a:gd name="connsiteY288" fmla="*/ 1561421 h 1665299"/>
              <a:gd name="connsiteX289" fmla="*/ 1421376 w 1565723"/>
              <a:gd name="connsiteY289" fmla="*/ 1581280 h 1665299"/>
              <a:gd name="connsiteX290" fmla="*/ 1375715 w 1565723"/>
              <a:gd name="connsiteY290" fmla="*/ 1592737 h 1665299"/>
              <a:gd name="connsiteX291" fmla="*/ 1327845 w 1565723"/>
              <a:gd name="connsiteY291" fmla="*/ 1603431 h 1665299"/>
              <a:gd name="connsiteX292" fmla="*/ 1272610 w 1565723"/>
              <a:gd name="connsiteY292" fmla="*/ 1615652 h 1665299"/>
              <a:gd name="connsiteX293" fmla="*/ 1214430 w 1565723"/>
              <a:gd name="connsiteY293" fmla="*/ 1626345 h 1665299"/>
              <a:gd name="connsiteX294" fmla="*/ 1153303 w 1565723"/>
              <a:gd name="connsiteY294" fmla="*/ 1635511 h 1665299"/>
              <a:gd name="connsiteX295" fmla="*/ 1087758 w 1565723"/>
              <a:gd name="connsiteY295" fmla="*/ 1644676 h 1665299"/>
              <a:gd name="connsiteX296" fmla="*/ 1019267 w 1565723"/>
              <a:gd name="connsiteY296" fmla="*/ 1653078 h 1665299"/>
              <a:gd name="connsiteX297" fmla="*/ 947093 w 1565723"/>
              <a:gd name="connsiteY297" fmla="*/ 1658425 h 1665299"/>
              <a:gd name="connsiteX298" fmla="*/ 873447 w 1565723"/>
              <a:gd name="connsiteY298" fmla="*/ 1662244 h 1665299"/>
              <a:gd name="connsiteX299" fmla="*/ 797591 w 1565723"/>
              <a:gd name="connsiteY299" fmla="*/ 1665299 h 1665299"/>
              <a:gd name="connsiteX300" fmla="*/ 726154 w 1565723"/>
              <a:gd name="connsiteY300" fmla="*/ 1663772 h 1665299"/>
              <a:gd name="connsiteX301" fmla="*/ 655453 w 1565723"/>
              <a:gd name="connsiteY301" fmla="*/ 1659952 h 1665299"/>
              <a:gd name="connsiteX302" fmla="*/ 586962 w 1565723"/>
              <a:gd name="connsiteY302" fmla="*/ 1654606 h 1665299"/>
              <a:gd name="connsiteX303" fmla="*/ 517735 w 1565723"/>
              <a:gd name="connsiteY303" fmla="*/ 1647732 h 1665299"/>
              <a:gd name="connsiteX304" fmla="*/ 451453 w 1565723"/>
              <a:gd name="connsiteY304" fmla="*/ 1638566 h 1665299"/>
              <a:gd name="connsiteX305" fmla="*/ 387380 w 1565723"/>
              <a:gd name="connsiteY305" fmla="*/ 1628636 h 1665299"/>
              <a:gd name="connsiteX306" fmla="*/ 326254 w 1565723"/>
              <a:gd name="connsiteY306" fmla="*/ 1617943 h 1665299"/>
              <a:gd name="connsiteX307" fmla="*/ 268810 w 1565723"/>
              <a:gd name="connsiteY307" fmla="*/ 1607250 h 1665299"/>
              <a:gd name="connsiteX308" fmla="*/ 215784 w 1565723"/>
              <a:gd name="connsiteY308" fmla="*/ 1595029 h 1665299"/>
              <a:gd name="connsiteX309" fmla="*/ 166441 w 1565723"/>
              <a:gd name="connsiteY309" fmla="*/ 1584335 h 1665299"/>
              <a:gd name="connsiteX310" fmla="*/ 83957 w 1565723"/>
              <a:gd name="connsiteY310" fmla="*/ 1563712 h 1665299"/>
              <a:gd name="connsiteX311" fmla="*/ 27249 w 1565723"/>
              <a:gd name="connsiteY311" fmla="*/ 1547672 h 1665299"/>
              <a:gd name="connsiteX312" fmla="*/ 0 w 1565723"/>
              <a:gd name="connsiteY312" fmla="*/ 1540034 h 1665299"/>
              <a:gd name="connsiteX313" fmla="*/ 5892 w 1565723"/>
              <a:gd name="connsiteY313" fmla="*/ 1511773 h 1665299"/>
              <a:gd name="connsiteX314" fmla="*/ 13993 w 1565723"/>
              <a:gd name="connsiteY314" fmla="*/ 1485804 h 1665299"/>
              <a:gd name="connsiteX315" fmla="*/ 22094 w 1565723"/>
              <a:gd name="connsiteY315" fmla="*/ 1461362 h 1665299"/>
              <a:gd name="connsiteX316" fmla="*/ 29459 w 1565723"/>
              <a:gd name="connsiteY316" fmla="*/ 1436920 h 1665299"/>
              <a:gd name="connsiteX317" fmla="*/ 39769 w 1565723"/>
              <a:gd name="connsiteY317" fmla="*/ 1415533 h 1665299"/>
              <a:gd name="connsiteX318" fmla="*/ 49343 w 1565723"/>
              <a:gd name="connsiteY318" fmla="*/ 1394910 h 1665299"/>
              <a:gd name="connsiteX319" fmla="*/ 59654 w 1565723"/>
              <a:gd name="connsiteY319" fmla="*/ 1376579 h 1665299"/>
              <a:gd name="connsiteX320" fmla="*/ 71437 w 1565723"/>
              <a:gd name="connsiteY320" fmla="*/ 1357484 h 1665299"/>
              <a:gd name="connsiteX321" fmla="*/ 83221 w 1565723"/>
              <a:gd name="connsiteY321" fmla="*/ 1341444 h 1665299"/>
              <a:gd name="connsiteX322" fmla="*/ 95741 w 1565723"/>
              <a:gd name="connsiteY322" fmla="*/ 1325404 h 1665299"/>
              <a:gd name="connsiteX323" fmla="*/ 108997 w 1565723"/>
              <a:gd name="connsiteY323" fmla="*/ 1310128 h 1665299"/>
              <a:gd name="connsiteX324" fmla="*/ 122253 w 1565723"/>
              <a:gd name="connsiteY324" fmla="*/ 1296379 h 1665299"/>
              <a:gd name="connsiteX325" fmla="*/ 136246 w 1565723"/>
              <a:gd name="connsiteY325" fmla="*/ 1283394 h 1665299"/>
              <a:gd name="connsiteX326" fmla="*/ 150975 w 1565723"/>
              <a:gd name="connsiteY326" fmla="*/ 1271173 h 1665299"/>
              <a:gd name="connsiteX327" fmla="*/ 164968 w 1565723"/>
              <a:gd name="connsiteY327" fmla="*/ 1258952 h 1665299"/>
              <a:gd name="connsiteX328" fmla="*/ 180434 w 1565723"/>
              <a:gd name="connsiteY328" fmla="*/ 1249787 h 1665299"/>
              <a:gd name="connsiteX329" fmla="*/ 212838 w 1565723"/>
              <a:gd name="connsiteY329" fmla="*/ 1229164 h 1665299"/>
              <a:gd name="connsiteX330" fmla="*/ 246716 w 1565723"/>
              <a:gd name="connsiteY330" fmla="*/ 1211596 h 1665299"/>
              <a:gd name="connsiteX331" fmla="*/ 282066 w 1565723"/>
              <a:gd name="connsiteY331" fmla="*/ 1197084 h 1665299"/>
              <a:gd name="connsiteX332" fmla="*/ 318889 w 1565723"/>
              <a:gd name="connsiteY332" fmla="*/ 1181808 h 1665299"/>
              <a:gd name="connsiteX333" fmla="*/ 394009 w 1565723"/>
              <a:gd name="connsiteY333" fmla="*/ 1155074 h 1665299"/>
              <a:gd name="connsiteX334" fmla="*/ 473547 w 1565723"/>
              <a:gd name="connsiteY334" fmla="*/ 1126813 h 1665299"/>
              <a:gd name="connsiteX335" fmla="*/ 492695 w 1565723"/>
              <a:gd name="connsiteY335" fmla="*/ 1118411 h 1665299"/>
              <a:gd name="connsiteX336" fmla="*/ 508897 w 1565723"/>
              <a:gd name="connsiteY336" fmla="*/ 1111537 h 1665299"/>
              <a:gd name="connsiteX337" fmla="*/ 524363 w 1565723"/>
              <a:gd name="connsiteY337" fmla="*/ 1103899 h 1665299"/>
              <a:gd name="connsiteX338" fmla="*/ 537619 w 1565723"/>
              <a:gd name="connsiteY338" fmla="*/ 1095497 h 1665299"/>
              <a:gd name="connsiteX339" fmla="*/ 547930 w 1565723"/>
              <a:gd name="connsiteY339" fmla="*/ 1086331 h 1665299"/>
              <a:gd name="connsiteX340" fmla="*/ 558240 w 1565723"/>
              <a:gd name="connsiteY340" fmla="*/ 1076402 h 1665299"/>
              <a:gd name="connsiteX341" fmla="*/ 565605 w 1565723"/>
              <a:gd name="connsiteY341" fmla="*/ 1067236 h 1665299"/>
              <a:gd name="connsiteX342" fmla="*/ 572233 w 1565723"/>
              <a:gd name="connsiteY342" fmla="*/ 1056543 h 1665299"/>
              <a:gd name="connsiteX343" fmla="*/ 578861 w 1565723"/>
              <a:gd name="connsiteY343" fmla="*/ 1044322 h 1665299"/>
              <a:gd name="connsiteX344" fmla="*/ 582543 w 1565723"/>
              <a:gd name="connsiteY344" fmla="*/ 1032101 h 1665299"/>
              <a:gd name="connsiteX345" fmla="*/ 585489 w 1565723"/>
              <a:gd name="connsiteY345" fmla="*/ 1018352 h 1665299"/>
              <a:gd name="connsiteX346" fmla="*/ 586962 w 1565723"/>
              <a:gd name="connsiteY346" fmla="*/ 1003840 h 1665299"/>
              <a:gd name="connsiteX347" fmla="*/ 588435 w 1565723"/>
              <a:gd name="connsiteY347" fmla="*/ 987800 h 1665299"/>
              <a:gd name="connsiteX348" fmla="*/ 588435 w 1565723"/>
              <a:gd name="connsiteY348" fmla="*/ 970232 h 1665299"/>
              <a:gd name="connsiteX349" fmla="*/ 585548 w 1565723"/>
              <a:gd name="connsiteY349" fmla="*/ 944281 h 1665299"/>
              <a:gd name="connsiteX350" fmla="*/ 569488 w 1565723"/>
              <a:gd name="connsiteY350" fmla="*/ 928854 h 1665299"/>
              <a:gd name="connsiteX351" fmla="*/ 551094 w 1565723"/>
              <a:gd name="connsiteY351" fmla="*/ 909712 h 1665299"/>
              <a:gd name="connsiteX352" fmla="*/ 535642 w 1565723"/>
              <a:gd name="connsiteY352" fmla="*/ 888273 h 1665299"/>
              <a:gd name="connsiteX353" fmla="*/ 520191 w 1565723"/>
              <a:gd name="connsiteY353" fmla="*/ 865304 h 1665299"/>
              <a:gd name="connsiteX354" fmla="*/ 505476 w 1565723"/>
              <a:gd name="connsiteY354" fmla="*/ 842334 h 1665299"/>
              <a:gd name="connsiteX355" fmla="*/ 493703 w 1565723"/>
              <a:gd name="connsiteY355" fmla="*/ 817832 h 1665299"/>
              <a:gd name="connsiteX356" fmla="*/ 481931 w 1565723"/>
              <a:gd name="connsiteY356" fmla="*/ 791800 h 1665299"/>
              <a:gd name="connsiteX357" fmla="*/ 473102 w 1565723"/>
              <a:gd name="connsiteY357" fmla="*/ 765002 h 1665299"/>
              <a:gd name="connsiteX358" fmla="*/ 464272 w 1565723"/>
              <a:gd name="connsiteY358" fmla="*/ 737438 h 1665299"/>
              <a:gd name="connsiteX359" fmla="*/ 459858 w 1565723"/>
              <a:gd name="connsiteY359" fmla="*/ 737438 h 1665299"/>
              <a:gd name="connsiteX360" fmla="*/ 451029 w 1565723"/>
              <a:gd name="connsiteY360" fmla="*/ 736672 h 1665299"/>
              <a:gd name="connsiteX361" fmla="*/ 442199 w 1565723"/>
              <a:gd name="connsiteY361" fmla="*/ 733609 h 1665299"/>
              <a:gd name="connsiteX362" fmla="*/ 435577 w 1565723"/>
              <a:gd name="connsiteY362" fmla="*/ 731312 h 1665299"/>
              <a:gd name="connsiteX363" fmla="*/ 430427 w 1565723"/>
              <a:gd name="connsiteY363" fmla="*/ 725953 h 1665299"/>
              <a:gd name="connsiteX364" fmla="*/ 425276 w 1565723"/>
              <a:gd name="connsiteY364" fmla="*/ 720593 h 1665299"/>
              <a:gd name="connsiteX365" fmla="*/ 419390 w 1565723"/>
              <a:gd name="connsiteY365" fmla="*/ 714468 h 1665299"/>
              <a:gd name="connsiteX366" fmla="*/ 410561 w 1565723"/>
              <a:gd name="connsiteY366" fmla="*/ 699920 h 1665299"/>
              <a:gd name="connsiteX367" fmla="*/ 401732 w 1565723"/>
              <a:gd name="connsiteY367" fmla="*/ 682310 h 1665299"/>
              <a:gd name="connsiteX368" fmla="*/ 393638 w 1565723"/>
              <a:gd name="connsiteY368" fmla="*/ 663168 h 1665299"/>
              <a:gd name="connsiteX369" fmla="*/ 386281 w 1565723"/>
              <a:gd name="connsiteY369" fmla="*/ 643261 h 1665299"/>
              <a:gd name="connsiteX370" fmla="*/ 379659 w 1565723"/>
              <a:gd name="connsiteY370" fmla="*/ 622588 h 1665299"/>
              <a:gd name="connsiteX371" fmla="*/ 374508 w 1565723"/>
              <a:gd name="connsiteY371" fmla="*/ 602681 h 1665299"/>
              <a:gd name="connsiteX372" fmla="*/ 370094 w 1565723"/>
              <a:gd name="connsiteY372" fmla="*/ 575117 h 1665299"/>
              <a:gd name="connsiteX373" fmla="*/ 367886 w 1565723"/>
              <a:gd name="connsiteY373" fmla="*/ 562867 h 1665299"/>
              <a:gd name="connsiteX374" fmla="*/ 367886 w 1565723"/>
              <a:gd name="connsiteY374" fmla="*/ 552147 h 1665299"/>
              <a:gd name="connsiteX375" fmla="*/ 369358 w 1565723"/>
              <a:gd name="connsiteY375" fmla="*/ 536068 h 1665299"/>
              <a:gd name="connsiteX376" fmla="*/ 371565 w 1565723"/>
              <a:gd name="connsiteY376" fmla="*/ 529177 h 1665299"/>
              <a:gd name="connsiteX377" fmla="*/ 374508 w 1565723"/>
              <a:gd name="connsiteY377" fmla="*/ 521521 h 1665299"/>
              <a:gd name="connsiteX378" fmla="*/ 383337 w 1565723"/>
              <a:gd name="connsiteY378" fmla="*/ 509270 h 1665299"/>
              <a:gd name="connsiteX379" fmla="*/ 393638 w 1565723"/>
              <a:gd name="connsiteY379" fmla="*/ 499316 h 1665299"/>
              <a:gd name="connsiteX380" fmla="*/ 401732 w 1565723"/>
              <a:gd name="connsiteY380" fmla="*/ 495488 h 1665299"/>
              <a:gd name="connsiteX381" fmla="*/ 409351 w 1565723"/>
              <a:gd name="connsiteY381" fmla="*/ 493789 h 1665299"/>
              <a:gd name="connsiteX382" fmla="*/ 409089 w 1565723"/>
              <a:gd name="connsiteY382" fmla="*/ 493008 h 1665299"/>
              <a:gd name="connsiteX383" fmla="*/ 395845 w 1565723"/>
              <a:gd name="connsiteY383" fmla="*/ 436358 h 1665299"/>
              <a:gd name="connsiteX384" fmla="*/ 389223 w 1565723"/>
              <a:gd name="connsiteY384" fmla="*/ 406502 h 1665299"/>
              <a:gd name="connsiteX385" fmla="*/ 382601 w 1565723"/>
              <a:gd name="connsiteY385" fmla="*/ 373584 h 1665299"/>
              <a:gd name="connsiteX386" fmla="*/ 378922 w 1565723"/>
              <a:gd name="connsiteY386" fmla="*/ 348321 h 1665299"/>
              <a:gd name="connsiteX387" fmla="*/ 375979 w 1565723"/>
              <a:gd name="connsiteY387" fmla="*/ 325355 h 1665299"/>
              <a:gd name="connsiteX388" fmla="*/ 375243 w 1565723"/>
              <a:gd name="connsiteY388" fmla="*/ 303154 h 1665299"/>
              <a:gd name="connsiteX389" fmla="*/ 375243 w 1565723"/>
              <a:gd name="connsiteY389" fmla="*/ 281719 h 1665299"/>
              <a:gd name="connsiteX390" fmla="*/ 375979 w 1565723"/>
              <a:gd name="connsiteY390" fmla="*/ 262580 h 1665299"/>
              <a:gd name="connsiteX391" fmla="*/ 378922 w 1565723"/>
              <a:gd name="connsiteY391" fmla="*/ 244973 h 1665299"/>
              <a:gd name="connsiteX392" fmla="*/ 381129 w 1565723"/>
              <a:gd name="connsiteY392" fmla="*/ 228897 h 1665299"/>
              <a:gd name="connsiteX393" fmla="*/ 387016 w 1565723"/>
              <a:gd name="connsiteY393" fmla="*/ 212820 h 1665299"/>
              <a:gd name="connsiteX394" fmla="*/ 392166 w 1565723"/>
              <a:gd name="connsiteY394" fmla="*/ 199041 h 1665299"/>
              <a:gd name="connsiteX395" fmla="*/ 397316 w 1565723"/>
              <a:gd name="connsiteY395" fmla="*/ 186026 h 1665299"/>
              <a:gd name="connsiteX396" fmla="*/ 403938 w 1565723"/>
              <a:gd name="connsiteY396" fmla="*/ 174543 h 1665299"/>
              <a:gd name="connsiteX397" fmla="*/ 409825 w 1565723"/>
              <a:gd name="connsiteY397" fmla="*/ 163826 h 1665299"/>
              <a:gd name="connsiteX398" fmla="*/ 417918 w 1565723"/>
              <a:gd name="connsiteY398" fmla="*/ 153108 h 1665299"/>
              <a:gd name="connsiteX399" fmla="*/ 426012 w 1565723"/>
              <a:gd name="connsiteY399" fmla="*/ 145453 h 1665299"/>
              <a:gd name="connsiteX400" fmla="*/ 434841 w 1565723"/>
              <a:gd name="connsiteY400" fmla="*/ 137032 h 1665299"/>
              <a:gd name="connsiteX401" fmla="*/ 442934 w 1565723"/>
              <a:gd name="connsiteY401" fmla="*/ 130142 h 1665299"/>
              <a:gd name="connsiteX402" fmla="*/ 460593 w 1565723"/>
              <a:gd name="connsiteY402" fmla="*/ 117893 h 1665299"/>
              <a:gd name="connsiteX403" fmla="*/ 477516 w 1565723"/>
              <a:gd name="connsiteY403" fmla="*/ 108707 h 1665299"/>
              <a:gd name="connsiteX404" fmla="*/ 494438 w 1565723"/>
              <a:gd name="connsiteY404" fmla="*/ 101817 h 1665299"/>
              <a:gd name="connsiteX405" fmla="*/ 509890 w 1565723"/>
              <a:gd name="connsiteY405" fmla="*/ 96458 h 1665299"/>
              <a:gd name="connsiteX406" fmla="*/ 534906 w 1565723"/>
              <a:gd name="connsiteY406" fmla="*/ 91099 h 1665299"/>
              <a:gd name="connsiteX407" fmla="*/ 542999 w 1565723"/>
              <a:gd name="connsiteY407" fmla="*/ 88037 h 1665299"/>
              <a:gd name="connsiteX408" fmla="*/ 546678 w 1565723"/>
              <a:gd name="connsiteY408" fmla="*/ 87272 h 1665299"/>
              <a:gd name="connsiteX409" fmla="*/ 567280 w 1565723"/>
              <a:gd name="connsiteY409" fmla="*/ 70430 h 1665299"/>
              <a:gd name="connsiteX410" fmla="*/ 588617 w 1565723"/>
              <a:gd name="connsiteY410" fmla="*/ 55884 h 1665299"/>
              <a:gd name="connsiteX411" fmla="*/ 610690 w 1565723"/>
              <a:gd name="connsiteY411" fmla="*/ 42105 h 1665299"/>
              <a:gd name="connsiteX412" fmla="*/ 633499 w 1565723"/>
              <a:gd name="connsiteY412" fmla="*/ 31387 h 1665299"/>
              <a:gd name="connsiteX413" fmla="*/ 658515 w 1565723"/>
              <a:gd name="connsiteY413" fmla="*/ 22201 h 1665299"/>
              <a:gd name="connsiteX414" fmla="*/ 683532 w 1565723"/>
              <a:gd name="connsiteY414" fmla="*/ 13780 h 1665299"/>
              <a:gd name="connsiteX415" fmla="*/ 709284 w 1565723"/>
              <a:gd name="connsiteY415" fmla="*/ 6890 h 1665299"/>
              <a:gd name="connsiteX416" fmla="*/ 734300 w 1565723"/>
              <a:gd name="connsiteY416" fmla="*/ 3062 h 166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</a:cxnLst>
            <a:rect l="l" t="t" r="r" b="b"/>
            <a:pathLst>
              <a:path w="1565723" h="1665299">
                <a:moveTo>
                  <a:pt x="955194" y="964633"/>
                </a:moveTo>
                <a:lnTo>
                  <a:pt x="951354" y="967903"/>
                </a:lnTo>
                <a:lnTo>
                  <a:pt x="935167" y="980153"/>
                </a:lnTo>
                <a:lnTo>
                  <a:pt x="918244" y="990873"/>
                </a:lnTo>
                <a:lnTo>
                  <a:pt x="899850" y="1000061"/>
                </a:lnTo>
                <a:lnTo>
                  <a:pt x="874833" y="1011546"/>
                </a:lnTo>
                <a:lnTo>
                  <a:pt x="862325" y="1016905"/>
                </a:lnTo>
                <a:lnTo>
                  <a:pt x="849081" y="1019202"/>
                </a:lnTo>
                <a:lnTo>
                  <a:pt x="834366" y="1022265"/>
                </a:lnTo>
                <a:lnTo>
                  <a:pt x="820386" y="1024562"/>
                </a:lnTo>
                <a:lnTo>
                  <a:pt x="806407" y="1026093"/>
                </a:lnTo>
                <a:lnTo>
                  <a:pt x="790220" y="1026093"/>
                </a:lnTo>
                <a:lnTo>
                  <a:pt x="773297" y="1026093"/>
                </a:lnTo>
                <a:lnTo>
                  <a:pt x="755638" y="1023031"/>
                </a:lnTo>
                <a:lnTo>
                  <a:pt x="727679" y="1019202"/>
                </a:lnTo>
                <a:lnTo>
                  <a:pt x="701927" y="1012311"/>
                </a:lnTo>
                <a:lnTo>
                  <a:pt x="677646" y="1003123"/>
                </a:lnTo>
                <a:lnTo>
                  <a:pt x="652630" y="992404"/>
                </a:lnTo>
                <a:lnTo>
                  <a:pt x="630557" y="978622"/>
                </a:lnTo>
                <a:lnTo>
                  <a:pt x="610283" y="965260"/>
                </a:lnTo>
                <a:lnTo>
                  <a:pt x="610529" y="968705"/>
                </a:lnTo>
                <a:lnTo>
                  <a:pt x="610529" y="987800"/>
                </a:lnTo>
                <a:lnTo>
                  <a:pt x="609056" y="1003840"/>
                </a:lnTo>
                <a:lnTo>
                  <a:pt x="607583" y="1019880"/>
                </a:lnTo>
                <a:lnTo>
                  <a:pt x="605374" y="1035156"/>
                </a:lnTo>
                <a:lnTo>
                  <a:pt x="600955" y="1048141"/>
                </a:lnTo>
                <a:lnTo>
                  <a:pt x="597273" y="1060362"/>
                </a:lnTo>
                <a:lnTo>
                  <a:pt x="592117" y="1071055"/>
                </a:lnTo>
                <a:lnTo>
                  <a:pt x="585489" y="1081749"/>
                </a:lnTo>
                <a:lnTo>
                  <a:pt x="577388" y="1091678"/>
                </a:lnTo>
                <a:lnTo>
                  <a:pt x="570024" y="1099316"/>
                </a:lnTo>
                <a:lnTo>
                  <a:pt x="560450" y="1107718"/>
                </a:lnTo>
                <a:lnTo>
                  <a:pt x="550139" y="1116120"/>
                </a:lnTo>
                <a:lnTo>
                  <a:pt x="539829" y="1122230"/>
                </a:lnTo>
                <a:lnTo>
                  <a:pt x="515525" y="1134451"/>
                </a:lnTo>
                <a:lnTo>
                  <a:pt x="801273" y="1361303"/>
                </a:lnTo>
                <a:lnTo>
                  <a:pt x="1041361" y="1129105"/>
                </a:lnTo>
                <a:lnTo>
                  <a:pt x="1029577" y="1121467"/>
                </a:lnTo>
                <a:lnTo>
                  <a:pt x="1017794" y="1113065"/>
                </a:lnTo>
                <a:lnTo>
                  <a:pt x="1008220" y="1103899"/>
                </a:lnTo>
                <a:lnTo>
                  <a:pt x="999382" y="1093969"/>
                </a:lnTo>
                <a:lnTo>
                  <a:pt x="992018" y="1084804"/>
                </a:lnTo>
                <a:lnTo>
                  <a:pt x="983916" y="1074110"/>
                </a:lnTo>
                <a:lnTo>
                  <a:pt x="977288" y="1063417"/>
                </a:lnTo>
                <a:lnTo>
                  <a:pt x="972133" y="1052724"/>
                </a:lnTo>
                <a:lnTo>
                  <a:pt x="966978" y="1040503"/>
                </a:lnTo>
                <a:lnTo>
                  <a:pt x="963295" y="1029046"/>
                </a:lnTo>
                <a:lnTo>
                  <a:pt x="958140" y="1005368"/>
                </a:lnTo>
                <a:lnTo>
                  <a:pt x="955194" y="980926"/>
                </a:lnTo>
                <a:close/>
                <a:moveTo>
                  <a:pt x="536377" y="260284"/>
                </a:moveTo>
                <a:lnTo>
                  <a:pt x="528284" y="277891"/>
                </a:lnTo>
                <a:lnTo>
                  <a:pt x="515776" y="304685"/>
                </a:lnTo>
                <a:lnTo>
                  <a:pt x="498853" y="341431"/>
                </a:lnTo>
                <a:lnTo>
                  <a:pt x="490759" y="361335"/>
                </a:lnTo>
                <a:lnTo>
                  <a:pt x="484138" y="384302"/>
                </a:lnTo>
                <a:lnTo>
                  <a:pt x="477516" y="408799"/>
                </a:lnTo>
                <a:lnTo>
                  <a:pt x="473837" y="434827"/>
                </a:lnTo>
                <a:lnTo>
                  <a:pt x="470894" y="461621"/>
                </a:lnTo>
                <a:lnTo>
                  <a:pt x="470894" y="489946"/>
                </a:lnTo>
                <a:lnTo>
                  <a:pt x="473837" y="518271"/>
                </a:lnTo>
                <a:lnTo>
                  <a:pt x="476780" y="533582"/>
                </a:lnTo>
                <a:lnTo>
                  <a:pt x="478987" y="548127"/>
                </a:lnTo>
                <a:lnTo>
                  <a:pt x="484138" y="563438"/>
                </a:lnTo>
                <a:lnTo>
                  <a:pt x="489288" y="579515"/>
                </a:lnTo>
                <a:lnTo>
                  <a:pt x="495910" y="594060"/>
                </a:lnTo>
                <a:lnTo>
                  <a:pt x="502532" y="610902"/>
                </a:lnTo>
                <a:lnTo>
                  <a:pt x="480459" y="617026"/>
                </a:lnTo>
                <a:lnTo>
                  <a:pt x="463536" y="622385"/>
                </a:lnTo>
                <a:lnTo>
                  <a:pt x="446613" y="588701"/>
                </a:lnTo>
                <a:lnTo>
                  <a:pt x="431162" y="556548"/>
                </a:lnTo>
                <a:lnTo>
                  <a:pt x="419390" y="523630"/>
                </a:lnTo>
                <a:lnTo>
                  <a:pt x="418836" y="521985"/>
                </a:lnTo>
                <a:lnTo>
                  <a:pt x="415711" y="521521"/>
                </a:lnTo>
                <a:lnTo>
                  <a:pt x="413504" y="522286"/>
                </a:lnTo>
                <a:lnTo>
                  <a:pt x="409089" y="523818"/>
                </a:lnTo>
                <a:lnTo>
                  <a:pt x="403939" y="529177"/>
                </a:lnTo>
                <a:lnTo>
                  <a:pt x="398789" y="537600"/>
                </a:lnTo>
                <a:lnTo>
                  <a:pt x="397317" y="541428"/>
                </a:lnTo>
                <a:lnTo>
                  <a:pt x="396581" y="552147"/>
                </a:lnTo>
                <a:lnTo>
                  <a:pt x="396581" y="564398"/>
                </a:lnTo>
                <a:lnTo>
                  <a:pt x="398789" y="579711"/>
                </a:lnTo>
                <a:lnTo>
                  <a:pt x="401732" y="594259"/>
                </a:lnTo>
                <a:lnTo>
                  <a:pt x="406882" y="611869"/>
                </a:lnTo>
                <a:lnTo>
                  <a:pt x="417183" y="644792"/>
                </a:lnTo>
                <a:lnTo>
                  <a:pt x="423805" y="660871"/>
                </a:lnTo>
                <a:lnTo>
                  <a:pt x="430427" y="675419"/>
                </a:lnTo>
                <a:lnTo>
                  <a:pt x="439256" y="691498"/>
                </a:lnTo>
                <a:lnTo>
                  <a:pt x="447350" y="702983"/>
                </a:lnTo>
                <a:lnTo>
                  <a:pt x="451029" y="705280"/>
                </a:lnTo>
                <a:lnTo>
                  <a:pt x="452500" y="706811"/>
                </a:lnTo>
                <a:lnTo>
                  <a:pt x="459858" y="708343"/>
                </a:lnTo>
                <a:lnTo>
                  <a:pt x="462801" y="708343"/>
                </a:lnTo>
                <a:lnTo>
                  <a:pt x="466480" y="706811"/>
                </a:lnTo>
                <a:lnTo>
                  <a:pt x="481931" y="694561"/>
                </a:lnTo>
                <a:lnTo>
                  <a:pt x="487081" y="714468"/>
                </a:lnTo>
                <a:lnTo>
                  <a:pt x="491496" y="729781"/>
                </a:lnTo>
                <a:lnTo>
                  <a:pt x="498854" y="755048"/>
                </a:lnTo>
                <a:lnTo>
                  <a:pt x="509155" y="779549"/>
                </a:lnTo>
                <a:lnTo>
                  <a:pt x="520191" y="804050"/>
                </a:lnTo>
                <a:lnTo>
                  <a:pt x="530492" y="827020"/>
                </a:lnTo>
                <a:lnTo>
                  <a:pt x="543000" y="848459"/>
                </a:lnTo>
                <a:lnTo>
                  <a:pt x="557715" y="870663"/>
                </a:lnTo>
                <a:lnTo>
                  <a:pt x="573167" y="889039"/>
                </a:lnTo>
                <a:lnTo>
                  <a:pt x="588618" y="908181"/>
                </a:lnTo>
                <a:lnTo>
                  <a:pt x="607012" y="924260"/>
                </a:lnTo>
                <a:lnTo>
                  <a:pt x="625407" y="941105"/>
                </a:lnTo>
                <a:lnTo>
                  <a:pt x="644537" y="954121"/>
                </a:lnTo>
                <a:lnTo>
                  <a:pt x="665874" y="964840"/>
                </a:lnTo>
                <a:lnTo>
                  <a:pt x="687947" y="976325"/>
                </a:lnTo>
                <a:lnTo>
                  <a:pt x="710020" y="983982"/>
                </a:lnTo>
                <a:lnTo>
                  <a:pt x="734301" y="990873"/>
                </a:lnTo>
                <a:lnTo>
                  <a:pt x="759317" y="994701"/>
                </a:lnTo>
                <a:lnTo>
                  <a:pt x="774768" y="996232"/>
                </a:lnTo>
                <a:lnTo>
                  <a:pt x="790220" y="996232"/>
                </a:lnTo>
                <a:lnTo>
                  <a:pt x="817443" y="994701"/>
                </a:lnTo>
                <a:lnTo>
                  <a:pt x="842459" y="990873"/>
                </a:lnTo>
                <a:lnTo>
                  <a:pt x="866004" y="983982"/>
                </a:lnTo>
                <a:lnTo>
                  <a:pt x="888077" y="974794"/>
                </a:lnTo>
                <a:lnTo>
                  <a:pt x="908679" y="962543"/>
                </a:lnTo>
                <a:lnTo>
                  <a:pt x="929280" y="948761"/>
                </a:lnTo>
                <a:lnTo>
                  <a:pt x="947675" y="932682"/>
                </a:lnTo>
                <a:lnTo>
                  <a:pt x="964598" y="913540"/>
                </a:lnTo>
                <a:lnTo>
                  <a:pt x="981520" y="895164"/>
                </a:lnTo>
                <a:lnTo>
                  <a:pt x="996972" y="872960"/>
                </a:lnTo>
                <a:lnTo>
                  <a:pt x="1011687" y="849990"/>
                </a:lnTo>
                <a:lnTo>
                  <a:pt x="1024195" y="825489"/>
                </a:lnTo>
                <a:lnTo>
                  <a:pt x="1035967" y="800222"/>
                </a:lnTo>
                <a:lnTo>
                  <a:pt x="1047740" y="772658"/>
                </a:lnTo>
                <a:lnTo>
                  <a:pt x="1057305" y="745860"/>
                </a:lnTo>
                <a:lnTo>
                  <a:pt x="1066134" y="717531"/>
                </a:lnTo>
                <a:lnTo>
                  <a:pt x="1069813" y="705280"/>
                </a:lnTo>
                <a:lnTo>
                  <a:pt x="1083057" y="708343"/>
                </a:lnTo>
                <a:lnTo>
                  <a:pt x="1086736" y="708343"/>
                </a:lnTo>
                <a:lnTo>
                  <a:pt x="1089679" y="708343"/>
                </a:lnTo>
                <a:lnTo>
                  <a:pt x="1093358" y="706811"/>
                </a:lnTo>
                <a:lnTo>
                  <a:pt x="1097037" y="703749"/>
                </a:lnTo>
                <a:lnTo>
                  <a:pt x="1102923" y="696858"/>
                </a:lnTo>
                <a:lnTo>
                  <a:pt x="1110280" y="685373"/>
                </a:lnTo>
                <a:lnTo>
                  <a:pt x="1116902" y="670059"/>
                </a:lnTo>
                <a:lnTo>
                  <a:pt x="1124996" y="653980"/>
                </a:lnTo>
                <a:lnTo>
                  <a:pt x="1130882" y="634839"/>
                </a:lnTo>
                <a:lnTo>
                  <a:pt x="1136033" y="615697"/>
                </a:lnTo>
                <a:lnTo>
                  <a:pt x="1141919" y="597321"/>
                </a:lnTo>
                <a:lnTo>
                  <a:pt x="1145598" y="572820"/>
                </a:lnTo>
                <a:lnTo>
                  <a:pt x="1147069" y="552147"/>
                </a:lnTo>
                <a:lnTo>
                  <a:pt x="1145598" y="541428"/>
                </a:lnTo>
                <a:lnTo>
                  <a:pt x="1144126" y="537600"/>
                </a:lnTo>
                <a:lnTo>
                  <a:pt x="1140028" y="531913"/>
                </a:lnTo>
                <a:lnTo>
                  <a:pt x="1136032" y="548127"/>
                </a:lnTo>
                <a:lnTo>
                  <a:pt x="1127938" y="575687"/>
                </a:lnTo>
                <a:lnTo>
                  <a:pt x="1117637" y="599419"/>
                </a:lnTo>
                <a:lnTo>
                  <a:pt x="1112487" y="609371"/>
                </a:lnTo>
                <a:lnTo>
                  <a:pt x="1107336" y="617026"/>
                </a:lnTo>
                <a:lnTo>
                  <a:pt x="1090414" y="620088"/>
                </a:lnTo>
                <a:lnTo>
                  <a:pt x="1070548" y="622385"/>
                </a:lnTo>
                <a:lnTo>
                  <a:pt x="1075698" y="609371"/>
                </a:lnTo>
                <a:lnTo>
                  <a:pt x="1080849" y="597122"/>
                </a:lnTo>
                <a:lnTo>
                  <a:pt x="1087471" y="571094"/>
                </a:lnTo>
                <a:lnTo>
                  <a:pt x="1091885" y="546596"/>
                </a:lnTo>
                <a:lnTo>
                  <a:pt x="1092621" y="521333"/>
                </a:lnTo>
                <a:lnTo>
                  <a:pt x="1092621" y="498367"/>
                </a:lnTo>
                <a:lnTo>
                  <a:pt x="1092621" y="475401"/>
                </a:lnTo>
                <a:lnTo>
                  <a:pt x="1090414" y="433296"/>
                </a:lnTo>
                <a:lnTo>
                  <a:pt x="1080849" y="444014"/>
                </a:lnTo>
                <a:lnTo>
                  <a:pt x="1072019" y="452435"/>
                </a:lnTo>
                <a:lnTo>
                  <a:pt x="1061719" y="460090"/>
                </a:lnTo>
                <a:lnTo>
                  <a:pt x="1049946" y="466980"/>
                </a:lnTo>
                <a:lnTo>
                  <a:pt x="1038174" y="472339"/>
                </a:lnTo>
                <a:lnTo>
                  <a:pt x="1026401" y="477698"/>
                </a:lnTo>
                <a:lnTo>
                  <a:pt x="1002121" y="486119"/>
                </a:lnTo>
                <a:lnTo>
                  <a:pt x="988877" y="489946"/>
                </a:lnTo>
                <a:lnTo>
                  <a:pt x="974897" y="493008"/>
                </a:lnTo>
                <a:lnTo>
                  <a:pt x="958710" y="494539"/>
                </a:lnTo>
                <a:lnTo>
                  <a:pt x="944731" y="495305"/>
                </a:lnTo>
                <a:lnTo>
                  <a:pt x="927808" y="494539"/>
                </a:lnTo>
                <a:lnTo>
                  <a:pt x="912357" y="494539"/>
                </a:lnTo>
                <a:lnTo>
                  <a:pt x="878511" y="488415"/>
                </a:lnTo>
                <a:lnTo>
                  <a:pt x="843194" y="480760"/>
                </a:lnTo>
                <a:lnTo>
                  <a:pt x="809349" y="470042"/>
                </a:lnTo>
                <a:lnTo>
                  <a:pt x="774032" y="457794"/>
                </a:lnTo>
                <a:lnTo>
                  <a:pt x="739450" y="441717"/>
                </a:lnTo>
                <a:lnTo>
                  <a:pt x="705605" y="424110"/>
                </a:lnTo>
                <a:lnTo>
                  <a:pt x="672495" y="403440"/>
                </a:lnTo>
                <a:lnTo>
                  <a:pt x="643064" y="383536"/>
                </a:lnTo>
                <a:lnTo>
                  <a:pt x="615841" y="360570"/>
                </a:lnTo>
                <a:lnTo>
                  <a:pt x="589353" y="336072"/>
                </a:lnTo>
                <a:lnTo>
                  <a:pt x="577581" y="323824"/>
                </a:lnTo>
                <a:lnTo>
                  <a:pt x="567280" y="311575"/>
                </a:lnTo>
                <a:lnTo>
                  <a:pt x="558450" y="299326"/>
                </a:lnTo>
                <a:lnTo>
                  <a:pt x="548885" y="285547"/>
                </a:lnTo>
                <a:lnTo>
                  <a:pt x="542999" y="273298"/>
                </a:lnTo>
                <a:close/>
                <a:moveTo>
                  <a:pt x="761524" y="0"/>
                </a:moveTo>
                <a:lnTo>
                  <a:pt x="787276" y="0"/>
                </a:lnTo>
                <a:lnTo>
                  <a:pt x="813028" y="0"/>
                </a:lnTo>
                <a:lnTo>
                  <a:pt x="839515" y="3062"/>
                </a:lnTo>
                <a:lnTo>
                  <a:pt x="865267" y="8421"/>
                </a:lnTo>
                <a:lnTo>
                  <a:pt x="891019" y="13780"/>
                </a:lnTo>
                <a:lnTo>
                  <a:pt x="917507" y="22201"/>
                </a:lnTo>
                <a:lnTo>
                  <a:pt x="941788" y="32918"/>
                </a:lnTo>
                <a:lnTo>
                  <a:pt x="965332" y="43636"/>
                </a:lnTo>
                <a:lnTo>
                  <a:pt x="988877" y="57415"/>
                </a:lnTo>
                <a:lnTo>
                  <a:pt x="1010950" y="71961"/>
                </a:lnTo>
                <a:lnTo>
                  <a:pt x="1031552" y="89568"/>
                </a:lnTo>
                <a:lnTo>
                  <a:pt x="1052889" y="108707"/>
                </a:lnTo>
                <a:lnTo>
                  <a:pt x="1070548" y="128611"/>
                </a:lnTo>
                <a:lnTo>
                  <a:pt x="1087471" y="150811"/>
                </a:lnTo>
                <a:lnTo>
                  <a:pt x="1104393" y="174543"/>
                </a:lnTo>
                <a:lnTo>
                  <a:pt x="1117637" y="200572"/>
                </a:lnTo>
                <a:lnTo>
                  <a:pt x="1130881" y="228897"/>
                </a:lnTo>
                <a:lnTo>
                  <a:pt x="1141182" y="258753"/>
                </a:lnTo>
                <a:lnTo>
                  <a:pt x="1148540" y="290140"/>
                </a:lnTo>
                <a:lnTo>
                  <a:pt x="1155162" y="322293"/>
                </a:lnTo>
                <a:lnTo>
                  <a:pt x="1158105" y="357508"/>
                </a:lnTo>
                <a:lnTo>
                  <a:pt x="1159576" y="394254"/>
                </a:lnTo>
                <a:lnTo>
                  <a:pt x="1158105" y="433296"/>
                </a:lnTo>
                <a:lnTo>
                  <a:pt x="1153690" y="465449"/>
                </a:lnTo>
                <a:lnTo>
                  <a:pt x="1150011" y="491477"/>
                </a:lnTo>
                <a:lnTo>
                  <a:pt x="1148231" y="498682"/>
                </a:lnTo>
                <a:lnTo>
                  <a:pt x="1149276" y="499316"/>
                </a:lnTo>
                <a:lnTo>
                  <a:pt x="1158841" y="509270"/>
                </a:lnTo>
                <a:lnTo>
                  <a:pt x="1167671" y="519989"/>
                </a:lnTo>
                <a:lnTo>
                  <a:pt x="1171350" y="528412"/>
                </a:lnTo>
                <a:lnTo>
                  <a:pt x="1174293" y="536068"/>
                </a:lnTo>
                <a:lnTo>
                  <a:pt x="1175764" y="544491"/>
                </a:lnTo>
                <a:lnTo>
                  <a:pt x="1175764" y="552147"/>
                </a:lnTo>
                <a:lnTo>
                  <a:pt x="1174293" y="568992"/>
                </a:lnTo>
                <a:lnTo>
                  <a:pt x="1172821" y="585071"/>
                </a:lnTo>
                <a:lnTo>
                  <a:pt x="1169142" y="602681"/>
                </a:lnTo>
                <a:lnTo>
                  <a:pt x="1164728" y="620291"/>
                </a:lnTo>
                <a:lnTo>
                  <a:pt x="1152955" y="656277"/>
                </a:lnTo>
                <a:lnTo>
                  <a:pt x="1147069" y="673122"/>
                </a:lnTo>
                <a:lnTo>
                  <a:pt x="1140447" y="689201"/>
                </a:lnTo>
                <a:lnTo>
                  <a:pt x="1130882" y="706811"/>
                </a:lnTo>
                <a:lnTo>
                  <a:pt x="1125732" y="714468"/>
                </a:lnTo>
                <a:lnTo>
                  <a:pt x="1119846" y="722890"/>
                </a:lnTo>
                <a:lnTo>
                  <a:pt x="1113224" y="729781"/>
                </a:lnTo>
                <a:lnTo>
                  <a:pt x="1105130" y="733609"/>
                </a:lnTo>
                <a:lnTo>
                  <a:pt x="1097037" y="736672"/>
                </a:lnTo>
                <a:lnTo>
                  <a:pt x="1089679" y="737438"/>
                </a:lnTo>
                <a:lnTo>
                  <a:pt x="1076435" y="778784"/>
                </a:lnTo>
                <a:lnTo>
                  <a:pt x="1059512" y="817832"/>
                </a:lnTo>
                <a:lnTo>
                  <a:pt x="1050683" y="836974"/>
                </a:lnTo>
                <a:lnTo>
                  <a:pt x="1041118" y="853819"/>
                </a:lnTo>
                <a:lnTo>
                  <a:pt x="1030817" y="872960"/>
                </a:lnTo>
                <a:lnTo>
                  <a:pt x="1020516" y="889039"/>
                </a:lnTo>
                <a:lnTo>
                  <a:pt x="1007272" y="906649"/>
                </a:lnTo>
                <a:lnTo>
                  <a:pt x="994764" y="923494"/>
                </a:lnTo>
                <a:lnTo>
                  <a:pt x="981520" y="939573"/>
                </a:lnTo>
                <a:lnTo>
                  <a:pt x="977288" y="943977"/>
                </a:lnTo>
                <a:lnTo>
                  <a:pt x="977288" y="960303"/>
                </a:lnTo>
                <a:lnTo>
                  <a:pt x="978761" y="977107"/>
                </a:lnTo>
                <a:lnTo>
                  <a:pt x="980234" y="993147"/>
                </a:lnTo>
                <a:lnTo>
                  <a:pt x="982444" y="1007659"/>
                </a:lnTo>
                <a:lnTo>
                  <a:pt x="986126" y="1022935"/>
                </a:lnTo>
                <a:lnTo>
                  <a:pt x="992018" y="1035920"/>
                </a:lnTo>
                <a:lnTo>
                  <a:pt x="997173" y="1049668"/>
                </a:lnTo>
                <a:lnTo>
                  <a:pt x="1004537" y="1061889"/>
                </a:lnTo>
                <a:lnTo>
                  <a:pt x="1012639" y="1072583"/>
                </a:lnTo>
                <a:lnTo>
                  <a:pt x="1021476" y="1083276"/>
                </a:lnTo>
                <a:lnTo>
                  <a:pt x="1033260" y="1093969"/>
                </a:lnTo>
                <a:lnTo>
                  <a:pt x="1045043" y="1103899"/>
                </a:lnTo>
                <a:lnTo>
                  <a:pt x="1058299" y="1111537"/>
                </a:lnTo>
                <a:lnTo>
                  <a:pt x="1073765" y="1119939"/>
                </a:lnTo>
                <a:lnTo>
                  <a:pt x="1089231" y="1126813"/>
                </a:lnTo>
                <a:lnTo>
                  <a:pt x="1129736" y="1139798"/>
                </a:lnTo>
                <a:lnTo>
                  <a:pt x="1168769" y="1153547"/>
                </a:lnTo>
                <a:lnTo>
                  <a:pt x="1245361" y="1180280"/>
                </a:lnTo>
                <a:lnTo>
                  <a:pt x="1282921" y="1194029"/>
                </a:lnTo>
                <a:lnTo>
                  <a:pt x="1318271" y="1210069"/>
                </a:lnTo>
                <a:lnTo>
                  <a:pt x="1353621" y="1226872"/>
                </a:lnTo>
                <a:lnTo>
                  <a:pt x="1386026" y="1245204"/>
                </a:lnTo>
                <a:lnTo>
                  <a:pt x="1401492" y="1255897"/>
                </a:lnTo>
                <a:lnTo>
                  <a:pt x="1416221" y="1267354"/>
                </a:lnTo>
                <a:lnTo>
                  <a:pt x="1431687" y="1278811"/>
                </a:lnTo>
                <a:lnTo>
                  <a:pt x="1445680" y="1292560"/>
                </a:lnTo>
                <a:lnTo>
                  <a:pt x="1458936" y="1306309"/>
                </a:lnTo>
                <a:lnTo>
                  <a:pt x="1472192" y="1320821"/>
                </a:lnTo>
                <a:lnTo>
                  <a:pt x="1484712" y="1336861"/>
                </a:lnTo>
                <a:lnTo>
                  <a:pt x="1496496" y="1354429"/>
                </a:lnTo>
                <a:lnTo>
                  <a:pt x="1507543" y="1371996"/>
                </a:lnTo>
                <a:lnTo>
                  <a:pt x="1517853" y="1392619"/>
                </a:lnTo>
                <a:lnTo>
                  <a:pt x="1528164" y="1412478"/>
                </a:lnTo>
                <a:lnTo>
                  <a:pt x="1537001" y="1436156"/>
                </a:lnTo>
                <a:lnTo>
                  <a:pt x="1545102" y="1459071"/>
                </a:lnTo>
                <a:lnTo>
                  <a:pt x="1552467" y="1484276"/>
                </a:lnTo>
                <a:lnTo>
                  <a:pt x="1559095" y="1511773"/>
                </a:lnTo>
                <a:lnTo>
                  <a:pt x="1565723" y="1540034"/>
                </a:lnTo>
                <a:lnTo>
                  <a:pt x="1542156" y="1546145"/>
                </a:lnTo>
                <a:lnTo>
                  <a:pt x="1492813" y="1561421"/>
                </a:lnTo>
                <a:lnTo>
                  <a:pt x="1421376" y="1581280"/>
                </a:lnTo>
                <a:lnTo>
                  <a:pt x="1375715" y="1592737"/>
                </a:lnTo>
                <a:lnTo>
                  <a:pt x="1327845" y="1603431"/>
                </a:lnTo>
                <a:lnTo>
                  <a:pt x="1272610" y="1615652"/>
                </a:lnTo>
                <a:lnTo>
                  <a:pt x="1214430" y="1626345"/>
                </a:lnTo>
                <a:lnTo>
                  <a:pt x="1153303" y="1635511"/>
                </a:lnTo>
                <a:lnTo>
                  <a:pt x="1087758" y="1644676"/>
                </a:lnTo>
                <a:lnTo>
                  <a:pt x="1019267" y="1653078"/>
                </a:lnTo>
                <a:lnTo>
                  <a:pt x="947093" y="1658425"/>
                </a:lnTo>
                <a:lnTo>
                  <a:pt x="873447" y="1662244"/>
                </a:lnTo>
                <a:lnTo>
                  <a:pt x="797591" y="1665299"/>
                </a:lnTo>
                <a:lnTo>
                  <a:pt x="726154" y="1663772"/>
                </a:lnTo>
                <a:lnTo>
                  <a:pt x="655453" y="1659952"/>
                </a:lnTo>
                <a:lnTo>
                  <a:pt x="586962" y="1654606"/>
                </a:lnTo>
                <a:lnTo>
                  <a:pt x="517735" y="1647732"/>
                </a:lnTo>
                <a:lnTo>
                  <a:pt x="451453" y="1638566"/>
                </a:lnTo>
                <a:lnTo>
                  <a:pt x="387380" y="1628636"/>
                </a:lnTo>
                <a:lnTo>
                  <a:pt x="326254" y="1617943"/>
                </a:lnTo>
                <a:lnTo>
                  <a:pt x="268810" y="1607250"/>
                </a:lnTo>
                <a:lnTo>
                  <a:pt x="215784" y="1595029"/>
                </a:lnTo>
                <a:lnTo>
                  <a:pt x="166441" y="1584335"/>
                </a:lnTo>
                <a:lnTo>
                  <a:pt x="83957" y="1563712"/>
                </a:lnTo>
                <a:lnTo>
                  <a:pt x="27249" y="1547672"/>
                </a:lnTo>
                <a:lnTo>
                  <a:pt x="0" y="1540034"/>
                </a:lnTo>
                <a:lnTo>
                  <a:pt x="5892" y="1511773"/>
                </a:lnTo>
                <a:lnTo>
                  <a:pt x="13993" y="1485804"/>
                </a:lnTo>
                <a:lnTo>
                  <a:pt x="22094" y="1461362"/>
                </a:lnTo>
                <a:lnTo>
                  <a:pt x="29459" y="1436920"/>
                </a:lnTo>
                <a:lnTo>
                  <a:pt x="39769" y="1415533"/>
                </a:lnTo>
                <a:lnTo>
                  <a:pt x="49343" y="1394910"/>
                </a:lnTo>
                <a:lnTo>
                  <a:pt x="59654" y="1376579"/>
                </a:lnTo>
                <a:lnTo>
                  <a:pt x="71437" y="1357484"/>
                </a:lnTo>
                <a:lnTo>
                  <a:pt x="83221" y="1341444"/>
                </a:lnTo>
                <a:lnTo>
                  <a:pt x="95741" y="1325404"/>
                </a:lnTo>
                <a:lnTo>
                  <a:pt x="108997" y="1310128"/>
                </a:lnTo>
                <a:lnTo>
                  <a:pt x="122253" y="1296379"/>
                </a:lnTo>
                <a:lnTo>
                  <a:pt x="136246" y="1283394"/>
                </a:lnTo>
                <a:lnTo>
                  <a:pt x="150975" y="1271173"/>
                </a:lnTo>
                <a:lnTo>
                  <a:pt x="164968" y="1258952"/>
                </a:lnTo>
                <a:lnTo>
                  <a:pt x="180434" y="1249787"/>
                </a:lnTo>
                <a:lnTo>
                  <a:pt x="212838" y="1229164"/>
                </a:lnTo>
                <a:lnTo>
                  <a:pt x="246716" y="1211596"/>
                </a:lnTo>
                <a:lnTo>
                  <a:pt x="282066" y="1197084"/>
                </a:lnTo>
                <a:lnTo>
                  <a:pt x="318889" y="1181808"/>
                </a:lnTo>
                <a:lnTo>
                  <a:pt x="394009" y="1155074"/>
                </a:lnTo>
                <a:lnTo>
                  <a:pt x="473547" y="1126813"/>
                </a:lnTo>
                <a:lnTo>
                  <a:pt x="492695" y="1118411"/>
                </a:lnTo>
                <a:lnTo>
                  <a:pt x="508897" y="1111537"/>
                </a:lnTo>
                <a:lnTo>
                  <a:pt x="524363" y="1103899"/>
                </a:lnTo>
                <a:lnTo>
                  <a:pt x="537619" y="1095497"/>
                </a:lnTo>
                <a:lnTo>
                  <a:pt x="547930" y="1086331"/>
                </a:lnTo>
                <a:lnTo>
                  <a:pt x="558240" y="1076402"/>
                </a:lnTo>
                <a:lnTo>
                  <a:pt x="565605" y="1067236"/>
                </a:lnTo>
                <a:lnTo>
                  <a:pt x="572233" y="1056543"/>
                </a:lnTo>
                <a:lnTo>
                  <a:pt x="578861" y="1044322"/>
                </a:lnTo>
                <a:lnTo>
                  <a:pt x="582543" y="1032101"/>
                </a:lnTo>
                <a:lnTo>
                  <a:pt x="585489" y="1018352"/>
                </a:lnTo>
                <a:lnTo>
                  <a:pt x="586962" y="1003840"/>
                </a:lnTo>
                <a:lnTo>
                  <a:pt x="588435" y="987800"/>
                </a:lnTo>
                <a:lnTo>
                  <a:pt x="588435" y="970232"/>
                </a:lnTo>
                <a:lnTo>
                  <a:pt x="585548" y="944281"/>
                </a:lnTo>
                <a:lnTo>
                  <a:pt x="569488" y="928854"/>
                </a:lnTo>
                <a:lnTo>
                  <a:pt x="551094" y="909712"/>
                </a:lnTo>
                <a:lnTo>
                  <a:pt x="535642" y="888273"/>
                </a:lnTo>
                <a:lnTo>
                  <a:pt x="520191" y="865304"/>
                </a:lnTo>
                <a:lnTo>
                  <a:pt x="505476" y="842334"/>
                </a:lnTo>
                <a:lnTo>
                  <a:pt x="493703" y="817832"/>
                </a:lnTo>
                <a:lnTo>
                  <a:pt x="481931" y="791800"/>
                </a:lnTo>
                <a:lnTo>
                  <a:pt x="473102" y="765002"/>
                </a:lnTo>
                <a:lnTo>
                  <a:pt x="464272" y="737438"/>
                </a:lnTo>
                <a:lnTo>
                  <a:pt x="459858" y="737438"/>
                </a:lnTo>
                <a:lnTo>
                  <a:pt x="451029" y="736672"/>
                </a:lnTo>
                <a:lnTo>
                  <a:pt x="442199" y="733609"/>
                </a:lnTo>
                <a:lnTo>
                  <a:pt x="435577" y="731312"/>
                </a:lnTo>
                <a:lnTo>
                  <a:pt x="430427" y="725953"/>
                </a:lnTo>
                <a:lnTo>
                  <a:pt x="425276" y="720593"/>
                </a:lnTo>
                <a:lnTo>
                  <a:pt x="419390" y="714468"/>
                </a:lnTo>
                <a:lnTo>
                  <a:pt x="410561" y="699920"/>
                </a:lnTo>
                <a:lnTo>
                  <a:pt x="401732" y="682310"/>
                </a:lnTo>
                <a:lnTo>
                  <a:pt x="393638" y="663168"/>
                </a:lnTo>
                <a:lnTo>
                  <a:pt x="386281" y="643261"/>
                </a:lnTo>
                <a:lnTo>
                  <a:pt x="379659" y="622588"/>
                </a:lnTo>
                <a:lnTo>
                  <a:pt x="374508" y="602681"/>
                </a:lnTo>
                <a:lnTo>
                  <a:pt x="370094" y="575117"/>
                </a:lnTo>
                <a:lnTo>
                  <a:pt x="367886" y="562867"/>
                </a:lnTo>
                <a:lnTo>
                  <a:pt x="367886" y="552147"/>
                </a:lnTo>
                <a:lnTo>
                  <a:pt x="369358" y="536068"/>
                </a:lnTo>
                <a:lnTo>
                  <a:pt x="371565" y="529177"/>
                </a:lnTo>
                <a:lnTo>
                  <a:pt x="374508" y="521521"/>
                </a:lnTo>
                <a:lnTo>
                  <a:pt x="383337" y="509270"/>
                </a:lnTo>
                <a:lnTo>
                  <a:pt x="393638" y="499316"/>
                </a:lnTo>
                <a:lnTo>
                  <a:pt x="401732" y="495488"/>
                </a:lnTo>
                <a:lnTo>
                  <a:pt x="409351" y="493789"/>
                </a:lnTo>
                <a:lnTo>
                  <a:pt x="409089" y="493008"/>
                </a:lnTo>
                <a:lnTo>
                  <a:pt x="395845" y="436358"/>
                </a:lnTo>
                <a:lnTo>
                  <a:pt x="389223" y="406502"/>
                </a:lnTo>
                <a:lnTo>
                  <a:pt x="382601" y="373584"/>
                </a:lnTo>
                <a:lnTo>
                  <a:pt x="378922" y="348321"/>
                </a:lnTo>
                <a:lnTo>
                  <a:pt x="375979" y="325355"/>
                </a:lnTo>
                <a:lnTo>
                  <a:pt x="375243" y="303154"/>
                </a:lnTo>
                <a:lnTo>
                  <a:pt x="375243" y="281719"/>
                </a:lnTo>
                <a:lnTo>
                  <a:pt x="375979" y="262580"/>
                </a:lnTo>
                <a:lnTo>
                  <a:pt x="378922" y="244973"/>
                </a:lnTo>
                <a:lnTo>
                  <a:pt x="381129" y="228897"/>
                </a:lnTo>
                <a:lnTo>
                  <a:pt x="387016" y="212820"/>
                </a:lnTo>
                <a:lnTo>
                  <a:pt x="392166" y="199041"/>
                </a:lnTo>
                <a:lnTo>
                  <a:pt x="397316" y="186026"/>
                </a:lnTo>
                <a:lnTo>
                  <a:pt x="403938" y="174543"/>
                </a:lnTo>
                <a:lnTo>
                  <a:pt x="409825" y="163826"/>
                </a:lnTo>
                <a:lnTo>
                  <a:pt x="417918" y="153108"/>
                </a:lnTo>
                <a:lnTo>
                  <a:pt x="426012" y="145453"/>
                </a:lnTo>
                <a:lnTo>
                  <a:pt x="434841" y="137032"/>
                </a:lnTo>
                <a:lnTo>
                  <a:pt x="442934" y="130142"/>
                </a:lnTo>
                <a:lnTo>
                  <a:pt x="460593" y="117893"/>
                </a:lnTo>
                <a:lnTo>
                  <a:pt x="477516" y="108707"/>
                </a:lnTo>
                <a:lnTo>
                  <a:pt x="494438" y="101817"/>
                </a:lnTo>
                <a:lnTo>
                  <a:pt x="509890" y="96458"/>
                </a:lnTo>
                <a:lnTo>
                  <a:pt x="534906" y="91099"/>
                </a:lnTo>
                <a:lnTo>
                  <a:pt x="542999" y="88037"/>
                </a:lnTo>
                <a:lnTo>
                  <a:pt x="546678" y="87272"/>
                </a:lnTo>
                <a:lnTo>
                  <a:pt x="567280" y="70430"/>
                </a:lnTo>
                <a:lnTo>
                  <a:pt x="588617" y="55884"/>
                </a:lnTo>
                <a:lnTo>
                  <a:pt x="610690" y="42105"/>
                </a:lnTo>
                <a:lnTo>
                  <a:pt x="633499" y="31387"/>
                </a:lnTo>
                <a:lnTo>
                  <a:pt x="658515" y="22201"/>
                </a:lnTo>
                <a:lnTo>
                  <a:pt x="683532" y="13780"/>
                </a:lnTo>
                <a:lnTo>
                  <a:pt x="709284" y="6890"/>
                </a:lnTo>
                <a:lnTo>
                  <a:pt x="734300" y="30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rgbClr val="3D3F41"/>
              </a:solidFill>
            </a:endParaRPr>
          </a:p>
        </p:txBody>
      </p:sp>
      <p:sp>
        <p:nvSpPr>
          <p:cNvPr id="9" name="MH_Text_2"/>
          <p:cNvSpPr txBox="1"/>
          <p:nvPr>
            <p:custDataLst>
              <p:tags r:id="rId2"/>
            </p:custDataLst>
          </p:nvPr>
        </p:nvSpPr>
        <p:spPr>
          <a:xfrm>
            <a:off x="1331844" y="2136775"/>
            <a:ext cx="1408788" cy="4001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000" kern="0" dirty="0">
                <a:solidFill>
                  <a:schemeClr val="accent2"/>
                </a:solidFill>
              </a:rPr>
              <a:t>资本合作</a:t>
            </a:r>
          </a:p>
        </p:txBody>
      </p:sp>
      <p:sp>
        <p:nvSpPr>
          <p:cNvPr id="10" name="MH_SubTitle_2"/>
          <p:cNvSpPr/>
          <p:nvPr>
            <p:custDataLst>
              <p:tags r:id="rId3"/>
            </p:custDataLst>
          </p:nvPr>
        </p:nvSpPr>
        <p:spPr>
          <a:xfrm>
            <a:off x="1635916" y="1736725"/>
            <a:ext cx="800643" cy="4000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1400" kern="0" dirty="0"/>
              <a:t>方案一</a:t>
            </a:r>
            <a:endParaRPr lang="en-US" altLang="zh-CN" sz="1400" kern="0" dirty="0"/>
          </a:p>
        </p:txBody>
      </p:sp>
      <p:cxnSp>
        <p:nvCxnSpPr>
          <p:cNvPr id="11" name="MH_Other_5"/>
          <p:cNvCxnSpPr/>
          <p:nvPr>
            <p:custDataLst>
              <p:tags r:id="rId4"/>
            </p:custDataLst>
          </p:nvPr>
        </p:nvCxnSpPr>
        <p:spPr>
          <a:xfrm flipV="1">
            <a:off x="624113" y="3653714"/>
            <a:ext cx="11168058" cy="6359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Desc_1"/>
          <p:cNvSpPr txBox="1"/>
          <p:nvPr>
            <p:custDataLst>
              <p:tags r:id="rId5"/>
            </p:custDataLst>
          </p:nvPr>
        </p:nvSpPr>
        <p:spPr>
          <a:xfrm>
            <a:off x="3243633" y="1190152"/>
            <a:ext cx="8217469" cy="1131049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1600" dirty="0"/>
              <a:t>       </a:t>
            </a:r>
            <a:r>
              <a:rPr lang="zh-CN" altLang="en-US" sz="1600" dirty="0"/>
              <a:t>鉴于</a:t>
            </a:r>
            <a:r>
              <a:rPr lang="zh-CN" altLang="zh-CN" sz="1600" dirty="0"/>
              <a:t>厦门市民数据服务股份有限公司</a:t>
            </a:r>
            <a:r>
              <a:rPr lang="zh-CN" altLang="en-US" sz="1600" dirty="0"/>
              <a:t>刚成立，已经完成厦门区域内的资源整合和聚集，通过厦门电子信息集团取得</a:t>
            </a:r>
            <a:r>
              <a:rPr lang="zh-CN" altLang="zh-CN" sz="1600" dirty="0"/>
              <a:t>数据服务股份有限公司</a:t>
            </a:r>
            <a:r>
              <a:rPr lang="zh-CN" altLang="en-US" sz="1600" dirty="0"/>
              <a:t>的股权，直接获取或参与运营权。与此同时，初步达成向漳州、泉州、莆田、三明、宁德、南平等地市输送的共识。</a:t>
            </a:r>
          </a:p>
        </p:txBody>
      </p:sp>
      <p:sp>
        <p:nvSpPr>
          <p:cNvPr id="16" name="KSO_Shape"/>
          <p:cNvSpPr/>
          <p:nvPr/>
        </p:nvSpPr>
        <p:spPr>
          <a:xfrm>
            <a:off x="6476698" y="2462017"/>
            <a:ext cx="1189063" cy="485375"/>
          </a:xfrm>
          <a:prstGeom prst="roundRect">
            <a:avLst>
              <a:gd name="adj" fmla="val 3430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</a:rPr>
              <a:t>投资少</a:t>
            </a:r>
          </a:p>
        </p:txBody>
      </p:sp>
      <p:sp>
        <p:nvSpPr>
          <p:cNvPr id="17" name="KSO_Shape"/>
          <p:cNvSpPr/>
          <p:nvPr/>
        </p:nvSpPr>
        <p:spPr>
          <a:xfrm>
            <a:off x="3503412" y="2462020"/>
            <a:ext cx="1189063" cy="485375"/>
          </a:xfrm>
          <a:prstGeom prst="roundRect">
            <a:avLst>
              <a:gd name="adj" fmla="val 3430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</a:rPr>
              <a:t>参与度高</a:t>
            </a:r>
          </a:p>
        </p:txBody>
      </p:sp>
      <p:sp>
        <p:nvSpPr>
          <p:cNvPr id="18" name="KSO_Shape"/>
          <p:cNvSpPr/>
          <p:nvPr/>
        </p:nvSpPr>
        <p:spPr>
          <a:xfrm>
            <a:off x="9167832" y="2462017"/>
            <a:ext cx="1886750" cy="485375"/>
          </a:xfrm>
          <a:prstGeom prst="roundRect">
            <a:avLst>
              <a:gd name="adj" fmla="val 3430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</a:rPr>
              <a:t>可扩展性强</a:t>
            </a:r>
          </a:p>
        </p:txBody>
      </p:sp>
      <p:sp>
        <p:nvSpPr>
          <p:cNvPr id="2" name="矩形 1"/>
          <p:cNvSpPr/>
          <p:nvPr/>
        </p:nvSpPr>
        <p:spPr>
          <a:xfrm>
            <a:off x="3348754" y="3050290"/>
            <a:ext cx="1720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资本介入  参与度高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参与全方位建设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70982" y="3036094"/>
            <a:ext cx="1800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数据服务公司轻资产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8822312" y="3036094"/>
            <a:ext cx="3196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充分复用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通卡的客户资源和服务场景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2" name="MH_Other_4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71030" y="4597942"/>
            <a:ext cx="752803" cy="725963"/>
          </a:xfrm>
          <a:custGeom>
            <a:avLst/>
            <a:gdLst>
              <a:gd name="connsiteX0" fmla="*/ 614715 w 1564252"/>
              <a:gd name="connsiteY0" fmla="*/ 936068 h 1633186"/>
              <a:gd name="connsiteX1" fmla="*/ 617758 w 1564252"/>
              <a:gd name="connsiteY1" fmla="*/ 947381 h 1633186"/>
              <a:gd name="connsiteX2" fmla="*/ 617758 w 1564252"/>
              <a:gd name="connsiteY2" fmla="*/ 963454 h 1633186"/>
              <a:gd name="connsiteX3" fmla="*/ 616287 w 1564252"/>
              <a:gd name="connsiteY3" fmla="*/ 979528 h 1633186"/>
              <a:gd name="connsiteX4" fmla="*/ 614817 w 1564252"/>
              <a:gd name="connsiteY4" fmla="*/ 994836 h 1633186"/>
              <a:gd name="connsiteX5" fmla="*/ 611139 w 1564252"/>
              <a:gd name="connsiteY5" fmla="*/ 1009379 h 1633186"/>
              <a:gd name="connsiteX6" fmla="*/ 607462 w 1564252"/>
              <a:gd name="connsiteY6" fmla="*/ 1021625 h 1633186"/>
              <a:gd name="connsiteX7" fmla="*/ 601579 w 1564252"/>
              <a:gd name="connsiteY7" fmla="*/ 1033872 h 1633186"/>
              <a:gd name="connsiteX8" fmla="*/ 595695 w 1564252"/>
              <a:gd name="connsiteY8" fmla="*/ 1046119 h 1633186"/>
              <a:gd name="connsiteX9" fmla="*/ 587606 w 1564252"/>
              <a:gd name="connsiteY9" fmla="*/ 1056834 h 1633186"/>
              <a:gd name="connsiteX10" fmla="*/ 579516 w 1564252"/>
              <a:gd name="connsiteY10" fmla="*/ 1066019 h 1633186"/>
              <a:gd name="connsiteX11" fmla="*/ 569220 w 1564252"/>
              <a:gd name="connsiteY11" fmla="*/ 1075969 h 1633186"/>
              <a:gd name="connsiteX12" fmla="*/ 558924 w 1564252"/>
              <a:gd name="connsiteY12" fmla="*/ 1085154 h 1633186"/>
              <a:gd name="connsiteX13" fmla="*/ 545686 w 1564252"/>
              <a:gd name="connsiteY13" fmla="*/ 1093574 h 1633186"/>
              <a:gd name="connsiteX14" fmla="*/ 533184 w 1564252"/>
              <a:gd name="connsiteY14" fmla="*/ 1101228 h 1633186"/>
              <a:gd name="connsiteX15" fmla="*/ 517740 w 1564252"/>
              <a:gd name="connsiteY15" fmla="*/ 1109647 h 1633186"/>
              <a:gd name="connsiteX16" fmla="*/ 483911 w 1564252"/>
              <a:gd name="connsiteY16" fmla="*/ 1123425 h 1633186"/>
              <a:gd name="connsiteX17" fmla="*/ 406691 w 1564252"/>
              <a:gd name="connsiteY17" fmla="*/ 1150214 h 1633186"/>
              <a:gd name="connsiteX18" fmla="*/ 405955 w 1564252"/>
              <a:gd name="connsiteY18" fmla="*/ 1151745 h 1633186"/>
              <a:gd name="connsiteX19" fmla="*/ 421399 w 1564252"/>
              <a:gd name="connsiteY19" fmla="*/ 1163991 h 1633186"/>
              <a:gd name="connsiteX20" fmla="*/ 438314 w 1564252"/>
              <a:gd name="connsiteY20" fmla="*/ 1176238 h 1633186"/>
              <a:gd name="connsiteX21" fmla="*/ 455964 w 1564252"/>
              <a:gd name="connsiteY21" fmla="*/ 1187719 h 1633186"/>
              <a:gd name="connsiteX22" fmla="*/ 474350 w 1564252"/>
              <a:gd name="connsiteY22" fmla="*/ 1199200 h 1633186"/>
              <a:gd name="connsiteX23" fmla="*/ 494207 w 1564252"/>
              <a:gd name="connsiteY23" fmla="*/ 1209916 h 1633186"/>
              <a:gd name="connsiteX24" fmla="*/ 513328 w 1564252"/>
              <a:gd name="connsiteY24" fmla="*/ 1219101 h 1633186"/>
              <a:gd name="connsiteX25" fmla="*/ 533184 w 1564252"/>
              <a:gd name="connsiteY25" fmla="*/ 1227520 h 1633186"/>
              <a:gd name="connsiteX26" fmla="*/ 555247 w 1564252"/>
              <a:gd name="connsiteY26" fmla="*/ 1236705 h 1633186"/>
              <a:gd name="connsiteX27" fmla="*/ 597902 w 1564252"/>
              <a:gd name="connsiteY27" fmla="*/ 1250482 h 1633186"/>
              <a:gd name="connsiteX28" fmla="*/ 642027 w 1564252"/>
              <a:gd name="connsiteY28" fmla="*/ 1262729 h 1633186"/>
              <a:gd name="connsiteX29" fmla="*/ 687624 w 1564252"/>
              <a:gd name="connsiteY29" fmla="*/ 1271914 h 1633186"/>
              <a:gd name="connsiteX30" fmla="*/ 734691 w 1564252"/>
              <a:gd name="connsiteY30" fmla="*/ 1277272 h 1633186"/>
              <a:gd name="connsiteX31" fmla="*/ 781023 w 1564252"/>
              <a:gd name="connsiteY31" fmla="*/ 1280333 h 1633186"/>
              <a:gd name="connsiteX32" fmla="*/ 826619 w 1564252"/>
              <a:gd name="connsiteY32" fmla="*/ 1280333 h 1633186"/>
              <a:gd name="connsiteX33" fmla="*/ 872216 w 1564252"/>
              <a:gd name="connsiteY33" fmla="*/ 1277272 h 1633186"/>
              <a:gd name="connsiteX34" fmla="*/ 895750 w 1564252"/>
              <a:gd name="connsiteY34" fmla="*/ 1274975 h 1633186"/>
              <a:gd name="connsiteX35" fmla="*/ 917812 w 1564252"/>
              <a:gd name="connsiteY35" fmla="*/ 1270383 h 1633186"/>
              <a:gd name="connsiteX36" fmla="*/ 938404 w 1564252"/>
              <a:gd name="connsiteY36" fmla="*/ 1266556 h 1633186"/>
              <a:gd name="connsiteX37" fmla="*/ 960467 w 1564252"/>
              <a:gd name="connsiteY37" fmla="*/ 1261198 h 1633186"/>
              <a:gd name="connsiteX38" fmla="*/ 981794 w 1564252"/>
              <a:gd name="connsiteY38" fmla="*/ 1255840 h 1633186"/>
              <a:gd name="connsiteX39" fmla="*/ 1000916 w 1564252"/>
              <a:gd name="connsiteY39" fmla="*/ 1248952 h 1633186"/>
              <a:gd name="connsiteX40" fmla="*/ 1021507 w 1564252"/>
              <a:gd name="connsiteY40" fmla="*/ 1240532 h 1633186"/>
              <a:gd name="connsiteX41" fmla="*/ 1039893 w 1564252"/>
              <a:gd name="connsiteY41" fmla="*/ 1232878 h 1633186"/>
              <a:gd name="connsiteX42" fmla="*/ 1058279 w 1564252"/>
              <a:gd name="connsiteY42" fmla="*/ 1222928 h 1633186"/>
              <a:gd name="connsiteX43" fmla="*/ 1076664 w 1564252"/>
              <a:gd name="connsiteY43" fmla="*/ 1212212 h 1633186"/>
              <a:gd name="connsiteX44" fmla="*/ 1095786 w 1564252"/>
              <a:gd name="connsiteY44" fmla="*/ 1197669 h 1633186"/>
              <a:gd name="connsiteX45" fmla="*/ 1115642 w 1564252"/>
              <a:gd name="connsiteY45" fmla="*/ 1182361 h 1633186"/>
              <a:gd name="connsiteX46" fmla="*/ 1154620 w 1564252"/>
              <a:gd name="connsiteY46" fmla="*/ 1150214 h 1633186"/>
              <a:gd name="connsiteX47" fmla="*/ 1116377 w 1564252"/>
              <a:gd name="connsiteY47" fmla="*/ 1136437 h 1633186"/>
              <a:gd name="connsiteX48" fmla="*/ 1077400 w 1564252"/>
              <a:gd name="connsiteY48" fmla="*/ 1123425 h 1633186"/>
              <a:gd name="connsiteX49" fmla="*/ 1063427 w 1564252"/>
              <a:gd name="connsiteY49" fmla="*/ 1118067 h 1633186"/>
              <a:gd name="connsiteX50" fmla="*/ 1050189 w 1564252"/>
              <a:gd name="connsiteY50" fmla="*/ 1111178 h 1633186"/>
              <a:gd name="connsiteX51" fmla="*/ 1037687 w 1564252"/>
              <a:gd name="connsiteY51" fmla="*/ 1104289 h 1633186"/>
              <a:gd name="connsiteX52" fmla="*/ 1025920 w 1564252"/>
              <a:gd name="connsiteY52" fmla="*/ 1095870 h 1633186"/>
              <a:gd name="connsiteX53" fmla="*/ 1015624 w 1564252"/>
              <a:gd name="connsiteY53" fmla="*/ 1088216 h 1633186"/>
              <a:gd name="connsiteX54" fmla="*/ 1004593 w 1564252"/>
              <a:gd name="connsiteY54" fmla="*/ 1078266 h 1633186"/>
              <a:gd name="connsiteX55" fmla="*/ 995768 w 1564252"/>
              <a:gd name="connsiteY55" fmla="*/ 1069081 h 1633186"/>
              <a:gd name="connsiteX56" fmla="*/ 986942 w 1564252"/>
              <a:gd name="connsiteY56" fmla="*/ 1058365 h 1633186"/>
              <a:gd name="connsiteX57" fmla="*/ 978853 w 1564252"/>
              <a:gd name="connsiteY57" fmla="*/ 1047649 h 1633186"/>
              <a:gd name="connsiteX58" fmla="*/ 972234 w 1564252"/>
              <a:gd name="connsiteY58" fmla="*/ 1035403 h 1633186"/>
              <a:gd name="connsiteX59" fmla="*/ 965615 w 1564252"/>
              <a:gd name="connsiteY59" fmla="*/ 1023156 h 1633186"/>
              <a:gd name="connsiteX60" fmla="*/ 960467 w 1564252"/>
              <a:gd name="connsiteY60" fmla="*/ 1009379 h 1633186"/>
              <a:gd name="connsiteX61" fmla="*/ 956790 w 1564252"/>
              <a:gd name="connsiteY61" fmla="*/ 995602 h 1633186"/>
              <a:gd name="connsiteX62" fmla="*/ 953113 w 1564252"/>
              <a:gd name="connsiteY62" fmla="*/ 982590 h 1633186"/>
              <a:gd name="connsiteX63" fmla="*/ 948700 w 1564252"/>
              <a:gd name="connsiteY63" fmla="*/ 966516 h 1633186"/>
              <a:gd name="connsiteX64" fmla="*/ 947965 w 1564252"/>
              <a:gd name="connsiteY64" fmla="*/ 951208 h 1633186"/>
              <a:gd name="connsiteX65" fmla="*/ 945327 w 1564252"/>
              <a:gd name="connsiteY65" fmla="*/ 940685 h 1633186"/>
              <a:gd name="connsiteX66" fmla="*/ 935167 w 1564252"/>
              <a:gd name="connsiteY66" fmla="*/ 948040 h 1633186"/>
              <a:gd name="connsiteX67" fmla="*/ 918245 w 1564252"/>
              <a:gd name="connsiteY67" fmla="*/ 958760 h 1633186"/>
              <a:gd name="connsiteX68" fmla="*/ 899850 w 1564252"/>
              <a:gd name="connsiteY68" fmla="*/ 967948 h 1633186"/>
              <a:gd name="connsiteX69" fmla="*/ 875570 w 1564252"/>
              <a:gd name="connsiteY69" fmla="*/ 979433 h 1633186"/>
              <a:gd name="connsiteX70" fmla="*/ 862326 w 1564252"/>
              <a:gd name="connsiteY70" fmla="*/ 984792 h 1633186"/>
              <a:gd name="connsiteX71" fmla="*/ 849082 w 1564252"/>
              <a:gd name="connsiteY71" fmla="*/ 987089 h 1633186"/>
              <a:gd name="connsiteX72" fmla="*/ 835102 w 1564252"/>
              <a:gd name="connsiteY72" fmla="*/ 990152 h 1633186"/>
              <a:gd name="connsiteX73" fmla="*/ 820387 w 1564252"/>
              <a:gd name="connsiteY73" fmla="*/ 992449 h 1633186"/>
              <a:gd name="connsiteX74" fmla="*/ 806407 w 1564252"/>
              <a:gd name="connsiteY74" fmla="*/ 993980 h 1633186"/>
              <a:gd name="connsiteX75" fmla="*/ 790956 w 1564252"/>
              <a:gd name="connsiteY75" fmla="*/ 993980 h 1633186"/>
              <a:gd name="connsiteX76" fmla="*/ 774033 w 1564252"/>
              <a:gd name="connsiteY76" fmla="*/ 993980 h 1633186"/>
              <a:gd name="connsiteX77" fmla="*/ 755639 w 1564252"/>
              <a:gd name="connsiteY77" fmla="*/ 990918 h 1633186"/>
              <a:gd name="connsiteX78" fmla="*/ 728415 w 1564252"/>
              <a:gd name="connsiteY78" fmla="*/ 987089 h 1633186"/>
              <a:gd name="connsiteX79" fmla="*/ 702663 w 1564252"/>
              <a:gd name="connsiteY79" fmla="*/ 980198 h 1633186"/>
              <a:gd name="connsiteX80" fmla="*/ 677647 w 1564252"/>
              <a:gd name="connsiteY80" fmla="*/ 971010 h 1633186"/>
              <a:gd name="connsiteX81" fmla="*/ 652630 w 1564252"/>
              <a:gd name="connsiteY81" fmla="*/ 960291 h 1633186"/>
              <a:gd name="connsiteX82" fmla="*/ 630557 w 1564252"/>
              <a:gd name="connsiteY82" fmla="*/ 946509 h 1633186"/>
              <a:gd name="connsiteX83" fmla="*/ 601637 w 1564252"/>
              <a:gd name="connsiteY83" fmla="*/ 211172 h 1633186"/>
              <a:gd name="connsiteX84" fmla="*/ 583954 w 1564252"/>
              <a:gd name="connsiteY84" fmla="*/ 229535 h 1633186"/>
              <a:gd name="connsiteX85" fmla="*/ 567009 w 1564252"/>
              <a:gd name="connsiteY85" fmla="*/ 251723 h 1633186"/>
              <a:gd name="connsiteX86" fmla="*/ 552274 w 1564252"/>
              <a:gd name="connsiteY86" fmla="*/ 273146 h 1633186"/>
              <a:gd name="connsiteX87" fmla="*/ 539749 w 1564252"/>
              <a:gd name="connsiteY87" fmla="*/ 294570 h 1633186"/>
              <a:gd name="connsiteX88" fmla="*/ 527961 w 1564252"/>
              <a:gd name="connsiteY88" fmla="*/ 319053 h 1633186"/>
              <a:gd name="connsiteX89" fmla="*/ 518384 w 1564252"/>
              <a:gd name="connsiteY89" fmla="*/ 342007 h 1633186"/>
              <a:gd name="connsiteX90" fmla="*/ 511016 w 1564252"/>
              <a:gd name="connsiteY90" fmla="*/ 368021 h 1633186"/>
              <a:gd name="connsiteX91" fmla="*/ 504385 w 1564252"/>
              <a:gd name="connsiteY91" fmla="*/ 391739 h 1633186"/>
              <a:gd name="connsiteX92" fmla="*/ 499228 w 1564252"/>
              <a:gd name="connsiteY92" fmla="*/ 417753 h 1633186"/>
              <a:gd name="connsiteX93" fmla="*/ 494808 w 1564252"/>
              <a:gd name="connsiteY93" fmla="*/ 443767 h 1633186"/>
              <a:gd name="connsiteX94" fmla="*/ 494071 w 1564252"/>
              <a:gd name="connsiteY94" fmla="*/ 470546 h 1633186"/>
              <a:gd name="connsiteX95" fmla="*/ 492597 w 1564252"/>
              <a:gd name="connsiteY95" fmla="*/ 497325 h 1633186"/>
              <a:gd name="connsiteX96" fmla="*/ 491124 w 1564252"/>
              <a:gd name="connsiteY96" fmla="*/ 523339 h 1633186"/>
              <a:gd name="connsiteX97" fmla="*/ 492597 w 1564252"/>
              <a:gd name="connsiteY97" fmla="*/ 550118 h 1633186"/>
              <a:gd name="connsiteX98" fmla="*/ 496281 w 1564252"/>
              <a:gd name="connsiteY98" fmla="*/ 602911 h 1633186"/>
              <a:gd name="connsiteX99" fmla="*/ 499228 w 1564252"/>
              <a:gd name="connsiteY99" fmla="*/ 625864 h 1633186"/>
              <a:gd name="connsiteX100" fmla="*/ 504385 w 1564252"/>
              <a:gd name="connsiteY100" fmla="*/ 650348 h 1633186"/>
              <a:gd name="connsiteX101" fmla="*/ 511753 w 1564252"/>
              <a:gd name="connsiteY101" fmla="*/ 676362 h 1633186"/>
              <a:gd name="connsiteX102" fmla="*/ 521331 w 1564252"/>
              <a:gd name="connsiteY102" fmla="*/ 703141 h 1633186"/>
              <a:gd name="connsiteX103" fmla="*/ 540486 w 1564252"/>
              <a:gd name="connsiteY103" fmla="*/ 757464 h 1633186"/>
              <a:gd name="connsiteX104" fmla="*/ 562589 w 1564252"/>
              <a:gd name="connsiteY104" fmla="*/ 811022 h 1633186"/>
              <a:gd name="connsiteX105" fmla="*/ 583954 w 1564252"/>
              <a:gd name="connsiteY105" fmla="*/ 863815 h 1633186"/>
              <a:gd name="connsiteX106" fmla="*/ 586624 w 1564252"/>
              <a:gd name="connsiteY106" fmla="*/ 872686 h 1633186"/>
              <a:gd name="connsiteX107" fmla="*/ 589354 w 1564252"/>
              <a:gd name="connsiteY107" fmla="*/ 876068 h 1633186"/>
              <a:gd name="connsiteX108" fmla="*/ 607748 w 1564252"/>
              <a:gd name="connsiteY108" fmla="*/ 892147 h 1633186"/>
              <a:gd name="connsiteX109" fmla="*/ 625407 w 1564252"/>
              <a:gd name="connsiteY109" fmla="*/ 908992 h 1633186"/>
              <a:gd name="connsiteX110" fmla="*/ 645273 w 1564252"/>
              <a:gd name="connsiteY110" fmla="*/ 922008 h 1633186"/>
              <a:gd name="connsiteX111" fmla="*/ 665874 w 1564252"/>
              <a:gd name="connsiteY111" fmla="*/ 932727 h 1633186"/>
              <a:gd name="connsiteX112" fmla="*/ 687947 w 1564252"/>
              <a:gd name="connsiteY112" fmla="*/ 944212 h 1633186"/>
              <a:gd name="connsiteX113" fmla="*/ 710021 w 1564252"/>
              <a:gd name="connsiteY113" fmla="*/ 951869 h 1633186"/>
              <a:gd name="connsiteX114" fmla="*/ 735037 w 1564252"/>
              <a:gd name="connsiteY114" fmla="*/ 958760 h 1633186"/>
              <a:gd name="connsiteX115" fmla="*/ 759317 w 1564252"/>
              <a:gd name="connsiteY115" fmla="*/ 962588 h 1633186"/>
              <a:gd name="connsiteX116" fmla="*/ 775504 w 1564252"/>
              <a:gd name="connsiteY116" fmla="*/ 964119 h 1633186"/>
              <a:gd name="connsiteX117" fmla="*/ 790956 w 1564252"/>
              <a:gd name="connsiteY117" fmla="*/ 964119 h 1633186"/>
              <a:gd name="connsiteX118" fmla="*/ 818179 w 1564252"/>
              <a:gd name="connsiteY118" fmla="*/ 962588 h 1633186"/>
              <a:gd name="connsiteX119" fmla="*/ 842460 w 1564252"/>
              <a:gd name="connsiteY119" fmla="*/ 958760 h 1633186"/>
              <a:gd name="connsiteX120" fmla="*/ 866005 w 1564252"/>
              <a:gd name="connsiteY120" fmla="*/ 951869 h 1633186"/>
              <a:gd name="connsiteX121" fmla="*/ 888078 w 1564252"/>
              <a:gd name="connsiteY121" fmla="*/ 942681 h 1633186"/>
              <a:gd name="connsiteX122" fmla="*/ 909415 w 1564252"/>
              <a:gd name="connsiteY122" fmla="*/ 930430 h 1633186"/>
              <a:gd name="connsiteX123" fmla="*/ 930017 w 1564252"/>
              <a:gd name="connsiteY123" fmla="*/ 916648 h 1633186"/>
              <a:gd name="connsiteX124" fmla="*/ 948411 w 1564252"/>
              <a:gd name="connsiteY124" fmla="*/ 900569 h 1633186"/>
              <a:gd name="connsiteX125" fmla="*/ 966070 w 1564252"/>
              <a:gd name="connsiteY125" fmla="*/ 881428 h 1633186"/>
              <a:gd name="connsiteX126" fmla="*/ 981534 w 1564252"/>
              <a:gd name="connsiteY126" fmla="*/ 863872 h 1633186"/>
              <a:gd name="connsiteX127" fmla="*/ 989905 w 1564252"/>
              <a:gd name="connsiteY127" fmla="*/ 835506 h 1633186"/>
              <a:gd name="connsiteX128" fmla="*/ 1009797 w 1564252"/>
              <a:gd name="connsiteY128" fmla="*/ 775062 h 1633186"/>
              <a:gd name="connsiteX129" fmla="*/ 1020111 w 1564252"/>
              <a:gd name="connsiteY129" fmla="*/ 742162 h 1633186"/>
              <a:gd name="connsiteX130" fmla="*/ 1028952 w 1564252"/>
              <a:gd name="connsiteY130" fmla="*/ 706967 h 1633186"/>
              <a:gd name="connsiteX131" fmla="*/ 1037057 w 1564252"/>
              <a:gd name="connsiteY131" fmla="*/ 673302 h 1633186"/>
              <a:gd name="connsiteX132" fmla="*/ 1043687 w 1564252"/>
              <a:gd name="connsiteY132" fmla="*/ 639637 h 1633186"/>
              <a:gd name="connsiteX133" fmla="*/ 1047371 w 1564252"/>
              <a:gd name="connsiteY133" fmla="*/ 608267 h 1633186"/>
              <a:gd name="connsiteX134" fmla="*/ 1047371 w 1564252"/>
              <a:gd name="connsiteY134" fmla="*/ 593730 h 1633186"/>
              <a:gd name="connsiteX135" fmla="*/ 1047371 w 1564252"/>
              <a:gd name="connsiteY135" fmla="*/ 578427 h 1633186"/>
              <a:gd name="connsiteX136" fmla="*/ 1045898 w 1564252"/>
              <a:gd name="connsiteY136" fmla="*/ 566185 h 1633186"/>
              <a:gd name="connsiteX137" fmla="*/ 1044424 w 1564252"/>
              <a:gd name="connsiteY137" fmla="*/ 554709 h 1633186"/>
              <a:gd name="connsiteX138" fmla="*/ 1042214 w 1564252"/>
              <a:gd name="connsiteY138" fmla="*/ 542467 h 1633186"/>
              <a:gd name="connsiteX139" fmla="*/ 1038530 w 1564252"/>
              <a:gd name="connsiteY139" fmla="*/ 532520 h 1633186"/>
              <a:gd name="connsiteX140" fmla="*/ 1033373 w 1564252"/>
              <a:gd name="connsiteY140" fmla="*/ 524869 h 1633186"/>
              <a:gd name="connsiteX141" fmla="*/ 1025269 w 1564252"/>
              <a:gd name="connsiteY141" fmla="*/ 517983 h 1633186"/>
              <a:gd name="connsiteX142" fmla="*/ 1017164 w 1564252"/>
              <a:gd name="connsiteY142" fmla="*/ 511097 h 1633186"/>
              <a:gd name="connsiteX143" fmla="*/ 1008323 w 1564252"/>
              <a:gd name="connsiteY143" fmla="*/ 507272 h 1633186"/>
              <a:gd name="connsiteX144" fmla="*/ 977380 w 1564252"/>
              <a:gd name="connsiteY144" fmla="*/ 497325 h 1633186"/>
              <a:gd name="connsiteX145" fmla="*/ 945699 w 1564252"/>
              <a:gd name="connsiteY145" fmla="*/ 485083 h 1633186"/>
              <a:gd name="connsiteX146" fmla="*/ 914756 w 1564252"/>
              <a:gd name="connsiteY146" fmla="*/ 472841 h 1633186"/>
              <a:gd name="connsiteX147" fmla="*/ 884549 w 1564252"/>
              <a:gd name="connsiteY147" fmla="*/ 461365 h 1633186"/>
              <a:gd name="connsiteX148" fmla="*/ 855816 w 1564252"/>
              <a:gd name="connsiteY148" fmla="*/ 446062 h 1633186"/>
              <a:gd name="connsiteX149" fmla="*/ 828556 w 1564252"/>
              <a:gd name="connsiteY149" fmla="*/ 431525 h 1633186"/>
              <a:gd name="connsiteX150" fmla="*/ 801296 w 1564252"/>
              <a:gd name="connsiteY150" fmla="*/ 414693 h 1633186"/>
              <a:gd name="connsiteX151" fmla="*/ 775510 w 1564252"/>
              <a:gd name="connsiteY151" fmla="*/ 397095 h 1633186"/>
              <a:gd name="connsiteX152" fmla="*/ 748987 w 1564252"/>
              <a:gd name="connsiteY152" fmla="*/ 378732 h 1633186"/>
              <a:gd name="connsiteX153" fmla="*/ 724674 w 1564252"/>
              <a:gd name="connsiteY153" fmla="*/ 359604 h 1633186"/>
              <a:gd name="connsiteX154" fmla="*/ 702571 w 1564252"/>
              <a:gd name="connsiteY154" fmla="*/ 338181 h 1633186"/>
              <a:gd name="connsiteX155" fmla="*/ 679732 w 1564252"/>
              <a:gd name="connsiteY155" fmla="*/ 315228 h 1633186"/>
              <a:gd name="connsiteX156" fmla="*/ 657630 w 1564252"/>
              <a:gd name="connsiteY156" fmla="*/ 292274 h 1633186"/>
              <a:gd name="connsiteX157" fmla="*/ 638474 w 1564252"/>
              <a:gd name="connsiteY157" fmla="*/ 266260 h 1633186"/>
              <a:gd name="connsiteX158" fmla="*/ 620055 w 1564252"/>
              <a:gd name="connsiteY158" fmla="*/ 239481 h 1633186"/>
              <a:gd name="connsiteX159" fmla="*/ 713623 w 1564252"/>
              <a:gd name="connsiteY159" fmla="*/ 0 h 1633186"/>
              <a:gd name="connsiteX160" fmla="*/ 745303 w 1564252"/>
              <a:gd name="connsiteY160" fmla="*/ 0 h 1633186"/>
              <a:gd name="connsiteX161" fmla="*/ 776247 w 1564252"/>
              <a:gd name="connsiteY161" fmla="*/ 1530 h 1633186"/>
              <a:gd name="connsiteX162" fmla="*/ 808664 w 1564252"/>
              <a:gd name="connsiteY162" fmla="*/ 5356 h 1633186"/>
              <a:gd name="connsiteX163" fmla="*/ 840344 w 1564252"/>
              <a:gd name="connsiteY163" fmla="*/ 10712 h 1633186"/>
              <a:gd name="connsiteX164" fmla="*/ 872761 w 1564252"/>
              <a:gd name="connsiteY164" fmla="*/ 17598 h 1633186"/>
              <a:gd name="connsiteX165" fmla="*/ 904441 w 1564252"/>
              <a:gd name="connsiteY165" fmla="*/ 26779 h 1633186"/>
              <a:gd name="connsiteX166" fmla="*/ 933911 w 1564252"/>
              <a:gd name="connsiteY166" fmla="*/ 36726 h 1633186"/>
              <a:gd name="connsiteX167" fmla="*/ 964118 w 1564252"/>
              <a:gd name="connsiteY167" fmla="*/ 48202 h 1633186"/>
              <a:gd name="connsiteX168" fmla="*/ 994325 w 1564252"/>
              <a:gd name="connsiteY168" fmla="*/ 61974 h 1633186"/>
              <a:gd name="connsiteX169" fmla="*/ 1021585 w 1564252"/>
              <a:gd name="connsiteY169" fmla="*/ 77277 h 1633186"/>
              <a:gd name="connsiteX170" fmla="*/ 1047371 w 1564252"/>
              <a:gd name="connsiteY170" fmla="*/ 93344 h 1633186"/>
              <a:gd name="connsiteX171" fmla="*/ 1072421 w 1564252"/>
              <a:gd name="connsiteY171" fmla="*/ 110942 h 1633186"/>
              <a:gd name="connsiteX172" fmla="*/ 1095260 w 1564252"/>
              <a:gd name="connsiteY172" fmla="*/ 130070 h 1633186"/>
              <a:gd name="connsiteX173" fmla="*/ 1107048 w 1564252"/>
              <a:gd name="connsiteY173" fmla="*/ 140781 h 1633186"/>
              <a:gd name="connsiteX174" fmla="*/ 1117363 w 1564252"/>
              <a:gd name="connsiteY174" fmla="*/ 153023 h 1633186"/>
              <a:gd name="connsiteX175" fmla="*/ 1137255 w 1564252"/>
              <a:gd name="connsiteY175" fmla="*/ 175977 h 1633186"/>
              <a:gd name="connsiteX176" fmla="*/ 1154200 w 1564252"/>
              <a:gd name="connsiteY176" fmla="*/ 201225 h 1633186"/>
              <a:gd name="connsiteX177" fmla="*/ 1168198 w 1564252"/>
              <a:gd name="connsiteY177" fmla="*/ 228770 h 1633186"/>
              <a:gd name="connsiteX178" fmla="*/ 1179986 w 1564252"/>
              <a:gd name="connsiteY178" fmla="*/ 255549 h 1633186"/>
              <a:gd name="connsiteX179" fmla="*/ 1190301 w 1564252"/>
              <a:gd name="connsiteY179" fmla="*/ 283858 h 1633186"/>
              <a:gd name="connsiteX180" fmla="*/ 1198405 w 1564252"/>
              <a:gd name="connsiteY180" fmla="*/ 313697 h 1633186"/>
              <a:gd name="connsiteX181" fmla="*/ 1203562 w 1564252"/>
              <a:gd name="connsiteY181" fmla="*/ 343537 h 1633186"/>
              <a:gd name="connsiteX182" fmla="*/ 1207246 w 1564252"/>
              <a:gd name="connsiteY182" fmla="*/ 374142 h 1633186"/>
              <a:gd name="connsiteX183" fmla="*/ 1210193 w 1564252"/>
              <a:gd name="connsiteY183" fmla="*/ 405511 h 1633186"/>
              <a:gd name="connsiteX184" fmla="*/ 1210193 w 1564252"/>
              <a:gd name="connsiteY184" fmla="*/ 436881 h 1633186"/>
              <a:gd name="connsiteX185" fmla="*/ 1210193 w 1564252"/>
              <a:gd name="connsiteY185" fmla="*/ 467486 h 1633186"/>
              <a:gd name="connsiteX186" fmla="*/ 1208720 w 1564252"/>
              <a:gd name="connsiteY186" fmla="*/ 498855 h 1633186"/>
              <a:gd name="connsiteX187" fmla="*/ 1205036 w 1564252"/>
              <a:gd name="connsiteY187" fmla="*/ 530225 h 1633186"/>
              <a:gd name="connsiteX188" fmla="*/ 1201352 w 1564252"/>
              <a:gd name="connsiteY188" fmla="*/ 560830 h 1633186"/>
              <a:gd name="connsiteX189" fmla="*/ 1196932 w 1564252"/>
              <a:gd name="connsiteY189" fmla="*/ 590669 h 1633186"/>
              <a:gd name="connsiteX190" fmla="*/ 1186617 w 1564252"/>
              <a:gd name="connsiteY190" fmla="*/ 655704 h 1633186"/>
              <a:gd name="connsiteX191" fmla="*/ 1179986 w 1564252"/>
              <a:gd name="connsiteY191" fmla="*/ 690899 h 1633186"/>
              <a:gd name="connsiteX192" fmla="*/ 1174829 w 1564252"/>
              <a:gd name="connsiteY192" fmla="*/ 726095 h 1633186"/>
              <a:gd name="connsiteX193" fmla="*/ 1171145 w 1564252"/>
              <a:gd name="connsiteY193" fmla="*/ 762820 h 1633186"/>
              <a:gd name="connsiteX194" fmla="*/ 1168198 w 1564252"/>
              <a:gd name="connsiteY194" fmla="*/ 798015 h 1633186"/>
              <a:gd name="connsiteX195" fmla="*/ 1168198 w 1564252"/>
              <a:gd name="connsiteY195" fmla="*/ 833976 h 1633186"/>
              <a:gd name="connsiteX196" fmla="*/ 1169672 w 1564252"/>
              <a:gd name="connsiteY196" fmla="*/ 869171 h 1633186"/>
              <a:gd name="connsiteX197" fmla="*/ 1171145 w 1564252"/>
              <a:gd name="connsiteY197" fmla="*/ 886004 h 1633186"/>
              <a:gd name="connsiteX198" fmla="*/ 1173356 w 1564252"/>
              <a:gd name="connsiteY198" fmla="*/ 903601 h 1633186"/>
              <a:gd name="connsiteX199" fmla="*/ 1177776 w 1564252"/>
              <a:gd name="connsiteY199" fmla="*/ 919669 h 1633186"/>
              <a:gd name="connsiteX200" fmla="*/ 1181460 w 1564252"/>
              <a:gd name="connsiteY200" fmla="*/ 935736 h 1633186"/>
              <a:gd name="connsiteX201" fmla="*/ 1186617 w 1564252"/>
              <a:gd name="connsiteY201" fmla="*/ 950273 h 1633186"/>
              <a:gd name="connsiteX202" fmla="*/ 1191774 w 1564252"/>
              <a:gd name="connsiteY202" fmla="*/ 965576 h 1633186"/>
              <a:gd name="connsiteX203" fmla="*/ 1199879 w 1564252"/>
              <a:gd name="connsiteY203" fmla="*/ 980113 h 1633186"/>
              <a:gd name="connsiteX204" fmla="*/ 1207246 w 1564252"/>
              <a:gd name="connsiteY204" fmla="*/ 993885 h 1633186"/>
              <a:gd name="connsiteX205" fmla="*/ 1216824 w 1564252"/>
              <a:gd name="connsiteY205" fmla="*/ 1007657 h 1633186"/>
              <a:gd name="connsiteX206" fmla="*/ 1227138 w 1564252"/>
              <a:gd name="connsiteY206" fmla="*/ 1019899 h 1633186"/>
              <a:gd name="connsiteX207" fmla="*/ 1238926 w 1564252"/>
              <a:gd name="connsiteY207" fmla="*/ 1031376 h 1633186"/>
              <a:gd name="connsiteX208" fmla="*/ 1252188 w 1564252"/>
              <a:gd name="connsiteY208" fmla="*/ 1042852 h 1633186"/>
              <a:gd name="connsiteX209" fmla="*/ 1266186 w 1564252"/>
              <a:gd name="connsiteY209" fmla="*/ 1052034 h 1633186"/>
              <a:gd name="connsiteX210" fmla="*/ 1281658 w 1564252"/>
              <a:gd name="connsiteY210" fmla="*/ 1061215 h 1633186"/>
              <a:gd name="connsiteX211" fmla="*/ 1298603 w 1564252"/>
              <a:gd name="connsiteY211" fmla="*/ 1069631 h 1633186"/>
              <a:gd name="connsiteX212" fmla="*/ 1317022 w 1564252"/>
              <a:gd name="connsiteY212" fmla="*/ 1076517 h 1633186"/>
              <a:gd name="connsiteX213" fmla="*/ 1298603 w 1564252"/>
              <a:gd name="connsiteY213" fmla="*/ 1081873 h 1633186"/>
              <a:gd name="connsiteX214" fmla="*/ 1281658 w 1564252"/>
              <a:gd name="connsiteY214" fmla="*/ 1083403 h 1633186"/>
              <a:gd name="connsiteX215" fmla="*/ 1266186 w 1564252"/>
              <a:gd name="connsiteY215" fmla="*/ 1083403 h 1633186"/>
              <a:gd name="connsiteX216" fmla="*/ 1252188 w 1564252"/>
              <a:gd name="connsiteY216" fmla="*/ 1081873 h 1633186"/>
              <a:gd name="connsiteX217" fmla="*/ 1238926 w 1564252"/>
              <a:gd name="connsiteY217" fmla="*/ 1078048 h 1633186"/>
              <a:gd name="connsiteX218" fmla="*/ 1227138 w 1564252"/>
              <a:gd name="connsiteY218" fmla="*/ 1074987 h 1633186"/>
              <a:gd name="connsiteX219" fmla="*/ 1210193 w 1564252"/>
              <a:gd name="connsiteY219" fmla="*/ 1066571 h 1633186"/>
              <a:gd name="connsiteX220" fmla="*/ 1213877 w 1564252"/>
              <a:gd name="connsiteY220" fmla="*/ 1071927 h 1633186"/>
              <a:gd name="connsiteX221" fmla="*/ 1219034 w 1564252"/>
              <a:gd name="connsiteY221" fmla="*/ 1078048 h 1633186"/>
              <a:gd name="connsiteX222" fmla="*/ 1232296 w 1564252"/>
              <a:gd name="connsiteY222" fmla="*/ 1088759 h 1633186"/>
              <a:gd name="connsiteX223" fmla="*/ 1246294 w 1564252"/>
              <a:gd name="connsiteY223" fmla="*/ 1096410 h 1633186"/>
              <a:gd name="connsiteX224" fmla="*/ 1262503 w 1564252"/>
              <a:gd name="connsiteY224" fmla="*/ 1103296 h 1633186"/>
              <a:gd name="connsiteX225" fmla="*/ 1279448 w 1564252"/>
              <a:gd name="connsiteY225" fmla="*/ 1108652 h 1633186"/>
              <a:gd name="connsiteX226" fmla="*/ 1296393 w 1564252"/>
              <a:gd name="connsiteY226" fmla="*/ 1113243 h 1633186"/>
              <a:gd name="connsiteX227" fmla="*/ 1311865 w 1564252"/>
              <a:gd name="connsiteY227" fmla="*/ 1114008 h 1633186"/>
              <a:gd name="connsiteX228" fmla="*/ 1325863 w 1564252"/>
              <a:gd name="connsiteY228" fmla="*/ 1115538 h 1633186"/>
              <a:gd name="connsiteX229" fmla="*/ 1308918 w 1564252"/>
              <a:gd name="connsiteY229" fmla="*/ 1120894 h 1633186"/>
              <a:gd name="connsiteX230" fmla="*/ 1291236 w 1564252"/>
              <a:gd name="connsiteY230" fmla="*/ 1126250 h 1633186"/>
              <a:gd name="connsiteX231" fmla="*/ 1269870 w 1564252"/>
              <a:gd name="connsiteY231" fmla="*/ 1130075 h 1633186"/>
              <a:gd name="connsiteX232" fmla="*/ 1247768 w 1564252"/>
              <a:gd name="connsiteY232" fmla="*/ 1133136 h 1633186"/>
              <a:gd name="connsiteX233" fmla="*/ 1224191 w 1564252"/>
              <a:gd name="connsiteY233" fmla="*/ 1134666 h 1633186"/>
              <a:gd name="connsiteX234" fmla="*/ 1208350 w 1564252"/>
              <a:gd name="connsiteY234" fmla="*/ 1134666 h 1633186"/>
              <a:gd name="connsiteX235" fmla="*/ 1244342 w 1564252"/>
              <a:gd name="connsiteY235" fmla="*/ 1147152 h 1633186"/>
              <a:gd name="connsiteX236" fmla="*/ 1281848 w 1564252"/>
              <a:gd name="connsiteY236" fmla="*/ 1160930 h 1633186"/>
              <a:gd name="connsiteX237" fmla="*/ 1317149 w 1564252"/>
              <a:gd name="connsiteY237" fmla="*/ 1177003 h 1633186"/>
              <a:gd name="connsiteX238" fmla="*/ 1351714 w 1564252"/>
              <a:gd name="connsiteY238" fmla="*/ 1193842 h 1633186"/>
              <a:gd name="connsiteX239" fmla="*/ 1384808 w 1564252"/>
              <a:gd name="connsiteY239" fmla="*/ 1212212 h 1633186"/>
              <a:gd name="connsiteX240" fmla="*/ 1400252 w 1564252"/>
              <a:gd name="connsiteY240" fmla="*/ 1222928 h 1633186"/>
              <a:gd name="connsiteX241" fmla="*/ 1415696 w 1564252"/>
              <a:gd name="connsiteY241" fmla="*/ 1234409 h 1633186"/>
              <a:gd name="connsiteX242" fmla="*/ 1429669 w 1564252"/>
              <a:gd name="connsiteY242" fmla="*/ 1245890 h 1633186"/>
              <a:gd name="connsiteX243" fmla="*/ 1444378 w 1564252"/>
              <a:gd name="connsiteY243" fmla="*/ 1259667 h 1633186"/>
              <a:gd name="connsiteX244" fmla="*/ 1457615 w 1564252"/>
              <a:gd name="connsiteY244" fmla="*/ 1273445 h 1633186"/>
              <a:gd name="connsiteX245" fmla="*/ 1470118 w 1564252"/>
              <a:gd name="connsiteY245" fmla="*/ 1287987 h 1633186"/>
              <a:gd name="connsiteX246" fmla="*/ 1483355 w 1564252"/>
              <a:gd name="connsiteY246" fmla="*/ 1304061 h 1633186"/>
              <a:gd name="connsiteX247" fmla="*/ 1495122 w 1564252"/>
              <a:gd name="connsiteY247" fmla="*/ 1321665 h 1633186"/>
              <a:gd name="connsiteX248" fmla="*/ 1505418 w 1564252"/>
              <a:gd name="connsiteY248" fmla="*/ 1339270 h 1633186"/>
              <a:gd name="connsiteX249" fmla="*/ 1515714 w 1564252"/>
              <a:gd name="connsiteY249" fmla="*/ 1359936 h 1633186"/>
              <a:gd name="connsiteX250" fmla="*/ 1526010 w 1564252"/>
              <a:gd name="connsiteY250" fmla="*/ 1379836 h 1633186"/>
              <a:gd name="connsiteX251" fmla="*/ 1535571 w 1564252"/>
              <a:gd name="connsiteY251" fmla="*/ 1403564 h 1633186"/>
              <a:gd name="connsiteX252" fmla="*/ 1542925 w 1564252"/>
              <a:gd name="connsiteY252" fmla="*/ 1426526 h 1633186"/>
              <a:gd name="connsiteX253" fmla="*/ 1551015 w 1564252"/>
              <a:gd name="connsiteY253" fmla="*/ 1451785 h 1633186"/>
              <a:gd name="connsiteX254" fmla="*/ 1557633 w 1564252"/>
              <a:gd name="connsiteY254" fmla="*/ 1479339 h 1633186"/>
              <a:gd name="connsiteX255" fmla="*/ 1564252 w 1564252"/>
              <a:gd name="connsiteY255" fmla="*/ 1507659 h 1633186"/>
              <a:gd name="connsiteX256" fmla="*/ 1540719 w 1564252"/>
              <a:gd name="connsiteY256" fmla="*/ 1513783 h 1633186"/>
              <a:gd name="connsiteX257" fmla="*/ 1492180 w 1564252"/>
              <a:gd name="connsiteY257" fmla="*/ 1529091 h 1633186"/>
              <a:gd name="connsiteX258" fmla="*/ 1419373 w 1564252"/>
              <a:gd name="connsiteY258" fmla="*/ 1548991 h 1633186"/>
              <a:gd name="connsiteX259" fmla="*/ 1375248 w 1564252"/>
              <a:gd name="connsiteY259" fmla="*/ 1560472 h 1633186"/>
              <a:gd name="connsiteX260" fmla="*/ 1325974 w 1564252"/>
              <a:gd name="connsiteY260" fmla="*/ 1571188 h 1633186"/>
              <a:gd name="connsiteX261" fmla="*/ 1271552 w 1564252"/>
              <a:gd name="connsiteY261" fmla="*/ 1583435 h 1633186"/>
              <a:gd name="connsiteX262" fmla="*/ 1214189 w 1564252"/>
              <a:gd name="connsiteY262" fmla="*/ 1594150 h 1633186"/>
              <a:gd name="connsiteX263" fmla="*/ 1151678 w 1564252"/>
              <a:gd name="connsiteY263" fmla="*/ 1603335 h 1633186"/>
              <a:gd name="connsiteX264" fmla="*/ 1086960 w 1564252"/>
              <a:gd name="connsiteY264" fmla="*/ 1612520 h 1633186"/>
              <a:gd name="connsiteX265" fmla="*/ 1017830 w 1564252"/>
              <a:gd name="connsiteY265" fmla="*/ 1620940 h 1633186"/>
              <a:gd name="connsiteX266" fmla="*/ 946494 w 1564252"/>
              <a:gd name="connsiteY266" fmla="*/ 1626297 h 1633186"/>
              <a:gd name="connsiteX267" fmla="*/ 872216 w 1564252"/>
              <a:gd name="connsiteY267" fmla="*/ 1630125 h 1633186"/>
              <a:gd name="connsiteX268" fmla="*/ 797202 w 1564252"/>
              <a:gd name="connsiteY268" fmla="*/ 1633186 h 1633186"/>
              <a:gd name="connsiteX269" fmla="*/ 726601 w 1564252"/>
              <a:gd name="connsiteY269" fmla="*/ 1631655 h 1633186"/>
              <a:gd name="connsiteX270" fmla="*/ 655265 w 1564252"/>
              <a:gd name="connsiteY270" fmla="*/ 1627828 h 1633186"/>
              <a:gd name="connsiteX271" fmla="*/ 586135 w 1564252"/>
              <a:gd name="connsiteY271" fmla="*/ 1622470 h 1633186"/>
              <a:gd name="connsiteX272" fmla="*/ 517740 w 1564252"/>
              <a:gd name="connsiteY272" fmla="*/ 1615582 h 1633186"/>
              <a:gd name="connsiteX273" fmla="*/ 450816 w 1564252"/>
              <a:gd name="connsiteY273" fmla="*/ 1606397 h 1633186"/>
              <a:gd name="connsiteX274" fmla="*/ 387570 w 1564252"/>
              <a:gd name="connsiteY274" fmla="*/ 1596447 h 1633186"/>
              <a:gd name="connsiteX275" fmla="*/ 326529 w 1564252"/>
              <a:gd name="connsiteY275" fmla="*/ 1585731 h 1633186"/>
              <a:gd name="connsiteX276" fmla="*/ 269166 w 1564252"/>
              <a:gd name="connsiteY276" fmla="*/ 1575015 h 1633186"/>
              <a:gd name="connsiteX277" fmla="*/ 215480 w 1564252"/>
              <a:gd name="connsiteY277" fmla="*/ 1562769 h 1633186"/>
              <a:gd name="connsiteX278" fmla="*/ 166206 w 1564252"/>
              <a:gd name="connsiteY278" fmla="*/ 1552053 h 1633186"/>
              <a:gd name="connsiteX279" fmla="*/ 84574 w 1564252"/>
              <a:gd name="connsiteY279" fmla="*/ 1531387 h 1633186"/>
              <a:gd name="connsiteX280" fmla="*/ 27211 w 1564252"/>
              <a:gd name="connsiteY280" fmla="*/ 1515313 h 1633186"/>
              <a:gd name="connsiteX281" fmla="*/ 0 w 1564252"/>
              <a:gd name="connsiteY281" fmla="*/ 1507659 h 1633186"/>
              <a:gd name="connsiteX282" fmla="*/ 6619 w 1564252"/>
              <a:gd name="connsiteY282" fmla="*/ 1479339 h 1633186"/>
              <a:gd name="connsiteX283" fmla="*/ 13973 w 1564252"/>
              <a:gd name="connsiteY283" fmla="*/ 1453315 h 1633186"/>
              <a:gd name="connsiteX284" fmla="*/ 22063 w 1564252"/>
              <a:gd name="connsiteY284" fmla="*/ 1428822 h 1633186"/>
              <a:gd name="connsiteX285" fmla="*/ 30152 w 1564252"/>
              <a:gd name="connsiteY285" fmla="*/ 1404329 h 1633186"/>
              <a:gd name="connsiteX286" fmla="*/ 40448 w 1564252"/>
              <a:gd name="connsiteY286" fmla="*/ 1382898 h 1633186"/>
              <a:gd name="connsiteX287" fmla="*/ 49274 w 1564252"/>
              <a:gd name="connsiteY287" fmla="*/ 1362232 h 1633186"/>
              <a:gd name="connsiteX288" fmla="*/ 59569 w 1564252"/>
              <a:gd name="connsiteY288" fmla="*/ 1343862 h 1633186"/>
              <a:gd name="connsiteX289" fmla="*/ 71336 w 1564252"/>
              <a:gd name="connsiteY289" fmla="*/ 1324727 h 1633186"/>
              <a:gd name="connsiteX290" fmla="*/ 83103 w 1564252"/>
              <a:gd name="connsiteY290" fmla="*/ 1308653 h 1633186"/>
              <a:gd name="connsiteX291" fmla="*/ 96341 w 1564252"/>
              <a:gd name="connsiteY291" fmla="*/ 1292580 h 1633186"/>
              <a:gd name="connsiteX292" fmla="*/ 108843 w 1564252"/>
              <a:gd name="connsiteY292" fmla="*/ 1277272 h 1633186"/>
              <a:gd name="connsiteX293" fmla="*/ 122081 w 1564252"/>
              <a:gd name="connsiteY293" fmla="*/ 1263494 h 1633186"/>
              <a:gd name="connsiteX294" fmla="*/ 136789 w 1564252"/>
              <a:gd name="connsiteY294" fmla="*/ 1250482 h 1633186"/>
              <a:gd name="connsiteX295" fmla="*/ 150762 w 1564252"/>
              <a:gd name="connsiteY295" fmla="*/ 1238236 h 1633186"/>
              <a:gd name="connsiteX296" fmla="*/ 166206 w 1564252"/>
              <a:gd name="connsiteY296" fmla="*/ 1225989 h 1633186"/>
              <a:gd name="connsiteX297" fmla="*/ 180915 w 1564252"/>
              <a:gd name="connsiteY297" fmla="*/ 1216804 h 1633186"/>
              <a:gd name="connsiteX298" fmla="*/ 213274 w 1564252"/>
              <a:gd name="connsiteY298" fmla="*/ 1196138 h 1633186"/>
              <a:gd name="connsiteX299" fmla="*/ 247103 w 1564252"/>
              <a:gd name="connsiteY299" fmla="*/ 1178534 h 1633186"/>
              <a:gd name="connsiteX300" fmla="*/ 282404 w 1564252"/>
              <a:gd name="connsiteY300" fmla="*/ 1163991 h 1633186"/>
              <a:gd name="connsiteX301" fmla="*/ 318440 w 1564252"/>
              <a:gd name="connsiteY301" fmla="*/ 1148683 h 1633186"/>
              <a:gd name="connsiteX302" fmla="*/ 363958 w 1564252"/>
              <a:gd name="connsiteY302" fmla="*/ 1132740 h 1633186"/>
              <a:gd name="connsiteX303" fmla="*/ 341563 w 1564252"/>
              <a:gd name="connsiteY303" fmla="*/ 1131606 h 1633186"/>
              <a:gd name="connsiteX304" fmla="*/ 314303 w 1564252"/>
              <a:gd name="connsiteY304" fmla="*/ 1127780 h 1633186"/>
              <a:gd name="connsiteX305" fmla="*/ 290727 w 1564252"/>
              <a:gd name="connsiteY305" fmla="*/ 1122424 h 1633186"/>
              <a:gd name="connsiteX306" fmla="*/ 270098 w 1564252"/>
              <a:gd name="connsiteY306" fmla="*/ 1115538 h 1633186"/>
              <a:gd name="connsiteX307" fmla="*/ 260521 w 1564252"/>
              <a:gd name="connsiteY307" fmla="*/ 1111713 h 1633186"/>
              <a:gd name="connsiteX308" fmla="*/ 253153 w 1564252"/>
              <a:gd name="connsiteY308" fmla="*/ 1107122 h 1633186"/>
              <a:gd name="connsiteX309" fmla="*/ 246522 w 1564252"/>
              <a:gd name="connsiteY309" fmla="*/ 1101766 h 1633186"/>
              <a:gd name="connsiteX310" fmla="*/ 241365 w 1564252"/>
              <a:gd name="connsiteY310" fmla="*/ 1097941 h 1633186"/>
              <a:gd name="connsiteX311" fmla="*/ 255363 w 1564252"/>
              <a:gd name="connsiteY311" fmla="*/ 1095645 h 1633186"/>
              <a:gd name="connsiteX312" fmla="*/ 268625 w 1564252"/>
              <a:gd name="connsiteY312" fmla="*/ 1092585 h 1633186"/>
              <a:gd name="connsiteX313" fmla="*/ 282623 w 1564252"/>
              <a:gd name="connsiteY313" fmla="*/ 1088759 h 1633186"/>
              <a:gd name="connsiteX314" fmla="*/ 295885 w 1564252"/>
              <a:gd name="connsiteY314" fmla="*/ 1084169 h 1633186"/>
              <a:gd name="connsiteX315" fmla="*/ 309146 w 1564252"/>
              <a:gd name="connsiteY315" fmla="*/ 1078048 h 1633186"/>
              <a:gd name="connsiteX316" fmla="*/ 321671 w 1564252"/>
              <a:gd name="connsiteY316" fmla="*/ 1069631 h 1633186"/>
              <a:gd name="connsiteX317" fmla="*/ 332722 w 1564252"/>
              <a:gd name="connsiteY317" fmla="*/ 1061215 h 1633186"/>
              <a:gd name="connsiteX318" fmla="*/ 343037 w 1564252"/>
              <a:gd name="connsiteY318" fmla="*/ 1050504 h 1633186"/>
              <a:gd name="connsiteX319" fmla="*/ 312830 w 1564252"/>
              <a:gd name="connsiteY319" fmla="*/ 1060450 h 1633186"/>
              <a:gd name="connsiteX320" fmla="*/ 297358 w 1564252"/>
              <a:gd name="connsiteY320" fmla="*/ 1062745 h 1633186"/>
              <a:gd name="connsiteX321" fmla="*/ 280413 w 1564252"/>
              <a:gd name="connsiteY321" fmla="*/ 1065806 h 1633186"/>
              <a:gd name="connsiteX322" fmla="*/ 264941 w 1564252"/>
              <a:gd name="connsiteY322" fmla="*/ 1066571 h 1633186"/>
              <a:gd name="connsiteX323" fmla="*/ 248733 w 1564252"/>
              <a:gd name="connsiteY323" fmla="*/ 1066571 h 1633186"/>
              <a:gd name="connsiteX324" fmla="*/ 233261 w 1564252"/>
              <a:gd name="connsiteY324" fmla="*/ 1064276 h 1633186"/>
              <a:gd name="connsiteX325" fmla="*/ 217789 w 1564252"/>
              <a:gd name="connsiteY325" fmla="*/ 1061215 h 1633186"/>
              <a:gd name="connsiteX326" fmla="*/ 239892 w 1564252"/>
              <a:gd name="connsiteY326" fmla="*/ 1057390 h 1633186"/>
              <a:gd name="connsiteX327" fmla="*/ 259784 w 1564252"/>
              <a:gd name="connsiteY327" fmla="*/ 1052034 h 1633186"/>
              <a:gd name="connsiteX328" fmla="*/ 276729 w 1564252"/>
              <a:gd name="connsiteY328" fmla="*/ 1043617 h 1633186"/>
              <a:gd name="connsiteX329" fmla="*/ 292201 w 1564252"/>
              <a:gd name="connsiteY329" fmla="*/ 1035966 h 1633186"/>
              <a:gd name="connsiteX330" fmla="*/ 304726 w 1564252"/>
              <a:gd name="connsiteY330" fmla="*/ 1023724 h 1633186"/>
              <a:gd name="connsiteX331" fmla="*/ 316514 w 1564252"/>
              <a:gd name="connsiteY331" fmla="*/ 1011483 h 1633186"/>
              <a:gd name="connsiteX332" fmla="*/ 326092 w 1564252"/>
              <a:gd name="connsiteY332" fmla="*/ 997711 h 1633186"/>
              <a:gd name="connsiteX333" fmla="*/ 334933 w 1564252"/>
              <a:gd name="connsiteY333" fmla="*/ 983173 h 1633186"/>
              <a:gd name="connsiteX334" fmla="*/ 341563 w 1564252"/>
              <a:gd name="connsiteY334" fmla="*/ 967106 h 1633186"/>
              <a:gd name="connsiteX335" fmla="*/ 346721 w 1564252"/>
              <a:gd name="connsiteY335" fmla="*/ 949508 h 1633186"/>
              <a:gd name="connsiteX336" fmla="*/ 350404 w 1564252"/>
              <a:gd name="connsiteY336" fmla="*/ 930380 h 1633186"/>
              <a:gd name="connsiteX337" fmla="*/ 353351 w 1564252"/>
              <a:gd name="connsiteY337" fmla="*/ 911252 h 1633186"/>
              <a:gd name="connsiteX338" fmla="*/ 354825 w 1564252"/>
              <a:gd name="connsiteY338" fmla="*/ 892125 h 1633186"/>
              <a:gd name="connsiteX339" fmla="*/ 355562 w 1564252"/>
              <a:gd name="connsiteY339" fmla="*/ 870701 h 1633186"/>
              <a:gd name="connsiteX340" fmla="*/ 354825 w 1564252"/>
              <a:gd name="connsiteY340" fmla="*/ 850808 h 1633186"/>
              <a:gd name="connsiteX341" fmla="*/ 354825 w 1564252"/>
              <a:gd name="connsiteY341" fmla="*/ 828620 h 1633186"/>
              <a:gd name="connsiteX342" fmla="*/ 349668 w 1564252"/>
              <a:gd name="connsiteY342" fmla="*/ 785774 h 1633186"/>
              <a:gd name="connsiteX343" fmla="*/ 343037 w 1564252"/>
              <a:gd name="connsiteY343" fmla="*/ 740632 h 1633186"/>
              <a:gd name="connsiteX344" fmla="*/ 334933 w 1564252"/>
              <a:gd name="connsiteY344" fmla="*/ 697785 h 1633186"/>
              <a:gd name="connsiteX345" fmla="*/ 326092 w 1564252"/>
              <a:gd name="connsiteY345" fmla="*/ 657234 h 1633186"/>
              <a:gd name="connsiteX346" fmla="*/ 309146 w 1564252"/>
              <a:gd name="connsiteY346" fmla="*/ 581488 h 1633186"/>
              <a:gd name="connsiteX347" fmla="*/ 303989 w 1564252"/>
              <a:gd name="connsiteY347" fmla="*/ 548588 h 1633186"/>
              <a:gd name="connsiteX348" fmla="*/ 299568 w 1564252"/>
              <a:gd name="connsiteY348" fmla="*/ 521809 h 1633186"/>
              <a:gd name="connsiteX349" fmla="*/ 297358 w 1564252"/>
              <a:gd name="connsiteY349" fmla="*/ 491969 h 1633186"/>
              <a:gd name="connsiteX350" fmla="*/ 295885 w 1564252"/>
              <a:gd name="connsiteY350" fmla="*/ 462130 h 1633186"/>
              <a:gd name="connsiteX351" fmla="*/ 297358 w 1564252"/>
              <a:gd name="connsiteY351" fmla="*/ 420814 h 1633186"/>
              <a:gd name="connsiteX352" fmla="*/ 301042 w 1564252"/>
              <a:gd name="connsiteY352" fmla="*/ 380262 h 1633186"/>
              <a:gd name="connsiteX353" fmla="*/ 307673 w 1564252"/>
              <a:gd name="connsiteY353" fmla="*/ 340476 h 1633186"/>
              <a:gd name="connsiteX354" fmla="*/ 316514 w 1564252"/>
              <a:gd name="connsiteY354" fmla="*/ 302986 h 1633186"/>
              <a:gd name="connsiteX355" fmla="*/ 328302 w 1564252"/>
              <a:gd name="connsiteY355" fmla="*/ 266260 h 1633186"/>
              <a:gd name="connsiteX356" fmla="*/ 343037 w 1564252"/>
              <a:gd name="connsiteY356" fmla="*/ 232595 h 1633186"/>
              <a:gd name="connsiteX357" fmla="*/ 359982 w 1564252"/>
              <a:gd name="connsiteY357" fmla="*/ 198930 h 1633186"/>
              <a:gd name="connsiteX358" fmla="*/ 368823 w 1564252"/>
              <a:gd name="connsiteY358" fmla="*/ 183628 h 1633186"/>
              <a:gd name="connsiteX359" fmla="*/ 379138 w 1564252"/>
              <a:gd name="connsiteY359" fmla="*/ 169091 h 1633186"/>
              <a:gd name="connsiteX360" fmla="*/ 389452 w 1564252"/>
              <a:gd name="connsiteY360" fmla="*/ 153788 h 1633186"/>
              <a:gd name="connsiteX361" fmla="*/ 399767 w 1564252"/>
              <a:gd name="connsiteY361" fmla="*/ 139251 h 1633186"/>
              <a:gd name="connsiteX362" fmla="*/ 411555 w 1564252"/>
              <a:gd name="connsiteY362" fmla="*/ 125479 h 1633186"/>
              <a:gd name="connsiteX363" fmla="*/ 424816 w 1564252"/>
              <a:gd name="connsiteY363" fmla="*/ 113237 h 1633186"/>
              <a:gd name="connsiteX364" fmla="*/ 438078 w 1564252"/>
              <a:gd name="connsiteY364" fmla="*/ 100995 h 1633186"/>
              <a:gd name="connsiteX365" fmla="*/ 452076 w 1564252"/>
              <a:gd name="connsiteY365" fmla="*/ 88754 h 1633186"/>
              <a:gd name="connsiteX366" fmla="*/ 466811 w 1564252"/>
              <a:gd name="connsiteY366" fmla="*/ 78042 h 1633186"/>
              <a:gd name="connsiteX367" fmla="*/ 480809 w 1564252"/>
              <a:gd name="connsiteY367" fmla="*/ 67330 h 1633186"/>
              <a:gd name="connsiteX368" fmla="*/ 496281 w 1564252"/>
              <a:gd name="connsiteY368" fmla="*/ 58149 h 1633186"/>
              <a:gd name="connsiteX369" fmla="*/ 513226 w 1564252"/>
              <a:gd name="connsiteY369" fmla="*/ 48202 h 1633186"/>
              <a:gd name="connsiteX370" fmla="*/ 528698 w 1564252"/>
              <a:gd name="connsiteY370" fmla="*/ 40551 h 1633186"/>
              <a:gd name="connsiteX371" fmla="*/ 547117 w 1564252"/>
              <a:gd name="connsiteY371" fmla="*/ 32135 h 1633186"/>
              <a:gd name="connsiteX372" fmla="*/ 565536 w 1564252"/>
              <a:gd name="connsiteY372" fmla="*/ 25249 h 1633186"/>
              <a:gd name="connsiteX373" fmla="*/ 583954 w 1564252"/>
              <a:gd name="connsiteY373" fmla="*/ 19893 h 1633186"/>
              <a:gd name="connsiteX374" fmla="*/ 603110 w 1564252"/>
              <a:gd name="connsiteY374" fmla="*/ 14537 h 1633186"/>
              <a:gd name="connsiteX375" fmla="*/ 623002 w 1564252"/>
              <a:gd name="connsiteY375" fmla="*/ 9182 h 1633186"/>
              <a:gd name="connsiteX376" fmla="*/ 652472 w 1564252"/>
              <a:gd name="connsiteY376" fmla="*/ 3826 h 1633186"/>
              <a:gd name="connsiteX377" fmla="*/ 682679 w 1564252"/>
              <a:gd name="connsiteY377" fmla="*/ 1530 h 163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</a:cxnLst>
            <a:rect l="l" t="t" r="r" b="b"/>
            <a:pathLst>
              <a:path w="1564252" h="1633186">
                <a:moveTo>
                  <a:pt x="614715" y="936068"/>
                </a:moveTo>
                <a:lnTo>
                  <a:pt x="617758" y="947381"/>
                </a:lnTo>
                <a:lnTo>
                  <a:pt x="617758" y="963454"/>
                </a:lnTo>
                <a:lnTo>
                  <a:pt x="616287" y="979528"/>
                </a:lnTo>
                <a:lnTo>
                  <a:pt x="614817" y="994836"/>
                </a:lnTo>
                <a:lnTo>
                  <a:pt x="611139" y="1009379"/>
                </a:lnTo>
                <a:lnTo>
                  <a:pt x="607462" y="1021625"/>
                </a:lnTo>
                <a:lnTo>
                  <a:pt x="601579" y="1033872"/>
                </a:lnTo>
                <a:lnTo>
                  <a:pt x="595695" y="1046119"/>
                </a:lnTo>
                <a:lnTo>
                  <a:pt x="587606" y="1056834"/>
                </a:lnTo>
                <a:lnTo>
                  <a:pt x="579516" y="1066019"/>
                </a:lnTo>
                <a:lnTo>
                  <a:pt x="569220" y="1075969"/>
                </a:lnTo>
                <a:lnTo>
                  <a:pt x="558924" y="1085154"/>
                </a:lnTo>
                <a:lnTo>
                  <a:pt x="545686" y="1093574"/>
                </a:lnTo>
                <a:lnTo>
                  <a:pt x="533184" y="1101228"/>
                </a:lnTo>
                <a:lnTo>
                  <a:pt x="517740" y="1109647"/>
                </a:lnTo>
                <a:lnTo>
                  <a:pt x="483911" y="1123425"/>
                </a:lnTo>
                <a:lnTo>
                  <a:pt x="406691" y="1150214"/>
                </a:lnTo>
                <a:lnTo>
                  <a:pt x="405955" y="1151745"/>
                </a:lnTo>
                <a:lnTo>
                  <a:pt x="421399" y="1163991"/>
                </a:lnTo>
                <a:lnTo>
                  <a:pt x="438314" y="1176238"/>
                </a:lnTo>
                <a:lnTo>
                  <a:pt x="455964" y="1187719"/>
                </a:lnTo>
                <a:lnTo>
                  <a:pt x="474350" y="1199200"/>
                </a:lnTo>
                <a:lnTo>
                  <a:pt x="494207" y="1209916"/>
                </a:lnTo>
                <a:lnTo>
                  <a:pt x="513328" y="1219101"/>
                </a:lnTo>
                <a:lnTo>
                  <a:pt x="533184" y="1227520"/>
                </a:lnTo>
                <a:lnTo>
                  <a:pt x="555247" y="1236705"/>
                </a:lnTo>
                <a:lnTo>
                  <a:pt x="597902" y="1250482"/>
                </a:lnTo>
                <a:lnTo>
                  <a:pt x="642027" y="1262729"/>
                </a:lnTo>
                <a:lnTo>
                  <a:pt x="687624" y="1271914"/>
                </a:lnTo>
                <a:lnTo>
                  <a:pt x="734691" y="1277272"/>
                </a:lnTo>
                <a:lnTo>
                  <a:pt x="781023" y="1280333"/>
                </a:lnTo>
                <a:lnTo>
                  <a:pt x="826619" y="1280333"/>
                </a:lnTo>
                <a:lnTo>
                  <a:pt x="872216" y="1277272"/>
                </a:lnTo>
                <a:lnTo>
                  <a:pt x="895750" y="1274975"/>
                </a:lnTo>
                <a:lnTo>
                  <a:pt x="917812" y="1270383"/>
                </a:lnTo>
                <a:lnTo>
                  <a:pt x="938404" y="1266556"/>
                </a:lnTo>
                <a:lnTo>
                  <a:pt x="960467" y="1261198"/>
                </a:lnTo>
                <a:lnTo>
                  <a:pt x="981794" y="1255840"/>
                </a:lnTo>
                <a:lnTo>
                  <a:pt x="1000916" y="1248952"/>
                </a:lnTo>
                <a:lnTo>
                  <a:pt x="1021507" y="1240532"/>
                </a:lnTo>
                <a:lnTo>
                  <a:pt x="1039893" y="1232878"/>
                </a:lnTo>
                <a:lnTo>
                  <a:pt x="1058279" y="1222928"/>
                </a:lnTo>
                <a:lnTo>
                  <a:pt x="1076664" y="1212212"/>
                </a:lnTo>
                <a:lnTo>
                  <a:pt x="1095786" y="1197669"/>
                </a:lnTo>
                <a:lnTo>
                  <a:pt x="1115642" y="1182361"/>
                </a:lnTo>
                <a:lnTo>
                  <a:pt x="1154620" y="1150214"/>
                </a:lnTo>
                <a:lnTo>
                  <a:pt x="1116377" y="1136437"/>
                </a:lnTo>
                <a:lnTo>
                  <a:pt x="1077400" y="1123425"/>
                </a:lnTo>
                <a:lnTo>
                  <a:pt x="1063427" y="1118067"/>
                </a:lnTo>
                <a:lnTo>
                  <a:pt x="1050189" y="1111178"/>
                </a:lnTo>
                <a:lnTo>
                  <a:pt x="1037687" y="1104289"/>
                </a:lnTo>
                <a:lnTo>
                  <a:pt x="1025920" y="1095870"/>
                </a:lnTo>
                <a:lnTo>
                  <a:pt x="1015624" y="1088216"/>
                </a:lnTo>
                <a:lnTo>
                  <a:pt x="1004593" y="1078266"/>
                </a:lnTo>
                <a:lnTo>
                  <a:pt x="995768" y="1069081"/>
                </a:lnTo>
                <a:lnTo>
                  <a:pt x="986942" y="1058365"/>
                </a:lnTo>
                <a:lnTo>
                  <a:pt x="978853" y="1047649"/>
                </a:lnTo>
                <a:lnTo>
                  <a:pt x="972234" y="1035403"/>
                </a:lnTo>
                <a:lnTo>
                  <a:pt x="965615" y="1023156"/>
                </a:lnTo>
                <a:lnTo>
                  <a:pt x="960467" y="1009379"/>
                </a:lnTo>
                <a:lnTo>
                  <a:pt x="956790" y="995602"/>
                </a:lnTo>
                <a:lnTo>
                  <a:pt x="953113" y="982590"/>
                </a:lnTo>
                <a:lnTo>
                  <a:pt x="948700" y="966516"/>
                </a:lnTo>
                <a:lnTo>
                  <a:pt x="947965" y="951208"/>
                </a:lnTo>
                <a:lnTo>
                  <a:pt x="945327" y="940685"/>
                </a:lnTo>
                <a:lnTo>
                  <a:pt x="935167" y="948040"/>
                </a:lnTo>
                <a:lnTo>
                  <a:pt x="918245" y="958760"/>
                </a:lnTo>
                <a:lnTo>
                  <a:pt x="899850" y="967948"/>
                </a:lnTo>
                <a:lnTo>
                  <a:pt x="875570" y="979433"/>
                </a:lnTo>
                <a:lnTo>
                  <a:pt x="862326" y="984792"/>
                </a:lnTo>
                <a:lnTo>
                  <a:pt x="849082" y="987089"/>
                </a:lnTo>
                <a:lnTo>
                  <a:pt x="835102" y="990152"/>
                </a:lnTo>
                <a:lnTo>
                  <a:pt x="820387" y="992449"/>
                </a:lnTo>
                <a:lnTo>
                  <a:pt x="806407" y="993980"/>
                </a:lnTo>
                <a:lnTo>
                  <a:pt x="790956" y="993980"/>
                </a:lnTo>
                <a:lnTo>
                  <a:pt x="774033" y="993980"/>
                </a:lnTo>
                <a:lnTo>
                  <a:pt x="755639" y="990918"/>
                </a:lnTo>
                <a:lnTo>
                  <a:pt x="728415" y="987089"/>
                </a:lnTo>
                <a:lnTo>
                  <a:pt x="702663" y="980198"/>
                </a:lnTo>
                <a:lnTo>
                  <a:pt x="677647" y="971010"/>
                </a:lnTo>
                <a:lnTo>
                  <a:pt x="652630" y="960291"/>
                </a:lnTo>
                <a:lnTo>
                  <a:pt x="630557" y="946509"/>
                </a:lnTo>
                <a:close/>
                <a:moveTo>
                  <a:pt x="601637" y="211172"/>
                </a:moveTo>
                <a:lnTo>
                  <a:pt x="583954" y="229535"/>
                </a:lnTo>
                <a:lnTo>
                  <a:pt x="567009" y="251723"/>
                </a:lnTo>
                <a:lnTo>
                  <a:pt x="552274" y="273146"/>
                </a:lnTo>
                <a:lnTo>
                  <a:pt x="539749" y="294570"/>
                </a:lnTo>
                <a:lnTo>
                  <a:pt x="527961" y="319053"/>
                </a:lnTo>
                <a:lnTo>
                  <a:pt x="518384" y="342007"/>
                </a:lnTo>
                <a:lnTo>
                  <a:pt x="511016" y="368021"/>
                </a:lnTo>
                <a:lnTo>
                  <a:pt x="504385" y="391739"/>
                </a:lnTo>
                <a:lnTo>
                  <a:pt x="499228" y="417753"/>
                </a:lnTo>
                <a:lnTo>
                  <a:pt x="494808" y="443767"/>
                </a:lnTo>
                <a:lnTo>
                  <a:pt x="494071" y="470546"/>
                </a:lnTo>
                <a:lnTo>
                  <a:pt x="492597" y="497325"/>
                </a:lnTo>
                <a:lnTo>
                  <a:pt x="491124" y="523339"/>
                </a:lnTo>
                <a:lnTo>
                  <a:pt x="492597" y="550118"/>
                </a:lnTo>
                <a:lnTo>
                  <a:pt x="496281" y="602911"/>
                </a:lnTo>
                <a:lnTo>
                  <a:pt x="499228" y="625864"/>
                </a:lnTo>
                <a:lnTo>
                  <a:pt x="504385" y="650348"/>
                </a:lnTo>
                <a:lnTo>
                  <a:pt x="511753" y="676362"/>
                </a:lnTo>
                <a:lnTo>
                  <a:pt x="521331" y="703141"/>
                </a:lnTo>
                <a:lnTo>
                  <a:pt x="540486" y="757464"/>
                </a:lnTo>
                <a:lnTo>
                  <a:pt x="562589" y="811022"/>
                </a:lnTo>
                <a:lnTo>
                  <a:pt x="583954" y="863815"/>
                </a:lnTo>
                <a:lnTo>
                  <a:pt x="586624" y="872686"/>
                </a:lnTo>
                <a:lnTo>
                  <a:pt x="589354" y="876068"/>
                </a:lnTo>
                <a:lnTo>
                  <a:pt x="607748" y="892147"/>
                </a:lnTo>
                <a:lnTo>
                  <a:pt x="625407" y="908992"/>
                </a:lnTo>
                <a:lnTo>
                  <a:pt x="645273" y="922008"/>
                </a:lnTo>
                <a:lnTo>
                  <a:pt x="665874" y="932727"/>
                </a:lnTo>
                <a:lnTo>
                  <a:pt x="687947" y="944212"/>
                </a:lnTo>
                <a:lnTo>
                  <a:pt x="710021" y="951869"/>
                </a:lnTo>
                <a:lnTo>
                  <a:pt x="735037" y="958760"/>
                </a:lnTo>
                <a:lnTo>
                  <a:pt x="759317" y="962588"/>
                </a:lnTo>
                <a:lnTo>
                  <a:pt x="775504" y="964119"/>
                </a:lnTo>
                <a:lnTo>
                  <a:pt x="790956" y="964119"/>
                </a:lnTo>
                <a:lnTo>
                  <a:pt x="818179" y="962588"/>
                </a:lnTo>
                <a:lnTo>
                  <a:pt x="842460" y="958760"/>
                </a:lnTo>
                <a:lnTo>
                  <a:pt x="866005" y="951869"/>
                </a:lnTo>
                <a:lnTo>
                  <a:pt x="888078" y="942681"/>
                </a:lnTo>
                <a:lnTo>
                  <a:pt x="909415" y="930430"/>
                </a:lnTo>
                <a:lnTo>
                  <a:pt x="930017" y="916648"/>
                </a:lnTo>
                <a:lnTo>
                  <a:pt x="948411" y="900569"/>
                </a:lnTo>
                <a:lnTo>
                  <a:pt x="966070" y="881428"/>
                </a:lnTo>
                <a:lnTo>
                  <a:pt x="981534" y="863872"/>
                </a:lnTo>
                <a:lnTo>
                  <a:pt x="989905" y="835506"/>
                </a:lnTo>
                <a:lnTo>
                  <a:pt x="1009797" y="775062"/>
                </a:lnTo>
                <a:lnTo>
                  <a:pt x="1020111" y="742162"/>
                </a:lnTo>
                <a:lnTo>
                  <a:pt x="1028952" y="706967"/>
                </a:lnTo>
                <a:lnTo>
                  <a:pt x="1037057" y="673302"/>
                </a:lnTo>
                <a:lnTo>
                  <a:pt x="1043687" y="639637"/>
                </a:lnTo>
                <a:lnTo>
                  <a:pt x="1047371" y="608267"/>
                </a:lnTo>
                <a:lnTo>
                  <a:pt x="1047371" y="593730"/>
                </a:lnTo>
                <a:lnTo>
                  <a:pt x="1047371" y="578427"/>
                </a:lnTo>
                <a:lnTo>
                  <a:pt x="1045898" y="566185"/>
                </a:lnTo>
                <a:lnTo>
                  <a:pt x="1044424" y="554709"/>
                </a:lnTo>
                <a:lnTo>
                  <a:pt x="1042214" y="542467"/>
                </a:lnTo>
                <a:lnTo>
                  <a:pt x="1038530" y="532520"/>
                </a:lnTo>
                <a:lnTo>
                  <a:pt x="1033373" y="524869"/>
                </a:lnTo>
                <a:lnTo>
                  <a:pt x="1025269" y="517983"/>
                </a:lnTo>
                <a:lnTo>
                  <a:pt x="1017164" y="511097"/>
                </a:lnTo>
                <a:lnTo>
                  <a:pt x="1008323" y="507272"/>
                </a:lnTo>
                <a:lnTo>
                  <a:pt x="977380" y="497325"/>
                </a:lnTo>
                <a:lnTo>
                  <a:pt x="945699" y="485083"/>
                </a:lnTo>
                <a:lnTo>
                  <a:pt x="914756" y="472841"/>
                </a:lnTo>
                <a:lnTo>
                  <a:pt x="884549" y="461365"/>
                </a:lnTo>
                <a:lnTo>
                  <a:pt x="855816" y="446062"/>
                </a:lnTo>
                <a:lnTo>
                  <a:pt x="828556" y="431525"/>
                </a:lnTo>
                <a:lnTo>
                  <a:pt x="801296" y="414693"/>
                </a:lnTo>
                <a:lnTo>
                  <a:pt x="775510" y="397095"/>
                </a:lnTo>
                <a:lnTo>
                  <a:pt x="748987" y="378732"/>
                </a:lnTo>
                <a:lnTo>
                  <a:pt x="724674" y="359604"/>
                </a:lnTo>
                <a:lnTo>
                  <a:pt x="702571" y="338181"/>
                </a:lnTo>
                <a:lnTo>
                  <a:pt x="679732" y="315228"/>
                </a:lnTo>
                <a:lnTo>
                  <a:pt x="657630" y="292274"/>
                </a:lnTo>
                <a:lnTo>
                  <a:pt x="638474" y="266260"/>
                </a:lnTo>
                <a:lnTo>
                  <a:pt x="620055" y="239481"/>
                </a:lnTo>
                <a:close/>
                <a:moveTo>
                  <a:pt x="713623" y="0"/>
                </a:moveTo>
                <a:lnTo>
                  <a:pt x="745303" y="0"/>
                </a:lnTo>
                <a:lnTo>
                  <a:pt x="776247" y="1530"/>
                </a:lnTo>
                <a:lnTo>
                  <a:pt x="808664" y="5356"/>
                </a:lnTo>
                <a:lnTo>
                  <a:pt x="840344" y="10712"/>
                </a:lnTo>
                <a:lnTo>
                  <a:pt x="872761" y="17598"/>
                </a:lnTo>
                <a:lnTo>
                  <a:pt x="904441" y="26779"/>
                </a:lnTo>
                <a:lnTo>
                  <a:pt x="933911" y="36726"/>
                </a:lnTo>
                <a:lnTo>
                  <a:pt x="964118" y="48202"/>
                </a:lnTo>
                <a:lnTo>
                  <a:pt x="994325" y="61974"/>
                </a:lnTo>
                <a:lnTo>
                  <a:pt x="1021585" y="77277"/>
                </a:lnTo>
                <a:lnTo>
                  <a:pt x="1047371" y="93344"/>
                </a:lnTo>
                <a:lnTo>
                  <a:pt x="1072421" y="110942"/>
                </a:lnTo>
                <a:lnTo>
                  <a:pt x="1095260" y="130070"/>
                </a:lnTo>
                <a:lnTo>
                  <a:pt x="1107048" y="140781"/>
                </a:lnTo>
                <a:lnTo>
                  <a:pt x="1117363" y="153023"/>
                </a:lnTo>
                <a:lnTo>
                  <a:pt x="1137255" y="175977"/>
                </a:lnTo>
                <a:lnTo>
                  <a:pt x="1154200" y="201225"/>
                </a:lnTo>
                <a:lnTo>
                  <a:pt x="1168198" y="228770"/>
                </a:lnTo>
                <a:lnTo>
                  <a:pt x="1179986" y="255549"/>
                </a:lnTo>
                <a:lnTo>
                  <a:pt x="1190301" y="283858"/>
                </a:lnTo>
                <a:lnTo>
                  <a:pt x="1198405" y="313697"/>
                </a:lnTo>
                <a:lnTo>
                  <a:pt x="1203562" y="343537"/>
                </a:lnTo>
                <a:lnTo>
                  <a:pt x="1207246" y="374142"/>
                </a:lnTo>
                <a:lnTo>
                  <a:pt x="1210193" y="405511"/>
                </a:lnTo>
                <a:lnTo>
                  <a:pt x="1210193" y="436881"/>
                </a:lnTo>
                <a:lnTo>
                  <a:pt x="1210193" y="467486"/>
                </a:lnTo>
                <a:lnTo>
                  <a:pt x="1208720" y="498855"/>
                </a:lnTo>
                <a:lnTo>
                  <a:pt x="1205036" y="530225"/>
                </a:lnTo>
                <a:lnTo>
                  <a:pt x="1201352" y="560830"/>
                </a:lnTo>
                <a:lnTo>
                  <a:pt x="1196932" y="590669"/>
                </a:lnTo>
                <a:lnTo>
                  <a:pt x="1186617" y="655704"/>
                </a:lnTo>
                <a:lnTo>
                  <a:pt x="1179986" y="690899"/>
                </a:lnTo>
                <a:lnTo>
                  <a:pt x="1174829" y="726095"/>
                </a:lnTo>
                <a:lnTo>
                  <a:pt x="1171145" y="762820"/>
                </a:lnTo>
                <a:lnTo>
                  <a:pt x="1168198" y="798015"/>
                </a:lnTo>
                <a:lnTo>
                  <a:pt x="1168198" y="833976"/>
                </a:lnTo>
                <a:lnTo>
                  <a:pt x="1169672" y="869171"/>
                </a:lnTo>
                <a:lnTo>
                  <a:pt x="1171145" y="886004"/>
                </a:lnTo>
                <a:lnTo>
                  <a:pt x="1173356" y="903601"/>
                </a:lnTo>
                <a:lnTo>
                  <a:pt x="1177776" y="919669"/>
                </a:lnTo>
                <a:lnTo>
                  <a:pt x="1181460" y="935736"/>
                </a:lnTo>
                <a:lnTo>
                  <a:pt x="1186617" y="950273"/>
                </a:lnTo>
                <a:lnTo>
                  <a:pt x="1191774" y="965576"/>
                </a:lnTo>
                <a:lnTo>
                  <a:pt x="1199879" y="980113"/>
                </a:lnTo>
                <a:lnTo>
                  <a:pt x="1207246" y="993885"/>
                </a:lnTo>
                <a:lnTo>
                  <a:pt x="1216824" y="1007657"/>
                </a:lnTo>
                <a:lnTo>
                  <a:pt x="1227138" y="1019899"/>
                </a:lnTo>
                <a:lnTo>
                  <a:pt x="1238926" y="1031376"/>
                </a:lnTo>
                <a:lnTo>
                  <a:pt x="1252188" y="1042852"/>
                </a:lnTo>
                <a:lnTo>
                  <a:pt x="1266186" y="1052034"/>
                </a:lnTo>
                <a:lnTo>
                  <a:pt x="1281658" y="1061215"/>
                </a:lnTo>
                <a:lnTo>
                  <a:pt x="1298603" y="1069631"/>
                </a:lnTo>
                <a:lnTo>
                  <a:pt x="1317022" y="1076517"/>
                </a:lnTo>
                <a:lnTo>
                  <a:pt x="1298603" y="1081873"/>
                </a:lnTo>
                <a:lnTo>
                  <a:pt x="1281658" y="1083403"/>
                </a:lnTo>
                <a:lnTo>
                  <a:pt x="1266186" y="1083403"/>
                </a:lnTo>
                <a:lnTo>
                  <a:pt x="1252188" y="1081873"/>
                </a:lnTo>
                <a:lnTo>
                  <a:pt x="1238926" y="1078048"/>
                </a:lnTo>
                <a:lnTo>
                  <a:pt x="1227138" y="1074987"/>
                </a:lnTo>
                <a:lnTo>
                  <a:pt x="1210193" y="1066571"/>
                </a:lnTo>
                <a:lnTo>
                  <a:pt x="1213877" y="1071927"/>
                </a:lnTo>
                <a:lnTo>
                  <a:pt x="1219034" y="1078048"/>
                </a:lnTo>
                <a:lnTo>
                  <a:pt x="1232296" y="1088759"/>
                </a:lnTo>
                <a:lnTo>
                  <a:pt x="1246294" y="1096410"/>
                </a:lnTo>
                <a:lnTo>
                  <a:pt x="1262503" y="1103296"/>
                </a:lnTo>
                <a:lnTo>
                  <a:pt x="1279448" y="1108652"/>
                </a:lnTo>
                <a:lnTo>
                  <a:pt x="1296393" y="1113243"/>
                </a:lnTo>
                <a:lnTo>
                  <a:pt x="1311865" y="1114008"/>
                </a:lnTo>
                <a:lnTo>
                  <a:pt x="1325863" y="1115538"/>
                </a:lnTo>
                <a:lnTo>
                  <a:pt x="1308918" y="1120894"/>
                </a:lnTo>
                <a:lnTo>
                  <a:pt x="1291236" y="1126250"/>
                </a:lnTo>
                <a:lnTo>
                  <a:pt x="1269870" y="1130075"/>
                </a:lnTo>
                <a:lnTo>
                  <a:pt x="1247768" y="1133136"/>
                </a:lnTo>
                <a:lnTo>
                  <a:pt x="1224191" y="1134666"/>
                </a:lnTo>
                <a:lnTo>
                  <a:pt x="1208350" y="1134666"/>
                </a:lnTo>
                <a:lnTo>
                  <a:pt x="1244342" y="1147152"/>
                </a:lnTo>
                <a:lnTo>
                  <a:pt x="1281848" y="1160930"/>
                </a:lnTo>
                <a:lnTo>
                  <a:pt x="1317149" y="1177003"/>
                </a:lnTo>
                <a:lnTo>
                  <a:pt x="1351714" y="1193842"/>
                </a:lnTo>
                <a:lnTo>
                  <a:pt x="1384808" y="1212212"/>
                </a:lnTo>
                <a:lnTo>
                  <a:pt x="1400252" y="1222928"/>
                </a:lnTo>
                <a:lnTo>
                  <a:pt x="1415696" y="1234409"/>
                </a:lnTo>
                <a:lnTo>
                  <a:pt x="1429669" y="1245890"/>
                </a:lnTo>
                <a:lnTo>
                  <a:pt x="1444378" y="1259667"/>
                </a:lnTo>
                <a:lnTo>
                  <a:pt x="1457615" y="1273445"/>
                </a:lnTo>
                <a:lnTo>
                  <a:pt x="1470118" y="1287987"/>
                </a:lnTo>
                <a:lnTo>
                  <a:pt x="1483355" y="1304061"/>
                </a:lnTo>
                <a:lnTo>
                  <a:pt x="1495122" y="1321665"/>
                </a:lnTo>
                <a:lnTo>
                  <a:pt x="1505418" y="1339270"/>
                </a:lnTo>
                <a:lnTo>
                  <a:pt x="1515714" y="1359936"/>
                </a:lnTo>
                <a:lnTo>
                  <a:pt x="1526010" y="1379836"/>
                </a:lnTo>
                <a:lnTo>
                  <a:pt x="1535571" y="1403564"/>
                </a:lnTo>
                <a:lnTo>
                  <a:pt x="1542925" y="1426526"/>
                </a:lnTo>
                <a:lnTo>
                  <a:pt x="1551015" y="1451785"/>
                </a:lnTo>
                <a:lnTo>
                  <a:pt x="1557633" y="1479339"/>
                </a:lnTo>
                <a:lnTo>
                  <a:pt x="1564252" y="1507659"/>
                </a:lnTo>
                <a:lnTo>
                  <a:pt x="1540719" y="1513783"/>
                </a:lnTo>
                <a:lnTo>
                  <a:pt x="1492180" y="1529091"/>
                </a:lnTo>
                <a:lnTo>
                  <a:pt x="1419373" y="1548991"/>
                </a:lnTo>
                <a:lnTo>
                  <a:pt x="1375248" y="1560472"/>
                </a:lnTo>
                <a:lnTo>
                  <a:pt x="1325974" y="1571188"/>
                </a:lnTo>
                <a:lnTo>
                  <a:pt x="1271552" y="1583435"/>
                </a:lnTo>
                <a:lnTo>
                  <a:pt x="1214189" y="1594150"/>
                </a:lnTo>
                <a:lnTo>
                  <a:pt x="1151678" y="1603335"/>
                </a:lnTo>
                <a:lnTo>
                  <a:pt x="1086960" y="1612520"/>
                </a:lnTo>
                <a:lnTo>
                  <a:pt x="1017830" y="1620940"/>
                </a:lnTo>
                <a:lnTo>
                  <a:pt x="946494" y="1626297"/>
                </a:lnTo>
                <a:lnTo>
                  <a:pt x="872216" y="1630125"/>
                </a:lnTo>
                <a:lnTo>
                  <a:pt x="797202" y="1633186"/>
                </a:lnTo>
                <a:lnTo>
                  <a:pt x="726601" y="1631655"/>
                </a:lnTo>
                <a:lnTo>
                  <a:pt x="655265" y="1627828"/>
                </a:lnTo>
                <a:lnTo>
                  <a:pt x="586135" y="1622470"/>
                </a:lnTo>
                <a:lnTo>
                  <a:pt x="517740" y="1615582"/>
                </a:lnTo>
                <a:lnTo>
                  <a:pt x="450816" y="1606397"/>
                </a:lnTo>
                <a:lnTo>
                  <a:pt x="387570" y="1596447"/>
                </a:lnTo>
                <a:lnTo>
                  <a:pt x="326529" y="1585731"/>
                </a:lnTo>
                <a:lnTo>
                  <a:pt x="269166" y="1575015"/>
                </a:lnTo>
                <a:lnTo>
                  <a:pt x="215480" y="1562769"/>
                </a:lnTo>
                <a:lnTo>
                  <a:pt x="166206" y="1552053"/>
                </a:lnTo>
                <a:lnTo>
                  <a:pt x="84574" y="1531387"/>
                </a:lnTo>
                <a:lnTo>
                  <a:pt x="27211" y="1515313"/>
                </a:lnTo>
                <a:lnTo>
                  <a:pt x="0" y="1507659"/>
                </a:lnTo>
                <a:lnTo>
                  <a:pt x="6619" y="1479339"/>
                </a:lnTo>
                <a:lnTo>
                  <a:pt x="13973" y="1453315"/>
                </a:lnTo>
                <a:lnTo>
                  <a:pt x="22063" y="1428822"/>
                </a:lnTo>
                <a:lnTo>
                  <a:pt x="30152" y="1404329"/>
                </a:lnTo>
                <a:lnTo>
                  <a:pt x="40448" y="1382898"/>
                </a:lnTo>
                <a:lnTo>
                  <a:pt x="49274" y="1362232"/>
                </a:lnTo>
                <a:lnTo>
                  <a:pt x="59569" y="1343862"/>
                </a:lnTo>
                <a:lnTo>
                  <a:pt x="71336" y="1324727"/>
                </a:lnTo>
                <a:lnTo>
                  <a:pt x="83103" y="1308653"/>
                </a:lnTo>
                <a:lnTo>
                  <a:pt x="96341" y="1292580"/>
                </a:lnTo>
                <a:lnTo>
                  <a:pt x="108843" y="1277272"/>
                </a:lnTo>
                <a:lnTo>
                  <a:pt x="122081" y="1263494"/>
                </a:lnTo>
                <a:lnTo>
                  <a:pt x="136789" y="1250482"/>
                </a:lnTo>
                <a:lnTo>
                  <a:pt x="150762" y="1238236"/>
                </a:lnTo>
                <a:lnTo>
                  <a:pt x="166206" y="1225989"/>
                </a:lnTo>
                <a:lnTo>
                  <a:pt x="180915" y="1216804"/>
                </a:lnTo>
                <a:lnTo>
                  <a:pt x="213274" y="1196138"/>
                </a:lnTo>
                <a:lnTo>
                  <a:pt x="247103" y="1178534"/>
                </a:lnTo>
                <a:lnTo>
                  <a:pt x="282404" y="1163991"/>
                </a:lnTo>
                <a:lnTo>
                  <a:pt x="318440" y="1148683"/>
                </a:lnTo>
                <a:lnTo>
                  <a:pt x="363958" y="1132740"/>
                </a:lnTo>
                <a:lnTo>
                  <a:pt x="341563" y="1131606"/>
                </a:lnTo>
                <a:lnTo>
                  <a:pt x="314303" y="1127780"/>
                </a:lnTo>
                <a:lnTo>
                  <a:pt x="290727" y="1122424"/>
                </a:lnTo>
                <a:lnTo>
                  <a:pt x="270098" y="1115538"/>
                </a:lnTo>
                <a:lnTo>
                  <a:pt x="260521" y="1111713"/>
                </a:lnTo>
                <a:lnTo>
                  <a:pt x="253153" y="1107122"/>
                </a:lnTo>
                <a:lnTo>
                  <a:pt x="246522" y="1101766"/>
                </a:lnTo>
                <a:lnTo>
                  <a:pt x="241365" y="1097941"/>
                </a:lnTo>
                <a:lnTo>
                  <a:pt x="255363" y="1095645"/>
                </a:lnTo>
                <a:lnTo>
                  <a:pt x="268625" y="1092585"/>
                </a:lnTo>
                <a:lnTo>
                  <a:pt x="282623" y="1088759"/>
                </a:lnTo>
                <a:lnTo>
                  <a:pt x="295885" y="1084169"/>
                </a:lnTo>
                <a:lnTo>
                  <a:pt x="309146" y="1078048"/>
                </a:lnTo>
                <a:lnTo>
                  <a:pt x="321671" y="1069631"/>
                </a:lnTo>
                <a:lnTo>
                  <a:pt x="332722" y="1061215"/>
                </a:lnTo>
                <a:lnTo>
                  <a:pt x="343037" y="1050504"/>
                </a:lnTo>
                <a:lnTo>
                  <a:pt x="312830" y="1060450"/>
                </a:lnTo>
                <a:lnTo>
                  <a:pt x="297358" y="1062745"/>
                </a:lnTo>
                <a:lnTo>
                  <a:pt x="280413" y="1065806"/>
                </a:lnTo>
                <a:lnTo>
                  <a:pt x="264941" y="1066571"/>
                </a:lnTo>
                <a:lnTo>
                  <a:pt x="248733" y="1066571"/>
                </a:lnTo>
                <a:lnTo>
                  <a:pt x="233261" y="1064276"/>
                </a:lnTo>
                <a:lnTo>
                  <a:pt x="217789" y="1061215"/>
                </a:lnTo>
                <a:lnTo>
                  <a:pt x="239892" y="1057390"/>
                </a:lnTo>
                <a:lnTo>
                  <a:pt x="259784" y="1052034"/>
                </a:lnTo>
                <a:lnTo>
                  <a:pt x="276729" y="1043617"/>
                </a:lnTo>
                <a:lnTo>
                  <a:pt x="292201" y="1035966"/>
                </a:lnTo>
                <a:lnTo>
                  <a:pt x="304726" y="1023724"/>
                </a:lnTo>
                <a:lnTo>
                  <a:pt x="316514" y="1011483"/>
                </a:lnTo>
                <a:lnTo>
                  <a:pt x="326092" y="997711"/>
                </a:lnTo>
                <a:lnTo>
                  <a:pt x="334933" y="983173"/>
                </a:lnTo>
                <a:lnTo>
                  <a:pt x="341563" y="967106"/>
                </a:lnTo>
                <a:lnTo>
                  <a:pt x="346721" y="949508"/>
                </a:lnTo>
                <a:lnTo>
                  <a:pt x="350404" y="930380"/>
                </a:lnTo>
                <a:lnTo>
                  <a:pt x="353351" y="911252"/>
                </a:lnTo>
                <a:lnTo>
                  <a:pt x="354825" y="892125"/>
                </a:lnTo>
                <a:lnTo>
                  <a:pt x="355562" y="870701"/>
                </a:lnTo>
                <a:lnTo>
                  <a:pt x="354825" y="850808"/>
                </a:lnTo>
                <a:lnTo>
                  <a:pt x="354825" y="828620"/>
                </a:lnTo>
                <a:lnTo>
                  <a:pt x="349668" y="785774"/>
                </a:lnTo>
                <a:lnTo>
                  <a:pt x="343037" y="740632"/>
                </a:lnTo>
                <a:lnTo>
                  <a:pt x="334933" y="697785"/>
                </a:lnTo>
                <a:lnTo>
                  <a:pt x="326092" y="657234"/>
                </a:lnTo>
                <a:lnTo>
                  <a:pt x="309146" y="581488"/>
                </a:lnTo>
                <a:lnTo>
                  <a:pt x="303989" y="548588"/>
                </a:lnTo>
                <a:lnTo>
                  <a:pt x="299568" y="521809"/>
                </a:lnTo>
                <a:lnTo>
                  <a:pt x="297358" y="491969"/>
                </a:lnTo>
                <a:lnTo>
                  <a:pt x="295885" y="462130"/>
                </a:lnTo>
                <a:lnTo>
                  <a:pt x="297358" y="420814"/>
                </a:lnTo>
                <a:lnTo>
                  <a:pt x="301042" y="380262"/>
                </a:lnTo>
                <a:lnTo>
                  <a:pt x="307673" y="340476"/>
                </a:lnTo>
                <a:lnTo>
                  <a:pt x="316514" y="302986"/>
                </a:lnTo>
                <a:lnTo>
                  <a:pt x="328302" y="266260"/>
                </a:lnTo>
                <a:lnTo>
                  <a:pt x="343037" y="232595"/>
                </a:lnTo>
                <a:lnTo>
                  <a:pt x="359982" y="198930"/>
                </a:lnTo>
                <a:lnTo>
                  <a:pt x="368823" y="183628"/>
                </a:lnTo>
                <a:lnTo>
                  <a:pt x="379138" y="169091"/>
                </a:lnTo>
                <a:lnTo>
                  <a:pt x="389452" y="153788"/>
                </a:lnTo>
                <a:lnTo>
                  <a:pt x="399767" y="139251"/>
                </a:lnTo>
                <a:lnTo>
                  <a:pt x="411555" y="125479"/>
                </a:lnTo>
                <a:lnTo>
                  <a:pt x="424816" y="113237"/>
                </a:lnTo>
                <a:lnTo>
                  <a:pt x="438078" y="100995"/>
                </a:lnTo>
                <a:lnTo>
                  <a:pt x="452076" y="88754"/>
                </a:lnTo>
                <a:lnTo>
                  <a:pt x="466811" y="78042"/>
                </a:lnTo>
                <a:lnTo>
                  <a:pt x="480809" y="67330"/>
                </a:lnTo>
                <a:lnTo>
                  <a:pt x="496281" y="58149"/>
                </a:lnTo>
                <a:lnTo>
                  <a:pt x="513226" y="48202"/>
                </a:lnTo>
                <a:lnTo>
                  <a:pt x="528698" y="40551"/>
                </a:lnTo>
                <a:lnTo>
                  <a:pt x="547117" y="32135"/>
                </a:lnTo>
                <a:lnTo>
                  <a:pt x="565536" y="25249"/>
                </a:lnTo>
                <a:lnTo>
                  <a:pt x="583954" y="19893"/>
                </a:lnTo>
                <a:lnTo>
                  <a:pt x="603110" y="14537"/>
                </a:lnTo>
                <a:lnTo>
                  <a:pt x="623002" y="9182"/>
                </a:lnTo>
                <a:lnTo>
                  <a:pt x="652472" y="3826"/>
                </a:lnTo>
                <a:lnTo>
                  <a:pt x="682679" y="15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rgbClr val="3D3F41"/>
              </a:solidFill>
            </a:endParaRPr>
          </a:p>
        </p:txBody>
      </p:sp>
      <p:sp>
        <p:nvSpPr>
          <p:cNvPr id="23" name="MH_Text_2"/>
          <p:cNvSpPr txBox="1"/>
          <p:nvPr>
            <p:custDataLst>
              <p:tags r:id="rId7"/>
            </p:custDataLst>
          </p:nvPr>
        </p:nvSpPr>
        <p:spPr>
          <a:xfrm>
            <a:off x="1372034" y="4923796"/>
            <a:ext cx="1408788" cy="4001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000" kern="0" dirty="0">
                <a:solidFill>
                  <a:schemeClr val="accent2"/>
                </a:solidFill>
              </a:rPr>
              <a:t>业务合作</a:t>
            </a:r>
          </a:p>
        </p:txBody>
      </p:sp>
      <p:sp>
        <p:nvSpPr>
          <p:cNvPr id="24" name="MH_SubTitle_2"/>
          <p:cNvSpPr/>
          <p:nvPr>
            <p:custDataLst>
              <p:tags r:id="rId8"/>
            </p:custDataLst>
          </p:nvPr>
        </p:nvSpPr>
        <p:spPr>
          <a:xfrm>
            <a:off x="1676106" y="4523746"/>
            <a:ext cx="800643" cy="4000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1400" kern="0" dirty="0"/>
              <a:t>方案二</a:t>
            </a:r>
            <a:endParaRPr lang="en-US" altLang="zh-CN" sz="1400" kern="0" dirty="0"/>
          </a:p>
        </p:txBody>
      </p:sp>
      <p:sp>
        <p:nvSpPr>
          <p:cNvPr id="25" name="MH_Desc_1"/>
          <p:cNvSpPr txBox="1"/>
          <p:nvPr>
            <p:custDataLst>
              <p:tags r:id="rId9"/>
            </p:custDataLst>
          </p:nvPr>
        </p:nvSpPr>
        <p:spPr>
          <a:xfrm>
            <a:off x="3095783" y="3784488"/>
            <a:ext cx="8365319" cy="1131049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600" dirty="0"/>
              <a:t>       鉴于</a:t>
            </a:r>
            <a:r>
              <a:rPr kumimoji="1" lang="zh-CN" altLang="en-US" sz="1600" dirty="0">
                <a:latin typeface="+mn-ea"/>
                <a:sym typeface="Wingdings" pitchFamily="2" charset="2"/>
              </a:rPr>
              <a:t>厦门市民卡</a:t>
            </a:r>
            <a:r>
              <a:rPr kumimoji="1" lang="en-US" altLang="zh-CN" sz="1600" dirty="0">
                <a:latin typeface="+mn-ea"/>
                <a:sym typeface="Wingdings" pitchFamily="2" charset="2"/>
              </a:rPr>
              <a:t>App</a:t>
            </a:r>
            <a:r>
              <a:rPr kumimoji="1" lang="zh-CN" altLang="en-US" sz="1600" dirty="0">
                <a:latin typeface="+mn-ea"/>
                <a:sym typeface="Wingdings" pitchFamily="2" charset="2"/>
              </a:rPr>
              <a:t>需要进一步巩固其市民卡</a:t>
            </a:r>
            <a:r>
              <a:rPr kumimoji="1" lang="en-US" altLang="zh-CN" sz="1600" dirty="0">
                <a:latin typeface="+mn-ea"/>
                <a:sym typeface="Wingdings" pitchFamily="2" charset="2"/>
              </a:rPr>
              <a:t>App</a:t>
            </a:r>
            <a:r>
              <a:rPr kumimoji="1" lang="zh-CN" altLang="en-US" sz="1600" dirty="0">
                <a:latin typeface="+mn-ea"/>
                <a:sym typeface="Wingdings" pitchFamily="2" charset="2"/>
              </a:rPr>
              <a:t>的位置，需要提供更丰富的运营能力或爆点服务，</a:t>
            </a:r>
            <a:r>
              <a:rPr lang="zh-CN" altLang="en-US" sz="1600" dirty="0"/>
              <a:t>为此，可以通过汇聚平安已有的生态，融合市民卡的服务场景进行增值业务的设计，与厦门市民卡公司进行业务层级的深入合作，实现双方的盈利诉求。</a:t>
            </a:r>
          </a:p>
        </p:txBody>
      </p:sp>
      <p:sp>
        <p:nvSpPr>
          <p:cNvPr id="26" name="KSO_Shape"/>
          <p:cNvSpPr/>
          <p:nvPr/>
        </p:nvSpPr>
        <p:spPr>
          <a:xfrm>
            <a:off x="6609323" y="5039036"/>
            <a:ext cx="1189063" cy="485375"/>
          </a:xfrm>
          <a:prstGeom prst="roundRect">
            <a:avLst>
              <a:gd name="adj" fmla="val 3430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</a:rPr>
              <a:t>运作快</a:t>
            </a:r>
          </a:p>
        </p:txBody>
      </p:sp>
      <p:sp>
        <p:nvSpPr>
          <p:cNvPr id="27" name="KSO_Shape"/>
          <p:cNvSpPr/>
          <p:nvPr/>
        </p:nvSpPr>
        <p:spPr>
          <a:xfrm>
            <a:off x="3636037" y="5039039"/>
            <a:ext cx="1189063" cy="485375"/>
          </a:xfrm>
          <a:prstGeom prst="roundRect">
            <a:avLst>
              <a:gd name="adj" fmla="val 3430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</a:rPr>
              <a:t>目标明确</a:t>
            </a:r>
          </a:p>
        </p:txBody>
      </p:sp>
      <p:sp>
        <p:nvSpPr>
          <p:cNvPr id="28" name="KSO_Shape"/>
          <p:cNvSpPr/>
          <p:nvPr/>
        </p:nvSpPr>
        <p:spPr>
          <a:xfrm>
            <a:off x="9149277" y="5049822"/>
            <a:ext cx="1886750" cy="485375"/>
          </a:xfrm>
          <a:prstGeom prst="roundRect">
            <a:avLst>
              <a:gd name="adj" fmla="val 3430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</a:rPr>
              <a:t>风险小</a:t>
            </a:r>
          </a:p>
        </p:txBody>
      </p:sp>
      <p:sp>
        <p:nvSpPr>
          <p:cNvPr id="29" name="矩形 28"/>
          <p:cNvSpPr/>
          <p:nvPr/>
        </p:nvSpPr>
        <p:spPr>
          <a:xfrm>
            <a:off x="2924571" y="5722731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不参与市民卡的自身建设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明确平安就智慧生活的参与目标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69413" y="5708497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采取自主落地，自主权高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运作效率高、运作周期短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8822312" y="5807075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只聚焦于平安生态的对接和运营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9924" y="2635783"/>
            <a:ext cx="18998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（适用于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zh-CN" altLang="en-US" sz="1400" b="1" dirty="0">
                <a:solidFill>
                  <a:srgbClr val="FF0000"/>
                </a:solidFill>
                <a:latin typeface="arial" panose="020B0604020202020204" pitchFamily="34" charset="0"/>
              </a:rPr>
              <a:t>通卡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公司）</a:t>
            </a:r>
          </a:p>
        </p:txBody>
      </p:sp>
      <p:sp>
        <p:nvSpPr>
          <p:cNvPr id="33" name="矩形 32"/>
          <p:cNvSpPr/>
          <p:nvPr/>
        </p:nvSpPr>
        <p:spPr>
          <a:xfrm>
            <a:off x="435358" y="5506209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（适用于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厦门市民卡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公司）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5932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E2E65-43E6-744A-BB6A-A78D6A97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354330"/>
            <a:ext cx="10850563" cy="548640"/>
          </a:xfrm>
        </p:spPr>
        <p:txBody>
          <a:bodyPr/>
          <a:lstStyle/>
          <a:p>
            <a:r>
              <a:rPr kumimoji="1" lang="zh-CN" altLang="en-US" dirty="0"/>
              <a:t>平安智慧城与市民卡的潜在合作内容</a:t>
            </a:r>
          </a:p>
        </p:txBody>
      </p:sp>
      <p:sp>
        <p:nvSpPr>
          <p:cNvPr id="11" name="MH_Desc_1"/>
          <p:cNvSpPr txBox="1"/>
          <p:nvPr>
            <p:custDataLst>
              <p:tags r:id="rId1"/>
            </p:custDataLst>
          </p:nvPr>
        </p:nvSpPr>
        <p:spPr>
          <a:xfrm>
            <a:off x="478021" y="1221739"/>
            <a:ext cx="11234367" cy="1131049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600" dirty="0"/>
              <a:t>           以平安已有的生态出发，本着遵循参与市民卡的指导思路（诸如“轻建设、重运营”</a:t>
            </a:r>
            <a:r>
              <a:rPr lang="en-US" altLang="zh-CN" sz="1600" dirty="0"/>
              <a:t>)</a:t>
            </a:r>
            <a:r>
              <a:rPr lang="zh-CN" altLang="en-US" sz="1600" dirty="0"/>
              <a:t>，预期平安智慧城与厦门市民卡、</a:t>
            </a:r>
            <a:r>
              <a:rPr lang="en-US" altLang="zh-CN" sz="1600" dirty="0"/>
              <a:t>e</a:t>
            </a:r>
            <a:r>
              <a:rPr lang="zh-CN" altLang="en-US" sz="1600" dirty="0"/>
              <a:t>通卡业务可以在以下三方面进行合作：</a:t>
            </a:r>
            <a:endParaRPr lang="en-US" altLang="zh-CN" sz="1600" dirty="0"/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2071687" y="2096872"/>
            <a:ext cx="107950" cy="890587"/>
          </a:xfrm>
          <a:custGeom>
            <a:avLst/>
            <a:gdLst>
              <a:gd name="connsiteX0" fmla="*/ 0 w 63500"/>
              <a:gd name="connsiteY0" fmla="*/ 0 h 527554"/>
              <a:gd name="connsiteX1" fmla="*/ 25533 w 63500"/>
              <a:gd name="connsiteY1" fmla="*/ 2021 h 527554"/>
              <a:gd name="connsiteX2" fmla="*/ 58571 w 63500"/>
              <a:gd name="connsiteY2" fmla="*/ 40291 h 527554"/>
              <a:gd name="connsiteX3" fmla="*/ 22339 w 63500"/>
              <a:gd name="connsiteY3" fmla="*/ 527554 h 527554"/>
              <a:gd name="connsiteX4" fmla="*/ 0 w 63500"/>
              <a:gd name="connsiteY4" fmla="*/ 520097 h 527554"/>
              <a:gd name="connsiteX0" fmla="*/ 0 w 91440"/>
              <a:gd name="connsiteY0" fmla="*/ 520097 h 611537"/>
              <a:gd name="connsiteX1" fmla="*/ 0 w 91440"/>
              <a:gd name="connsiteY1" fmla="*/ 0 h 611537"/>
              <a:gd name="connsiteX2" fmla="*/ 25533 w 91440"/>
              <a:gd name="connsiteY2" fmla="*/ 2021 h 611537"/>
              <a:gd name="connsiteX3" fmla="*/ 58571 w 91440"/>
              <a:gd name="connsiteY3" fmla="*/ 40291 h 611537"/>
              <a:gd name="connsiteX4" fmla="*/ 22339 w 91440"/>
              <a:gd name="connsiteY4" fmla="*/ 527554 h 611537"/>
              <a:gd name="connsiteX5" fmla="*/ 91440 w 91440"/>
              <a:gd name="connsiteY5" fmla="*/ 611537 h 611537"/>
              <a:gd name="connsiteX0" fmla="*/ 0 w 63500"/>
              <a:gd name="connsiteY0" fmla="*/ 520097 h 527554"/>
              <a:gd name="connsiteX1" fmla="*/ 0 w 63500"/>
              <a:gd name="connsiteY1" fmla="*/ 0 h 527554"/>
              <a:gd name="connsiteX2" fmla="*/ 25533 w 63500"/>
              <a:gd name="connsiteY2" fmla="*/ 2021 h 527554"/>
              <a:gd name="connsiteX3" fmla="*/ 58571 w 63500"/>
              <a:gd name="connsiteY3" fmla="*/ 40291 h 527554"/>
              <a:gd name="connsiteX4" fmla="*/ 22339 w 63500"/>
              <a:gd name="connsiteY4" fmla="*/ 527554 h 527554"/>
              <a:gd name="connsiteX0" fmla="*/ 0 w 63500"/>
              <a:gd name="connsiteY0" fmla="*/ 0 h 527554"/>
              <a:gd name="connsiteX1" fmla="*/ 25533 w 63500"/>
              <a:gd name="connsiteY1" fmla="*/ 2021 h 527554"/>
              <a:gd name="connsiteX2" fmla="*/ 58571 w 63500"/>
              <a:gd name="connsiteY2" fmla="*/ 40291 h 527554"/>
              <a:gd name="connsiteX3" fmla="*/ 22339 w 63500"/>
              <a:gd name="connsiteY3" fmla="*/ 527554 h 52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00" h="527554">
                <a:moveTo>
                  <a:pt x="0" y="0"/>
                </a:moveTo>
                <a:lnTo>
                  <a:pt x="25533" y="2021"/>
                </a:lnTo>
                <a:cubicBezTo>
                  <a:pt x="40994" y="8811"/>
                  <a:pt x="53179" y="21285"/>
                  <a:pt x="58571" y="40291"/>
                </a:cubicBezTo>
                <a:cubicBezTo>
                  <a:pt x="80137" y="116318"/>
                  <a:pt x="24064" y="448071"/>
                  <a:pt x="22339" y="527554"/>
                </a:cubicBezTo>
              </a:path>
            </a:pathLst>
          </a:cu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</a:endParaRPr>
          </a:p>
        </p:txBody>
      </p:sp>
      <p:sp>
        <p:nvSpPr>
          <p:cNvPr id="13" name="MH_SubTitle_1"/>
          <p:cNvSpPr/>
          <p:nvPr>
            <p:custDataLst>
              <p:tags r:id="rId3"/>
            </p:custDataLst>
          </p:nvPr>
        </p:nvSpPr>
        <p:spPr>
          <a:xfrm>
            <a:off x="669924" y="2804897"/>
            <a:ext cx="1582738" cy="1584325"/>
          </a:xfrm>
          <a:prstGeom prst="teardrop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effectLst>
            <a:outerShdw dist="101600" dir="2700000" algn="tl" rotWithShape="0">
              <a:schemeClr val="accent1">
                <a:lumMod val="60000"/>
                <a:lumOff val="40000"/>
                <a:alpha val="30000"/>
              </a:schemeClr>
            </a:outerShdw>
          </a:effectLst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2000" dirty="0">
                <a:solidFill>
                  <a:srgbClr val="FFFFFF"/>
                </a:solidFill>
              </a:rPr>
              <a:t>场景式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algn="ctr">
              <a:lnSpc>
                <a:spcPct val="110000"/>
              </a:lnSpc>
              <a:defRPr/>
            </a:pPr>
            <a:r>
              <a:rPr lang="zh-CN" altLang="en-US" sz="2000" dirty="0">
                <a:solidFill>
                  <a:srgbClr val="FFFFFF"/>
                </a:solidFill>
              </a:rPr>
              <a:t>增值运营</a:t>
            </a:r>
          </a:p>
        </p:txBody>
      </p:sp>
      <p:sp>
        <p:nvSpPr>
          <p:cNvPr id="14" name="MH_Other_2"/>
          <p:cNvSpPr/>
          <p:nvPr>
            <p:custDataLst>
              <p:tags r:id="rId4"/>
            </p:custDataLst>
          </p:nvPr>
        </p:nvSpPr>
        <p:spPr>
          <a:xfrm>
            <a:off x="1935892" y="2861633"/>
            <a:ext cx="261999" cy="261999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innerShdw blurRad="63500">
              <a:srgbClr val="979A9C"/>
            </a:innerShdw>
          </a:effectLst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5" name="MH_Other_3"/>
          <p:cNvSpPr/>
          <p:nvPr>
            <p:custDataLst>
              <p:tags r:id="rId5"/>
            </p:custDataLst>
          </p:nvPr>
        </p:nvSpPr>
        <p:spPr>
          <a:xfrm>
            <a:off x="1903412" y="2093697"/>
            <a:ext cx="184150" cy="866775"/>
          </a:xfrm>
          <a:custGeom>
            <a:avLst/>
            <a:gdLst>
              <a:gd name="connsiteX0" fmla="*/ 82380 w 109537"/>
              <a:gd name="connsiteY0" fmla="*/ 0 h 522247"/>
              <a:gd name="connsiteX1" fmla="*/ 109537 w 109537"/>
              <a:gd name="connsiteY1" fmla="*/ 2150 h 522247"/>
              <a:gd name="connsiteX2" fmla="*/ 109537 w 109537"/>
              <a:gd name="connsiteY2" fmla="*/ 522247 h 522247"/>
              <a:gd name="connsiteX3" fmla="*/ 85292 w 109537"/>
              <a:gd name="connsiteY3" fmla="*/ 514153 h 522247"/>
              <a:gd name="connsiteX4" fmla="*/ 2476 w 109537"/>
              <a:gd name="connsiteY4" fmla="*/ 73543 h 522247"/>
              <a:gd name="connsiteX5" fmla="*/ 82380 w 109537"/>
              <a:gd name="connsiteY5" fmla="*/ 0 h 522247"/>
              <a:gd name="connsiteX0" fmla="*/ 109537 w 200977"/>
              <a:gd name="connsiteY0" fmla="*/ 522247 h 613687"/>
              <a:gd name="connsiteX1" fmla="*/ 85292 w 200977"/>
              <a:gd name="connsiteY1" fmla="*/ 514153 h 613687"/>
              <a:gd name="connsiteX2" fmla="*/ 2476 w 200977"/>
              <a:gd name="connsiteY2" fmla="*/ 73543 h 613687"/>
              <a:gd name="connsiteX3" fmla="*/ 82380 w 200977"/>
              <a:gd name="connsiteY3" fmla="*/ 0 h 613687"/>
              <a:gd name="connsiteX4" fmla="*/ 109537 w 200977"/>
              <a:gd name="connsiteY4" fmla="*/ 2150 h 613687"/>
              <a:gd name="connsiteX5" fmla="*/ 200977 w 200977"/>
              <a:gd name="connsiteY5" fmla="*/ 613687 h 613687"/>
              <a:gd name="connsiteX0" fmla="*/ 109537 w 109537"/>
              <a:gd name="connsiteY0" fmla="*/ 522247 h 522247"/>
              <a:gd name="connsiteX1" fmla="*/ 85292 w 109537"/>
              <a:gd name="connsiteY1" fmla="*/ 514153 h 522247"/>
              <a:gd name="connsiteX2" fmla="*/ 2476 w 109537"/>
              <a:gd name="connsiteY2" fmla="*/ 73543 h 522247"/>
              <a:gd name="connsiteX3" fmla="*/ 82380 w 109537"/>
              <a:gd name="connsiteY3" fmla="*/ 0 h 522247"/>
              <a:gd name="connsiteX4" fmla="*/ 109537 w 109537"/>
              <a:gd name="connsiteY4" fmla="*/ 2150 h 522247"/>
              <a:gd name="connsiteX0" fmla="*/ 85292 w 109537"/>
              <a:gd name="connsiteY0" fmla="*/ 514153 h 514153"/>
              <a:gd name="connsiteX1" fmla="*/ 2476 w 109537"/>
              <a:gd name="connsiteY1" fmla="*/ 73543 h 514153"/>
              <a:gd name="connsiteX2" fmla="*/ 82380 w 109537"/>
              <a:gd name="connsiteY2" fmla="*/ 0 h 514153"/>
              <a:gd name="connsiteX3" fmla="*/ 109537 w 109537"/>
              <a:gd name="connsiteY3" fmla="*/ 2150 h 51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7" h="514153">
                <a:moveTo>
                  <a:pt x="85292" y="514153"/>
                </a:moveTo>
                <a:cubicBezTo>
                  <a:pt x="34826" y="320198"/>
                  <a:pt x="-11327" y="152162"/>
                  <a:pt x="2476" y="73543"/>
                </a:cubicBezTo>
                <a:cubicBezTo>
                  <a:pt x="9377" y="34234"/>
                  <a:pt x="45393" y="7451"/>
                  <a:pt x="82380" y="0"/>
                </a:cubicBezTo>
                <a:lnTo>
                  <a:pt x="109537" y="2150"/>
                </a:lnTo>
              </a:path>
            </a:pathLst>
          </a:cu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4522" y="2250198"/>
            <a:ext cx="618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dirty="0"/>
              <a:t>一、聚合平安的生态资源，创新设计场景式的增值运营业务</a:t>
            </a:r>
          </a:p>
        </p:txBody>
      </p:sp>
      <p:sp>
        <p:nvSpPr>
          <p:cNvPr id="16" name="MH_Desc_1"/>
          <p:cNvSpPr txBox="1"/>
          <p:nvPr>
            <p:custDataLst>
              <p:tags r:id="rId6"/>
            </p:custDataLst>
          </p:nvPr>
        </p:nvSpPr>
        <p:spPr>
          <a:xfrm>
            <a:off x="2420937" y="2728888"/>
            <a:ext cx="9291451" cy="132279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1600" dirty="0"/>
              <a:t>       </a:t>
            </a:r>
            <a:r>
              <a:rPr lang="zh-CN" altLang="en-US" sz="1600" dirty="0"/>
              <a:t>基于落地在厦门区域的平安生态资源，结合此类生态资源的业务特性，充分了解其合作诉求以及市民卡的服务场景，组织设计输出新的增值运营业务点，透过厦门市民卡、</a:t>
            </a:r>
            <a:r>
              <a:rPr lang="en-US" altLang="zh-CN" sz="1600" dirty="0"/>
              <a:t>e</a:t>
            </a:r>
            <a:r>
              <a:rPr lang="zh-CN" altLang="en-US" sz="1600" dirty="0"/>
              <a:t>通卡渠道（线下服务渠道、线上服务渠道）进行商业化运营，分享利益分成，最终将平安演变成市民卡公司的甲方级合作方。</a:t>
            </a:r>
          </a:p>
        </p:txBody>
      </p:sp>
      <p:sp>
        <p:nvSpPr>
          <p:cNvPr id="17" name="KSO_Shape"/>
          <p:cNvSpPr/>
          <p:nvPr/>
        </p:nvSpPr>
        <p:spPr>
          <a:xfrm>
            <a:off x="2894754" y="4103044"/>
            <a:ext cx="1189063" cy="485375"/>
          </a:xfrm>
          <a:prstGeom prst="roundRect">
            <a:avLst>
              <a:gd name="adj" fmla="val 3430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</a:rPr>
              <a:t>保险业务</a:t>
            </a:r>
          </a:p>
        </p:txBody>
      </p:sp>
      <p:sp>
        <p:nvSpPr>
          <p:cNvPr id="18" name="KSO_Shape"/>
          <p:cNvSpPr/>
          <p:nvPr/>
        </p:nvSpPr>
        <p:spPr>
          <a:xfrm>
            <a:off x="4854705" y="4103041"/>
            <a:ext cx="1189063" cy="485375"/>
          </a:xfrm>
          <a:prstGeom prst="roundRect">
            <a:avLst>
              <a:gd name="adj" fmla="val 3430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</a:rPr>
              <a:t>平安银行</a:t>
            </a:r>
          </a:p>
        </p:txBody>
      </p:sp>
      <p:sp>
        <p:nvSpPr>
          <p:cNvPr id="19" name="KSO_Shape"/>
          <p:cNvSpPr/>
          <p:nvPr/>
        </p:nvSpPr>
        <p:spPr>
          <a:xfrm>
            <a:off x="6716126" y="4103042"/>
            <a:ext cx="1189063" cy="485375"/>
          </a:xfrm>
          <a:prstGeom prst="roundRect">
            <a:avLst>
              <a:gd name="adj" fmla="val 3430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</a:rPr>
              <a:t>平安好医生</a:t>
            </a:r>
          </a:p>
        </p:txBody>
      </p:sp>
      <p:sp>
        <p:nvSpPr>
          <p:cNvPr id="20" name="KSO_Shape"/>
          <p:cNvSpPr/>
          <p:nvPr/>
        </p:nvSpPr>
        <p:spPr>
          <a:xfrm>
            <a:off x="8389194" y="4098200"/>
            <a:ext cx="1189063" cy="485375"/>
          </a:xfrm>
          <a:prstGeom prst="roundRect">
            <a:avLst>
              <a:gd name="adj" fmla="val 3430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</a:rPr>
              <a:t>平安好房</a:t>
            </a:r>
          </a:p>
        </p:txBody>
      </p:sp>
      <p:sp>
        <p:nvSpPr>
          <p:cNvPr id="21" name="矩形 20"/>
          <p:cNvSpPr/>
          <p:nvPr/>
        </p:nvSpPr>
        <p:spPr>
          <a:xfrm>
            <a:off x="2894754" y="4744777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出行意外险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21003" y="510035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/>
              <a:t>示例：</a:t>
            </a:r>
          </a:p>
        </p:txBody>
      </p:sp>
      <p:sp>
        <p:nvSpPr>
          <p:cNvPr id="23" name="矩形 22"/>
          <p:cNvSpPr/>
          <p:nvPr/>
        </p:nvSpPr>
        <p:spPr>
          <a:xfrm>
            <a:off x="2909770" y="5068671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账户险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84690" y="606268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年检代办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31626" y="4744776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市民卡金融借款授信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40934" y="508478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聚合扫码支付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20470" y="543787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电子钱包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859251" y="474477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在线问诊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20470" y="579095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生活缴费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00177" y="5088404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慢性药品调配消费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184690" y="640582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车主服务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532319" y="47341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优质房源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32275" y="614404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平安好贷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5" name="KSO_Shape"/>
          <p:cNvSpPr/>
          <p:nvPr/>
        </p:nvSpPr>
        <p:spPr>
          <a:xfrm>
            <a:off x="10062262" y="4110182"/>
            <a:ext cx="1189063" cy="485375"/>
          </a:xfrm>
          <a:prstGeom prst="roundRect">
            <a:avLst>
              <a:gd name="adj" fmla="val 3430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</a:rPr>
              <a:t>平安好车主</a:t>
            </a:r>
          </a:p>
        </p:txBody>
      </p:sp>
      <p:sp>
        <p:nvSpPr>
          <p:cNvPr id="36" name="矩形 35"/>
          <p:cNvSpPr/>
          <p:nvPr/>
        </p:nvSpPr>
        <p:spPr>
          <a:xfrm>
            <a:off x="10258071" y="5068671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查车位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168302" y="540663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道路救援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263343" y="474477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买车险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168302" y="574525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平安门店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09770" y="539256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旅游险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909770" y="5714414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家庭综合险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94754" y="6043102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…….</a:t>
            </a:r>
          </a:p>
        </p:txBody>
      </p:sp>
      <p:sp>
        <p:nvSpPr>
          <p:cNvPr id="43" name="矩形 42"/>
          <p:cNvSpPr/>
          <p:nvPr/>
        </p:nvSpPr>
        <p:spPr>
          <a:xfrm>
            <a:off x="5104244" y="6451817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…….</a:t>
            </a:r>
          </a:p>
        </p:txBody>
      </p:sp>
      <p:sp>
        <p:nvSpPr>
          <p:cNvPr id="44" name="矩形 43"/>
          <p:cNvSpPr/>
          <p:nvPr/>
        </p:nvSpPr>
        <p:spPr>
          <a:xfrm>
            <a:off x="7013939" y="5406637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…….</a:t>
            </a:r>
          </a:p>
        </p:txBody>
      </p:sp>
      <p:sp>
        <p:nvSpPr>
          <p:cNvPr id="45" name="矩形 44"/>
          <p:cNvSpPr/>
          <p:nvPr/>
        </p:nvSpPr>
        <p:spPr>
          <a:xfrm>
            <a:off x="8671776" y="5068671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…….</a:t>
            </a:r>
          </a:p>
        </p:txBody>
      </p:sp>
      <p:sp>
        <p:nvSpPr>
          <p:cNvPr id="46" name="矩形 45"/>
          <p:cNvSpPr/>
          <p:nvPr/>
        </p:nvSpPr>
        <p:spPr>
          <a:xfrm>
            <a:off x="10382273" y="6587006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3231021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E2E65-43E6-744A-BB6A-A78D6A97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354330"/>
            <a:ext cx="10850563" cy="548640"/>
          </a:xfrm>
        </p:spPr>
        <p:txBody>
          <a:bodyPr/>
          <a:lstStyle/>
          <a:p>
            <a:r>
              <a:rPr kumimoji="1" lang="zh-CN" altLang="en-US" dirty="0"/>
              <a:t>平安智慧城与市民卡的潜在合作内容</a:t>
            </a:r>
          </a:p>
        </p:txBody>
      </p:sp>
      <p:sp>
        <p:nvSpPr>
          <p:cNvPr id="11" name="MH_Desc_1"/>
          <p:cNvSpPr txBox="1"/>
          <p:nvPr>
            <p:custDataLst>
              <p:tags r:id="rId1"/>
            </p:custDataLst>
          </p:nvPr>
        </p:nvSpPr>
        <p:spPr>
          <a:xfrm>
            <a:off x="478021" y="1221739"/>
            <a:ext cx="11234367" cy="1131049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600" dirty="0"/>
              <a:t>           以平安已有的生态出发，本着遵循参与市民卡的指导思路（诸如“轻建设、重运营”</a:t>
            </a:r>
            <a:r>
              <a:rPr lang="en-US" altLang="zh-CN" sz="1600" dirty="0"/>
              <a:t>)</a:t>
            </a:r>
            <a:r>
              <a:rPr lang="zh-CN" altLang="en-US" sz="1600" dirty="0"/>
              <a:t>，预期平安智慧城与厦门市民卡、</a:t>
            </a:r>
            <a:r>
              <a:rPr lang="en-US" altLang="zh-CN" sz="1600" dirty="0"/>
              <a:t>e</a:t>
            </a:r>
            <a:r>
              <a:rPr lang="zh-CN" altLang="en-US" sz="1600" dirty="0"/>
              <a:t>通卡业务可以在以下三方面进行合作：</a:t>
            </a:r>
            <a:endParaRPr lang="en-US" altLang="zh-CN" sz="1600" dirty="0"/>
          </a:p>
        </p:txBody>
      </p:sp>
      <p:sp>
        <p:nvSpPr>
          <p:cNvPr id="13" name="MH_SubTitle_1"/>
          <p:cNvSpPr/>
          <p:nvPr>
            <p:custDataLst>
              <p:tags r:id="rId2"/>
            </p:custDataLst>
          </p:nvPr>
        </p:nvSpPr>
        <p:spPr>
          <a:xfrm>
            <a:off x="669924" y="2804897"/>
            <a:ext cx="1582738" cy="1584325"/>
          </a:xfrm>
          <a:prstGeom prst="teardrop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effectLst>
            <a:outerShdw dist="101600" dir="2700000" algn="tl" rotWithShape="0">
              <a:schemeClr val="accent2">
                <a:lumMod val="60000"/>
                <a:lumOff val="40000"/>
                <a:alpha val="30000"/>
              </a:schemeClr>
            </a:outerShdw>
          </a:effectLst>
        </p:spPr>
        <p:txBody>
          <a:bodyPr lIns="0" tIns="0" rIns="0" bIns="0" anchor="ctr">
            <a:normAutofit fontScale="92500"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dirty="0">
                <a:solidFill>
                  <a:srgbClr val="FFFFFF"/>
                </a:solidFill>
              </a:rPr>
              <a:t>平安科技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2400" dirty="0">
                <a:solidFill>
                  <a:srgbClr val="FFFFFF"/>
                </a:solidFill>
              </a:rPr>
              <a:t>合作赋能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  <p:sp>
        <p:nvSpPr>
          <p:cNvPr id="14" name="MH_Other_2"/>
          <p:cNvSpPr/>
          <p:nvPr>
            <p:custDataLst>
              <p:tags r:id="rId3"/>
            </p:custDataLst>
          </p:nvPr>
        </p:nvSpPr>
        <p:spPr>
          <a:xfrm>
            <a:off x="1935892" y="2861633"/>
            <a:ext cx="261999" cy="261999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innerShdw blurRad="63500">
              <a:srgbClr val="979A9C"/>
            </a:innerShdw>
          </a:effectLst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50772" y="2250198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dirty="0"/>
              <a:t>二、平安科技的赋能，提升市民自身业务的基础能力</a:t>
            </a:r>
          </a:p>
        </p:txBody>
      </p:sp>
      <p:sp>
        <p:nvSpPr>
          <p:cNvPr id="16" name="MH_Desc_1"/>
          <p:cNvSpPr txBox="1"/>
          <p:nvPr>
            <p:custDataLst>
              <p:tags r:id="rId4"/>
            </p:custDataLst>
          </p:nvPr>
        </p:nvSpPr>
        <p:spPr>
          <a:xfrm>
            <a:off x="2604522" y="2728888"/>
            <a:ext cx="9107866" cy="132279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1" lang="zh-CN" altLang="en-US" sz="1600" dirty="0"/>
              <a:t>        基于市民卡业务的需要，结合平安科技拥有的科技进行赋能，诸如人脸识别赋能</a:t>
            </a:r>
            <a:r>
              <a:rPr kumimoji="1" lang="zh-CN" altLang="en-US" sz="1200" dirty="0"/>
              <a:t>（诸如手机申领或补换卡） </a:t>
            </a:r>
            <a:r>
              <a:rPr kumimoji="1" lang="zh-CN" altLang="en-US" sz="1600" dirty="0"/>
              <a:t>、市民卡云服务平台、第三方虚拟卡运营平台</a:t>
            </a:r>
            <a:r>
              <a:rPr kumimoji="1" lang="zh-CN" altLang="en-US" sz="1200" dirty="0"/>
              <a:t>（诸如支付宝刷码）</a:t>
            </a:r>
            <a:r>
              <a:rPr kumimoji="1" lang="zh-CN" altLang="en-US" sz="1600" dirty="0"/>
              <a:t>等等。</a:t>
            </a:r>
            <a:endParaRPr kumimoji="1" lang="en-US" altLang="zh-CN" sz="1600" dirty="0"/>
          </a:p>
          <a:p>
            <a:pPr algn="just">
              <a:lnSpc>
                <a:spcPct val="150000"/>
              </a:lnSpc>
              <a:defRPr/>
            </a:pPr>
            <a:r>
              <a:rPr kumimoji="1" lang="en-US" altLang="zh-CN" sz="1600" dirty="0"/>
              <a:t>        </a:t>
            </a:r>
            <a:r>
              <a:rPr kumimoji="1" lang="zh-CN" altLang="en-US" sz="1600" dirty="0"/>
              <a:t>此类项目的建设合作，可以从市民卡公司获取相应的信息化建设费。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 sz="1600" dirty="0"/>
          </a:p>
        </p:txBody>
      </p:sp>
      <p:sp>
        <p:nvSpPr>
          <p:cNvPr id="47" name="MH_Other_7"/>
          <p:cNvSpPr/>
          <p:nvPr>
            <p:custDataLst>
              <p:tags r:id="rId5"/>
            </p:custDataLst>
          </p:nvPr>
        </p:nvSpPr>
        <p:spPr>
          <a:xfrm>
            <a:off x="2105755" y="2061474"/>
            <a:ext cx="106362" cy="890587"/>
          </a:xfrm>
          <a:custGeom>
            <a:avLst/>
            <a:gdLst>
              <a:gd name="connsiteX0" fmla="*/ 0 w 63500"/>
              <a:gd name="connsiteY0" fmla="*/ 0 h 527554"/>
              <a:gd name="connsiteX1" fmla="*/ 25533 w 63500"/>
              <a:gd name="connsiteY1" fmla="*/ 2021 h 527554"/>
              <a:gd name="connsiteX2" fmla="*/ 58571 w 63500"/>
              <a:gd name="connsiteY2" fmla="*/ 40291 h 527554"/>
              <a:gd name="connsiteX3" fmla="*/ 22339 w 63500"/>
              <a:gd name="connsiteY3" fmla="*/ 527554 h 527554"/>
              <a:gd name="connsiteX4" fmla="*/ 0 w 63500"/>
              <a:gd name="connsiteY4" fmla="*/ 520097 h 527554"/>
              <a:gd name="connsiteX0" fmla="*/ 0 w 91440"/>
              <a:gd name="connsiteY0" fmla="*/ 520097 h 611537"/>
              <a:gd name="connsiteX1" fmla="*/ 0 w 91440"/>
              <a:gd name="connsiteY1" fmla="*/ 0 h 611537"/>
              <a:gd name="connsiteX2" fmla="*/ 25533 w 91440"/>
              <a:gd name="connsiteY2" fmla="*/ 2021 h 611537"/>
              <a:gd name="connsiteX3" fmla="*/ 58571 w 91440"/>
              <a:gd name="connsiteY3" fmla="*/ 40291 h 611537"/>
              <a:gd name="connsiteX4" fmla="*/ 22339 w 91440"/>
              <a:gd name="connsiteY4" fmla="*/ 527554 h 611537"/>
              <a:gd name="connsiteX5" fmla="*/ 91440 w 91440"/>
              <a:gd name="connsiteY5" fmla="*/ 611537 h 611537"/>
              <a:gd name="connsiteX0" fmla="*/ 0 w 63500"/>
              <a:gd name="connsiteY0" fmla="*/ 520097 h 527554"/>
              <a:gd name="connsiteX1" fmla="*/ 0 w 63500"/>
              <a:gd name="connsiteY1" fmla="*/ 0 h 527554"/>
              <a:gd name="connsiteX2" fmla="*/ 25533 w 63500"/>
              <a:gd name="connsiteY2" fmla="*/ 2021 h 527554"/>
              <a:gd name="connsiteX3" fmla="*/ 58571 w 63500"/>
              <a:gd name="connsiteY3" fmla="*/ 40291 h 527554"/>
              <a:gd name="connsiteX4" fmla="*/ 22339 w 63500"/>
              <a:gd name="connsiteY4" fmla="*/ 527554 h 527554"/>
              <a:gd name="connsiteX0" fmla="*/ 0 w 63500"/>
              <a:gd name="connsiteY0" fmla="*/ 0 h 527554"/>
              <a:gd name="connsiteX1" fmla="*/ 25533 w 63500"/>
              <a:gd name="connsiteY1" fmla="*/ 2021 h 527554"/>
              <a:gd name="connsiteX2" fmla="*/ 58571 w 63500"/>
              <a:gd name="connsiteY2" fmla="*/ 40291 h 527554"/>
              <a:gd name="connsiteX3" fmla="*/ 22339 w 63500"/>
              <a:gd name="connsiteY3" fmla="*/ 527554 h 52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00" h="527554">
                <a:moveTo>
                  <a:pt x="0" y="0"/>
                </a:moveTo>
                <a:lnTo>
                  <a:pt x="25533" y="2021"/>
                </a:lnTo>
                <a:cubicBezTo>
                  <a:pt x="40994" y="8811"/>
                  <a:pt x="53179" y="21285"/>
                  <a:pt x="58571" y="40291"/>
                </a:cubicBezTo>
                <a:cubicBezTo>
                  <a:pt x="80137" y="116318"/>
                  <a:pt x="24064" y="448071"/>
                  <a:pt x="22339" y="527554"/>
                </a:cubicBezTo>
              </a:path>
            </a:pathLst>
          </a:cu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</a:endParaRPr>
          </a:p>
        </p:txBody>
      </p:sp>
      <p:sp>
        <p:nvSpPr>
          <p:cNvPr id="48" name="MH_Other_9"/>
          <p:cNvSpPr/>
          <p:nvPr>
            <p:custDataLst>
              <p:tags r:id="rId6"/>
            </p:custDataLst>
          </p:nvPr>
        </p:nvSpPr>
        <p:spPr>
          <a:xfrm>
            <a:off x="1974347" y="2061474"/>
            <a:ext cx="129318" cy="803334"/>
          </a:xfrm>
          <a:custGeom>
            <a:avLst/>
            <a:gdLst>
              <a:gd name="connsiteX0" fmla="*/ 82380 w 109537"/>
              <a:gd name="connsiteY0" fmla="*/ 0 h 522247"/>
              <a:gd name="connsiteX1" fmla="*/ 109537 w 109537"/>
              <a:gd name="connsiteY1" fmla="*/ 2150 h 522247"/>
              <a:gd name="connsiteX2" fmla="*/ 109537 w 109537"/>
              <a:gd name="connsiteY2" fmla="*/ 522247 h 522247"/>
              <a:gd name="connsiteX3" fmla="*/ 85292 w 109537"/>
              <a:gd name="connsiteY3" fmla="*/ 514153 h 522247"/>
              <a:gd name="connsiteX4" fmla="*/ 2476 w 109537"/>
              <a:gd name="connsiteY4" fmla="*/ 73543 h 522247"/>
              <a:gd name="connsiteX5" fmla="*/ 82380 w 109537"/>
              <a:gd name="connsiteY5" fmla="*/ 0 h 522247"/>
              <a:gd name="connsiteX0" fmla="*/ 109537 w 200977"/>
              <a:gd name="connsiteY0" fmla="*/ 522247 h 613687"/>
              <a:gd name="connsiteX1" fmla="*/ 85292 w 200977"/>
              <a:gd name="connsiteY1" fmla="*/ 514153 h 613687"/>
              <a:gd name="connsiteX2" fmla="*/ 2476 w 200977"/>
              <a:gd name="connsiteY2" fmla="*/ 73543 h 613687"/>
              <a:gd name="connsiteX3" fmla="*/ 82380 w 200977"/>
              <a:gd name="connsiteY3" fmla="*/ 0 h 613687"/>
              <a:gd name="connsiteX4" fmla="*/ 109537 w 200977"/>
              <a:gd name="connsiteY4" fmla="*/ 2150 h 613687"/>
              <a:gd name="connsiteX5" fmla="*/ 200977 w 200977"/>
              <a:gd name="connsiteY5" fmla="*/ 613687 h 613687"/>
              <a:gd name="connsiteX0" fmla="*/ 109537 w 109537"/>
              <a:gd name="connsiteY0" fmla="*/ 522247 h 522247"/>
              <a:gd name="connsiteX1" fmla="*/ 85292 w 109537"/>
              <a:gd name="connsiteY1" fmla="*/ 514153 h 522247"/>
              <a:gd name="connsiteX2" fmla="*/ 2476 w 109537"/>
              <a:gd name="connsiteY2" fmla="*/ 73543 h 522247"/>
              <a:gd name="connsiteX3" fmla="*/ 82380 w 109537"/>
              <a:gd name="connsiteY3" fmla="*/ 0 h 522247"/>
              <a:gd name="connsiteX4" fmla="*/ 109537 w 109537"/>
              <a:gd name="connsiteY4" fmla="*/ 2150 h 522247"/>
              <a:gd name="connsiteX0" fmla="*/ 85292 w 109537"/>
              <a:gd name="connsiteY0" fmla="*/ 514153 h 514153"/>
              <a:gd name="connsiteX1" fmla="*/ 2476 w 109537"/>
              <a:gd name="connsiteY1" fmla="*/ 73543 h 514153"/>
              <a:gd name="connsiteX2" fmla="*/ 82380 w 109537"/>
              <a:gd name="connsiteY2" fmla="*/ 0 h 514153"/>
              <a:gd name="connsiteX3" fmla="*/ 109537 w 109537"/>
              <a:gd name="connsiteY3" fmla="*/ 2150 h 51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7" h="514153">
                <a:moveTo>
                  <a:pt x="85292" y="514153"/>
                </a:moveTo>
                <a:cubicBezTo>
                  <a:pt x="34826" y="320198"/>
                  <a:pt x="-11327" y="152162"/>
                  <a:pt x="2476" y="73543"/>
                </a:cubicBezTo>
                <a:cubicBezTo>
                  <a:pt x="9377" y="34234"/>
                  <a:pt x="45393" y="7451"/>
                  <a:pt x="82380" y="0"/>
                </a:cubicBezTo>
                <a:lnTo>
                  <a:pt x="109537" y="2150"/>
                </a:lnTo>
              </a:path>
            </a:pathLst>
          </a:cu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50772" y="4716360"/>
            <a:ext cx="641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dirty="0"/>
              <a:t>三、整合市民卡公司的资源数据，形成市民数据运营服务中心</a:t>
            </a:r>
          </a:p>
        </p:txBody>
      </p:sp>
      <p:sp>
        <p:nvSpPr>
          <p:cNvPr id="3" name="矩形 2"/>
          <p:cNvSpPr/>
          <p:nvPr/>
        </p:nvSpPr>
        <p:spPr>
          <a:xfrm>
            <a:off x="2784143" y="4999443"/>
            <a:ext cx="8928245" cy="1525739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1600" dirty="0"/>
              <a:t>          鉴于市民卡公司会对接公安、社保、医保、计生、残联、民政、教育、税务等委办局资源数据，通过双方的合作，能够基于政务数据的汇聚、比对、清理、融合，一方面能为场景式的增值运营业务提供基础，另一方面通过场景式的增值运营业务的行为数据，能够建立一套更全面、完整的市民行为大数据中心。</a:t>
            </a:r>
          </a:p>
        </p:txBody>
      </p:sp>
      <p:sp>
        <p:nvSpPr>
          <p:cNvPr id="50" name="MH_Other_1"/>
          <p:cNvSpPr/>
          <p:nvPr>
            <p:custDataLst>
              <p:tags r:id="rId7"/>
            </p:custDataLst>
          </p:nvPr>
        </p:nvSpPr>
        <p:spPr>
          <a:xfrm>
            <a:off x="2124188" y="4291418"/>
            <a:ext cx="107950" cy="890587"/>
          </a:xfrm>
          <a:custGeom>
            <a:avLst/>
            <a:gdLst>
              <a:gd name="connsiteX0" fmla="*/ 0 w 63500"/>
              <a:gd name="connsiteY0" fmla="*/ 0 h 527554"/>
              <a:gd name="connsiteX1" fmla="*/ 25533 w 63500"/>
              <a:gd name="connsiteY1" fmla="*/ 2021 h 527554"/>
              <a:gd name="connsiteX2" fmla="*/ 58571 w 63500"/>
              <a:gd name="connsiteY2" fmla="*/ 40291 h 527554"/>
              <a:gd name="connsiteX3" fmla="*/ 22339 w 63500"/>
              <a:gd name="connsiteY3" fmla="*/ 527554 h 527554"/>
              <a:gd name="connsiteX4" fmla="*/ 0 w 63500"/>
              <a:gd name="connsiteY4" fmla="*/ 520097 h 527554"/>
              <a:gd name="connsiteX0" fmla="*/ 0 w 91440"/>
              <a:gd name="connsiteY0" fmla="*/ 520097 h 611537"/>
              <a:gd name="connsiteX1" fmla="*/ 0 w 91440"/>
              <a:gd name="connsiteY1" fmla="*/ 0 h 611537"/>
              <a:gd name="connsiteX2" fmla="*/ 25533 w 91440"/>
              <a:gd name="connsiteY2" fmla="*/ 2021 h 611537"/>
              <a:gd name="connsiteX3" fmla="*/ 58571 w 91440"/>
              <a:gd name="connsiteY3" fmla="*/ 40291 h 611537"/>
              <a:gd name="connsiteX4" fmla="*/ 22339 w 91440"/>
              <a:gd name="connsiteY4" fmla="*/ 527554 h 611537"/>
              <a:gd name="connsiteX5" fmla="*/ 91440 w 91440"/>
              <a:gd name="connsiteY5" fmla="*/ 611537 h 611537"/>
              <a:gd name="connsiteX0" fmla="*/ 0 w 63500"/>
              <a:gd name="connsiteY0" fmla="*/ 520097 h 527554"/>
              <a:gd name="connsiteX1" fmla="*/ 0 w 63500"/>
              <a:gd name="connsiteY1" fmla="*/ 0 h 527554"/>
              <a:gd name="connsiteX2" fmla="*/ 25533 w 63500"/>
              <a:gd name="connsiteY2" fmla="*/ 2021 h 527554"/>
              <a:gd name="connsiteX3" fmla="*/ 58571 w 63500"/>
              <a:gd name="connsiteY3" fmla="*/ 40291 h 527554"/>
              <a:gd name="connsiteX4" fmla="*/ 22339 w 63500"/>
              <a:gd name="connsiteY4" fmla="*/ 527554 h 527554"/>
              <a:gd name="connsiteX0" fmla="*/ 0 w 63500"/>
              <a:gd name="connsiteY0" fmla="*/ 0 h 527554"/>
              <a:gd name="connsiteX1" fmla="*/ 25533 w 63500"/>
              <a:gd name="connsiteY1" fmla="*/ 2021 h 527554"/>
              <a:gd name="connsiteX2" fmla="*/ 58571 w 63500"/>
              <a:gd name="connsiteY2" fmla="*/ 40291 h 527554"/>
              <a:gd name="connsiteX3" fmla="*/ 22339 w 63500"/>
              <a:gd name="connsiteY3" fmla="*/ 527554 h 52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00" h="527554">
                <a:moveTo>
                  <a:pt x="0" y="0"/>
                </a:moveTo>
                <a:lnTo>
                  <a:pt x="25533" y="2021"/>
                </a:lnTo>
                <a:cubicBezTo>
                  <a:pt x="40994" y="8811"/>
                  <a:pt x="53179" y="21285"/>
                  <a:pt x="58571" y="40291"/>
                </a:cubicBezTo>
                <a:cubicBezTo>
                  <a:pt x="80137" y="116318"/>
                  <a:pt x="24064" y="448071"/>
                  <a:pt x="22339" y="527554"/>
                </a:cubicBezTo>
              </a:path>
            </a:pathLst>
          </a:cu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</a:endParaRPr>
          </a:p>
        </p:txBody>
      </p:sp>
      <p:sp>
        <p:nvSpPr>
          <p:cNvPr id="51" name="MH_SubTitle_1"/>
          <p:cNvSpPr/>
          <p:nvPr>
            <p:custDataLst>
              <p:tags r:id="rId8"/>
            </p:custDataLst>
          </p:nvPr>
        </p:nvSpPr>
        <p:spPr>
          <a:xfrm>
            <a:off x="722425" y="4999443"/>
            <a:ext cx="1582738" cy="1584325"/>
          </a:xfrm>
          <a:prstGeom prst="teardrop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effectLst>
            <a:outerShdw dist="101600" dir="2700000" algn="tl" rotWithShape="0">
              <a:schemeClr val="accent1">
                <a:lumMod val="60000"/>
                <a:lumOff val="40000"/>
                <a:alpha val="30000"/>
              </a:schemeClr>
            </a:outerShdw>
          </a:effectLst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2000" dirty="0">
                <a:solidFill>
                  <a:srgbClr val="FFFFFF"/>
                </a:solidFill>
              </a:rPr>
              <a:t>市民运营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algn="ctr">
              <a:lnSpc>
                <a:spcPct val="110000"/>
              </a:lnSpc>
              <a:defRPr/>
            </a:pPr>
            <a:r>
              <a:rPr lang="zh-CN" altLang="en-US" sz="2000" dirty="0">
                <a:solidFill>
                  <a:srgbClr val="FFFFFF"/>
                </a:solidFill>
              </a:rPr>
              <a:t>大数据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  <p:sp>
        <p:nvSpPr>
          <p:cNvPr id="52" name="MH_Other_2"/>
          <p:cNvSpPr/>
          <p:nvPr>
            <p:custDataLst>
              <p:tags r:id="rId9"/>
            </p:custDataLst>
          </p:nvPr>
        </p:nvSpPr>
        <p:spPr>
          <a:xfrm>
            <a:off x="1988393" y="5056179"/>
            <a:ext cx="261999" cy="261999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innerShdw blurRad="63500">
              <a:srgbClr val="979A9C"/>
            </a:innerShdw>
          </a:effectLst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53" name="MH_Other_3"/>
          <p:cNvSpPr/>
          <p:nvPr>
            <p:custDataLst>
              <p:tags r:id="rId10"/>
            </p:custDataLst>
          </p:nvPr>
        </p:nvSpPr>
        <p:spPr>
          <a:xfrm>
            <a:off x="1955913" y="4288243"/>
            <a:ext cx="184150" cy="866775"/>
          </a:xfrm>
          <a:custGeom>
            <a:avLst/>
            <a:gdLst>
              <a:gd name="connsiteX0" fmla="*/ 82380 w 109537"/>
              <a:gd name="connsiteY0" fmla="*/ 0 h 522247"/>
              <a:gd name="connsiteX1" fmla="*/ 109537 w 109537"/>
              <a:gd name="connsiteY1" fmla="*/ 2150 h 522247"/>
              <a:gd name="connsiteX2" fmla="*/ 109537 w 109537"/>
              <a:gd name="connsiteY2" fmla="*/ 522247 h 522247"/>
              <a:gd name="connsiteX3" fmla="*/ 85292 w 109537"/>
              <a:gd name="connsiteY3" fmla="*/ 514153 h 522247"/>
              <a:gd name="connsiteX4" fmla="*/ 2476 w 109537"/>
              <a:gd name="connsiteY4" fmla="*/ 73543 h 522247"/>
              <a:gd name="connsiteX5" fmla="*/ 82380 w 109537"/>
              <a:gd name="connsiteY5" fmla="*/ 0 h 522247"/>
              <a:gd name="connsiteX0" fmla="*/ 109537 w 200977"/>
              <a:gd name="connsiteY0" fmla="*/ 522247 h 613687"/>
              <a:gd name="connsiteX1" fmla="*/ 85292 w 200977"/>
              <a:gd name="connsiteY1" fmla="*/ 514153 h 613687"/>
              <a:gd name="connsiteX2" fmla="*/ 2476 w 200977"/>
              <a:gd name="connsiteY2" fmla="*/ 73543 h 613687"/>
              <a:gd name="connsiteX3" fmla="*/ 82380 w 200977"/>
              <a:gd name="connsiteY3" fmla="*/ 0 h 613687"/>
              <a:gd name="connsiteX4" fmla="*/ 109537 w 200977"/>
              <a:gd name="connsiteY4" fmla="*/ 2150 h 613687"/>
              <a:gd name="connsiteX5" fmla="*/ 200977 w 200977"/>
              <a:gd name="connsiteY5" fmla="*/ 613687 h 613687"/>
              <a:gd name="connsiteX0" fmla="*/ 109537 w 109537"/>
              <a:gd name="connsiteY0" fmla="*/ 522247 h 522247"/>
              <a:gd name="connsiteX1" fmla="*/ 85292 w 109537"/>
              <a:gd name="connsiteY1" fmla="*/ 514153 h 522247"/>
              <a:gd name="connsiteX2" fmla="*/ 2476 w 109537"/>
              <a:gd name="connsiteY2" fmla="*/ 73543 h 522247"/>
              <a:gd name="connsiteX3" fmla="*/ 82380 w 109537"/>
              <a:gd name="connsiteY3" fmla="*/ 0 h 522247"/>
              <a:gd name="connsiteX4" fmla="*/ 109537 w 109537"/>
              <a:gd name="connsiteY4" fmla="*/ 2150 h 522247"/>
              <a:gd name="connsiteX0" fmla="*/ 85292 w 109537"/>
              <a:gd name="connsiteY0" fmla="*/ 514153 h 514153"/>
              <a:gd name="connsiteX1" fmla="*/ 2476 w 109537"/>
              <a:gd name="connsiteY1" fmla="*/ 73543 h 514153"/>
              <a:gd name="connsiteX2" fmla="*/ 82380 w 109537"/>
              <a:gd name="connsiteY2" fmla="*/ 0 h 514153"/>
              <a:gd name="connsiteX3" fmla="*/ 109537 w 109537"/>
              <a:gd name="connsiteY3" fmla="*/ 2150 h 51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7" h="514153">
                <a:moveTo>
                  <a:pt x="85292" y="514153"/>
                </a:moveTo>
                <a:cubicBezTo>
                  <a:pt x="34826" y="320198"/>
                  <a:pt x="-11327" y="152162"/>
                  <a:pt x="2476" y="73543"/>
                </a:cubicBezTo>
                <a:cubicBezTo>
                  <a:pt x="9377" y="34234"/>
                  <a:pt x="45393" y="7451"/>
                  <a:pt x="82380" y="0"/>
                </a:cubicBezTo>
                <a:lnTo>
                  <a:pt x="109537" y="2150"/>
                </a:lnTo>
              </a:path>
            </a:pathLst>
          </a:cu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11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93963" y="1865313"/>
            <a:ext cx="5270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4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3055939" y="1997076"/>
            <a:ext cx="3514725" cy="568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FF"/>
                </a:solidFill>
              </a:rPr>
              <a:t>公司总体概况</a:t>
            </a:r>
          </a:p>
        </p:txBody>
      </p:sp>
      <p:cxnSp>
        <p:nvCxnSpPr>
          <p:cNvPr id="15" name="直接连接符 14"/>
          <p:cNvCxnSpPr>
            <a:stCxn id="14" idx="3"/>
          </p:cNvCxnSpPr>
          <p:nvPr>
            <p:custDataLst>
              <p:tags r:id="rId4"/>
            </p:custDataLst>
          </p:nvPr>
        </p:nvCxnSpPr>
        <p:spPr>
          <a:xfrm flipH="1">
            <a:off x="6057901" y="2281238"/>
            <a:ext cx="512763" cy="258762"/>
          </a:xfrm>
          <a:prstGeom prst="line">
            <a:avLst/>
          </a:prstGeom>
          <a:solidFill>
            <a:srgbClr val="73BAD7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>
            <a:off x="2657475" y="2671763"/>
            <a:ext cx="7086600" cy="0"/>
          </a:xfrm>
          <a:prstGeom prst="line">
            <a:avLst/>
          </a:prstGeom>
          <a:ln w="19050">
            <a:solidFill>
              <a:srgbClr val="C4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>
            <p:custDataLst>
              <p:tags r:id="rId6"/>
            </p:custDataLst>
          </p:nvPr>
        </p:nvSpPr>
        <p:spPr>
          <a:xfrm>
            <a:off x="8947206" y="2009400"/>
            <a:ext cx="777265" cy="542715"/>
          </a:xfrm>
          <a:prstGeom prst="rect">
            <a:avLst/>
          </a:prstGeom>
          <a:blipFill dpi="0" rotWithShape="1"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81" name="TextBox 1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493963" y="2959101"/>
            <a:ext cx="527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4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8"/>
            </p:custDataLst>
          </p:nvPr>
        </p:nvSpPr>
        <p:spPr>
          <a:xfrm>
            <a:off x="3055939" y="3089276"/>
            <a:ext cx="3514725" cy="568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FF"/>
                </a:solidFill>
              </a:rPr>
              <a:t>业务产品分析</a:t>
            </a:r>
          </a:p>
        </p:txBody>
      </p:sp>
      <p:cxnSp>
        <p:nvCxnSpPr>
          <p:cNvPr id="23" name="直接连接符 22"/>
          <p:cNvCxnSpPr>
            <a:stCxn id="22" idx="3"/>
          </p:cNvCxnSpPr>
          <p:nvPr>
            <p:custDataLst>
              <p:tags r:id="rId9"/>
            </p:custDataLst>
          </p:nvPr>
        </p:nvCxnSpPr>
        <p:spPr>
          <a:xfrm flipH="1">
            <a:off x="6057901" y="3373438"/>
            <a:ext cx="512763" cy="296862"/>
          </a:xfrm>
          <a:prstGeom prst="line">
            <a:avLst/>
          </a:prstGeom>
          <a:solidFill>
            <a:srgbClr val="73BAD7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0"/>
            </p:custDataLst>
          </p:nvPr>
        </p:nvCxnSpPr>
        <p:spPr>
          <a:xfrm>
            <a:off x="2657475" y="3765550"/>
            <a:ext cx="7086600" cy="0"/>
          </a:xfrm>
          <a:prstGeom prst="line">
            <a:avLst/>
          </a:prstGeom>
          <a:ln w="19050">
            <a:solidFill>
              <a:srgbClr val="C4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>
            <p:custDataLst>
              <p:tags r:id="rId11"/>
            </p:custDataLst>
          </p:nvPr>
        </p:nvSpPr>
        <p:spPr>
          <a:xfrm>
            <a:off x="8947206" y="3102679"/>
            <a:ext cx="777265" cy="542715"/>
          </a:xfrm>
          <a:prstGeom prst="rect">
            <a:avLst/>
          </a:prstGeom>
          <a:blipFill dpi="0" rotWithShape="1">
            <a:blip r:embed="rId2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88" name="TextBox 2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493963" y="4051300"/>
            <a:ext cx="527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4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13"/>
            </p:custDataLst>
          </p:nvPr>
        </p:nvSpPr>
        <p:spPr>
          <a:xfrm>
            <a:off x="3055939" y="4183064"/>
            <a:ext cx="3514725" cy="568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FF"/>
                </a:solidFill>
              </a:rPr>
              <a:t>合作方向分析</a:t>
            </a:r>
          </a:p>
        </p:txBody>
      </p:sp>
      <p:cxnSp>
        <p:nvCxnSpPr>
          <p:cNvPr id="31" name="直接连接符 30"/>
          <p:cNvCxnSpPr>
            <a:stCxn id="30" idx="3"/>
          </p:cNvCxnSpPr>
          <p:nvPr>
            <p:custDataLst>
              <p:tags r:id="rId14"/>
            </p:custDataLst>
          </p:nvPr>
        </p:nvCxnSpPr>
        <p:spPr>
          <a:xfrm flipH="1">
            <a:off x="6057901" y="4467225"/>
            <a:ext cx="512763" cy="268288"/>
          </a:xfrm>
          <a:prstGeom prst="line">
            <a:avLst/>
          </a:prstGeom>
          <a:solidFill>
            <a:srgbClr val="73BAD7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15"/>
            </p:custDataLst>
          </p:nvPr>
        </p:nvCxnSpPr>
        <p:spPr>
          <a:xfrm>
            <a:off x="2657475" y="4857750"/>
            <a:ext cx="7086600" cy="0"/>
          </a:xfrm>
          <a:prstGeom prst="line">
            <a:avLst/>
          </a:prstGeom>
          <a:ln w="19050">
            <a:solidFill>
              <a:srgbClr val="C4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>
            <p:custDataLst>
              <p:tags r:id="rId16"/>
            </p:custDataLst>
          </p:nvPr>
        </p:nvSpPr>
        <p:spPr>
          <a:xfrm>
            <a:off x="8947206" y="4195958"/>
            <a:ext cx="777265" cy="542715"/>
          </a:xfrm>
          <a:prstGeom prst="rect">
            <a:avLst/>
          </a:prstGeom>
          <a:blipFill dpi="0" rotWithShape="1">
            <a:blip r:embed="rId2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95" name="TextBox 3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493963" y="5145088"/>
            <a:ext cx="5270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4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>
            <p:custDataLst>
              <p:tags r:id="rId18"/>
            </p:custDataLst>
          </p:nvPr>
        </p:nvSpPr>
        <p:spPr>
          <a:xfrm>
            <a:off x="3055939" y="5276851"/>
            <a:ext cx="3514725" cy="568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FF"/>
                </a:solidFill>
              </a:rPr>
              <a:t>推进工作建议</a:t>
            </a:r>
          </a:p>
        </p:txBody>
      </p:sp>
      <p:cxnSp>
        <p:nvCxnSpPr>
          <p:cNvPr id="38" name="直接连接符 37"/>
          <p:cNvCxnSpPr>
            <a:stCxn id="37" idx="3"/>
          </p:cNvCxnSpPr>
          <p:nvPr>
            <p:custDataLst>
              <p:tags r:id="rId19"/>
            </p:custDataLst>
          </p:nvPr>
        </p:nvCxnSpPr>
        <p:spPr>
          <a:xfrm flipH="1">
            <a:off x="6057901" y="5561013"/>
            <a:ext cx="512763" cy="258762"/>
          </a:xfrm>
          <a:prstGeom prst="line">
            <a:avLst/>
          </a:prstGeom>
          <a:solidFill>
            <a:srgbClr val="73BAD7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20"/>
            </p:custDataLst>
          </p:nvPr>
        </p:nvCxnSpPr>
        <p:spPr>
          <a:xfrm>
            <a:off x="2657475" y="5951538"/>
            <a:ext cx="7086600" cy="0"/>
          </a:xfrm>
          <a:prstGeom prst="line">
            <a:avLst/>
          </a:prstGeom>
          <a:ln w="19050">
            <a:solidFill>
              <a:srgbClr val="C4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>
            <p:custDataLst>
              <p:tags r:id="rId21"/>
            </p:custDataLst>
          </p:nvPr>
        </p:nvSpPr>
        <p:spPr>
          <a:xfrm>
            <a:off x="8947206" y="5289237"/>
            <a:ext cx="777265" cy="542715"/>
          </a:xfrm>
          <a:prstGeom prst="rect">
            <a:avLst/>
          </a:prstGeom>
          <a:blipFill dpi="0" rotWithShape="1">
            <a:blip r:embed="rId2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22"/>
            </p:custDataLst>
          </p:nvPr>
        </p:nvSpPr>
        <p:spPr>
          <a:xfrm>
            <a:off x="4813301" y="1223963"/>
            <a:ext cx="29892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pc="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of Contents</a:t>
            </a:r>
            <a:endParaRPr lang="zh-CN" altLang="en-US" spc="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3" name="文本框 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303839" y="565150"/>
            <a:ext cx="2020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内容大纲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45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E2E65-43E6-744A-BB6A-A78D6A971780}"/>
              </a:ext>
            </a:extLst>
          </p:cNvPr>
          <p:cNvSpPr txBox="1">
            <a:spLocks/>
          </p:cNvSpPr>
          <p:nvPr/>
        </p:nvSpPr>
        <p:spPr>
          <a:xfrm>
            <a:off x="669924" y="354330"/>
            <a:ext cx="10850563" cy="54864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平安智慧城就厦门市民卡、</a:t>
            </a:r>
            <a:r>
              <a:rPr kumimoji="1" lang="en-US" altLang="zh-CN" dirty="0"/>
              <a:t>e</a:t>
            </a:r>
            <a:r>
              <a:rPr kumimoji="1" lang="zh-CN" altLang="en-US" dirty="0"/>
              <a:t>通卡业务的下一步推进建议</a:t>
            </a:r>
          </a:p>
        </p:txBody>
      </p:sp>
      <p:sp>
        <p:nvSpPr>
          <p:cNvPr id="3" name="MH_Other_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570413" y="3144838"/>
            <a:ext cx="1162050" cy="601662"/>
          </a:xfrm>
          <a:custGeom>
            <a:avLst/>
            <a:gdLst>
              <a:gd name="T0" fmla="*/ 0 w 770"/>
              <a:gd name="T1" fmla="*/ 0 h 399"/>
              <a:gd name="T2" fmla="*/ 565 w 770"/>
              <a:gd name="T3" fmla="*/ 0 h 399"/>
              <a:gd name="T4" fmla="*/ 770 w 770"/>
              <a:gd name="T5" fmla="*/ 399 h 399"/>
              <a:gd name="T6" fmla="*/ 0 w 770"/>
              <a:gd name="T7" fmla="*/ 399 h 399"/>
              <a:gd name="T8" fmla="*/ 0 w 770"/>
              <a:gd name="T9" fmla="*/ 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0" h="399">
                <a:moveTo>
                  <a:pt x="0" y="0"/>
                </a:moveTo>
                <a:lnTo>
                  <a:pt x="565" y="0"/>
                </a:lnTo>
                <a:lnTo>
                  <a:pt x="770" y="399"/>
                </a:lnTo>
                <a:lnTo>
                  <a:pt x="0" y="3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4" name="MH_Other_2"/>
          <p:cNvSpPr>
            <a:spLocks/>
          </p:cNvSpPr>
          <p:nvPr>
            <p:custDataLst>
              <p:tags r:id="rId2"/>
            </p:custDataLst>
          </p:nvPr>
        </p:nvSpPr>
        <p:spPr bwMode="auto">
          <a:xfrm flipV="1">
            <a:off x="4570413" y="3744913"/>
            <a:ext cx="1162050" cy="603250"/>
          </a:xfrm>
          <a:custGeom>
            <a:avLst/>
            <a:gdLst>
              <a:gd name="T0" fmla="*/ 0 w 770"/>
              <a:gd name="T1" fmla="*/ 0 h 399"/>
              <a:gd name="T2" fmla="*/ 565 w 770"/>
              <a:gd name="T3" fmla="*/ 0 h 399"/>
              <a:gd name="T4" fmla="*/ 770 w 770"/>
              <a:gd name="T5" fmla="*/ 399 h 399"/>
              <a:gd name="T6" fmla="*/ 0 w 770"/>
              <a:gd name="T7" fmla="*/ 399 h 399"/>
              <a:gd name="T8" fmla="*/ 0 w 770"/>
              <a:gd name="T9" fmla="*/ 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0" h="399">
                <a:moveTo>
                  <a:pt x="0" y="0"/>
                </a:moveTo>
                <a:lnTo>
                  <a:pt x="565" y="0"/>
                </a:lnTo>
                <a:lnTo>
                  <a:pt x="770" y="399"/>
                </a:lnTo>
                <a:lnTo>
                  <a:pt x="0" y="3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5" name="MH_Other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84601" y="3148014"/>
            <a:ext cx="784225" cy="1189037"/>
          </a:xfrm>
          <a:prstGeom prst="rect">
            <a:avLst/>
          </a:prstGeom>
          <a:solidFill>
            <a:srgbClr val="A5A5A5">
              <a:lumMod val="60000"/>
              <a:lumOff val="40000"/>
            </a:srgb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6" name="MH_Other_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251450" y="3741739"/>
            <a:ext cx="1335088" cy="935037"/>
          </a:xfrm>
          <a:custGeom>
            <a:avLst/>
            <a:gdLst>
              <a:gd name="T0" fmla="*/ 0 w 884"/>
              <a:gd name="T1" fmla="*/ 619 h 619"/>
              <a:gd name="T2" fmla="*/ 567 w 884"/>
              <a:gd name="T3" fmla="*/ 619 h 619"/>
              <a:gd name="T4" fmla="*/ 884 w 884"/>
              <a:gd name="T5" fmla="*/ 0 h 619"/>
              <a:gd name="T6" fmla="*/ 317 w 884"/>
              <a:gd name="T7" fmla="*/ 0 h 619"/>
              <a:gd name="T8" fmla="*/ 0 w 884"/>
              <a:gd name="T9" fmla="*/ 619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619">
                <a:moveTo>
                  <a:pt x="0" y="619"/>
                </a:moveTo>
                <a:lnTo>
                  <a:pt x="567" y="619"/>
                </a:lnTo>
                <a:lnTo>
                  <a:pt x="884" y="0"/>
                </a:lnTo>
                <a:lnTo>
                  <a:pt x="317" y="0"/>
                </a:lnTo>
                <a:lnTo>
                  <a:pt x="0" y="6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7" name="MH_Other_5"/>
          <p:cNvSpPr>
            <a:spLocks/>
          </p:cNvSpPr>
          <p:nvPr>
            <p:custDataLst>
              <p:tags r:id="rId5"/>
            </p:custDataLst>
          </p:nvPr>
        </p:nvSpPr>
        <p:spPr bwMode="auto">
          <a:xfrm flipV="1">
            <a:off x="5251450" y="2808289"/>
            <a:ext cx="1335088" cy="935037"/>
          </a:xfrm>
          <a:custGeom>
            <a:avLst/>
            <a:gdLst>
              <a:gd name="T0" fmla="*/ 0 w 884"/>
              <a:gd name="T1" fmla="*/ 619 h 619"/>
              <a:gd name="T2" fmla="*/ 567 w 884"/>
              <a:gd name="T3" fmla="*/ 619 h 619"/>
              <a:gd name="T4" fmla="*/ 884 w 884"/>
              <a:gd name="T5" fmla="*/ 0 h 619"/>
              <a:gd name="T6" fmla="*/ 317 w 884"/>
              <a:gd name="T7" fmla="*/ 0 h 619"/>
              <a:gd name="T8" fmla="*/ 0 w 884"/>
              <a:gd name="T9" fmla="*/ 619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619">
                <a:moveTo>
                  <a:pt x="0" y="619"/>
                </a:moveTo>
                <a:lnTo>
                  <a:pt x="567" y="619"/>
                </a:lnTo>
                <a:lnTo>
                  <a:pt x="884" y="0"/>
                </a:lnTo>
                <a:lnTo>
                  <a:pt x="317" y="0"/>
                </a:lnTo>
                <a:lnTo>
                  <a:pt x="0" y="61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8" name="MH_Other_6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937250" y="3727451"/>
            <a:ext cx="1498600" cy="1247775"/>
          </a:xfrm>
          <a:custGeom>
            <a:avLst/>
            <a:gdLst>
              <a:gd name="T0" fmla="*/ 0 w 992"/>
              <a:gd name="T1" fmla="*/ 827 h 827"/>
              <a:gd name="T2" fmla="*/ 566 w 992"/>
              <a:gd name="T3" fmla="*/ 827 h 827"/>
              <a:gd name="T4" fmla="*/ 992 w 992"/>
              <a:gd name="T5" fmla="*/ 0 h 827"/>
              <a:gd name="T6" fmla="*/ 425 w 992"/>
              <a:gd name="T7" fmla="*/ 0 h 827"/>
              <a:gd name="T8" fmla="*/ 0 w 992"/>
              <a:gd name="T9" fmla="*/ 827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2" h="827">
                <a:moveTo>
                  <a:pt x="0" y="827"/>
                </a:moveTo>
                <a:lnTo>
                  <a:pt x="566" y="827"/>
                </a:lnTo>
                <a:lnTo>
                  <a:pt x="992" y="0"/>
                </a:lnTo>
                <a:lnTo>
                  <a:pt x="425" y="0"/>
                </a:lnTo>
                <a:lnTo>
                  <a:pt x="0" y="82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9" name="MH_Other_7"/>
          <p:cNvSpPr>
            <a:spLocks/>
          </p:cNvSpPr>
          <p:nvPr>
            <p:custDataLst>
              <p:tags r:id="rId7"/>
            </p:custDataLst>
          </p:nvPr>
        </p:nvSpPr>
        <p:spPr bwMode="auto">
          <a:xfrm flipV="1">
            <a:off x="5937250" y="2495551"/>
            <a:ext cx="1498600" cy="1249363"/>
          </a:xfrm>
          <a:custGeom>
            <a:avLst/>
            <a:gdLst>
              <a:gd name="T0" fmla="*/ 0 w 992"/>
              <a:gd name="T1" fmla="*/ 827 h 827"/>
              <a:gd name="T2" fmla="*/ 566 w 992"/>
              <a:gd name="T3" fmla="*/ 827 h 827"/>
              <a:gd name="T4" fmla="*/ 992 w 992"/>
              <a:gd name="T5" fmla="*/ 0 h 827"/>
              <a:gd name="T6" fmla="*/ 425 w 992"/>
              <a:gd name="T7" fmla="*/ 0 h 827"/>
              <a:gd name="T8" fmla="*/ 0 w 992"/>
              <a:gd name="T9" fmla="*/ 827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2" h="827">
                <a:moveTo>
                  <a:pt x="0" y="827"/>
                </a:moveTo>
                <a:lnTo>
                  <a:pt x="566" y="827"/>
                </a:lnTo>
                <a:lnTo>
                  <a:pt x="992" y="0"/>
                </a:lnTo>
                <a:lnTo>
                  <a:pt x="425" y="0"/>
                </a:lnTo>
                <a:lnTo>
                  <a:pt x="0" y="82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10" name="MH_Other_8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638925" y="3741739"/>
            <a:ext cx="1652588" cy="1552575"/>
          </a:xfrm>
          <a:custGeom>
            <a:avLst/>
            <a:gdLst>
              <a:gd name="T0" fmla="*/ 0 w 1095"/>
              <a:gd name="T1" fmla="*/ 1028 h 1028"/>
              <a:gd name="T2" fmla="*/ 567 w 1095"/>
              <a:gd name="T3" fmla="*/ 1028 h 1028"/>
              <a:gd name="T4" fmla="*/ 1095 w 1095"/>
              <a:gd name="T5" fmla="*/ 0 h 1028"/>
              <a:gd name="T6" fmla="*/ 531 w 1095"/>
              <a:gd name="T7" fmla="*/ 0 h 1028"/>
              <a:gd name="T8" fmla="*/ 0 w 1095"/>
              <a:gd name="T9" fmla="*/ 1028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5" h="1028">
                <a:moveTo>
                  <a:pt x="0" y="1028"/>
                </a:moveTo>
                <a:lnTo>
                  <a:pt x="567" y="1028"/>
                </a:lnTo>
                <a:lnTo>
                  <a:pt x="1095" y="0"/>
                </a:lnTo>
                <a:lnTo>
                  <a:pt x="531" y="0"/>
                </a:lnTo>
                <a:lnTo>
                  <a:pt x="0" y="102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11" name="MH_Other_9"/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6638925" y="2190751"/>
            <a:ext cx="1652588" cy="1552575"/>
          </a:xfrm>
          <a:custGeom>
            <a:avLst/>
            <a:gdLst>
              <a:gd name="T0" fmla="*/ 0 w 1095"/>
              <a:gd name="T1" fmla="*/ 1028 h 1028"/>
              <a:gd name="T2" fmla="*/ 567 w 1095"/>
              <a:gd name="T3" fmla="*/ 1028 h 1028"/>
              <a:gd name="T4" fmla="*/ 1095 w 1095"/>
              <a:gd name="T5" fmla="*/ 0 h 1028"/>
              <a:gd name="T6" fmla="*/ 531 w 1095"/>
              <a:gd name="T7" fmla="*/ 0 h 1028"/>
              <a:gd name="T8" fmla="*/ 0 w 1095"/>
              <a:gd name="T9" fmla="*/ 1028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5" h="1028">
                <a:moveTo>
                  <a:pt x="0" y="1028"/>
                </a:moveTo>
                <a:lnTo>
                  <a:pt x="567" y="1028"/>
                </a:lnTo>
                <a:lnTo>
                  <a:pt x="1095" y="0"/>
                </a:lnTo>
                <a:lnTo>
                  <a:pt x="531" y="0"/>
                </a:lnTo>
                <a:lnTo>
                  <a:pt x="0" y="10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12" name="MH_SubTitle_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027050" y="3471050"/>
            <a:ext cx="3037014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</a:rPr>
              <a:t>输出智慧生活的城市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</a:rPr>
              <a:t>示范案例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MH_Other_1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333050" y="3430588"/>
            <a:ext cx="6524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accent4"/>
                </a:solidFill>
                <a:latin typeface="+mn-lt"/>
                <a:ea typeface="+mn-ea"/>
              </a:rPr>
              <a:t>04</a:t>
            </a:r>
            <a:endParaRPr lang="zh-CN" altLang="en-US" sz="3600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027259" y="936889"/>
            <a:ext cx="6330728" cy="110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A.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</a:rPr>
              <a:t>尽快选择优先的合作模式，以便制定与市民卡公司的推进策略。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</a:rPr>
              <a:t>B.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</a:rPr>
              <a:t>落地合作协议，确定运营身份等级。</a:t>
            </a:r>
          </a:p>
        </p:txBody>
      </p:sp>
      <p:sp>
        <p:nvSpPr>
          <p:cNvPr id="15" name="MH_Other_1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242594" y="1349057"/>
            <a:ext cx="6524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accent3"/>
                </a:solidFill>
                <a:latin typeface="+mn-lt"/>
                <a:ea typeface="+mn-ea"/>
              </a:rPr>
              <a:t>02</a:t>
            </a:r>
            <a:endParaRPr lang="zh-CN" altLang="en-US" sz="3600" dirty="0">
              <a:solidFill>
                <a:schemeClr val="accent3"/>
              </a:solidFill>
              <a:latin typeface="+mn-lt"/>
              <a:ea typeface="+mn-ea"/>
            </a:endParaRPr>
          </a:p>
        </p:txBody>
      </p:sp>
      <p:sp>
        <p:nvSpPr>
          <p:cNvPr id="16" name="MH_SubTitle_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315075" y="5518209"/>
            <a:ext cx="4439484" cy="75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</a:rPr>
              <a:t>落地运营公司，开展运营业务设计与对接</a:t>
            </a:r>
            <a:endParaRPr lang="en-US" altLang="zh-CN" sz="16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</a:rPr>
              <a:t>实现运营取费与盈利</a:t>
            </a:r>
          </a:p>
        </p:txBody>
      </p:sp>
      <p:sp>
        <p:nvSpPr>
          <p:cNvPr id="17" name="MH_Other_1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88120" y="5519348"/>
            <a:ext cx="652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accent2"/>
                </a:solidFill>
                <a:latin typeface="+mn-lt"/>
                <a:ea typeface="+mn-ea"/>
              </a:rPr>
              <a:t>03</a:t>
            </a:r>
            <a:endParaRPr lang="zh-CN" altLang="en-US" sz="360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8" name="MH_SubTitle_4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05661" y="2461673"/>
            <a:ext cx="3662873" cy="349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</a:rPr>
              <a:t>A.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</a:rPr>
              <a:t>需要分别和厦门电子信息集团（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</a:rPr>
              <a:t>e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</a:rPr>
              <a:t>通卡）、</a:t>
            </a:r>
            <a:r>
              <a:rPr lang="zh-CN" altLang="zh-CN" sz="1600" dirty="0"/>
              <a:t>厦门市经济和信息化局</a:t>
            </a:r>
            <a:r>
              <a:rPr lang="zh-CN" altLang="en-US" sz="1600" dirty="0"/>
              <a:t>的实际情况、发展诉求、合作意向、资源条件。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</a:rPr>
              <a:t>B.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</a:rPr>
              <a:t>尽快明确公司在智慧生活的商业战略。</a:t>
            </a:r>
            <a:endParaRPr lang="en-US" altLang="zh-CN" sz="16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MH_Other_13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589781" y="1849439"/>
            <a:ext cx="6524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accent1"/>
                </a:solidFill>
                <a:latin typeface="+mn-lt"/>
                <a:ea typeface="+mn-ea"/>
              </a:rPr>
              <a:t>01</a:t>
            </a:r>
            <a:endParaRPr lang="zh-CN" altLang="en-US" sz="36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20" name="MH_Other_14"/>
          <p:cNvSpPr>
            <a:spLocks noChangeAspect="1" noEditPoints="1"/>
          </p:cNvSpPr>
          <p:nvPr>
            <p:custDataLst>
              <p:tags r:id="rId18"/>
            </p:custDataLst>
          </p:nvPr>
        </p:nvSpPr>
        <p:spPr bwMode="auto">
          <a:xfrm>
            <a:off x="7104063" y="2362201"/>
            <a:ext cx="373062" cy="377825"/>
          </a:xfrm>
          <a:custGeom>
            <a:avLst/>
            <a:gdLst>
              <a:gd name="T0" fmla="*/ 82175016 w 92"/>
              <a:gd name="T1" fmla="*/ 1188909647 h 93"/>
              <a:gd name="T2" fmla="*/ 65740012 w 92"/>
              <a:gd name="T3" fmla="*/ 1188909647 h 93"/>
              <a:gd name="T4" fmla="*/ 0 w 92"/>
              <a:gd name="T5" fmla="*/ 1205424255 h 93"/>
              <a:gd name="T6" fmla="*/ 0 w 92"/>
              <a:gd name="T7" fmla="*/ 1535675806 h 93"/>
              <a:gd name="T8" fmla="*/ 328691952 w 92"/>
              <a:gd name="T9" fmla="*/ 1535675806 h 93"/>
              <a:gd name="T10" fmla="*/ 328691952 w 92"/>
              <a:gd name="T11" fmla="*/ 1469625496 h 93"/>
              <a:gd name="T12" fmla="*/ 328691952 w 92"/>
              <a:gd name="T13" fmla="*/ 1453110887 h 93"/>
              <a:gd name="T14" fmla="*/ 246520992 w 92"/>
              <a:gd name="T15" fmla="*/ 1271474566 h 93"/>
              <a:gd name="T16" fmla="*/ 82175016 w 92"/>
              <a:gd name="T17" fmla="*/ 1188909647 h 93"/>
              <a:gd name="T18" fmla="*/ 0 w 92"/>
              <a:gd name="T19" fmla="*/ 594456855 h 93"/>
              <a:gd name="T20" fmla="*/ 0 w 92"/>
              <a:gd name="T21" fmla="*/ 825632940 h 93"/>
              <a:gd name="T22" fmla="*/ 690253910 w 92"/>
              <a:gd name="T23" fmla="*/ 1535675806 h 93"/>
              <a:gd name="T24" fmla="*/ 936774902 w 92"/>
              <a:gd name="T25" fmla="*/ 1535675806 h 93"/>
              <a:gd name="T26" fmla="*/ 640952956 w 92"/>
              <a:gd name="T27" fmla="*/ 875168642 h 93"/>
              <a:gd name="T28" fmla="*/ 0 w 92"/>
              <a:gd name="T29" fmla="*/ 594456855 h 93"/>
              <a:gd name="T30" fmla="*/ 0 w 92"/>
              <a:gd name="T31" fmla="*/ 0 h 93"/>
              <a:gd name="T32" fmla="*/ 0 w 92"/>
              <a:gd name="T33" fmla="*/ 231176086 h 93"/>
              <a:gd name="T34" fmla="*/ 1281901857 w 92"/>
              <a:gd name="T35" fmla="*/ 1535675806 h 93"/>
              <a:gd name="T36" fmla="*/ 1511987846 w 92"/>
              <a:gd name="T37" fmla="*/ 1535675806 h 93"/>
              <a:gd name="T38" fmla="*/ 1068250872 w 92"/>
              <a:gd name="T39" fmla="*/ 462352172 h 93"/>
              <a:gd name="T40" fmla="*/ 0 w 92"/>
              <a:gd name="T41" fmla="*/ 0 h 9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2" h="93">
                <a:moveTo>
                  <a:pt x="5" y="72"/>
                </a:moveTo>
                <a:cubicBezTo>
                  <a:pt x="4" y="72"/>
                  <a:pt x="4" y="72"/>
                  <a:pt x="4" y="72"/>
                </a:cubicBezTo>
                <a:cubicBezTo>
                  <a:pt x="3" y="72"/>
                  <a:pt x="1" y="73"/>
                  <a:pt x="0" y="73"/>
                </a:cubicBezTo>
                <a:cubicBezTo>
                  <a:pt x="0" y="93"/>
                  <a:pt x="0" y="93"/>
                  <a:pt x="0" y="93"/>
                </a:cubicBezTo>
                <a:cubicBezTo>
                  <a:pt x="20" y="93"/>
                  <a:pt x="20" y="93"/>
                  <a:pt x="20" y="93"/>
                </a:cubicBezTo>
                <a:cubicBezTo>
                  <a:pt x="20" y="92"/>
                  <a:pt x="20" y="90"/>
                  <a:pt x="20" y="89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83"/>
                  <a:pt x="18" y="80"/>
                  <a:pt x="15" y="77"/>
                </a:cubicBezTo>
                <a:cubicBezTo>
                  <a:pt x="13" y="74"/>
                  <a:pt x="9" y="73"/>
                  <a:pt x="5" y="72"/>
                </a:cubicBezTo>
                <a:moveTo>
                  <a:pt x="0" y="36"/>
                </a:moveTo>
                <a:cubicBezTo>
                  <a:pt x="0" y="50"/>
                  <a:pt x="0" y="50"/>
                  <a:pt x="0" y="50"/>
                </a:cubicBezTo>
                <a:cubicBezTo>
                  <a:pt x="23" y="51"/>
                  <a:pt x="41" y="70"/>
                  <a:pt x="42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6" y="77"/>
                  <a:pt x="50" y="63"/>
                  <a:pt x="39" y="53"/>
                </a:cubicBezTo>
                <a:cubicBezTo>
                  <a:pt x="29" y="43"/>
                  <a:pt x="15" y="36"/>
                  <a:pt x="0" y="36"/>
                </a:cubicBezTo>
                <a:moveTo>
                  <a:pt x="0" y="0"/>
                </a:moveTo>
                <a:cubicBezTo>
                  <a:pt x="0" y="14"/>
                  <a:pt x="0" y="14"/>
                  <a:pt x="0" y="14"/>
                </a:cubicBezTo>
                <a:cubicBezTo>
                  <a:pt x="43" y="15"/>
                  <a:pt x="77" y="50"/>
                  <a:pt x="78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68"/>
                  <a:pt x="81" y="45"/>
                  <a:pt x="65" y="28"/>
                </a:cubicBezTo>
                <a:cubicBezTo>
                  <a:pt x="48" y="11"/>
                  <a:pt x="25" y="1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lIns="68580" tIns="34290" rIns="68580" bIns="34290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1" name="MH_Other_15"/>
          <p:cNvSpPr>
            <a:spLocks noChangeAspect="1" noEditPoints="1"/>
          </p:cNvSpPr>
          <p:nvPr>
            <p:custDataLst>
              <p:tags r:id="rId19"/>
            </p:custDataLst>
          </p:nvPr>
        </p:nvSpPr>
        <p:spPr bwMode="auto">
          <a:xfrm>
            <a:off x="5661026" y="2984501"/>
            <a:ext cx="373063" cy="379413"/>
          </a:xfrm>
          <a:custGeom>
            <a:avLst/>
            <a:gdLst>
              <a:gd name="T0" fmla="*/ 760008248 w 104"/>
              <a:gd name="T1" fmla="*/ 598388503 h 105"/>
              <a:gd name="T2" fmla="*/ 760008248 w 104"/>
              <a:gd name="T3" fmla="*/ 299194251 h 105"/>
              <a:gd name="T4" fmla="*/ 592546007 w 104"/>
              <a:gd name="T5" fmla="*/ 299194251 h 105"/>
              <a:gd name="T6" fmla="*/ 592546007 w 104"/>
              <a:gd name="T7" fmla="*/ 598388503 h 105"/>
              <a:gd name="T8" fmla="*/ 309154438 w 104"/>
              <a:gd name="T9" fmla="*/ 598388503 h 105"/>
              <a:gd name="T10" fmla="*/ 309154438 w 104"/>
              <a:gd name="T11" fmla="*/ 767498297 h 105"/>
              <a:gd name="T12" fmla="*/ 592546007 w 104"/>
              <a:gd name="T13" fmla="*/ 767498297 h 105"/>
              <a:gd name="T14" fmla="*/ 592546007 w 104"/>
              <a:gd name="T15" fmla="*/ 1066692549 h 105"/>
              <a:gd name="T16" fmla="*/ 760008248 w 104"/>
              <a:gd name="T17" fmla="*/ 1066692549 h 105"/>
              <a:gd name="T18" fmla="*/ 760008248 w 104"/>
              <a:gd name="T19" fmla="*/ 767498297 h 105"/>
              <a:gd name="T20" fmla="*/ 1043399817 w 104"/>
              <a:gd name="T21" fmla="*/ 767498297 h 105"/>
              <a:gd name="T22" fmla="*/ 1043399817 w 104"/>
              <a:gd name="T23" fmla="*/ 598388503 h 105"/>
              <a:gd name="T24" fmla="*/ 760008248 w 104"/>
              <a:gd name="T25" fmla="*/ 598388503 h 105"/>
              <a:gd name="T26" fmla="*/ 669838204 w 104"/>
              <a:gd name="T27" fmla="*/ 0 h 105"/>
              <a:gd name="T28" fmla="*/ 0 w 104"/>
              <a:gd name="T29" fmla="*/ 689447623 h 105"/>
              <a:gd name="T30" fmla="*/ 669838204 w 104"/>
              <a:gd name="T31" fmla="*/ 1365886800 h 105"/>
              <a:gd name="T32" fmla="*/ 1339672820 w 104"/>
              <a:gd name="T33" fmla="*/ 689447623 h 105"/>
              <a:gd name="T34" fmla="*/ 669838204 w 104"/>
              <a:gd name="T35" fmla="*/ 0 h 105"/>
              <a:gd name="T36" fmla="*/ 669838204 w 104"/>
              <a:gd name="T37" fmla="*/ 1209785451 h 105"/>
              <a:gd name="T38" fmla="*/ 154577219 w 104"/>
              <a:gd name="T39" fmla="*/ 689447623 h 105"/>
              <a:gd name="T40" fmla="*/ 669838204 w 104"/>
              <a:gd name="T41" fmla="*/ 156101349 h 105"/>
              <a:gd name="T42" fmla="*/ 1197977036 w 104"/>
              <a:gd name="T43" fmla="*/ 689447623 h 105"/>
              <a:gd name="T44" fmla="*/ 669838204 w 104"/>
              <a:gd name="T45" fmla="*/ 1209785451 h 10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04" h="105">
                <a:moveTo>
                  <a:pt x="59" y="46"/>
                </a:moveTo>
                <a:cubicBezTo>
                  <a:pt x="59" y="23"/>
                  <a:pt x="59" y="23"/>
                  <a:pt x="59" y="23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46"/>
                  <a:pt x="46" y="46"/>
                  <a:pt x="46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59"/>
                  <a:pt x="24" y="59"/>
                  <a:pt x="24" y="59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82"/>
                  <a:pt x="46" y="82"/>
                  <a:pt x="46" y="82"/>
                </a:cubicBezTo>
                <a:cubicBezTo>
                  <a:pt x="59" y="82"/>
                  <a:pt x="59" y="82"/>
                  <a:pt x="59" y="82"/>
                </a:cubicBezTo>
                <a:cubicBezTo>
                  <a:pt x="59" y="59"/>
                  <a:pt x="59" y="59"/>
                  <a:pt x="59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46"/>
                  <a:pt x="81" y="46"/>
                  <a:pt x="81" y="46"/>
                </a:cubicBezTo>
                <a:lnTo>
                  <a:pt x="59" y="46"/>
                </a:lnTo>
                <a:close/>
                <a:moveTo>
                  <a:pt x="52" y="0"/>
                </a:moveTo>
                <a:cubicBezTo>
                  <a:pt x="23" y="0"/>
                  <a:pt x="0" y="24"/>
                  <a:pt x="0" y="53"/>
                </a:cubicBezTo>
                <a:cubicBezTo>
                  <a:pt x="0" y="81"/>
                  <a:pt x="23" y="105"/>
                  <a:pt x="52" y="105"/>
                </a:cubicBezTo>
                <a:cubicBezTo>
                  <a:pt x="81" y="105"/>
                  <a:pt x="104" y="81"/>
                  <a:pt x="104" y="53"/>
                </a:cubicBezTo>
                <a:cubicBezTo>
                  <a:pt x="104" y="24"/>
                  <a:pt x="81" y="0"/>
                  <a:pt x="52" y="0"/>
                </a:cubicBezTo>
                <a:close/>
                <a:moveTo>
                  <a:pt x="52" y="93"/>
                </a:moveTo>
                <a:cubicBezTo>
                  <a:pt x="30" y="93"/>
                  <a:pt x="12" y="75"/>
                  <a:pt x="12" y="53"/>
                </a:cubicBezTo>
                <a:cubicBezTo>
                  <a:pt x="12" y="30"/>
                  <a:pt x="30" y="12"/>
                  <a:pt x="52" y="12"/>
                </a:cubicBezTo>
                <a:cubicBezTo>
                  <a:pt x="74" y="12"/>
                  <a:pt x="93" y="30"/>
                  <a:pt x="93" y="53"/>
                </a:cubicBezTo>
                <a:cubicBezTo>
                  <a:pt x="93" y="75"/>
                  <a:pt x="74" y="93"/>
                  <a:pt x="52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lIns="68580" tIns="34290" rIns="68580" bIns="34290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2" name="MH_Other_16"/>
          <p:cNvSpPr>
            <a:spLocks noChangeAspect="1" noEditPoints="1"/>
          </p:cNvSpPr>
          <p:nvPr>
            <p:custDataLst>
              <p:tags r:id="rId20"/>
            </p:custDataLst>
          </p:nvPr>
        </p:nvSpPr>
        <p:spPr bwMode="auto">
          <a:xfrm>
            <a:off x="3952237" y="3538538"/>
            <a:ext cx="420687" cy="377825"/>
          </a:xfrm>
          <a:custGeom>
            <a:avLst/>
            <a:gdLst>
              <a:gd name="T0" fmla="*/ 340489814 w 254"/>
              <a:gd name="T1" fmla="*/ 445069564 h 228"/>
              <a:gd name="T2" fmla="*/ 288318001 w 254"/>
              <a:gd name="T3" fmla="*/ 445069564 h 228"/>
              <a:gd name="T4" fmla="*/ 288318001 w 254"/>
              <a:gd name="T5" fmla="*/ 489026520 h 228"/>
              <a:gd name="T6" fmla="*/ 340489814 w 254"/>
              <a:gd name="T7" fmla="*/ 489026520 h 228"/>
              <a:gd name="T8" fmla="*/ 340489814 w 254"/>
              <a:gd name="T9" fmla="*/ 445069564 h 228"/>
              <a:gd name="T10" fmla="*/ 118072266 w 254"/>
              <a:gd name="T11" fmla="*/ 299461112 h 228"/>
              <a:gd name="T12" fmla="*/ 354218454 w 254"/>
              <a:gd name="T13" fmla="*/ 71430468 h 228"/>
              <a:gd name="T14" fmla="*/ 582126464 w 254"/>
              <a:gd name="T15" fmla="*/ 299461112 h 228"/>
              <a:gd name="T16" fmla="*/ 151023321 w 254"/>
              <a:gd name="T17" fmla="*/ 299461112 h 228"/>
              <a:gd name="T18" fmla="*/ 118072266 w 254"/>
              <a:gd name="T19" fmla="*/ 299461112 h 228"/>
              <a:gd name="T20" fmla="*/ 354218454 w 254"/>
              <a:gd name="T21" fmla="*/ 0 h 228"/>
              <a:gd name="T22" fmla="*/ 332251636 w 254"/>
              <a:gd name="T23" fmla="*/ 19230961 h 228"/>
              <a:gd name="T24" fmla="*/ 41187576 w 254"/>
              <a:gd name="T25" fmla="*/ 307702006 h 228"/>
              <a:gd name="T26" fmla="*/ 0 w 254"/>
              <a:gd name="T27" fmla="*/ 351660619 h 228"/>
              <a:gd name="T28" fmla="*/ 145531202 w 254"/>
              <a:gd name="T29" fmla="*/ 351660619 h 228"/>
              <a:gd name="T30" fmla="*/ 145531202 w 254"/>
              <a:gd name="T31" fmla="*/ 626394079 h 228"/>
              <a:gd name="T32" fmla="*/ 189466494 w 254"/>
              <a:gd name="T33" fmla="*/ 626394079 h 228"/>
              <a:gd name="T34" fmla="*/ 189466494 w 254"/>
              <a:gd name="T35" fmla="*/ 351660619 h 228"/>
              <a:gd name="T36" fmla="*/ 497005253 w 254"/>
              <a:gd name="T37" fmla="*/ 351660619 h 228"/>
              <a:gd name="T38" fmla="*/ 497005253 w 254"/>
              <a:gd name="T39" fmla="*/ 626394079 h 228"/>
              <a:gd name="T40" fmla="*/ 540938888 w 254"/>
              <a:gd name="T41" fmla="*/ 626394079 h 228"/>
              <a:gd name="T42" fmla="*/ 540938888 w 254"/>
              <a:gd name="T43" fmla="*/ 351660619 h 228"/>
              <a:gd name="T44" fmla="*/ 697454327 w 254"/>
              <a:gd name="T45" fmla="*/ 351660619 h 228"/>
              <a:gd name="T46" fmla="*/ 659011154 w 254"/>
              <a:gd name="T47" fmla="*/ 307702006 h 228"/>
              <a:gd name="T48" fmla="*/ 664503273 w 254"/>
              <a:gd name="T49" fmla="*/ 299461112 h 228"/>
              <a:gd name="T50" fmla="*/ 659011154 w 254"/>
              <a:gd name="T51" fmla="*/ 307702006 h 228"/>
              <a:gd name="T52" fmla="*/ 365202691 w 254"/>
              <a:gd name="T53" fmla="*/ 19230961 h 228"/>
              <a:gd name="T54" fmla="*/ 354218454 w 254"/>
              <a:gd name="T55" fmla="*/ 0 h 22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54" h="228">
                <a:moveTo>
                  <a:pt x="124" y="162"/>
                </a:moveTo>
                <a:lnTo>
                  <a:pt x="105" y="162"/>
                </a:lnTo>
                <a:lnTo>
                  <a:pt x="105" y="178"/>
                </a:lnTo>
                <a:lnTo>
                  <a:pt x="124" y="178"/>
                </a:lnTo>
                <a:lnTo>
                  <a:pt x="124" y="162"/>
                </a:lnTo>
                <a:close/>
                <a:moveTo>
                  <a:pt x="43" y="109"/>
                </a:moveTo>
                <a:lnTo>
                  <a:pt x="129" y="26"/>
                </a:lnTo>
                <a:lnTo>
                  <a:pt x="212" y="109"/>
                </a:lnTo>
                <a:lnTo>
                  <a:pt x="55" y="109"/>
                </a:lnTo>
                <a:lnTo>
                  <a:pt x="43" y="109"/>
                </a:lnTo>
                <a:close/>
                <a:moveTo>
                  <a:pt x="129" y="0"/>
                </a:moveTo>
                <a:lnTo>
                  <a:pt x="121" y="7"/>
                </a:lnTo>
                <a:lnTo>
                  <a:pt x="15" y="112"/>
                </a:lnTo>
                <a:lnTo>
                  <a:pt x="0" y="128"/>
                </a:lnTo>
                <a:lnTo>
                  <a:pt x="53" y="128"/>
                </a:lnTo>
                <a:lnTo>
                  <a:pt x="53" y="228"/>
                </a:lnTo>
                <a:lnTo>
                  <a:pt x="69" y="228"/>
                </a:lnTo>
                <a:lnTo>
                  <a:pt x="69" y="128"/>
                </a:lnTo>
                <a:lnTo>
                  <a:pt x="181" y="128"/>
                </a:lnTo>
                <a:lnTo>
                  <a:pt x="181" y="228"/>
                </a:lnTo>
                <a:lnTo>
                  <a:pt x="197" y="228"/>
                </a:lnTo>
                <a:lnTo>
                  <a:pt x="197" y="128"/>
                </a:lnTo>
                <a:lnTo>
                  <a:pt x="254" y="128"/>
                </a:lnTo>
                <a:lnTo>
                  <a:pt x="240" y="112"/>
                </a:lnTo>
                <a:lnTo>
                  <a:pt x="242" y="109"/>
                </a:lnTo>
                <a:lnTo>
                  <a:pt x="240" y="112"/>
                </a:lnTo>
                <a:lnTo>
                  <a:pt x="133" y="7"/>
                </a:lnTo>
                <a:lnTo>
                  <a:pt x="1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lIns="68580" tIns="34290" rIns="68580" bIns="34290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3" name="MH_Other_17"/>
          <p:cNvSpPr>
            <a:spLocks noEditPoints="1"/>
          </p:cNvSpPr>
          <p:nvPr>
            <p:custDataLst>
              <p:tags r:id="rId21"/>
            </p:custDataLst>
          </p:nvPr>
        </p:nvSpPr>
        <p:spPr bwMode="auto">
          <a:xfrm>
            <a:off x="6315075" y="2635251"/>
            <a:ext cx="458788" cy="404813"/>
          </a:xfrm>
          <a:custGeom>
            <a:avLst/>
            <a:gdLst>
              <a:gd name="T0" fmla="*/ 859525273 w 245"/>
              <a:gd name="T1" fmla="*/ 848274759 h 186"/>
              <a:gd name="T2" fmla="*/ 0 w 245"/>
              <a:gd name="T3" fmla="*/ 848274759 h 186"/>
              <a:gd name="T4" fmla="*/ 0 w 245"/>
              <a:gd name="T5" fmla="*/ 881447661 h 186"/>
              <a:gd name="T6" fmla="*/ 859525273 w 245"/>
              <a:gd name="T7" fmla="*/ 881447661 h 186"/>
              <a:gd name="T8" fmla="*/ 859525273 w 245"/>
              <a:gd name="T9" fmla="*/ 848274759 h 186"/>
              <a:gd name="T10" fmla="*/ 52623920 w 245"/>
              <a:gd name="T11" fmla="*/ 440723831 h 186"/>
              <a:gd name="T12" fmla="*/ 52623920 w 245"/>
              <a:gd name="T13" fmla="*/ 758234337 h 186"/>
              <a:gd name="T14" fmla="*/ 242069657 w 245"/>
              <a:gd name="T15" fmla="*/ 758234337 h 186"/>
              <a:gd name="T16" fmla="*/ 242069657 w 245"/>
              <a:gd name="T17" fmla="*/ 440723831 h 186"/>
              <a:gd name="T18" fmla="*/ 52623920 w 245"/>
              <a:gd name="T19" fmla="*/ 440723831 h 186"/>
              <a:gd name="T20" fmla="*/ 526239199 w 245"/>
              <a:gd name="T21" fmla="*/ 284337604 h 186"/>
              <a:gd name="T22" fmla="*/ 343810109 w 245"/>
              <a:gd name="T23" fmla="*/ 284337604 h 186"/>
              <a:gd name="T24" fmla="*/ 343810109 w 245"/>
              <a:gd name="T25" fmla="*/ 758234337 h 186"/>
              <a:gd name="T26" fmla="*/ 526239199 w 245"/>
              <a:gd name="T27" fmla="*/ 758234337 h 186"/>
              <a:gd name="T28" fmla="*/ 526239199 w 245"/>
              <a:gd name="T29" fmla="*/ 284337604 h 186"/>
              <a:gd name="T30" fmla="*/ 810408741 w 245"/>
              <a:gd name="T31" fmla="*/ 0 h 186"/>
              <a:gd name="T32" fmla="*/ 617455616 w 245"/>
              <a:gd name="T33" fmla="*/ 0 h 186"/>
              <a:gd name="T34" fmla="*/ 617455616 w 245"/>
              <a:gd name="T35" fmla="*/ 758234337 h 186"/>
              <a:gd name="T36" fmla="*/ 810408741 w 245"/>
              <a:gd name="T37" fmla="*/ 758234337 h 186"/>
              <a:gd name="T38" fmla="*/ 810408741 w 245"/>
              <a:gd name="T39" fmla="*/ 0 h 18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45" h="186">
                <a:moveTo>
                  <a:pt x="245" y="179"/>
                </a:moveTo>
                <a:lnTo>
                  <a:pt x="0" y="179"/>
                </a:lnTo>
                <a:lnTo>
                  <a:pt x="0" y="186"/>
                </a:lnTo>
                <a:lnTo>
                  <a:pt x="245" y="186"/>
                </a:lnTo>
                <a:lnTo>
                  <a:pt x="245" y="179"/>
                </a:lnTo>
                <a:close/>
                <a:moveTo>
                  <a:pt x="15" y="93"/>
                </a:moveTo>
                <a:lnTo>
                  <a:pt x="15" y="160"/>
                </a:lnTo>
                <a:lnTo>
                  <a:pt x="69" y="160"/>
                </a:lnTo>
                <a:lnTo>
                  <a:pt x="69" y="93"/>
                </a:lnTo>
                <a:lnTo>
                  <a:pt x="15" y="93"/>
                </a:lnTo>
                <a:close/>
                <a:moveTo>
                  <a:pt x="150" y="60"/>
                </a:moveTo>
                <a:lnTo>
                  <a:pt x="98" y="60"/>
                </a:lnTo>
                <a:lnTo>
                  <a:pt x="98" y="160"/>
                </a:lnTo>
                <a:lnTo>
                  <a:pt x="150" y="160"/>
                </a:lnTo>
                <a:lnTo>
                  <a:pt x="150" y="60"/>
                </a:lnTo>
                <a:close/>
                <a:moveTo>
                  <a:pt x="231" y="0"/>
                </a:moveTo>
                <a:lnTo>
                  <a:pt x="176" y="0"/>
                </a:lnTo>
                <a:lnTo>
                  <a:pt x="176" y="160"/>
                </a:lnTo>
                <a:lnTo>
                  <a:pt x="231" y="160"/>
                </a:lnTo>
                <a:lnTo>
                  <a:pt x="2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lIns="68580" tIns="34290" rIns="68580" bIns="34290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4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098" y="1529323"/>
            <a:ext cx="8866777" cy="51990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E1E2E65-43E6-744A-BB6A-A78D6A97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354330"/>
            <a:ext cx="10850563" cy="548640"/>
          </a:xfrm>
        </p:spPr>
        <p:txBody>
          <a:bodyPr/>
          <a:lstStyle/>
          <a:p>
            <a:r>
              <a:rPr lang="zh-CN" altLang="zh-CN" dirty="0"/>
              <a:t>厦门市民数据服务股份有限公司</a:t>
            </a:r>
            <a:r>
              <a:rPr kumimoji="1" lang="zh-CN" altLang="en-US" dirty="0"/>
              <a:t>总体概况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8CAC24-BA68-2447-94A4-9E0A4CC5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8220" y="6235845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E50E1C9-577D-5E41-942E-A4359B9012DB}"/>
              </a:ext>
            </a:extLst>
          </p:cNvPr>
          <p:cNvSpPr txBox="1">
            <a:spLocks/>
          </p:cNvSpPr>
          <p:nvPr/>
        </p:nvSpPr>
        <p:spPr>
          <a:xfrm>
            <a:off x="1174354" y="1123007"/>
            <a:ext cx="10712846" cy="406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defTabSz="914354">
              <a:lnSpc>
                <a:spcPct val="150000"/>
              </a:lnSpc>
              <a:spcBef>
                <a:spcPct val="0"/>
              </a:spcBef>
              <a:buNone/>
              <a:defRPr kumimoji="1"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zh-CN" altLang="en-US" dirty="0"/>
              <a:t>       成立于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日，注册资本</a:t>
            </a:r>
            <a:r>
              <a:rPr lang="en-US" altLang="zh-CN" dirty="0"/>
              <a:t>10000</a:t>
            </a:r>
            <a:r>
              <a:rPr lang="zh-CN" altLang="en-US" dirty="0"/>
              <a:t>万，由厦门信息集团旗下厦门易通卡运营有限公司实际管理。</a:t>
            </a:r>
            <a:endParaRPr lang="en-US" altLang="zh-CN" dirty="0"/>
          </a:p>
        </p:txBody>
      </p:sp>
      <p:grpSp>
        <p:nvGrpSpPr>
          <p:cNvPr id="16" name="组合 15"/>
          <p:cNvGrpSpPr/>
          <p:nvPr/>
        </p:nvGrpSpPr>
        <p:grpSpPr>
          <a:xfrm>
            <a:off x="7015299" y="1923756"/>
            <a:ext cx="1263650" cy="757829"/>
            <a:chOff x="7454571" y="1384870"/>
            <a:chExt cx="1263650" cy="757829"/>
          </a:xfrm>
        </p:grpSpPr>
        <p:sp>
          <p:nvSpPr>
            <p:cNvPr id="23" name="MH_Other_6"/>
            <p:cNvSpPr/>
            <p:nvPr>
              <p:custDataLst>
                <p:tags r:id="rId3"/>
              </p:custDataLst>
            </p:nvPr>
          </p:nvSpPr>
          <p:spPr>
            <a:xfrm>
              <a:off x="7454571" y="1384870"/>
              <a:ext cx="1263650" cy="757829"/>
            </a:xfrm>
            <a:custGeom>
              <a:avLst/>
              <a:gdLst>
                <a:gd name="connsiteX0" fmla="*/ 967503 w 1885632"/>
                <a:gd name="connsiteY0" fmla="*/ 143738 h 1811838"/>
                <a:gd name="connsiteX1" fmla="*/ 813446 w 1885632"/>
                <a:gd name="connsiteY1" fmla="*/ 154545 h 1811838"/>
                <a:gd name="connsiteX2" fmla="*/ 191442 w 1885632"/>
                <a:gd name="connsiteY2" fmla="*/ 1035290 h 1811838"/>
                <a:gd name="connsiteX3" fmla="*/ 1072187 w 1885632"/>
                <a:gd name="connsiteY3" fmla="*/ 1657294 h 1811838"/>
                <a:gd name="connsiteX4" fmla="*/ 1694191 w 1885632"/>
                <a:gd name="connsiteY4" fmla="*/ 776549 h 1811838"/>
                <a:gd name="connsiteX5" fmla="*/ 967503 w 1885632"/>
                <a:gd name="connsiteY5" fmla="*/ 143738 h 1811838"/>
                <a:gd name="connsiteX6" fmla="*/ 1205499 w 1885632"/>
                <a:gd name="connsiteY6" fmla="*/ 0 h 1811838"/>
                <a:gd name="connsiteX7" fmla="*/ 1205599 w 1885632"/>
                <a:gd name="connsiteY7" fmla="*/ 3219 h 1811838"/>
                <a:gd name="connsiteX8" fmla="*/ 1207410 w 1885632"/>
                <a:gd name="connsiteY8" fmla="*/ 556 h 1811838"/>
                <a:gd name="connsiteX9" fmla="*/ 1233742 w 1885632"/>
                <a:gd name="connsiteY9" fmla="*/ 44096 h 1811838"/>
                <a:gd name="connsiteX10" fmla="*/ 1412402 w 1885632"/>
                <a:gd name="connsiteY10" fmla="*/ 215739 h 1811838"/>
                <a:gd name="connsiteX11" fmla="*/ 1637652 w 1885632"/>
                <a:gd name="connsiteY11" fmla="*/ 318908 h 1811838"/>
                <a:gd name="connsiteX12" fmla="*/ 1687817 w 1885632"/>
                <a:gd name="connsiteY12" fmla="*/ 327417 h 1811838"/>
                <a:gd name="connsiteX13" fmla="*/ 1686005 w 1885632"/>
                <a:gd name="connsiteY13" fmla="*/ 330079 h 1811838"/>
                <a:gd name="connsiteX14" fmla="*/ 1689037 w 1885632"/>
                <a:gd name="connsiteY14" fmla="*/ 328991 h 1811838"/>
                <a:gd name="connsiteX15" fmla="*/ 1684748 w 1885632"/>
                <a:gd name="connsiteY15" fmla="*/ 379691 h 1811838"/>
                <a:gd name="connsiteX16" fmla="*/ 1728398 w 1885632"/>
                <a:gd name="connsiteY16" fmla="*/ 623568 h 1811838"/>
                <a:gd name="connsiteX17" fmla="*/ 1849986 w 1885632"/>
                <a:gd name="connsiteY17" fmla="*/ 839431 h 1811838"/>
                <a:gd name="connsiteX18" fmla="*/ 1885570 w 1885632"/>
                <a:gd name="connsiteY18" fmla="*/ 875801 h 1811838"/>
                <a:gd name="connsiteX19" fmla="*/ 1882539 w 1885632"/>
                <a:gd name="connsiteY19" fmla="*/ 876891 h 1811838"/>
                <a:gd name="connsiteX20" fmla="*/ 1885632 w 1885632"/>
                <a:gd name="connsiteY20" fmla="*/ 877791 h 1811838"/>
                <a:gd name="connsiteX21" fmla="*/ 1852361 w 1885632"/>
                <a:gd name="connsiteY21" fmla="*/ 916288 h 1811838"/>
                <a:gd name="connsiteX22" fmla="*/ 1744327 w 1885632"/>
                <a:gd name="connsiteY22" fmla="*/ 1139246 h 1811838"/>
                <a:gd name="connsiteX23" fmla="*/ 1715813 w 1885632"/>
                <a:gd name="connsiteY23" fmla="*/ 1385351 h 1811838"/>
                <a:gd name="connsiteX24" fmla="*/ 1723223 w 1885632"/>
                <a:gd name="connsiteY24" fmla="*/ 1435690 h 1811838"/>
                <a:gd name="connsiteX25" fmla="*/ 1720128 w 1885632"/>
                <a:gd name="connsiteY25" fmla="*/ 1434789 h 1811838"/>
                <a:gd name="connsiteX26" fmla="*/ 1722103 w 1885632"/>
                <a:gd name="connsiteY26" fmla="*/ 1437336 h 1811838"/>
                <a:gd name="connsiteX27" fmla="*/ 1672558 w 1885632"/>
                <a:gd name="connsiteY27" fmla="*/ 1448926 h 1811838"/>
                <a:gd name="connsiteX28" fmla="*/ 1454106 w 1885632"/>
                <a:gd name="connsiteY28" fmla="*/ 1565801 h 1811838"/>
                <a:gd name="connsiteX29" fmla="*/ 1286380 w 1885632"/>
                <a:gd name="connsiteY29" fmla="*/ 1748145 h 1811838"/>
                <a:gd name="connsiteX30" fmla="*/ 1262786 w 1885632"/>
                <a:gd name="connsiteY30" fmla="*/ 1793224 h 1811838"/>
                <a:gd name="connsiteX31" fmla="*/ 1260813 w 1885632"/>
                <a:gd name="connsiteY31" fmla="*/ 1790678 h 1811838"/>
                <a:gd name="connsiteX32" fmla="*/ 1260913 w 1885632"/>
                <a:gd name="connsiteY32" fmla="*/ 1793899 h 1811838"/>
                <a:gd name="connsiteX33" fmla="*/ 1214018 w 1885632"/>
                <a:gd name="connsiteY33" fmla="*/ 1774152 h 1811838"/>
                <a:gd name="connsiteX34" fmla="*/ 968589 w 1885632"/>
                <a:gd name="connsiteY34" fmla="*/ 1740304 h 1811838"/>
                <a:gd name="connsiteX35" fmla="*/ 725717 w 1885632"/>
                <a:gd name="connsiteY35" fmla="*/ 1789236 h 1811838"/>
                <a:gd name="connsiteX36" fmla="*/ 680132 w 1885632"/>
                <a:gd name="connsiteY36" fmla="*/ 1811838 h 1811838"/>
                <a:gd name="connsiteX37" fmla="*/ 680033 w 1885632"/>
                <a:gd name="connsiteY37" fmla="*/ 1808619 h 1811838"/>
                <a:gd name="connsiteX38" fmla="*/ 678222 w 1885632"/>
                <a:gd name="connsiteY38" fmla="*/ 1811282 h 1811838"/>
                <a:gd name="connsiteX39" fmla="*/ 651889 w 1885632"/>
                <a:gd name="connsiteY39" fmla="*/ 1767743 h 1811838"/>
                <a:gd name="connsiteX40" fmla="*/ 473229 w 1885632"/>
                <a:gd name="connsiteY40" fmla="*/ 1596099 h 1811838"/>
                <a:gd name="connsiteX41" fmla="*/ 247980 w 1885632"/>
                <a:gd name="connsiteY41" fmla="*/ 1492930 h 1811838"/>
                <a:gd name="connsiteX42" fmla="*/ 197815 w 1885632"/>
                <a:gd name="connsiteY42" fmla="*/ 1484422 h 1811838"/>
                <a:gd name="connsiteX43" fmla="*/ 199626 w 1885632"/>
                <a:gd name="connsiteY43" fmla="*/ 1481759 h 1811838"/>
                <a:gd name="connsiteX44" fmla="*/ 196595 w 1885632"/>
                <a:gd name="connsiteY44" fmla="*/ 1482848 h 1811838"/>
                <a:gd name="connsiteX45" fmla="*/ 200883 w 1885632"/>
                <a:gd name="connsiteY45" fmla="*/ 1432147 h 1811838"/>
                <a:gd name="connsiteX46" fmla="*/ 157233 w 1885632"/>
                <a:gd name="connsiteY46" fmla="*/ 1188270 h 1811838"/>
                <a:gd name="connsiteX47" fmla="*/ 35644 w 1885632"/>
                <a:gd name="connsiteY47" fmla="*/ 972407 h 1811838"/>
                <a:gd name="connsiteX48" fmla="*/ 62 w 1885632"/>
                <a:gd name="connsiteY48" fmla="*/ 936036 h 1811838"/>
                <a:gd name="connsiteX49" fmla="*/ 3095 w 1885632"/>
                <a:gd name="connsiteY49" fmla="*/ 934947 h 1811838"/>
                <a:gd name="connsiteX50" fmla="*/ 0 w 1885632"/>
                <a:gd name="connsiteY50" fmla="*/ 934046 h 1811838"/>
                <a:gd name="connsiteX51" fmla="*/ 33272 w 1885632"/>
                <a:gd name="connsiteY51" fmla="*/ 895549 h 1811838"/>
                <a:gd name="connsiteX52" fmla="*/ 141305 w 1885632"/>
                <a:gd name="connsiteY52" fmla="*/ 672591 h 1811838"/>
                <a:gd name="connsiteX53" fmla="*/ 169819 w 1885632"/>
                <a:gd name="connsiteY53" fmla="*/ 426486 h 1811838"/>
                <a:gd name="connsiteX54" fmla="*/ 162409 w 1885632"/>
                <a:gd name="connsiteY54" fmla="*/ 376147 h 1811838"/>
                <a:gd name="connsiteX55" fmla="*/ 165502 w 1885632"/>
                <a:gd name="connsiteY55" fmla="*/ 377047 h 1811838"/>
                <a:gd name="connsiteX56" fmla="*/ 163529 w 1885632"/>
                <a:gd name="connsiteY56" fmla="*/ 374501 h 1811838"/>
                <a:gd name="connsiteX57" fmla="*/ 213074 w 1885632"/>
                <a:gd name="connsiteY57" fmla="*/ 362912 h 1811838"/>
                <a:gd name="connsiteX58" fmla="*/ 431525 w 1885632"/>
                <a:gd name="connsiteY58" fmla="*/ 246037 h 1811838"/>
                <a:gd name="connsiteX59" fmla="*/ 599251 w 1885632"/>
                <a:gd name="connsiteY59" fmla="*/ 63694 h 1811838"/>
                <a:gd name="connsiteX60" fmla="*/ 622846 w 1885632"/>
                <a:gd name="connsiteY60" fmla="*/ 18614 h 1811838"/>
                <a:gd name="connsiteX61" fmla="*/ 624818 w 1885632"/>
                <a:gd name="connsiteY61" fmla="*/ 21159 h 1811838"/>
                <a:gd name="connsiteX62" fmla="*/ 624719 w 1885632"/>
                <a:gd name="connsiteY62" fmla="*/ 17940 h 1811838"/>
                <a:gd name="connsiteX63" fmla="*/ 671613 w 1885632"/>
                <a:gd name="connsiteY63" fmla="*/ 37686 h 1811838"/>
                <a:gd name="connsiteX64" fmla="*/ 917042 w 1885632"/>
                <a:gd name="connsiteY64" fmla="*/ 71535 h 1811838"/>
                <a:gd name="connsiteX65" fmla="*/ 1159914 w 1885632"/>
                <a:gd name="connsiteY65" fmla="*/ 22602 h 18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85632" h="1811838">
                  <a:moveTo>
                    <a:pt x="967503" y="143738"/>
                  </a:moveTo>
                  <a:cubicBezTo>
                    <a:pt x="916867" y="142150"/>
                    <a:pt x="865318" y="145614"/>
                    <a:pt x="813446" y="154545"/>
                  </a:cubicBezTo>
                  <a:cubicBezTo>
                    <a:pt x="398473" y="225994"/>
                    <a:pt x="119993" y="620317"/>
                    <a:pt x="191442" y="1035290"/>
                  </a:cubicBezTo>
                  <a:cubicBezTo>
                    <a:pt x="262892" y="1450263"/>
                    <a:pt x="657215" y="1728743"/>
                    <a:pt x="1072187" y="1657294"/>
                  </a:cubicBezTo>
                  <a:cubicBezTo>
                    <a:pt x="1487160" y="1585844"/>
                    <a:pt x="1765641" y="1191522"/>
                    <a:pt x="1694191" y="776549"/>
                  </a:cubicBezTo>
                  <a:cubicBezTo>
                    <a:pt x="1631673" y="413447"/>
                    <a:pt x="1321955" y="154848"/>
                    <a:pt x="967503" y="143738"/>
                  </a:cubicBezTo>
                  <a:close/>
                  <a:moveTo>
                    <a:pt x="1205499" y="0"/>
                  </a:moveTo>
                  <a:lnTo>
                    <a:pt x="1205599" y="3219"/>
                  </a:lnTo>
                  <a:lnTo>
                    <a:pt x="1207410" y="556"/>
                  </a:lnTo>
                  <a:lnTo>
                    <a:pt x="1233742" y="44096"/>
                  </a:lnTo>
                  <a:cubicBezTo>
                    <a:pt x="1276686" y="104934"/>
                    <a:pt x="1337594" y="164840"/>
                    <a:pt x="1412402" y="215739"/>
                  </a:cubicBezTo>
                  <a:cubicBezTo>
                    <a:pt x="1487211" y="266637"/>
                    <a:pt x="1565296" y="301300"/>
                    <a:pt x="1637652" y="318908"/>
                  </a:cubicBezTo>
                  <a:lnTo>
                    <a:pt x="1687817" y="327417"/>
                  </a:lnTo>
                  <a:lnTo>
                    <a:pt x="1686005" y="330079"/>
                  </a:lnTo>
                  <a:lnTo>
                    <a:pt x="1689037" y="328991"/>
                  </a:lnTo>
                  <a:lnTo>
                    <a:pt x="1684748" y="379691"/>
                  </a:lnTo>
                  <a:cubicBezTo>
                    <a:pt x="1683729" y="454152"/>
                    <a:pt x="1697794" y="538419"/>
                    <a:pt x="1728398" y="623568"/>
                  </a:cubicBezTo>
                  <a:cubicBezTo>
                    <a:pt x="1759002" y="708716"/>
                    <a:pt x="1801800" y="782656"/>
                    <a:pt x="1849986" y="839431"/>
                  </a:cubicBezTo>
                  <a:lnTo>
                    <a:pt x="1885570" y="875801"/>
                  </a:lnTo>
                  <a:lnTo>
                    <a:pt x="1882539" y="876891"/>
                  </a:lnTo>
                  <a:lnTo>
                    <a:pt x="1885632" y="877791"/>
                  </a:lnTo>
                  <a:lnTo>
                    <a:pt x="1852361" y="916288"/>
                  </a:lnTo>
                  <a:cubicBezTo>
                    <a:pt x="1807769" y="975929"/>
                    <a:pt x="1769618" y="1052370"/>
                    <a:pt x="1744327" y="1139246"/>
                  </a:cubicBezTo>
                  <a:cubicBezTo>
                    <a:pt x="1719038" y="1226121"/>
                    <a:pt x="1710201" y="1311095"/>
                    <a:pt x="1715813" y="1385351"/>
                  </a:cubicBezTo>
                  <a:lnTo>
                    <a:pt x="1723223" y="1435690"/>
                  </a:lnTo>
                  <a:lnTo>
                    <a:pt x="1720128" y="1434789"/>
                  </a:lnTo>
                  <a:lnTo>
                    <a:pt x="1722103" y="1437336"/>
                  </a:lnTo>
                  <a:lnTo>
                    <a:pt x="1672558" y="1448926"/>
                  </a:lnTo>
                  <a:cubicBezTo>
                    <a:pt x="1601426" y="1470966"/>
                    <a:pt x="1525630" y="1510382"/>
                    <a:pt x="1454106" y="1565801"/>
                  </a:cubicBezTo>
                  <a:cubicBezTo>
                    <a:pt x="1382582" y="1621220"/>
                    <a:pt x="1325485" y="1684771"/>
                    <a:pt x="1286380" y="1748145"/>
                  </a:cubicBezTo>
                  <a:lnTo>
                    <a:pt x="1262786" y="1793224"/>
                  </a:lnTo>
                  <a:lnTo>
                    <a:pt x="1260813" y="1790678"/>
                  </a:lnTo>
                  <a:lnTo>
                    <a:pt x="1260913" y="1793899"/>
                  </a:lnTo>
                  <a:lnTo>
                    <a:pt x="1214018" y="1774152"/>
                  </a:lnTo>
                  <a:cubicBezTo>
                    <a:pt x="1143517" y="1750173"/>
                    <a:pt x="1059028" y="1737510"/>
                    <a:pt x="968589" y="1740304"/>
                  </a:cubicBezTo>
                  <a:cubicBezTo>
                    <a:pt x="878151" y="1743097"/>
                    <a:pt x="794605" y="1760951"/>
                    <a:pt x="725717" y="1789236"/>
                  </a:cubicBezTo>
                  <a:lnTo>
                    <a:pt x="680132" y="1811838"/>
                  </a:lnTo>
                  <a:lnTo>
                    <a:pt x="680033" y="1808619"/>
                  </a:lnTo>
                  <a:lnTo>
                    <a:pt x="678222" y="1811282"/>
                  </a:lnTo>
                  <a:lnTo>
                    <a:pt x="651889" y="1767743"/>
                  </a:lnTo>
                  <a:cubicBezTo>
                    <a:pt x="608947" y="1706903"/>
                    <a:pt x="548037" y="1646998"/>
                    <a:pt x="473229" y="1596099"/>
                  </a:cubicBezTo>
                  <a:cubicBezTo>
                    <a:pt x="398420" y="1545201"/>
                    <a:pt x="320336" y="1510538"/>
                    <a:pt x="247980" y="1492930"/>
                  </a:cubicBezTo>
                  <a:lnTo>
                    <a:pt x="197815" y="1484422"/>
                  </a:lnTo>
                  <a:lnTo>
                    <a:pt x="199626" y="1481759"/>
                  </a:lnTo>
                  <a:lnTo>
                    <a:pt x="196595" y="1482848"/>
                  </a:lnTo>
                  <a:lnTo>
                    <a:pt x="200883" y="1432147"/>
                  </a:lnTo>
                  <a:cubicBezTo>
                    <a:pt x="201903" y="1357686"/>
                    <a:pt x="187837" y="1273419"/>
                    <a:pt x="157233" y="1188270"/>
                  </a:cubicBezTo>
                  <a:cubicBezTo>
                    <a:pt x="126630" y="1103122"/>
                    <a:pt x="83832" y="1029181"/>
                    <a:pt x="35644" y="972407"/>
                  </a:cubicBezTo>
                  <a:lnTo>
                    <a:pt x="62" y="936036"/>
                  </a:lnTo>
                  <a:lnTo>
                    <a:pt x="3095" y="934947"/>
                  </a:lnTo>
                  <a:lnTo>
                    <a:pt x="0" y="934046"/>
                  </a:lnTo>
                  <a:lnTo>
                    <a:pt x="33272" y="895549"/>
                  </a:lnTo>
                  <a:cubicBezTo>
                    <a:pt x="77863" y="835908"/>
                    <a:pt x="116015" y="759468"/>
                    <a:pt x="141305" y="672591"/>
                  </a:cubicBezTo>
                  <a:cubicBezTo>
                    <a:pt x="166594" y="585716"/>
                    <a:pt x="175432" y="500742"/>
                    <a:pt x="169819" y="426486"/>
                  </a:cubicBezTo>
                  <a:lnTo>
                    <a:pt x="162409" y="376147"/>
                  </a:lnTo>
                  <a:lnTo>
                    <a:pt x="165502" y="377047"/>
                  </a:lnTo>
                  <a:lnTo>
                    <a:pt x="163529" y="374501"/>
                  </a:lnTo>
                  <a:lnTo>
                    <a:pt x="213074" y="362912"/>
                  </a:lnTo>
                  <a:cubicBezTo>
                    <a:pt x="284205" y="340872"/>
                    <a:pt x="360001" y="301455"/>
                    <a:pt x="431525" y="246037"/>
                  </a:cubicBezTo>
                  <a:cubicBezTo>
                    <a:pt x="503050" y="190619"/>
                    <a:pt x="560146" y="127066"/>
                    <a:pt x="599251" y="63694"/>
                  </a:cubicBezTo>
                  <a:lnTo>
                    <a:pt x="622846" y="18614"/>
                  </a:lnTo>
                  <a:lnTo>
                    <a:pt x="624818" y="21159"/>
                  </a:lnTo>
                  <a:lnTo>
                    <a:pt x="624719" y="17940"/>
                  </a:lnTo>
                  <a:lnTo>
                    <a:pt x="671613" y="37686"/>
                  </a:lnTo>
                  <a:cubicBezTo>
                    <a:pt x="742114" y="61665"/>
                    <a:pt x="826603" y="74328"/>
                    <a:pt x="917042" y="71535"/>
                  </a:cubicBezTo>
                  <a:cubicBezTo>
                    <a:pt x="1007480" y="68741"/>
                    <a:pt x="1091027" y="50886"/>
                    <a:pt x="1159914" y="22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MH_SubTitle_1"/>
            <p:cNvSpPr/>
            <p:nvPr>
              <p:custDataLst>
                <p:tags r:id="rId4"/>
              </p:custDataLst>
            </p:nvPr>
          </p:nvSpPr>
          <p:spPr>
            <a:xfrm>
              <a:off x="7644739" y="1531027"/>
              <a:ext cx="844169" cy="459070"/>
            </a:xfrm>
            <a:custGeom>
              <a:avLst/>
              <a:gdLst>
                <a:gd name="connsiteX0" fmla="*/ 766985 w 1487101"/>
                <a:gd name="connsiteY0" fmla="*/ 20013 h 1487102"/>
                <a:gd name="connsiteX1" fmla="*/ 620740 w 1487101"/>
                <a:gd name="connsiteY1" fmla="*/ 30273 h 1487102"/>
                <a:gd name="connsiteX2" fmla="*/ 30272 w 1487101"/>
                <a:gd name="connsiteY2" fmla="*/ 866362 h 1487102"/>
                <a:gd name="connsiteX3" fmla="*/ 866362 w 1487101"/>
                <a:gd name="connsiteY3" fmla="*/ 1456830 h 1487102"/>
                <a:gd name="connsiteX4" fmla="*/ 1456829 w 1487101"/>
                <a:gd name="connsiteY4" fmla="*/ 620740 h 1487102"/>
                <a:gd name="connsiteX5" fmla="*/ 766985 w 1487101"/>
                <a:gd name="connsiteY5" fmla="*/ 20013 h 1487102"/>
                <a:gd name="connsiteX6" fmla="*/ 767622 w 1487101"/>
                <a:gd name="connsiteY6" fmla="*/ 364 h 1487102"/>
                <a:gd name="connsiteX7" fmla="*/ 1476200 w 1487101"/>
                <a:gd name="connsiteY7" fmla="*/ 617405 h 1487102"/>
                <a:gd name="connsiteX8" fmla="*/ 869697 w 1487101"/>
                <a:gd name="connsiteY8" fmla="*/ 1476201 h 1487102"/>
                <a:gd name="connsiteX9" fmla="*/ 10901 w 1487101"/>
                <a:gd name="connsiteY9" fmla="*/ 869698 h 1487102"/>
                <a:gd name="connsiteX10" fmla="*/ 617404 w 1487101"/>
                <a:gd name="connsiteY10" fmla="*/ 10902 h 1487102"/>
                <a:gd name="connsiteX11" fmla="*/ 767622 w 1487101"/>
                <a:gd name="connsiteY11" fmla="*/ 364 h 148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7101" h="1487102">
                  <a:moveTo>
                    <a:pt x="766985" y="20013"/>
                  </a:moveTo>
                  <a:cubicBezTo>
                    <a:pt x="718916" y="18506"/>
                    <a:pt x="669981" y="21794"/>
                    <a:pt x="620740" y="30273"/>
                  </a:cubicBezTo>
                  <a:cubicBezTo>
                    <a:pt x="226807" y="98099"/>
                    <a:pt x="-37554" y="472430"/>
                    <a:pt x="30272" y="866362"/>
                  </a:cubicBezTo>
                  <a:cubicBezTo>
                    <a:pt x="98099" y="1260295"/>
                    <a:pt x="472430" y="1524656"/>
                    <a:pt x="866362" y="1456830"/>
                  </a:cubicBezTo>
                  <a:cubicBezTo>
                    <a:pt x="1260295" y="1389003"/>
                    <a:pt x="1524656" y="1014672"/>
                    <a:pt x="1456829" y="620740"/>
                  </a:cubicBezTo>
                  <a:cubicBezTo>
                    <a:pt x="1397481" y="276049"/>
                    <a:pt x="1103466" y="30561"/>
                    <a:pt x="766985" y="20013"/>
                  </a:cubicBezTo>
                  <a:close/>
                  <a:moveTo>
                    <a:pt x="767622" y="364"/>
                  </a:moveTo>
                  <a:cubicBezTo>
                    <a:pt x="1113240" y="11198"/>
                    <a:pt x="1415240" y="263352"/>
                    <a:pt x="1476200" y="617405"/>
                  </a:cubicBezTo>
                  <a:cubicBezTo>
                    <a:pt x="1545869" y="1022036"/>
                    <a:pt x="1274328" y="1406532"/>
                    <a:pt x="869697" y="1476201"/>
                  </a:cubicBezTo>
                  <a:cubicBezTo>
                    <a:pt x="465066" y="1545869"/>
                    <a:pt x="80570" y="1274329"/>
                    <a:pt x="10901" y="869698"/>
                  </a:cubicBezTo>
                  <a:cubicBezTo>
                    <a:pt x="-58767" y="465067"/>
                    <a:pt x="212773" y="80570"/>
                    <a:pt x="617404" y="10902"/>
                  </a:cubicBezTo>
                  <a:cubicBezTo>
                    <a:pt x="667983" y="2193"/>
                    <a:pt x="718248" y="-1184"/>
                    <a:pt x="767622" y="364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tx1"/>
                  </a:solidFill>
                </a:rPr>
                <a:t>董事长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9537382" y="1836794"/>
            <a:ext cx="800219" cy="417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354">
              <a:lnSpc>
                <a:spcPct val="150000"/>
              </a:lnSpc>
              <a:spcBef>
                <a:spcPct val="0"/>
              </a:spcBef>
            </a:pPr>
            <a:r>
              <a:rPr kumimoji="1" lang="zh-C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rPr>
              <a:t>沈海波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j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41948" y="2239595"/>
            <a:ext cx="3262432" cy="417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354">
              <a:lnSpc>
                <a:spcPct val="150000"/>
              </a:lnSpc>
              <a:spcBef>
                <a:spcPct val="0"/>
              </a:spcBef>
            </a:pPr>
            <a:r>
              <a:rPr kumimoji="1"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rPr>
              <a:t>厦门易通卡运营有限责任公司法人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j-c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015299" y="3460610"/>
            <a:ext cx="1263650" cy="757829"/>
            <a:chOff x="7454571" y="1384870"/>
            <a:chExt cx="1263650" cy="757829"/>
          </a:xfrm>
          <a:solidFill>
            <a:schemeClr val="accent3"/>
          </a:solidFill>
        </p:grpSpPr>
        <p:sp>
          <p:nvSpPr>
            <p:cNvPr id="31" name="MH_Other_6"/>
            <p:cNvSpPr/>
            <p:nvPr>
              <p:custDataLst>
                <p:tags r:id="rId1"/>
              </p:custDataLst>
            </p:nvPr>
          </p:nvSpPr>
          <p:spPr>
            <a:xfrm>
              <a:off x="7454571" y="1384870"/>
              <a:ext cx="1263650" cy="757829"/>
            </a:xfrm>
            <a:custGeom>
              <a:avLst/>
              <a:gdLst>
                <a:gd name="connsiteX0" fmla="*/ 967503 w 1885632"/>
                <a:gd name="connsiteY0" fmla="*/ 143738 h 1811838"/>
                <a:gd name="connsiteX1" fmla="*/ 813446 w 1885632"/>
                <a:gd name="connsiteY1" fmla="*/ 154545 h 1811838"/>
                <a:gd name="connsiteX2" fmla="*/ 191442 w 1885632"/>
                <a:gd name="connsiteY2" fmla="*/ 1035290 h 1811838"/>
                <a:gd name="connsiteX3" fmla="*/ 1072187 w 1885632"/>
                <a:gd name="connsiteY3" fmla="*/ 1657294 h 1811838"/>
                <a:gd name="connsiteX4" fmla="*/ 1694191 w 1885632"/>
                <a:gd name="connsiteY4" fmla="*/ 776549 h 1811838"/>
                <a:gd name="connsiteX5" fmla="*/ 967503 w 1885632"/>
                <a:gd name="connsiteY5" fmla="*/ 143738 h 1811838"/>
                <a:gd name="connsiteX6" fmla="*/ 1205499 w 1885632"/>
                <a:gd name="connsiteY6" fmla="*/ 0 h 1811838"/>
                <a:gd name="connsiteX7" fmla="*/ 1205599 w 1885632"/>
                <a:gd name="connsiteY7" fmla="*/ 3219 h 1811838"/>
                <a:gd name="connsiteX8" fmla="*/ 1207410 w 1885632"/>
                <a:gd name="connsiteY8" fmla="*/ 556 h 1811838"/>
                <a:gd name="connsiteX9" fmla="*/ 1233742 w 1885632"/>
                <a:gd name="connsiteY9" fmla="*/ 44096 h 1811838"/>
                <a:gd name="connsiteX10" fmla="*/ 1412402 w 1885632"/>
                <a:gd name="connsiteY10" fmla="*/ 215739 h 1811838"/>
                <a:gd name="connsiteX11" fmla="*/ 1637652 w 1885632"/>
                <a:gd name="connsiteY11" fmla="*/ 318908 h 1811838"/>
                <a:gd name="connsiteX12" fmla="*/ 1687817 w 1885632"/>
                <a:gd name="connsiteY12" fmla="*/ 327417 h 1811838"/>
                <a:gd name="connsiteX13" fmla="*/ 1686005 w 1885632"/>
                <a:gd name="connsiteY13" fmla="*/ 330079 h 1811838"/>
                <a:gd name="connsiteX14" fmla="*/ 1689037 w 1885632"/>
                <a:gd name="connsiteY14" fmla="*/ 328991 h 1811838"/>
                <a:gd name="connsiteX15" fmla="*/ 1684748 w 1885632"/>
                <a:gd name="connsiteY15" fmla="*/ 379691 h 1811838"/>
                <a:gd name="connsiteX16" fmla="*/ 1728398 w 1885632"/>
                <a:gd name="connsiteY16" fmla="*/ 623568 h 1811838"/>
                <a:gd name="connsiteX17" fmla="*/ 1849986 w 1885632"/>
                <a:gd name="connsiteY17" fmla="*/ 839431 h 1811838"/>
                <a:gd name="connsiteX18" fmla="*/ 1885570 w 1885632"/>
                <a:gd name="connsiteY18" fmla="*/ 875801 h 1811838"/>
                <a:gd name="connsiteX19" fmla="*/ 1882539 w 1885632"/>
                <a:gd name="connsiteY19" fmla="*/ 876891 h 1811838"/>
                <a:gd name="connsiteX20" fmla="*/ 1885632 w 1885632"/>
                <a:gd name="connsiteY20" fmla="*/ 877791 h 1811838"/>
                <a:gd name="connsiteX21" fmla="*/ 1852361 w 1885632"/>
                <a:gd name="connsiteY21" fmla="*/ 916288 h 1811838"/>
                <a:gd name="connsiteX22" fmla="*/ 1744327 w 1885632"/>
                <a:gd name="connsiteY22" fmla="*/ 1139246 h 1811838"/>
                <a:gd name="connsiteX23" fmla="*/ 1715813 w 1885632"/>
                <a:gd name="connsiteY23" fmla="*/ 1385351 h 1811838"/>
                <a:gd name="connsiteX24" fmla="*/ 1723223 w 1885632"/>
                <a:gd name="connsiteY24" fmla="*/ 1435690 h 1811838"/>
                <a:gd name="connsiteX25" fmla="*/ 1720128 w 1885632"/>
                <a:gd name="connsiteY25" fmla="*/ 1434789 h 1811838"/>
                <a:gd name="connsiteX26" fmla="*/ 1722103 w 1885632"/>
                <a:gd name="connsiteY26" fmla="*/ 1437336 h 1811838"/>
                <a:gd name="connsiteX27" fmla="*/ 1672558 w 1885632"/>
                <a:gd name="connsiteY27" fmla="*/ 1448926 h 1811838"/>
                <a:gd name="connsiteX28" fmla="*/ 1454106 w 1885632"/>
                <a:gd name="connsiteY28" fmla="*/ 1565801 h 1811838"/>
                <a:gd name="connsiteX29" fmla="*/ 1286380 w 1885632"/>
                <a:gd name="connsiteY29" fmla="*/ 1748145 h 1811838"/>
                <a:gd name="connsiteX30" fmla="*/ 1262786 w 1885632"/>
                <a:gd name="connsiteY30" fmla="*/ 1793224 h 1811838"/>
                <a:gd name="connsiteX31" fmla="*/ 1260813 w 1885632"/>
                <a:gd name="connsiteY31" fmla="*/ 1790678 h 1811838"/>
                <a:gd name="connsiteX32" fmla="*/ 1260913 w 1885632"/>
                <a:gd name="connsiteY32" fmla="*/ 1793899 h 1811838"/>
                <a:gd name="connsiteX33" fmla="*/ 1214018 w 1885632"/>
                <a:gd name="connsiteY33" fmla="*/ 1774152 h 1811838"/>
                <a:gd name="connsiteX34" fmla="*/ 968589 w 1885632"/>
                <a:gd name="connsiteY34" fmla="*/ 1740304 h 1811838"/>
                <a:gd name="connsiteX35" fmla="*/ 725717 w 1885632"/>
                <a:gd name="connsiteY35" fmla="*/ 1789236 h 1811838"/>
                <a:gd name="connsiteX36" fmla="*/ 680132 w 1885632"/>
                <a:gd name="connsiteY36" fmla="*/ 1811838 h 1811838"/>
                <a:gd name="connsiteX37" fmla="*/ 680033 w 1885632"/>
                <a:gd name="connsiteY37" fmla="*/ 1808619 h 1811838"/>
                <a:gd name="connsiteX38" fmla="*/ 678222 w 1885632"/>
                <a:gd name="connsiteY38" fmla="*/ 1811282 h 1811838"/>
                <a:gd name="connsiteX39" fmla="*/ 651889 w 1885632"/>
                <a:gd name="connsiteY39" fmla="*/ 1767743 h 1811838"/>
                <a:gd name="connsiteX40" fmla="*/ 473229 w 1885632"/>
                <a:gd name="connsiteY40" fmla="*/ 1596099 h 1811838"/>
                <a:gd name="connsiteX41" fmla="*/ 247980 w 1885632"/>
                <a:gd name="connsiteY41" fmla="*/ 1492930 h 1811838"/>
                <a:gd name="connsiteX42" fmla="*/ 197815 w 1885632"/>
                <a:gd name="connsiteY42" fmla="*/ 1484422 h 1811838"/>
                <a:gd name="connsiteX43" fmla="*/ 199626 w 1885632"/>
                <a:gd name="connsiteY43" fmla="*/ 1481759 h 1811838"/>
                <a:gd name="connsiteX44" fmla="*/ 196595 w 1885632"/>
                <a:gd name="connsiteY44" fmla="*/ 1482848 h 1811838"/>
                <a:gd name="connsiteX45" fmla="*/ 200883 w 1885632"/>
                <a:gd name="connsiteY45" fmla="*/ 1432147 h 1811838"/>
                <a:gd name="connsiteX46" fmla="*/ 157233 w 1885632"/>
                <a:gd name="connsiteY46" fmla="*/ 1188270 h 1811838"/>
                <a:gd name="connsiteX47" fmla="*/ 35644 w 1885632"/>
                <a:gd name="connsiteY47" fmla="*/ 972407 h 1811838"/>
                <a:gd name="connsiteX48" fmla="*/ 62 w 1885632"/>
                <a:gd name="connsiteY48" fmla="*/ 936036 h 1811838"/>
                <a:gd name="connsiteX49" fmla="*/ 3095 w 1885632"/>
                <a:gd name="connsiteY49" fmla="*/ 934947 h 1811838"/>
                <a:gd name="connsiteX50" fmla="*/ 0 w 1885632"/>
                <a:gd name="connsiteY50" fmla="*/ 934046 h 1811838"/>
                <a:gd name="connsiteX51" fmla="*/ 33272 w 1885632"/>
                <a:gd name="connsiteY51" fmla="*/ 895549 h 1811838"/>
                <a:gd name="connsiteX52" fmla="*/ 141305 w 1885632"/>
                <a:gd name="connsiteY52" fmla="*/ 672591 h 1811838"/>
                <a:gd name="connsiteX53" fmla="*/ 169819 w 1885632"/>
                <a:gd name="connsiteY53" fmla="*/ 426486 h 1811838"/>
                <a:gd name="connsiteX54" fmla="*/ 162409 w 1885632"/>
                <a:gd name="connsiteY54" fmla="*/ 376147 h 1811838"/>
                <a:gd name="connsiteX55" fmla="*/ 165502 w 1885632"/>
                <a:gd name="connsiteY55" fmla="*/ 377047 h 1811838"/>
                <a:gd name="connsiteX56" fmla="*/ 163529 w 1885632"/>
                <a:gd name="connsiteY56" fmla="*/ 374501 h 1811838"/>
                <a:gd name="connsiteX57" fmla="*/ 213074 w 1885632"/>
                <a:gd name="connsiteY57" fmla="*/ 362912 h 1811838"/>
                <a:gd name="connsiteX58" fmla="*/ 431525 w 1885632"/>
                <a:gd name="connsiteY58" fmla="*/ 246037 h 1811838"/>
                <a:gd name="connsiteX59" fmla="*/ 599251 w 1885632"/>
                <a:gd name="connsiteY59" fmla="*/ 63694 h 1811838"/>
                <a:gd name="connsiteX60" fmla="*/ 622846 w 1885632"/>
                <a:gd name="connsiteY60" fmla="*/ 18614 h 1811838"/>
                <a:gd name="connsiteX61" fmla="*/ 624818 w 1885632"/>
                <a:gd name="connsiteY61" fmla="*/ 21159 h 1811838"/>
                <a:gd name="connsiteX62" fmla="*/ 624719 w 1885632"/>
                <a:gd name="connsiteY62" fmla="*/ 17940 h 1811838"/>
                <a:gd name="connsiteX63" fmla="*/ 671613 w 1885632"/>
                <a:gd name="connsiteY63" fmla="*/ 37686 h 1811838"/>
                <a:gd name="connsiteX64" fmla="*/ 917042 w 1885632"/>
                <a:gd name="connsiteY64" fmla="*/ 71535 h 1811838"/>
                <a:gd name="connsiteX65" fmla="*/ 1159914 w 1885632"/>
                <a:gd name="connsiteY65" fmla="*/ 22602 h 18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85632" h="1811838">
                  <a:moveTo>
                    <a:pt x="967503" y="143738"/>
                  </a:moveTo>
                  <a:cubicBezTo>
                    <a:pt x="916867" y="142150"/>
                    <a:pt x="865318" y="145614"/>
                    <a:pt x="813446" y="154545"/>
                  </a:cubicBezTo>
                  <a:cubicBezTo>
                    <a:pt x="398473" y="225994"/>
                    <a:pt x="119993" y="620317"/>
                    <a:pt x="191442" y="1035290"/>
                  </a:cubicBezTo>
                  <a:cubicBezTo>
                    <a:pt x="262892" y="1450263"/>
                    <a:pt x="657215" y="1728743"/>
                    <a:pt x="1072187" y="1657294"/>
                  </a:cubicBezTo>
                  <a:cubicBezTo>
                    <a:pt x="1487160" y="1585844"/>
                    <a:pt x="1765641" y="1191522"/>
                    <a:pt x="1694191" y="776549"/>
                  </a:cubicBezTo>
                  <a:cubicBezTo>
                    <a:pt x="1631673" y="413447"/>
                    <a:pt x="1321955" y="154848"/>
                    <a:pt x="967503" y="143738"/>
                  </a:cubicBezTo>
                  <a:close/>
                  <a:moveTo>
                    <a:pt x="1205499" y="0"/>
                  </a:moveTo>
                  <a:lnTo>
                    <a:pt x="1205599" y="3219"/>
                  </a:lnTo>
                  <a:lnTo>
                    <a:pt x="1207410" y="556"/>
                  </a:lnTo>
                  <a:lnTo>
                    <a:pt x="1233742" y="44096"/>
                  </a:lnTo>
                  <a:cubicBezTo>
                    <a:pt x="1276686" y="104934"/>
                    <a:pt x="1337594" y="164840"/>
                    <a:pt x="1412402" y="215739"/>
                  </a:cubicBezTo>
                  <a:cubicBezTo>
                    <a:pt x="1487211" y="266637"/>
                    <a:pt x="1565296" y="301300"/>
                    <a:pt x="1637652" y="318908"/>
                  </a:cubicBezTo>
                  <a:lnTo>
                    <a:pt x="1687817" y="327417"/>
                  </a:lnTo>
                  <a:lnTo>
                    <a:pt x="1686005" y="330079"/>
                  </a:lnTo>
                  <a:lnTo>
                    <a:pt x="1689037" y="328991"/>
                  </a:lnTo>
                  <a:lnTo>
                    <a:pt x="1684748" y="379691"/>
                  </a:lnTo>
                  <a:cubicBezTo>
                    <a:pt x="1683729" y="454152"/>
                    <a:pt x="1697794" y="538419"/>
                    <a:pt x="1728398" y="623568"/>
                  </a:cubicBezTo>
                  <a:cubicBezTo>
                    <a:pt x="1759002" y="708716"/>
                    <a:pt x="1801800" y="782656"/>
                    <a:pt x="1849986" y="839431"/>
                  </a:cubicBezTo>
                  <a:lnTo>
                    <a:pt x="1885570" y="875801"/>
                  </a:lnTo>
                  <a:lnTo>
                    <a:pt x="1882539" y="876891"/>
                  </a:lnTo>
                  <a:lnTo>
                    <a:pt x="1885632" y="877791"/>
                  </a:lnTo>
                  <a:lnTo>
                    <a:pt x="1852361" y="916288"/>
                  </a:lnTo>
                  <a:cubicBezTo>
                    <a:pt x="1807769" y="975929"/>
                    <a:pt x="1769618" y="1052370"/>
                    <a:pt x="1744327" y="1139246"/>
                  </a:cubicBezTo>
                  <a:cubicBezTo>
                    <a:pt x="1719038" y="1226121"/>
                    <a:pt x="1710201" y="1311095"/>
                    <a:pt x="1715813" y="1385351"/>
                  </a:cubicBezTo>
                  <a:lnTo>
                    <a:pt x="1723223" y="1435690"/>
                  </a:lnTo>
                  <a:lnTo>
                    <a:pt x="1720128" y="1434789"/>
                  </a:lnTo>
                  <a:lnTo>
                    <a:pt x="1722103" y="1437336"/>
                  </a:lnTo>
                  <a:lnTo>
                    <a:pt x="1672558" y="1448926"/>
                  </a:lnTo>
                  <a:cubicBezTo>
                    <a:pt x="1601426" y="1470966"/>
                    <a:pt x="1525630" y="1510382"/>
                    <a:pt x="1454106" y="1565801"/>
                  </a:cubicBezTo>
                  <a:cubicBezTo>
                    <a:pt x="1382582" y="1621220"/>
                    <a:pt x="1325485" y="1684771"/>
                    <a:pt x="1286380" y="1748145"/>
                  </a:cubicBezTo>
                  <a:lnTo>
                    <a:pt x="1262786" y="1793224"/>
                  </a:lnTo>
                  <a:lnTo>
                    <a:pt x="1260813" y="1790678"/>
                  </a:lnTo>
                  <a:lnTo>
                    <a:pt x="1260913" y="1793899"/>
                  </a:lnTo>
                  <a:lnTo>
                    <a:pt x="1214018" y="1774152"/>
                  </a:lnTo>
                  <a:cubicBezTo>
                    <a:pt x="1143517" y="1750173"/>
                    <a:pt x="1059028" y="1737510"/>
                    <a:pt x="968589" y="1740304"/>
                  </a:cubicBezTo>
                  <a:cubicBezTo>
                    <a:pt x="878151" y="1743097"/>
                    <a:pt x="794605" y="1760951"/>
                    <a:pt x="725717" y="1789236"/>
                  </a:cubicBezTo>
                  <a:lnTo>
                    <a:pt x="680132" y="1811838"/>
                  </a:lnTo>
                  <a:lnTo>
                    <a:pt x="680033" y="1808619"/>
                  </a:lnTo>
                  <a:lnTo>
                    <a:pt x="678222" y="1811282"/>
                  </a:lnTo>
                  <a:lnTo>
                    <a:pt x="651889" y="1767743"/>
                  </a:lnTo>
                  <a:cubicBezTo>
                    <a:pt x="608947" y="1706903"/>
                    <a:pt x="548037" y="1646998"/>
                    <a:pt x="473229" y="1596099"/>
                  </a:cubicBezTo>
                  <a:cubicBezTo>
                    <a:pt x="398420" y="1545201"/>
                    <a:pt x="320336" y="1510538"/>
                    <a:pt x="247980" y="1492930"/>
                  </a:cubicBezTo>
                  <a:lnTo>
                    <a:pt x="197815" y="1484422"/>
                  </a:lnTo>
                  <a:lnTo>
                    <a:pt x="199626" y="1481759"/>
                  </a:lnTo>
                  <a:lnTo>
                    <a:pt x="196595" y="1482848"/>
                  </a:lnTo>
                  <a:lnTo>
                    <a:pt x="200883" y="1432147"/>
                  </a:lnTo>
                  <a:cubicBezTo>
                    <a:pt x="201903" y="1357686"/>
                    <a:pt x="187837" y="1273419"/>
                    <a:pt x="157233" y="1188270"/>
                  </a:cubicBezTo>
                  <a:cubicBezTo>
                    <a:pt x="126630" y="1103122"/>
                    <a:pt x="83832" y="1029181"/>
                    <a:pt x="35644" y="972407"/>
                  </a:cubicBezTo>
                  <a:lnTo>
                    <a:pt x="62" y="936036"/>
                  </a:lnTo>
                  <a:lnTo>
                    <a:pt x="3095" y="934947"/>
                  </a:lnTo>
                  <a:lnTo>
                    <a:pt x="0" y="934046"/>
                  </a:lnTo>
                  <a:lnTo>
                    <a:pt x="33272" y="895549"/>
                  </a:lnTo>
                  <a:cubicBezTo>
                    <a:pt x="77863" y="835908"/>
                    <a:pt x="116015" y="759468"/>
                    <a:pt x="141305" y="672591"/>
                  </a:cubicBezTo>
                  <a:cubicBezTo>
                    <a:pt x="166594" y="585716"/>
                    <a:pt x="175432" y="500742"/>
                    <a:pt x="169819" y="426486"/>
                  </a:cubicBezTo>
                  <a:lnTo>
                    <a:pt x="162409" y="376147"/>
                  </a:lnTo>
                  <a:lnTo>
                    <a:pt x="165502" y="377047"/>
                  </a:lnTo>
                  <a:lnTo>
                    <a:pt x="163529" y="374501"/>
                  </a:lnTo>
                  <a:lnTo>
                    <a:pt x="213074" y="362912"/>
                  </a:lnTo>
                  <a:cubicBezTo>
                    <a:pt x="284205" y="340872"/>
                    <a:pt x="360001" y="301455"/>
                    <a:pt x="431525" y="246037"/>
                  </a:cubicBezTo>
                  <a:cubicBezTo>
                    <a:pt x="503050" y="190619"/>
                    <a:pt x="560146" y="127066"/>
                    <a:pt x="599251" y="63694"/>
                  </a:cubicBezTo>
                  <a:lnTo>
                    <a:pt x="622846" y="18614"/>
                  </a:lnTo>
                  <a:lnTo>
                    <a:pt x="624818" y="21159"/>
                  </a:lnTo>
                  <a:lnTo>
                    <a:pt x="624719" y="17940"/>
                  </a:lnTo>
                  <a:lnTo>
                    <a:pt x="671613" y="37686"/>
                  </a:lnTo>
                  <a:cubicBezTo>
                    <a:pt x="742114" y="61665"/>
                    <a:pt x="826603" y="74328"/>
                    <a:pt x="917042" y="71535"/>
                  </a:cubicBezTo>
                  <a:cubicBezTo>
                    <a:pt x="1007480" y="68741"/>
                    <a:pt x="1091027" y="50886"/>
                    <a:pt x="1159914" y="2260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MH_SubTitle_1"/>
            <p:cNvSpPr/>
            <p:nvPr>
              <p:custDataLst>
                <p:tags r:id="rId2"/>
              </p:custDataLst>
            </p:nvPr>
          </p:nvSpPr>
          <p:spPr>
            <a:xfrm>
              <a:off x="7644739" y="1531027"/>
              <a:ext cx="844169" cy="459070"/>
            </a:xfrm>
            <a:custGeom>
              <a:avLst/>
              <a:gdLst>
                <a:gd name="connsiteX0" fmla="*/ 766985 w 1487101"/>
                <a:gd name="connsiteY0" fmla="*/ 20013 h 1487102"/>
                <a:gd name="connsiteX1" fmla="*/ 620740 w 1487101"/>
                <a:gd name="connsiteY1" fmla="*/ 30273 h 1487102"/>
                <a:gd name="connsiteX2" fmla="*/ 30272 w 1487101"/>
                <a:gd name="connsiteY2" fmla="*/ 866362 h 1487102"/>
                <a:gd name="connsiteX3" fmla="*/ 866362 w 1487101"/>
                <a:gd name="connsiteY3" fmla="*/ 1456830 h 1487102"/>
                <a:gd name="connsiteX4" fmla="*/ 1456829 w 1487101"/>
                <a:gd name="connsiteY4" fmla="*/ 620740 h 1487102"/>
                <a:gd name="connsiteX5" fmla="*/ 766985 w 1487101"/>
                <a:gd name="connsiteY5" fmla="*/ 20013 h 1487102"/>
                <a:gd name="connsiteX6" fmla="*/ 767622 w 1487101"/>
                <a:gd name="connsiteY6" fmla="*/ 364 h 1487102"/>
                <a:gd name="connsiteX7" fmla="*/ 1476200 w 1487101"/>
                <a:gd name="connsiteY7" fmla="*/ 617405 h 1487102"/>
                <a:gd name="connsiteX8" fmla="*/ 869697 w 1487101"/>
                <a:gd name="connsiteY8" fmla="*/ 1476201 h 1487102"/>
                <a:gd name="connsiteX9" fmla="*/ 10901 w 1487101"/>
                <a:gd name="connsiteY9" fmla="*/ 869698 h 1487102"/>
                <a:gd name="connsiteX10" fmla="*/ 617404 w 1487101"/>
                <a:gd name="connsiteY10" fmla="*/ 10902 h 1487102"/>
                <a:gd name="connsiteX11" fmla="*/ 767622 w 1487101"/>
                <a:gd name="connsiteY11" fmla="*/ 364 h 148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7101" h="1487102">
                  <a:moveTo>
                    <a:pt x="766985" y="20013"/>
                  </a:moveTo>
                  <a:cubicBezTo>
                    <a:pt x="718916" y="18506"/>
                    <a:pt x="669981" y="21794"/>
                    <a:pt x="620740" y="30273"/>
                  </a:cubicBezTo>
                  <a:cubicBezTo>
                    <a:pt x="226807" y="98099"/>
                    <a:pt x="-37554" y="472430"/>
                    <a:pt x="30272" y="866362"/>
                  </a:cubicBezTo>
                  <a:cubicBezTo>
                    <a:pt x="98099" y="1260295"/>
                    <a:pt x="472430" y="1524656"/>
                    <a:pt x="866362" y="1456830"/>
                  </a:cubicBezTo>
                  <a:cubicBezTo>
                    <a:pt x="1260295" y="1389003"/>
                    <a:pt x="1524656" y="1014672"/>
                    <a:pt x="1456829" y="620740"/>
                  </a:cubicBezTo>
                  <a:cubicBezTo>
                    <a:pt x="1397481" y="276049"/>
                    <a:pt x="1103466" y="30561"/>
                    <a:pt x="766985" y="20013"/>
                  </a:cubicBezTo>
                  <a:close/>
                  <a:moveTo>
                    <a:pt x="767622" y="364"/>
                  </a:moveTo>
                  <a:cubicBezTo>
                    <a:pt x="1113240" y="11198"/>
                    <a:pt x="1415240" y="263352"/>
                    <a:pt x="1476200" y="617405"/>
                  </a:cubicBezTo>
                  <a:cubicBezTo>
                    <a:pt x="1545869" y="1022036"/>
                    <a:pt x="1274328" y="1406532"/>
                    <a:pt x="869697" y="1476201"/>
                  </a:cubicBezTo>
                  <a:cubicBezTo>
                    <a:pt x="465066" y="1545869"/>
                    <a:pt x="80570" y="1274329"/>
                    <a:pt x="10901" y="869698"/>
                  </a:cubicBezTo>
                  <a:cubicBezTo>
                    <a:pt x="-58767" y="465067"/>
                    <a:pt x="212773" y="80570"/>
                    <a:pt x="617404" y="10902"/>
                  </a:cubicBezTo>
                  <a:cubicBezTo>
                    <a:pt x="667983" y="2193"/>
                    <a:pt x="718248" y="-1184"/>
                    <a:pt x="767622" y="36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tx1"/>
                  </a:solidFill>
                </a:rPr>
                <a:t>总经理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9537382" y="3397895"/>
            <a:ext cx="1107872" cy="417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354">
              <a:lnSpc>
                <a:spcPct val="150000"/>
              </a:lnSpc>
              <a:spcBef>
                <a:spcPct val="0"/>
              </a:spcBef>
            </a:pPr>
            <a:r>
              <a:rPr kumimoji="1" lang="zh-C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rPr>
              <a:t>上官慧柏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j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541948" y="3800696"/>
            <a:ext cx="3262432" cy="417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354">
              <a:lnSpc>
                <a:spcPct val="150000"/>
              </a:lnSpc>
              <a:spcBef>
                <a:spcPct val="0"/>
              </a:spcBef>
            </a:pPr>
            <a:r>
              <a:rPr kumimoji="1"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rPr>
              <a:t>厦门市信息中心总工室主任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727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E1E2E65-43E6-744A-BB6A-A78D6A97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354330"/>
            <a:ext cx="10850563" cy="548640"/>
          </a:xfrm>
        </p:spPr>
        <p:txBody>
          <a:bodyPr/>
          <a:lstStyle/>
          <a:p>
            <a:r>
              <a:rPr kumimoji="1" lang="zh-CN" altLang="zh-CN" dirty="0">
                <a:latin typeface="+mn-ea"/>
              </a:rPr>
              <a:t>厦门易通卡运营有限责任公司</a:t>
            </a:r>
            <a:r>
              <a:rPr kumimoji="1" lang="zh-CN" altLang="en-US" dirty="0"/>
              <a:t>总体概况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E50E1C9-577D-5E41-942E-A4359B9012DB}"/>
              </a:ext>
            </a:extLst>
          </p:cNvPr>
          <p:cNvSpPr txBox="1">
            <a:spLocks/>
          </p:cNvSpPr>
          <p:nvPr/>
        </p:nvSpPr>
        <p:spPr>
          <a:xfrm>
            <a:off x="807641" y="1064524"/>
            <a:ext cx="10712846" cy="1173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defTabSz="914354">
              <a:lnSpc>
                <a:spcPct val="150000"/>
              </a:lnSpc>
              <a:spcBef>
                <a:spcPct val="0"/>
              </a:spcBef>
              <a:buNone/>
              <a:defRPr kumimoji="1"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zh-CN" altLang="en-US" dirty="0"/>
              <a:t>       成立于</a:t>
            </a:r>
            <a:r>
              <a:rPr lang="en-US" altLang="zh-CN" dirty="0"/>
              <a:t>2004</a:t>
            </a:r>
            <a:r>
              <a:rPr lang="zh-CN" altLang="en-US" dirty="0"/>
              <a:t>年，隶属厦门信息集团，是厦门市政府“小额支付一卡通”项目的承担主体，是</a:t>
            </a:r>
            <a:r>
              <a:rPr lang="en-US" altLang="zh-CN" dirty="0"/>
              <a:t>e</a:t>
            </a:r>
            <a:r>
              <a:rPr lang="zh-CN" altLang="en-US" dirty="0"/>
              <a:t>通卡发行、应用与管理的唯一运营中心，业务覆盖厦门、漳州、泉州、福州、莆田、三明六地市</a:t>
            </a:r>
            <a:r>
              <a:rPr lang="en-US" altLang="zh-CN" dirty="0"/>
              <a:t>2700</a:t>
            </a:r>
            <a:r>
              <a:rPr lang="zh-CN" altLang="en-US" dirty="0"/>
              <a:t>多万民众，累计发卡</a:t>
            </a:r>
            <a:r>
              <a:rPr lang="en-US" altLang="zh-CN" dirty="0"/>
              <a:t>950</a:t>
            </a:r>
            <a:r>
              <a:rPr lang="zh-CN" altLang="en-US" dirty="0"/>
              <a:t>多万张，占全省通卡发行总量的</a:t>
            </a:r>
            <a:r>
              <a:rPr lang="en-US" altLang="zh-CN" dirty="0"/>
              <a:t>3/4</a:t>
            </a:r>
            <a:r>
              <a:rPr lang="zh-CN" altLang="en-US" dirty="0"/>
              <a:t>，日均刷卡量达</a:t>
            </a:r>
            <a:r>
              <a:rPr lang="en-US" altLang="zh-CN" dirty="0"/>
              <a:t>200</a:t>
            </a:r>
            <a:r>
              <a:rPr lang="zh-CN" altLang="en-US" dirty="0"/>
              <a:t>多万人次。</a:t>
            </a:r>
            <a:endParaRPr lang="en-US" altLang="zh-CN" dirty="0"/>
          </a:p>
        </p:txBody>
      </p:sp>
      <p:pic>
        <p:nvPicPr>
          <p:cNvPr id="1028" name="Picture 4" descr="http://www.xmecard.com/upload/contentpic/images/2017091416074106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27" y="2557233"/>
            <a:ext cx="4722125" cy="388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570759" y="2979084"/>
            <a:ext cx="4864148" cy="22185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354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rPr>
              <a:t>厦门信息港建设发展股份有限公司     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rPr>
              <a:t>47%</a:t>
            </a:r>
          </a:p>
          <a:p>
            <a:pPr defTabSz="914354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rPr>
              <a:t>厦门轨道交通集团有限公司               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rPr>
              <a:t>20%</a:t>
            </a:r>
          </a:p>
          <a:p>
            <a:pPr defTabSz="914354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rPr>
              <a:t>厦门公交集团有限公司                      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rPr>
              <a:t>10%</a:t>
            </a:r>
          </a:p>
          <a:p>
            <a:pPr defTabSz="914354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rPr>
              <a:t>厦门特运集团有限公司                      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rPr>
              <a:t>10%</a:t>
            </a:r>
          </a:p>
          <a:p>
            <a:pPr defTabSz="914354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rPr>
              <a:t>漳州市交通发展集团有限公司              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rPr>
              <a:t>8%</a:t>
            </a:r>
          </a:p>
          <a:p>
            <a:pPr defTabSz="914354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rPr>
              <a:t>银联商务有限公司                               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rPr>
              <a:t>5%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j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9924" y="2328114"/>
            <a:ext cx="1500070" cy="417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354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rPr>
              <a:t>业务覆盖</a:t>
            </a:r>
          </a:p>
        </p:txBody>
      </p:sp>
      <p:sp>
        <p:nvSpPr>
          <p:cNvPr id="14" name="矩形 13"/>
          <p:cNvSpPr/>
          <p:nvPr/>
        </p:nvSpPr>
        <p:spPr>
          <a:xfrm>
            <a:off x="6144855" y="2399787"/>
            <a:ext cx="1500070" cy="417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354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rPr>
              <a:t>股东构成</a:t>
            </a:r>
          </a:p>
        </p:txBody>
      </p:sp>
    </p:spTree>
    <p:extLst>
      <p:ext uri="{BB962C8B-B14F-4D97-AF65-F5344CB8AC3E}">
        <p14:creationId xmlns:p14="http://schemas.microsoft.com/office/powerpoint/2010/main" val="109555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E2E65-43E6-744A-BB6A-A78D6A97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354330"/>
            <a:ext cx="10850563" cy="548640"/>
          </a:xfrm>
        </p:spPr>
        <p:txBody>
          <a:bodyPr/>
          <a:lstStyle/>
          <a:p>
            <a:r>
              <a:rPr kumimoji="1" lang="zh-CN" altLang="en-US" dirty="0"/>
              <a:t>厦门</a:t>
            </a:r>
            <a:r>
              <a:rPr kumimoji="1" lang="en-US" altLang="zh-CN" dirty="0"/>
              <a:t>e</a:t>
            </a:r>
            <a:r>
              <a:rPr kumimoji="1" lang="zh-CN" altLang="en-US" dirty="0"/>
              <a:t>通卡实体卡业务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8CAC24-BA68-2447-94A4-9E0A4CC5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3178" y="6473166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5502" y="1267697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普通卡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400569" y="3166216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异形卡</a:t>
            </a:r>
            <a:endParaRPr lang="zh-CN" altLang="en-US" sz="1200" dirty="0"/>
          </a:p>
        </p:txBody>
      </p:sp>
      <p:pic>
        <p:nvPicPr>
          <p:cNvPr id="1026" name="Picture 2" descr="http://www.xmecard.com/upload/art/87e6ff32888c4400880b21dc66cdde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33" y="1733789"/>
            <a:ext cx="2397167" cy="129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xmecard.com/upload/art/32b78f8004684112834a4213fd3a595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873" y="1781228"/>
            <a:ext cx="2309489" cy="12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6521844" y="1298609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纪念卡</a:t>
            </a:r>
          </a:p>
        </p:txBody>
      </p:sp>
      <p:pic>
        <p:nvPicPr>
          <p:cNvPr id="1030" name="Picture 6" descr="http://www.xmecard.com/upload/art/9fda54fe9c964351af6b72588d4234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09" y="1848898"/>
            <a:ext cx="2357615" cy="118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xmecard.com/upload/art/544f7ae3f96447ffaa8f709c6e6db1f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391" y="1848897"/>
            <a:ext cx="2184423" cy="118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xmecard.com/upload/art/01ef17b63f89400487696f3553530b2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33" y="3304715"/>
            <a:ext cx="2392779" cy="160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xmecard.com/upload/art/77c1ce7ff0c540e694a2818fdefe1f5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873" y="3401910"/>
            <a:ext cx="2214453" cy="131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6521843" y="326341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企业联名卡</a:t>
            </a:r>
            <a:endParaRPr lang="zh-CN" altLang="en-US" sz="1200" dirty="0"/>
          </a:p>
        </p:txBody>
      </p:sp>
      <p:pic>
        <p:nvPicPr>
          <p:cNvPr id="1038" name="Picture 14" descr="http://www.xmecard.com/upload/art/e1dff50cfba2429f865601ebf7135bc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725" y="3561816"/>
            <a:ext cx="2357615" cy="117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xmecard.com/upload/art/1aff504ae98248aca547b647459a8494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391" y="3572916"/>
            <a:ext cx="2149096" cy="11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1224239" y="6399886"/>
            <a:ext cx="5943936" cy="312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354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rPr>
              <a:t>2011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rPr>
              <a:t>年年底，获得中国人民银行颁发的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rPr>
              <a:t>《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rPr>
              <a:t>支付业务许可证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rPr>
              <a:t>》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j-cs"/>
            </a:endParaRPr>
          </a:p>
        </p:txBody>
      </p:sp>
      <p:pic>
        <p:nvPicPr>
          <p:cNvPr id="1042" name="Picture 18" descr="http://www.xmecard.com/upload/art/e35f4a05f86f45a1836789273a750a0d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48" y="5089635"/>
            <a:ext cx="2211948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377618" y="4951135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优惠卡</a:t>
            </a:r>
            <a:endParaRPr lang="zh-CN" altLang="en-US" sz="1200" dirty="0"/>
          </a:p>
        </p:txBody>
      </p:sp>
      <p:pic>
        <p:nvPicPr>
          <p:cNvPr id="1044" name="Picture 20" descr="http://www.xmecard.com/upload/art/7a7c0e0e85f14dd4a0490c6cc3a3c4de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492" y="5018601"/>
            <a:ext cx="2450869" cy="12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6506559" y="494731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异地卡</a:t>
            </a:r>
            <a:endParaRPr lang="zh-CN" altLang="en-US" sz="1200" dirty="0"/>
          </a:p>
        </p:txBody>
      </p:sp>
      <p:pic>
        <p:nvPicPr>
          <p:cNvPr id="1046" name="Picture 22" descr="http://www.xmecard.com/upload/art/9976fb26849f452bbc85350e088d0f3a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694" y="5244255"/>
            <a:ext cx="1971675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xmecard.com/upload/art/cfe477f314494425a62e4ece01932ed8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391" y="5244255"/>
            <a:ext cx="2149096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54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E2E65-43E6-744A-BB6A-A78D6A97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354330"/>
            <a:ext cx="10850563" cy="548640"/>
          </a:xfrm>
        </p:spPr>
        <p:txBody>
          <a:bodyPr/>
          <a:lstStyle/>
          <a:p>
            <a:r>
              <a:rPr kumimoji="1" lang="zh-CN" altLang="en-US" dirty="0"/>
              <a:t>厦门</a:t>
            </a:r>
            <a:r>
              <a:rPr kumimoji="1" lang="en-US" altLang="zh-CN" dirty="0"/>
              <a:t>e</a:t>
            </a:r>
            <a:r>
              <a:rPr kumimoji="1" lang="zh-CN" altLang="en-US" dirty="0"/>
              <a:t>通卡实体卡服务渠道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8CAC24-BA68-2447-94A4-9E0A4CC5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9960" y="6483432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094848" y="1248726"/>
            <a:ext cx="5709479" cy="338556"/>
            <a:chOff x="2458670" y="1390390"/>
            <a:chExt cx="5709479" cy="338556"/>
          </a:xfrm>
        </p:grpSpPr>
        <p:sp>
          <p:nvSpPr>
            <p:cNvPr id="11" name="矩形 10"/>
            <p:cNvSpPr/>
            <p:nvPr/>
          </p:nvSpPr>
          <p:spPr>
            <a:xfrm>
              <a:off x="2458670" y="1421169"/>
              <a:ext cx="16957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333333"/>
                  </a:solidFill>
                  <a:latin typeface="arial" panose="020B0604020202020204" pitchFamily="34" charset="0"/>
                </a:rPr>
                <a:t>自营网点：     </a:t>
              </a:r>
              <a:r>
                <a:rPr lang="en-US" altLang="zh-CN" sz="1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11</a:t>
              </a:r>
              <a:r>
                <a:rPr lang="zh-CN" altLang="en-US" sz="1400" dirty="0">
                  <a:solidFill>
                    <a:srgbClr val="333333"/>
                  </a:solidFill>
                  <a:latin typeface="arial" panose="020B0604020202020204" pitchFamily="34" charset="0"/>
                </a:rPr>
                <a:t>个</a:t>
              </a:r>
              <a:endParaRPr lang="zh-CN" altLang="en-US" sz="1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462513" y="1390391"/>
              <a:ext cx="1888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333333"/>
                  </a:solidFill>
                  <a:latin typeface="arial" panose="020B0604020202020204" pitchFamily="34" charset="0"/>
                </a:rPr>
                <a:t>便民充值点： </a:t>
              </a:r>
              <a:r>
                <a:rPr lang="en-US" altLang="zh-CN" sz="1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1500</a:t>
              </a:r>
              <a:r>
                <a:rPr lang="zh-CN" altLang="en-US" sz="1400" dirty="0">
                  <a:solidFill>
                    <a:srgbClr val="333333"/>
                  </a:solidFill>
                  <a:latin typeface="arial" panose="020B0604020202020204" pitchFamily="34" charset="0"/>
                </a:rPr>
                <a:t>个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6459027" y="1390390"/>
              <a:ext cx="17091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333333"/>
                  </a:solidFill>
                  <a:latin typeface="arial" panose="020B0604020202020204" pitchFamily="34" charset="0"/>
                </a:rPr>
                <a:t>联盟网点：</a:t>
              </a:r>
              <a:r>
                <a:rPr lang="en-US" altLang="zh-CN" sz="1400" dirty="0">
                  <a:solidFill>
                    <a:srgbClr val="333333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5200</a:t>
              </a:r>
              <a:r>
                <a:rPr lang="zh-CN" altLang="en-US" sz="1400" dirty="0">
                  <a:solidFill>
                    <a:srgbClr val="333333"/>
                  </a:solidFill>
                  <a:latin typeface="arial" panose="020B0604020202020204" pitchFamily="34" charset="0"/>
                </a:rPr>
                <a:t>个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436031" y="1270063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线下服务渠道：</a:t>
            </a:r>
          </a:p>
        </p:txBody>
      </p:sp>
      <p:sp>
        <p:nvSpPr>
          <p:cNvPr id="37" name="矩形 36"/>
          <p:cNvSpPr/>
          <p:nvPr/>
        </p:nvSpPr>
        <p:spPr>
          <a:xfrm>
            <a:off x="803605" y="6521626"/>
            <a:ext cx="1502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1200" b="1" dirty="0">
                <a:solidFill>
                  <a:srgbClr val="333333"/>
                </a:solidFill>
                <a:latin typeface="arial" panose="020B0604020202020204" pitchFamily="34" charset="0"/>
              </a:rPr>
              <a:t>e</a:t>
            </a:r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通卡</a:t>
            </a:r>
            <a:r>
              <a:rPr lang="en-US" altLang="zh-CN" sz="1200" b="1" dirty="0">
                <a:solidFill>
                  <a:srgbClr val="333333"/>
                </a:solidFill>
                <a:latin typeface="arial" panose="020B0604020202020204" pitchFamily="34" charset="0"/>
              </a:rPr>
              <a:t>APP</a:t>
            </a:r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endParaRPr lang="zh-CN" altLang="en-US" sz="1200" b="1" dirty="0"/>
          </a:p>
        </p:txBody>
      </p:sp>
      <p:sp>
        <p:nvSpPr>
          <p:cNvPr id="23" name="矩形 22"/>
          <p:cNvSpPr/>
          <p:nvPr/>
        </p:nvSpPr>
        <p:spPr>
          <a:xfrm>
            <a:off x="416706" y="1944933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线上服务渠道：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89E45F29-F673-044F-9E46-387E04E7721F}"/>
              </a:ext>
            </a:extLst>
          </p:cNvPr>
          <p:cNvSpPr txBox="1">
            <a:spLocks/>
          </p:cNvSpPr>
          <p:nvPr/>
        </p:nvSpPr>
        <p:spPr>
          <a:xfrm>
            <a:off x="2969083" y="2359385"/>
            <a:ext cx="1693770" cy="315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zh-CN" altLang="en-US" sz="1400" dirty="0">
                <a:latin typeface="+mn-ea"/>
                <a:ea typeface="+mn-ea"/>
              </a:rPr>
              <a:t>功能构成：</a:t>
            </a:r>
            <a:endParaRPr kumimoji="1" lang="en-US" altLang="zh-CN" sz="1400" dirty="0">
              <a:latin typeface="+mn-ea"/>
              <a:ea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58261" y="2731010"/>
            <a:ext cx="10230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订制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DIY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卡</a:t>
            </a:r>
            <a:endParaRPr lang="en-US" altLang="zh-CN" sz="1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87080" y="367855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在线充值</a:t>
            </a:r>
          </a:p>
        </p:txBody>
      </p:sp>
      <p:sp>
        <p:nvSpPr>
          <p:cNvPr id="27" name="矩形 26"/>
          <p:cNvSpPr/>
          <p:nvPr/>
        </p:nvSpPr>
        <p:spPr>
          <a:xfrm>
            <a:off x="3685548" y="4193944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易通卡查询</a:t>
            </a:r>
          </a:p>
        </p:txBody>
      </p:sp>
      <p:sp>
        <p:nvSpPr>
          <p:cNvPr id="28" name="矩形 27"/>
          <p:cNvSpPr/>
          <p:nvPr/>
        </p:nvSpPr>
        <p:spPr>
          <a:xfrm>
            <a:off x="3658261" y="470933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联盟商家</a:t>
            </a:r>
          </a:p>
        </p:txBody>
      </p:sp>
      <p:sp>
        <p:nvSpPr>
          <p:cNvPr id="29" name="矩形 28"/>
          <p:cNvSpPr/>
          <p:nvPr/>
        </p:nvSpPr>
        <p:spPr>
          <a:xfrm>
            <a:off x="3658261" y="528328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保单服务</a:t>
            </a:r>
          </a:p>
        </p:txBody>
      </p:sp>
      <p:sp>
        <p:nvSpPr>
          <p:cNvPr id="30" name="矩形 29"/>
          <p:cNvSpPr/>
          <p:nvPr/>
        </p:nvSpPr>
        <p:spPr>
          <a:xfrm>
            <a:off x="3647006" y="580175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公交查询</a:t>
            </a:r>
          </a:p>
        </p:txBody>
      </p:sp>
      <p:sp>
        <p:nvSpPr>
          <p:cNvPr id="33" name="矩形 32"/>
          <p:cNvSpPr/>
          <p:nvPr/>
        </p:nvSpPr>
        <p:spPr>
          <a:xfrm>
            <a:off x="3687080" y="3128237"/>
            <a:ext cx="902811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购卡商城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59784" y="6320229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你的</a:t>
            </a:r>
            <a:r>
              <a:rPr lang="en-US" altLang="zh-CN" sz="1400" dirty="0"/>
              <a:t>App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5977925" y="6478232"/>
            <a:ext cx="1502392" cy="336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solidFill>
                  <a:srgbClr val="333333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（微信公众号）</a:t>
            </a:r>
            <a:endParaRPr lang="zh-CN" altLang="en-US" sz="1200" b="1" dirty="0"/>
          </a:p>
        </p:txBody>
      </p:sp>
      <p:sp>
        <p:nvSpPr>
          <p:cNvPr id="39" name="矩形 38"/>
          <p:cNvSpPr/>
          <p:nvPr/>
        </p:nvSpPr>
        <p:spPr>
          <a:xfrm>
            <a:off x="9892421" y="6459819"/>
            <a:ext cx="1502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solidFill>
                  <a:srgbClr val="333333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（官方网站）</a:t>
            </a:r>
            <a:endParaRPr lang="zh-CN" altLang="en-US" sz="1200" b="1" dirty="0"/>
          </a:p>
        </p:txBody>
      </p:sp>
      <p:sp>
        <p:nvSpPr>
          <p:cNvPr id="31" name="矩形 30"/>
          <p:cNvSpPr/>
          <p:nvPr/>
        </p:nvSpPr>
        <p:spPr>
          <a:xfrm>
            <a:off x="7925782" y="1248726"/>
            <a:ext cx="18085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终端机具：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</a:rPr>
              <a:t>63000</a:t>
            </a:r>
            <a:r>
              <a:rPr lang="zh-CN" altLang="en-US" sz="1400" dirty="0">
                <a:latin typeface="arial" panose="020B0604020202020204" pitchFamily="34" charset="0"/>
              </a:rPr>
              <a:t>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55" y="2359385"/>
            <a:ext cx="2386527" cy="40786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197" y="1902259"/>
            <a:ext cx="2865127" cy="46416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79" y="1927903"/>
            <a:ext cx="3554865" cy="11813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1079" y="3192103"/>
            <a:ext cx="3554866" cy="15172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322" y="4611978"/>
            <a:ext cx="3565855" cy="97908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8322" y="4732951"/>
            <a:ext cx="3566160" cy="9829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8322" y="5740340"/>
            <a:ext cx="3723678" cy="60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3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93963" y="1865313"/>
            <a:ext cx="5270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4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3055939" y="1997076"/>
            <a:ext cx="3514725" cy="568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FF"/>
                </a:solidFill>
              </a:rPr>
              <a:t>公司总体概况</a:t>
            </a:r>
          </a:p>
        </p:txBody>
      </p:sp>
      <p:cxnSp>
        <p:nvCxnSpPr>
          <p:cNvPr id="15" name="直接连接符 14"/>
          <p:cNvCxnSpPr>
            <a:stCxn id="14" idx="3"/>
          </p:cNvCxnSpPr>
          <p:nvPr>
            <p:custDataLst>
              <p:tags r:id="rId4"/>
            </p:custDataLst>
          </p:nvPr>
        </p:nvCxnSpPr>
        <p:spPr>
          <a:xfrm flipH="1">
            <a:off x="6057901" y="2281238"/>
            <a:ext cx="512763" cy="258762"/>
          </a:xfrm>
          <a:prstGeom prst="line">
            <a:avLst/>
          </a:prstGeom>
          <a:solidFill>
            <a:srgbClr val="73BAD7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>
            <a:off x="2657475" y="2671763"/>
            <a:ext cx="7086600" cy="0"/>
          </a:xfrm>
          <a:prstGeom prst="line">
            <a:avLst/>
          </a:prstGeom>
          <a:ln w="19050">
            <a:solidFill>
              <a:srgbClr val="C4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>
            <p:custDataLst>
              <p:tags r:id="rId6"/>
            </p:custDataLst>
          </p:nvPr>
        </p:nvSpPr>
        <p:spPr>
          <a:xfrm>
            <a:off x="8947206" y="2009400"/>
            <a:ext cx="777265" cy="542715"/>
          </a:xfrm>
          <a:prstGeom prst="rect">
            <a:avLst/>
          </a:prstGeom>
          <a:blipFill dpi="0" rotWithShape="1"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81" name="TextBox 1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493963" y="2959101"/>
            <a:ext cx="527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4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8"/>
            </p:custDataLst>
          </p:nvPr>
        </p:nvSpPr>
        <p:spPr>
          <a:xfrm>
            <a:off x="3055939" y="3089276"/>
            <a:ext cx="3514725" cy="568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FF"/>
                </a:solidFill>
              </a:rPr>
              <a:t>业务产品分析</a:t>
            </a:r>
          </a:p>
        </p:txBody>
      </p:sp>
      <p:cxnSp>
        <p:nvCxnSpPr>
          <p:cNvPr id="23" name="直接连接符 22"/>
          <p:cNvCxnSpPr>
            <a:stCxn id="22" idx="3"/>
          </p:cNvCxnSpPr>
          <p:nvPr>
            <p:custDataLst>
              <p:tags r:id="rId9"/>
            </p:custDataLst>
          </p:nvPr>
        </p:nvCxnSpPr>
        <p:spPr>
          <a:xfrm flipH="1">
            <a:off x="6057901" y="3373438"/>
            <a:ext cx="512763" cy="296862"/>
          </a:xfrm>
          <a:prstGeom prst="line">
            <a:avLst/>
          </a:prstGeom>
          <a:solidFill>
            <a:srgbClr val="73BAD7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0"/>
            </p:custDataLst>
          </p:nvPr>
        </p:nvCxnSpPr>
        <p:spPr>
          <a:xfrm>
            <a:off x="2657475" y="3765550"/>
            <a:ext cx="7086600" cy="0"/>
          </a:xfrm>
          <a:prstGeom prst="line">
            <a:avLst/>
          </a:prstGeom>
          <a:ln w="19050">
            <a:solidFill>
              <a:srgbClr val="C4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>
            <p:custDataLst>
              <p:tags r:id="rId11"/>
            </p:custDataLst>
          </p:nvPr>
        </p:nvSpPr>
        <p:spPr>
          <a:xfrm>
            <a:off x="8947206" y="3102679"/>
            <a:ext cx="777265" cy="542715"/>
          </a:xfrm>
          <a:prstGeom prst="rect">
            <a:avLst/>
          </a:prstGeom>
          <a:blipFill dpi="0" rotWithShape="1">
            <a:blip r:embed="rId2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88" name="TextBox 2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493963" y="4051300"/>
            <a:ext cx="527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4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13"/>
            </p:custDataLst>
          </p:nvPr>
        </p:nvSpPr>
        <p:spPr>
          <a:xfrm>
            <a:off x="3055939" y="4183064"/>
            <a:ext cx="3514725" cy="568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FF"/>
                </a:solidFill>
              </a:rPr>
              <a:t>合作方向分析</a:t>
            </a:r>
          </a:p>
        </p:txBody>
      </p:sp>
      <p:cxnSp>
        <p:nvCxnSpPr>
          <p:cNvPr id="31" name="直接连接符 30"/>
          <p:cNvCxnSpPr>
            <a:stCxn id="30" idx="3"/>
          </p:cNvCxnSpPr>
          <p:nvPr>
            <p:custDataLst>
              <p:tags r:id="rId14"/>
            </p:custDataLst>
          </p:nvPr>
        </p:nvCxnSpPr>
        <p:spPr>
          <a:xfrm flipH="1">
            <a:off x="6057901" y="4467225"/>
            <a:ext cx="512763" cy="268288"/>
          </a:xfrm>
          <a:prstGeom prst="line">
            <a:avLst/>
          </a:prstGeom>
          <a:solidFill>
            <a:srgbClr val="73BAD7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15"/>
            </p:custDataLst>
          </p:nvPr>
        </p:nvCxnSpPr>
        <p:spPr>
          <a:xfrm>
            <a:off x="2657475" y="4857750"/>
            <a:ext cx="7086600" cy="0"/>
          </a:xfrm>
          <a:prstGeom prst="line">
            <a:avLst/>
          </a:prstGeom>
          <a:ln w="19050">
            <a:solidFill>
              <a:srgbClr val="C4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>
            <p:custDataLst>
              <p:tags r:id="rId16"/>
            </p:custDataLst>
          </p:nvPr>
        </p:nvSpPr>
        <p:spPr>
          <a:xfrm>
            <a:off x="8947206" y="4195958"/>
            <a:ext cx="777265" cy="542715"/>
          </a:xfrm>
          <a:prstGeom prst="rect">
            <a:avLst/>
          </a:prstGeom>
          <a:blipFill dpi="0" rotWithShape="1">
            <a:blip r:embed="rId2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95" name="TextBox 3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493963" y="5145088"/>
            <a:ext cx="5270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4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>
            <p:custDataLst>
              <p:tags r:id="rId18"/>
            </p:custDataLst>
          </p:nvPr>
        </p:nvSpPr>
        <p:spPr>
          <a:xfrm>
            <a:off x="3055939" y="5276851"/>
            <a:ext cx="3514725" cy="568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FF"/>
                </a:solidFill>
              </a:rPr>
              <a:t>推进工作建议</a:t>
            </a:r>
          </a:p>
        </p:txBody>
      </p:sp>
      <p:cxnSp>
        <p:nvCxnSpPr>
          <p:cNvPr id="38" name="直接连接符 37"/>
          <p:cNvCxnSpPr>
            <a:stCxn id="37" idx="3"/>
          </p:cNvCxnSpPr>
          <p:nvPr>
            <p:custDataLst>
              <p:tags r:id="rId19"/>
            </p:custDataLst>
          </p:nvPr>
        </p:nvCxnSpPr>
        <p:spPr>
          <a:xfrm flipH="1">
            <a:off x="6057901" y="5561013"/>
            <a:ext cx="512763" cy="258762"/>
          </a:xfrm>
          <a:prstGeom prst="line">
            <a:avLst/>
          </a:prstGeom>
          <a:solidFill>
            <a:srgbClr val="73BAD7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20"/>
            </p:custDataLst>
          </p:nvPr>
        </p:nvCxnSpPr>
        <p:spPr>
          <a:xfrm>
            <a:off x="2657475" y="5951538"/>
            <a:ext cx="7086600" cy="0"/>
          </a:xfrm>
          <a:prstGeom prst="line">
            <a:avLst/>
          </a:prstGeom>
          <a:ln w="19050">
            <a:solidFill>
              <a:srgbClr val="C4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>
            <p:custDataLst>
              <p:tags r:id="rId21"/>
            </p:custDataLst>
          </p:nvPr>
        </p:nvSpPr>
        <p:spPr>
          <a:xfrm>
            <a:off x="8947206" y="5289237"/>
            <a:ext cx="777265" cy="542715"/>
          </a:xfrm>
          <a:prstGeom prst="rect">
            <a:avLst/>
          </a:prstGeom>
          <a:blipFill dpi="0" rotWithShape="1">
            <a:blip r:embed="rId2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22"/>
            </p:custDataLst>
          </p:nvPr>
        </p:nvSpPr>
        <p:spPr>
          <a:xfrm>
            <a:off x="4813301" y="1223963"/>
            <a:ext cx="29892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pc="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of Contents</a:t>
            </a:r>
            <a:endParaRPr lang="zh-CN" altLang="en-US" spc="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3" name="文本框 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303839" y="565150"/>
            <a:ext cx="2020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内容大纲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459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E2E65-43E6-744A-BB6A-A78D6A97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354330"/>
            <a:ext cx="10850563" cy="548640"/>
          </a:xfrm>
        </p:spPr>
        <p:txBody>
          <a:bodyPr/>
          <a:lstStyle/>
          <a:p>
            <a:r>
              <a:rPr kumimoji="1" lang="zh-CN" altLang="en-US" dirty="0"/>
              <a:t>一、厦门市民卡</a:t>
            </a:r>
            <a:r>
              <a:rPr kumimoji="1" lang="en-US" altLang="zh-CN" dirty="0"/>
              <a:t>App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8CAC24-BA68-2447-94A4-9E0A4CC5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3178" y="6473166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BD5A6BC-FE9E-5943-9758-3C24BF406D8C}"/>
              </a:ext>
            </a:extLst>
          </p:cNvPr>
          <p:cNvSpPr txBox="1">
            <a:spLocks/>
          </p:cNvSpPr>
          <p:nvPr/>
        </p:nvSpPr>
        <p:spPr>
          <a:xfrm>
            <a:off x="491490" y="1157330"/>
            <a:ext cx="10851576" cy="1220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0" dirty="0"/>
              <a:t>      该项目由厦门市信息中心、银联商务有限公司厦门分公司共同组织，由腾讯公司负责建设，依托“全市统一实名身份认证服务体系”及“</a:t>
            </a:r>
            <a:r>
              <a:rPr lang="en" altLang="zh-CN" sz="1600" b="0" dirty="0" err="1"/>
              <a:t>i</a:t>
            </a:r>
            <a:r>
              <a:rPr lang="zh-CN" altLang="en-US" sz="1600" b="0" dirty="0"/>
              <a:t>厦门”等建设成果，实现了市民卡用户与各政务服务部门用户体系的互认互通，在市民卡</a:t>
            </a:r>
            <a:r>
              <a:rPr lang="en" altLang="zh-CN" sz="1600" b="0" dirty="0"/>
              <a:t>APP</a:t>
            </a:r>
            <a:r>
              <a:rPr lang="zh-CN" altLang="en-US" sz="1600" b="0" dirty="0"/>
              <a:t>上整合了医社保、交通、医疗、文体、公共事业缴费、消费支付等功能，构建线上线下无缝对接的多卡融合服务体系。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1572F87-4B3E-5047-B014-27CDDE679BB1}"/>
              </a:ext>
            </a:extLst>
          </p:cNvPr>
          <p:cNvGrpSpPr/>
          <p:nvPr/>
        </p:nvGrpSpPr>
        <p:grpSpPr>
          <a:xfrm>
            <a:off x="950943" y="2574516"/>
            <a:ext cx="9932670" cy="4001840"/>
            <a:chOff x="504507" y="2631800"/>
            <a:chExt cx="9932670" cy="40018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AD5E95C-4B08-2F4F-9470-26C7B269B6C6}"/>
                </a:ext>
              </a:extLst>
            </p:cNvPr>
            <p:cNvSpPr/>
            <p:nvPr/>
          </p:nvSpPr>
          <p:spPr>
            <a:xfrm>
              <a:off x="504507" y="2631800"/>
              <a:ext cx="2953386" cy="33460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EAE68AB-CE61-0345-8E86-D385E3C42293}"/>
                </a:ext>
              </a:extLst>
            </p:cNvPr>
            <p:cNvSpPr/>
            <p:nvPr/>
          </p:nvSpPr>
          <p:spPr>
            <a:xfrm>
              <a:off x="880110" y="3506834"/>
              <a:ext cx="2202180" cy="459105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信用乘车</a:t>
              </a:r>
              <a:endParaRPr kumimoji="1" lang="zh-CN" altLang="en-US" dirty="0"/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B0CE471B-F807-E84B-AC61-36B47305D638}"/>
                </a:ext>
              </a:extLst>
            </p:cNvPr>
            <p:cNvSpPr/>
            <p:nvPr/>
          </p:nvSpPr>
          <p:spPr>
            <a:xfrm>
              <a:off x="880110" y="4706458"/>
              <a:ext cx="2202180" cy="459105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诊疗费用一键结算</a:t>
              </a:r>
              <a:endParaRPr kumimoji="1" lang="zh-CN" altLang="en-US" dirty="0"/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81EAA2B4-7E61-D446-B9A8-19436BFB3C2F}"/>
                </a:ext>
              </a:extLst>
            </p:cNvPr>
            <p:cNvSpPr/>
            <p:nvPr/>
          </p:nvSpPr>
          <p:spPr>
            <a:xfrm>
              <a:off x="880110" y="4114166"/>
              <a:ext cx="2202180" cy="459105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altLang="zh-CN" dirty="0"/>
                <a:t>e+</a:t>
              </a:r>
              <a:r>
                <a:rPr lang="zh-CN" altLang="en-US" dirty="0"/>
                <a:t>阅读</a:t>
              </a:r>
              <a:endParaRPr kumimoji="1" lang="zh-CN" altLang="en-US" dirty="0"/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9E25E5C0-1687-714B-8E80-09DBED81CE28}"/>
                </a:ext>
              </a:extLst>
            </p:cNvPr>
            <p:cNvSpPr/>
            <p:nvPr/>
          </p:nvSpPr>
          <p:spPr>
            <a:xfrm>
              <a:off x="880110" y="5363345"/>
              <a:ext cx="2202180" cy="459105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商业零售无卡付</a:t>
              </a:r>
              <a:endParaRPr kumimoji="1" lang="zh-CN" altLang="en-US" dirty="0"/>
            </a:p>
          </p:txBody>
        </p:sp>
        <p:sp>
          <p:nvSpPr>
            <p:cNvPr id="19" name="标题 1">
              <a:extLst>
                <a:ext uri="{FF2B5EF4-FFF2-40B4-BE49-F238E27FC236}">
                  <a16:creationId xmlns:a16="http://schemas.microsoft.com/office/drawing/2014/main" id="{1E58B31C-C08B-154F-90F6-F9B69EE0922E}"/>
                </a:ext>
              </a:extLst>
            </p:cNvPr>
            <p:cNvSpPr txBox="1">
              <a:spLocks/>
            </p:cNvSpPr>
            <p:nvPr/>
          </p:nvSpPr>
          <p:spPr>
            <a:xfrm>
              <a:off x="1084067" y="2783045"/>
              <a:ext cx="1794265" cy="422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 anchor="b">
              <a:no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kumimoji="1" lang="zh-CN" altLang="en-US" sz="2000" b="0" dirty="0">
                  <a:latin typeface="+mn-ea"/>
                  <a:ea typeface="+mn-ea"/>
                </a:rPr>
                <a:t>四大应用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B827062-D65E-9945-96E3-9A7C7F378A56}"/>
                </a:ext>
              </a:extLst>
            </p:cNvPr>
            <p:cNvSpPr/>
            <p:nvPr/>
          </p:nvSpPr>
          <p:spPr>
            <a:xfrm>
              <a:off x="3640168" y="2631800"/>
              <a:ext cx="2953386" cy="33460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947F4D20-6E30-1E4B-91D5-C9504C8E536D}"/>
                </a:ext>
              </a:extLst>
            </p:cNvPr>
            <p:cNvSpPr/>
            <p:nvPr/>
          </p:nvSpPr>
          <p:spPr>
            <a:xfrm>
              <a:off x="4015771" y="3506834"/>
              <a:ext cx="2202180" cy="459105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医疗健康领域</a:t>
              </a:r>
              <a:endParaRPr kumimoji="1" lang="zh-CN" altLang="en-US" dirty="0"/>
            </a:p>
          </p:txBody>
        </p:sp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14A2945B-DA35-FA4C-B85F-D0B984061307}"/>
                </a:ext>
              </a:extLst>
            </p:cNvPr>
            <p:cNvSpPr/>
            <p:nvPr/>
          </p:nvSpPr>
          <p:spPr>
            <a:xfrm>
              <a:off x="4015770" y="5363345"/>
              <a:ext cx="2202180" cy="459105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医疗健康领域</a:t>
              </a:r>
              <a:endParaRPr kumimoji="1" lang="zh-CN" altLang="en-US" dirty="0"/>
            </a:p>
          </p:txBody>
        </p:sp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7187BAC9-9245-7F41-B270-AE42F8BC88D2}"/>
                </a:ext>
              </a:extLst>
            </p:cNvPr>
            <p:cNvSpPr/>
            <p:nvPr/>
          </p:nvSpPr>
          <p:spPr>
            <a:xfrm>
              <a:off x="4015770" y="4402651"/>
              <a:ext cx="2202180" cy="459105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医疗健康领域</a:t>
              </a:r>
              <a:endParaRPr kumimoji="1" lang="zh-CN" altLang="en-US" dirty="0"/>
            </a:p>
          </p:txBody>
        </p:sp>
        <p:sp>
          <p:nvSpPr>
            <p:cNvPr id="26" name="标题 1">
              <a:extLst>
                <a:ext uri="{FF2B5EF4-FFF2-40B4-BE49-F238E27FC236}">
                  <a16:creationId xmlns:a16="http://schemas.microsoft.com/office/drawing/2014/main" id="{E6515C1F-6CB0-F541-9315-2D0A2E64FF86}"/>
                </a:ext>
              </a:extLst>
            </p:cNvPr>
            <p:cNvSpPr txBox="1">
              <a:spLocks/>
            </p:cNvSpPr>
            <p:nvPr/>
          </p:nvSpPr>
          <p:spPr>
            <a:xfrm>
              <a:off x="4219727" y="2774276"/>
              <a:ext cx="1794265" cy="422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 anchor="b">
              <a:no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kumimoji="1" lang="zh-CN" altLang="en-US" sz="2000" b="0" dirty="0">
                  <a:latin typeface="+mn-ea"/>
                  <a:ea typeface="+mn-ea"/>
                </a:rPr>
                <a:t>三大领域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F42FD54-CF5A-CA49-A97C-86D639789D4A}"/>
                </a:ext>
              </a:extLst>
            </p:cNvPr>
            <p:cNvSpPr/>
            <p:nvPr/>
          </p:nvSpPr>
          <p:spPr>
            <a:xfrm>
              <a:off x="504507" y="6046283"/>
              <a:ext cx="9932670" cy="587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统一实名身份认证服务体系</a:t>
              </a:r>
              <a:r>
                <a:rPr lang="zh-CN" altLang="en-US" sz="1600" dirty="0"/>
                <a:t>（厦门市统一身份识别二维码</a:t>
              </a:r>
              <a:r>
                <a:rPr lang="en-US" altLang="zh-CN" sz="1600" dirty="0"/>
                <a:t>+</a:t>
              </a:r>
              <a:r>
                <a:rPr lang="zh-CN" altLang="en-US" sz="1600" dirty="0"/>
                <a:t>公共服务支付二维码）</a:t>
              </a:r>
              <a:r>
                <a:rPr lang="zh-CN" altLang="en-US" dirty="0"/>
                <a:t>、</a:t>
              </a:r>
              <a:r>
                <a:rPr kumimoji="1" lang="en-US" altLang="zh-CN" dirty="0"/>
                <a:t>i</a:t>
              </a:r>
              <a:r>
                <a:rPr kumimoji="1" lang="zh-CN" altLang="en-US" dirty="0"/>
                <a:t>厦门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B1E403C-6267-F047-B681-BA0C8989D95D}"/>
                </a:ext>
              </a:extLst>
            </p:cNvPr>
            <p:cNvGrpSpPr/>
            <p:nvPr/>
          </p:nvGrpSpPr>
          <p:grpSpPr>
            <a:xfrm>
              <a:off x="6775829" y="2631800"/>
              <a:ext cx="3661348" cy="3346090"/>
              <a:chOff x="504507" y="2631800"/>
              <a:chExt cx="2953386" cy="3248899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47CB21F-1F5D-7445-AF48-9359ECA320C6}"/>
                  </a:ext>
                </a:extLst>
              </p:cNvPr>
              <p:cNvSpPr/>
              <p:nvPr/>
            </p:nvSpPr>
            <p:spPr>
              <a:xfrm>
                <a:off x="504507" y="2631800"/>
                <a:ext cx="2953386" cy="324889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3" name="标题 1">
                <a:extLst>
                  <a:ext uri="{FF2B5EF4-FFF2-40B4-BE49-F238E27FC236}">
                    <a16:creationId xmlns:a16="http://schemas.microsoft.com/office/drawing/2014/main" id="{22EF776C-646E-764A-B44A-509B7002ED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4067" y="2784659"/>
                <a:ext cx="1794265" cy="410403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354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ct val="150000"/>
                  </a:lnSpc>
                </a:pPr>
                <a:r>
                  <a:rPr kumimoji="1" lang="zh-CN" altLang="en-US" sz="2000" b="0" dirty="0">
                    <a:latin typeface="+mn-ea"/>
                    <a:ea typeface="+mn-ea"/>
                  </a:rPr>
                  <a:t>其他公共服务</a:t>
                </a:r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D3F35AB-647B-1B42-9410-D5D0F2242E41}"/>
                </a:ext>
              </a:extLst>
            </p:cNvPr>
            <p:cNvSpPr/>
            <p:nvPr/>
          </p:nvSpPr>
          <p:spPr>
            <a:xfrm>
              <a:off x="6969157" y="3444422"/>
              <a:ext cx="2573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公共缴费信息在线查询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E6976A5-3F0F-FA46-9CB5-ECE4E4EDE249}"/>
                </a:ext>
              </a:extLst>
            </p:cNvPr>
            <p:cNvSpPr/>
            <p:nvPr/>
          </p:nvSpPr>
          <p:spPr>
            <a:xfrm>
              <a:off x="6969157" y="4571813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公共事业费用在线缴纳</a:t>
              </a:r>
              <a:endParaRPr lang="zh-CN" altLang="en-US" dirty="0"/>
            </a:p>
          </p:txBody>
        </p:sp>
        <p:sp>
          <p:nvSpPr>
            <p:cNvPr id="36" name="圆角矩形 35">
              <a:extLst>
                <a:ext uri="{FF2B5EF4-FFF2-40B4-BE49-F238E27FC236}">
                  <a16:creationId xmlns:a16="http://schemas.microsoft.com/office/drawing/2014/main" id="{CB9F5DCD-1712-F949-90B5-08A1381FC420}"/>
                </a:ext>
              </a:extLst>
            </p:cNvPr>
            <p:cNvSpPr/>
            <p:nvPr/>
          </p:nvSpPr>
          <p:spPr>
            <a:xfrm>
              <a:off x="7025998" y="3943546"/>
              <a:ext cx="3161008" cy="459105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个人公积金、社保、医保</a:t>
              </a:r>
              <a:endParaRPr kumimoji="1" lang="zh-CN" altLang="en-US" dirty="0"/>
            </a:p>
          </p:txBody>
        </p:sp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id="{2BC16486-4566-6E48-81E7-2CE92F27C962}"/>
                </a:ext>
              </a:extLst>
            </p:cNvPr>
            <p:cNvSpPr/>
            <p:nvPr/>
          </p:nvSpPr>
          <p:spPr>
            <a:xfrm>
              <a:off x="7025998" y="5125500"/>
              <a:ext cx="3161008" cy="459105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水、电、煤气、有线电视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70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420" y="1216315"/>
            <a:ext cx="5234212" cy="564168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E1E2E65-43E6-744A-BB6A-A78D6A97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354330"/>
            <a:ext cx="10850563" cy="548640"/>
          </a:xfrm>
        </p:spPr>
        <p:txBody>
          <a:bodyPr/>
          <a:lstStyle/>
          <a:p>
            <a:r>
              <a:rPr kumimoji="1" lang="zh-CN" altLang="en-US" dirty="0"/>
              <a:t>二、厦门市民卡</a:t>
            </a:r>
            <a:r>
              <a:rPr kumimoji="1" lang="en-US" altLang="zh-CN" dirty="0"/>
              <a:t>App</a:t>
            </a:r>
            <a:r>
              <a:rPr kumimoji="1" lang="zh-CN" altLang="en-US" dirty="0"/>
              <a:t>功能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8CAC24-BA68-2447-94A4-9E0A4CC5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3178" y="6473166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69" y="1115865"/>
            <a:ext cx="5463265" cy="55636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9757" y="1115865"/>
            <a:ext cx="2162851" cy="15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9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E2E65-43E6-744A-BB6A-A78D6A97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354330"/>
            <a:ext cx="10850563" cy="548640"/>
          </a:xfrm>
        </p:spPr>
        <p:txBody>
          <a:bodyPr/>
          <a:lstStyle/>
          <a:p>
            <a:r>
              <a:rPr kumimoji="1" lang="zh-CN" altLang="en-US" dirty="0"/>
              <a:t>三、</a:t>
            </a:r>
            <a:r>
              <a:rPr kumimoji="1" lang="en-US" altLang="zh-CN" dirty="0"/>
              <a:t>i</a:t>
            </a:r>
            <a:r>
              <a:rPr kumimoji="1" lang="zh-CN" altLang="en-US" dirty="0"/>
              <a:t>厦门平台简介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8CAC24-BA68-2447-94A4-9E0A4CC5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3178" y="6473166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BD5A6BC-FE9E-5943-9758-3C24BF406D8C}"/>
              </a:ext>
            </a:extLst>
          </p:cNvPr>
          <p:cNvSpPr txBox="1">
            <a:spLocks/>
          </p:cNvSpPr>
          <p:nvPr/>
        </p:nvSpPr>
        <p:spPr>
          <a:xfrm>
            <a:off x="548640" y="1034414"/>
            <a:ext cx="10794426" cy="12915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0" dirty="0"/>
              <a:t>      由</a:t>
            </a:r>
            <a:r>
              <a:rPr lang="zh-CN" altLang="zh-CN" sz="1600" b="0" dirty="0"/>
              <a:t>厦门市经济和信息化局牵头建设，厦门市信息中心负责实施</a:t>
            </a:r>
            <a:r>
              <a:rPr lang="zh-CN" altLang="en-US" sz="1600" b="0" dirty="0"/>
              <a:t>、厦门拓尔思承建</a:t>
            </a:r>
            <a:r>
              <a:rPr lang="zh-CN" altLang="zh-CN" sz="1600" b="0" dirty="0"/>
              <a:t>，目的是实现全市统一服务访问入口、整合政府各部门服务资源，形成一体化的信息惠民服务运行体系，提供“一站式”惠民服务，让市民“多走网路，少走马路”</a:t>
            </a:r>
            <a:r>
              <a:rPr lang="zh-CN" altLang="en-US" sz="1600" b="0" dirty="0"/>
              <a:t>。</a:t>
            </a:r>
            <a:r>
              <a:rPr lang="zh-CN" altLang="zh-CN" sz="1050" b="0" dirty="0"/>
              <a:t> </a:t>
            </a:r>
            <a:endParaRPr lang="zh-CN" altLang="en-US" sz="1050" b="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0489C86-EA80-BE44-8AA2-5ABD456653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58" y="2326004"/>
            <a:ext cx="10664190" cy="4297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0002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5453b0eb-49fe-4d98-ab38-8f5a92d1e7b4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MH_CONTENTSID" val="363"/>
  <p:tag name="MH_SECTIONID" val="364,365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2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TextBox 1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1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1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1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4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TextBox 1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2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2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1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4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TextBox 2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2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3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2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4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TextBox 3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3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3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3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4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46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TextBox 2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文本框 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74203"/>
  <p:tag name="MH_LIBRARY" val="GRAPHIC"/>
  <p:tag name="MH_TYPE" val="Other"/>
  <p:tag name="MH_ORDER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74203"/>
  <p:tag name="MH_LIBRARY" val="GRAPHIC"/>
  <p:tag name="MH_TYPE" val="Other"/>
  <p:tag name="MH_ORDER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74203"/>
  <p:tag name="MH_LIBRARY" val="GRAPHIC"/>
  <p:tag name="MH_TYPE" val="Other"/>
  <p:tag name="MH_ORDER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74203"/>
  <p:tag name="MH_LIBRARY" val="GRAPHIC"/>
  <p:tag name="MH_TYPE" val="Other"/>
  <p:tag name="MH_ORDER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74203"/>
  <p:tag name="MH_LIBRARY" val="GRAPHIC"/>
  <p:tag name="MH_TYPE" val="Other"/>
  <p:tag name="MH_ORDER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74203"/>
  <p:tag name="MH_LIBRARY" val="GRAPHIC"/>
  <p:tag name="MH_TYPE" val="Other"/>
  <p:tag name="MH_ORDER" val="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74203"/>
  <p:tag name="MH_LIBRARY" val="GRAPHIC"/>
  <p:tag name="MH_TYPE" val="Other"/>
  <p:tag name="MH_ORDER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TextBox 2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74203"/>
  <p:tag name="MH_LIBRARY" val="GRAPHIC"/>
  <p:tag name="MH_TYPE" val="Other"/>
  <p:tag name="MH_ORDER" val="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74203"/>
  <p:tag name="MH_LIBRARY" val="GRAPHIC"/>
  <p:tag name="MH_TYPE" val="Other"/>
  <p:tag name="MH_ORDER" val="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74203"/>
  <p:tag name="MH_LIBRARY" val="GRAPHIC"/>
  <p:tag name="MH_TYPE" val="SubTitle"/>
  <p:tag name="MH_ORDER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74203"/>
  <p:tag name="MH_LIBRARY" val="GRAPHIC"/>
  <p:tag name="MH_TYPE" val="Other"/>
  <p:tag name="MH_ORDER" val="1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74203"/>
  <p:tag name="MH_LIBRARY" val="GRAPHIC"/>
  <p:tag name="MH_TYPE" val="SubTitle"/>
  <p:tag name="MH_ORDER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74203"/>
  <p:tag name="MH_LIBRARY" val="GRAPHIC"/>
  <p:tag name="MH_TYPE" val="Other"/>
  <p:tag name="MH_ORDER" val="1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74203"/>
  <p:tag name="MH_LIBRARY" val="GRAPHIC"/>
  <p:tag name="MH_TYPE" val="SubTitle"/>
  <p:tag name="MH_ORDER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74203"/>
  <p:tag name="MH_LIBRARY" val="GRAPHIC"/>
  <p:tag name="MH_TYPE" val="Other"/>
  <p:tag name="MH_ORDER" val="1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74203"/>
  <p:tag name="MH_LIBRARY" val="GRAPHIC"/>
  <p:tag name="MH_TYPE" val="SubTitle"/>
  <p:tag name="MH_ORDER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74203"/>
  <p:tag name="MH_LIBRARY" val="GRAPHIC"/>
  <p:tag name="MH_TYPE" val="Other"/>
  <p:tag name="MH_ORDER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29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74203"/>
  <p:tag name="MH_LIBRARY" val="GRAPHIC"/>
  <p:tag name="MH_TYPE" val="Other"/>
  <p:tag name="MH_ORDER" val="1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74203"/>
  <p:tag name="MH_LIBRARY" val="GRAPHIC"/>
  <p:tag name="MH_TYPE" val="Other"/>
  <p:tag name="MH_ORDER" val="1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74203"/>
  <p:tag name="MH_LIBRARY" val="GRAPHIC"/>
  <p:tag name="MH_TYPE" val="Other"/>
  <p:tag name="MH_ORDER" val="1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74203"/>
  <p:tag name="MH_LIBRARY" val="GRAPHIC"/>
  <p:tag name="MH_TYPE" val="Other"/>
  <p:tag name="MH_ORDER" val="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2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4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TextBox 3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3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3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4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TextBox 2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文本框 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95115"/>
  <p:tag name="MH_LIBRARY" val="GRAPHIC"/>
  <p:tag name="MH_TYPE" val="Other"/>
  <p:tag name="MH_ORDER" val="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95115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95115"/>
  <p:tag name="MH_LIBRARY" val="GRAPHIC"/>
  <p:tag name="MH_TYPE" val="Other"/>
  <p:tag name="MH_ORDER" val="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95115"/>
  <p:tag name="MH_LIBRARY" val="GRAPHIC"/>
  <p:tag name="MH_TYPE" val="Sub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TextBox 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TextBox 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1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1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4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TextBox 1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2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2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1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1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TextBox 2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2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2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4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TextBox 3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3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3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3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4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1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TextBox 2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文本框 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TextBox 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1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1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1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4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TextBox 1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2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1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2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1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4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TextBox 2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2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2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4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TextBox 3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4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3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Straight Connector 3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4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TextBox 2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文本框 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1343"/>
  <p:tag name="MH_LIBRARY" val="GRAPHIC"/>
  <p:tag name="MH_TYPE" val="Other"/>
  <p:tag name="MH_ORDER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1343"/>
  <p:tag name="MH_LIBRARY" val="GRAPHIC"/>
  <p:tag name="MH_TYPE" val="Text"/>
  <p:tag name="MH_ORDER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1343"/>
  <p:tag name="MH_LIBRARY" val="GRAPHIC"/>
  <p:tag name="MH_TYPE" val="SubTitle"/>
  <p:tag name="MH_ORDER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1343"/>
  <p:tag name="MH_LIBRARY" val="GRAPHIC"/>
  <p:tag name="MH_TYPE" val="Other"/>
  <p:tag name="MH_ORDER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1343"/>
  <p:tag name="MH_LIBRARY" val="GRAPHIC"/>
  <p:tag name="MH_TYPE" val="Desc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TextBox 1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1343"/>
  <p:tag name="MH_LIBRARY" val="GRAPHIC"/>
  <p:tag name="MH_TYPE" val="Other"/>
  <p:tag name="MH_ORDER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1343"/>
  <p:tag name="MH_LIBRARY" val="GRAPHIC"/>
  <p:tag name="MH_TYPE" val="Text"/>
  <p:tag name="MH_ORDER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1343"/>
  <p:tag name="MH_LIBRARY" val="GRAPHIC"/>
  <p:tag name="MH_TYPE" val="SubTitle"/>
  <p:tag name="MH_ORDER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1343"/>
  <p:tag name="MH_LIBRARY" val="GRAPHIC"/>
  <p:tag name="MH_TYPE" val="Desc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1343"/>
  <p:tag name="MH_LIBRARY" val="GRAPHIC"/>
  <p:tag name="MH_TYPE" val="Desc"/>
  <p:tag name="MH_ORDE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5810"/>
  <p:tag name="MH_LIBRARY" val="GRAPHIC"/>
  <p:tag name="MH_TYPE" val="Other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5810"/>
  <p:tag name="MH_LIBRARY" val="GRAPHIC"/>
  <p:tag name="MH_TYPE" val="SubTitle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5810"/>
  <p:tag name="MH_LIBRARY" val="GRAPHIC"/>
  <p:tag name="MH_TYPE" val="Other"/>
  <p:tag name="MH_ORDER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5810"/>
  <p:tag name="MH_LIBRARY" val="GRAPHIC"/>
  <p:tag name="MH_TYPE" val="Other"/>
  <p:tag name="MH_ORDER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1343"/>
  <p:tag name="MH_LIBRARY" val="GRAPHIC"/>
  <p:tag name="MH_TYPE" val="Desc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11447"/>
  <p:tag name="MH_LIBRARY" val="GRAPHIC"/>
  <p:tag name="MH_ORDER" val="Rectangle 2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1343"/>
  <p:tag name="MH_LIBRARY" val="GRAPHIC"/>
  <p:tag name="MH_TYPE" val="Desc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5810"/>
  <p:tag name="MH_LIBRARY" val="GRAPHIC"/>
  <p:tag name="MH_TYPE" val="SubTitle"/>
  <p:tag name="MH_OR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5810"/>
  <p:tag name="MH_LIBRARY" val="GRAPHIC"/>
  <p:tag name="MH_TYPE" val="Other"/>
  <p:tag name="MH_ORDER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1343"/>
  <p:tag name="MH_LIBRARY" val="GRAPHIC"/>
  <p:tag name="MH_TYPE" val="Desc"/>
  <p:tag name="MH_OR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5810"/>
  <p:tag name="MH_LIBRARY" val="GRAPHIC"/>
  <p:tag name="MH_TYPE" val="Other"/>
  <p:tag name="MH_ORDER" val="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5810"/>
  <p:tag name="MH_LIBRARY" val="GRAPHIC"/>
  <p:tag name="MH_TYPE" val="Other"/>
  <p:tag name="MH_ORDER" val="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5810"/>
  <p:tag name="MH_LIBRARY" val="GRAPHIC"/>
  <p:tag name="MH_TYPE" val="Other"/>
  <p:tag name="MH_ORDER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5810"/>
  <p:tag name="MH_LIBRARY" val="GRAPHIC"/>
  <p:tag name="MH_TYPE" val="SubTitle"/>
  <p:tag name="MH_ORDER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5810"/>
  <p:tag name="MH_LIBRARY" val="GRAPHIC"/>
  <p:tag name="MH_TYPE" val="Other"/>
  <p:tag name="MH_ORDER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2165810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主题5">
  <a:themeElements>
    <a:clrScheme name="自定义 32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548BB6"/>
      </a:accent1>
      <a:accent2>
        <a:srgbClr val="4AB098"/>
      </a:accent2>
      <a:accent3>
        <a:srgbClr val="67B14C"/>
      </a:accent3>
      <a:accent4>
        <a:srgbClr val="5B568D"/>
      </a:accent4>
      <a:accent5>
        <a:srgbClr val="33B6FB"/>
      </a:accent5>
      <a:accent6>
        <a:srgbClr val="7F7F7F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34399</TotalTime>
  <Words>1925</Words>
  <Application>Microsoft Macintosh PowerPoint</Application>
  <PresentationFormat>宽屏</PresentationFormat>
  <Paragraphs>225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微软雅黑</vt:lpstr>
      <vt:lpstr>Arial</vt:lpstr>
      <vt:lpstr>Arial</vt:lpstr>
      <vt:lpstr>Calibri</vt:lpstr>
      <vt:lpstr>Times New Roman</vt:lpstr>
      <vt:lpstr>Wingdings</vt:lpstr>
      <vt:lpstr>主题5</vt:lpstr>
      <vt:lpstr>PowerPoint 演示文稿</vt:lpstr>
      <vt:lpstr>厦门市民数据服务股份有限公司总体概况</vt:lpstr>
      <vt:lpstr>厦门易通卡运营有限责任公司总体概况</vt:lpstr>
      <vt:lpstr>厦门e通卡实体卡业务</vt:lpstr>
      <vt:lpstr>厦门e通卡实体卡服务渠道</vt:lpstr>
      <vt:lpstr>PowerPoint 演示文稿</vt:lpstr>
      <vt:lpstr>一、厦门市民卡App简介</vt:lpstr>
      <vt:lpstr>二、厦门市民卡App功能</vt:lpstr>
      <vt:lpstr>三、i厦门平台简介</vt:lpstr>
      <vt:lpstr>四、i厦门平台功能</vt:lpstr>
      <vt:lpstr>五、业务产品现状分析总结</vt:lpstr>
      <vt:lpstr>PowerPoint 演示文稿</vt:lpstr>
      <vt:lpstr>厦门市民卡业务对平安智慧城的机会点</vt:lpstr>
      <vt:lpstr>平安智慧城在厦门市民卡领域的合作方向</vt:lpstr>
      <vt:lpstr>平安智慧城与市民卡的潜在合作内容</vt:lpstr>
      <vt:lpstr>平安智慧城与市民卡的潜在合作内容</vt:lpstr>
      <vt:lpstr>PowerPoint 演示文稿</vt:lpstr>
      <vt:lpstr>PowerPoint 演示文稿</vt:lpstr>
    </vt:vector>
  </TitlesOfParts>
  <Manager>coyote</Manager>
  <Company>DC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coyote</dc:creator>
  <cp:lastModifiedBy>Microsoft Office User</cp:lastModifiedBy>
  <cp:revision>485</cp:revision>
  <cp:lastPrinted>2017-11-27T16:00:00Z</cp:lastPrinted>
  <dcterms:created xsi:type="dcterms:W3CDTF">2017-11-27T16:00:00Z</dcterms:created>
  <dcterms:modified xsi:type="dcterms:W3CDTF">2018-09-03T09:13:59Z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