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9" r:id="rId3"/>
    <p:sldId id="261" r:id="rId4"/>
    <p:sldId id="256" r:id="rId6"/>
    <p:sldId id="263" r:id="rId7"/>
    <p:sldId id="266" r:id="rId8"/>
    <p:sldId id="258" r:id="rId9"/>
    <p:sldId id="267" r:id="rId10"/>
    <p:sldId id="265" r:id="rId11"/>
    <p:sldId id="268" r:id="rId12"/>
    <p:sldId id="269" r:id="rId13"/>
    <p:sldId id="273" r:id="rId14"/>
    <p:sldId id="27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4"/>
    <p:restoredTop sz="94565"/>
  </p:normalViewPr>
  <p:slideViewPr>
    <p:cSldViewPr snapToGrid="0" snapToObjects="1">
      <p:cViewPr>
        <p:scale>
          <a:sx n="98" d="100"/>
          <a:sy n="98" d="100"/>
        </p:scale>
        <p:origin x="85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21365-F1D8-47CC-8906-823C723362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21365-F1D8-47CC-8906-823C723362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21365-F1D8-47CC-8906-823C723362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21365-F1D8-47CC-8906-823C723362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21365-F1D8-47CC-8906-823C723362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21365-F1D8-47CC-8906-823C723362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F6C-9ABC-0243-9051-17997DE053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76EC-8CCE-6741-8482-603A1C2720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F6C-9ABC-0243-9051-17997DE053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76EC-8CCE-6741-8482-603A1C2720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F6C-9ABC-0243-9051-17997DE053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76EC-8CCE-6741-8482-603A1C2720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F6C-9ABC-0243-9051-17997DE053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76EC-8CCE-6741-8482-603A1C2720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F6C-9ABC-0243-9051-17997DE053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76EC-8CCE-6741-8482-603A1C2720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F6C-9ABC-0243-9051-17997DE053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76EC-8CCE-6741-8482-603A1C2720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F6C-9ABC-0243-9051-17997DE0532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76EC-8CCE-6741-8482-603A1C2720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F6C-9ABC-0243-9051-17997DE0532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76EC-8CCE-6741-8482-603A1C2720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F6C-9ABC-0243-9051-17997DE0532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76EC-8CCE-6741-8482-603A1C2720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F6C-9ABC-0243-9051-17997DE053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76EC-8CCE-6741-8482-603A1C2720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F6C-9ABC-0243-9051-17997DE053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76EC-8CCE-6741-8482-603A1C2720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3F6C-9ABC-0243-9051-17997DE053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76EC-8CCE-6741-8482-603A1C2720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1.wav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18055" y="3309711"/>
            <a:ext cx="4984750" cy="2720975"/>
          </a:xfrm>
          <a:prstGeom prst="rect">
            <a:avLst/>
          </a:prstGeom>
          <a:blipFill rotWithShape="1">
            <a:blip r:embed="rId1" cstate="screen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35560" y="3309711"/>
            <a:ext cx="2253615" cy="270637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18055" y="6016081"/>
            <a:ext cx="551815" cy="551815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59465" y="35242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11837670" y="352425"/>
            <a:ext cx="359410" cy="1964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9"/>
          <p:cNvSpPr txBox="1"/>
          <p:nvPr/>
        </p:nvSpPr>
        <p:spPr>
          <a:xfrm>
            <a:off x="472440" y="1414780"/>
            <a:ext cx="6710045" cy="7683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solidFill>
                  <a:srgbClr val="C33736"/>
                </a:solidFill>
                <a:latin typeface="微软雅黑" charset="-122"/>
                <a:ea typeface="微软雅黑" charset="-122"/>
              </a:rPr>
              <a:t>常熟</a:t>
            </a:r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市民卡需求说明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文本框 21"/>
          <p:cNvSpPr txBox="1"/>
          <p:nvPr/>
        </p:nvSpPr>
        <p:spPr>
          <a:xfrm>
            <a:off x="472440" y="2183130"/>
            <a:ext cx="523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80000"/>
              </a:lnSpc>
            </a:pPr>
            <a:r>
              <a:rPr lang="zh-CN" altLang="en-US" sz="1000">
                <a:latin typeface="Lora" panose="02000503000000020004" charset="0"/>
                <a:ea typeface="STHeiti" panose="02010600040101010101" charset="-122"/>
                <a:sym typeface="+mn-ea"/>
              </a:rPr>
              <a:t> </a:t>
            </a:r>
            <a:endParaRPr lang="zh-CN" altLang="en-US" sz="1050" dirty="0">
              <a:solidFill>
                <a:srgbClr val="303135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02805" y="3309711"/>
            <a:ext cx="5013960" cy="2720975"/>
          </a:xfrm>
          <a:prstGeom prst="rect">
            <a:avLst/>
          </a:prstGeom>
          <a:blipFill rotWithShape="1">
            <a:blip r:embed="rId2" cstate="screen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9"/>
          <p:cNvSpPr txBox="1"/>
          <p:nvPr/>
        </p:nvSpPr>
        <p:spPr>
          <a:xfrm>
            <a:off x="472440" y="2316480"/>
            <a:ext cx="671004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C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itizen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C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ard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of 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Chang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S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hu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R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equirement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D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esign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38" y="200026"/>
            <a:ext cx="49863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预估时间周期</a:t>
            </a:r>
            <a:endParaRPr lang="zh-CN" altLang="en-US" sz="20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11049000" y="25717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735330"/>
            <a:ext cx="10753725" cy="520319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5240" y="6544945"/>
            <a:ext cx="5728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时间来源本次项目项目经理与常熟测交流后制定</a:t>
            </a:r>
            <a:endParaRPr lang="zh-CN" altLang="en-US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6035" y="2038350"/>
            <a:ext cx="6830060" cy="3401060"/>
          </a:xfrm>
          <a:prstGeom prst="rect">
            <a:avLst/>
          </a:prstGeom>
          <a:blipFill rotWithShape="1">
            <a:blip r:embed="rId1" cstate="screen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26035" y="1459230"/>
            <a:ext cx="579755" cy="579755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12058650" y="1459230"/>
            <a:ext cx="153670" cy="3980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655" y="145859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46290" y="2563495"/>
            <a:ext cx="4569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HW Bold" panose="020B0800000000000000" charset="-122"/>
                <a:ea typeface="思源黑体 HW Bold" panose="020B0800000000000000" charset="-122"/>
              </a:rPr>
              <a:t>依然存在风险点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思源黑体 HW Bold" panose="020B0800000000000000" charset="-122"/>
              <a:ea typeface="思源黑体 HW Bold" panose="020B0800000000000000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38" y="200026"/>
            <a:ext cx="49863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风险点</a:t>
            </a:r>
            <a:endParaRPr lang="zh-CN" altLang="en-US" sz="20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11049000" y="25717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0" name="Table -1"/>
          <p:cNvGraphicFramePr/>
          <p:nvPr/>
        </p:nvGraphicFramePr>
        <p:xfrm>
          <a:off x="436245" y="1012825"/>
          <a:ext cx="11281410" cy="550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660"/>
                <a:gridCol w="2137410"/>
                <a:gridCol w="1307465"/>
                <a:gridCol w="733425"/>
                <a:gridCol w="702310"/>
                <a:gridCol w="861060"/>
                <a:gridCol w="1083945"/>
                <a:gridCol w="2350135"/>
              </a:tblGrid>
              <a:tr h="5543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500" b="0">
                          <a:solidFill>
                            <a:srgbClr val="000000"/>
                          </a:solidFill>
                          <a:highlight>
                            <a:srgbClr val="8DB4E2"/>
                          </a:highlight>
                          <a:latin typeface="微软雅黑" charset="0"/>
                          <a:cs typeface="微软雅黑" charset="0"/>
                        </a:rPr>
                        <a:t>事务</a:t>
                      </a:r>
                      <a:endParaRPr lang="en-US" sz="1500" b="0">
                        <a:solidFill>
                          <a:srgbClr val="000000"/>
                        </a:solidFill>
                        <a:highlight>
                          <a:srgbClr val="8DB4E2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500" b="0">
                          <a:solidFill>
                            <a:srgbClr val="000000"/>
                          </a:solidFill>
                          <a:highlight>
                            <a:srgbClr val="8DB4E2"/>
                          </a:highlight>
                          <a:latin typeface="微软雅黑" charset="0"/>
                          <a:cs typeface="微软雅黑" charset="0"/>
                        </a:rPr>
                        <a:t>事项和说明</a:t>
                      </a:r>
                      <a:endParaRPr lang="en-US" sz="1500" b="0">
                        <a:solidFill>
                          <a:srgbClr val="000000"/>
                        </a:solidFill>
                        <a:highlight>
                          <a:srgbClr val="8DB4E2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500" b="0">
                          <a:solidFill>
                            <a:srgbClr val="000000"/>
                          </a:solidFill>
                          <a:highlight>
                            <a:srgbClr val="8DB4E2"/>
                          </a:highlight>
                          <a:latin typeface="微软雅黑" charset="0"/>
                          <a:cs typeface="微软雅黑" charset="0"/>
                        </a:rPr>
                        <a:t>计划完成</a:t>
                      </a:r>
                      <a:endParaRPr lang="en-US" sz="1500" b="0">
                        <a:solidFill>
                          <a:srgbClr val="000000"/>
                        </a:solidFill>
                        <a:highlight>
                          <a:srgbClr val="8DB4E2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500" b="0">
                          <a:solidFill>
                            <a:srgbClr val="000000"/>
                          </a:solidFill>
                          <a:highlight>
                            <a:srgbClr val="8DB4E2"/>
                          </a:highlight>
                          <a:latin typeface="微软雅黑" charset="0"/>
                          <a:cs typeface="微软雅黑" charset="0"/>
                        </a:rPr>
                        <a:t>责任人</a:t>
                      </a:r>
                      <a:endParaRPr lang="en-US" sz="1500" b="0">
                        <a:solidFill>
                          <a:srgbClr val="000000"/>
                        </a:solidFill>
                        <a:highlight>
                          <a:srgbClr val="8DB4E2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500" b="0">
                          <a:solidFill>
                            <a:srgbClr val="000000"/>
                          </a:solidFill>
                          <a:highlight>
                            <a:srgbClr val="8DB4E2"/>
                          </a:highlight>
                          <a:latin typeface="微软雅黑" charset="0"/>
                          <a:cs typeface="微软雅黑" charset="0"/>
                        </a:rPr>
                        <a:t>干系人</a:t>
                      </a:r>
                      <a:endParaRPr lang="en-US" sz="1500" b="0">
                        <a:solidFill>
                          <a:srgbClr val="000000"/>
                        </a:solidFill>
                        <a:highlight>
                          <a:srgbClr val="8DB4E2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500" b="0">
                          <a:solidFill>
                            <a:srgbClr val="000000"/>
                          </a:solidFill>
                          <a:highlight>
                            <a:srgbClr val="8DB4E2"/>
                          </a:highlight>
                          <a:latin typeface="微软雅黑" charset="0"/>
                          <a:cs typeface="微软雅黑" charset="0"/>
                        </a:rPr>
                        <a:t>状态</a:t>
                      </a:r>
                      <a:endParaRPr lang="en-US" sz="1500" b="0">
                        <a:solidFill>
                          <a:srgbClr val="000000"/>
                        </a:solidFill>
                        <a:highlight>
                          <a:srgbClr val="8DB4E2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500" b="0">
                          <a:solidFill>
                            <a:srgbClr val="000000"/>
                          </a:solidFill>
                          <a:highlight>
                            <a:srgbClr val="8DB4E2"/>
                          </a:highlight>
                          <a:latin typeface="微软雅黑" charset="0"/>
                          <a:cs typeface="微软雅黑" charset="0"/>
                        </a:rPr>
                        <a:t>进展</a:t>
                      </a:r>
                      <a:endParaRPr lang="en-US" sz="1500" b="0">
                        <a:solidFill>
                          <a:srgbClr val="000000"/>
                        </a:solidFill>
                        <a:highlight>
                          <a:srgbClr val="8DB4E2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500" b="0">
                          <a:solidFill>
                            <a:srgbClr val="000000"/>
                          </a:solidFill>
                          <a:highlight>
                            <a:srgbClr val="8DB4E2"/>
                          </a:highlight>
                          <a:latin typeface="微软雅黑" charset="0"/>
                          <a:cs typeface="微软雅黑" charset="0"/>
                        </a:rPr>
                        <a:t>风险和求助</a:t>
                      </a:r>
                      <a:endParaRPr lang="en-US" sz="1500" b="0">
                        <a:solidFill>
                          <a:srgbClr val="000000"/>
                        </a:solidFill>
                        <a:highlight>
                          <a:srgbClr val="8DB4E2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</a:tr>
              <a:tr h="625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我司当前第一期项目时间预估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常熟测就第一期项目上,市民卡测需求,需要大致时间节点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14/09/2018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FF0000"/>
                          </a:solidFill>
                          <a:latin typeface="微软雅黑" charset="0"/>
                          <a:cs typeface="微软雅黑" charset="0"/>
                        </a:rPr>
                        <a:t>未解决</a:t>
                      </a:r>
                      <a:endParaRPr lang="en-US" sz="1200" b="0">
                        <a:solidFill>
                          <a:srgbClr val="FF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需要公司领导依据常熟项目整体需求,评估第一期需求时间节点。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65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充值支付渠道，见证宝接入微信,农商行,银联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充值需要发起支付渠道,当前反馈需要发起微信支付,农商行支付.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FF0000"/>
                          </a:solidFill>
                          <a:latin typeface="微软雅黑" charset="0"/>
                          <a:cs typeface="微软雅黑" charset="0"/>
                        </a:rPr>
                        <a:t>未解决</a:t>
                      </a:r>
                      <a:endParaRPr lang="en-US" sz="1200" b="0">
                        <a:solidFill>
                          <a:srgbClr val="FF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当前见证宝人员交流较少,反馈见证宝团队成员有聚合支付，这块需要在进一步与见证宝团队交流。</a:t>
                      </a:r>
                      <a:endParaRPr sz="1200" b="0">
                        <a:solidFill>
                          <a:srgbClr val="000000"/>
                        </a:solidFill>
                        <a:latin typeface="微软雅黑" charset="0"/>
                        <a:cs typeface="微软雅黑" charset="0"/>
                      </a:endParaRPr>
                    </a:p>
                    <a:p>
                      <a:pPr indent="0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1.。需要见证宝提供聚合支付的接入方式。</a:t>
                      </a:r>
                      <a:endParaRPr sz="1200" b="0">
                        <a:solidFill>
                          <a:srgbClr val="000000"/>
                        </a:solidFill>
                        <a:latin typeface="微软雅黑" charset="0"/>
                        <a:cs typeface="微软雅黑" charset="0"/>
                      </a:endParaRPr>
                    </a:p>
                    <a:p>
                      <a:pPr indent="0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2.。需要依据接入方式，获得常熟测信息，并辅助常熟侧接入</a:t>
                      </a:r>
                      <a:endParaRPr sz="1200" b="0">
                        <a:solidFill>
                          <a:srgbClr val="000000"/>
                        </a:solidFill>
                        <a:latin typeface="微软雅黑" charset="0"/>
                        <a:cs typeface="微软雅黑" charset="0"/>
                      </a:endParaRPr>
                    </a:p>
                    <a:p>
                      <a:pPr indent="0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3。接入后，方可在APP中基础见证宝，并发起支付。发起支付后，用户支付的金额方可进入到常熟在见证宝的账户中。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6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NFC充值联合调解问题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当前反馈可以在下周180918日左右,可以联合调解NFC充值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FF0000"/>
                          </a:solidFill>
                          <a:latin typeface="微软雅黑" charset="0"/>
                          <a:cs typeface="微软雅黑" charset="0"/>
                        </a:rPr>
                        <a:t>未解决</a:t>
                      </a:r>
                      <a:endParaRPr lang="en-US" sz="1200" b="0">
                        <a:solidFill>
                          <a:srgbClr val="FF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1。当前神码测NFC充值刚开发完成，接口文件已经获得，但是SDK未获取。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4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服务器部署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当前需要评估服务器资源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FF0000"/>
                          </a:solidFill>
                          <a:latin typeface="微软雅黑" charset="0"/>
                          <a:cs typeface="微软雅黑" charset="0"/>
                        </a:rPr>
                        <a:t>未解决</a:t>
                      </a:r>
                      <a:endParaRPr lang="en-US" sz="1200" b="0">
                        <a:solidFill>
                          <a:srgbClr val="FF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1。服务器资源申请，当前平安云同学并未完全完成。依然存在风险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18055" y="3309711"/>
            <a:ext cx="4984750" cy="2720975"/>
          </a:xfrm>
          <a:prstGeom prst="rect">
            <a:avLst/>
          </a:prstGeom>
          <a:blipFill rotWithShape="1">
            <a:blip r:embed="rId1" cstate="screen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35560" y="3309711"/>
            <a:ext cx="2253615" cy="270637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18055" y="6016081"/>
            <a:ext cx="551815" cy="551815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59465" y="35242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11837670" y="352425"/>
            <a:ext cx="359410" cy="1964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02805" y="3309711"/>
            <a:ext cx="5013960" cy="2720975"/>
          </a:xfrm>
          <a:prstGeom prst="rect">
            <a:avLst/>
          </a:prstGeom>
          <a:blipFill rotWithShape="1">
            <a:blip r:embed="rId2" cstate="screen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7975" y="694055"/>
            <a:ext cx="6894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0" b="1">
                <a:solidFill>
                  <a:srgbClr val="C33736"/>
                </a:solidFill>
                <a:latin typeface="微软雅黑" charset="-122"/>
                <a:ea typeface="微软雅黑" charset="-122"/>
              </a:rPr>
              <a:t>THANK </a:t>
            </a:r>
            <a:r>
              <a:rPr lang="en-US" altLang="zh-CN" sz="8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YOU</a:t>
            </a:r>
            <a:endParaRPr lang="en-US" altLang="zh-CN" sz="8000" b="1">
              <a:solidFill>
                <a:schemeClr val="tx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 spd="med">
    <p:pull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6035" y="2038350"/>
            <a:ext cx="6830060" cy="3401060"/>
          </a:xfrm>
          <a:prstGeom prst="rect">
            <a:avLst/>
          </a:prstGeom>
          <a:blipFill rotWithShape="1">
            <a:blip r:embed="rId1" cstate="screen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26035" y="1459230"/>
            <a:ext cx="579755" cy="579755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12058650" y="1459230"/>
            <a:ext cx="153670" cy="3980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655" y="145859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46290" y="2563495"/>
            <a:ext cx="4168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HW Bold" panose="020B0800000000000000" charset="-122"/>
                <a:ea typeface="思源黑体 HW Bold" panose="020B0800000000000000" charset="-122"/>
              </a:rPr>
              <a:t>常熟总体情况概述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思源黑体 HW Bold" panose="020B0800000000000000" charset="-122"/>
              <a:ea typeface="思源黑体 HW Bold" panose="020B0800000000000000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38" y="200026"/>
            <a:ext cx="49863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常熟环境情况</a:t>
            </a:r>
            <a:endParaRPr lang="zh-CN" altLang="en-US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42920" y="1570355"/>
            <a:ext cx="73920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charset="0"/>
              </a:rPr>
              <a:t>当前通过我司上层领导与常熟市市长的交流</a:t>
            </a:r>
            <a:r>
              <a:rPr lang="en-US" altLang="zh-CN" sz="2000" dirty="0" smtClean="0">
                <a:latin typeface="微软雅黑" charset="0"/>
              </a:rPr>
              <a:t>,</a:t>
            </a:r>
            <a:r>
              <a:rPr lang="zh-CN" altLang="en-US" sz="2000" dirty="0" smtClean="0">
                <a:latin typeface="微软雅黑" charset="0"/>
              </a:rPr>
              <a:t>确定了由我司团队成员，为常熟市构建智慧城市项目。常熟市智慧城市项目，将由常熟市信息化发展有限公司</a:t>
            </a:r>
            <a:r>
              <a:rPr lang="en-US" altLang="zh-CN" sz="2000" dirty="0" smtClean="0">
                <a:latin typeface="微软雅黑" charset="0"/>
              </a:rPr>
              <a:t>(</a:t>
            </a:r>
            <a:r>
              <a:rPr lang="zh-CN" altLang="en-US" sz="2000" dirty="0" smtClean="0">
                <a:latin typeface="微软雅黑" charset="0"/>
              </a:rPr>
              <a:t>常熟市民卡公司后期简称常信公司</a:t>
            </a:r>
            <a:r>
              <a:rPr lang="en-US" altLang="zh-CN" sz="2000" dirty="0" smtClean="0">
                <a:latin typeface="微软雅黑" charset="0"/>
              </a:rPr>
              <a:t>)</a:t>
            </a:r>
            <a:r>
              <a:rPr lang="zh-CN" altLang="en-US" sz="2000" dirty="0" smtClean="0">
                <a:latin typeface="微软雅黑" charset="0"/>
              </a:rPr>
              <a:t>牵头，平安公司提供技术支撑的方式进行制作。</a:t>
            </a:r>
            <a:endParaRPr lang="zh-CN" altLang="en-US" sz="2000" dirty="0" smtClean="0">
              <a:latin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49000" y="25717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TextBox 5"/>
          <p:cNvSpPr txBox="1"/>
          <p:nvPr/>
        </p:nvSpPr>
        <p:spPr>
          <a:xfrm>
            <a:off x="3216275" y="4277995"/>
            <a:ext cx="72186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latin typeface="微软雅黑" charset="0"/>
              </a:rPr>
              <a:t>当前平安公司市民通相关人员与我司市民卡相关人员一起，前往常熟常信公司进行调研，（对常熟市实际情况调研，如可获得的接口内容，</a:t>
            </a:r>
            <a:r>
              <a:rPr lang="en-US" altLang="zh-CN" sz="2000" dirty="0" smtClean="0">
                <a:latin typeface="微软雅黑" charset="0"/>
              </a:rPr>
              <a:t>APP</a:t>
            </a:r>
            <a:r>
              <a:rPr lang="zh-CN" altLang="en-US" sz="2000" dirty="0" smtClean="0">
                <a:latin typeface="微软雅黑" charset="0"/>
              </a:rPr>
              <a:t>的功能列表，首期需要制作的内容，常熟机房情况等）</a:t>
            </a:r>
            <a:endParaRPr lang="en-US" altLang="zh-CN" sz="2000" dirty="0" smtClean="0">
              <a:latin typeface="微软雅黑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342390"/>
            <a:ext cx="1778000" cy="177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4050030"/>
            <a:ext cx="1778000" cy="177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6035" y="2038350"/>
            <a:ext cx="6830060" cy="3401060"/>
          </a:xfrm>
          <a:prstGeom prst="rect">
            <a:avLst/>
          </a:prstGeom>
          <a:blipFill rotWithShape="1">
            <a:blip r:embed="rId1" cstate="screen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26035" y="1459230"/>
            <a:ext cx="579755" cy="579755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12058650" y="1459230"/>
            <a:ext cx="153670" cy="3980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655" y="145859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46290" y="2563495"/>
            <a:ext cx="4569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HW Bold" panose="020B0800000000000000" charset="-122"/>
                <a:ea typeface="思源黑体 HW Bold" panose="020B0800000000000000" charset="-122"/>
              </a:rPr>
              <a:t>调研结论与概况需求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思源黑体 HW Bold" panose="020B0800000000000000" charset="-122"/>
              <a:ea typeface="思源黑体 HW Bold" panose="020B0800000000000000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38" y="200026"/>
            <a:ext cx="49863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ym typeface="+mn-ea"/>
              </a:rPr>
              <a:t>市民卡调研进展综述</a:t>
            </a:r>
            <a:endParaRPr lang="zh-CN" altLang="en-US" sz="20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11049000" y="25717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0725" y="1431290"/>
            <a:ext cx="3260090" cy="4655820"/>
            <a:chOff x="6279" y="2124"/>
            <a:chExt cx="5375" cy="6713"/>
          </a:xfrm>
        </p:grpSpPr>
        <p:sp>
          <p:nvSpPr>
            <p:cNvPr id="12" name="Rounded Rectangle 11"/>
            <p:cNvSpPr/>
            <p:nvPr/>
          </p:nvSpPr>
          <p:spPr>
            <a:xfrm>
              <a:off x="6280" y="2752"/>
              <a:ext cx="5374" cy="6085"/>
            </a:xfrm>
            <a:prstGeom prst="roundRect">
              <a:avLst/>
            </a:prstGeom>
            <a:noFill/>
            <a:ln w="28575">
              <a:solidFill>
                <a:schemeClr val="accent2">
                  <a:alpha val="94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>
              <a:scene3d>
                <a:camera prst="orthographicFront">
                  <a:rot lat="0" lon="0" rev="0"/>
                </a:camera>
                <a:lightRig rig="threePt" dir="t"/>
              </a:scene3d>
              <a:sp3d z="25400"/>
            </a:bodyPr>
            <a:p>
              <a:pPr marL="457200" indent="-457200">
                <a:buAutoNum type="arabicPeriod"/>
              </a:pPr>
              <a:r>
                <a:rPr lang="zh-CN" altLang="en-US" dirty="0" smtClean="0">
                  <a:latin typeface="微软雅黑" charset="0"/>
                  <a:sym typeface="+mn-ea"/>
                </a:rPr>
                <a:t>实体市民卡充值（</a:t>
              </a:r>
              <a:r>
                <a:rPr lang="en-US" altLang="zh-CN" dirty="0" smtClean="0">
                  <a:latin typeface="微软雅黑" charset="0"/>
                  <a:sym typeface="+mn-ea"/>
                </a:rPr>
                <a:t>NFC</a:t>
              </a:r>
              <a:r>
                <a:rPr lang="zh-CN" altLang="en-US" dirty="0" smtClean="0">
                  <a:latin typeface="微软雅黑" charset="0"/>
                  <a:sym typeface="+mn-ea"/>
                </a:rPr>
                <a:t>和蓝牙）、线上实体市民卡申请补办挂失、服务密码修改。</a:t>
              </a:r>
              <a:endParaRPr lang="zh-CN" altLang="en-US" dirty="0" smtClean="0">
                <a:latin typeface="微软雅黑" charset="0"/>
              </a:endParaRPr>
            </a:p>
            <a:p>
              <a:pPr marL="457200" indent="-457200">
                <a:buAutoNum type="arabicPeriod"/>
              </a:pPr>
              <a:endParaRPr lang="zh-CN" altLang="en-US" dirty="0" smtClean="0">
                <a:latin typeface="微软雅黑" charset="0"/>
              </a:endParaRPr>
            </a:p>
            <a:p>
              <a:pPr marL="457200" indent="-457200">
                <a:buAutoNum type="arabicPeriod"/>
              </a:pPr>
              <a:r>
                <a:rPr lang="zh-CN" altLang="en-US" dirty="0" smtClean="0">
                  <a:latin typeface="微软雅黑" charset="0"/>
                  <a:sym typeface="+mn-ea"/>
                </a:rPr>
                <a:t>市民卡虚拟化：以二维码方式进行，构建虚拟市民卡（以下简称电子市民卡），并可适用于常熟市民卡各个生活场景中，如公交乘车、长途购票、身份识别等。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279" y="2124"/>
              <a:ext cx="5375" cy="5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000" b="1" dirty="0" smtClean="0">
                  <a:latin typeface="微软雅黑" charset="0"/>
                  <a:sym typeface="+mn-ea"/>
                </a:rPr>
                <a:t>团队需要制作大体需求</a:t>
              </a:r>
              <a:endParaRPr lang="zh-CN" altLang="en-US" sz="2000" b="1" dirty="0" smtClean="0">
                <a:latin typeface="微软雅黑" charset="0"/>
                <a:sym typeface="+mn-ea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5189" y="1412037"/>
            <a:ext cx="3058221" cy="4675708"/>
            <a:chOff x="456" y="2208"/>
            <a:chExt cx="5328" cy="6205"/>
          </a:xfrm>
        </p:grpSpPr>
        <p:sp>
          <p:nvSpPr>
            <p:cNvPr id="9" name="TextBox 5"/>
            <p:cNvSpPr txBox="1"/>
            <p:nvPr/>
          </p:nvSpPr>
          <p:spPr>
            <a:xfrm>
              <a:off x="456" y="2208"/>
              <a:ext cx="5328" cy="59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 dirty="0" smtClean="0">
                  <a:latin typeface="微软雅黑" charset="0"/>
                </a:rPr>
                <a:t>与市民通团队合作方式</a:t>
              </a:r>
              <a:endParaRPr lang="zh-CN" altLang="en-US" sz="2000" b="1" dirty="0" smtClean="0">
                <a:latin typeface="微软雅黑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73" y="2813"/>
              <a:ext cx="5311" cy="5600"/>
            </a:xfrm>
            <a:prstGeom prst="roundRect">
              <a:avLst/>
            </a:prstGeom>
            <a:noFill/>
            <a:ln w="28575">
              <a:solidFill>
                <a:schemeClr val="accent2">
                  <a:alpha val="94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>
              <a:scene3d>
                <a:camera prst="orthographicFront">
                  <a:rot lat="0" lon="0" rev="0"/>
                </a:camera>
                <a:lightRig rig="threePt" dir="t"/>
              </a:scene3d>
              <a:sp3d z="25400"/>
            </a:bodyPr>
            <a:p>
              <a:pPr marL="457200" indent="-457200">
                <a:buAutoNum type="arabicPeriod"/>
              </a:pPr>
              <a:r>
                <a:rPr lang="zh-CN" altLang="en-US" dirty="0" smtClean="0">
                  <a:latin typeface="微软雅黑" charset="0"/>
                  <a:sym typeface="+mn-ea"/>
                </a:rPr>
                <a:t>市民通团队负责常熟整个</a:t>
              </a:r>
              <a:r>
                <a:rPr lang="en-US" altLang="zh-CN" dirty="0" smtClean="0">
                  <a:latin typeface="微软雅黑" charset="0"/>
                  <a:sym typeface="+mn-ea"/>
                </a:rPr>
                <a:t>APP</a:t>
              </a:r>
              <a:r>
                <a:rPr lang="zh-CN" altLang="en-US" dirty="0" smtClean="0">
                  <a:latin typeface="微软雅黑" charset="0"/>
                  <a:sym typeface="+mn-ea"/>
                </a:rPr>
                <a:t>平台构建。</a:t>
              </a:r>
              <a:endParaRPr lang="zh-CN" altLang="en-US" dirty="0" smtClean="0">
                <a:latin typeface="微软雅黑" charset="0"/>
              </a:endParaRPr>
            </a:p>
            <a:p>
              <a:pPr marL="457200" indent="-457200">
                <a:buAutoNum type="arabicPeriod"/>
              </a:pPr>
              <a:r>
                <a:rPr lang="zh-CN" altLang="en-US" dirty="0" smtClean="0">
                  <a:latin typeface="微软雅黑" charset="0"/>
                  <a:sym typeface="+mn-ea"/>
                </a:rPr>
                <a:t>我司团队负责市民卡相关业务，并负责市民卡相关业务的所有页面、逻辑、后台制作</a:t>
              </a:r>
              <a:endParaRPr lang="zh-CN" altLang="en-US" dirty="0" smtClean="0">
                <a:latin typeface="微软雅黑" charset="0"/>
              </a:endParaRPr>
            </a:p>
            <a:p>
              <a:pPr marL="457200" indent="-457200">
                <a:buAutoNum type="arabicPeriod"/>
              </a:pPr>
              <a:r>
                <a:rPr lang="zh-CN" altLang="en-US" dirty="0" smtClean="0">
                  <a:latin typeface="微软雅黑" charset="0"/>
                  <a:sym typeface="+mn-ea"/>
                </a:rPr>
                <a:t>我司市民卡开发，最后以</a:t>
              </a:r>
              <a:r>
                <a:rPr lang="en-US" altLang="zh-CN" dirty="0" smtClean="0">
                  <a:latin typeface="微软雅黑" charset="0"/>
                  <a:sym typeface="+mn-ea"/>
                </a:rPr>
                <a:t>SDK</a:t>
              </a:r>
              <a:r>
                <a:rPr lang="zh-CN" altLang="en-US" dirty="0" smtClean="0">
                  <a:latin typeface="微软雅黑" charset="0"/>
                  <a:sym typeface="+mn-ea"/>
                </a:rPr>
                <a:t>方式嵌入到市民通开发的</a:t>
              </a:r>
              <a:r>
                <a:rPr lang="en-US" altLang="zh-CN" dirty="0" smtClean="0">
                  <a:latin typeface="微软雅黑" charset="0"/>
                  <a:sym typeface="+mn-ea"/>
                </a:rPr>
                <a:t>APP</a:t>
              </a:r>
              <a:r>
                <a:rPr lang="zh-CN" altLang="en-US" dirty="0" smtClean="0">
                  <a:latin typeface="微软雅黑" charset="0"/>
                  <a:sym typeface="+mn-ea"/>
                </a:rPr>
                <a:t>中。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58610" y="1443355"/>
            <a:ext cx="2740025" cy="4659630"/>
            <a:chOff x="11682" y="2247"/>
            <a:chExt cx="5041" cy="7338"/>
          </a:xfrm>
        </p:grpSpPr>
        <p:sp>
          <p:nvSpPr>
            <p:cNvPr id="14" name="Text Box 13"/>
            <p:cNvSpPr txBox="1"/>
            <p:nvPr/>
          </p:nvSpPr>
          <p:spPr>
            <a:xfrm>
              <a:off x="11682" y="2247"/>
              <a:ext cx="504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000" b="1" dirty="0" smtClean="0">
                  <a:latin typeface="微软雅黑" charset="0"/>
                  <a:sym typeface="+mn-ea"/>
                </a:rPr>
                <a:t>已经获得资源</a:t>
              </a:r>
              <a:endParaRPr lang="zh-CN" altLang="en-US" sz="2000" b="1" dirty="0" smtClean="0">
                <a:latin typeface="微软雅黑" charset="0"/>
                <a:sym typeface="+mn-ea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1683" y="2891"/>
              <a:ext cx="5040" cy="6694"/>
            </a:xfrm>
            <a:prstGeom prst="roundRect">
              <a:avLst/>
            </a:prstGeom>
            <a:noFill/>
            <a:ln w="28575">
              <a:solidFill>
                <a:schemeClr val="accent2">
                  <a:alpha val="94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>
              <a:scene3d>
                <a:camera prst="orthographicFront">
                  <a:rot lat="0" lon="0" rev="0"/>
                </a:camera>
                <a:lightRig rig="threePt" dir="t"/>
              </a:scene3d>
              <a:sp3d z="25400"/>
            </a:bodyPr>
            <a:p>
              <a:pPr marL="457200" indent="-457200">
                <a:buAutoNum type="arabicPeriod"/>
              </a:pPr>
              <a:endParaRPr lang="zh-CN" altLang="en-US" dirty="0" smtClean="0">
                <a:latin typeface="微软雅黑" charset="0"/>
              </a:endParaRPr>
            </a:p>
            <a:p>
              <a:pPr marL="457200" indent="-457200">
                <a:buAutoNum type="arabicPeriod"/>
              </a:pPr>
              <a:r>
                <a:rPr lang="zh-CN" altLang="en-US" dirty="0" smtClean="0">
                  <a:latin typeface="微软雅黑" charset="0"/>
                  <a:sym typeface="+mn-ea"/>
                </a:rPr>
                <a:t>实体市民卡卡片</a:t>
              </a:r>
              <a:r>
                <a:rPr lang="en-US" altLang="zh-CN" dirty="0" smtClean="0">
                  <a:latin typeface="微软雅黑" charset="0"/>
                  <a:sym typeface="+mn-ea"/>
                </a:rPr>
                <a:t>5</a:t>
              </a:r>
              <a:r>
                <a:rPr lang="zh-CN" altLang="en-US" dirty="0" smtClean="0">
                  <a:latin typeface="微软雅黑" charset="0"/>
                  <a:sym typeface="+mn-ea"/>
                </a:rPr>
                <a:t>张</a:t>
              </a:r>
              <a:endParaRPr lang="zh-CN" altLang="en-US" dirty="0" smtClean="0">
                <a:latin typeface="微软雅黑" charset="0"/>
                <a:sym typeface="+mn-ea"/>
              </a:endParaRPr>
            </a:p>
            <a:p>
              <a:pPr marL="457200" indent="-457200">
                <a:buAutoNum type="arabicPeriod"/>
              </a:pPr>
              <a:endParaRPr lang="zh-CN" altLang="en-US" dirty="0" smtClean="0">
                <a:latin typeface="微软雅黑" charset="0"/>
              </a:endParaRPr>
            </a:p>
            <a:p>
              <a:pPr marL="457200" indent="-457200">
                <a:buAutoNum type="arabicPeriod"/>
              </a:pPr>
              <a:endParaRPr lang="zh-CN" altLang="en-US" dirty="0" smtClean="0">
                <a:latin typeface="微软雅黑" charset="0"/>
              </a:endParaRPr>
            </a:p>
            <a:p>
              <a:pPr marL="457200" indent="-457200">
                <a:buAutoNum type="arabicPeriod"/>
              </a:pPr>
              <a:r>
                <a:rPr lang="zh-CN" altLang="en-US" dirty="0" smtClean="0">
                  <a:latin typeface="微软雅黑" charset="0"/>
                  <a:sym typeface="+mn-ea"/>
                </a:rPr>
                <a:t>第一期接口文档</a:t>
              </a:r>
              <a:endParaRPr lang="zh-CN" altLang="en-US" dirty="0" smtClean="0">
                <a:latin typeface="微软雅黑" charset="0"/>
                <a:sym typeface="+mn-ea"/>
              </a:endParaRPr>
            </a:p>
            <a:p>
              <a:pPr marL="457200" indent="-457200">
                <a:buAutoNum type="arabicPeriod"/>
              </a:pPr>
              <a:endParaRPr lang="zh-CN" altLang="en-US" dirty="0" smtClean="0">
                <a:latin typeface="微软雅黑" charset="0"/>
              </a:endParaRPr>
            </a:p>
            <a:p>
              <a:pPr marL="457200" indent="-457200">
                <a:buAutoNum type="arabicPeriod"/>
              </a:pPr>
              <a:endParaRPr lang="zh-CN" altLang="en-US" dirty="0" smtClean="0">
                <a:latin typeface="微软雅黑" charset="0"/>
              </a:endParaRPr>
            </a:p>
            <a:p>
              <a:pPr marL="457200" indent="-457200">
                <a:buAutoNum type="arabicPeriod"/>
              </a:pPr>
              <a:r>
                <a:rPr lang="en-US" altLang="zh-CN" dirty="0" smtClean="0">
                  <a:latin typeface="微软雅黑" charset="0"/>
                  <a:sym typeface="+mn-ea"/>
                </a:rPr>
                <a:t>NFC</a:t>
              </a:r>
              <a:r>
                <a:rPr lang="zh-CN" altLang="en-US" dirty="0" smtClean="0">
                  <a:latin typeface="微软雅黑" charset="0"/>
                  <a:sym typeface="+mn-ea"/>
                </a:rPr>
                <a:t>充值接口文档</a:t>
              </a:r>
              <a:endParaRPr lang="zh-CN" altLang="en-US" dirty="0" smtClean="0">
                <a:latin typeface="微软雅黑" charset="0"/>
                <a:sym typeface="+mn-ea"/>
              </a:endParaRPr>
            </a:p>
            <a:p>
              <a:pPr marL="457200" indent="-457200">
                <a:buAutoNum type="arabicPeriod"/>
              </a:pPr>
              <a:endParaRPr lang="zh-CN" altLang="en-US" dirty="0" smtClean="0">
                <a:latin typeface="微软雅黑" charset="0"/>
                <a:sym typeface="+mn-ea"/>
              </a:endParaRPr>
            </a:p>
            <a:p>
              <a:pPr marL="457200" indent="-457200">
                <a:buAutoNum type="arabicPeriod"/>
              </a:pPr>
              <a:endParaRPr lang="zh-CN" altLang="en-US" dirty="0" smtClean="0">
                <a:latin typeface="微软雅黑" charset="0"/>
              </a:endParaRPr>
            </a:p>
            <a:p>
              <a:pPr marL="457200" indent="-457200">
                <a:buAutoNum type="arabicPeriod"/>
              </a:pPr>
              <a:r>
                <a:rPr lang="zh-CN" altLang="en-US" dirty="0" smtClean="0">
                  <a:latin typeface="微软雅黑" charset="0"/>
                  <a:sym typeface="+mn-ea"/>
                </a:rPr>
                <a:t>对接人电话联系方式。</a:t>
              </a:r>
              <a:endParaRPr lang="zh-CN" altLang="en-US" dirty="0" smtClean="0">
                <a:latin typeface="微软雅黑" charset="0"/>
              </a:endParaRPr>
            </a:p>
            <a:p>
              <a:pPr marL="457200" indent="-457200">
                <a:buAutoNum type="arabicPeriod"/>
              </a:pPr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558020" y="1442720"/>
            <a:ext cx="2346960" cy="4659630"/>
            <a:chOff x="11682" y="2247"/>
            <a:chExt cx="5041" cy="7338"/>
          </a:xfrm>
        </p:grpSpPr>
        <p:sp>
          <p:nvSpPr>
            <p:cNvPr id="10" name="Text Box 9"/>
            <p:cNvSpPr txBox="1"/>
            <p:nvPr/>
          </p:nvSpPr>
          <p:spPr>
            <a:xfrm>
              <a:off x="11682" y="2247"/>
              <a:ext cx="504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000" b="1" dirty="0" smtClean="0">
                  <a:latin typeface="微软雅黑" charset="0"/>
                  <a:sym typeface="+mn-ea"/>
                </a:rPr>
                <a:t>依然需要获得资源</a:t>
              </a:r>
              <a:endParaRPr lang="zh-CN" altLang="en-US" sz="2000" b="1" dirty="0" smtClean="0">
                <a:latin typeface="微软雅黑" charset="0"/>
                <a:sym typeface="+mn-ea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1683" y="2891"/>
              <a:ext cx="5040" cy="6694"/>
            </a:xfrm>
            <a:prstGeom prst="roundRect">
              <a:avLst/>
            </a:prstGeom>
            <a:noFill/>
            <a:ln w="28575">
              <a:solidFill>
                <a:schemeClr val="accent2">
                  <a:alpha val="94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>
              <a:scene3d>
                <a:camera prst="orthographicFront">
                  <a:rot lat="0" lon="0" rev="0"/>
                </a:camera>
                <a:lightRig rig="threePt" dir="t"/>
              </a:scene3d>
              <a:sp3d z="25400"/>
            </a:bodyPr>
            <a:p>
              <a:pPr marL="457200" indent="-457200">
                <a:buAutoNum type="arabicPeriod"/>
              </a:pPr>
              <a:r>
                <a:rPr lang="en-US"/>
                <a:t> </a:t>
              </a:r>
              <a:r>
                <a:rPr lang="zh-CN" altLang="en-US"/>
                <a:t>见证宝相关接入方式</a:t>
              </a:r>
              <a:endParaRPr lang="zh-CN" altLang="en-US"/>
            </a:p>
            <a:p>
              <a:pPr marL="457200" indent="-457200">
                <a:buAutoNum type="arabicPeriod"/>
              </a:pPr>
              <a:endParaRPr lang="zh-CN" altLang="en-US"/>
            </a:p>
            <a:p>
              <a:pPr marL="457200" indent="-457200">
                <a:buAutoNum type="arabicPeriod"/>
              </a:pPr>
              <a:endParaRPr lang="zh-CN" altLang="en-US"/>
            </a:p>
            <a:p>
              <a:pPr marL="457200" indent="-457200">
                <a:buAutoNum type="arabicPeriod"/>
              </a:pPr>
              <a:endParaRPr lang="zh-CN" altLang="en-US"/>
            </a:p>
            <a:p>
              <a:pPr marL="457200" indent="-457200">
                <a:buAutoNum type="arabicPeriod"/>
              </a:pPr>
              <a:r>
                <a:rPr lang="en-US" altLang="zh-CN"/>
                <a:t>NFC</a:t>
              </a:r>
              <a:r>
                <a:rPr lang="zh-CN" altLang="en-US"/>
                <a:t>充值</a:t>
              </a:r>
              <a:r>
                <a:rPr lang="en-US" altLang="zh-CN"/>
                <a:t>SDK</a:t>
              </a:r>
              <a:r>
                <a:rPr lang="zh-CN" altLang="en-US"/>
                <a:t>包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1760"/>
            <a:ext cx="49863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市民卡实施计划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4645" y="514350"/>
          <a:ext cx="11482705" cy="576199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61085"/>
                <a:gridCol w="1291590"/>
                <a:gridCol w="1416050"/>
                <a:gridCol w="1236980"/>
                <a:gridCol w="1943100"/>
                <a:gridCol w="1484630"/>
                <a:gridCol w="3049270"/>
              </a:tblGrid>
              <a:tr h="31369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effectLst/>
                        </a:rPr>
                        <a:t>市民卡实施计划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-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需求与具体优先级</a:t>
                      </a:r>
                      <a:endParaRPr lang="zh-CN" altLang="en-US" sz="1800" u="none" strike="noStrike" dirty="0" smtClean="0">
                        <a:effectLst/>
                      </a:endParaRPr>
                    </a:p>
                  </a:txBody>
                  <a:tcPr marL="39844" marR="39844" marT="19922" marB="19922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32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板块</a:t>
                      </a:r>
                      <a:endParaRPr lang="zh-CN" altLang="en-US" sz="1600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功能模块</a:t>
                      </a:r>
                      <a:endParaRPr lang="zh-CN" altLang="en-US" sz="1600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功能细则</a:t>
                      </a:r>
                      <a:endParaRPr lang="zh-CN" altLang="en-US" sz="1600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服务来源</a:t>
                      </a:r>
                      <a:endParaRPr lang="zh-CN" altLang="en-US" sz="1600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优先级</a:t>
                      </a:r>
                      <a:endParaRPr lang="zh-CN" altLang="en-US" sz="1600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排期</a:t>
                      </a:r>
                      <a:endParaRPr lang="zh-CN" altLang="en-US" sz="1600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备注</a:t>
                      </a:r>
                      <a:endParaRPr lang="zh-CN" altLang="en-US" sz="1600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</a:tr>
              <a:tr h="239395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实体卡</a:t>
                      </a:r>
                      <a:endParaRPr lang="zh-CN" altLang="en-US" sz="1200" b="1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实体市民卡</a:t>
                      </a:r>
                      <a:r>
                        <a:rPr lang="en-US" altLang="zh-CN" sz="1000" u="none" strike="noStrike">
                          <a:effectLst/>
                        </a:rPr>
                        <a:t>NFC</a:t>
                      </a:r>
                      <a:r>
                        <a:rPr lang="zh-CN" altLang="en-US" sz="1000" u="none" strike="noStrike">
                          <a:effectLst/>
                        </a:rPr>
                        <a:t>手机充值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实体卡充值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神码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智慧一卡通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P0</a:t>
                      </a:r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第一期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神码以Android-SDK方式提供内嵌。</a:t>
                      </a:r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</a:tr>
              <a:tr h="37465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在线支付功能</a:t>
                      </a:r>
                      <a:r>
                        <a:rPr lang="en-US" altLang="zh-CN" sz="1000" u="none" strike="noStrike">
                          <a:effectLst/>
                        </a:rPr>
                        <a:t>(</a:t>
                      </a:r>
                      <a:r>
                        <a:rPr lang="zh-CN" altLang="en-US" sz="1000" u="none" strike="noStrike">
                          <a:effectLst/>
                        </a:rPr>
                        <a:t>微信</a:t>
                      </a:r>
                      <a:r>
                        <a:rPr lang="en-US" altLang="zh-CN" sz="1000" u="none" strike="noStrike">
                          <a:effectLst/>
                        </a:rPr>
                        <a:t>,</a:t>
                      </a:r>
                      <a:r>
                        <a:rPr lang="zh-CN" altLang="en-US" sz="1000" u="none" strike="noStrike">
                          <a:effectLst/>
                        </a:rPr>
                        <a:t>农商行充值</a:t>
                      </a:r>
                      <a:r>
                        <a:rPr lang="en-US" altLang="zh-CN" sz="1000" u="none" strike="noStrike">
                          <a:effectLst/>
                        </a:rPr>
                        <a:t>)</a:t>
                      </a:r>
                      <a:endParaRPr lang="en-US" altLang="zh-CN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见证宝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智慧一卡通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P0</a:t>
                      </a:r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实体卡充值</a:t>
                      </a:r>
                      <a:r>
                        <a:rPr lang="en-US" altLang="zh-CN" sz="1000" u="none" strike="noStrike">
                          <a:effectLst/>
                        </a:rPr>
                        <a:t>,</a:t>
                      </a:r>
                      <a:r>
                        <a:rPr lang="zh-CN" altLang="en-US" sz="1000" u="none" strike="noStrike">
                          <a:effectLst/>
                        </a:rPr>
                        <a:t>接入公司见证宝，见证宝提供支付能力。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</a:tr>
              <a:tr h="23939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实体卡余额查询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神码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智慧一卡通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P0</a:t>
                      </a:r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查询实体卡的余额信息，并在</a:t>
                      </a:r>
                      <a:r>
                        <a:rPr lang="en-US" altLang="zh-CN" sz="1000" u="none" strike="noStrike">
                          <a:effectLst/>
                        </a:rPr>
                        <a:t>APP</a:t>
                      </a:r>
                      <a:r>
                        <a:rPr lang="zh-CN" altLang="en-US" sz="1000" u="none" strike="noStrike">
                          <a:effectLst/>
                        </a:rPr>
                        <a:t>中显示。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</a:tr>
              <a:tr h="70993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充值对账系统</a:t>
                      </a:r>
                      <a:r>
                        <a:rPr lang="en-US" altLang="zh-CN" sz="1000" u="none" strike="noStrike">
                          <a:effectLst/>
                        </a:rPr>
                        <a:t>(</a:t>
                      </a:r>
                      <a:r>
                        <a:rPr lang="zh-CN" altLang="en-US" sz="1000" u="none" strike="noStrike">
                          <a:effectLst/>
                        </a:rPr>
                        <a:t>与见证宝对账</a:t>
                      </a:r>
                      <a:r>
                        <a:rPr lang="en-US" altLang="zh-CN" sz="1000" u="none" strike="noStrike">
                          <a:effectLst/>
                        </a:rPr>
                        <a:t>,</a:t>
                      </a:r>
                      <a:r>
                        <a:rPr lang="zh-CN" altLang="en-US" sz="1000" u="none" strike="noStrike">
                          <a:effectLst/>
                        </a:rPr>
                        <a:t>与神码充值订单系统对账</a:t>
                      </a:r>
                      <a:r>
                        <a:rPr lang="en-US" altLang="zh-CN" sz="1000" u="none" strike="noStrike">
                          <a:effectLst/>
                        </a:rPr>
                        <a:t>,</a:t>
                      </a:r>
                      <a:r>
                        <a:rPr lang="zh-CN" altLang="en-US" sz="1000" u="none" strike="noStrike">
                          <a:effectLst/>
                        </a:rPr>
                        <a:t>并提供出不平账单</a:t>
                      </a:r>
                      <a:r>
                        <a:rPr lang="en-US" altLang="zh-CN" sz="1000" u="none" strike="noStrike">
                          <a:effectLst/>
                        </a:rPr>
                        <a:t>.)</a:t>
                      </a:r>
                      <a:endParaRPr lang="en-US" altLang="zh-CN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神码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智慧一卡通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见证宝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P0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对账系统</a:t>
                      </a:r>
                      <a:r>
                        <a:rPr lang="en-US" altLang="zh-CN" sz="1000" u="none" strike="noStrike">
                          <a:effectLst/>
                        </a:rPr>
                        <a:t>,</a:t>
                      </a:r>
                      <a:r>
                        <a:rPr lang="zh-CN" altLang="en-US" sz="1000" u="none" strike="noStrike">
                          <a:effectLst/>
                        </a:rPr>
                        <a:t>需要与见证宝，神码两家确定。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</a:tr>
              <a:tr h="25019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充值订单查询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神码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智慧一卡通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P0</a:t>
                      </a:r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查询用户充值的订单。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</a:tr>
              <a:tr h="25082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异常订单校验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神码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智慧一卡通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P0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用户充值时，有异常的订单异常处理流程。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</a:tr>
              <a:tr h="374650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实体卡服务密码修改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神码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智慧一卡通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P1</a:t>
                      </a:r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市民卡当前会有一个服务密码，以前需要到线下网店修改</a:t>
                      </a:r>
                      <a:r>
                        <a:rPr lang="en-US" altLang="zh-CN" sz="1000" u="none" strike="noStrike">
                          <a:effectLst/>
                        </a:rPr>
                        <a:t>,</a:t>
                      </a:r>
                      <a:r>
                        <a:rPr lang="zh-CN" altLang="en-US" sz="1000" u="none" strike="noStrike">
                          <a:effectLst/>
                        </a:rPr>
                        <a:t>现在直接在</a:t>
                      </a:r>
                      <a:r>
                        <a:rPr lang="en-US" altLang="zh-CN" sz="1000" u="none" strike="noStrike">
                          <a:effectLst/>
                        </a:rPr>
                        <a:t>APP</a:t>
                      </a:r>
                      <a:r>
                        <a:rPr lang="zh-CN" altLang="en-US" sz="1000" u="none" strike="noStrike">
                          <a:effectLst/>
                        </a:rPr>
                        <a:t>中实现。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</a:tr>
              <a:tr h="374650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实体市民卡挂失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神码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智慧一卡通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P1</a:t>
                      </a:r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市民卡丢失后，网上挂失。需要输入身份证服务密码。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</a:tr>
              <a:tr h="374650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实体市民卡蓝牙设备充值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神码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智慧一卡通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u="none" strike="noStrike">
                          <a:effectLst/>
                        </a:rPr>
                        <a:t>P2</a:t>
                      </a:r>
                      <a:endParaRPr lang="is-I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第二期</a:t>
                      </a:r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第二期，当前依托于神码开发进度，具体进度神码反馈进度待定。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</a:tr>
              <a:tr h="374650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线上申请市民卡实体卡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神码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智慧一卡通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000" u="none" strike="noStrike">
                          <a:effectLst/>
                        </a:rPr>
                        <a:t>P3</a:t>
                      </a:r>
                      <a:endParaRPr lang="da-DK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 vMerge="1">
                  <a:tcPr/>
                </a:tc>
                <a:tc vMerge="1">
                  <a:tcPr/>
                </a:tc>
              </a:tr>
              <a:tr h="374650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实体市民卡线上补办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神码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智慧一卡通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00" u="none" strike="noStrike">
                          <a:effectLst/>
                        </a:rPr>
                        <a:t>P2</a:t>
                      </a:r>
                      <a:endParaRPr lang="is-I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 vMerge="1">
                  <a:tcPr/>
                </a:tc>
                <a:tc vMerge="1">
                  <a:tcPr/>
                </a:tc>
              </a:tr>
              <a:tr h="3746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实体卡虚拟化</a:t>
                      </a:r>
                      <a:br>
                        <a:rPr lang="zh-CN" altLang="en-US" sz="1200" b="1" u="none" strike="noStrike" dirty="0">
                          <a:effectLst/>
                        </a:rPr>
                      </a:br>
                      <a:r>
                        <a:rPr lang="en-US" altLang="zh-CN" sz="1200" b="1" u="none" strike="noStrike" dirty="0">
                          <a:effectLst/>
                        </a:rPr>
                        <a:t>(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电子账户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,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电子钱包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)</a:t>
                      </a:r>
                      <a:endParaRPr lang="en-US" altLang="zh-CN" sz="1200" b="1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公交二维码乘车场景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智慧一卡通</a:t>
                      </a:r>
                      <a:endParaRPr lang="zh-TW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P4</a:t>
                      </a:r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第三期</a:t>
                      </a:r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虚拟化，以二维码方式实现，后期具体可接入时间，需要常信测确定，时间待定。</a:t>
                      </a:r>
                      <a:endParaRPr lang="zh-CN" altLang="en-US" sz="1000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</a:tr>
              <a:tr h="374650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虚拟化清分结算系统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智慧一卡通</a:t>
                      </a:r>
                      <a:endParaRPr lang="zh-TW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P4</a:t>
                      </a:r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 vMerge="1">
                  <a:tcPr/>
                </a:tc>
                <a:tc vMerge="1">
                  <a:tcPr/>
                </a:tc>
              </a:tr>
              <a:tr h="238760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小额支付场景</a:t>
                      </a:r>
                      <a:endParaRPr lang="zh-CN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智慧一卡通</a:t>
                      </a:r>
                      <a:endParaRPr lang="zh-TW" altLang="en-US" sz="1000" u="none" strike="noStrike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P4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  <a:tc vMerge="1">
                  <a:tcPr/>
                </a:tc>
                <a:tc vMerge="1">
                  <a:tcPr/>
                </a:tc>
              </a:tr>
              <a:tr h="23939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身份识别场景</a:t>
                      </a:r>
                      <a:endParaRPr lang="zh-CN" altLang="en-US" sz="1000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智慧一卡通</a:t>
                      </a:r>
                      <a:endParaRPr lang="zh-TW" altLang="en-US" sz="1000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P4</a:t>
                      </a:r>
                      <a:endParaRPr lang="en-US" sz="1000" u="none" strike="noStrike" dirty="0">
                        <a:effectLst/>
                      </a:endParaRPr>
                    </a:p>
                  </a:txBody>
                  <a:tcPr marL="39844" marR="39844" marT="19922" marB="19922" anchor="ctr"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05051" y="6276295"/>
            <a:ext cx="534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总体计划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分三期进行。</a:t>
            </a:r>
            <a:endParaRPr lang="en-US" sz="2000" b="1" dirty="0"/>
          </a:p>
        </p:txBody>
      </p:sp>
      <p:sp>
        <p:nvSpPr>
          <p:cNvPr id="2" name="矩形 6"/>
          <p:cNvSpPr/>
          <p:nvPr/>
        </p:nvSpPr>
        <p:spPr>
          <a:xfrm>
            <a:off x="11148060" y="172720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6035" y="2038350"/>
            <a:ext cx="6830060" cy="3401060"/>
          </a:xfrm>
          <a:prstGeom prst="rect">
            <a:avLst/>
          </a:prstGeom>
          <a:blipFill rotWithShape="1">
            <a:blip r:embed="rId1" cstate="screen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26035" y="1459230"/>
            <a:ext cx="579755" cy="579755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12058650" y="1459230"/>
            <a:ext cx="153670" cy="3980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655" y="145859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46290" y="2563495"/>
            <a:ext cx="4569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HW Bold" panose="020B0800000000000000" charset="-122"/>
                <a:ea typeface="思源黑体 HW Bold" panose="020B0800000000000000" charset="-122"/>
              </a:rPr>
              <a:t>第一期详细需求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思源黑体 HW Bold" panose="020B0800000000000000" charset="-122"/>
              <a:ea typeface="思源黑体 HW Bold" panose="020B0800000000000000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8" grpId="0" bldLvl="0" animBg="1"/>
      <p:bldP spid="7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38" y="200026"/>
            <a:ext cx="49863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第一期详细需求</a:t>
            </a:r>
            <a:endParaRPr lang="zh-CN" altLang="en-US" sz="20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11049000" y="25717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0" name="Table -1"/>
          <p:cNvGraphicFramePr/>
          <p:nvPr/>
        </p:nvGraphicFramePr>
        <p:xfrm>
          <a:off x="300990" y="598805"/>
          <a:ext cx="11417300" cy="578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565"/>
                <a:gridCol w="1348740"/>
                <a:gridCol w="1208405"/>
                <a:gridCol w="1170305"/>
                <a:gridCol w="1424940"/>
                <a:gridCol w="2659380"/>
                <a:gridCol w="2640965"/>
              </a:tblGrid>
              <a:tr h="213360"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8DB4E2"/>
                          </a:highlight>
                          <a:latin typeface="微软雅黑" charset="0"/>
                          <a:cs typeface="微软雅黑" charset="0"/>
                        </a:rPr>
                        <a:t>市民卡第一期需求细则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8DB4E2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63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板块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功能模块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功能细则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服务来源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优先级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需求边界细则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备注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090">
                <a:tc rowSpan="8"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实体卡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实体市民卡NFC手机充值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实体卡充值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神码/智慧一卡通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P0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神码公司提供Android测写卡SDK与对应服务接口,我司实体卡充值边界为:</a:t>
                      </a:r>
                      <a:endParaRPr sz="1200" b="0">
                        <a:solidFill>
                          <a:srgbClr val="000000"/>
                        </a:solidFill>
                        <a:latin typeface="微软雅黑" charset="0"/>
                        <a:cs typeface="微软雅黑" charset="0"/>
                      </a:endParaRPr>
                    </a:p>
                    <a:p>
                      <a:pPr indent="0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1。内嵌神码公司SDK</a:t>
                      </a:r>
                      <a:endParaRPr sz="1200" b="0">
                        <a:solidFill>
                          <a:srgbClr val="000000"/>
                        </a:solidFill>
                        <a:latin typeface="微软雅黑" charset="0"/>
                        <a:cs typeface="微软雅黑" charset="0"/>
                      </a:endParaRPr>
                    </a:p>
                    <a:p>
                      <a:pPr indent="0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2。实现前端用户充值业务页面流程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神码以Android-SDK方式提供内嵌。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33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在线支付功能(微信,农商行充值)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见证宝/智慧一卡通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P0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支付渠道，将有公司见证宝提供</a:t>
                      </a:r>
                      <a:endParaRPr sz="1200" b="0">
                        <a:solidFill>
                          <a:srgbClr val="000000"/>
                        </a:solidFill>
                        <a:latin typeface="微软雅黑" charset="0"/>
                        <a:cs typeface="微软雅黑" charset="0"/>
                      </a:endParaRPr>
                    </a:p>
                    <a:p>
                      <a:pPr indent="0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1。接入见证宝能力</a:t>
                      </a:r>
                      <a:endParaRPr sz="1200" b="0">
                        <a:solidFill>
                          <a:srgbClr val="000000"/>
                        </a:solidFill>
                        <a:latin typeface="微软雅黑" charset="0"/>
                        <a:cs typeface="微软雅黑" charset="0"/>
                      </a:endParaRPr>
                    </a:p>
                    <a:p>
                      <a:pPr indent="0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2。在我司对外提供的SDK中，可以发起微信支付，农商行支付。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实体卡充值,接入公司见证宝，见证宝提供支付能力。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实体卡余额查询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神码/智慧一卡通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P0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1。通过内嵌的神码公司开发的SDK，实现把实体市民卡余额信息在页面中显示。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查询实体卡的余额信息，并在APP中显示。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0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充值对账系统(与见证宝对账,与神码充值订单系统对账,并提供出不平账单.)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神码/智慧一卡通/见证宝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P0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1。定时获得见证宝每日账单信息，并与我司订单信息进行比对。</a:t>
                      </a:r>
                      <a:endParaRPr sz="1200" b="0">
                        <a:solidFill>
                          <a:srgbClr val="000000"/>
                        </a:solidFill>
                        <a:latin typeface="微软雅黑" charset="0"/>
                        <a:cs typeface="微软雅黑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2。定时获得神码测的每日订单信息，并与我司订单信息进行比对。</a:t>
                      </a:r>
                      <a:endParaRPr sz="1200" b="0">
                        <a:solidFill>
                          <a:srgbClr val="000000"/>
                        </a:solidFill>
                        <a:latin typeface="微软雅黑" charset="0"/>
                        <a:cs typeface="微软雅黑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3。订单平，告知对账无误，对账不平，赛选提供出不平订单信息。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对账系统,需要与见证宝，神码两家确定。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充值订单查询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神码/智慧一卡通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P0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1。用户页面，可以查询到在平台中发起的所有订单信息与详情。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查询用户充值的订单。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异常订单校验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神码/智慧一卡通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P0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1。提供异常订单校验页面。</a:t>
                      </a:r>
                      <a:endParaRPr sz="1200" b="0">
                        <a:solidFill>
                          <a:srgbClr val="000000"/>
                        </a:solidFill>
                        <a:latin typeface="微软雅黑" charset="0"/>
                        <a:cs typeface="微软雅黑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2。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用户充值时，有异常的订单异常处理流程。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08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实体卡服务密码修改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神码/智慧一卡通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P1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1。开发服务密码修改页面</a:t>
                      </a:r>
                      <a:endParaRPr sz="1200" b="0">
                        <a:solidFill>
                          <a:srgbClr val="000000"/>
                        </a:solidFill>
                        <a:latin typeface="微软雅黑" charset="0"/>
                        <a:cs typeface="微软雅黑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2。调用神码接口，完成实体卡服务密码修改（传入卡号、证件号、旧服务密码、新服务密码）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市民卡当前会有一个服务密码，以前需要到线下网店修改,现在直接在APP中实现。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04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实体市民卡挂失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神码/智慧一卡通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P1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1。开发市民卡挂失相关页面</a:t>
                      </a:r>
                      <a:endParaRPr sz="1200" b="0">
                        <a:solidFill>
                          <a:srgbClr val="000000"/>
                        </a:solidFill>
                        <a:latin typeface="微软雅黑" charset="0"/>
                        <a:cs typeface="微软雅黑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2。调用神码接口，完成实体市民卡挂失。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2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市民卡丢失后，网上挂失。需要输入身份证服务密码。</a:t>
                      </a:r>
                      <a:endParaRPr 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6035" y="2038350"/>
            <a:ext cx="6830060" cy="3401060"/>
          </a:xfrm>
          <a:prstGeom prst="rect">
            <a:avLst/>
          </a:prstGeom>
          <a:blipFill rotWithShape="1">
            <a:blip r:embed="rId1" cstate="screen">
              <a:grayscl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26035" y="1459230"/>
            <a:ext cx="579755" cy="579755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12058650" y="1459230"/>
            <a:ext cx="153670" cy="3980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9655" y="1458595"/>
            <a:ext cx="669290" cy="341630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46290" y="2563495"/>
            <a:ext cx="4569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HW Bold" panose="020B0800000000000000" charset="-122"/>
                <a:ea typeface="思源黑体 HW Bold" panose="020B0800000000000000" charset="-122"/>
              </a:rPr>
              <a:t>第一期时间预估时间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思源黑体 HW Bold" panose="020B0800000000000000" charset="-122"/>
              <a:ea typeface="思源黑体 HW Bold" panose="020B0800000000000000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3058</Words>
  <Application>WPS Presentation</Application>
  <PresentationFormat>Widescreen</PresentationFormat>
  <Paragraphs>490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SimSun</vt:lpstr>
      <vt:lpstr>Wingdings</vt:lpstr>
      <vt:lpstr>Arial</vt:lpstr>
      <vt:lpstr>微软雅黑</vt:lpstr>
      <vt:lpstr>Lora</vt:lpstr>
      <vt:lpstr>STHeiti</vt:lpstr>
      <vt:lpstr>思源黑体 HW Bold</vt:lpstr>
      <vt:lpstr>微软雅黑</vt:lpstr>
      <vt:lpstr>Calibri</vt:lpstr>
      <vt:lpstr>Helvetica Neue</vt:lpstr>
      <vt:lpstr>Heiti SC</vt:lpstr>
      <vt:lpstr>PingFang SC</vt:lpstr>
      <vt:lpstr/>
      <vt:lpstr>Arial Unicode MS</vt:lpstr>
      <vt:lpstr>Calibri Light</vt:lpstr>
      <vt:lpstr>SimSun</vt:lpstr>
      <vt:lpstr>Songti SC</vt:lpstr>
      <vt:lpstr>SimSun</vt:lpstr>
      <vt:lpstr>PMingLiU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mac</cp:lastModifiedBy>
  <cp:revision>84</cp:revision>
  <dcterms:created xsi:type="dcterms:W3CDTF">2018-09-17T01:58:39Z</dcterms:created>
  <dcterms:modified xsi:type="dcterms:W3CDTF">2018-09-17T01:58:39Z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1033-1.2.4.354</vt:lpwstr>
  </property>
</Properties>
</file>