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85" r:id="rId2"/>
    <p:sldId id="283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736"/>
    <a:srgbClr val="68D4EE"/>
    <a:srgbClr val="204D90"/>
    <a:srgbClr val="2C69C2"/>
    <a:srgbClr val="0D5EE1"/>
    <a:srgbClr val="1EA7D5"/>
    <a:srgbClr val="1E74DC"/>
    <a:srgbClr val="412668"/>
    <a:srgbClr val="24316A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4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83826-ACCB-40B0-9CEA-1F5CDA6589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83826-ACCB-40B0-9CEA-1F5CDA6589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83826-ACCB-40B0-9CEA-1F5CDA6589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4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83826-ACCB-40B0-9CEA-1F5CDA6589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7704" y="2220686"/>
            <a:ext cx="5849213" cy="2768146"/>
          </a:xfrm>
          <a:prstGeom prst="rect">
            <a:avLst/>
          </a:prstGeom>
        </p:spPr>
      </p:pic>
      <p:sp>
        <p:nvSpPr>
          <p:cNvPr id="6" name="Freeform 6"/>
          <p:cNvSpPr/>
          <p:nvPr userDrawn="1"/>
        </p:nvSpPr>
        <p:spPr bwMode="auto">
          <a:xfrm>
            <a:off x="-3175" y="3421262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-3175" y="4680683"/>
            <a:ext cx="12195175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23ACE4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 bwMode="auto">
          <a:xfrm>
            <a:off x="2136775" y="3512294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011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2914" y="2955924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2914" y="3264476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92914" y="1915069"/>
            <a:ext cx="578742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92914" y="1159328"/>
            <a:ext cx="5787426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34344609025&amp;di=96d90bd3841cc79a236d2607bb1ec6da&amp;imgtype=0&amp;src=http%3A%2F%2Fimgsrc.baidu.com%2Fimage%2Fc0%253Dpixel_huitu%252C0%252C0%252C294%252C40%2Fsign%3Db34c28f515178a82da3177e09f7b16e1%2F1c950a7b02087bf43bbb85d0f9d3572c11dfcfb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3"/>
          <a:stretch>
            <a:fillRect/>
          </a:stretch>
        </p:blipFill>
        <p:spPr bwMode="auto">
          <a:xfrm>
            <a:off x="6362700" y="2087158"/>
            <a:ext cx="5638800" cy="25766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6"/>
          <p:cNvSpPr/>
          <p:nvPr userDrawn="1"/>
        </p:nvSpPr>
        <p:spPr bwMode="auto">
          <a:xfrm>
            <a:off x="-3175" y="3421262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-3175" y="4680683"/>
            <a:ext cx="12195175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23ACE4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 bwMode="auto">
          <a:xfrm>
            <a:off x="2136775" y="3512294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011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2914" y="2955924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2914" y="3264476"/>
            <a:ext cx="2913783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92914" y="1915069"/>
            <a:ext cx="578742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92914" y="1159328"/>
            <a:ext cx="5787426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052" name="Picture 4" descr="http://www.szmc.net/ver2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189368"/>
            <a:ext cx="17335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 userDrawn="1"/>
        </p:nvSpPr>
        <p:spPr bwMode="auto">
          <a:xfrm>
            <a:off x="-3175" y="1026405"/>
            <a:ext cx="11814175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 bwMode="auto">
          <a:xfrm>
            <a:off x="2136775" y="1117437"/>
            <a:ext cx="10055225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DF27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877049" y="405855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D5EE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877049" y="4994501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10" name="任意多边形: 形状 9"/>
          <p:cNvSpPr/>
          <p:nvPr userDrawn="1"/>
        </p:nvSpPr>
        <p:spPr bwMode="auto">
          <a:xfrm>
            <a:off x="0" y="2416727"/>
            <a:ext cx="11811000" cy="1852788"/>
          </a:xfrm>
          <a:custGeom>
            <a:avLst/>
            <a:gdLst>
              <a:gd name="connsiteX0" fmla="*/ 11811000 w 11811000"/>
              <a:gd name="connsiteY0" fmla="*/ 0 h 1852788"/>
              <a:gd name="connsiteX1" fmla="*/ 156461 w 11811000"/>
              <a:gd name="connsiteY1" fmla="*/ 1836662 h 1852788"/>
              <a:gd name="connsiteX2" fmla="*/ 0 w 11811000"/>
              <a:gd name="connsiteY2" fmla="*/ 1826394 h 1852788"/>
              <a:gd name="connsiteX3" fmla="*/ 0 w 11811000"/>
              <a:gd name="connsiteY3" fmla="*/ 107330 h 1852788"/>
              <a:gd name="connsiteX4" fmla="*/ 118698 w 11811000"/>
              <a:gd name="connsiteY4" fmla="*/ 159825 h 1852788"/>
              <a:gd name="connsiteX5" fmla="*/ 6307957 w 11811000"/>
              <a:gd name="connsiteY5" fmla="*/ 588033 h 1852788"/>
              <a:gd name="connsiteX6" fmla="*/ 11811000 w 11811000"/>
              <a:gd name="connsiteY6" fmla="*/ 0 h 185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1000" h="1852788">
                <a:moveTo>
                  <a:pt x="11811000" y="0"/>
                </a:moveTo>
                <a:cubicBezTo>
                  <a:pt x="7154037" y="1635314"/>
                  <a:pt x="1919424" y="1932571"/>
                  <a:pt x="156461" y="1836662"/>
                </a:cubicBezTo>
                <a:lnTo>
                  <a:pt x="0" y="1826394"/>
                </a:lnTo>
                <a:lnTo>
                  <a:pt x="0" y="107330"/>
                </a:lnTo>
                <a:lnTo>
                  <a:pt x="118698" y="159825"/>
                </a:lnTo>
                <a:cubicBezTo>
                  <a:pt x="1363171" y="620950"/>
                  <a:pt x="4446118" y="597521"/>
                  <a:pt x="6307957" y="588033"/>
                </a:cubicBezTo>
                <a:cubicBezTo>
                  <a:pt x="8293920" y="577914"/>
                  <a:pt x="10588233" y="176410"/>
                  <a:pt x="11811000" y="0"/>
                </a:cubicBezTo>
                <a:close/>
              </a:path>
            </a:pathLst>
          </a:custGeom>
          <a:solidFill>
            <a:srgbClr val="1EA7D5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132886" cy="7873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2"/>
          <a:stretch>
            <a:fillRect/>
          </a:stretch>
        </p:blipFill>
        <p:spPr>
          <a:xfrm>
            <a:off x="0" y="0"/>
            <a:ext cx="23495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1193800" y="0"/>
            <a:ext cx="1155700" cy="6858000"/>
            <a:chOff x="1193800" y="0"/>
            <a:chExt cx="11557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1460500" y="0"/>
              <a:ext cx="8890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0800000">
              <a:off x="1422400" y="1193800"/>
              <a:ext cx="927100" cy="23114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460500" y="5448300"/>
              <a:ext cx="889000" cy="140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>
              <a:off x="1460500" y="3429000"/>
              <a:ext cx="889000" cy="23114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1193800" y="5029200"/>
              <a:ext cx="558799" cy="7112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2044700" y="914400"/>
            <a:ext cx="99949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2349500" y="825500"/>
            <a:ext cx="917098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84981" y="2220686"/>
            <a:ext cx="5847691" cy="2768146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 bwMode="auto">
          <a:xfrm flipH="1">
            <a:off x="380899" y="3421262"/>
            <a:ext cx="11811100" cy="3092885"/>
          </a:xfrm>
          <a:custGeom>
            <a:avLst/>
            <a:gdLst>
              <a:gd name="T0" fmla="*/ 3721 w 3721"/>
              <a:gd name="T1" fmla="*/ 486 h 1070"/>
              <a:gd name="T2" fmla="*/ 2514 w 3721"/>
              <a:gd name="T3" fmla="*/ 574 h 1070"/>
              <a:gd name="T4" fmla="*/ 54 w 3721"/>
              <a:gd name="T5" fmla="*/ 33 h 1070"/>
              <a:gd name="T6" fmla="*/ 0 w 3721"/>
              <a:gd name="T7" fmla="*/ 0 h 1070"/>
              <a:gd name="T8" fmla="*/ 0 w 3721"/>
              <a:gd name="T9" fmla="*/ 937 h 1070"/>
              <a:gd name="T10" fmla="*/ 3721 w 3721"/>
              <a:gd name="T11" fmla="*/ 486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1" h="1070">
                <a:moveTo>
                  <a:pt x="3721" y="486"/>
                </a:moveTo>
                <a:cubicBezTo>
                  <a:pt x="3336" y="547"/>
                  <a:pt x="2921" y="578"/>
                  <a:pt x="2514" y="574"/>
                </a:cubicBezTo>
                <a:cubicBezTo>
                  <a:pt x="1553" y="566"/>
                  <a:pt x="586" y="358"/>
                  <a:pt x="54" y="33"/>
                </a:cubicBezTo>
                <a:cubicBezTo>
                  <a:pt x="35" y="22"/>
                  <a:pt x="18" y="11"/>
                  <a:pt x="0" y="0"/>
                </a:cubicBezTo>
                <a:cubicBezTo>
                  <a:pt x="0" y="937"/>
                  <a:pt x="0" y="937"/>
                  <a:pt x="0" y="937"/>
                </a:cubicBezTo>
                <a:cubicBezTo>
                  <a:pt x="499" y="980"/>
                  <a:pt x="2207" y="1070"/>
                  <a:pt x="3721" y="486"/>
                </a:cubicBezTo>
                <a:close/>
              </a:path>
            </a:pathLst>
          </a:custGeom>
          <a:solidFill>
            <a:srgbClr val="0D5EE1">
              <a:alpha val="7686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 userDrawn="1"/>
        </p:nvSpPr>
        <p:spPr bwMode="auto">
          <a:xfrm flipH="1">
            <a:off x="-2" y="4680683"/>
            <a:ext cx="12192001" cy="2180492"/>
          </a:xfrm>
          <a:custGeom>
            <a:avLst/>
            <a:gdLst>
              <a:gd name="T0" fmla="*/ 3841 w 3841"/>
              <a:gd name="T1" fmla="*/ 0 h 754"/>
              <a:gd name="T2" fmla="*/ 3841 w 3841"/>
              <a:gd name="T3" fmla="*/ 0 h 754"/>
              <a:gd name="T4" fmla="*/ 0 w 3841"/>
              <a:gd name="T5" fmla="*/ 137 h 754"/>
              <a:gd name="T6" fmla="*/ 0 w 3841"/>
              <a:gd name="T7" fmla="*/ 754 h 754"/>
              <a:gd name="T8" fmla="*/ 1191 w 3841"/>
              <a:gd name="T9" fmla="*/ 754 h 754"/>
              <a:gd name="T10" fmla="*/ 3841 w 3841"/>
              <a:gd name="T11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1" h="754">
                <a:moveTo>
                  <a:pt x="3841" y="0"/>
                </a:moveTo>
                <a:cubicBezTo>
                  <a:pt x="3841" y="0"/>
                  <a:pt x="3841" y="0"/>
                  <a:pt x="3841" y="0"/>
                </a:cubicBezTo>
                <a:cubicBezTo>
                  <a:pt x="2298" y="616"/>
                  <a:pt x="512" y="260"/>
                  <a:pt x="0" y="137"/>
                </a:cubicBezTo>
                <a:cubicBezTo>
                  <a:pt x="0" y="754"/>
                  <a:pt x="0" y="754"/>
                  <a:pt x="0" y="754"/>
                </a:cubicBezTo>
                <a:cubicBezTo>
                  <a:pt x="1191" y="754"/>
                  <a:pt x="1191" y="754"/>
                  <a:pt x="1191" y="754"/>
                </a:cubicBezTo>
                <a:cubicBezTo>
                  <a:pt x="2090" y="657"/>
                  <a:pt x="3222" y="395"/>
                  <a:pt x="3841" y="0"/>
                </a:cubicBezTo>
                <a:close/>
              </a:path>
            </a:pathLst>
          </a:custGeom>
          <a:solidFill>
            <a:srgbClr val="68D4EE">
              <a:alpha val="3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>
            <a:off x="-2" y="3512294"/>
            <a:ext cx="10052608" cy="1568809"/>
          </a:xfrm>
          <a:custGeom>
            <a:avLst/>
            <a:gdLst>
              <a:gd name="connsiteX0" fmla="*/ 10055225 w 10055225"/>
              <a:gd name="connsiteY0" fmla="*/ 0 h 1568809"/>
              <a:gd name="connsiteX1" fmla="*/ 10055225 w 10055225"/>
              <a:gd name="connsiteY1" fmla="*/ 1252335 h 1568809"/>
              <a:gd name="connsiteX2" fmla="*/ 10055215 w 10055225"/>
              <a:gd name="connsiteY2" fmla="*/ 1252338 h 1568809"/>
              <a:gd name="connsiteX3" fmla="*/ 5841817 w 10055225"/>
              <a:gd name="connsiteY3" fmla="*/ 1567593 h 1568809"/>
              <a:gd name="connsiteX4" fmla="*/ 0 w 10055225"/>
              <a:gd name="connsiteY4" fmla="*/ 787096 h 1568809"/>
              <a:gd name="connsiteX5" fmla="*/ 10041195 w 10055225"/>
              <a:gd name="connsiteY5" fmla="*/ 297 h 156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5225" h="1568809">
                <a:moveTo>
                  <a:pt x="10055225" y="0"/>
                </a:moveTo>
                <a:lnTo>
                  <a:pt x="10055225" y="1252335"/>
                </a:lnTo>
                <a:lnTo>
                  <a:pt x="10055215" y="1252338"/>
                </a:lnTo>
                <a:cubicBezTo>
                  <a:pt x="8727676" y="1469125"/>
                  <a:pt x="7270727" y="1581930"/>
                  <a:pt x="5841817" y="1567593"/>
                </a:cubicBezTo>
                <a:cubicBezTo>
                  <a:pt x="3752912" y="1550105"/>
                  <a:pt x="1657536" y="1263997"/>
                  <a:pt x="0" y="787096"/>
                </a:cubicBezTo>
                <a:cubicBezTo>
                  <a:pt x="6006816" y="1526946"/>
                  <a:pt x="9237770" y="610169"/>
                  <a:pt x="10041195" y="297"/>
                </a:cubicBezTo>
                <a:close/>
              </a:path>
            </a:pathLst>
          </a:custGeom>
          <a:solidFill>
            <a:srgbClr val="204D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29401" y="1115524"/>
            <a:ext cx="3532511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029401" y="2334915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029401" y="2650549"/>
            <a:ext cx="353251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 noChangeArrowheads="1"/>
          </p:cNvSpPr>
          <p:nvPr userDrawn="1"/>
        </p:nvSpPr>
        <p:spPr bwMode="auto">
          <a:xfrm>
            <a:off x="550863" y="234950"/>
            <a:ext cx="64817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400">
              <a:solidFill>
                <a:srgbClr val="137A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76944" y="476672"/>
            <a:ext cx="10515600" cy="568886"/>
          </a:xfrm>
        </p:spPr>
        <p:txBody>
          <a:bodyPr/>
          <a:lstStyle>
            <a:lvl1pPr>
              <a:defRPr sz="2400" b="1">
                <a:solidFill>
                  <a:srgbClr val="006E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947120" y="22160"/>
            <a:ext cx="4052880" cy="811278"/>
            <a:chOff x="7104000" y="22160"/>
            <a:chExt cx="4896000" cy="980048"/>
          </a:xfrm>
        </p:grpSpPr>
        <p:pic>
          <p:nvPicPr>
            <p:cNvPr id="7170" name="Picture 2" descr="http://www.szmc.net/ver2/images/logo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000" y="51656"/>
              <a:ext cx="1607449" cy="60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://cdn.huodongxing.com/file/201304/1148EC289DAF211A40AF47CABBD8DD1186/30222505465464224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153" y="148225"/>
              <a:ext cx="1240301" cy="415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05" y="506496"/>
              <a:ext cx="1299257" cy="495712"/>
            </a:xfrm>
            <a:prstGeom prst="rect">
              <a:avLst/>
            </a:prstGeom>
          </p:spPr>
        </p:pic>
        <p:pic>
          <p:nvPicPr>
            <p:cNvPr id="7174" name="Picture 6" descr="http://www.gxmis.com/templets/style/img/LOGO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633" y="603072"/>
              <a:ext cx="1020367" cy="29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6134" y="22160"/>
              <a:ext cx="1873866" cy="63874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588498" cy="787399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鹏城分产品与深圳通合作方案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7600" y="934085"/>
            <a:ext cx="91420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对接深圳通系统，鹏城分达标的用户获得</a:t>
            </a:r>
            <a:r>
              <a:rPr lang="en-US" altLang="zh-CN" sz="2000" dirty="0"/>
              <a:t>“</a:t>
            </a:r>
            <a:r>
              <a:rPr lang="zh-CN" altLang="en-US" sz="2000" dirty="0"/>
              <a:t>优惠充值</a:t>
            </a:r>
            <a:r>
              <a:rPr lang="en-US" altLang="zh-CN" sz="2000" dirty="0"/>
              <a:t>”</a:t>
            </a:r>
            <a:r>
              <a:rPr lang="zh-CN" altLang="en-US" sz="2000" dirty="0"/>
              <a:t>、</a:t>
            </a:r>
            <a:r>
              <a:rPr lang="en-US" altLang="zh-CN" sz="2000" dirty="0"/>
              <a:t>“</a:t>
            </a:r>
            <a:r>
              <a:rPr lang="zh-CN" altLang="en-US" sz="2000" dirty="0"/>
              <a:t>优惠乘车</a:t>
            </a:r>
            <a:r>
              <a:rPr lang="en-US" altLang="zh-CN" sz="2000" dirty="0"/>
              <a:t>”</a:t>
            </a:r>
            <a:r>
              <a:rPr lang="zh-CN" altLang="en-US" sz="2000" dirty="0"/>
              <a:t>信用服务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494280" y="1684020"/>
            <a:ext cx="4324985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zh-CN" dirty="0"/>
              <a:t>提供：鹏城信用分</a:t>
            </a:r>
            <a:r>
              <a:rPr lang="zh-CN" altLang="en-US" dirty="0"/>
              <a:t>优惠</a:t>
            </a:r>
            <a:r>
              <a:rPr lang="zh-CN" altLang="zh-CN" dirty="0"/>
              <a:t>政策及评价体系</a:t>
            </a:r>
          </a:p>
          <a:p>
            <a:r>
              <a:rPr lang="zh-CN" altLang="zh-CN" dirty="0"/>
              <a:t>          </a:t>
            </a:r>
            <a:r>
              <a:rPr lang="en-US" altLang="zh-CN" dirty="0"/>
              <a:t> </a:t>
            </a:r>
            <a:r>
              <a:rPr lang="zh-CN" altLang="en-US" dirty="0"/>
              <a:t>信用市民在应用场景的绿色通道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zh-CN" dirty="0"/>
              <a:t>信用市民提供优惠的补贴</a:t>
            </a:r>
          </a:p>
          <a:p>
            <a:r>
              <a:rPr lang="zh-CN" altLang="zh-CN" dirty="0"/>
              <a:t>获得：鹏城信用分</a:t>
            </a:r>
            <a:r>
              <a:rPr lang="zh-CN" altLang="zh-CN" dirty="0">
                <a:sym typeface="+mn-ea"/>
              </a:rPr>
              <a:t>影响力的快速体现</a:t>
            </a:r>
            <a:r>
              <a:rPr lang="zh-CN" altLang="zh-CN" dirty="0"/>
              <a:t>           </a:t>
            </a:r>
          </a:p>
          <a:p>
            <a:r>
              <a:rPr lang="zh-CN" altLang="zh-CN" dirty="0"/>
              <a:t>           </a:t>
            </a:r>
            <a:r>
              <a:rPr lang="zh-CN" altLang="zh-CN" dirty="0">
                <a:sym typeface="+mn-ea"/>
              </a:rPr>
              <a:t>城市形象、</a:t>
            </a:r>
            <a:r>
              <a:rPr lang="zh-CN" altLang="zh-CN" dirty="0"/>
              <a:t>市民素质的逐步提高</a:t>
            </a:r>
            <a:endParaRPr lang="en-US" altLang="zh-CN" dirty="0"/>
          </a:p>
          <a:p>
            <a:endParaRPr lang="zh-CN" altLang="zh-CN" dirty="0"/>
          </a:p>
          <a:p>
            <a:pPr algn="r"/>
            <a:r>
              <a:rPr lang="zh-CN" altLang="zh-CN" dirty="0"/>
              <a:t>文明办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61810" y="1684020"/>
            <a:ext cx="434594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ym typeface="+mn-ea"/>
              </a:rPr>
              <a:t>提供：用户资金账户使用平安见证宝产品</a:t>
            </a:r>
          </a:p>
          <a:p>
            <a:r>
              <a:rPr lang="zh-CN" altLang="zh-CN" dirty="0">
                <a:sym typeface="+mn-ea"/>
              </a:rPr>
              <a:t>           鹏城信用分给市民提供优惠的途径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市民获取鹏城信用分的途经</a:t>
            </a:r>
            <a:r>
              <a:rPr lang="zh-CN" altLang="zh-CN" dirty="0">
                <a:sym typeface="+mn-ea"/>
              </a:rPr>
              <a:t>   </a:t>
            </a:r>
          </a:p>
          <a:p>
            <a:r>
              <a:rPr lang="zh-CN" altLang="zh-CN" dirty="0">
                <a:sym typeface="+mn-ea"/>
              </a:rPr>
              <a:t>收获：每年深圳通沉淀资金的利息收入</a:t>
            </a:r>
          </a:p>
          <a:p>
            <a:r>
              <a:rPr lang="zh-CN" altLang="zh-CN" dirty="0"/>
              <a:t>           更多的市民和乘客使用深圳通</a:t>
            </a:r>
          </a:p>
          <a:p>
            <a:r>
              <a:rPr lang="zh-CN" altLang="zh-CN" dirty="0"/>
              <a:t>           政府及平安对深圳通拓展的支持</a:t>
            </a:r>
          </a:p>
          <a:p>
            <a:pPr algn="r"/>
            <a:r>
              <a:rPr lang="zh-CN" altLang="zh-CN" dirty="0"/>
              <a:t>深圳通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86025" y="3754120"/>
            <a:ext cx="4323715" cy="23069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zh-CN" dirty="0">
                <a:sym typeface="+mn-ea"/>
              </a:rPr>
              <a:t>提供：鹏城信用分运作数据、平台及渠道</a:t>
            </a:r>
          </a:p>
          <a:p>
            <a:pPr algn="l"/>
            <a:r>
              <a:rPr lang="zh-CN" altLang="zh-CN" dirty="0">
                <a:sym typeface="+mn-ea"/>
              </a:rPr>
              <a:t>           保证资金使用安全的金融产品</a:t>
            </a:r>
          </a:p>
          <a:p>
            <a:pPr algn="l"/>
            <a:r>
              <a:rPr lang="zh-CN" altLang="zh-CN" dirty="0">
                <a:sym typeface="+mn-ea"/>
              </a:rPr>
              <a:t>           每年深圳通沉淀资金的利息补贴</a:t>
            </a:r>
          </a:p>
          <a:p>
            <a:pPr algn="l"/>
            <a:r>
              <a:rPr lang="zh-CN" altLang="zh-CN" dirty="0">
                <a:sym typeface="+mn-ea"/>
              </a:rPr>
              <a:t>           解决方案系统改造的费用</a:t>
            </a:r>
          </a:p>
          <a:p>
            <a:pPr algn="l"/>
            <a:r>
              <a:rPr lang="zh-CN" altLang="zh-CN" dirty="0">
                <a:sym typeface="+mn-ea"/>
              </a:rPr>
              <a:t>获得：深圳通公司优质金融客户</a:t>
            </a:r>
          </a:p>
          <a:p>
            <a:pPr algn="l"/>
            <a:r>
              <a:rPr lang="zh-CN" altLang="zh-CN" dirty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见证宝金融产品的应用环境 </a:t>
            </a:r>
          </a:p>
          <a:p>
            <a:pPr algn="l"/>
            <a:r>
              <a:rPr lang="zh-CN" altLang="zh-CN" dirty="0">
                <a:sym typeface="+mn-ea"/>
              </a:rPr>
              <a:t>         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zh-CN" dirty="0">
                <a:sym typeface="+mn-ea"/>
              </a:rPr>
              <a:t>我的深圳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的业务拓展渠道</a:t>
            </a:r>
            <a:endParaRPr lang="zh-CN" altLang="zh-CN" dirty="0"/>
          </a:p>
          <a:p>
            <a:pPr algn="r"/>
            <a:r>
              <a:rPr lang="zh-CN" altLang="zh-CN" dirty="0">
                <a:sym typeface="+mn-ea"/>
              </a:rPr>
              <a:t>平安</a:t>
            </a:r>
            <a:endParaRPr lang="zh-CN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6861810" y="3754120"/>
            <a:ext cx="4345940" cy="230832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  <a:sym typeface="+mn-ea"/>
              </a:rPr>
              <a:t>提供：规范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自身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行为逐步提高鹏城信用分</a:t>
            </a:r>
          </a:p>
          <a:p>
            <a:r>
              <a:rPr lang="zh-CN" altLang="zh-CN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使用“我的深圳”绿色出行获取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鹏城信用分</a:t>
            </a:r>
            <a:endParaRPr lang="zh-CN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zh-CN" dirty="0">
                <a:solidFill>
                  <a:schemeClr val="tx1"/>
                </a:solidFill>
                <a:sym typeface="+mn-ea"/>
              </a:rPr>
              <a:t>          </a:t>
            </a:r>
          </a:p>
          <a:p>
            <a:pPr marL="360045" indent="-457200" fontAlgn="auto"/>
            <a:r>
              <a:rPr lang="zh-CN" altLang="zh-CN" dirty="0">
                <a:solidFill>
                  <a:schemeClr val="tx1"/>
                </a:solidFill>
                <a:sym typeface="+mn-ea"/>
              </a:rPr>
              <a:t>获得：透过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我的深圳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使用鹏城信用分，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360045" indent="-457200" fontAlgn="auto"/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在各种场景获得绿色通道及优惠</a:t>
            </a:r>
          </a:p>
          <a:p>
            <a:pPr algn="l"/>
            <a:r>
              <a:rPr lang="zh-CN" altLang="zh-CN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zh-CN" dirty="0">
                <a:sym typeface="+mn-ea"/>
              </a:rPr>
              <a:t>逐步提</a:t>
            </a:r>
            <a:r>
              <a:rPr lang="zh-CN" altLang="en-US" dirty="0">
                <a:sym typeface="+mn-ea"/>
              </a:rPr>
              <a:t>升</a:t>
            </a:r>
            <a:r>
              <a:rPr lang="zh-CN" altLang="zh-CN" dirty="0">
                <a:sym typeface="+mn-ea"/>
              </a:rPr>
              <a:t>公民素质</a:t>
            </a:r>
            <a:endParaRPr lang="zh-CN" altLang="zh-CN" dirty="0">
              <a:solidFill>
                <a:schemeClr val="tx1"/>
              </a:solidFill>
              <a:sym typeface="+mn-ea"/>
            </a:endParaRPr>
          </a:p>
          <a:p>
            <a:pPr algn="r"/>
            <a:r>
              <a:rPr lang="zh-CN" altLang="zh-CN" dirty="0">
                <a:solidFill>
                  <a:schemeClr val="tx1"/>
                </a:solidFill>
                <a:sym typeface="+mn-ea"/>
              </a:rPr>
              <a:t>乘客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2387602" y="1"/>
            <a:ext cx="9550398" cy="787399"/>
          </a:xfrm>
        </p:spPr>
        <p:txBody>
          <a:bodyPr>
            <a:normAutofit/>
          </a:bodyPr>
          <a:lstStyle/>
          <a:p>
            <a:r>
              <a:rPr lang="zh-CN" altLang="en-US" dirty="0"/>
              <a:t>应用场景：使用鹏城分直接调用深圳通二维码优惠乘车</a:t>
            </a:r>
          </a:p>
        </p:txBody>
      </p:sp>
      <p:grpSp>
        <p:nvGrpSpPr>
          <p:cNvPr id="6" name="íṡlïḋé"/>
          <p:cNvGrpSpPr/>
          <p:nvPr/>
        </p:nvGrpSpPr>
        <p:grpSpPr>
          <a:xfrm>
            <a:off x="1629764" y="1374329"/>
            <a:ext cx="3219164" cy="3388384"/>
            <a:chOff x="697781" y="1495347"/>
            <a:chExt cx="4390107" cy="4620870"/>
          </a:xfrm>
        </p:grpSpPr>
        <p:sp>
          <p:nvSpPr>
            <p:cNvPr id="28" name="íṡlíḍé"/>
            <p:cNvSpPr/>
            <p:nvPr/>
          </p:nvSpPr>
          <p:spPr bwMode="auto">
            <a:xfrm rot="10800000" flipH="1">
              <a:off x="884993" y="5273504"/>
              <a:ext cx="4127442" cy="777171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ṧḻidê"/>
            <p:cNvSpPr/>
            <p:nvPr/>
          </p:nvSpPr>
          <p:spPr bwMode="auto">
            <a:xfrm rot="10800000" flipH="1">
              <a:off x="739904" y="6064720"/>
              <a:ext cx="70204" cy="14045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ľïḋê"/>
            <p:cNvSpPr/>
            <p:nvPr/>
          </p:nvSpPr>
          <p:spPr bwMode="auto">
            <a:xfrm rot="10800000" flipH="1">
              <a:off x="805428" y="1503864"/>
              <a:ext cx="2092088" cy="4439128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ṧlîďe"/>
            <p:cNvSpPr/>
            <p:nvPr/>
          </p:nvSpPr>
          <p:spPr bwMode="auto">
            <a:xfrm rot="10800000" flipH="1">
              <a:off x="744584" y="6008537"/>
              <a:ext cx="28082" cy="70226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ļîḍè"/>
            <p:cNvSpPr/>
            <p:nvPr/>
          </p:nvSpPr>
          <p:spPr bwMode="auto">
            <a:xfrm rot="10800000" flipH="1">
              <a:off x="2841353" y="4402704"/>
              <a:ext cx="56163" cy="42136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ḻîḓe"/>
            <p:cNvSpPr/>
            <p:nvPr/>
          </p:nvSpPr>
          <p:spPr bwMode="auto">
            <a:xfrm rot="10800000" flipH="1">
              <a:off x="861591" y="5207958"/>
              <a:ext cx="999590" cy="777172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$1îḑé"/>
            <p:cNvSpPr/>
            <p:nvPr/>
          </p:nvSpPr>
          <p:spPr bwMode="auto">
            <a:xfrm rot="10800000" flipH="1">
              <a:off x="744584" y="6031948"/>
              <a:ext cx="56163" cy="46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ṣ1îďè"/>
            <p:cNvSpPr/>
            <p:nvPr/>
          </p:nvSpPr>
          <p:spPr bwMode="auto">
            <a:xfrm>
              <a:off x="2906875" y="1495347"/>
              <a:ext cx="2181013" cy="3778159"/>
            </a:xfrm>
            <a:custGeom>
              <a:avLst/>
              <a:gdLst>
                <a:gd name="T0" fmla="*/ 739775 w 21540"/>
                <a:gd name="T1" fmla="*/ 1281113 h 21600"/>
                <a:gd name="T2" fmla="*/ 0 w 21540"/>
                <a:gd name="T3" fmla="*/ 990253 h 21600"/>
                <a:gd name="T4" fmla="*/ 3744 w 21540"/>
                <a:gd name="T5" fmla="*/ 0 h 21600"/>
                <a:gd name="T6" fmla="*/ 739775 w 21540"/>
                <a:gd name="T7" fmla="*/ 128111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6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ṥliḍé"/>
            <p:cNvSpPr/>
            <p:nvPr/>
          </p:nvSpPr>
          <p:spPr bwMode="auto">
            <a:xfrm>
              <a:off x="2532452" y="2244422"/>
              <a:ext cx="1815951" cy="3146125"/>
            </a:xfrm>
            <a:custGeom>
              <a:avLst/>
              <a:gdLst>
                <a:gd name="T0" fmla="*/ 615950 w 21540"/>
                <a:gd name="T1" fmla="*/ 1066800 h 21600"/>
                <a:gd name="T2" fmla="*/ 0 w 21540"/>
                <a:gd name="T3" fmla="*/ 824597 h 21600"/>
                <a:gd name="T4" fmla="*/ 3117 w 21540"/>
                <a:gd name="T5" fmla="*/ 0 h 21600"/>
                <a:gd name="T6" fmla="*/ 615950 w 21540"/>
                <a:gd name="T7" fmla="*/ 10668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4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ľiďe"/>
            <p:cNvSpPr/>
            <p:nvPr/>
          </p:nvSpPr>
          <p:spPr bwMode="auto">
            <a:xfrm>
              <a:off x="2195473" y="3030954"/>
              <a:ext cx="1455571" cy="2518772"/>
            </a:xfrm>
            <a:custGeom>
              <a:avLst/>
              <a:gdLst>
                <a:gd name="T0" fmla="*/ 493713 w 21540"/>
                <a:gd name="T1" fmla="*/ 854075 h 21600"/>
                <a:gd name="T2" fmla="*/ 0 w 21540"/>
                <a:gd name="T3" fmla="*/ 660168 h 21600"/>
                <a:gd name="T4" fmla="*/ 2498 w 21540"/>
                <a:gd name="T5" fmla="*/ 0 h 21600"/>
                <a:gd name="T6" fmla="*/ 493713 w 21540"/>
                <a:gd name="T7" fmla="*/ 85407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7" y="2709"/>
                    <a:pt x="21600" y="12378"/>
                    <a:pt x="21540" y="21600"/>
                  </a:cubicBezTo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ľíḑé"/>
            <p:cNvSpPr/>
            <p:nvPr/>
          </p:nvSpPr>
          <p:spPr bwMode="auto">
            <a:xfrm>
              <a:off x="1821049" y="3780032"/>
              <a:ext cx="1090508" cy="1886739"/>
            </a:xfrm>
            <a:custGeom>
              <a:avLst/>
              <a:gdLst>
                <a:gd name="T0" fmla="*/ 369888 w 21540"/>
                <a:gd name="T1" fmla="*/ 639763 h 21600"/>
                <a:gd name="T2" fmla="*/ 0 w 21540"/>
                <a:gd name="T3" fmla="*/ 494483 h 21600"/>
                <a:gd name="T4" fmla="*/ 1872 w 21540"/>
                <a:gd name="T5" fmla="*/ 0 h 21600"/>
                <a:gd name="T6" fmla="*/ 369888 w 21540"/>
                <a:gd name="T7" fmla="*/ 6397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5"/>
                  </a:lnTo>
                  <a:lnTo>
                    <a:pt x="109" y="0"/>
                  </a:lnTo>
                  <a:cubicBezTo>
                    <a:pt x="12005" y="2709"/>
                    <a:pt x="21600" y="12380"/>
                    <a:pt x="21540" y="21600"/>
                  </a:cubicBezTo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líḍe"/>
            <p:cNvSpPr/>
            <p:nvPr/>
          </p:nvSpPr>
          <p:spPr bwMode="auto">
            <a:xfrm>
              <a:off x="697781" y="6027263"/>
              <a:ext cx="88927" cy="88954"/>
            </a:xfrm>
            <a:custGeom>
              <a:avLst/>
              <a:gdLst>
                <a:gd name="T0" fmla="*/ 30163 w 21598"/>
                <a:gd name="T1" fmla="*/ 15081 h 21598"/>
                <a:gd name="T2" fmla="*/ 29015 w 21598"/>
                <a:gd name="T3" fmla="*/ 9309 h 21598"/>
                <a:gd name="T4" fmla="*/ 25746 w 21598"/>
                <a:gd name="T5" fmla="*/ 4417 h 21598"/>
                <a:gd name="T6" fmla="*/ 20854 w 21598"/>
                <a:gd name="T7" fmla="*/ 1148 h 21598"/>
                <a:gd name="T8" fmla="*/ 15081 w 21598"/>
                <a:gd name="T9" fmla="*/ 0 h 21598"/>
                <a:gd name="T10" fmla="*/ 9309 w 21598"/>
                <a:gd name="T11" fmla="*/ 1148 h 21598"/>
                <a:gd name="T12" fmla="*/ 4417 w 21598"/>
                <a:gd name="T13" fmla="*/ 4417 h 21598"/>
                <a:gd name="T14" fmla="*/ 1148 w 21598"/>
                <a:gd name="T15" fmla="*/ 9309 h 21598"/>
                <a:gd name="T16" fmla="*/ 0 w 21598"/>
                <a:gd name="T17" fmla="*/ 15081 h 21598"/>
                <a:gd name="T18" fmla="*/ 1148 w 21598"/>
                <a:gd name="T19" fmla="*/ 20854 h 21598"/>
                <a:gd name="T20" fmla="*/ 4417 w 21598"/>
                <a:gd name="T21" fmla="*/ 25746 h 21598"/>
                <a:gd name="T22" fmla="*/ 9309 w 21598"/>
                <a:gd name="T23" fmla="*/ 29015 h 21598"/>
                <a:gd name="T24" fmla="*/ 15081 w 21598"/>
                <a:gd name="T25" fmla="*/ 30163 h 21598"/>
                <a:gd name="T26" fmla="*/ 20854 w 21598"/>
                <a:gd name="T27" fmla="*/ 29015 h 21598"/>
                <a:gd name="T28" fmla="*/ 25746 w 21598"/>
                <a:gd name="T29" fmla="*/ 25746 h 21598"/>
                <a:gd name="T30" fmla="*/ 29015 w 21598"/>
                <a:gd name="T31" fmla="*/ 20854 h 21598"/>
                <a:gd name="T32" fmla="*/ 30163 w 21598"/>
                <a:gd name="T33" fmla="*/ 15081 h 21598"/>
                <a:gd name="T34" fmla="*/ 30163 w 21598"/>
                <a:gd name="T35" fmla="*/ 15081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lîḍè"/>
            <p:cNvSpPr txBox="1"/>
            <p:nvPr/>
          </p:nvSpPr>
          <p:spPr bwMode="auto">
            <a:xfrm>
              <a:off x="1894196" y="4514469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zh-CN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41" name="iṣļiďê"/>
            <p:cNvSpPr txBox="1"/>
            <p:nvPr/>
          </p:nvSpPr>
          <p:spPr bwMode="auto">
            <a:xfrm>
              <a:off x="2507319" y="4028771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42" name="iṡḻiďe"/>
            <p:cNvSpPr txBox="1"/>
            <p:nvPr/>
          </p:nvSpPr>
          <p:spPr bwMode="auto">
            <a:xfrm>
              <a:off x="3132739" y="3474592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43" name="ï$liḍè"/>
            <p:cNvSpPr txBox="1"/>
            <p:nvPr/>
          </p:nvSpPr>
          <p:spPr bwMode="auto">
            <a:xfrm>
              <a:off x="3876908" y="3128404"/>
              <a:ext cx="705515" cy="512043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 defTabSz="913765">
                <a:spcBef>
                  <a:spcPct val="50000"/>
                </a:spcBef>
                <a:defRPr/>
              </a:pPr>
              <a:r>
                <a:rPr lang="en-US" altLang="zh-CN" sz="3400" kern="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7" name="ïṧliďe"/>
          <p:cNvGrpSpPr/>
          <p:nvPr/>
        </p:nvGrpSpPr>
        <p:grpSpPr>
          <a:xfrm>
            <a:off x="4608195" y="4822190"/>
            <a:ext cx="3394710" cy="1348740"/>
            <a:chOff x="5159896" y="3071603"/>
            <a:chExt cx="2791067" cy="1348742"/>
          </a:xfrm>
        </p:grpSpPr>
        <p:sp>
          <p:nvSpPr>
            <p:cNvPr id="25" name="iṧ1íḓe"/>
            <p:cNvSpPr/>
            <p:nvPr/>
          </p:nvSpPr>
          <p:spPr bwMode="auto">
            <a:xfrm>
              <a:off x="5544415" y="3719939"/>
              <a:ext cx="2406548" cy="700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给</a:t>
              </a:r>
              <a:r>
                <a:rPr lang="en-US" altLang="zh-CN" sz="1400" dirty="0"/>
                <a:t>“</a:t>
              </a:r>
              <a:r>
                <a:rPr lang="zh-CN" altLang="en-US" sz="1400" dirty="0"/>
                <a:t>我的深圳</a:t>
              </a:r>
              <a:r>
                <a:rPr lang="en-US" altLang="zh-CN" sz="1400" dirty="0"/>
                <a:t>”</a:t>
              </a:r>
              <a:r>
                <a:rPr lang="zh-CN" altLang="en-US" sz="1400" dirty="0"/>
                <a:t>反馈扣费信息、推送随机优惠补贴的信息</a:t>
              </a:r>
            </a:p>
          </p:txBody>
        </p:sp>
        <p:sp>
          <p:nvSpPr>
            <p:cNvPr id="26" name="íṥ1iḍè"/>
            <p:cNvSpPr txBox="1"/>
            <p:nvPr/>
          </p:nvSpPr>
          <p:spPr bwMode="auto">
            <a:xfrm>
              <a:off x="5798707" y="3071603"/>
              <a:ext cx="2108203" cy="64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4"/>
                  </a:solidFill>
                </a:rPr>
                <a:t>4. </a:t>
              </a:r>
              <a:r>
                <a:rPr lang="zh-CN" altLang="en-US" sz="1800" b="1" dirty="0">
                  <a:solidFill>
                    <a:schemeClr val="accent4"/>
                  </a:solidFill>
                </a:rPr>
                <a:t>二维码账户扣费完成后</a:t>
              </a:r>
              <a:endParaRPr lang="en-US" altLang="zh-CN" sz="1800" b="1" dirty="0">
                <a:solidFill>
                  <a:schemeClr val="accent4"/>
                </a:solidFill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4"/>
                  </a:solidFill>
                </a:rPr>
                <a:t>反馈扣费信息和优惠补贴</a:t>
              </a:r>
            </a:p>
          </p:txBody>
        </p:sp>
        <p:sp>
          <p:nvSpPr>
            <p:cNvPr id="27" name="îşliďè"/>
            <p:cNvSpPr/>
            <p:nvPr/>
          </p:nvSpPr>
          <p:spPr bwMode="auto">
            <a:xfrm>
              <a:off x="5159896" y="3164494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iṡliḓé"/>
          <p:cNvGrpSpPr/>
          <p:nvPr/>
        </p:nvGrpSpPr>
        <p:grpSpPr>
          <a:xfrm>
            <a:off x="8640445" y="4822190"/>
            <a:ext cx="3185796" cy="1348740"/>
            <a:chOff x="8688288" y="3071603"/>
            <a:chExt cx="2765758" cy="1348742"/>
          </a:xfrm>
        </p:grpSpPr>
        <p:sp>
          <p:nvSpPr>
            <p:cNvPr id="22" name="îslîḋe"/>
            <p:cNvSpPr/>
            <p:nvPr/>
          </p:nvSpPr>
          <p:spPr bwMode="auto">
            <a:xfrm>
              <a:off x="9345962" y="3719939"/>
              <a:ext cx="2108084" cy="700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显示鹏城信用分优惠方案</a:t>
              </a:r>
              <a:endParaRPr lang="en-US" altLang="zh-CN" sz="1400" dirty="0"/>
            </a:p>
          </p:txBody>
        </p:sp>
        <p:sp>
          <p:nvSpPr>
            <p:cNvPr id="23" name="ïšḷiḍè"/>
            <p:cNvSpPr txBox="1"/>
            <p:nvPr/>
          </p:nvSpPr>
          <p:spPr bwMode="auto">
            <a:xfrm>
              <a:off x="9327218" y="3071603"/>
              <a:ext cx="2108084" cy="64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3"/>
                  </a:solidFill>
                </a:rPr>
                <a:t>3. </a:t>
              </a:r>
              <a:r>
                <a:rPr lang="zh-CN" altLang="en-US" sz="1800" b="1" dirty="0">
                  <a:solidFill>
                    <a:schemeClr val="accent3"/>
                  </a:solidFill>
                </a:rPr>
                <a:t>持“我的深圳”二维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3"/>
                  </a:solidFill>
                </a:rPr>
                <a:t>码在运营商处</a:t>
              </a:r>
              <a:r>
                <a:rPr lang="zh-CN" altLang="en-US" b="1" dirty="0">
                  <a:solidFill>
                    <a:schemeClr val="accent3"/>
                  </a:solidFill>
                </a:rPr>
                <a:t>扫码</a:t>
              </a:r>
              <a:r>
                <a:rPr lang="zh-CN" altLang="en-US" sz="1800" b="1" dirty="0">
                  <a:solidFill>
                    <a:schemeClr val="accent3"/>
                  </a:solidFill>
                </a:rPr>
                <a:t>乘车</a:t>
              </a:r>
              <a:endParaRPr lang="en-US" altLang="zh-CN" sz="1800" b="1" dirty="0">
                <a:solidFill>
                  <a:schemeClr val="accent3"/>
                </a:solidFill>
              </a:endParaRPr>
            </a:p>
          </p:txBody>
        </p:sp>
        <p:sp>
          <p:nvSpPr>
            <p:cNvPr id="24" name="ïṧľïḑé"/>
            <p:cNvSpPr/>
            <p:nvPr/>
          </p:nvSpPr>
          <p:spPr bwMode="auto">
            <a:xfrm>
              <a:off x="8688288" y="3228526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>
            <a:off x="8008620" y="5144770"/>
            <a:ext cx="470535" cy="4445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íşḷíḍê"/>
          <p:cNvGrpSpPr/>
          <p:nvPr/>
        </p:nvGrpSpPr>
        <p:grpSpPr>
          <a:xfrm>
            <a:off x="5061711" y="2981875"/>
            <a:ext cx="3214635" cy="1366111"/>
            <a:chOff x="5171892" y="3240534"/>
            <a:chExt cx="2735018" cy="1118850"/>
          </a:xfrm>
        </p:grpSpPr>
        <p:sp>
          <p:nvSpPr>
            <p:cNvPr id="19" name="íṧḻíďè"/>
            <p:cNvSpPr/>
            <p:nvPr/>
          </p:nvSpPr>
          <p:spPr bwMode="auto">
            <a:xfrm>
              <a:off x="5798707" y="3769072"/>
              <a:ext cx="2108203" cy="59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/>
                <a:t>使用我的深圳识别身份</a:t>
              </a:r>
            </a:p>
          </p:txBody>
        </p:sp>
        <p:sp>
          <p:nvSpPr>
            <p:cNvPr id="20" name="ïSḻíḑê"/>
            <p:cNvSpPr txBox="1"/>
            <p:nvPr/>
          </p:nvSpPr>
          <p:spPr bwMode="auto">
            <a:xfrm>
              <a:off x="5798707" y="3240534"/>
              <a:ext cx="1835153" cy="59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marL="342900" indent="-342900" algn="r" eaLnBrk="1" hangingPunct="1">
                <a:spcBef>
                  <a:spcPct val="0"/>
                </a:spcBef>
                <a:buFontTx/>
                <a:buAutoNum type="arabicPeriod"/>
              </a:pPr>
              <a:r>
                <a:rPr lang="zh-CN" altLang="en-US" b="1" dirty="0">
                  <a:solidFill>
                    <a:schemeClr val="accent1"/>
                  </a:solidFill>
                </a:rPr>
                <a:t>开通“我的深圳”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r"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chemeClr val="accent1"/>
                  </a:solidFill>
                </a:rPr>
                <a:t>绑定鹏城信用分</a:t>
              </a:r>
            </a:p>
          </p:txBody>
        </p:sp>
        <p:sp>
          <p:nvSpPr>
            <p:cNvPr id="21" name="ïŝľiḑè"/>
            <p:cNvSpPr/>
            <p:nvPr/>
          </p:nvSpPr>
          <p:spPr bwMode="auto">
            <a:xfrm>
              <a:off x="5171892" y="3293031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îśḻíḓè"/>
          <p:cNvGrpSpPr/>
          <p:nvPr/>
        </p:nvGrpSpPr>
        <p:grpSpPr>
          <a:xfrm>
            <a:off x="8720455" y="3113405"/>
            <a:ext cx="3217545" cy="1320800"/>
            <a:chOff x="8688288" y="3128078"/>
            <a:chExt cx="2880364" cy="1075097"/>
          </a:xfrm>
        </p:grpSpPr>
        <p:sp>
          <p:nvSpPr>
            <p:cNvPr id="16" name="iṩľïḑê"/>
            <p:cNvSpPr/>
            <p:nvPr/>
          </p:nvSpPr>
          <p:spPr bwMode="auto">
            <a:xfrm>
              <a:off x="9327099" y="3692634"/>
              <a:ext cx="2241553" cy="510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400" dirty="0"/>
            </a:p>
          </p:txBody>
        </p:sp>
        <p:sp>
          <p:nvSpPr>
            <p:cNvPr id="17" name="í$1ïḍé"/>
            <p:cNvSpPr txBox="1"/>
            <p:nvPr/>
          </p:nvSpPr>
          <p:spPr bwMode="auto">
            <a:xfrm>
              <a:off x="9327232" y="3128078"/>
              <a:ext cx="2108401" cy="497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7500"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2. “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我的深圳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”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鹏城分应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</a:rPr>
                <a:t>用入口点击优惠乘车</a:t>
              </a:r>
            </a:p>
          </p:txBody>
        </p:sp>
        <p:sp>
          <p:nvSpPr>
            <p:cNvPr id="18" name="iṣľîḓe"/>
            <p:cNvSpPr/>
            <p:nvPr/>
          </p:nvSpPr>
          <p:spPr bwMode="auto">
            <a:xfrm>
              <a:off x="8688288" y="3164655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V="1">
            <a:off x="8065135" y="3383915"/>
            <a:ext cx="400050" cy="3175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859928" y="3929060"/>
            <a:ext cx="0" cy="718824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í$lïďe"/>
          <p:cNvSpPr txBox="1"/>
          <p:nvPr/>
        </p:nvSpPr>
        <p:spPr>
          <a:xfrm>
            <a:off x="5529580" y="1619250"/>
            <a:ext cx="6245225" cy="879475"/>
          </a:xfrm>
          <a:prstGeom prst="rect">
            <a:avLst/>
          </a:prstGeom>
          <a:noFill/>
        </p:spPr>
        <p:txBody>
          <a:bodyPr wrap="square">
            <a:normAutofit fontScale="6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鹏城分高于特定值，可以直接调用深圳通二维码优惠乘车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574746" y="2508649"/>
            <a:ext cx="619973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588498" cy="787399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鹏城分产品与深圳通合作方案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5F674B-96F8-41CA-9B77-61E4FDC4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73" y="1586977"/>
            <a:ext cx="6063751" cy="516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2472A9-7D53-41FD-977D-54560F92B394}"/>
              </a:ext>
            </a:extLst>
          </p:cNvPr>
          <p:cNvSpPr txBox="1"/>
          <p:nvPr/>
        </p:nvSpPr>
        <p:spPr>
          <a:xfrm>
            <a:off x="1647371" y="937633"/>
            <a:ext cx="3804193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方案一：沉淀资金账户在深圳通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73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588498" cy="787399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鹏城分产品与深圳通合作方案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2472A9-7D53-41FD-977D-54560F92B394}"/>
              </a:ext>
            </a:extLst>
          </p:cNvPr>
          <p:cNvSpPr txBox="1"/>
          <p:nvPr/>
        </p:nvSpPr>
        <p:spPr>
          <a:xfrm>
            <a:off x="1647371" y="937633"/>
            <a:ext cx="4544423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方案二：按照拉码服务来付费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4FE4A6-5F28-49A9-A176-010FF28F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53" y="1517308"/>
            <a:ext cx="6063751" cy="5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7602" y="1"/>
            <a:ext cx="9588498" cy="787399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鹏城分产品与深圳通合作方案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87600" y="934085"/>
            <a:ext cx="9743440" cy="308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“鹏程信用分”</a:t>
            </a:r>
            <a:r>
              <a:rPr lang="en-US" altLang="zh-CN" sz="2000" dirty="0"/>
              <a:t>+</a:t>
            </a:r>
            <a:r>
              <a:rPr lang="zh-CN" altLang="en-US" sz="2000" dirty="0"/>
              <a:t>“深圳通”</a:t>
            </a:r>
            <a:r>
              <a:rPr lang="en-US" altLang="zh-CN" sz="2000" dirty="0"/>
              <a:t>+</a:t>
            </a:r>
            <a:r>
              <a:rPr lang="zh-CN" altLang="en-US" sz="2000" dirty="0"/>
              <a:t>“我的深圳”解决方案的优势：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鹏程信用分与公共交通场景结合，信用的影响力迅速得到体现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深圳通的资金收益：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深圳通公司通过沉淀资金账户获得了利息补贴</a:t>
            </a:r>
            <a:endParaRPr lang="en-US" altLang="zh-CN" sz="16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/>
              <a:t>深圳通公司也可以选择通过提供发码服务获得收入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通过乘车补贴政策，深圳通产品将增强深圳市场应用的竞争力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深信、深圳通、平安强强联合，共同拓展深圳通在城市收费各领域应用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466149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4FB5"/>
      </a:accent1>
      <a:accent2>
        <a:srgbClr val="D22C48"/>
      </a:accent2>
      <a:accent3>
        <a:srgbClr val="3A70C0"/>
      </a:accent3>
      <a:accent4>
        <a:srgbClr val="CB566D"/>
      </a:accent4>
      <a:accent5>
        <a:srgbClr val="2F64B4"/>
      </a:accent5>
      <a:accent6>
        <a:srgbClr val="2F8BAC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242</TotalTime>
  <Words>508</Words>
  <Application>Microsoft Office PowerPoint</Application>
  <PresentationFormat>宽屏</PresentationFormat>
  <Paragraphs>65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鹏城分产品与深圳通合作方案</vt:lpstr>
      <vt:lpstr>应用场景：使用鹏城分直接调用深圳通二维码优惠乘车</vt:lpstr>
      <vt:lpstr>鹏城分产品与深圳通合作方案</vt:lpstr>
      <vt:lpstr>鹏城分产品与深圳通合作方案</vt:lpstr>
      <vt:lpstr>鹏城分产品与深圳通合作方案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89</cp:revision>
  <cp:lastPrinted>2017-10-26T16:00:00Z</cp:lastPrinted>
  <dcterms:created xsi:type="dcterms:W3CDTF">2017-10-26T16:00:00Z</dcterms:created>
  <dcterms:modified xsi:type="dcterms:W3CDTF">2018-09-10T07:25:36Z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2052-10.1.0.7400</vt:lpwstr>
  </property>
</Properties>
</file>