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83" r:id="rId2"/>
    <p:sldId id="28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736"/>
    <a:srgbClr val="68D4EE"/>
    <a:srgbClr val="204D90"/>
    <a:srgbClr val="2C69C2"/>
    <a:srgbClr val="0D5EE1"/>
    <a:srgbClr val="1EA7D5"/>
    <a:srgbClr val="1E74DC"/>
    <a:srgbClr val="412668"/>
    <a:srgbClr val="24316A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83826-ACCB-40B0-9CEA-1F5CDA6589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64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7704" y="2220686"/>
            <a:ext cx="5849213" cy="2768146"/>
          </a:xfrm>
          <a:prstGeom prst="rect">
            <a:avLst/>
          </a:prstGeom>
        </p:spPr>
      </p:pic>
      <p:sp>
        <p:nvSpPr>
          <p:cNvPr id="6" name="Freeform 6"/>
          <p:cNvSpPr/>
          <p:nvPr userDrawn="1"/>
        </p:nvSpPr>
        <p:spPr bwMode="auto">
          <a:xfrm>
            <a:off x="-3175" y="3421262"/>
            <a:ext cx="11814175" cy="3092885"/>
          </a:xfrm>
          <a:custGeom>
            <a:avLst/>
            <a:gdLst>
              <a:gd name="T0" fmla="*/ 3721 w 3721"/>
              <a:gd name="T1" fmla="*/ 486 h 1070"/>
              <a:gd name="T2" fmla="*/ 2514 w 3721"/>
              <a:gd name="T3" fmla="*/ 574 h 1070"/>
              <a:gd name="T4" fmla="*/ 54 w 3721"/>
              <a:gd name="T5" fmla="*/ 33 h 1070"/>
              <a:gd name="T6" fmla="*/ 0 w 3721"/>
              <a:gd name="T7" fmla="*/ 0 h 1070"/>
              <a:gd name="T8" fmla="*/ 0 w 3721"/>
              <a:gd name="T9" fmla="*/ 937 h 1070"/>
              <a:gd name="T10" fmla="*/ 3721 w 3721"/>
              <a:gd name="T11" fmla="*/ 486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1" h="1070">
                <a:moveTo>
                  <a:pt x="3721" y="486"/>
                </a:moveTo>
                <a:cubicBezTo>
                  <a:pt x="3336" y="547"/>
                  <a:pt x="2921" y="578"/>
                  <a:pt x="2514" y="574"/>
                </a:cubicBezTo>
                <a:cubicBezTo>
                  <a:pt x="1553" y="566"/>
                  <a:pt x="586" y="358"/>
                  <a:pt x="54" y="33"/>
                </a:cubicBezTo>
                <a:cubicBezTo>
                  <a:pt x="35" y="22"/>
                  <a:pt x="18" y="11"/>
                  <a:pt x="0" y="0"/>
                </a:cubicBezTo>
                <a:cubicBezTo>
                  <a:pt x="0" y="937"/>
                  <a:pt x="0" y="937"/>
                  <a:pt x="0" y="937"/>
                </a:cubicBezTo>
                <a:cubicBezTo>
                  <a:pt x="499" y="980"/>
                  <a:pt x="2207" y="1070"/>
                  <a:pt x="3721" y="486"/>
                </a:cubicBezTo>
                <a:close/>
              </a:path>
            </a:pathLst>
          </a:custGeom>
          <a:solidFill>
            <a:srgbClr val="0D5EE1">
              <a:alpha val="7686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-3175" y="4680683"/>
            <a:ext cx="12195175" cy="2180492"/>
          </a:xfrm>
          <a:custGeom>
            <a:avLst/>
            <a:gdLst>
              <a:gd name="T0" fmla="*/ 3841 w 3841"/>
              <a:gd name="T1" fmla="*/ 0 h 754"/>
              <a:gd name="T2" fmla="*/ 3841 w 3841"/>
              <a:gd name="T3" fmla="*/ 0 h 754"/>
              <a:gd name="T4" fmla="*/ 0 w 3841"/>
              <a:gd name="T5" fmla="*/ 137 h 754"/>
              <a:gd name="T6" fmla="*/ 0 w 3841"/>
              <a:gd name="T7" fmla="*/ 754 h 754"/>
              <a:gd name="T8" fmla="*/ 1191 w 3841"/>
              <a:gd name="T9" fmla="*/ 754 h 754"/>
              <a:gd name="T10" fmla="*/ 3841 w 3841"/>
              <a:gd name="T11" fmla="*/ 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1" h="754">
                <a:moveTo>
                  <a:pt x="3841" y="0"/>
                </a:moveTo>
                <a:cubicBezTo>
                  <a:pt x="3841" y="0"/>
                  <a:pt x="3841" y="0"/>
                  <a:pt x="3841" y="0"/>
                </a:cubicBezTo>
                <a:cubicBezTo>
                  <a:pt x="2298" y="616"/>
                  <a:pt x="512" y="260"/>
                  <a:pt x="0" y="137"/>
                </a:cubicBezTo>
                <a:cubicBezTo>
                  <a:pt x="0" y="754"/>
                  <a:pt x="0" y="754"/>
                  <a:pt x="0" y="754"/>
                </a:cubicBezTo>
                <a:cubicBezTo>
                  <a:pt x="1191" y="754"/>
                  <a:pt x="1191" y="754"/>
                  <a:pt x="1191" y="754"/>
                </a:cubicBezTo>
                <a:cubicBezTo>
                  <a:pt x="2090" y="657"/>
                  <a:pt x="3222" y="395"/>
                  <a:pt x="3841" y="0"/>
                </a:cubicBezTo>
                <a:close/>
              </a:path>
            </a:pathLst>
          </a:custGeom>
          <a:solidFill>
            <a:srgbClr val="23ACE4">
              <a:alpha val="3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 bwMode="auto">
          <a:xfrm>
            <a:off x="2136775" y="3512294"/>
            <a:ext cx="10055225" cy="1568809"/>
          </a:xfrm>
          <a:custGeom>
            <a:avLst/>
            <a:gdLst>
              <a:gd name="connsiteX0" fmla="*/ 10055225 w 10055225"/>
              <a:gd name="connsiteY0" fmla="*/ 0 h 1568809"/>
              <a:gd name="connsiteX1" fmla="*/ 10055225 w 10055225"/>
              <a:gd name="connsiteY1" fmla="*/ 1252335 h 1568809"/>
              <a:gd name="connsiteX2" fmla="*/ 10055215 w 10055225"/>
              <a:gd name="connsiteY2" fmla="*/ 1252338 h 1568809"/>
              <a:gd name="connsiteX3" fmla="*/ 5841817 w 10055225"/>
              <a:gd name="connsiteY3" fmla="*/ 1567593 h 1568809"/>
              <a:gd name="connsiteX4" fmla="*/ 0 w 10055225"/>
              <a:gd name="connsiteY4" fmla="*/ 787096 h 1568809"/>
              <a:gd name="connsiteX5" fmla="*/ 10041195 w 10055225"/>
              <a:gd name="connsiteY5" fmla="*/ 297 h 156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225" h="1568809">
                <a:moveTo>
                  <a:pt x="10055225" y="0"/>
                </a:moveTo>
                <a:lnTo>
                  <a:pt x="10055225" y="1252335"/>
                </a:lnTo>
                <a:lnTo>
                  <a:pt x="10055215" y="1252338"/>
                </a:lnTo>
                <a:cubicBezTo>
                  <a:pt x="8727676" y="1469125"/>
                  <a:pt x="7270727" y="1581930"/>
                  <a:pt x="5841817" y="1567593"/>
                </a:cubicBezTo>
                <a:cubicBezTo>
                  <a:pt x="3752912" y="1550105"/>
                  <a:pt x="1657536" y="1263997"/>
                  <a:pt x="0" y="787096"/>
                </a:cubicBezTo>
                <a:cubicBezTo>
                  <a:pt x="6006816" y="1526946"/>
                  <a:pt x="9237770" y="610169"/>
                  <a:pt x="10041195" y="297"/>
                </a:cubicBezTo>
                <a:close/>
              </a:path>
            </a:pathLst>
          </a:custGeom>
          <a:solidFill>
            <a:srgbClr val="011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2914" y="2955924"/>
            <a:ext cx="291378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92914" y="3264476"/>
            <a:ext cx="291378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92914" y="1915069"/>
            <a:ext cx="578742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92914" y="1159328"/>
            <a:ext cx="5787426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34344609025&amp;di=96d90bd3841cc79a236d2607bb1ec6da&amp;imgtype=0&amp;src=http%3A%2F%2Fimgsrc.baidu.com%2Fimage%2Fc0%253Dpixel_huitu%252C0%252C0%252C294%252C40%2Fsign%3Db34c28f515178a82da3177e09f7b16e1%2F1c950a7b02087bf43bbb85d0f9d3572c11dfcfb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63"/>
          <a:stretch>
            <a:fillRect/>
          </a:stretch>
        </p:blipFill>
        <p:spPr bwMode="auto">
          <a:xfrm>
            <a:off x="6362700" y="2087158"/>
            <a:ext cx="5638800" cy="25766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6"/>
          <p:cNvSpPr/>
          <p:nvPr userDrawn="1"/>
        </p:nvSpPr>
        <p:spPr bwMode="auto">
          <a:xfrm>
            <a:off x="-3175" y="3421262"/>
            <a:ext cx="11814175" cy="3092885"/>
          </a:xfrm>
          <a:custGeom>
            <a:avLst/>
            <a:gdLst>
              <a:gd name="T0" fmla="*/ 3721 w 3721"/>
              <a:gd name="T1" fmla="*/ 486 h 1070"/>
              <a:gd name="T2" fmla="*/ 2514 w 3721"/>
              <a:gd name="T3" fmla="*/ 574 h 1070"/>
              <a:gd name="T4" fmla="*/ 54 w 3721"/>
              <a:gd name="T5" fmla="*/ 33 h 1070"/>
              <a:gd name="T6" fmla="*/ 0 w 3721"/>
              <a:gd name="T7" fmla="*/ 0 h 1070"/>
              <a:gd name="T8" fmla="*/ 0 w 3721"/>
              <a:gd name="T9" fmla="*/ 937 h 1070"/>
              <a:gd name="T10" fmla="*/ 3721 w 3721"/>
              <a:gd name="T11" fmla="*/ 486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1" h="1070">
                <a:moveTo>
                  <a:pt x="3721" y="486"/>
                </a:moveTo>
                <a:cubicBezTo>
                  <a:pt x="3336" y="547"/>
                  <a:pt x="2921" y="578"/>
                  <a:pt x="2514" y="574"/>
                </a:cubicBezTo>
                <a:cubicBezTo>
                  <a:pt x="1553" y="566"/>
                  <a:pt x="586" y="358"/>
                  <a:pt x="54" y="33"/>
                </a:cubicBezTo>
                <a:cubicBezTo>
                  <a:pt x="35" y="22"/>
                  <a:pt x="18" y="11"/>
                  <a:pt x="0" y="0"/>
                </a:cubicBezTo>
                <a:cubicBezTo>
                  <a:pt x="0" y="937"/>
                  <a:pt x="0" y="937"/>
                  <a:pt x="0" y="937"/>
                </a:cubicBezTo>
                <a:cubicBezTo>
                  <a:pt x="499" y="980"/>
                  <a:pt x="2207" y="1070"/>
                  <a:pt x="3721" y="486"/>
                </a:cubicBezTo>
                <a:close/>
              </a:path>
            </a:pathLst>
          </a:custGeom>
          <a:solidFill>
            <a:srgbClr val="0D5EE1">
              <a:alpha val="7686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-3175" y="4680683"/>
            <a:ext cx="12195175" cy="2180492"/>
          </a:xfrm>
          <a:custGeom>
            <a:avLst/>
            <a:gdLst>
              <a:gd name="T0" fmla="*/ 3841 w 3841"/>
              <a:gd name="T1" fmla="*/ 0 h 754"/>
              <a:gd name="T2" fmla="*/ 3841 w 3841"/>
              <a:gd name="T3" fmla="*/ 0 h 754"/>
              <a:gd name="T4" fmla="*/ 0 w 3841"/>
              <a:gd name="T5" fmla="*/ 137 h 754"/>
              <a:gd name="T6" fmla="*/ 0 w 3841"/>
              <a:gd name="T7" fmla="*/ 754 h 754"/>
              <a:gd name="T8" fmla="*/ 1191 w 3841"/>
              <a:gd name="T9" fmla="*/ 754 h 754"/>
              <a:gd name="T10" fmla="*/ 3841 w 3841"/>
              <a:gd name="T11" fmla="*/ 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1" h="754">
                <a:moveTo>
                  <a:pt x="3841" y="0"/>
                </a:moveTo>
                <a:cubicBezTo>
                  <a:pt x="3841" y="0"/>
                  <a:pt x="3841" y="0"/>
                  <a:pt x="3841" y="0"/>
                </a:cubicBezTo>
                <a:cubicBezTo>
                  <a:pt x="2298" y="616"/>
                  <a:pt x="512" y="260"/>
                  <a:pt x="0" y="137"/>
                </a:cubicBezTo>
                <a:cubicBezTo>
                  <a:pt x="0" y="754"/>
                  <a:pt x="0" y="754"/>
                  <a:pt x="0" y="754"/>
                </a:cubicBezTo>
                <a:cubicBezTo>
                  <a:pt x="1191" y="754"/>
                  <a:pt x="1191" y="754"/>
                  <a:pt x="1191" y="754"/>
                </a:cubicBezTo>
                <a:cubicBezTo>
                  <a:pt x="2090" y="657"/>
                  <a:pt x="3222" y="395"/>
                  <a:pt x="3841" y="0"/>
                </a:cubicBezTo>
                <a:close/>
              </a:path>
            </a:pathLst>
          </a:custGeom>
          <a:solidFill>
            <a:srgbClr val="23ACE4">
              <a:alpha val="3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 bwMode="auto">
          <a:xfrm>
            <a:off x="2136775" y="3512294"/>
            <a:ext cx="10055225" cy="1568809"/>
          </a:xfrm>
          <a:custGeom>
            <a:avLst/>
            <a:gdLst>
              <a:gd name="connsiteX0" fmla="*/ 10055225 w 10055225"/>
              <a:gd name="connsiteY0" fmla="*/ 0 h 1568809"/>
              <a:gd name="connsiteX1" fmla="*/ 10055225 w 10055225"/>
              <a:gd name="connsiteY1" fmla="*/ 1252335 h 1568809"/>
              <a:gd name="connsiteX2" fmla="*/ 10055215 w 10055225"/>
              <a:gd name="connsiteY2" fmla="*/ 1252338 h 1568809"/>
              <a:gd name="connsiteX3" fmla="*/ 5841817 w 10055225"/>
              <a:gd name="connsiteY3" fmla="*/ 1567593 h 1568809"/>
              <a:gd name="connsiteX4" fmla="*/ 0 w 10055225"/>
              <a:gd name="connsiteY4" fmla="*/ 787096 h 1568809"/>
              <a:gd name="connsiteX5" fmla="*/ 10041195 w 10055225"/>
              <a:gd name="connsiteY5" fmla="*/ 297 h 156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225" h="1568809">
                <a:moveTo>
                  <a:pt x="10055225" y="0"/>
                </a:moveTo>
                <a:lnTo>
                  <a:pt x="10055225" y="1252335"/>
                </a:lnTo>
                <a:lnTo>
                  <a:pt x="10055215" y="1252338"/>
                </a:lnTo>
                <a:cubicBezTo>
                  <a:pt x="8727676" y="1469125"/>
                  <a:pt x="7270727" y="1581930"/>
                  <a:pt x="5841817" y="1567593"/>
                </a:cubicBezTo>
                <a:cubicBezTo>
                  <a:pt x="3752912" y="1550105"/>
                  <a:pt x="1657536" y="1263997"/>
                  <a:pt x="0" y="787096"/>
                </a:cubicBezTo>
                <a:cubicBezTo>
                  <a:pt x="6006816" y="1526946"/>
                  <a:pt x="9237770" y="610169"/>
                  <a:pt x="10041195" y="297"/>
                </a:cubicBezTo>
                <a:close/>
              </a:path>
            </a:pathLst>
          </a:custGeom>
          <a:solidFill>
            <a:srgbClr val="011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2914" y="2955924"/>
            <a:ext cx="291378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92914" y="3264476"/>
            <a:ext cx="291378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92914" y="1915069"/>
            <a:ext cx="578742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92914" y="1159328"/>
            <a:ext cx="5787426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2052" name="Picture 4" descr="http://www.szmc.net/ver2/image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189368"/>
            <a:ext cx="17335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 userDrawn="1"/>
        </p:nvSpPr>
        <p:spPr bwMode="auto">
          <a:xfrm>
            <a:off x="-3175" y="1026405"/>
            <a:ext cx="11814175" cy="3092885"/>
          </a:xfrm>
          <a:custGeom>
            <a:avLst/>
            <a:gdLst>
              <a:gd name="T0" fmla="*/ 3721 w 3721"/>
              <a:gd name="T1" fmla="*/ 486 h 1070"/>
              <a:gd name="T2" fmla="*/ 2514 w 3721"/>
              <a:gd name="T3" fmla="*/ 574 h 1070"/>
              <a:gd name="T4" fmla="*/ 54 w 3721"/>
              <a:gd name="T5" fmla="*/ 33 h 1070"/>
              <a:gd name="T6" fmla="*/ 0 w 3721"/>
              <a:gd name="T7" fmla="*/ 0 h 1070"/>
              <a:gd name="T8" fmla="*/ 0 w 3721"/>
              <a:gd name="T9" fmla="*/ 937 h 1070"/>
              <a:gd name="T10" fmla="*/ 3721 w 3721"/>
              <a:gd name="T11" fmla="*/ 486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1" h="1070">
                <a:moveTo>
                  <a:pt x="3721" y="486"/>
                </a:moveTo>
                <a:cubicBezTo>
                  <a:pt x="3336" y="547"/>
                  <a:pt x="2921" y="578"/>
                  <a:pt x="2514" y="574"/>
                </a:cubicBezTo>
                <a:cubicBezTo>
                  <a:pt x="1553" y="566"/>
                  <a:pt x="586" y="358"/>
                  <a:pt x="54" y="33"/>
                </a:cubicBezTo>
                <a:cubicBezTo>
                  <a:pt x="35" y="22"/>
                  <a:pt x="18" y="11"/>
                  <a:pt x="0" y="0"/>
                </a:cubicBezTo>
                <a:cubicBezTo>
                  <a:pt x="0" y="937"/>
                  <a:pt x="0" y="937"/>
                  <a:pt x="0" y="937"/>
                </a:cubicBezTo>
                <a:cubicBezTo>
                  <a:pt x="499" y="980"/>
                  <a:pt x="2207" y="1070"/>
                  <a:pt x="3721" y="486"/>
                </a:cubicBezTo>
                <a:close/>
              </a:path>
            </a:pathLst>
          </a:custGeom>
          <a:solidFill>
            <a:srgbClr val="0D5EE1">
              <a:alpha val="7686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 bwMode="auto">
          <a:xfrm>
            <a:off x="2136775" y="1117437"/>
            <a:ext cx="10055225" cy="1568809"/>
          </a:xfrm>
          <a:custGeom>
            <a:avLst/>
            <a:gdLst>
              <a:gd name="connsiteX0" fmla="*/ 10055225 w 10055225"/>
              <a:gd name="connsiteY0" fmla="*/ 0 h 1568809"/>
              <a:gd name="connsiteX1" fmla="*/ 10055225 w 10055225"/>
              <a:gd name="connsiteY1" fmla="*/ 1252335 h 1568809"/>
              <a:gd name="connsiteX2" fmla="*/ 10055215 w 10055225"/>
              <a:gd name="connsiteY2" fmla="*/ 1252338 h 1568809"/>
              <a:gd name="connsiteX3" fmla="*/ 5841817 w 10055225"/>
              <a:gd name="connsiteY3" fmla="*/ 1567593 h 1568809"/>
              <a:gd name="connsiteX4" fmla="*/ 0 w 10055225"/>
              <a:gd name="connsiteY4" fmla="*/ 787096 h 1568809"/>
              <a:gd name="connsiteX5" fmla="*/ 10041195 w 10055225"/>
              <a:gd name="connsiteY5" fmla="*/ 297 h 156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225" h="1568809">
                <a:moveTo>
                  <a:pt x="10055225" y="0"/>
                </a:moveTo>
                <a:lnTo>
                  <a:pt x="10055225" y="1252335"/>
                </a:lnTo>
                <a:lnTo>
                  <a:pt x="10055215" y="1252338"/>
                </a:lnTo>
                <a:cubicBezTo>
                  <a:pt x="8727676" y="1469125"/>
                  <a:pt x="7270727" y="1581930"/>
                  <a:pt x="5841817" y="1567593"/>
                </a:cubicBezTo>
                <a:cubicBezTo>
                  <a:pt x="3752912" y="1550105"/>
                  <a:pt x="1657536" y="1263997"/>
                  <a:pt x="0" y="787096"/>
                </a:cubicBezTo>
                <a:cubicBezTo>
                  <a:pt x="6006816" y="1526946"/>
                  <a:pt x="9237770" y="610169"/>
                  <a:pt x="10041195" y="297"/>
                </a:cubicBezTo>
                <a:close/>
              </a:path>
            </a:pathLst>
          </a:custGeom>
          <a:solidFill>
            <a:srgbClr val="DF27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877049" y="4058556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D5EE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877049" y="4994501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10" name="任意多边形: 形状 9"/>
          <p:cNvSpPr/>
          <p:nvPr userDrawn="1"/>
        </p:nvSpPr>
        <p:spPr bwMode="auto">
          <a:xfrm>
            <a:off x="0" y="2416727"/>
            <a:ext cx="11811000" cy="1852788"/>
          </a:xfrm>
          <a:custGeom>
            <a:avLst/>
            <a:gdLst>
              <a:gd name="connsiteX0" fmla="*/ 11811000 w 11811000"/>
              <a:gd name="connsiteY0" fmla="*/ 0 h 1852788"/>
              <a:gd name="connsiteX1" fmla="*/ 156461 w 11811000"/>
              <a:gd name="connsiteY1" fmla="*/ 1836662 h 1852788"/>
              <a:gd name="connsiteX2" fmla="*/ 0 w 11811000"/>
              <a:gd name="connsiteY2" fmla="*/ 1826394 h 1852788"/>
              <a:gd name="connsiteX3" fmla="*/ 0 w 11811000"/>
              <a:gd name="connsiteY3" fmla="*/ 107330 h 1852788"/>
              <a:gd name="connsiteX4" fmla="*/ 118698 w 11811000"/>
              <a:gd name="connsiteY4" fmla="*/ 159825 h 1852788"/>
              <a:gd name="connsiteX5" fmla="*/ 6307957 w 11811000"/>
              <a:gd name="connsiteY5" fmla="*/ 588033 h 1852788"/>
              <a:gd name="connsiteX6" fmla="*/ 11811000 w 11811000"/>
              <a:gd name="connsiteY6" fmla="*/ 0 h 185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1000" h="1852788">
                <a:moveTo>
                  <a:pt x="11811000" y="0"/>
                </a:moveTo>
                <a:cubicBezTo>
                  <a:pt x="7154037" y="1635314"/>
                  <a:pt x="1919424" y="1932571"/>
                  <a:pt x="156461" y="1836662"/>
                </a:cubicBezTo>
                <a:lnTo>
                  <a:pt x="0" y="1826394"/>
                </a:lnTo>
                <a:lnTo>
                  <a:pt x="0" y="107330"/>
                </a:lnTo>
                <a:lnTo>
                  <a:pt x="118698" y="159825"/>
                </a:lnTo>
                <a:cubicBezTo>
                  <a:pt x="1363171" y="620950"/>
                  <a:pt x="4446118" y="597521"/>
                  <a:pt x="6307957" y="588033"/>
                </a:cubicBezTo>
                <a:cubicBezTo>
                  <a:pt x="8293920" y="577914"/>
                  <a:pt x="10588233" y="176410"/>
                  <a:pt x="11811000" y="0"/>
                </a:cubicBezTo>
                <a:close/>
              </a:path>
            </a:pathLst>
          </a:custGeom>
          <a:solidFill>
            <a:srgbClr val="1EA7D5">
              <a:alpha val="7686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7602" y="1"/>
            <a:ext cx="9132886" cy="7873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62"/>
          <a:stretch>
            <a:fillRect/>
          </a:stretch>
        </p:blipFill>
        <p:spPr>
          <a:xfrm>
            <a:off x="0" y="0"/>
            <a:ext cx="2349500" cy="685800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1193800" y="0"/>
            <a:ext cx="1155700" cy="6858000"/>
            <a:chOff x="1193800" y="0"/>
            <a:chExt cx="1155700" cy="6858000"/>
          </a:xfrm>
        </p:grpSpPr>
        <p:sp>
          <p:nvSpPr>
            <p:cNvPr id="7" name="矩形 6"/>
            <p:cNvSpPr/>
            <p:nvPr userDrawn="1"/>
          </p:nvSpPr>
          <p:spPr>
            <a:xfrm>
              <a:off x="1460500" y="0"/>
              <a:ext cx="889000" cy="140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0800000">
              <a:off x="1422400" y="1193800"/>
              <a:ext cx="927100" cy="23114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460500" y="5448300"/>
              <a:ext cx="889000" cy="140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>
              <a:off x="1460500" y="3429000"/>
              <a:ext cx="889000" cy="23114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1193800" y="5029200"/>
              <a:ext cx="558799" cy="7112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2044700" y="914400"/>
            <a:ext cx="99949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2349500" y="825500"/>
            <a:ext cx="917098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384981" y="2220686"/>
            <a:ext cx="5847691" cy="2768146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 bwMode="auto">
          <a:xfrm flipH="1">
            <a:off x="380899" y="3421262"/>
            <a:ext cx="11811100" cy="3092885"/>
          </a:xfrm>
          <a:custGeom>
            <a:avLst/>
            <a:gdLst>
              <a:gd name="T0" fmla="*/ 3721 w 3721"/>
              <a:gd name="T1" fmla="*/ 486 h 1070"/>
              <a:gd name="T2" fmla="*/ 2514 w 3721"/>
              <a:gd name="T3" fmla="*/ 574 h 1070"/>
              <a:gd name="T4" fmla="*/ 54 w 3721"/>
              <a:gd name="T5" fmla="*/ 33 h 1070"/>
              <a:gd name="T6" fmla="*/ 0 w 3721"/>
              <a:gd name="T7" fmla="*/ 0 h 1070"/>
              <a:gd name="T8" fmla="*/ 0 w 3721"/>
              <a:gd name="T9" fmla="*/ 937 h 1070"/>
              <a:gd name="T10" fmla="*/ 3721 w 3721"/>
              <a:gd name="T11" fmla="*/ 486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1" h="1070">
                <a:moveTo>
                  <a:pt x="3721" y="486"/>
                </a:moveTo>
                <a:cubicBezTo>
                  <a:pt x="3336" y="547"/>
                  <a:pt x="2921" y="578"/>
                  <a:pt x="2514" y="574"/>
                </a:cubicBezTo>
                <a:cubicBezTo>
                  <a:pt x="1553" y="566"/>
                  <a:pt x="586" y="358"/>
                  <a:pt x="54" y="33"/>
                </a:cubicBezTo>
                <a:cubicBezTo>
                  <a:pt x="35" y="22"/>
                  <a:pt x="18" y="11"/>
                  <a:pt x="0" y="0"/>
                </a:cubicBezTo>
                <a:cubicBezTo>
                  <a:pt x="0" y="937"/>
                  <a:pt x="0" y="937"/>
                  <a:pt x="0" y="937"/>
                </a:cubicBezTo>
                <a:cubicBezTo>
                  <a:pt x="499" y="980"/>
                  <a:pt x="2207" y="1070"/>
                  <a:pt x="3721" y="486"/>
                </a:cubicBezTo>
                <a:close/>
              </a:path>
            </a:pathLst>
          </a:custGeom>
          <a:solidFill>
            <a:srgbClr val="0D5EE1">
              <a:alpha val="7686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 userDrawn="1"/>
        </p:nvSpPr>
        <p:spPr bwMode="auto">
          <a:xfrm flipH="1">
            <a:off x="-2" y="4680683"/>
            <a:ext cx="12192001" cy="2180492"/>
          </a:xfrm>
          <a:custGeom>
            <a:avLst/>
            <a:gdLst>
              <a:gd name="T0" fmla="*/ 3841 w 3841"/>
              <a:gd name="T1" fmla="*/ 0 h 754"/>
              <a:gd name="T2" fmla="*/ 3841 w 3841"/>
              <a:gd name="T3" fmla="*/ 0 h 754"/>
              <a:gd name="T4" fmla="*/ 0 w 3841"/>
              <a:gd name="T5" fmla="*/ 137 h 754"/>
              <a:gd name="T6" fmla="*/ 0 w 3841"/>
              <a:gd name="T7" fmla="*/ 754 h 754"/>
              <a:gd name="T8" fmla="*/ 1191 w 3841"/>
              <a:gd name="T9" fmla="*/ 754 h 754"/>
              <a:gd name="T10" fmla="*/ 3841 w 3841"/>
              <a:gd name="T11" fmla="*/ 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1" h="754">
                <a:moveTo>
                  <a:pt x="3841" y="0"/>
                </a:moveTo>
                <a:cubicBezTo>
                  <a:pt x="3841" y="0"/>
                  <a:pt x="3841" y="0"/>
                  <a:pt x="3841" y="0"/>
                </a:cubicBezTo>
                <a:cubicBezTo>
                  <a:pt x="2298" y="616"/>
                  <a:pt x="512" y="260"/>
                  <a:pt x="0" y="137"/>
                </a:cubicBezTo>
                <a:cubicBezTo>
                  <a:pt x="0" y="754"/>
                  <a:pt x="0" y="754"/>
                  <a:pt x="0" y="754"/>
                </a:cubicBezTo>
                <a:cubicBezTo>
                  <a:pt x="1191" y="754"/>
                  <a:pt x="1191" y="754"/>
                  <a:pt x="1191" y="754"/>
                </a:cubicBezTo>
                <a:cubicBezTo>
                  <a:pt x="2090" y="657"/>
                  <a:pt x="3222" y="395"/>
                  <a:pt x="3841" y="0"/>
                </a:cubicBezTo>
                <a:close/>
              </a:path>
            </a:pathLst>
          </a:custGeom>
          <a:solidFill>
            <a:srgbClr val="68D4EE">
              <a:alpha val="3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>
            <a:off x="-2" y="3512294"/>
            <a:ext cx="10052608" cy="1568809"/>
          </a:xfrm>
          <a:custGeom>
            <a:avLst/>
            <a:gdLst>
              <a:gd name="connsiteX0" fmla="*/ 10055225 w 10055225"/>
              <a:gd name="connsiteY0" fmla="*/ 0 h 1568809"/>
              <a:gd name="connsiteX1" fmla="*/ 10055225 w 10055225"/>
              <a:gd name="connsiteY1" fmla="*/ 1252335 h 1568809"/>
              <a:gd name="connsiteX2" fmla="*/ 10055215 w 10055225"/>
              <a:gd name="connsiteY2" fmla="*/ 1252338 h 1568809"/>
              <a:gd name="connsiteX3" fmla="*/ 5841817 w 10055225"/>
              <a:gd name="connsiteY3" fmla="*/ 1567593 h 1568809"/>
              <a:gd name="connsiteX4" fmla="*/ 0 w 10055225"/>
              <a:gd name="connsiteY4" fmla="*/ 787096 h 1568809"/>
              <a:gd name="connsiteX5" fmla="*/ 10041195 w 10055225"/>
              <a:gd name="connsiteY5" fmla="*/ 297 h 156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225" h="1568809">
                <a:moveTo>
                  <a:pt x="10055225" y="0"/>
                </a:moveTo>
                <a:lnTo>
                  <a:pt x="10055225" y="1252335"/>
                </a:lnTo>
                <a:lnTo>
                  <a:pt x="10055215" y="1252338"/>
                </a:lnTo>
                <a:cubicBezTo>
                  <a:pt x="8727676" y="1469125"/>
                  <a:pt x="7270727" y="1581930"/>
                  <a:pt x="5841817" y="1567593"/>
                </a:cubicBezTo>
                <a:cubicBezTo>
                  <a:pt x="3752912" y="1550105"/>
                  <a:pt x="1657536" y="1263997"/>
                  <a:pt x="0" y="787096"/>
                </a:cubicBezTo>
                <a:cubicBezTo>
                  <a:pt x="6006816" y="1526946"/>
                  <a:pt x="9237770" y="610169"/>
                  <a:pt x="10041195" y="297"/>
                </a:cubicBezTo>
                <a:close/>
              </a:path>
            </a:pathLst>
          </a:custGeom>
          <a:solidFill>
            <a:srgbClr val="204D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029401" y="1115524"/>
            <a:ext cx="3532511" cy="86513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029401" y="2334915"/>
            <a:ext cx="353251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029401" y="2650549"/>
            <a:ext cx="353251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 txBox="1">
            <a:spLocks noChangeArrowheads="1"/>
          </p:cNvSpPr>
          <p:nvPr userDrawn="1"/>
        </p:nvSpPr>
        <p:spPr bwMode="auto">
          <a:xfrm>
            <a:off x="550863" y="234950"/>
            <a:ext cx="648176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400">
              <a:solidFill>
                <a:srgbClr val="137A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476944" y="476672"/>
            <a:ext cx="10515600" cy="568886"/>
          </a:xfrm>
        </p:spPr>
        <p:txBody>
          <a:bodyPr/>
          <a:lstStyle>
            <a:lvl1pPr>
              <a:defRPr sz="2400" b="1">
                <a:solidFill>
                  <a:srgbClr val="006E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947120" y="22160"/>
            <a:ext cx="4052880" cy="811278"/>
            <a:chOff x="7104000" y="22160"/>
            <a:chExt cx="4896000" cy="980048"/>
          </a:xfrm>
        </p:grpSpPr>
        <p:pic>
          <p:nvPicPr>
            <p:cNvPr id="7170" name="Picture 2" descr="http://www.szmc.net/ver2/images/logo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000" y="51656"/>
              <a:ext cx="1607449" cy="600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http://cdn.huodongxing.com/file/201304/1148EC289DAF211A40AF47CABBD8DD1186/3022250546546422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0153" y="148225"/>
              <a:ext cx="1240301" cy="415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05" y="506496"/>
              <a:ext cx="1299257" cy="495712"/>
            </a:xfrm>
            <a:prstGeom prst="rect">
              <a:avLst/>
            </a:prstGeom>
          </p:spPr>
        </p:pic>
        <p:pic>
          <p:nvPicPr>
            <p:cNvPr id="7174" name="Picture 6" descr="http://www.gxmis.com/templets/style/img/LOGO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1633" y="603072"/>
              <a:ext cx="1020367" cy="29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6134" y="22160"/>
              <a:ext cx="1873866" cy="63874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/>
          </p:nvPr>
        </p:nvSpPr>
        <p:spPr>
          <a:xfrm>
            <a:off x="2387602" y="1"/>
            <a:ext cx="9550398" cy="787399"/>
          </a:xfrm>
        </p:spPr>
        <p:txBody>
          <a:bodyPr>
            <a:normAutofit/>
          </a:bodyPr>
          <a:lstStyle/>
          <a:p>
            <a:r>
              <a:rPr lang="zh-CN" altLang="en-US" dirty="0"/>
              <a:t>应用场景一：使用“我的深圳”智慧停车无感支付</a:t>
            </a:r>
          </a:p>
        </p:txBody>
      </p:sp>
      <p:grpSp>
        <p:nvGrpSpPr>
          <p:cNvPr id="6" name="íṡlïḋé"/>
          <p:cNvGrpSpPr/>
          <p:nvPr/>
        </p:nvGrpSpPr>
        <p:grpSpPr>
          <a:xfrm>
            <a:off x="1629764" y="1374329"/>
            <a:ext cx="3219164" cy="3388384"/>
            <a:chOff x="697781" y="1495347"/>
            <a:chExt cx="4390107" cy="4620870"/>
          </a:xfrm>
        </p:grpSpPr>
        <p:sp>
          <p:nvSpPr>
            <p:cNvPr id="28" name="íṡlíḍé"/>
            <p:cNvSpPr/>
            <p:nvPr/>
          </p:nvSpPr>
          <p:spPr bwMode="auto">
            <a:xfrm rot="10800000" flipH="1">
              <a:off x="884993" y="5273504"/>
              <a:ext cx="4127442" cy="777171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ṧḻidê"/>
            <p:cNvSpPr/>
            <p:nvPr/>
          </p:nvSpPr>
          <p:spPr bwMode="auto">
            <a:xfrm rot="10800000" flipH="1">
              <a:off x="739904" y="6064720"/>
              <a:ext cx="70204" cy="14045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Sľïḋê"/>
            <p:cNvSpPr/>
            <p:nvPr/>
          </p:nvSpPr>
          <p:spPr bwMode="auto">
            <a:xfrm rot="10800000" flipH="1">
              <a:off x="805428" y="1503864"/>
              <a:ext cx="2092088" cy="4439128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ṧlîďe"/>
            <p:cNvSpPr/>
            <p:nvPr/>
          </p:nvSpPr>
          <p:spPr bwMode="auto">
            <a:xfrm rot="10800000" flipH="1">
              <a:off x="744584" y="6008537"/>
              <a:ext cx="28082" cy="70226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ṩļîḍè"/>
            <p:cNvSpPr/>
            <p:nvPr/>
          </p:nvSpPr>
          <p:spPr bwMode="auto">
            <a:xfrm rot="10800000" flipH="1">
              <a:off x="2841353" y="4402704"/>
              <a:ext cx="56163" cy="42136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śḻîḓe"/>
            <p:cNvSpPr/>
            <p:nvPr/>
          </p:nvSpPr>
          <p:spPr bwMode="auto">
            <a:xfrm rot="10800000" flipH="1">
              <a:off x="861591" y="5207958"/>
              <a:ext cx="999590" cy="777172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$1îḑé"/>
            <p:cNvSpPr/>
            <p:nvPr/>
          </p:nvSpPr>
          <p:spPr bwMode="auto">
            <a:xfrm rot="10800000" flipH="1">
              <a:off x="744584" y="6031948"/>
              <a:ext cx="56163" cy="46817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ṣ1îďè"/>
            <p:cNvSpPr/>
            <p:nvPr/>
          </p:nvSpPr>
          <p:spPr bwMode="auto">
            <a:xfrm>
              <a:off x="2906875" y="1495347"/>
              <a:ext cx="2181013" cy="3778159"/>
            </a:xfrm>
            <a:custGeom>
              <a:avLst/>
              <a:gdLst>
                <a:gd name="T0" fmla="*/ 739775 w 21540"/>
                <a:gd name="T1" fmla="*/ 1281113 h 21600"/>
                <a:gd name="T2" fmla="*/ 0 w 21540"/>
                <a:gd name="T3" fmla="*/ 990253 h 21600"/>
                <a:gd name="T4" fmla="*/ 3744 w 21540"/>
                <a:gd name="T5" fmla="*/ 0 h 21600"/>
                <a:gd name="T6" fmla="*/ 739775 w 21540"/>
                <a:gd name="T7" fmla="*/ 128111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6"/>
                  </a:lnTo>
                  <a:lnTo>
                    <a:pt x="109" y="0"/>
                  </a:lnTo>
                  <a:cubicBezTo>
                    <a:pt x="12006" y="2708"/>
                    <a:pt x="21600" y="12379"/>
                    <a:pt x="21540" y="216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ṥliḍé"/>
            <p:cNvSpPr/>
            <p:nvPr/>
          </p:nvSpPr>
          <p:spPr bwMode="auto">
            <a:xfrm>
              <a:off x="2532452" y="2244422"/>
              <a:ext cx="1815951" cy="3146125"/>
            </a:xfrm>
            <a:custGeom>
              <a:avLst/>
              <a:gdLst>
                <a:gd name="T0" fmla="*/ 615950 w 21540"/>
                <a:gd name="T1" fmla="*/ 1066800 h 21600"/>
                <a:gd name="T2" fmla="*/ 0 w 21540"/>
                <a:gd name="T3" fmla="*/ 824597 h 21600"/>
                <a:gd name="T4" fmla="*/ 3117 w 21540"/>
                <a:gd name="T5" fmla="*/ 0 h 21600"/>
                <a:gd name="T6" fmla="*/ 615950 w 21540"/>
                <a:gd name="T7" fmla="*/ 10668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6"/>
                  </a:lnTo>
                  <a:lnTo>
                    <a:pt x="109" y="0"/>
                  </a:lnTo>
                  <a:cubicBezTo>
                    <a:pt x="12004" y="2708"/>
                    <a:pt x="21600" y="12379"/>
                    <a:pt x="21540" y="21600"/>
                  </a:cubicBezTo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ŝľiďe"/>
            <p:cNvSpPr/>
            <p:nvPr/>
          </p:nvSpPr>
          <p:spPr bwMode="auto">
            <a:xfrm>
              <a:off x="2195473" y="3030954"/>
              <a:ext cx="1455571" cy="2518772"/>
            </a:xfrm>
            <a:custGeom>
              <a:avLst/>
              <a:gdLst>
                <a:gd name="T0" fmla="*/ 493713 w 21540"/>
                <a:gd name="T1" fmla="*/ 854075 h 21600"/>
                <a:gd name="T2" fmla="*/ 0 w 21540"/>
                <a:gd name="T3" fmla="*/ 660168 h 21600"/>
                <a:gd name="T4" fmla="*/ 2498 w 21540"/>
                <a:gd name="T5" fmla="*/ 0 h 21600"/>
                <a:gd name="T6" fmla="*/ 493713 w 21540"/>
                <a:gd name="T7" fmla="*/ 8540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6"/>
                  </a:lnTo>
                  <a:lnTo>
                    <a:pt x="109" y="0"/>
                  </a:lnTo>
                  <a:cubicBezTo>
                    <a:pt x="12007" y="2709"/>
                    <a:pt x="21600" y="12378"/>
                    <a:pt x="21540" y="21600"/>
                  </a:cubicBezTo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śľíḑé"/>
            <p:cNvSpPr/>
            <p:nvPr/>
          </p:nvSpPr>
          <p:spPr bwMode="auto">
            <a:xfrm>
              <a:off x="1821049" y="3780032"/>
              <a:ext cx="1090508" cy="1886739"/>
            </a:xfrm>
            <a:custGeom>
              <a:avLst/>
              <a:gdLst>
                <a:gd name="T0" fmla="*/ 369888 w 21540"/>
                <a:gd name="T1" fmla="*/ 639763 h 21600"/>
                <a:gd name="T2" fmla="*/ 0 w 21540"/>
                <a:gd name="T3" fmla="*/ 494483 h 21600"/>
                <a:gd name="T4" fmla="*/ 1872 w 21540"/>
                <a:gd name="T5" fmla="*/ 0 h 21600"/>
                <a:gd name="T6" fmla="*/ 369888 w 21540"/>
                <a:gd name="T7" fmla="*/ 63976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5"/>
                  </a:lnTo>
                  <a:lnTo>
                    <a:pt x="109" y="0"/>
                  </a:lnTo>
                  <a:cubicBezTo>
                    <a:pt x="12005" y="2709"/>
                    <a:pt x="21600" y="12380"/>
                    <a:pt x="21540" y="21600"/>
                  </a:cubicBez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ṣlíḍe"/>
            <p:cNvSpPr/>
            <p:nvPr/>
          </p:nvSpPr>
          <p:spPr bwMode="auto">
            <a:xfrm>
              <a:off x="697781" y="6027263"/>
              <a:ext cx="88927" cy="88954"/>
            </a:xfrm>
            <a:custGeom>
              <a:avLst/>
              <a:gdLst>
                <a:gd name="T0" fmla="*/ 30163 w 21598"/>
                <a:gd name="T1" fmla="*/ 15081 h 21598"/>
                <a:gd name="T2" fmla="*/ 29015 w 21598"/>
                <a:gd name="T3" fmla="*/ 9309 h 21598"/>
                <a:gd name="T4" fmla="*/ 25746 w 21598"/>
                <a:gd name="T5" fmla="*/ 4417 h 21598"/>
                <a:gd name="T6" fmla="*/ 20854 w 21598"/>
                <a:gd name="T7" fmla="*/ 1148 h 21598"/>
                <a:gd name="T8" fmla="*/ 15081 w 21598"/>
                <a:gd name="T9" fmla="*/ 0 h 21598"/>
                <a:gd name="T10" fmla="*/ 9309 w 21598"/>
                <a:gd name="T11" fmla="*/ 1148 h 21598"/>
                <a:gd name="T12" fmla="*/ 4417 w 21598"/>
                <a:gd name="T13" fmla="*/ 4417 h 21598"/>
                <a:gd name="T14" fmla="*/ 1148 w 21598"/>
                <a:gd name="T15" fmla="*/ 9309 h 21598"/>
                <a:gd name="T16" fmla="*/ 0 w 21598"/>
                <a:gd name="T17" fmla="*/ 15081 h 21598"/>
                <a:gd name="T18" fmla="*/ 1148 w 21598"/>
                <a:gd name="T19" fmla="*/ 20854 h 21598"/>
                <a:gd name="T20" fmla="*/ 4417 w 21598"/>
                <a:gd name="T21" fmla="*/ 25746 h 21598"/>
                <a:gd name="T22" fmla="*/ 9309 w 21598"/>
                <a:gd name="T23" fmla="*/ 29015 h 21598"/>
                <a:gd name="T24" fmla="*/ 15081 w 21598"/>
                <a:gd name="T25" fmla="*/ 30163 h 21598"/>
                <a:gd name="T26" fmla="*/ 20854 w 21598"/>
                <a:gd name="T27" fmla="*/ 29015 h 21598"/>
                <a:gd name="T28" fmla="*/ 25746 w 21598"/>
                <a:gd name="T29" fmla="*/ 25746 h 21598"/>
                <a:gd name="T30" fmla="*/ 29015 w 21598"/>
                <a:gd name="T31" fmla="*/ 20854 h 21598"/>
                <a:gd name="T32" fmla="*/ 30163 w 21598"/>
                <a:gd name="T33" fmla="*/ 15081 h 21598"/>
                <a:gd name="T34" fmla="*/ 30163 w 21598"/>
                <a:gd name="T35" fmla="*/ 15081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šlîḍè"/>
            <p:cNvSpPr txBox="1"/>
            <p:nvPr/>
          </p:nvSpPr>
          <p:spPr bwMode="auto">
            <a:xfrm>
              <a:off x="1894196" y="4514469"/>
              <a:ext cx="705515" cy="512043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noAutofit/>
            </a:bodyPr>
            <a:lstStyle/>
            <a:p>
              <a:pPr algn="ctr" defTabSz="913765">
                <a:spcBef>
                  <a:spcPct val="50000"/>
                </a:spcBef>
                <a:defRPr/>
              </a:pPr>
              <a:r>
                <a:rPr lang="zh-CN" altLang="zh-CN" sz="3400" kern="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41" name="iṣļiďê"/>
            <p:cNvSpPr txBox="1"/>
            <p:nvPr/>
          </p:nvSpPr>
          <p:spPr bwMode="auto">
            <a:xfrm>
              <a:off x="2507319" y="4028771"/>
              <a:ext cx="705515" cy="512043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noAutofit/>
            </a:bodyPr>
            <a:lstStyle/>
            <a:p>
              <a:pPr algn="ctr" defTabSz="913765">
                <a:spcBef>
                  <a:spcPct val="50000"/>
                </a:spcBef>
                <a:defRPr/>
              </a:pPr>
              <a:r>
                <a:rPr lang="en-US" altLang="zh-CN" sz="3400" kern="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42" name="iṡḻiďe"/>
            <p:cNvSpPr txBox="1"/>
            <p:nvPr/>
          </p:nvSpPr>
          <p:spPr bwMode="auto">
            <a:xfrm>
              <a:off x="3132739" y="3474592"/>
              <a:ext cx="705515" cy="512043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noAutofit/>
            </a:bodyPr>
            <a:lstStyle/>
            <a:p>
              <a:pPr algn="ctr" defTabSz="913765">
                <a:spcBef>
                  <a:spcPct val="50000"/>
                </a:spcBef>
                <a:defRPr/>
              </a:pPr>
              <a:r>
                <a:rPr lang="en-US" altLang="zh-CN" sz="3400" kern="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43" name="ï$liḍè"/>
            <p:cNvSpPr txBox="1"/>
            <p:nvPr/>
          </p:nvSpPr>
          <p:spPr bwMode="auto">
            <a:xfrm>
              <a:off x="3876908" y="3128404"/>
              <a:ext cx="705515" cy="512043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noAutofit/>
            </a:bodyPr>
            <a:lstStyle/>
            <a:p>
              <a:pPr algn="ctr" defTabSz="913765">
                <a:spcBef>
                  <a:spcPct val="50000"/>
                </a:spcBef>
                <a:defRPr/>
              </a:pPr>
              <a:r>
                <a:rPr lang="en-US" altLang="zh-CN" sz="3400" kern="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grpSp>
        <p:nvGrpSpPr>
          <p:cNvPr id="7" name="ïṧliďe"/>
          <p:cNvGrpSpPr/>
          <p:nvPr/>
        </p:nvGrpSpPr>
        <p:grpSpPr>
          <a:xfrm>
            <a:off x="4608195" y="4386764"/>
            <a:ext cx="3394711" cy="1348740"/>
            <a:chOff x="5159896" y="3071603"/>
            <a:chExt cx="2791068" cy="1348742"/>
          </a:xfrm>
        </p:grpSpPr>
        <p:sp>
          <p:nvSpPr>
            <p:cNvPr id="25" name="iṧ1íḓe"/>
            <p:cNvSpPr/>
            <p:nvPr/>
          </p:nvSpPr>
          <p:spPr bwMode="auto">
            <a:xfrm>
              <a:off x="5159897" y="3719939"/>
              <a:ext cx="2791067" cy="700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/>
                <a:t>银联扣费后给</a:t>
              </a:r>
              <a:r>
                <a:rPr lang="en-US" altLang="zh-CN" sz="1400" dirty="0"/>
                <a:t>“</a:t>
              </a:r>
              <a:r>
                <a:rPr lang="zh-CN" altLang="en-US" sz="1400" dirty="0"/>
                <a:t>我的深圳</a:t>
              </a:r>
              <a:r>
                <a:rPr lang="en-US" altLang="zh-CN" sz="1400" dirty="0"/>
                <a:t>”</a:t>
              </a:r>
              <a:r>
                <a:rPr lang="zh-CN" altLang="en-US" sz="1400" dirty="0"/>
                <a:t>反馈扣费信息，“我的深圳”向车主推送扣费及停车信息</a:t>
              </a:r>
            </a:p>
          </p:txBody>
        </p:sp>
        <p:sp>
          <p:nvSpPr>
            <p:cNvPr id="26" name="íṥ1iḍè"/>
            <p:cNvSpPr txBox="1"/>
            <p:nvPr/>
          </p:nvSpPr>
          <p:spPr bwMode="auto">
            <a:xfrm>
              <a:off x="5798707" y="3071603"/>
              <a:ext cx="2108203" cy="648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75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accent4"/>
                  </a:solidFill>
                </a:rPr>
                <a:t>4. </a:t>
              </a:r>
              <a:r>
                <a:rPr lang="zh-CN" altLang="en-US" sz="1800" b="1" dirty="0">
                  <a:solidFill>
                    <a:schemeClr val="accent4"/>
                  </a:solidFill>
                </a:rPr>
                <a:t>绑定账户扣费完成后</a:t>
              </a:r>
              <a:endParaRPr lang="en-US" altLang="zh-CN" sz="1800" b="1" dirty="0">
                <a:solidFill>
                  <a:schemeClr val="accent4"/>
                </a:solidFill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4"/>
                  </a:solidFill>
                </a:rPr>
                <a:t>反馈扣费信息及</a:t>
              </a:r>
            </a:p>
          </p:txBody>
        </p:sp>
        <p:sp>
          <p:nvSpPr>
            <p:cNvPr id="27" name="îşliďè"/>
            <p:cNvSpPr/>
            <p:nvPr/>
          </p:nvSpPr>
          <p:spPr bwMode="auto">
            <a:xfrm>
              <a:off x="5159896" y="3164494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iṡliḓé"/>
          <p:cNvGrpSpPr/>
          <p:nvPr/>
        </p:nvGrpSpPr>
        <p:grpSpPr>
          <a:xfrm>
            <a:off x="8640445" y="4327287"/>
            <a:ext cx="3185796" cy="1348740"/>
            <a:chOff x="8688288" y="3071603"/>
            <a:chExt cx="2765758" cy="1348742"/>
          </a:xfrm>
        </p:grpSpPr>
        <p:sp>
          <p:nvSpPr>
            <p:cNvPr id="22" name="îslîḋe"/>
            <p:cNvSpPr/>
            <p:nvPr/>
          </p:nvSpPr>
          <p:spPr bwMode="auto">
            <a:xfrm>
              <a:off x="9072528" y="3719939"/>
              <a:ext cx="2381518" cy="700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/>
                <a:t>识别到车牌后向车主推送车辆驶出信息，计费后发出停车订单。</a:t>
              </a:r>
              <a:endParaRPr lang="en-US" altLang="zh-CN" sz="1400" dirty="0"/>
            </a:p>
          </p:txBody>
        </p:sp>
        <p:sp>
          <p:nvSpPr>
            <p:cNvPr id="23" name="ïšḷiḍè"/>
            <p:cNvSpPr txBox="1"/>
            <p:nvPr/>
          </p:nvSpPr>
          <p:spPr bwMode="auto">
            <a:xfrm>
              <a:off x="9327218" y="3071603"/>
              <a:ext cx="2108084" cy="64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75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accent3"/>
                  </a:solidFill>
                </a:rPr>
                <a:t>3. </a:t>
              </a:r>
              <a:r>
                <a:rPr lang="zh-CN" altLang="en-US" sz="1800" b="1" dirty="0">
                  <a:solidFill>
                    <a:schemeClr val="accent3"/>
                  </a:solidFill>
                </a:rPr>
                <a:t>车主驾车驶出停车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3"/>
                  </a:solidFill>
                </a:rPr>
                <a:t>场，系统进行车牌识别</a:t>
              </a:r>
              <a:endParaRPr lang="en-US" altLang="zh-CN" sz="1800" b="1" dirty="0">
                <a:solidFill>
                  <a:schemeClr val="accent3"/>
                </a:solidFill>
              </a:endParaRPr>
            </a:p>
          </p:txBody>
        </p:sp>
        <p:sp>
          <p:nvSpPr>
            <p:cNvPr id="24" name="ïṧľïḑé"/>
            <p:cNvSpPr/>
            <p:nvPr/>
          </p:nvSpPr>
          <p:spPr bwMode="auto">
            <a:xfrm>
              <a:off x="8688288" y="3228526"/>
              <a:ext cx="461080" cy="332731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9" name="直接箭头连接符 8"/>
          <p:cNvCxnSpPr/>
          <p:nvPr/>
        </p:nvCxnSpPr>
        <p:spPr>
          <a:xfrm flipH="1">
            <a:off x="8008620" y="4709344"/>
            <a:ext cx="470535" cy="4445"/>
          </a:xfrm>
          <a:prstGeom prst="straightConnector1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íşḷíḍê"/>
          <p:cNvGrpSpPr/>
          <p:nvPr/>
        </p:nvGrpSpPr>
        <p:grpSpPr>
          <a:xfrm>
            <a:off x="4829383" y="1630995"/>
            <a:ext cx="3811062" cy="1402462"/>
            <a:chOff x="5171892" y="3210762"/>
            <a:chExt cx="2735018" cy="1148622"/>
          </a:xfrm>
        </p:grpSpPr>
        <p:sp>
          <p:nvSpPr>
            <p:cNvPr id="19" name="íṧḻíďè"/>
            <p:cNvSpPr/>
            <p:nvPr/>
          </p:nvSpPr>
          <p:spPr bwMode="auto">
            <a:xfrm>
              <a:off x="5798707" y="3769072"/>
              <a:ext cx="2108203" cy="590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/>
                <a:t>使用平安人脸识别验身？直接拉银联绑定车牌入口？</a:t>
              </a:r>
            </a:p>
          </p:txBody>
        </p:sp>
        <p:sp>
          <p:nvSpPr>
            <p:cNvPr id="20" name="ïSḻíḑê"/>
            <p:cNvSpPr txBox="1"/>
            <p:nvPr/>
          </p:nvSpPr>
          <p:spPr bwMode="auto">
            <a:xfrm>
              <a:off x="6071757" y="3210762"/>
              <a:ext cx="1835153" cy="590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marL="342900" indent="-342900" algn="r" eaLnBrk="1" hangingPunct="1">
                <a:spcBef>
                  <a:spcPct val="0"/>
                </a:spcBef>
                <a:buFontTx/>
                <a:buAutoNum type="arabicPeriod"/>
              </a:pPr>
              <a:r>
                <a:rPr lang="zh-CN" altLang="en-US" b="1" dirty="0">
                  <a:solidFill>
                    <a:schemeClr val="accent1"/>
                  </a:solidFill>
                </a:rPr>
                <a:t>开通“我的深圳”智慧停车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r" eaLnBrk="1" hangingPunct="1">
                <a:spcBef>
                  <a:spcPct val="0"/>
                </a:spcBef>
              </a:pPr>
              <a:r>
                <a:rPr lang="zh-CN" altLang="en-US" b="1" dirty="0">
                  <a:solidFill>
                    <a:schemeClr val="accent1"/>
                  </a:solidFill>
                </a:rPr>
                <a:t>绑定车牌、银联扣费账户</a:t>
              </a:r>
            </a:p>
          </p:txBody>
        </p:sp>
        <p:sp>
          <p:nvSpPr>
            <p:cNvPr id="21" name="ïŝľiḑè"/>
            <p:cNvSpPr/>
            <p:nvPr/>
          </p:nvSpPr>
          <p:spPr bwMode="auto">
            <a:xfrm>
              <a:off x="5171892" y="3293031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flipV="1">
            <a:off x="8816864" y="2166106"/>
            <a:ext cx="400050" cy="3175"/>
          </a:xfrm>
          <a:prstGeom prst="straightConnector1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373733" y="3201137"/>
            <a:ext cx="0" cy="718824"/>
          </a:xfrm>
          <a:prstGeom prst="straightConnector1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îśḻíḓè">
            <a:extLst>
              <a:ext uri="{FF2B5EF4-FFF2-40B4-BE49-F238E27FC236}">
                <a16:creationId xmlns:a16="http://schemas.microsoft.com/office/drawing/2014/main" id="{5CFE031E-7646-47CC-AB69-4B6D08DED26B}"/>
              </a:ext>
            </a:extLst>
          </p:cNvPr>
          <p:cNvGrpSpPr/>
          <p:nvPr/>
        </p:nvGrpSpPr>
        <p:grpSpPr>
          <a:xfrm>
            <a:off x="9376411" y="1697226"/>
            <a:ext cx="2557162" cy="1275864"/>
            <a:chOff x="8688288" y="3164655"/>
            <a:chExt cx="2880364" cy="1038520"/>
          </a:xfrm>
        </p:grpSpPr>
        <p:sp>
          <p:nvSpPr>
            <p:cNvPr id="46" name="iṩľïḑê">
              <a:extLst>
                <a:ext uri="{FF2B5EF4-FFF2-40B4-BE49-F238E27FC236}">
                  <a16:creationId xmlns:a16="http://schemas.microsoft.com/office/drawing/2014/main" id="{3314AE6F-F75E-4876-BA32-8416ADA0AD26}"/>
                </a:ext>
              </a:extLst>
            </p:cNvPr>
            <p:cNvSpPr/>
            <p:nvPr/>
          </p:nvSpPr>
          <p:spPr bwMode="auto">
            <a:xfrm>
              <a:off x="9327099" y="3692634"/>
              <a:ext cx="2241553" cy="510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sz="1400" dirty="0"/>
            </a:p>
          </p:txBody>
        </p:sp>
        <p:sp>
          <p:nvSpPr>
            <p:cNvPr id="47" name="í$1ïḍé">
              <a:extLst>
                <a:ext uri="{FF2B5EF4-FFF2-40B4-BE49-F238E27FC236}">
                  <a16:creationId xmlns:a16="http://schemas.microsoft.com/office/drawing/2014/main" id="{46C44224-8A4D-4C71-9EF3-8973B82F10C3}"/>
                </a:ext>
              </a:extLst>
            </p:cNvPr>
            <p:cNvSpPr txBox="1"/>
            <p:nvPr/>
          </p:nvSpPr>
          <p:spPr bwMode="auto">
            <a:xfrm>
              <a:off x="9418043" y="3180128"/>
              <a:ext cx="2029711" cy="497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7500" lnSpcReduction="100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2. </a:t>
              </a:r>
              <a:r>
                <a:rPr lang="zh-CN" altLang="en-US" sz="1800" b="1" dirty="0">
                  <a:solidFill>
                    <a:schemeClr val="accent2"/>
                  </a:solidFill>
                </a:rPr>
                <a:t>车主驾车进入</a:t>
              </a:r>
              <a:endParaRPr lang="en-US" altLang="zh-CN" sz="1800" b="1" dirty="0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2"/>
                  </a:solidFill>
                </a:rPr>
                <a:t>停车场，车牌识别</a:t>
              </a:r>
            </a:p>
          </p:txBody>
        </p:sp>
        <p:sp>
          <p:nvSpPr>
            <p:cNvPr id="48" name="iṣľîḓe">
              <a:extLst>
                <a:ext uri="{FF2B5EF4-FFF2-40B4-BE49-F238E27FC236}">
                  <a16:creationId xmlns:a16="http://schemas.microsoft.com/office/drawing/2014/main" id="{C64D67B7-5CF9-4E9A-B8C2-82F4CC54231F}"/>
                </a:ext>
              </a:extLst>
            </p:cNvPr>
            <p:cNvSpPr/>
            <p:nvPr/>
          </p:nvSpPr>
          <p:spPr bwMode="auto">
            <a:xfrm>
              <a:off x="8688288" y="3164655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9" name="íṧḻíďè">
            <a:extLst>
              <a:ext uri="{FF2B5EF4-FFF2-40B4-BE49-F238E27FC236}">
                <a16:creationId xmlns:a16="http://schemas.microsoft.com/office/drawing/2014/main" id="{CBA31F1B-EC58-4787-86A6-77B8C1C14B1D}"/>
              </a:ext>
            </a:extLst>
          </p:cNvPr>
          <p:cNvSpPr/>
          <p:nvPr/>
        </p:nvSpPr>
        <p:spPr bwMode="auto">
          <a:xfrm>
            <a:off x="8816864" y="2265234"/>
            <a:ext cx="2937638" cy="72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“我的深圳”为停车场导流，识别到车牌后向车主推送车辆进入信息。</a:t>
            </a:r>
          </a:p>
        </p:txBody>
      </p:sp>
    </p:spTree>
    <p:extLst>
      <p:ext uri="{BB962C8B-B14F-4D97-AF65-F5344CB8AC3E}">
        <p14:creationId xmlns:p14="http://schemas.microsoft.com/office/powerpoint/2010/main" val="245968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387602" y="1"/>
            <a:ext cx="9588498" cy="787399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智慧停车无感支付业务流程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DD5B11-3D88-4D72-8D8A-67CD7442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918" y="1004879"/>
            <a:ext cx="6063751" cy="510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412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新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84FB5"/>
      </a:accent1>
      <a:accent2>
        <a:srgbClr val="D22C48"/>
      </a:accent2>
      <a:accent3>
        <a:srgbClr val="3A70C0"/>
      </a:accent3>
      <a:accent4>
        <a:srgbClr val="CB566D"/>
      </a:accent4>
      <a:accent5>
        <a:srgbClr val="2F64B4"/>
      </a:accent5>
      <a:accent6>
        <a:srgbClr val="2F8BAC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261</TotalTime>
  <Words>148</Words>
  <Application>Microsoft Office PowerPoint</Application>
  <PresentationFormat>宽屏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Impact</vt:lpstr>
      <vt:lpstr>主题5</vt:lpstr>
      <vt:lpstr>应用场景一：使用“我的深圳”智慧停车无感支付</vt:lpstr>
      <vt:lpstr>智慧停车无感支付业务流程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2485581713@qq.com</cp:lastModifiedBy>
  <cp:revision>82</cp:revision>
  <cp:lastPrinted>2017-10-26T16:00:00Z</cp:lastPrinted>
  <dcterms:created xsi:type="dcterms:W3CDTF">2017-10-26T16:00:00Z</dcterms:created>
  <dcterms:modified xsi:type="dcterms:W3CDTF">2018-09-10T07:48:57Z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2052-10.1.0.7400</vt:lpwstr>
  </property>
</Properties>
</file>